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83" r:id="rId5"/>
    <p:sldId id="284" r:id="rId6"/>
    <p:sldId id="274" r:id="rId7"/>
    <p:sldId id="285" r:id="rId8"/>
    <p:sldId id="286" r:id="rId9"/>
    <p:sldId id="275" r:id="rId10"/>
    <p:sldId id="273" r:id="rId11"/>
    <p:sldId id="287" r:id="rId12"/>
    <p:sldId id="288" r:id="rId13"/>
    <p:sldId id="276" r:id="rId14"/>
    <p:sldId id="289" r:id="rId15"/>
    <p:sldId id="277" r:id="rId16"/>
    <p:sldId id="278" r:id="rId17"/>
    <p:sldId id="279" r:id="rId18"/>
    <p:sldId id="280" r:id="rId19"/>
    <p:sldId id="290" r:id="rId20"/>
    <p:sldId id="281" r:id="rId21"/>
    <p:sldId id="291" r:id="rId22"/>
    <p:sldId id="282" r:id="rId23"/>
    <p:sldId id="292" r:id="rId24"/>
    <p:sldId id="267" r:id="rId25"/>
    <p:sldId id="268" r:id="rId26"/>
    <p:sldId id="270" r:id="rId27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6384" autoAdjust="0"/>
  </p:normalViewPr>
  <p:slideViewPr>
    <p:cSldViewPr snapToGrid="0">
      <p:cViewPr>
        <p:scale>
          <a:sx n="69" d="100"/>
          <a:sy n="69" d="100"/>
        </p:scale>
        <p:origin x="-768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211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/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863" y="5870575"/>
            <a:ext cx="1600200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30687-FD77-448A-93AD-776171336070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5870575"/>
            <a:ext cx="4894263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9263" y="5870575"/>
            <a:ext cx="550862" cy="377825"/>
          </a:xfrm>
        </p:spPr>
        <p:txBody>
          <a:bodyPr/>
          <a:lstStyle>
            <a:lvl1pPr>
              <a:defRPr/>
            </a:lvl1pPr>
          </a:lstStyle>
          <a:p>
            <a:fld id="{E53B663F-C36D-4256-9645-AFE90014562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53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C8156-6F72-4199-AD3C-618F5FB9630F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C9786-A50C-4BC9-B1C3-A5133371AD0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9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3F10-E872-4E6A-AFE7-CD24C0728D28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EE754-9D33-49A5-92CE-A7BE550B9A4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5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56977-67DF-4317-8AA3-157C8D8917B0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BFD8A8A-7A19-43E0-AF73-5DCEC71BA64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82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B0D99-D57A-4CB2-8DEA-183C37F42E6D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E33B3-D90C-46A5-86D8-4BD5C58523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6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42733-4DAB-4706-B186-036168A5625A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654C03D-6C70-4EA0-B8FA-802DE7D78FA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4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547E-0D3B-4E77-ADF6-EC86BBE0CE9A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9F65E1-B53B-4022-B31D-9BBB2471CA5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64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327AD-2ED0-4473-9E73-6375AD55534F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BDF7C-EB67-448D-A520-6AEEAD2431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5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70C4E-5396-4900-89BA-42C9CDA4EBC3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0C88-75C8-4581-AE4C-030C46B675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3A790-C17B-4054-A602-8C6509909E03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A13BA-8A18-42A2-9E22-5B4FE708686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9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D917E-BA39-445E-BA77-B12FA5D85CBE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1FFDB-5BDE-4243-86E0-9BA3A630E82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82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56427-A935-4392-A828-723A7B6E86CC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E0876-E78F-4365-87D4-A0611861103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3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B4AAB-0CF0-4DDA-945F-AF69A1CE101D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38AC0-BC8F-4773-B45A-D9C2DF24E55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21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6C3BD-3E99-426C-96BA-55B6162ED8ED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EA0BA-469C-48B6-AEF9-A8E279CF98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8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F2E64-5DC7-481F-9626-DB8566293A01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3A31D-8AED-43EF-8A71-CC9977B814E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8B992-5B99-4374-96FB-89CD2AE90899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6C1F-C5DB-4305-B9F5-D781D6556BE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ACAB2-E0C6-44D0-A132-D534543D987E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48687-56B7-494F-8D0C-E43F3535EE4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141538"/>
            <a:ext cx="10131425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963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DFE7023-D3BF-466C-A992-8F191F9249E5}" type="datetimeFigureOut">
              <a:rPr lang="ru-RU"/>
              <a:pPr>
                <a:defRPr/>
              </a:pPr>
              <a:t>24.02.2017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96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363" y="5870575"/>
            <a:ext cx="550862" cy="377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B18DD25-AFEC-42E0-937E-DC5087B98602}" type="slidenum">
              <a:rPr lang="ru-RU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4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82347" y="949947"/>
            <a:ext cx="8854248" cy="2422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возможность создания   идеальной </a:t>
            </a:r>
            <a:r>
              <a:rPr lang="ru-RU" b="1" dirty="0"/>
              <a:t>линзы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86225" y="4424363"/>
            <a:ext cx="7578725" cy="18605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/>
              <a:t>Автор: Кондратович Максим Михайлович</a:t>
            </a: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/>
              <a:t>СШ № 89 г. Минска, 11 «А»</a:t>
            </a: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/>
              <a:t>Научный руководитель: Крицкая Вера Андреевна,</a:t>
            </a: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/>
              <a:t> ГУО СШ № 89 г. Минска,</a:t>
            </a:r>
          </a:p>
          <a:p>
            <a:pPr fontAlgn="auto">
              <a:spcBef>
                <a:spcPts val="0"/>
              </a:spcBef>
              <a:buFont typeface="Arial"/>
              <a:buNone/>
              <a:defRPr/>
            </a:pPr>
            <a:r>
              <a:rPr lang="ru-RU" dirty="0"/>
              <a:t>учитель физики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2879" y="300437"/>
            <a:ext cx="10131425" cy="1455738"/>
          </a:xfrm>
        </p:spPr>
        <p:txBody>
          <a:bodyPr/>
          <a:lstStyle/>
          <a:p>
            <a:pPr algn="ctr"/>
            <a:r>
              <a:rPr lang="ru-RU" dirty="0" smtClean="0"/>
              <a:t>Толщина линзы</a:t>
            </a:r>
            <a:endParaRPr lang="ru-RU" dirty="0"/>
          </a:p>
        </p:txBody>
      </p:sp>
      <p:pic>
        <p:nvPicPr>
          <p:cNvPr id="5122" name="Picture 2" descr="C:\Users\Ololo\Desktop\science\sciense\Illustrations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23" y="1597151"/>
            <a:ext cx="7651404" cy="510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496956" y="2471538"/>
                <a:ext cx="3120888" cy="1198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/>
                          </m:ctrlPr>
                        </m:sSubPr>
                        <m:e>
                          <m:r>
                            <a:rPr lang="ru-RU" sz="3200" i="1"/>
                            <m:t>𝑙</m:t>
                          </m:r>
                        </m:e>
                        <m:sub>
                          <m:r>
                            <a:rPr lang="ru-RU" sz="3200" i="1"/>
                            <m:t>1</m:t>
                          </m:r>
                        </m:sub>
                      </m:sSub>
                      <m:r>
                        <a:rPr lang="ru-RU" sz="3200" i="1"/>
                        <m:t>=</m:t>
                      </m:r>
                      <m:r>
                        <a:rPr lang="en-US" sz="3200" i="1"/>
                        <m:t>𝑎</m:t>
                      </m:r>
                      <m:d>
                        <m:dPr>
                          <m:ctrlPr>
                            <a:rPr lang="ru-RU" sz="3200" i="1"/>
                          </m:ctrlPr>
                        </m:dPr>
                        <m:e>
                          <m:r>
                            <a:rPr lang="ru-RU" sz="3200" i="1"/>
                            <m:t>1−</m:t>
                          </m:r>
                          <m:f>
                            <m:fPr>
                              <m:ctrlPr>
                                <a:rPr lang="ru-RU" sz="3200" i="1"/>
                              </m:ctrlPr>
                            </m:fPr>
                            <m:num>
                              <m:r>
                                <a:rPr lang="ru-RU" sz="3200" i="1"/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3200" i="1"/>
                                  </m:ctrlPr>
                                </m:radPr>
                                <m:deg/>
                                <m:e>
                                  <m:r>
                                    <a:rPr lang="en-US" sz="3200" i="1"/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2471538"/>
                <a:ext cx="3120888" cy="11988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96956" y="4014698"/>
                <a:ext cx="13129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/>
                          </m:ctrlPr>
                        </m:sSubPr>
                        <m:e>
                          <m:r>
                            <a:rPr lang="ru-RU" sz="3200" i="1"/>
                            <m:t>𝑙</m:t>
                          </m:r>
                        </m:e>
                        <m:sub>
                          <m:r>
                            <a:rPr lang="ru-RU" sz="3200" i="1"/>
                            <m:t>2</m:t>
                          </m:r>
                        </m:sub>
                      </m:sSub>
                      <m:r>
                        <a:rPr lang="ru-RU" sz="3200" i="1"/>
                        <m:t>=</m:t>
                      </m:r>
                      <m:r>
                        <a:rPr lang="ru-RU" sz="3200" i="1"/>
                        <m:t>𝑐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4014698"/>
                <a:ext cx="131298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Ololo\Desktop\science\sciense\Illustrations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37" y="1561660"/>
            <a:ext cx="8282124" cy="419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314709" cy="1455738"/>
          </a:xfrm>
        </p:spPr>
        <p:txBody>
          <a:bodyPr/>
          <a:lstStyle/>
          <a:p>
            <a:pPr algn="ctr"/>
            <a:r>
              <a:rPr lang="ru-RU" dirty="0" smtClean="0"/>
              <a:t>Линза для точечного источника света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4691" y="2738349"/>
                <a:ext cx="7162801" cy="1000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/>
                        <m:t>𝑑</m:t>
                      </m:r>
                      <m:r>
                        <a:rPr lang="en-US" sz="2900" i="1"/>
                        <m:t>+</m:t>
                      </m:r>
                      <m:r>
                        <a:rPr lang="en-US" sz="2900" i="1"/>
                        <m:t>𝑛𝑓</m:t>
                      </m:r>
                      <m:r>
                        <a:rPr lang="en-US" sz="2900" i="1"/>
                        <m:t>=</m:t>
                      </m:r>
                      <m:r>
                        <a:rPr lang="en-US" sz="2900" i="1"/>
                        <m:t>𝑟</m:t>
                      </m:r>
                      <m:r>
                        <a:rPr lang="en-US" sz="2900" i="1"/>
                        <m:t>+</m:t>
                      </m:r>
                      <m:r>
                        <a:rPr lang="en-US" sz="2900" i="1"/>
                        <m:t>𝑛</m:t>
                      </m:r>
                      <m:rad>
                        <m:radPr>
                          <m:degHide m:val="on"/>
                          <m:ctrlPr>
                            <a:rPr lang="ru-RU" sz="2900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2900" i="1"/>
                              </m:ctrlPr>
                            </m:sSupPr>
                            <m:e>
                              <m:r>
                                <a:rPr lang="en-US" sz="2900" i="1"/>
                                <m:t>(</m:t>
                              </m:r>
                              <m:r>
                                <a:rPr lang="en-US" sz="2900" i="1"/>
                                <m:t>𝑑</m:t>
                              </m:r>
                              <m:r>
                                <a:rPr lang="en-US" sz="2900" i="1"/>
                                <m:t>+</m:t>
                              </m:r>
                              <m:r>
                                <a:rPr lang="en-US" sz="2900" i="1"/>
                                <m:t>𝑓</m:t>
                              </m:r>
                              <m:r>
                                <a:rPr lang="en-US" sz="2900" i="1"/>
                                <m:t>−</m:t>
                              </m:r>
                              <m:r>
                                <a:rPr lang="en-US" sz="2900" i="1"/>
                                <m:t>𝑟𝑐𝑜𝑠</m:t>
                              </m:r>
                              <m:r>
                                <a:rPr lang="en-US" sz="2900" i="1"/>
                                <m:t>𝜑</m:t>
                              </m:r>
                              <m:r>
                                <a:rPr lang="en-US" sz="2900" i="1"/>
                                <m:t>)</m:t>
                              </m:r>
                            </m:e>
                            <m:sup>
                              <m:r>
                                <a:rPr lang="en-US" sz="2900" i="1"/>
                                <m:t>2</m:t>
                              </m:r>
                            </m:sup>
                          </m:sSup>
                          <m:r>
                            <a:rPr lang="en-US" sz="2900" i="1"/>
                            <m:t>+ </m:t>
                          </m:r>
                          <m:sSup>
                            <m:sSupPr>
                              <m:ctrlPr>
                                <a:rPr lang="ru-RU" sz="2900" i="1"/>
                              </m:ctrlPr>
                            </m:sSupPr>
                            <m:e>
                              <m:r>
                                <a:rPr lang="en-US" sz="2900" i="1"/>
                                <m:t>𝑟</m:t>
                              </m:r>
                            </m:e>
                            <m:sup>
                              <m:r>
                                <a:rPr lang="en-US" sz="2900" i="1"/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900" i="1"/>
                              </m:ctrlPr>
                            </m:sSupPr>
                            <m:e>
                              <m:r>
                                <a:rPr lang="en-US" sz="2900" i="1"/>
                                <m:t>𝑠𝑖𝑛</m:t>
                              </m:r>
                            </m:e>
                            <m:sup>
                              <m:r>
                                <a:rPr lang="en-US" sz="2900" i="1"/>
                                <m:t>2</m:t>
                              </m:r>
                            </m:sup>
                          </m:sSup>
                          <m:r>
                            <a:rPr lang="en-US" sz="2900" i="1"/>
                            <m:t>𝜑</m:t>
                          </m:r>
                        </m:e>
                      </m:rad>
                    </m:oMath>
                  </m:oMathPara>
                </a14:m>
                <a:endParaRPr lang="ru-RU" sz="29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" y="2738349"/>
                <a:ext cx="7162801" cy="10005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Ololo\Desktop\science\sciense\Illustrations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45" y="2057545"/>
            <a:ext cx="4510232" cy="451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G:\Illustrations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8" y="629909"/>
            <a:ext cx="11196364" cy="5598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2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Ololo\Desktop\science\sciense\Illustration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22" name="Picture 2" descr="I:\исслед\картинки\Новая папка\gif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1748" name="Picture 4" descr="I:\исслед\картинки\Новая папка\gif3_fa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Моделирование преломления лучей</a:t>
            </a:r>
            <a:endParaRPr lang="ru-RU" dirty="0"/>
          </a:p>
        </p:txBody>
      </p:sp>
      <p:pic>
        <p:nvPicPr>
          <p:cNvPr id="4" name="Рисунок 3" descr="G:\Illustrations\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452" y="2387176"/>
            <a:ext cx="8105013" cy="405250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94410" y="2387176"/>
                <a:ext cx="3853042" cy="1147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/>
                        </a:rPr>
                        <m:t>𝑡𝑔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ru-RU" sz="20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ru-RU" sz="20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ru-RU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u-RU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10" y="2387176"/>
                <a:ext cx="3853042" cy="11473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32956" y="3863053"/>
                <a:ext cx="2862514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1= 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2=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6" y="3863053"/>
                <a:ext cx="2862514" cy="1340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9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60219"/>
            <a:ext cx="10131425" cy="1455738"/>
          </a:xfrm>
        </p:spPr>
        <p:txBody>
          <a:bodyPr/>
          <a:lstStyle/>
          <a:p>
            <a:pPr algn="ctr"/>
            <a:r>
              <a:rPr lang="ru-RU" dirty="0" smtClean="0"/>
              <a:t>Длинна </a:t>
            </a:r>
            <a:r>
              <a:rPr lang="ru-RU" dirty="0" err="1" smtClean="0"/>
              <a:t>овоида</a:t>
            </a:r>
            <a:endParaRPr lang="ru-RU" dirty="0"/>
          </a:p>
        </p:txBody>
      </p:sp>
      <p:pic>
        <p:nvPicPr>
          <p:cNvPr id="4" name="Рисунок 3" descr="G:\Illustrations\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119" y="1926135"/>
            <a:ext cx="8653653" cy="432682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80651" y="2314766"/>
                <a:ext cx="2498056" cy="731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𝑑</m:t>
                      </m:r>
                      <m:r>
                        <a:rPr lang="en-US" sz="2400" i="1" smtClean="0">
                          <a:latin typeface="Cambria Math"/>
                        </a:rPr>
                        <m:t>+2</m:t>
                      </m:r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1" y="2314766"/>
                <a:ext cx="2498056" cy="7310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280651" y="3202592"/>
                <a:ext cx="1783244" cy="800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ов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/>
                            </a:rPr>
                            <m:t>2</m:t>
                          </m:r>
                          <m:r>
                            <a:rPr lang="ru-RU" sz="2400" i="1">
                              <a:latin typeface="Cambria Math"/>
                            </a:rPr>
                            <m:t>𝑓𝑛</m:t>
                          </m:r>
                        </m:num>
                        <m:den>
                          <m:r>
                            <a:rPr lang="ru-RU" sz="2400" i="1">
                              <a:latin typeface="Cambria Math"/>
                            </a:rPr>
                            <m:t>1+</m:t>
                          </m:r>
                          <m:r>
                            <a:rPr lang="ru-RU" sz="24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1" y="3202592"/>
                <a:ext cx="1783244" cy="8006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0651" y="4336448"/>
                <a:ext cx="1778436" cy="800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эл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1" y="4336448"/>
                <a:ext cx="1778436" cy="8006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2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Ololo\Desktop\science\sciense\Illustrations\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20" y="2263773"/>
            <a:ext cx="8567882" cy="428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0" y="830781"/>
                <a:ext cx="8811490" cy="1281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𝜑</m:t>
                          </m:r>
                        </m:e>
                        <m:sub>
                          <m:r>
                            <a:rPr lang="en-US" sz="2400" i="1"/>
                            <m:t>𝑚𝑎𝑥</m:t>
                          </m:r>
                        </m:sub>
                      </m:sSub>
                      <m:r>
                        <a:rPr lang="en-US" sz="2400" i="1"/>
                        <m:t>=</m:t>
                      </m:r>
                      <m:r>
                        <m:rPr>
                          <m:sty m:val="p"/>
                        </m:rPr>
                        <a:rPr lang="en-US" sz="2400"/>
                        <m:t>acos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f>
                            <m:fPr>
                              <m:ctrlPr>
                                <a:rPr lang="ru-RU" sz="2400" i="1"/>
                              </m:ctrlPr>
                            </m:fPr>
                            <m:num>
                              <m:r>
                                <a:rPr lang="en-US" sz="2400" i="1"/>
                                <m:t>𝑑</m:t>
                              </m:r>
                              <m:r>
                                <a:rPr lang="en-US" sz="2400" i="1"/>
                                <m:t>+</m:t>
                              </m:r>
                              <m:r>
                                <a:rPr lang="en-US" sz="2400" i="1"/>
                                <m:t>𝑛𝑓</m:t>
                              </m:r>
                              <m:r>
                                <a:rPr lang="en-US" sz="2400" i="1"/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400" i="1"/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/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ru-RU" sz="2400" i="1"/>
                                      </m:ctrlPr>
                                    </m:sSupPr>
                                    <m:e>
                                      <m:r>
                                        <a:rPr lang="en-US" sz="2400" i="1"/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i="1"/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/>
                                    <m:t>−1)(</m:t>
                                  </m:r>
                                  <m:sSup>
                                    <m:sSupPr>
                                      <m:ctrlPr>
                                        <a:rPr lang="ru-RU" sz="2400" i="1"/>
                                      </m:ctrlPr>
                                    </m:sSupPr>
                                    <m:e>
                                      <m:r>
                                        <a:rPr lang="en-US" sz="2400" i="1"/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i="1"/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sz="2400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/>
                                          </m:ctrlPr>
                                        </m:dPr>
                                        <m:e>
                                          <m:r>
                                            <a:rPr lang="en-US" sz="2400" i="1"/>
                                            <m:t>𝑑</m:t>
                                          </m:r>
                                          <m:r>
                                            <a:rPr lang="en-US" sz="2400" i="1"/>
                                            <m:t>+</m:t>
                                          </m:r>
                                          <m:r>
                                            <a:rPr lang="en-US" sz="2400" i="1"/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/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/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sz="2400" i="1"/>
                                      </m:ctrlPr>
                                    </m:sSupPr>
                                    <m:e>
                                      <m:r>
                                        <a:rPr lang="en-US" sz="2400" i="1"/>
                                        <m:t>(</m:t>
                                      </m:r>
                                      <m:r>
                                        <a:rPr lang="en-US" sz="2400" i="1"/>
                                        <m:t>𝑑</m:t>
                                      </m:r>
                                      <m:r>
                                        <a:rPr lang="en-US" sz="2400" i="1"/>
                                        <m:t>+</m:t>
                                      </m:r>
                                      <m:r>
                                        <a:rPr lang="en-US" sz="2400" i="1"/>
                                        <m:t>𝑛𝑓</m:t>
                                      </m:r>
                                      <m:r>
                                        <a:rPr lang="en-US" sz="2400" i="1"/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/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/>
                                    <m:t>)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ru-RU" sz="2400" i="1"/>
                                  </m:ctrlPr>
                                </m:sSupPr>
                                <m:e>
                                  <m:r>
                                    <a:rPr lang="en-US" sz="2400" i="1"/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/>
                                    <m:t>2</m:t>
                                  </m:r>
                                </m:sup>
                              </m:sSup>
                              <m:r>
                                <a:rPr lang="en-US" sz="2400" i="1"/>
                                <m:t>(</m:t>
                              </m:r>
                              <m:r>
                                <a:rPr lang="en-US" sz="2400" i="1"/>
                                <m:t>𝑑</m:t>
                              </m:r>
                              <m:r>
                                <a:rPr lang="en-US" sz="2400" i="1"/>
                                <m:t>+</m:t>
                              </m:r>
                              <m:r>
                                <a:rPr lang="en-US" sz="2400" i="1"/>
                                <m:t>𝑓</m:t>
                              </m:r>
                              <m:r>
                                <a:rPr lang="en-US" sz="2400" i="1"/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0781"/>
                <a:ext cx="8811490" cy="1281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24695" y="2394670"/>
                <a:ext cx="3164071" cy="43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000" dirty="0" smtClean="0"/>
                  <a:t>Угловая </a:t>
                </a:r>
                <a:r>
                  <a:rPr lang="ru-RU" sz="2000" dirty="0"/>
                  <a:t>ширина </a:t>
                </a:r>
                <a14:m>
                  <m:oMath xmlns:m="http://schemas.openxmlformats.org/officeDocument/2006/math">
                    <m:r>
                      <a:rPr lang="ru-RU" sz="2000" i="1"/>
                      <m:t>𝜃</m:t>
                    </m:r>
                    <m:r>
                      <a:rPr lang="ru-RU" sz="2000" i="1"/>
                      <m:t>=2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en-US" sz="2000" i="1"/>
                          <m:t>𝜑</m:t>
                        </m:r>
                      </m:e>
                      <m:sub>
                        <m:r>
                          <a:rPr lang="en-US" sz="2000" i="1"/>
                          <m:t>𝑚𝑎𝑥</m:t>
                        </m:r>
                      </m:sub>
                    </m:sSub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5" y="2394670"/>
                <a:ext cx="3164071" cy="431657"/>
              </a:xfrm>
              <a:prstGeom prst="rect">
                <a:avLst/>
              </a:prstGeom>
              <a:blipFill rotWithShape="1">
                <a:blip r:embed="rId4"/>
                <a:stretch>
                  <a:fillRect l="-1927" t="-5634"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7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685800" y="1446213"/>
            <a:ext cx="9545638" cy="2886075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На сегодняшний день влияние оптических приборов стремительно возрастает. Вследствие этого, актуален вопрос устранения дефектов линз. В погоне за увеличением точности, оптические системы «наращивают» линзы, становятся все больше и массивней. Потому остро стоит вопрос замены нескольких линз, устраняющих дефект, на одну, лишенной его. Эта замена способна начать новый этап использования асферических линз для создания более компактных, легких, точных оптических приборов.</a:t>
            </a:r>
          </a:p>
          <a:p>
            <a:pPr marL="0" indent="0">
              <a:buFont typeface="Arial" charset="0"/>
              <a:buNone/>
            </a:pPr>
            <a:endParaRPr lang="ru-RU" sz="2800" dirty="0" smtClean="0"/>
          </a:p>
        </p:txBody>
      </p:sp>
      <p:pic>
        <p:nvPicPr>
          <p:cNvPr id="2048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53" y="5480215"/>
            <a:ext cx="22669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31" y="4805362"/>
            <a:ext cx="183197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748" y="4500561"/>
            <a:ext cx="190817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79" y="5356225"/>
            <a:ext cx="225583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5" y="4805362"/>
            <a:ext cx="252412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G:\Illustrations\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651165"/>
            <a:ext cx="11111346" cy="5555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4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Ololo\Desktop\science\sciense\Illustrations\19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8" y="155838"/>
            <a:ext cx="10099965" cy="50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899887" y="5602138"/>
                <a:ext cx="4455835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/>
                        <m:t>𝑝</m:t>
                      </m:r>
                      <m:r>
                        <a:rPr lang="ru-RU" sz="2400" i="1"/>
                        <m:t>=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ru-RU" sz="2400" i="1"/>
                            <m:t>𝐹</m:t>
                          </m:r>
                        </m:num>
                        <m:den>
                          <m:r>
                            <a:rPr lang="ru-RU" sz="2400" i="1"/>
                            <m:t>𝑆</m:t>
                          </m:r>
                        </m:den>
                      </m:f>
                      <m:r>
                        <a:rPr lang="ru-RU" sz="2400" i="1"/>
                        <m:t>=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ru-RU" sz="2400" i="1"/>
                            <m:t>𝑛h</m:t>
                          </m:r>
                          <m:r>
                            <a:rPr lang="ru-RU" sz="2400" i="1"/>
                            <m:t>𝜈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𝑆</m:t>
                              </m:r>
                            </m:e>
                            <m:sub>
                              <m:r>
                                <a:rPr lang="ru-RU" sz="2400" i="1"/>
                                <m:t>сег</m:t>
                              </m:r>
                            </m:sub>
                          </m:sSub>
                        </m:num>
                        <m:den>
                          <m:r>
                            <a:rPr lang="ru-RU" sz="2400" i="1"/>
                            <m:t>𝑐𝑆</m:t>
                          </m:r>
                        </m:den>
                      </m:f>
                      <m:r>
                        <a:rPr lang="ru-RU" sz="2400" i="1"/>
                        <m:t>=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ru-RU" sz="2400" i="1"/>
                            <m:t>𝑛h</m:t>
                          </m:r>
                          <m:r>
                            <a:rPr lang="ru-RU" sz="2400" i="1"/>
                            <m:t>𝜈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𝑆</m:t>
                              </m:r>
                            </m:e>
                            <m:sub>
                              <m:r>
                                <a:rPr lang="ru-RU" sz="2400" i="1"/>
                                <m:t>сег</m:t>
                              </m:r>
                            </m:sub>
                          </m:sSub>
                        </m:num>
                        <m:den>
                          <m:r>
                            <a:rPr lang="ru-RU" sz="2400" i="1"/>
                            <m:t>𝑐</m:t>
                          </m:r>
                          <m:r>
                            <a:rPr lang="ru-RU" sz="2400" i="1"/>
                            <m:t>∙0</m:t>
                          </m:r>
                        </m:den>
                      </m:f>
                      <m:r>
                        <a:rPr lang="ru-RU" sz="2400" i="1"/>
                        <m:t>=∞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87" y="5602138"/>
                <a:ext cx="4455835" cy="7937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6892402" y="5729160"/>
                <a:ext cx="3720699" cy="539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𝑆</m:t>
                          </m:r>
                        </m:e>
                        <m:sub>
                          <m:r>
                            <a:rPr lang="ru-RU" sz="2400" i="1"/>
                            <m:t>сег</m:t>
                          </m:r>
                        </m:sub>
                      </m:sSub>
                      <m:r>
                        <a:rPr lang="ru-RU" sz="2400" i="1"/>
                        <m:t>=2</m:t>
                      </m:r>
                      <m:r>
                        <a:rPr lang="ru-RU" sz="2400" i="1"/>
                        <m:t>𝜋</m:t>
                      </m:r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r>
                            <a:rPr lang="ru-RU" sz="2400" i="1"/>
                            <m:t>𝑅</m:t>
                          </m:r>
                        </m:e>
                        <m:sup>
                          <m:r>
                            <a:rPr lang="ru-RU" sz="2400" i="1"/>
                            <m:t>2</m:t>
                          </m:r>
                        </m:sup>
                      </m:sSup>
                      <m:r>
                        <a:rPr lang="ru-RU" sz="2400" i="1"/>
                        <m:t>(1−</m:t>
                      </m:r>
                      <m:r>
                        <a:rPr lang="ru-RU" sz="2400" i="1"/>
                        <m:t>𝑐𝑜𝑠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𝜑</m:t>
                          </m:r>
                        </m:e>
                        <m:sub>
                          <m:r>
                            <a:rPr lang="en-US" sz="2400" i="1"/>
                            <m:t>𝑚𝑎𝑥</m:t>
                          </m:r>
                        </m:sub>
                      </m:sSub>
                      <m:r>
                        <a:rPr lang="ru-RU" sz="2400" i="1"/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02" y="5729160"/>
                <a:ext cx="3720699" cy="539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4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G:\Illustrations\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109" y="1080656"/>
            <a:ext cx="2162810" cy="51196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665018" y="2292583"/>
            <a:ext cx="72597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«Если соединить две подобные по форме линзы </a:t>
            </a:r>
            <a:r>
              <a:rPr lang="en-US" sz="2400" dirty="0"/>
              <a:t>DBQ</a:t>
            </a:r>
            <a:r>
              <a:rPr lang="ru-RU" sz="2400" dirty="0"/>
              <a:t> и </a:t>
            </a:r>
            <a:r>
              <a:rPr lang="en-US" sz="2400" dirty="0" err="1"/>
              <a:t>dbq</a:t>
            </a:r>
            <a:r>
              <a:rPr lang="ru-RU" sz="2400" dirty="0"/>
              <a:t>, не равные по величине, или поставить их на произвольном расстоянии друг от друга, лишь бы только их оси были расположены на одной прямой, а эллиптические поверхности обращены друг к другу, то они соберут все лучи, идущие из фокуса одной из низ, помеченного буквой </a:t>
            </a:r>
            <a:r>
              <a:rPr lang="en-US" sz="2400" dirty="0"/>
              <a:t>I</a:t>
            </a:r>
            <a:r>
              <a:rPr lang="ru-RU" sz="2400" dirty="0"/>
              <a:t>, в другой фокус, также помеченный буквой </a:t>
            </a:r>
            <a:r>
              <a:rPr lang="en-US" sz="2400" dirty="0"/>
              <a:t>I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609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работы были достигнуты следующие результаты: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Подтверждение </a:t>
            </a:r>
            <a:r>
              <a:rPr lang="ru-RU" dirty="0"/>
              <a:t>факта идеальной фокусировки эллипсом монохроматических лучей, параллельных его большой оси;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Определение </a:t>
            </a:r>
            <a:r>
              <a:rPr lang="ru-RU" dirty="0"/>
              <a:t>формы эллиптической линзы;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Выявление </a:t>
            </a:r>
            <a:r>
              <a:rPr lang="ru-RU" dirty="0"/>
              <a:t>поверхности,  идеально фокусирующей монохроматические лучи точечного источника света;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Определение </a:t>
            </a:r>
            <a:r>
              <a:rPr lang="ru-RU" dirty="0"/>
              <a:t>формы и некоторых геометрических свойств </a:t>
            </a:r>
            <a:r>
              <a:rPr lang="ru-RU" dirty="0" err="1"/>
              <a:t>овоидной</a:t>
            </a:r>
            <a:r>
              <a:rPr lang="ru-RU" dirty="0"/>
              <a:t> линзы.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0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" y="522841"/>
            <a:ext cx="4498848" cy="315914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Разработаны программы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моделирующие поверхность собирающей линзы для лучей параллельных оптической оси и для точечного источника света.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58" y="1328928"/>
            <a:ext cx="6566021" cy="32857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79" y="3212252"/>
            <a:ext cx="5200342" cy="3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023" y="568704"/>
            <a:ext cx="6896605" cy="2175393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Напечатаны объемные модели линз и поверхности на 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принтере.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09" y="1135306"/>
            <a:ext cx="4276267" cy="57016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21" y="376115"/>
            <a:ext cx="3414096" cy="25605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15" y="4023428"/>
            <a:ext cx="3531594" cy="26486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" y="3183713"/>
            <a:ext cx="4700919" cy="35256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12" y="2265292"/>
            <a:ext cx="2789610" cy="20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5814" y="2701131"/>
            <a:ext cx="6460373" cy="1455738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Цель: </a:t>
            </a:r>
            <a:r>
              <a:rPr lang="ru-RU" sz="3200" dirty="0" smtClean="0"/>
              <a:t>нахождение формулы и </a:t>
            </a:r>
            <a:r>
              <a:rPr lang="ru-RU" sz="3200" dirty="0"/>
              <a:t>формы </a:t>
            </a:r>
            <a:r>
              <a:rPr lang="ru-RU" sz="3200" dirty="0" smtClean="0"/>
              <a:t>линз, свободных </a:t>
            </a:r>
            <a:r>
              <a:rPr lang="ru-RU" sz="3200" dirty="0"/>
              <a:t>от сферической аберрации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 smtClean="0"/>
              <a:t>Задачи: исследование физических моделей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Объект</a:t>
            </a:r>
            <a:r>
              <a:rPr lang="ru-RU" sz="3200" i="1" dirty="0"/>
              <a:t> </a:t>
            </a:r>
            <a:r>
              <a:rPr lang="ru-RU" sz="3200" dirty="0"/>
              <a:t>исследования: фокусирующие поверхности</a:t>
            </a:r>
            <a:r>
              <a:rPr lang="ru-RU" sz="3200" dirty="0" smtClean="0"/>
              <a:t>.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Предмет исследования: оптические аберрации</a:t>
            </a:r>
            <a:r>
              <a:rPr lang="ru-RU" sz="3200" dirty="0" smtClean="0"/>
              <a:t>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093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313582" y="1531161"/>
                <a:ext cx="3697357" cy="1342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𝒕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n-US" sz="32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num>
                        <m:den>
                          <m:f>
                            <m:f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/>
                            </a:rPr>
                            <m:t>𝒍𝒏</m:t>
                          </m:r>
                        </m:num>
                        <m:den>
                          <m:r>
                            <a:rPr lang="en-US" sz="3200" b="1" i="1">
                              <a:latin typeface="Cambria Math"/>
                            </a:rPr>
                            <m:t>𝒄</m:t>
                          </m:r>
                        </m:den>
                      </m:f>
                      <m:r>
                        <a:rPr lang="en-US" sz="32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582" y="1531161"/>
                <a:ext cx="3697357" cy="13427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84528" y="755371"/>
                <a:ext cx="106513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800" dirty="0" smtClean="0"/>
                  <a:t>Время </a:t>
                </a:r>
                <a:r>
                  <a:rPr lang="ru-RU" sz="3200" dirty="0" smtClean="0"/>
                  <a:t>прохождения</a:t>
                </a:r>
                <a:r>
                  <a:rPr lang="ru-RU" sz="2800" dirty="0" smtClean="0"/>
                  <a:t> отрезка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</m:t>
                    </m:r>
                  </m:oMath>
                </a14:m>
                <a:r>
                  <a:rPr lang="ru-RU" sz="2800" dirty="0" smtClean="0"/>
                  <a:t> в материале с </a:t>
                </a:r>
                <a:r>
                  <a:rPr lang="ru-RU" sz="2800" dirty="0" err="1" smtClean="0"/>
                  <a:t>коэф</a:t>
                </a:r>
                <a:r>
                  <a:rPr lang="ru-RU" sz="2800" dirty="0" smtClean="0"/>
                  <a:t>. преломления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28" y="755371"/>
                <a:ext cx="10651314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202" t="-1354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11973" y="3236964"/>
            <a:ext cx="367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Условие</a:t>
            </a:r>
            <a:r>
              <a:rPr lang="ru-RU" sz="2800" dirty="0" smtClean="0"/>
              <a:t> фокусировки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1648" y="4024313"/>
                <a:ext cx="23612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32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48" y="4024313"/>
                <a:ext cx="2361224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49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78905" y="351183"/>
            <a:ext cx="11993217" cy="145573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Подставил в условие данные физической модели.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0" y="457200"/>
          <a:ext cx="19050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" r:id="rId3" imgW="0" imgH="0" progId="Photoshop.Image.13">
                  <p:embed/>
                </p:oleObj>
              </mc:Choice>
              <mc:Fallback>
                <p:oleObj name="Image" r:id="rId3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9050" cy="1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599541" y="1524000"/>
                <a:ext cx="51601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12 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∙</m:t>
                      </m:r>
                      <m:r>
                        <a:rPr lang="en-US" sz="3200" i="1"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 ∙</m:t>
                      </m:r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541" y="1524000"/>
                <a:ext cx="516013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 descr="C:\Users\Ololo\Desktop\science\sciense\Illustrations\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277" y="1205947"/>
            <a:ext cx="4257261" cy="42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Ololo\Desktop\science\sciense\Illustrations\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9" y="2438815"/>
            <a:ext cx="4217573" cy="42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400343" y="5766549"/>
                <a:ext cx="5860772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/>
                        </a:rPr>
                        <m:t>𝐹</m:t>
                      </m:r>
                      <m:r>
                        <a:rPr lang="ru-RU" sz="3200" i="1">
                          <a:latin typeface="Cambria Math"/>
                        </a:rPr>
                        <m:t> ∙</m:t>
                      </m:r>
                      <m:r>
                        <a:rPr lang="ru-RU" sz="3200" i="1">
                          <a:latin typeface="Cambria Math"/>
                        </a:rPr>
                        <m:t>𝑛</m:t>
                      </m:r>
                      <m:r>
                        <a:rPr lang="ru-RU" sz="3200" i="1">
                          <a:latin typeface="Cambria Math"/>
                        </a:rPr>
                        <m:t>=</m:t>
                      </m:r>
                      <m:r>
                        <a:rPr lang="ru-RU" sz="3200" i="1">
                          <a:latin typeface="Cambria Math"/>
                        </a:rPr>
                        <m:t>𝑦</m:t>
                      </m:r>
                      <m:r>
                        <a:rPr lang="ru-RU" sz="3200" i="1">
                          <a:latin typeface="Cambria Math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ru-RU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u-RU" sz="3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3200" i="1">
                              <a:latin typeface="Cambria Math"/>
                            </a:rPr>
                            <m:t>+ 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i="1">
                          <a:latin typeface="Cambria Math"/>
                        </a:rPr>
                        <m:t> ∙</m:t>
                      </m:r>
                      <m:r>
                        <a:rPr lang="ru-RU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43" y="5766549"/>
                <a:ext cx="5860772" cy="6913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32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695" y="152400"/>
            <a:ext cx="10167730" cy="1455738"/>
          </a:xfrm>
        </p:spPr>
        <p:txBody>
          <a:bodyPr/>
          <a:lstStyle/>
          <a:p>
            <a:pPr algn="ctr"/>
            <a:r>
              <a:rPr lang="ru-RU" dirty="0" smtClean="0"/>
              <a:t>Получил формулу эллипса</a:t>
            </a:r>
            <a:endParaRPr lang="ru-RU" dirty="0"/>
          </a:p>
        </p:txBody>
      </p:sp>
      <p:pic>
        <p:nvPicPr>
          <p:cNvPr id="4" name="Рисунок 3" descr="C:\Users\Ololo\Desktop\science\sciense\Illustrations\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73" y="1435794"/>
            <a:ext cx="4831710" cy="483171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98583" y="3658356"/>
                <a:ext cx="6260123" cy="2286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i="1">
                            <a:latin typeface="Cambria Math"/>
                          </a:rPr>
                          <m:t>𝐹𝑛</m:t>
                        </m:r>
                      </m:num>
                      <m:den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  <m:r>
                          <a:rPr lang="ru-RU" sz="3200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ru-RU" sz="3200" i="1">
                        <a:latin typeface="Cambria Math"/>
                      </a:rPr>
                      <m:t>(большая полуось)=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sz="3200" dirty="0" smtClean="0"/>
                  <a:t>  </a:t>
                </a:r>
                <a:endParaRPr lang="en-US" sz="3200" dirty="0" smtClean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𝐹</m:t>
                    </m:r>
                    <m:rad>
                      <m:radPr>
                        <m:degHide m:val="on"/>
                        <m:ctrlPr>
                          <a:rPr lang="ru-RU" sz="32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rad>
                    <m:d>
                      <m:dPr>
                        <m:ctrlPr>
                          <a:rPr lang="ru-RU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/>
                          </a:rPr>
                          <m:t>малая полуось</m:t>
                        </m:r>
                      </m:e>
                    </m:d>
                    <m:r>
                      <a:rPr lang="ru-RU" sz="3200" i="1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3200" dirty="0" smtClean="0"/>
              </a:p>
              <a:p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𝐹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sz="3200" b="0" i="1" smtClean="0">
                        <a:latin typeface="Cambria Math"/>
                        <a:ea typeface="Cambria Math"/>
                      </a:rPr>
                      <m:t>фокусное расстояние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3" y="3658356"/>
                <a:ext cx="6260123" cy="22862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90694" y="2057637"/>
                <a:ext cx="2487797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94" y="2057637"/>
                <a:ext cx="2487797" cy="10804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5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5678" y="231913"/>
            <a:ext cx="10131425" cy="1455738"/>
          </a:xfrm>
        </p:spPr>
        <p:txBody>
          <a:bodyPr/>
          <a:lstStyle/>
          <a:p>
            <a:pPr algn="ctr"/>
            <a:r>
              <a:rPr lang="ru-RU" dirty="0" smtClean="0"/>
              <a:t>Фокальное расстояние Эксцентриситет </a:t>
            </a:r>
            <a:r>
              <a:rPr lang="ru-RU" dirty="0"/>
              <a:t>эллипса</a:t>
            </a:r>
          </a:p>
        </p:txBody>
      </p:sp>
      <p:pic>
        <p:nvPicPr>
          <p:cNvPr id="3075" name="Picture 3" descr="C:\Users\Ololo\Desktop\science\sciense\Illustrations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798" y="2057952"/>
            <a:ext cx="5103172" cy="414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982130" y="2334295"/>
                <a:ext cx="2486450" cy="639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ru-RU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ru-RU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32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ru-RU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ru-RU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0" y="2334295"/>
                <a:ext cx="2486450" cy="6399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-1" y="3429000"/>
                <a:ext cx="6361043" cy="2482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𝜀</m:t>
                      </m:r>
                      <m:r>
                        <a:rPr lang="en-US" sz="320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sz="32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sz="3200" i="1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3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3200" i="1">
                          <a:latin typeface="Cambria Math"/>
                        </a:rPr>
                        <m:t>, где </m:t>
                      </m:r>
                      <m:r>
                        <a:rPr lang="en-US" sz="3200" i="1">
                          <a:latin typeface="Cambria Math"/>
                        </a:rPr>
                        <m:t>𝑘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429000"/>
                <a:ext cx="6361043" cy="24823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эксцентриситета от </a:t>
            </a:r>
            <a:r>
              <a:rPr lang="ru-RU" dirty="0"/>
              <a:t>коэффициента </a:t>
            </a:r>
            <a:r>
              <a:rPr lang="ru-RU" dirty="0" smtClean="0"/>
              <a:t>преломления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51381" y="2619351"/>
                <a:ext cx="1324786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𝜀</m:t>
                      </m:r>
                      <m:r>
                        <a:rPr lang="ru-RU" sz="32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1" y="2619351"/>
                <a:ext cx="1324786" cy="10175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51381" y="3664150"/>
                <a:ext cx="2665730" cy="1152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/>
                        </a:rPr>
                        <m:t>𝑏</m:t>
                      </m:r>
                      <m:r>
                        <a:rPr lang="ru-RU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3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 sz="3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3200" i="1"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num>
                        <m:den>
                          <m:r>
                            <a:rPr lang="ru-RU" sz="32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1" y="3664150"/>
                <a:ext cx="2665730" cy="11526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51381" y="5001235"/>
                <a:ext cx="2534284" cy="111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ru-RU" sz="32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𝑛𝑏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 sz="3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3200" i="1"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1" y="5001235"/>
                <a:ext cx="2534284" cy="11194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Users\Ololo\Desktop\science\sciense\Illustrations\gif1\gif1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89" y="206375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1552"/>
            <a:ext cx="10131425" cy="1455738"/>
          </a:xfrm>
        </p:spPr>
        <p:txBody>
          <a:bodyPr/>
          <a:lstStyle/>
          <a:p>
            <a:pPr algn="ctr"/>
            <a:r>
              <a:rPr lang="ru-RU" dirty="0" smtClean="0"/>
              <a:t>Линза максимального диаметра</a:t>
            </a:r>
            <a:endParaRPr lang="ru-RU" dirty="0"/>
          </a:p>
        </p:txBody>
      </p:sp>
      <p:pic>
        <p:nvPicPr>
          <p:cNvPr id="4" name="Рисунок 3" descr="G:\Illustrations\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07" y="1689652"/>
            <a:ext cx="5003359" cy="500335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5874" y="2377844"/>
                <a:ext cx="5010891" cy="1432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𝑅</m:t>
                      </m:r>
                      <m:r>
                        <a:rPr lang="ru-RU" sz="320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3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b="0" i="1" smtClean="0">
                          <a:latin typeface="Cambria Math"/>
                        </a:rPr>
                        <m:t>=</m:t>
                      </m:r>
                      <m:r>
                        <a:rPr lang="ru-RU" sz="3200" i="1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32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3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3200" i="1">
                          <a:latin typeface="Cambria Math"/>
                        </a:rPr>
                        <m:t>=</m:t>
                      </m:r>
                      <m:r>
                        <a:rPr lang="ru-RU" sz="3200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4" y="2377844"/>
                <a:ext cx="5010891" cy="14325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9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571</TotalTime>
  <Words>863</Words>
  <Application>Microsoft Office PowerPoint</Application>
  <PresentationFormat>Произвольный</PresentationFormat>
  <Paragraphs>58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Небеса</vt:lpstr>
      <vt:lpstr>Image</vt:lpstr>
      <vt:lpstr>возможность создания   идеальной линзы</vt:lpstr>
      <vt:lpstr>Презентация PowerPoint</vt:lpstr>
      <vt:lpstr>Презентация PowerPoint</vt:lpstr>
      <vt:lpstr>Презентация PowerPoint</vt:lpstr>
      <vt:lpstr>Подставил в условие данные физической модели. </vt:lpstr>
      <vt:lpstr>Получил формулу эллипса</vt:lpstr>
      <vt:lpstr>Фокальное расстояние Эксцентриситет эллипса</vt:lpstr>
      <vt:lpstr>Зависимость эксцентриситета от коэффициента преломления</vt:lpstr>
      <vt:lpstr>Линза максимального диаметра</vt:lpstr>
      <vt:lpstr>Толщина линзы</vt:lpstr>
      <vt:lpstr>Презентация PowerPoint</vt:lpstr>
      <vt:lpstr>Линза для точечного источника света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Моделирование преломления лучей</vt:lpstr>
      <vt:lpstr>Длинна овоида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создания идеальной линзы</dc:title>
  <dc:creator>саня</dc:creator>
  <cp:lastModifiedBy>Ololo</cp:lastModifiedBy>
  <cp:revision>50</cp:revision>
  <dcterms:created xsi:type="dcterms:W3CDTF">2016-12-01T01:48:57Z</dcterms:created>
  <dcterms:modified xsi:type="dcterms:W3CDTF">2017-02-24T00:34:46Z</dcterms:modified>
</cp:coreProperties>
</file>