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2" r:id="rId4"/>
    <p:sldId id="293" r:id="rId5"/>
    <p:sldId id="294" r:id="rId6"/>
    <p:sldId id="295" r:id="rId7"/>
    <p:sldId id="283" r:id="rId8"/>
    <p:sldId id="284" r:id="rId9"/>
    <p:sldId id="274" r:id="rId10"/>
    <p:sldId id="285" r:id="rId11"/>
    <p:sldId id="286" r:id="rId12"/>
    <p:sldId id="275" r:id="rId13"/>
    <p:sldId id="273" r:id="rId14"/>
    <p:sldId id="287" r:id="rId15"/>
    <p:sldId id="288" r:id="rId16"/>
    <p:sldId id="276" r:id="rId17"/>
    <p:sldId id="289" r:id="rId18"/>
    <p:sldId id="277" r:id="rId19"/>
    <p:sldId id="278" r:id="rId20"/>
    <p:sldId id="279" r:id="rId21"/>
    <p:sldId id="280" r:id="rId22"/>
    <p:sldId id="290" r:id="rId23"/>
    <p:sldId id="281" r:id="rId24"/>
    <p:sldId id="291" r:id="rId25"/>
    <p:sldId id="282" r:id="rId26"/>
    <p:sldId id="292" r:id="rId27"/>
    <p:sldId id="267" r:id="rId28"/>
    <p:sldId id="268" r:id="rId29"/>
    <p:sldId id="270" r:id="rId30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86384" autoAdjust="0"/>
  </p:normalViewPr>
  <p:slideViewPr>
    <p:cSldViewPr snapToGrid="0">
      <p:cViewPr>
        <p:scale>
          <a:sx n="69" d="100"/>
          <a:sy n="69" d="100"/>
        </p:scale>
        <p:origin x="-780" y="-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211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/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863" y="5870575"/>
            <a:ext cx="1600200" cy="377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30687-FD77-448A-93AD-776171336070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5870575"/>
            <a:ext cx="4894263" cy="377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9263" y="5870575"/>
            <a:ext cx="550862" cy="377825"/>
          </a:xfrm>
        </p:spPr>
        <p:txBody>
          <a:bodyPr/>
          <a:lstStyle>
            <a:lvl1pPr>
              <a:defRPr/>
            </a:lvl1pPr>
          </a:lstStyle>
          <a:p>
            <a:fld id="{E53B663F-C36D-4256-9645-AFE90014562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539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C8156-6F72-4199-AD3C-618F5FB9630F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C9786-A50C-4BC9-B1C3-A5133371AD0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69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23F10-E872-4E6A-AFE7-CD24C0728D28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EE754-9D33-49A5-92CE-A7BE550B9A4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052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237788" y="27432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8950" y="823913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/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56977-67DF-4317-8AA3-157C8D8917B0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1BFD8A8A-7A19-43E0-AF73-5DCEC71BA64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824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/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B0D99-D57A-4CB2-8DEA-183C37F42E6D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E33B3-D90C-46A5-86D8-4BD5C58523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65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237788" y="27432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8950" y="823913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/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42733-4DAB-4706-B186-036168A5625A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654C03D-6C70-4EA0-B8FA-802DE7D78FA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548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/>
          <a:lstStyle>
            <a:lvl1pPr>
              <a:defRPr lang="en-US" b="0" dirty="0"/>
            </a:lvl1pPr>
          </a:lstStyle>
          <a:p>
            <a:pPr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D547E-0D3B-4E77-ADF6-EC86BBE0CE9A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E9F65E1-B53B-4022-B31D-9BBB2471CA5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164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327AD-2ED0-4473-9E73-6375AD55534F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BDF7C-EB67-448D-A520-6AEEAD24311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455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70C4E-5396-4900-89BA-42C9CDA4EBC3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10C88-75C8-4581-AE4C-030C46B6759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74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3A790-C17B-4054-A602-8C6509909E03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4A13BA-8A18-42A2-9E22-5B4FE708686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59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D917E-BA39-445E-BA77-B12FA5D85CBE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1FFDB-5BDE-4243-86E0-9BA3A630E82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82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56427-A935-4392-A828-723A7B6E86CC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E0876-E78F-4365-87D4-A0611861103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83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B4AAB-0CF0-4DDA-945F-AF69A1CE101D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38AC0-BC8F-4773-B45A-D9C2DF24E55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21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6C3BD-3E99-426C-96BA-55B6162ED8ED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EA0BA-469C-48B6-AEF9-A8E279CF986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38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F2E64-5DC7-481F-9626-DB8566293A01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3A31D-8AED-43EF-8A71-CC9977B814E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8B992-5B99-4374-96FB-89CD2AE90899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6C1F-C5DB-4305-B9F5-D781D6556BE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94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ACAB2-E0C6-44D0-A132-D534543D987E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148687-56B7-494F-8D0C-E43F3535EE4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1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14557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2141538"/>
            <a:ext cx="10131425" cy="364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963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0DFE7023-D3BF-466C-A992-8F191F9249E5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96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363" y="5870575"/>
            <a:ext cx="550862" cy="377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BB18DD25-AFEC-42E0-937E-DC5087B98602}" type="slidenum">
              <a:rPr lang="ru-RU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4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 cap="all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eg"/><Relationship Id="rId5" Type="http://schemas.openxmlformats.org/officeDocument/2006/relationships/image" Target="../media/image57.jpeg"/><Relationship Id="rId4" Type="http://schemas.openxmlformats.org/officeDocument/2006/relationships/image" Target="../media/image5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600" y="1019220"/>
            <a:ext cx="10459581" cy="3040162"/>
          </a:xfrm>
        </p:spPr>
        <p:txBody>
          <a:bodyPr>
            <a:noAutofit/>
          </a:bodyPr>
          <a:lstStyle/>
          <a:p>
            <a:pPr algn="ctr"/>
            <a:r>
              <a:rPr lang="ru-RU" sz="6000" b="1" dirty="0">
                <a:latin typeface="Times New Roman" pitchFamily="18" charset="0"/>
                <a:cs typeface="Times New Roman" pitchFamily="18" charset="0"/>
              </a:rPr>
              <a:t>Возможность создания идеально фокусирующей линзы</a:t>
            </a:r>
            <a:endParaRPr lang="ru-RU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86225" y="4424363"/>
            <a:ext cx="7578725" cy="186055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Bef>
                <a:spcPts val="0"/>
              </a:spcBef>
              <a:buFont typeface="Arial"/>
              <a:buNone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Автор: Кондратович Максим Михайлович</a:t>
            </a:r>
          </a:p>
          <a:p>
            <a:pPr fontAlgn="auto">
              <a:spcBef>
                <a:spcPts val="0"/>
              </a:spcBef>
              <a:buFont typeface="Arial"/>
              <a:buNone/>
              <a:defRPr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Гуо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«Средняя школа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№ 89 г.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Минска»,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11 «А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 класс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buFont typeface="Arial"/>
              <a:buNone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Научный руководитель: Крицкая Вера Андреевна,</a:t>
            </a:r>
          </a:p>
          <a:p>
            <a:pPr fontAlgn="auto">
              <a:spcBef>
                <a:spcPts val="0"/>
              </a:spcBef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Гуо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«Средняя школа №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89 г.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Минска»,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buFont typeface="Arial"/>
              <a:buNone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учитель физики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5678" y="231913"/>
            <a:ext cx="10131425" cy="145573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Фокальное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расстояние,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Эксцентриситет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эллипса</a:t>
            </a:r>
          </a:p>
        </p:txBody>
      </p:sp>
      <p:pic>
        <p:nvPicPr>
          <p:cNvPr id="3075" name="Picture 3" descr="C:\Users\Ololo\Desktop\science\sciense\Illustrations\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798" y="2057952"/>
            <a:ext cx="5103172" cy="414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982130" y="2334295"/>
                <a:ext cx="2486450" cy="639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320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ru-RU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32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ru-RU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sz="32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ru-RU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3200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ru-RU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30" y="2334295"/>
                <a:ext cx="2486450" cy="6399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0" y="3477491"/>
                <a:ext cx="6788728" cy="24823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𝜀</m:t>
                      </m:r>
                      <m:r>
                        <a:rPr lang="en-US" sz="320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u-RU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n-US" sz="32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u-RU" sz="3200" i="1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n-US" sz="3200" i="1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ru-RU" sz="32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3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ru-RU" sz="32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3200" i="1">
                          <a:latin typeface="Cambria Math"/>
                        </a:rPr>
                        <m:t>, где </m:t>
                      </m:r>
                      <m:r>
                        <a:rPr lang="en-US" sz="3200" i="1">
                          <a:latin typeface="Cambria Math"/>
                        </a:rPr>
                        <m:t>𝑘</m:t>
                      </m:r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77491"/>
                <a:ext cx="6788728" cy="24823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8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Зависимость эксцентриситета от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коэффициента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преломления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751381" y="2619351"/>
                <a:ext cx="1324786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𝜀</m:t>
                      </m:r>
                      <m:r>
                        <a:rPr lang="ru-RU" sz="32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u-RU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3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81" y="2619351"/>
                <a:ext cx="1324786" cy="101752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751381" y="3664150"/>
                <a:ext cx="2665730" cy="11526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>
                          <a:latin typeface="Cambria Math"/>
                        </a:rPr>
                        <m:t>𝑏</m:t>
                      </m:r>
                      <m:r>
                        <a:rPr lang="ru-RU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3200" i="1">
                              <a:latin typeface="Cambria Math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32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ru-RU" sz="32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3200" i="1">
                                  <a:latin typeface="Cambria Math"/>
                                </a:rPr>
                                <m:t>−1</m:t>
                              </m:r>
                            </m:e>
                          </m:rad>
                        </m:num>
                        <m:den>
                          <m:r>
                            <a:rPr lang="ru-RU" sz="3200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81" y="3664150"/>
                <a:ext cx="2665730" cy="115262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751381" y="5001235"/>
                <a:ext cx="2534284" cy="1119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𝑎</m:t>
                      </m:r>
                      <m:r>
                        <a:rPr lang="ru-RU" sz="32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u-RU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𝑛𝑏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ru-RU" sz="32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3200" i="1">
                                  <a:latin typeface="Cambria Math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81" y="5001235"/>
                <a:ext cx="2534284" cy="11194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C:\Users\Ololo\Desktop\science\sciense\Illustrations\gif1\gif1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089" y="2063750"/>
            <a:ext cx="685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3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91552"/>
            <a:ext cx="10131425" cy="145573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Линза максимального диаметра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G:\Illustrations\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507" y="1689652"/>
            <a:ext cx="5003359" cy="500335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15874" y="2377844"/>
                <a:ext cx="5010891" cy="1432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/>
                        </a:rPr>
                        <m:t>𝑅</m:t>
                      </m:r>
                      <m:r>
                        <a:rPr lang="ru-RU" sz="320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ru-RU" sz="32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ru-RU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3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ru-RU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sz="3200" b="0" i="1" smtClean="0">
                          <a:latin typeface="Cambria Math"/>
                        </a:rPr>
                        <m:t>=</m:t>
                      </m:r>
                      <m:r>
                        <a:rPr lang="ru-RU" sz="3200" i="1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ru-RU" sz="32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ru-RU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32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ru-RU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3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ru-RU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sz="3200" i="1">
                          <a:latin typeface="Cambria Math"/>
                        </a:rPr>
                        <m:t>=</m:t>
                      </m:r>
                      <m:r>
                        <a:rPr lang="ru-RU" sz="3200" i="1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74" y="2377844"/>
                <a:ext cx="5010891" cy="14325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92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643" y="0"/>
            <a:ext cx="9075630" cy="1455738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Толщина линзы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Ololo\Desktop\science\sciense\Illustrations\1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7" t="25683" r="27880" b="24792"/>
          <a:stretch/>
        </p:blipFill>
        <p:spPr bwMode="auto">
          <a:xfrm>
            <a:off x="5731264" y="1260698"/>
            <a:ext cx="6460736" cy="5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96956" y="2471538"/>
                <a:ext cx="3120888" cy="1198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ru-RU" sz="3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3200" i="1"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ru-RU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3200" i="1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sz="32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32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56" y="2471538"/>
                <a:ext cx="3120888" cy="11988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96956" y="4014698"/>
                <a:ext cx="131298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ru-RU" sz="3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3200" i="1">
                          <a:latin typeface="Cambria Math"/>
                        </a:rPr>
                        <m:t>=</m:t>
                      </m:r>
                      <m:r>
                        <a:rPr lang="ru-RU" sz="3200" i="1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56" y="4014698"/>
                <a:ext cx="131298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1215255" cy="1455738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Преломление параллельного пучка лучей эллиптической линзой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Ololo\Desktop\science\sciense\Illustrations\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537" y="2282096"/>
            <a:ext cx="8282124" cy="419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3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691" y="110837"/>
            <a:ext cx="11839286" cy="145573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Линза фокусирующая лучи точечного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источника света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24691" y="1255913"/>
                <a:ext cx="11839286" cy="9122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</a:rPr>
                        <m:t>𝑑</m:t>
                      </m:r>
                      <m:r>
                        <a:rPr lang="en-US" sz="4400" i="1" smtClean="0">
                          <a:latin typeface="Cambria Math"/>
                        </a:rPr>
                        <m:t>+</m:t>
                      </m:r>
                      <m:r>
                        <a:rPr lang="en-US" sz="4400" i="1" smtClean="0">
                          <a:latin typeface="Cambria Math"/>
                        </a:rPr>
                        <m:t>𝑛𝑓</m:t>
                      </m:r>
                      <m:r>
                        <a:rPr lang="ru-RU" sz="4400" b="0" i="1" smtClean="0">
                          <a:latin typeface="Cambria Math"/>
                        </a:rPr>
                        <m:t>=</m:t>
                      </m:r>
                      <m:r>
                        <a:rPr lang="en-US" sz="4400" i="1">
                          <a:latin typeface="Cambria Math"/>
                        </a:rPr>
                        <m:t>𝑟</m:t>
                      </m:r>
                      <m:r>
                        <a:rPr lang="en-US" sz="4400" i="1">
                          <a:latin typeface="Cambria Math"/>
                        </a:rPr>
                        <m:t>+</m:t>
                      </m:r>
                      <m:r>
                        <a:rPr lang="en-US" sz="4400" i="1">
                          <a:latin typeface="Cambria Math"/>
                        </a:rPr>
                        <m:t>𝑛</m:t>
                      </m:r>
                      <m:rad>
                        <m:radPr>
                          <m:degHide m:val="on"/>
                          <m:ctrlPr>
                            <a:rPr lang="ru-RU" sz="44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4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44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4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44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4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/>
                                </a:rPr>
                                <m:t>𝑟𝑐𝑜𝑠</m:t>
                              </m:r>
                              <m:r>
                                <a:rPr lang="en-US" sz="4400" i="1">
                                  <a:latin typeface="Cambria Math"/>
                                </a:rPr>
                                <m:t>𝜑</m:t>
                              </m:r>
                              <m:r>
                                <a:rPr lang="en-US" sz="44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400" i="1">
                              <a:latin typeface="Cambria Math"/>
                            </a:rPr>
                            <m:t>+ </m:t>
                          </m:r>
                          <m:sSup>
                            <m:sSupPr>
                              <m:ctrlPr>
                                <a:rPr lang="ru-RU" sz="4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4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400" i="1">
                              <a:latin typeface="Cambria Math"/>
                            </a:rPr>
                            <m:t>𝜑</m:t>
                          </m:r>
                        </m:e>
                      </m:rad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1" y="1255913"/>
                <a:ext cx="11839286" cy="9122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Ololo\Desktop\science\sciense\Illustrations\1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4" b="23055"/>
          <a:stretch/>
        </p:blipFill>
        <p:spPr bwMode="auto">
          <a:xfrm>
            <a:off x="2230564" y="2687782"/>
            <a:ext cx="6687761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9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G:\Illustrations\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18" y="629909"/>
            <a:ext cx="11196364" cy="5598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428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Ololo\Desktop\science\sciense\Illustrations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90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22" name="Picture 2" descr="I:\исслед\картинки\Новая папка\gif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90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1748" name="Picture 4" descr="I:\исслед\картинки\Новая папка\gif3_fas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1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5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685800" y="1446213"/>
            <a:ext cx="9545638" cy="2886075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На сегодняшний день влияние оптических приборов стремительно возрастает. Вследствие этого, актуален вопрос устранения дефектов линз. В погоне за увеличением точности, оптические системы «наращивают» линзы, становятся все больше и массивней. Потому остро стоит вопрос замены нескольких линз, устраняющих дефект, на одну,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лишенную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его. Эта замена способна начать новый этап использования асферических линз для создания более компактных, легких, точных оптических приборов.</a:t>
            </a:r>
          </a:p>
          <a:p>
            <a:pPr marL="0" indent="0">
              <a:buFont typeface="Arial" charset="0"/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453" y="5480215"/>
            <a:ext cx="226695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131" y="4805362"/>
            <a:ext cx="1831975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748" y="4500561"/>
            <a:ext cx="190817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379" y="5356225"/>
            <a:ext cx="2255838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5" y="4805362"/>
            <a:ext cx="2524125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6527" y="138545"/>
            <a:ext cx="11535938" cy="145573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Моделирование преломления лучей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G:\Illustrations\13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43" t="18976" b="21098"/>
          <a:stretch/>
        </p:blipFill>
        <p:spPr bwMode="auto">
          <a:xfrm>
            <a:off x="5105623" y="2875140"/>
            <a:ext cx="6005722" cy="366624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332956" y="1403503"/>
                <a:ext cx="10293480" cy="1358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/>
                        </a:rPr>
                        <m:t>𝑡𝑔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ru-RU" sz="2400" i="1">
                                      <a:latin typeface="Cambria Math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ru-RU" sz="24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ru-RU" sz="24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ru-RU" sz="2400" i="1">
                                      <a:latin typeface="Cambria Math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ru-RU" sz="24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ru-RU" sz="24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ru-RU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ru-RU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ru-RU" sz="24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ru-RU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ru-RU" sz="24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ru-RU" sz="240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ru-RU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ru-RU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56" y="1403503"/>
                <a:ext cx="10293480" cy="13583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332956" y="3367382"/>
                <a:ext cx="4401013" cy="2034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1= 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ru-RU" sz="2800" i="1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e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2=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sz="2800" i="1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56" y="3367382"/>
                <a:ext cx="4401013" cy="20347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9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60219"/>
            <a:ext cx="10131425" cy="145573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Длинна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овоида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G:\Illustrations\1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119" y="1926135"/>
            <a:ext cx="8653653" cy="432682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80651" y="2314766"/>
                <a:ext cx="2498056" cy="7310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r>
                        <a:rPr lang="en-US" sz="2400" i="1" smtClean="0">
                          <a:latin typeface="Cambria Math"/>
                        </a:rPr>
                        <m:t>𝑑</m:t>
                      </m:r>
                      <m:r>
                        <a:rPr lang="en-US" sz="2400" i="1" smtClean="0">
                          <a:latin typeface="Cambria Math"/>
                        </a:rPr>
                        <m:t>+2</m:t>
                      </m:r>
                      <m:r>
                        <a:rPr lang="en-US" sz="240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ru-RU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1+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51" y="2314766"/>
                <a:ext cx="2498056" cy="7310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80651" y="3202592"/>
                <a:ext cx="1783244" cy="800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/>
                            </a:rPr>
                            <m:t>ов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/>
                            </a:rPr>
                            <m:t>2</m:t>
                          </m:r>
                          <m:r>
                            <a:rPr lang="ru-RU" sz="2400" i="1">
                              <a:latin typeface="Cambria Math"/>
                            </a:rPr>
                            <m:t>𝑓𝑛</m:t>
                          </m:r>
                        </m:num>
                        <m:den>
                          <m:r>
                            <a:rPr lang="ru-RU" sz="2400" i="1">
                              <a:latin typeface="Cambria Math"/>
                            </a:rPr>
                            <m:t>1+</m:t>
                          </m:r>
                          <m:r>
                            <a:rPr lang="ru-RU" sz="2400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51" y="3202592"/>
                <a:ext cx="1783244" cy="8006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0651" y="4336448"/>
                <a:ext cx="1778436" cy="800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/>
                            </a:rPr>
                            <m:t>эл</m:t>
                          </m:r>
                        </m:sub>
                      </m:sSub>
                      <m:r>
                        <a:rPr lang="ru-RU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𝑓𝑛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51" y="4336448"/>
                <a:ext cx="1778436" cy="8006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2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Ololo\Desktop\science\sciense\Illustrations\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420" y="2263773"/>
            <a:ext cx="8567882" cy="428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24695" y="512127"/>
                <a:ext cx="11610109" cy="1371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/>
                        </a:rPr>
                        <m:t>rc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cos</m:t>
                      </m:r>
                      <m:d>
                        <m:dPr>
                          <m:ctrlPr>
                            <a:rPr lang="ru-RU" sz="32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𝑛𝑓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32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ru-RU" sz="3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i="1">
                                      <a:latin typeface="Cambria Math"/>
                                    </a:rPr>
                                    <m:t>−1)(</m:t>
                                  </m:r>
                                  <m:sSup>
                                    <m:sSupPr>
                                      <m:ctrlPr>
                                        <a:rPr lang="ru-RU" sz="3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ru-RU" sz="3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3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32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32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ru-RU" sz="3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𝑛𝑓</m:t>
                                      </m:r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ru-RU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5" y="512127"/>
                <a:ext cx="11610109" cy="13714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124695" y="2394670"/>
                <a:ext cx="322810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3200" dirty="0" smtClean="0">
                    <a:latin typeface="Times New Roman" pitchFamily="18" charset="0"/>
                    <a:cs typeface="Times New Roman" pitchFamily="18" charset="0"/>
                  </a:rPr>
                  <a:t>Угловая </a:t>
                </a:r>
                <a:r>
                  <a:rPr lang="ru-RU" sz="3200" dirty="0">
                    <a:latin typeface="Times New Roman" pitchFamily="18" charset="0"/>
                    <a:cs typeface="Times New Roman" pitchFamily="18" charset="0"/>
                  </a:rPr>
                  <a:t>ширина </a:t>
                </a:r>
                <a:endParaRPr lang="ru-RU" sz="320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>
                          <a:latin typeface="Cambria Math"/>
                        </a:rPr>
                        <m:t>𝜃</m:t>
                      </m:r>
                      <m:r>
                        <a:rPr lang="ru-RU" sz="3200" i="1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5" y="2394670"/>
                <a:ext cx="3228105" cy="1077218"/>
              </a:xfrm>
              <a:prstGeom prst="rect">
                <a:avLst/>
              </a:prstGeom>
              <a:blipFill rotWithShape="1">
                <a:blip r:embed="rId4"/>
                <a:stretch>
                  <a:fillRect l="-4717" t="-7910" r="-7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77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G:\Illustrations\1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7" y="651165"/>
            <a:ext cx="11111346" cy="5555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24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Ololo\Desktop\science\sciense\Illustrations\19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18" y="155838"/>
            <a:ext cx="10099965" cy="504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209580" y="5432627"/>
                <a:ext cx="5886420" cy="10275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>
                          <a:latin typeface="Cambria Math"/>
                        </a:rPr>
                        <m:t>𝑝</m:t>
                      </m:r>
                      <m:r>
                        <a:rPr lang="ru-RU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3200" i="1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ru-RU" sz="3200" i="1">
                              <a:latin typeface="Cambria Math"/>
                            </a:rPr>
                            <m:t>𝑆</m:t>
                          </m:r>
                        </m:den>
                      </m:f>
                      <m:r>
                        <a:rPr lang="ru-RU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3200" i="1">
                              <a:latin typeface="Cambria Math"/>
                            </a:rPr>
                            <m:t>𝑛h</m:t>
                          </m:r>
                          <m:r>
                            <a:rPr lang="ru-RU" sz="3200" i="1">
                              <a:latin typeface="Cambria Math"/>
                            </a:rPr>
                            <m:t>𝜈</m:t>
                          </m:r>
                          <m:sSub>
                            <m:sSub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3200" i="1">
                                  <a:latin typeface="Cambria Math"/>
                                </a:rPr>
                                <m:t>сег</m:t>
                              </m:r>
                            </m:sub>
                          </m:sSub>
                        </m:num>
                        <m:den>
                          <m:r>
                            <a:rPr lang="ru-RU" sz="3200" i="1">
                              <a:latin typeface="Cambria Math"/>
                            </a:rPr>
                            <m:t>𝑐𝑆</m:t>
                          </m:r>
                        </m:den>
                      </m:f>
                      <m:r>
                        <a:rPr lang="ru-RU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3200" i="1">
                              <a:latin typeface="Cambria Math"/>
                            </a:rPr>
                            <m:t>𝑛h</m:t>
                          </m:r>
                          <m:r>
                            <a:rPr lang="ru-RU" sz="3200" i="1">
                              <a:latin typeface="Cambria Math"/>
                            </a:rPr>
                            <m:t>𝜈</m:t>
                          </m:r>
                          <m:sSub>
                            <m:sSub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3200" i="1">
                                  <a:latin typeface="Cambria Math"/>
                                </a:rPr>
                                <m:t>сег</m:t>
                              </m:r>
                            </m:sub>
                          </m:sSub>
                        </m:num>
                        <m:den>
                          <m:r>
                            <a:rPr lang="ru-RU" sz="3200" i="1">
                              <a:latin typeface="Cambria Math"/>
                            </a:rPr>
                            <m:t>𝑐</m:t>
                          </m:r>
                          <m:r>
                            <a:rPr lang="ru-RU" sz="3200" i="1">
                              <a:latin typeface="Cambria Math"/>
                            </a:rPr>
                            <m:t>∙0</m:t>
                          </m:r>
                        </m:den>
                      </m:f>
                      <m:r>
                        <a:rPr lang="ru-RU" sz="3200" i="1">
                          <a:latin typeface="Cambria Math"/>
                        </a:rPr>
                        <m:t>=∞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80" y="5432627"/>
                <a:ext cx="5886420" cy="10275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6476766" y="5623225"/>
                <a:ext cx="55758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ru-RU" sz="3600" i="1">
                              <a:latin typeface="Cambria Math"/>
                            </a:rPr>
                            <m:t>сег</m:t>
                          </m:r>
                        </m:sub>
                      </m:sSub>
                      <m:r>
                        <a:rPr lang="ru-RU" sz="3600" i="1">
                          <a:latin typeface="Cambria Math"/>
                        </a:rPr>
                        <m:t>=2</m:t>
                      </m:r>
                      <m:r>
                        <a:rPr lang="ru-RU" sz="3600" i="1"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ru-RU" sz="3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3600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ru-RU" sz="36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sz="3600" i="1">
                          <a:latin typeface="Cambria Math"/>
                        </a:rPr>
                        <m:t>(1−</m:t>
                      </m:r>
                      <m:r>
                        <a:rPr lang="ru-RU" sz="3600" i="1">
                          <a:latin typeface="Cambria Math"/>
                        </a:rPr>
                        <m:t>𝑐𝑜𝑠</m:t>
                      </m:r>
                      <m:sSub>
                        <m:sSubPr>
                          <m:ctrlPr>
                            <a:rPr lang="ru-R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ru-RU" sz="3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766" y="5623225"/>
                <a:ext cx="5575885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4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G:\Illustrations\1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182" y="685456"/>
            <a:ext cx="2162810" cy="53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263236" y="685456"/>
            <a:ext cx="81187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«Если соединить две подобные по форме линзы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DBQ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dbq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не равные по величине, или поставить их на произвольном расстоянии друг от друга, лишь бы только их оси были расположены на одной прямой, а эллиптические поверхности обращены друг к другу, то они соберут все лучи, идущие из фокуса одной из низ, помеченного буквой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в другой фокус, также помеченный буквой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1609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382" y="0"/>
            <a:ext cx="10131425" cy="1246909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Результаты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218" y="1607127"/>
            <a:ext cx="11707091" cy="418407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Подтвержд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ён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факт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идеальной фокусировки эллипсом монохроматических лучей, параллельных его большой оси;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Определена форма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эллиптической линзы;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Выявлена поверхность, 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идеально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фокусирующая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монохроматические лучи точечного источника света;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Определена форма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геометрические свойства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овоидной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линзы.</a:t>
            </a:r>
          </a:p>
        </p:txBody>
      </p:sp>
    </p:spTree>
    <p:extLst>
      <p:ext uri="{BB962C8B-B14F-4D97-AF65-F5344CB8AC3E}">
        <p14:creationId xmlns:p14="http://schemas.microsoft.com/office/powerpoint/2010/main" val="40510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6000" y="633678"/>
            <a:ext cx="11916000" cy="1832431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5. Разработаны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программы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моделирующие поверхность собирающей линзы для лучей параллельных оптической оси и для точечного источника света.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858" y="3572257"/>
            <a:ext cx="6566021" cy="328574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9" y="3582000"/>
            <a:ext cx="4910592" cy="32760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83611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015" y="777897"/>
            <a:ext cx="10287294" cy="2175393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6. Напечатаны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объемные модели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линзы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и поверхности на 3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принтере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7.Работа в выбранном направлении продолжается изучением геометрических и оптических свойств линзы.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4" t="35927" r="23196" b="6792"/>
          <a:stretch/>
        </p:blipFill>
        <p:spPr>
          <a:xfrm>
            <a:off x="9321822" y="3592005"/>
            <a:ext cx="2842469" cy="3265995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8" r="27091"/>
          <a:stretch/>
        </p:blipFill>
        <p:spPr>
          <a:xfrm>
            <a:off x="10086109" y="1031433"/>
            <a:ext cx="2078182" cy="2560572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06" y="4023428"/>
            <a:ext cx="3531594" cy="2648696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19"/>
          <a:stretch/>
        </p:blipFill>
        <p:spPr>
          <a:xfrm>
            <a:off x="65496" y="3183713"/>
            <a:ext cx="3675231" cy="3525689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18" y="4385693"/>
            <a:ext cx="2789610" cy="2092208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78578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1381" y="2701131"/>
            <a:ext cx="10584873" cy="1455738"/>
          </a:xfrm>
        </p:spPr>
        <p:txBody>
          <a:bodyPr>
            <a:noAutofit/>
          </a:bodyPr>
          <a:lstStyle/>
          <a:p>
            <a:pPr algn="ctr"/>
            <a:r>
              <a:rPr lang="ru-RU" sz="9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sz="9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0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910" y="1080655"/>
            <a:ext cx="11568546" cy="4710545"/>
          </a:xfrm>
        </p:spPr>
        <p:txBody>
          <a:bodyPr/>
          <a:lstStyle/>
          <a:p>
            <a:pPr marL="0" indent="0">
              <a:buNone/>
            </a:pPr>
            <a:r>
              <a:rPr lang="ru-RU" sz="4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Цель:</a:t>
            </a:r>
            <a:r>
              <a:rPr lang="ru-RU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нахождение формулы поверхности линзы, свободной от </a:t>
            </a:r>
            <a:r>
              <a:rPr lang="ru-RU" sz="4800" dirty="0">
                <a:latin typeface="Times New Roman" pitchFamily="18" charset="0"/>
                <a:cs typeface="Times New Roman" pitchFamily="18" charset="0"/>
              </a:rPr>
              <a:t>сферической </a:t>
            </a:r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аберрации, её формы и геометрических свойств.</a:t>
            </a:r>
            <a:endParaRPr lang="ru-RU" sz="4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4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9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8544" y="107758"/>
            <a:ext cx="10945092" cy="1845733"/>
          </a:xfrm>
        </p:spPr>
        <p:txBody>
          <a:bodyPr>
            <a:noAutofit/>
          </a:bodyPr>
          <a:lstStyle/>
          <a:p>
            <a:pPr marL="0" indent="0"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761999" y="1399309"/>
            <a:ext cx="10709564" cy="2299855"/>
          </a:xfrm>
        </p:spPr>
        <p:txBody>
          <a:bodyPr>
            <a:noAutofit/>
          </a:bodyPr>
          <a:lstStyle/>
          <a:p>
            <a:pPr algn="l"/>
            <a:r>
              <a:rPr lang="ru-RU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4800" cap="non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адачи</a:t>
            </a:r>
            <a:r>
              <a:rPr lang="ru-RU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cap="none" dirty="0" smtClean="0">
                <a:latin typeface="Times New Roman" pitchFamily="18" charset="0"/>
                <a:cs typeface="Times New Roman" pitchFamily="18" charset="0"/>
              </a:rPr>
              <a:t>1)Исследование</a:t>
            </a:r>
            <a:r>
              <a:rPr lang="ru-RU" sz="5400" cap="none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cap="none" dirty="0" smtClean="0">
                <a:latin typeface="Times New Roman" pitchFamily="18" charset="0"/>
                <a:cs typeface="Times New Roman" pitchFamily="18" charset="0"/>
              </a:rPr>
              <a:t>физических моделей , в которых монохроматический свет падает на линзу(параллельный пучок, свет точечного источника);</a:t>
            </a:r>
            <a:br>
              <a:rPr lang="ru-RU" sz="4400" cap="none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4400" cap="none" dirty="0" smtClean="0">
                <a:latin typeface="Times New Roman" pitchFamily="18" charset="0"/>
                <a:cs typeface="Times New Roman" pitchFamily="18" charset="0"/>
              </a:rPr>
              <a:t>2) Разработка программ, симулирующих физические модели</a:t>
            </a:r>
            <a:endParaRPr lang="ru-RU" sz="4400" cap="none" dirty="0"/>
          </a:p>
        </p:txBody>
      </p:sp>
    </p:spTree>
    <p:extLst>
      <p:ext uri="{BB962C8B-B14F-4D97-AF65-F5344CB8AC3E}">
        <p14:creationId xmlns:p14="http://schemas.microsoft.com/office/powerpoint/2010/main" val="8841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600" y="1177637"/>
            <a:ext cx="10131425" cy="2743200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800" dirty="0">
                <a:latin typeface="Times New Roman" pitchFamily="18" charset="0"/>
                <a:cs typeface="Times New Roman" pitchFamily="18" charset="0"/>
              </a:rPr>
            </a:br>
            <a:r>
              <a:rPr lang="ru-RU" sz="4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4800" b="1" cap="non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бъект</a:t>
            </a:r>
            <a:r>
              <a:rPr lang="ru-RU" sz="4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800" b="1" cap="non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исследования: </a:t>
            </a:r>
            <a:r>
              <a:rPr lang="ru-RU" sz="4800" b="1" cap="none" dirty="0" smtClean="0">
                <a:latin typeface="Times New Roman" pitchFamily="18" charset="0"/>
                <a:cs typeface="Times New Roman" pitchFamily="18" charset="0"/>
              </a:rPr>
              <a:t>фокусирующие поверхности.</a:t>
            </a:r>
            <a:br>
              <a:rPr lang="ru-RU" sz="4800" b="1" cap="none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4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800" dirty="0">
                <a:latin typeface="Times New Roman" pitchFamily="18" charset="0"/>
                <a:cs typeface="Times New Roman" pitchFamily="18" charset="0"/>
              </a:rPr>
            </a:b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102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9764" y="2064328"/>
            <a:ext cx="10131425" cy="1455738"/>
          </a:xfrm>
        </p:spPr>
        <p:txBody>
          <a:bodyPr>
            <a:noAutofit/>
          </a:bodyPr>
          <a:lstStyle/>
          <a:p>
            <a:pPr algn="ctr"/>
            <a:r>
              <a:rPr lang="ru-RU" sz="4800" b="1" cap="non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Предмет исследования: </a:t>
            </a:r>
            <a:br>
              <a:rPr lang="ru-RU" sz="4800" b="1" cap="non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800" b="1" cap="none" dirty="0" smtClean="0">
                <a:latin typeface="Times New Roman" pitchFamily="18" charset="0"/>
                <a:cs typeface="Times New Roman" pitchFamily="18" charset="0"/>
              </a:rPr>
              <a:t>оптические аберрации</a:t>
            </a:r>
            <a:r>
              <a:rPr lang="ru-RU" sz="4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4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800" b="1" dirty="0">
                <a:latin typeface="Times New Roman" pitchFamily="18" charset="0"/>
                <a:cs typeface="Times New Roman" pitchFamily="18" charset="0"/>
              </a:rPr>
            </a:b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38397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059609" y="2867207"/>
                <a:ext cx="3697357" cy="1342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𝒕</m:t>
                      </m:r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𝑣</m:t>
                          </m:r>
                        </m:den>
                      </m:f>
                      <m:r>
                        <a:rPr lang="en-US" sz="32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u-RU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𝑙</m:t>
                          </m:r>
                        </m:num>
                        <m:den>
                          <m:f>
                            <m:f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32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/>
                            </a:rPr>
                            <m:t>𝒍𝒏</m:t>
                          </m:r>
                        </m:num>
                        <m:den>
                          <m:r>
                            <a:rPr lang="en-US" sz="3200" b="1" i="1">
                              <a:latin typeface="Cambria Math"/>
                            </a:rPr>
                            <m:t>𝒄</m:t>
                          </m:r>
                        </m:den>
                      </m:f>
                      <m:r>
                        <a:rPr lang="en-US" sz="32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609" y="2867207"/>
                <a:ext cx="3697357" cy="13427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84528" y="755371"/>
                <a:ext cx="1005754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000" dirty="0">
                    <a:latin typeface="Times New Roman" pitchFamily="18" charset="0"/>
                    <a:cs typeface="Times New Roman" pitchFamily="18" charset="0"/>
                  </a:rPr>
                  <a:t>Время прохождения отрезка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</a:rPr>
                      <m:t>𝑙</m:t>
                    </m:r>
                  </m:oMath>
                </a14:m>
                <a:r>
                  <a:rPr lang="ru-RU" sz="4000" dirty="0" smtClean="0">
                    <a:latin typeface="Times New Roman" pitchFamily="18" charset="0"/>
                    <a:cs typeface="Times New Roman" pitchFamily="18" charset="0"/>
                  </a:rPr>
                  <a:t> в материале </a:t>
                </a:r>
                <a:r>
                  <a:rPr lang="ru-RU" sz="4000" dirty="0" smtClean="0">
                    <a:latin typeface="Times New Roman" pitchFamily="18" charset="0"/>
                    <a:cs typeface="Times New Roman" pitchFamily="18" charset="0"/>
                  </a:rPr>
                  <a:t>с</a:t>
                </a:r>
              </a:p>
              <a:p>
                <a:pPr algn="ctr"/>
                <a:r>
                  <a:rPr lang="ru-RU" sz="4000" dirty="0" smtClean="0">
                    <a:latin typeface="Times New Roman" pitchFamily="18" charset="0"/>
                    <a:cs typeface="Times New Roman" pitchFamily="18" charset="0"/>
                  </a:rPr>
                  <a:t> коэффициентом  </a:t>
                </a:r>
                <a:r>
                  <a:rPr lang="ru-RU" sz="4000" dirty="0" smtClean="0">
                    <a:latin typeface="Times New Roman" pitchFamily="18" charset="0"/>
                    <a:cs typeface="Times New Roman" pitchFamily="18" charset="0"/>
                  </a:rPr>
                  <a:t>преломления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</a:rPr>
                      <m:t>𝑛</m:t>
                    </m:r>
                  </m:oMath>
                </a14:m>
                <a:endParaRPr lang="ru-RU" sz="4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28" y="755371"/>
                <a:ext cx="10057545" cy="1323439"/>
              </a:xfrm>
              <a:prstGeom prst="rect">
                <a:avLst/>
              </a:prstGeom>
              <a:blipFill rotWithShape="1">
                <a:blip r:embed="rId3"/>
                <a:stretch>
                  <a:fillRect l="-2183" t="-8295" b="-18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59609" y="4470019"/>
            <a:ext cx="4669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Условие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фокусировки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4718411" y="5326640"/>
                <a:ext cx="23612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320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32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411" y="5326640"/>
                <a:ext cx="2361224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4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78905" y="351183"/>
            <a:ext cx="11993217" cy="1455738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Подставил в условие данные физической модели.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0" y="457200"/>
          <a:ext cx="19050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Image" r:id="rId3" imgW="0" imgH="0" progId="Photoshop.Image.13">
                  <p:embed/>
                </p:oleObj>
              </mc:Choice>
              <mc:Fallback>
                <p:oleObj name="Image" r:id="rId3" imgW="0" imgH="0" progId="Photoshop.Image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9050" cy="1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599541" y="1524000"/>
                <a:ext cx="516013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12 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∙</m:t>
                      </m:r>
                      <m:r>
                        <a:rPr lang="en-US" sz="3200" i="1"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 ∙</m:t>
                      </m:r>
                      <m:r>
                        <a:rPr lang="en-US" sz="3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541" y="1524000"/>
                <a:ext cx="5160131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 descr="C:\Users\Ololo\Desktop\science\sciense\Illustrations\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277" y="1205947"/>
            <a:ext cx="4257261" cy="425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Ololo\Desktop\science\sciense\Illustrations\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69" y="2438815"/>
            <a:ext cx="4217573" cy="421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400343" y="5766549"/>
                <a:ext cx="5860772" cy="691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>
                          <a:latin typeface="Cambria Math"/>
                        </a:rPr>
                        <m:t>𝐹</m:t>
                      </m:r>
                      <m:r>
                        <a:rPr lang="ru-RU" sz="3200" i="1">
                          <a:latin typeface="Cambria Math"/>
                        </a:rPr>
                        <m:t> ∙</m:t>
                      </m:r>
                      <m:r>
                        <a:rPr lang="ru-RU" sz="3200" i="1">
                          <a:latin typeface="Cambria Math"/>
                        </a:rPr>
                        <m:t>𝑛</m:t>
                      </m:r>
                      <m:r>
                        <a:rPr lang="ru-RU" sz="3200" i="1">
                          <a:latin typeface="Cambria Math"/>
                        </a:rPr>
                        <m:t>=</m:t>
                      </m:r>
                      <m:r>
                        <a:rPr lang="ru-RU" sz="3200" i="1">
                          <a:latin typeface="Cambria Math"/>
                        </a:rPr>
                        <m:t>𝑦</m:t>
                      </m:r>
                      <m:r>
                        <a:rPr lang="ru-RU" sz="3200" i="1">
                          <a:latin typeface="Cambria Math"/>
                        </a:rPr>
                        <m:t>+ </m:t>
                      </m:r>
                      <m:rad>
                        <m:radPr>
                          <m:degHide m:val="on"/>
                          <m:ctrlPr>
                            <a:rPr lang="ru-RU" sz="32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3200" i="1">
                                      <a:latin typeface="Cambria Math"/>
                                    </a:rPr>
                                    <m:t>𝐹</m:t>
                                  </m:r>
                                  <m:r>
                                    <a:rPr lang="ru-RU" sz="32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ru-RU" sz="32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3200" i="1">
                              <a:latin typeface="Cambria Math"/>
                            </a:rPr>
                            <m:t>+ </m:t>
                          </m:r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sz="3200" i="1">
                          <a:latin typeface="Cambria Math"/>
                        </a:rPr>
                        <m:t> ∙</m:t>
                      </m:r>
                      <m:r>
                        <a:rPr lang="ru-RU" sz="3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43" y="5766549"/>
                <a:ext cx="5860772" cy="69134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32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695" y="152400"/>
            <a:ext cx="10167730" cy="145573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формула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эллипса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C:\Users\Ololo\Desktop\science\sciense\Illustrations\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73" y="1435794"/>
            <a:ext cx="4831710" cy="483171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98583" y="3658356"/>
                <a:ext cx="6260123" cy="2286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32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3200" i="1">
                            <a:latin typeface="Cambria Math"/>
                          </a:rPr>
                          <m:t>𝐹𝑛</m:t>
                        </m:r>
                      </m:num>
                      <m:den>
                        <m:r>
                          <a:rPr lang="ru-RU" sz="3200" i="1">
                            <a:latin typeface="Cambria Math"/>
                          </a:rPr>
                          <m:t>𝑛</m:t>
                        </m:r>
                        <m:r>
                          <a:rPr lang="ru-RU" sz="3200" i="1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ru-RU" sz="3200" i="1">
                        <a:latin typeface="Cambria Math"/>
                      </a:rPr>
                      <m:t>(большая полуось)=</m:t>
                    </m:r>
                    <m:r>
                      <a:rPr lang="en-US" sz="32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ru-RU" sz="3200" dirty="0" smtClean="0"/>
                  <a:t>  </a:t>
                </a:r>
                <a:endParaRPr lang="en-US" sz="3200" dirty="0" smtClean="0"/>
              </a:p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𝐹</m:t>
                    </m:r>
                    <m:rad>
                      <m:radPr>
                        <m:degHide m:val="on"/>
                        <m:ctrlPr>
                          <a:rPr lang="ru-RU" sz="32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ru-RU" sz="3200" i="1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ru-RU" sz="3200" i="1"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rad>
                    <m:d>
                      <m:dPr>
                        <m:ctrlPr>
                          <a:rPr lang="ru-RU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3200" i="1">
                            <a:latin typeface="Cambria Math"/>
                          </a:rPr>
                          <m:t>малая полуось</m:t>
                        </m:r>
                      </m:e>
                    </m:d>
                    <m:r>
                      <a:rPr lang="ru-RU" sz="3200" i="1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sz="3200" dirty="0" smtClean="0"/>
              </a:p>
              <a:p>
                <a:r>
                  <a:rPr lang="en-US" sz="32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𝐹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ru-RU" sz="3200" b="0" i="1" smtClean="0">
                        <a:latin typeface="Cambria Math"/>
                        <a:ea typeface="Cambria Math"/>
                      </a:rPr>
                      <m:t>фокусное расстояние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83" y="3658356"/>
                <a:ext cx="6260123" cy="22862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90694" y="2057637"/>
                <a:ext cx="2487797" cy="10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ru-RU" sz="32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94" y="2057637"/>
                <a:ext cx="2487797" cy="108048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55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655</TotalTime>
  <Words>894</Words>
  <Application>Microsoft Office PowerPoint</Application>
  <PresentationFormat>Произвольный</PresentationFormat>
  <Paragraphs>62</Paragraphs>
  <Slides>29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1" baseType="lpstr">
      <vt:lpstr>Небеса</vt:lpstr>
      <vt:lpstr>Image</vt:lpstr>
      <vt:lpstr>Возможность создания идеально фокусирующей линзы</vt:lpstr>
      <vt:lpstr>Презентация PowerPoint</vt:lpstr>
      <vt:lpstr>Презентация PowerPoint</vt:lpstr>
      <vt:lpstr>  </vt:lpstr>
      <vt:lpstr> Объект исследования: фокусирующие поверхности.  </vt:lpstr>
      <vt:lpstr>Предмет исследования:  оптические аберрации. </vt:lpstr>
      <vt:lpstr>Презентация PowerPoint</vt:lpstr>
      <vt:lpstr>Подставил в условие данные физической модели. </vt:lpstr>
      <vt:lpstr> формула эллипса</vt:lpstr>
      <vt:lpstr>Фокальное расстояние, Эксцентриситет эллипса</vt:lpstr>
      <vt:lpstr>Зависимость эксцентриситета от коэффициента преломления</vt:lpstr>
      <vt:lpstr>Линза максимального диаметра</vt:lpstr>
      <vt:lpstr>Толщина линзы</vt:lpstr>
      <vt:lpstr>Преломление параллельного пучка лучей эллиптической линзой</vt:lpstr>
      <vt:lpstr>Линза фокусирующая лучи точечного источника света</vt:lpstr>
      <vt:lpstr>Презентация PowerPoint</vt:lpstr>
      <vt:lpstr>Презентация PowerPoint</vt:lpstr>
      <vt:lpstr>Презентация PowerPoint</vt:lpstr>
      <vt:lpstr>Презентация PowerPoint</vt:lpstr>
      <vt:lpstr>Моделирование преломления лучей</vt:lpstr>
      <vt:lpstr>Длинна овоида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создания идеальной линзы</dc:title>
  <dc:creator>саня</dc:creator>
  <cp:lastModifiedBy>user</cp:lastModifiedBy>
  <cp:revision>59</cp:revision>
  <dcterms:created xsi:type="dcterms:W3CDTF">2016-12-01T01:48:57Z</dcterms:created>
  <dcterms:modified xsi:type="dcterms:W3CDTF">2017-02-24T07:22:20Z</dcterms:modified>
</cp:coreProperties>
</file>