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sldIdLst>
    <p:sldId id="259" r:id="rId2"/>
    <p:sldId id="260" r:id="rId3"/>
    <p:sldId id="261" r:id="rId4"/>
    <p:sldId id="275" r:id="rId5"/>
    <p:sldId id="276" r:id="rId6"/>
    <p:sldId id="264" r:id="rId7"/>
    <p:sldId id="265" r:id="rId8"/>
    <p:sldId id="287" r:id="rId9"/>
    <p:sldId id="288" r:id="rId10"/>
    <p:sldId id="278" r:id="rId11"/>
    <p:sldId id="266" r:id="rId12"/>
    <p:sldId id="267" r:id="rId13"/>
    <p:sldId id="268" r:id="rId14"/>
    <p:sldId id="281" r:id="rId15"/>
    <p:sldId id="269" r:id="rId16"/>
    <p:sldId id="270" r:id="rId17"/>
    <p:sldId id="282" r:id="rId18"/>
    <p:sldId id="283" r:id="rId19"/>
    <p:sldId id="284" r:id="rId20"/>
    <p:sldId id="274" r:id="rId21"/>
    <p:sldId id="338" r:id="rId22"/>
    <p:sldId id="339" r:id="rId23"/>
    <p:sldId id="340" r:id="rId24"/>
    <p:sldId id="341" r:id="rId25"/>
    <p:sldId id="342" r:id="rId26"/>
    <p:sldId id="343" r:id="rId27"/>
    <p:sldId id="327" r:id="rId28"/>
    <p:sldId id="344" r:id="rId29"/>
    <p:sldId id="345" r:id="rId30"/>
    <p:sldId id="346" r:id="rId31"/>
    <p:sldId id="347" r:id="rId32"/>
    <p:sldId id="348" r:id="rId33"/>
    <p:sldId id="336" r:id="rId34"/>
    <p:sldId id="337" r:id="rId35"/>
    <p:sldId id="273"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A0470-BCDD-4F29-A1B1-E14D7AEF7DBB}" v="1" dt="2024-05-23T12:09:30.162"/>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Kondreddy" userId="de4448bb55869717" providerId="LiveId" clId="{83AA0470-BCDD-4F29-A1B1-E14D7AEF7DBB}"/>
    <pc:docChg chg="undo custSel delSld modSld">
      <pc:chgData name="Kiran Kondreddy" userId="de4448bb55869717" providerId="LiveId" clId="{83AA0470-BCDD-4F29-A1B1-E14D7AEF7DBB}" dt="2024-05-23T12:10:25.475" v="48" actId="47"/>
      <pc:docMkLst>
        <pc:docMk/>
      </pc:docMkLst>
      <pc:sldChg chg="modSp mod">
        <pc:chgData name="Kiran Kondreddy" userId="de4448bb55869717" providerId="LiveId" clId="{83AA0470-BCDD-4F29-A1B1-E14D7AEF7DBB}" dt="2024-05-23T12:03:37.617" v="6" actId="5793"/>
        <pc:sldMkLst>
          <pc:docMk/>
          <pc:sldMk cId="0" sldId="260"/>
        </pc:sldMkLst>
        <pc:spChg chg="mod">
          <ac:chgData name="Kiran Kondreddy" userId="de4448bb55869717" providerId="LiveId" clId="{83AA0470-BCDD-4F29-A1B1-E14D7AEF7DBB}" dt="2024-05-23T12:03:37.617" v="6" actId="5793"/>
          <ac:spMkLst>
            <pc:docMk/>
            <pc:sldMk cId="0" sldId="260"/>
            <ac:spMk id="4" creationId="{00000000-0000-0000-0000-000000000000}"/>
          </ac:spMkLst>
        </pc:spChg>
      </pc:sldChg>
      <pc:sldChg chg="modSp mod">
        <pc:chgData name="Kiran Kondreddy" userId="de4448bb55869717" providerId="LiveId" clId="{83AA0470-BCDD-4F29-A1B1-E14D7AEF7DBB}" dt="2024-05-23T12:06:28.275" v="8" actId="20577"/>
        <pc:sldMkLst>
          <pc:docMk/>
          <pc:sldMk cId="0" sldId="266"/>
        </pc:sldMkLst>
        <pc:spChg chg="mod">
          <ac:chgData name="Kiran Kondreddy" userId="de4448bb55869717" providerId="LiveId" clId="{83AA0470-BCDD-4F29-A1B1-E14D7AEF7DBB}" dt="2024-05-23T12:06:28.275" v="8" actId="20577"/>
          <ac:spMkLst>
            <pc:docMk/>
            <pc:sldMk cId="0" sldId="266"/>
            <ac:spMk id="5" creationId="{EA5E207E-7E18-D436-BD8F-16815EFB8608}"/>
          </ac:spMkLst>
        </pc:spChg>
      </pc:sldChg>
      <pc:sldChg chg="modSp mod">
        <pc:chgData name="Kiran Kondreddy" userId="de4448bb55869717" providerId="LiveId" clId="{83AA0470-BCDD-4F29-A1B1-E14D7AEF7DBB}" dt="2024-05-23T12:07:11.129" v="18" actId="20577"/>
        <pc:sldMkLst>
          <pc:docMk/>
          <pc:sldMk cId="0" sldId="269"/>
        </pc:sldMkLst>
        <pc:spChg chg="mod">
          <ac:chgData name="Kiran Kondreddy" userId="de4448bb55869717" providerId="LiveId" clId="{83AA0470-BCDD-4F29-A1B1-E14D7AEF7DBB}" dt="2024-05-23T12:07:11.129" v="18" actId="20577"/>
          <ac:spMkLst>
            <pc:docMk/>
            <pc:sldMk cId="0" sldId="269"/>
            <ac:spMk id="3" creationId="{00000000-0000-0000-0000-000000000000}"/>
          </ac:spMkLst>
        </pc:spChg>
      </pc:sldChg>
      <pc:sldChg chg="addSp delSp modSp mod">
        <pc:chgData name="Kiran Kondreddy" userId="de4448bb55869717" providerId="LiveId" clId="{83AA0470-BCDD-4F29-A1B1-E14D7AEF7DBB}" dt="2024-05-23T12:09:56.869" v="29" actId="14100"/>
        <pc:sldMkLst>
          <pc:docMk/>
          <pc:sldMk cId="0" sldId="274"/>
        </pc:sldMkLst>
        <pc:picChg chg="del">
          <ac:chgData name="Kiran Kondreddy" userId="de4448bb55869717" providerId="LiveId" clId="{83AA0470-BCDD-4F29-A1B1-E14D7AEF7DBB}" dt="2024-05-23T12:08:27.784" v="21" actId="478"/>
          <ac:picMkLst>
            <pc:docMk/>
            <pc:sldMk cId="0" sldId="274"/>
            <ac:picMk id="4" creationId="{FBFA04F0-7562-57B7-F741-6FE81B5C61A9}"/>
          </ac:picMkLst>
        </pc:picChg>
        <pc:picChg chg="add mod">
          <ac:chgData name="Kiran Kondreddy" userId="de4448bb55869717" providerId="LiveId" clId="{83AA0470-BCDD-4F29-A1B1-E14D7AEF7DBB}" dt="2024-05-23T12:09:56.869" v="29" actId="14100"/>
          <ac:picMkLst>
            <pc:docMk/>
            <pc:sldMk cId="0" sldId="274"/>
            <ac:picMk id="5" creationId="{83FA4013-7738-AB4F-6568-25AF198AC31C}"/>
          </ac:picMkLst>
        </pc:picChg>
      </pc:sldChg>
      <pc:sldChg chg="del">
        <pc:chgData name="Kiran Kondreddy" userId="de4448bb55869717" providerId="LiveId" clId="{83AA0470-BCDD-4F29-A1B1-E14D7AEF7DBB}" dt="2024-05-23T12:05:49.629" v="7" actId="47"/>
        <pc:sldMkLst>
          <pc:docMk/>
          <pc:sldMk cId="0" sldId="277"/>
        </pc:sldMkLst>
      </pc:sldChg>
      <pc:sldChg chg="modSp mod">
        <pc:chgData name="Kiran Kondreddy" userId="de4448bb55869717" providerId="LiveId" clId="{83AA0470-BCDD-4F29-A1B1-E14D7AEF7DBB}" dt="2024-05-23T12:07:47.776" v="20" actId="20577"/>
        <pc:sldMkLst>
          <pc:docMk/>
          <pc:sldMk cId="0" sldId="282"/>
        </pc:sldMkLst>
        <pc:spChg chg="mod">
          <ac:chgData name="Kiran Kondreddy" userId="de4448bb55869717" providerId="LiveId" clId="{83AA0470-BCDD-4F29-A1B1-E14D7AEF7DBB}" dt="2024-05-23T12:07:47.776" v="20" actId="20577"/>
          <ac:spMkLst>
            <pc:docMk/>
            <pc:sldMk cId="0" sldId="282"/>
            <ac:spMk id="2" creationId="{00000000-0000-0000-0000-000000000000}"/>
          </ac:spMkLst>
        </pc:spChg>
      </pc:sldChg>
      <pc:sldChg chg="modSp mod">
        <pc:chgData name="Kiran Kondreddy" userId="de4448bb55869717" providerId="LiveId" clId="{83AA0470-BCDD-4F29-A1B1-E14D7AEF7DBB}" dt="2024-04-25T04:04:42.316" v="3" actId="14100"/>
        <pc:sldMkLst>
          <pc:docMk/>
          <pc:sldMk cId="0" sldId="287"/>
        </pc:sldMkLst>
        <pc:graphicFrameChg chg="mod modGraphic">
          <ac:chgData name="Kiran Kondreddy" userId="de4448bb55869717" providerId="LiveId" clId="{83AA0470-BCDD-4F29-A1B1-E14D7AEF7DBB}" dt="2024-04-25T04:04:42.316" v="3" actId="14100"/>
          <ac:graphicFrameMkLst>
            <pc:docMk/>
            <pc:sldMk cId="0" sldId="287"/>
            <ac:graphicFrameMk id="2" creationId="{00000000-0000-0000-0000-000000000000}"/>
          </ac:graphicFrameMkLst>
        </pc:graphicFrameChg>
      </pc:sldChg>
      <pc:sldChg chg="del">
        <pc:chgData name="Kiran Kondreddy" userId="de4448bb55869717" providerId="LiveId" clId="{83AA0470-BCDD-4F29-A1B1-E14D7AEF7DBB}" dt="2024-05-23T12:10:16.240" v="30" actId="47"/>
        <pc:sldMkLst>
          <pc:docMk/>
          <pc:sldMk cId="0" sldId="307"/>
        </pc:sldMkLst>
      </pc:sldChg>
      <pc:sldChg chg="del">
        <pc:chgData name="Kiran Kondreddy" userId="de4448bb55869717" providerId="LiveId" clId="{83AA0470-BCDD-4F29-A1B1-E14D7AEF7DBB}" dt="2024-05-23T12:10:18.255" v="31" actId="47"/>
        <pc:sldMkLst>
          <pc:docMk/>
          <pc:sldMk cId="0" sldId="308"/>
        </pc:sldMkLst>
      </pc:sldChg>
      <pc:sldChg chg="del">
        <pc:chgData name="Kiran Kondreddy" userId="de4448bb55869717" providerId="LiveId" clId="{83AA0470-BCDD-4F29-A1B1-E14D7AEF7DBB}" dt="2024-05-23T12:10:18.774" v="32" actId="47"/>
        <pc:sldMkLst>
          <pc:docMk/>
          <pc:sldMk cId="1878164600" sldId="309"/>
        </pc:sldMkLst>
      </pc:sldChg>
      <pc:sldChg chg="del">
        <pc:chgData name="Kiran Kondreddy" userId="de4448bb55869717" providerId="LiveId" clId="{83AA0470-BCDD-4F29-A1B1-E14D7AEF7DBB}" dt="2024-05-23T12:10:19.192" v="33" actId="47"/>
        <pc:sldMkLst>
          <pc:docMk/>
          <pc:sldMk cId="3424151821" sldId="310"/>
        </pc:sldMkLst>
      </pc:sldChg>
      <pc:sldChg chg="del">
        <pc:chgData name="Kiran Kondreddy" userId="de4448bb55869717" providerId="LiveId" clId="{83AA0470-BCDD-4F29-A1B1-E14D7AEF7DBB}" dt="2024-05-23T12:10:19.586" v="34" actId="47"/>
        <pc:sldMkLst>
          <pc:docMk/>
          <pc:sldMk cId="383036651" sldId="311"/>
        </pc:sldMkLst>
      </pc:sldChg>
      <pc:sldChg chg="del">
        <pc:chgData name="Kiran Kondreddy" userId="de4448bb55869717" providerId="LiveId" clId="{83AA0470-BCDD-4F29-A1B1-E14D7AEF7DBB}" dt="2024-05-23T12:10:20.007" v="35" actId="47"/>
        <pc:sldMkLst>
          <pc:docMk/>
          <pc:sldMk cId="2260238149" sldId="312"/>
        </pc:sldMkLst>
      </pc:sldChg>
      <pc:sldChg chg="del">
        <pc:chgData name="Kiran Kondreddy" userId="de4448bb55869717" providerId="LiveId" clId="{83AA0470-BCDD-4F29-A1B1-E14D7AEF7DBB}" dt="2024-05-23T12:10:20.400" v="36" actId="47"/>
        <pc:sldMkLst>
          <pc:docMk/>
          <pc:sldMk cId="3096335217" sldId="313"/>
        </pc:sldMkLst>
      </pc:sldChg>
      <pc:sldChg chg="del">
        <pc:chgData name="Kiran Kondreddy" userId="de4448bb55869717" providerId="LiveId" clId="{83AA0470-BCDD-4F29-A1B1-E14D7AEF7DBB}" dt="2024-05-23T12:10:20.915" v="37" actId="47"/>
        <pc:sldMkLst>
          <pc:docMk/>
          <pc:sldMk cId="986984783" sldId="314"/>
        </pc:sldMkLst>
      </pc:sldChg>
      <pc:sldChg chg="del">
        <pc:chgData name="Kiran Kondreddy" userId="de4448bb55869717" providerId="LiveId" clId="{83AA0470-BCDD-4F29-A1B1-E14D7AEF7DBB}" dt="2024-05-23T12:10:21.283" v="38" actId="47"/>
        <pc:sldMkLst>
          <pc:docMk/>
          <pc:sldMk cId="582438505" sldId="315"/>
        </pc:sldMkLst>
      </pc:sldChg>
      <pc:sldChg chg="del">
        <pc:chgData name="Kiran Kondreddy" userId="de4448bb55869717" providerId="LiveId" clId="{83AA0470-BCDD-4F29-A1B1-E14D7AEF7DBB}" dt="2024-05-23T12:10:21.751" v="39" actId="47"/>
        <pc:sldMkLst>
          <pc:docMk/>
          <pc:sldMk cId="1599839744" sldId="316"/>
        </pc:sldMkLst>
      </pc:sldChg>
      <pc:sldChg chg="del">
        <pc:chgData name="Kiran Kondreddy" userId="de4448bb55869717" providerId="LiveId" clId="{83AA0470-BCDD-4F29-A1B1-E14D7AEF7DBB}" dt="2024-05-23T12:10:22.144" v="40" actId="47"/>
        <pc:sldMkLst>
          <pc:docMk/>
          <pc:sldMk cId="172022557" sldId="317"/>
        </pc:sldMkLst>
      </pc:sldChg>
      <pc:sldChg chg="del">
        <pc:chgData name="Kiran Kondreddy" userId="de4448bb55869717" providerId="LiveId" clId="{83AA0470-BCDD-4F29-A1B1-E14D7AEF7DBB}" dt="2024-05-23T12:10:22.693" v="41" actId="47"/>
        <pc:sldMkLst>
          <pc:docMk/>
          <pc:sldMk cId="538859575" sldId="318"/>
        </pc:sldMkLst>
      </pc:sldChg>
      <pc:sldChg chg="del">
        <pc:chgData name="Kiran Kondreddy" userId="de4448bb55869717" providerId="LiveId" clId="{83AA0470-BCDD-4F29-A1B1-E14D7AEF7DBB}" dt="2024-05-23T12:10:23.034" v="42" actId="47"/>
        <pc:sldMkLst>
          <pc:docMk/>
          <pc:sldMk cId="142774697" sldId="319"/>
        </pc:sldMkLst>
      </pc:sldChg>
      <pc:sldChg chg="del">
        <pc:chgData name="Kiran Kondreddy" userId="de4448bb55869717" providerId="LiveId" clId="{83AA0470-BCDD-4F29-A1B1-E14D7AEF7DBB}" dt="2024-05-23T12:10:23.421" v="43" actId="47"/>
        <pc:sldMkLst>
          <pc:docMk/>
          <pc:sldMk cId="2099159319" sldId="320"/>
        </pc:sldMkLst>
      </pc:sldChg>
      <pc:sldChg chg="del">
        <pc:chgData name="Kiran Kondreddy" userId="de4448bb55869717" providerId="LiveId" clId="{83AA0470-BCDD-4F29-A1B1-E14D7AEF7DBB}" dt="2024-05-23T12:10:23.851" v="44" actId="47"/>
        <pc:sldMkLst>
          <pc:docMk/>
          <pc:sldMk cId="1273168426" sldId="321"/>
        </pc:sldMkLst>
      </pc:sldChg>
      <pc:sldChg chg="del">
        <pc:chgData name="Kiran Kondreddy" userId="de4448bb55869717" providerId="LiveId" clId="{83AA0470-BCDD-4F29-A1B1-E14D7AEF7DBB}" dt="2024-05-23T12:10:24.308" v="45" actId="47"/>
        <pc:sldMkLst>
          <pc:docMk/>
          <pc:sldMk cId="1712003935" sldId="322"/>
        </pc:sldMkLst>
      </pc:sldChg>
      <pc:sldChg chg="del">
        <pc:chgData name="Kiran Kondreddy" userId="de4448bb55869717" providerId="LiveId" clId="{83AA0470-BCDD-4F29-A1B1-E14D7AEF7DBB}" dt="2024-05-23T12:10:24.671" v="46" actId="47"/>
        <pc:sldMkLst>
          <pc:docMk/>
          <pc:sldMk cId="1963628650" sldId="323"/>
        </pc:sldMkLst>
      </pc:sldChg>
      <pc:sldChg chg="del">
        <pc:chgData name="Kiran Kondreddy" userId="de4448bb55869717" providerId="LiveId" clId="{83AA0470-BCDD-4F29-A1B1-E14D7AEF7DBB}" dt="2024-05-23T12:10:25.475" v="48" actId="47"/>
        <pc:sldMkLst>
          <pc:docMk/>
          <pc:sldMk cId="1179235213" sldId="325"/>
        </pc:sldMkLst>
      </pc:sldChg>
      <pc:sldChg chg="del">
        <pc:chgData name="Kiran Kondreddy" userId="de4448bb55869717" providerId="LiveId" clId="{83AA0470-BCDD-4F29-A1B1-E14D7AEF7DBB}" dt="2024-05-23T12:10:25.084" v="47" actId="47"/>
        <pc:sldMkLst>
          <pc:docMk/>
          <pc:sldMk cId="1666793167" sldId="32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5/23/2024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564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23611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704700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89294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761540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745205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92070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80611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13025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62380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7359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1709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52946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96127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2187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1991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83950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5/23/2024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6021170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6883" y="2655968"/>
            <a:ext cx="9241376" cy="374077"/>
          </a:xfrm>
          <a:prstGeom prst="rect">
            <a:avLst/>
          </a:prstGeom>
        </p:spPr>
        <p:txBody>
          <a:bodyPr wrap="non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 MACHINE LEARNING TECHNIQUE TO DETECT SIGNATURE BASED MALWARE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5" name="TextBox 4">
            <a:extLst>
              <a:ext uri="{FF2B5EF4-FFF2-40B4-BE49-F238E27FC236}">
                <a16:creationId xmlns:a16="http://schemas.microsoft.com/office/drawing/2014/main" id="{E7965BD4-3D08-23A7-8BDD-003DC2B88202}"/>
              </a:ext>
            </a:extLst>
          </p:cNvPr>
          <p:cNvSpPr txBox="1"/>
          <p:nvPr/>
        </p:nvSpPr>
        <p:spPr>
          <a:xfrm>
            <a:off x="2678186" y="2576151"/>
            <a:ext cx="7782886" cy="1294393"/>
          </a:xfrm>
          <a:prstGeom prst="rect">
            <a:avLst/>
          </a:prstGeom>
          <a:noFill/>
        </p:spPr>
        <p:txBody>
          <a:bodyPr wrap="square">
            <a:spAutoFit/>
          </a:bodyPr>
          <a:lstStyle/>
          <a:p>
            <a:pPr algn="just">
              <a:lnSpc>
                <a:spcPct val="150000"/>
              </a:lnSpc>
              <a:spcAft>
                <a:spcPts val="800"/>
              </a:spcAf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Different mechanism exists for detection of malware such as Data Mining, Deep Learning, and Hypothesis Exploration etc. However, Machine Learning technique is one of the most commonly used technique to detect the Malwares.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82900" y="73536"/>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5" name="TextBox 4">
            <a:extLst>
              <a:ext uri="{FF2B5EF4-FFF2-40B4-BE49-F238E27FC236}">
                <a16:creationId xmlns:a16="http://schemas.microsoft.com/office/drawing/2014/main" id="{EA5E207E-7E18-D436-BD8F-16815EFB8608}"/>
              </a:ext>
            </a:extLst>
          </p:cNvPr>
          <p:cNvSpPr txBox="1"/>
          <p:nvPr/>
        </p:nvSpPr>
        <p:spPr>
          <a:xfrm>
            <a:off x="1750505" y="581869"/>
            <a:ext cx="10044418" cy="4993931"/>
          </a:xfrm>
          <a:prstGeom prst="rect">
            <a:avLst/>
          </a:prstGeom>
          <a:noFill/>
        </p:spPr>
        <p:txBody>
          <a:bodyPr wrap="square">
            <a:spAutoFit/>
          </a:bodyPr>
          <a:lstStyle/>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Limited to Known Signatures:</a:t>
            </a:r>
            <a:r>
              <a:rPr lang="en-IN" sz="1800" dirty="0">
                <a:solidFill>
                  <a:srgbClr val="000000"/>
                </a:solidFill>
                <a:effectLst/>
                <a:latin typeface="Times New Roman" panose="02020603050405020304" pitchFamily="18" charset="0"/>
                <a:ea typeface="Times New Roman" panose="02020603050405020304" pitchFamily="18" charset="0"/>
              </a:rPr>
              <a:t> Signature-based malware detection relies on predefined patterns, making it vulnerable to zero-day attacks as it cannot identify previously unseen threats.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Static Analysis Challenges:</a:t>
            </a:r>
            <a:r>
              <a:rPr lang="en-IN" sz="1800" dirty="0">
                <a:solidFill>
                  <a:srgbClr val="000000"/>
                </a:solidFill>
                <a:effectLst/>
                <a:latin typeface="Times New Roman" panose="02020603050405020304" pitchFamily="18" charset="0"/>
                <a:ea typeface="Times New Roman" panose="02020603050405020304" pitchFamily="18" charset="0"/>
              </a:rPr>
              <a:t> It struggles with polymorphic malware that dynamically alters its code, evading detection by constantly changing its signature.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Resource Intensive:</a:t>
            </a:r>
            <a:r>
              <a:rPr lang="en-IN" sz="1800" dirty="0">
                <a:solidFill>
                  <a:srgbClr val="000000"/>
                </a:solidFill>
                <a:effectLst/>
                <a:latin typeface="Times New Roman" panose="02020603050405020304" pitchFamily="18" charset="0"/>
                <a:ea typeface="Times New Roman" panose="02020603050405020304" pitchFamily="18" charset="0"/>
              </a:rPr>
              <a:t> Continuous updates of signature databases demand significant computational resources, potentially causing system slowdowns and increased processing overhead.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IN" sz="1800" b="1" dirty="0">
                <a:solidFill>
                  <a:srgbClr val="000000"/>
                </a:solidFill>
                <a:effectLst/>
                <a:latin typeface="Times New Roman" panose="02020603050405020304" pitchFamily="18" charset="0"/>
                <a:ea typeface="Times New Roman" panose="02020603050405020304" pitchFamily="18" charset="0"/>
              </a:rPr>
              <a:t>Inability to Detect Behavioural Anomalies:</a:t>
            </a:r>
            <a:r>
              <a:rPr lang="en-IN" sz="1800" dirty="0">
                <a:solidFill>
                  <a:srgbClr val="000000"/>
                </a:solidFill>
                <a:effectLst/>
                <a:latin typeface="Times New Roman" panose="02020603050405020304" pitchFamily="18" charset="0"/>
                <a:ea typeface="Times New Roman" panose="02020603050405020304" pitchFamily="18" charset="0"/>
              </a:rPr>
              <a:t> Signature-based methods focus solely on file signatures and lack the capability to identify malware based on unusual behaviors, allowing certain sophisticated threats to go undetected.</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57404F-E6B7-F959-28C6-14FB613B2920}"/>
              </a:ext>
            </a:extLst>
          </p:cNvPr>
          <p:cNvSpPr txBox="1"/>
          <p:nvPr/>
        </p:nvSpPr>
        <p:spPr>
          <a:xfrm>
            <a:off x="3047301" y="2371063"/>
            <a:ext cx="6094602" cy="2120068"/>
          </a:xfrm>
          <a:prstGeom prst="rect">
            <a:avLst/>
          </a:prstGeom>
          <a:noFill/>
        </p:spPr>
        <p:txBody>
          <a:bodyPr wrap="square">
            <a:spAutoFit/>
          </a:bodyPr>
          <a:lstStyle/>
          <a:p>
            <a:pPr marR="1270" algn="just">
              <a:lnSpc>
                <a:spcPct val="150000"/>
              </a:lnSpc>
              <a:spcBef>
                <a:spcPts val="680"/>
              </a:spcBef>
              <a:spcAft>
                <a:spcPts val="0"/>
              </a:spcAft>
            </a:pPr>
            <a:r>
              <a:rPr lang="en-US" sz="1800" dirty="0">
                <a:solidFill>
                  <a:srgbClr val="231F20"/>
                </a:solidFill>
                <a:effectLst/>
                <a:latin typeface="Times New Roman" panose="02020603050405020304" pitchFamily="18" charset="0"/>
                <a:ea typeface="Times New Roman" panose="02020603050405020304" pitchFamily="18" charset="0"/>
              </a:rPr>
              <a:t>This section will describe the detailed description of the proposed work done for the detection of malware. In proposed method we are using Decision trees XGBoost classifier and k nearest neighbors machine learning models are used to detect the malware.</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59841" y="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B01564-CEDB-C723-953A-32A1CE6AD587}"/>
              </a:ext>
            </a:extLst>
          </p:cNvPr>
          <p:cNvSpPr txBox="1"/>
          <p:nvPr/>
        </p:nvSpPr>
        <p:spPr>
          <a:xfrm>
            <a:off x="2384570" y="965893"/>
            <a:ext cx="9435517" cy="5444247"/>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Accuracy: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Machine learning techniques excel in detecting signature-based malware by learning patterns and characteristics, achieving high accuracy rates in identifying known malicious signatures.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Adaptability: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ML models can adapt to evolving threats by continuously updating their knowledge base, ensuring effective detection even as malware signatures change over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Efficiency: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Automated detection through machine learning significantly reduces the time and resources required to identify signature-based malware, allowing for swift responses to potential threats.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Scalability: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ML techniques can scale seamlessly to handle large datasets, making them well-suited for the vast amount of signature information associated with diverse malware variants.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Real-time Detection: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ML-based systems operate in real-time, providing immediate identification of signature-based malware, thereby minimizing the potential damage caused by malicious activities.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95704"/>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73497" y="621166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57D8A1-A43C-8209-A421-932CF1251244}"/>
              </a:ext>
            </a:extLst>
          </p:cNvPr>
          <p:cNvPicPr>
            <a:picLocks noChangeAspect="1"/>
          </p:cNvPicPr>
          <p:nvPr/>
        </p:nvPicPr>
        <p:blipFill>
          <a:blip r:embed="rId2"/>
          <a:stretch>
            <a:fillRect/>
          </a:stretch>
        </p:blipFill>
        <p:spPr>
          <a:xfrm>
            <a:off x="3413489" y="1337388"/>
            <a:ext cx="4257675" cy="3914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I5/Intel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Algorithms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Output Screens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Work</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5" name="Picture 4">
            <a:extLst>
              <a:ext uri="{FF2B5EF4-FFF2-40B4-BE49-F238E27FC236}">
                <a16:creationId xmlns:a16="http://schemas.microsoft.com/office/drawing/2014/main" id="{83FA4013-7738-AB4F-6568-25AF198AC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820" y="1950098"/>
            <a:ext cx="7168993" cy="43746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73F52-3DD3-E0EA-C8BD-28C8765419EB}"/>
              </a:ext>
            </a:extLst>
          </p:cNvPr>
          <p:cNvSpPr txBox="1"/>
          <p:nvPr/>
        </p:nvSpPr>
        <p:spPr>
          <a:xfrm>
            <a:off x="2250347" y="0"/>
            <a:ext cx="8948956" cy="6880538"/>
          </a:xfrm>
          <a:prstGeom prst="rect">
            <a:avLst/>
          </a:prstGeom>
          <a:noFill/>
        </p:spPr>
        <p:txBody>
          <a:bodyPr wrap="square">
            <a:spAutoFit/>
          </a:bodyPr>
          <a:lstStyle/>
          <a:p>
            <a:pPr algn="ctr">
              <a:lnSpc>
                <a:spcPct val="150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IMPLEMENTATION AND RESULTS</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1.1 Store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securely stores the dataset provided by the user, ensuring data integrity and confidentiality.</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 Model Training: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preprocesses and analyzes the user-provided data, training the selected machine learning model to enhance its predictive capabilities.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1.3 Model Predictions: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After training, the system uses the trained model to make predictions based on new user-input data, offering insights or classifications as needed.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Graphs Generation: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Utilizing the dataset and model, the system generates graphical representations, such as accuracy curves or confusion matrices, aiding users in visualizing the model's performance.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748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6A86BB-8606-D88A-E289-052C1DB378E7}"/>
              </a:ext>
            </a:extLst>
          </p:cNvPr>
          <p:cNvSpPr txBox="1"/>
          <p:nvPr/>
        </p:nvSpPr>
        <p:spPr>
          <a:xfrm>
            <a:off x="1822508" y="0"/>
            <a:ext cx="9980802" cy="6316281"/>
          </a:xfrm>
          <a:prstGeom prst="rect">
            <a:avLst/>
          </a:prstGeom>
          <a:noFill/>
        </p:spPr>
        <p:txBody>
          <a:bodyPr wrap="square">
            <a:spAutoFit/>
          </a:bodyPr>
          <a:lstStyle/>
          <a:p>
            <a:pPr algn="just">
              <a:lnSpc>
                <a:spcPct val="150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 Load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have the flexibility to load their desired datasets into the system, facilitating a personalized and dynamic working environment.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 View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User can interactively explore and inspect the loaded dataset, gaining a better understanding of its structure and contents.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 Select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can choose from a variety of machine learning models to apply to their dataset, tailoring the analysis to their specific needs and preferences.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2.4 Predictions: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Empowering users, the system allows them to input custom values for prediction, providing instant results and insights into potential outcomes, especially in malwares and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benigns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6417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F80C6-6E04-8E67-8693-335163288032}"/>
              </a:ext>
            </a:extLst>
          </p:cNvPr>
          <p:cNvSpPr txBox="1"/>
          <p:nvPr/>
        </p:nvSpPr>
        <p:spPr>
          <a:xfrm>
            <a:off x="3047301" y="2317106"/>
            <a:ext cx="6094602" cy="2227982"/>
          </a:xfrm>
          <a:prstGeom prst="rect">
            <a:avLst/>
          </a:prstGeom>
          <a:noFill/>
        </p:spPr>
        <p:txBody>
          <a:bodyPr wrap="square">
            <a:sp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 Graphs: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Users can assess the model's performance through generated graphs, aiding in the interpretation of accuracy, precision, recall, or other relevant metrics, fostering a comprehensive understanding of the model's effectiveness.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036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8E0D1-F89F-A5A1-9160-5249C6E8DC81}"/>
              </a:ext>
            </a:extLst>
          </p:cNvPr>
          <p:cNvSpPr txBox="1"/>
          <p:nvPr/>
        </p:nvSpPr>
        <p:spPr>
          <a:xfrm>
            <a:off x="2013359" y="0"/>
            <a:ext cx="9798340" cy="7501221"/>
          </a:xfrm>
          <a:prstGeom prst="rect">
            <a:avLst/>
          </a:prstGeom>
          <a:noFill/>
        </p:spPr>
        <p:txBody>
          <a:bodyPr wrap="square">
            <a:spAutoFit/>
          </a:bodyPr>
          <a:lstStyle/>
          <a:p>
            <a:pPr algn="ctr">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Support vector classifiers algorithm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Support Vector Machine or SVM algorithm is a simple yet powerful Supervised Machine Learning algorithm that can be used for building both regression and classification models. SVM algorithm can perform really well with both linearly separable and non-linearly separable datasets. Even with a limited amount of data, the support vector machine algorithm does not fail to show its magic.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1: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Load Pandas library and the dataset using Pandas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2: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Define the features and the target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3: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 the dataset into train and test using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before building the SVM algorithm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4:</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 the support vector classifier function or SVC function from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SVM module. Build the Support Vector Machine model with the help of the SVC function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5: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 values using the SVM algorithm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2352675"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 6: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Evaluate the Support Vector Machine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63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EC13-C761-3866-35BC-3EF8589C3A77}"/>
              </a:ext>
            </a:extLst>
          </p:cNvPr>
          <p:cNvSpPr txBox="1"/>
          <p:nvPr/>
        </p:nvSpPr>
        <p:spPr>
          <a:xfrm>
            <a:off x="1839285" y="167258"/>
            <a:ext cx="10056304" cy="6690742"/>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XGBoost: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XGBoost is an algorithm that has recently been dominating applied machine learning and Kaggle competitions for structured or tabular data. XGBoost is an implementation of gradient boosted decision trees designed for speed and performance.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XGBoost is a decision-tree-based ensemble Machine Learning algorithm that uses a gradient boosting framework. In prediction problems involving unstructured data (images, text, etc.) artificial neural networks tend to outperform all other algorithms or frameworks. However, when it comes to small-to-medium structured/tabular data, decision tree based algorithms are considered best-in-class right now.</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Bagging: Now imagine instead of a single interviewer, now there is an interview panel where each interviewer has a vote. Bagging or bootstrap aggregating involves combining inputs from all interviewers for the final decision through a democratic voting process.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XGBoost and Gradient Boosting Machines (GBMs) are both ensemble tree methods that apply the principle of boosting weak learners (CARTs generally) using the gradient descent architecture. However, XGBoost improves upon the base GBM framework through systems optimization and algorithmic enhancements.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2655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65ABD-4D43-9EAC-E606-DC9F4C756225}"/>
              </a:ext>
            </a:extLst>
          </p:cNvPr>
          <p:cNvSpPr txBox="1"/>
          <p:nvPr/>
        </p:nvSpPr>
        <p:spPr>
          <a:xfrm>
            <a:off x="1619075" y="0"/>
            <a:ext cx="10385571" cy="6588150"/>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Decision Trees: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7386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TextBox 3"/>
          <p:cNvSpPr txBox="1"/>
          <p:nvPr/>
        </p:nvSpPr>
        <p:spPr>
          <a:xfrm>
            <a:off x="1276865" y="1692618"/>
            <a:ext cx="9737124"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Home page: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Intuitive homepage: Streamlined UI for signature-based malware detection web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BF5AAA4-1B4C-9BF1-2F82-28F7D7DFA5E8}"/>
              </a:ext>
            </a:extLst>
          </p:cNvPr>
          <p:cNvPicPr>
            <a:picLocks noChangeAspect="1"/>
          </p:cNvPicPr>
          <p:nvPr/>
        </p:nvPicPr>
        <p:blipFill>
          <a:blip r:embed="rId2"/>
          <a:stretch>
            <a:fillRect/>
          </a:stretch>
        </p:blipFill>
        <p:spPr>
          <a:xfrm>
            <a:off x="2646028" y="2786613"/>
            <a:ext cx="5943600" cy="3063240"/>
          </a:xfrm>
          <a:prstGeom prst="rect">
            <a:avLst/>
          </a:prstGeom>
        </p:spPr>
      </p:pic>
    </p:spTree>
    <p:extLst>
      <p:ext uri="{BB962C8B-B14F-4D97-AF65-F5344CB8AC3E}">
        <p14:creationId xmlns:p14="http://schemas.microsoft.com/office/powerpoint/2010/main" val="3358197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E5DDB-341A-3900-3FFC-495093143DC9}"/>
              </a:ext>
            </a:extLst>
          </p:cNvPr>
          <p:cNvSpPr txBox="1"/>
          <p:nvPr/>
        </p:nvSpPr>
        <p:spPr>
          <a:xfrm>
            <a:off x="2644629" y="768792"/>
            <a:ext cx="8185558" cy="677108"/>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Data Loading:</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load Data user-provided datasets for signature-based malware detection web app</a:t>
            </a:r>
            <a:endParaRPr lang="en-IN" dirty="0"/>
          </a:p>
        </p:txBody>
      </p:sp>
      <p:pic>
        <p:nvPicPr>
          <p:cNvPr id="4" name="Picture 3">
            <a:extLst>
              <a:ext uri="{FF2B5EF4-FFF2-40B4-BE49-F238E27FC236}">
                <a16:creationId xmlns:a16="http://schemas.microsoft.com/office/drawing/2014/main" id="{1397C555-7BD5-CD76-8CA2-1300A412A162}"/>
              </a:ext>
            </a:extLst>
          </p:cNvPr>
          <p:cNvPicPr>
            <a:picLocks noChangeAspect="1"/>
          </p:cNvPicPr>
          <p:nvPr/>
        </p:nvPicPr>
        <p:blipFill>
          <a:blip r:embed="rId2"/>
          <a:stretch>
            <a:fillRect/>
          </a:stretch>
        </p:blipFill>
        <p:spPr>
          <a:xfrm>
            <a:off x="3124200" y="2039620"/>
            <a:ext cx="5943600" cy="2778760"/>
          </a:xfrm>
          <a:prstGeom prst="rect">
            <a:avLst/>
          </a:prstGeom>
        </p:spPr>
      </p:pic>
    </p:spTree>
    <p:extLst>
      <p:ext uri="{BB962C8B-B14F-4D97-AF65-F5344CB8AC3E}">
        <p14:creationId xmlns:p14="http://schemas.microsoft.com/office/powerpoint/2010/main" val="4196421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C3DB9A-097E-7932-0D84-F351E3EA0EA0}"/>
              </a:ext>
            </a:extLst>
          </p:cNvPr>
          <p:cNvSpPr txBox="1"/>
          <p:nvPr/>
        </p:nvSpPr>
        <p:spPr>
          <a:xfrm>
            <a:off x="2376181" y="535759"/>
            <a:ext cx="6094602" cy="925061"/>
          </a:xfrm>
          <a:prstGeom prst="rect">
            <a:avLst/>
          </a:prstGeom>
          <a:noFill/>
        </p:spPr>
        <p:txBody>
          <a:bodyPr wrap="square">
            <a:spAutoFit/>
          </a:bodyPr>
          <a:lstStyle/>
          <a:p>
            <a:pPr>
              <a:lnSpc>
                <a:spcPct val="150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Data Viewing: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data is uploaded, users can access and examine data 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54C6CE5-0C5B-E70A-75F8-D57DE11D2E2F}"/>
              </a:ext>
            </a:extLst>
          </p:cNvPr>
          <p:cNvPicPr>
            <a:picLocks noChangeAspect="1"/>
          </p:cNvPicPr>
          <p:nvPr/>
        </p:nvPicPr>
        <p:blipFill>
          <a:blip r:embed="rId2"/>
          <a:stretch>
            <a:fillRect/>
          </a:stretch>
        </p:blipFill>
        <p:spPr>
          <a:xfrm>
            <a:off x="2771862" y="1873412"/>
            <a:ext cx="8077559" cy="3931769"/>
          </a:xfrm>
          <a:prstGeom prst="rect">
            <a:avLst/>
          </a:prstGeom>
        </p:spPr>
      </p:pic>
    </p:spTree>
    <p:extLst>
      <p:ext uri="{BB962C8B-B14F-4D97-AF65-F5344CB8AC3E}">
        <p14:creationId xmlns:p14="http://schemas.microsoft.com/office/powerpoint/2010/main" val="378145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5" name="TextBox 4">
            <a:extLst>
              <a:ext uri="{FF2B5EF4-FFF2-40B4-BE49-F238E27FC236}">
                <a16:creationId xmlns:a16="http://schemas.microsoft.com/office/drawing/2014/main" id="{2B19AB16-5E62-E050-2409-C04E0F6FA936}"/>
              </a:ext>
            </a:extLst>
          </p:cNvPr>
          <p:cNvSpPr txBox="1"/>
          <p:nvPr/>
        </p:nvSpPr>
        <p:spPr>
          <a:xfrm>
            <a:off x="1797666" y="1439300"/>
            <a:ext cx="9720418" cy="4443973"/>
          </a:xfrm>
          <a:prstGeom prst="rect">
            <a:avLst/>
          </a:prstGeom>
          <a:noFill/>
        </p:spPr>
        <p:txBody>
          <a:bodyPr wrap="square">
            <a:spAutoFit/>
          </a:bodyPr>
          <a:lstStyle/>
          <a:p>
            <a:pPr algn="ctr">
              <a:lnSpc>
                <a:spcPct val="150000"/>
              </a:lnSpc>
              <a:spcBef>
                <a:spcPts val="120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Malware has threatened the organizations for a long time and still have not made a lot of progress in detecting the malware on time. Malware can easily harm the system by executing the unnecessary services that will put the load on the system and hinder its smooth running. We are using signature-based malware detection technique. The signature of the malware is defined by the task the malware performs when it gets activated in the machine, for example, running the Operating System services, downloading the infected files from the internet. The proposed algorithm detects the malware based on its Signature. In this paper, we used Decision Trees, XGBoost and support vector Machines for the malware detection.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Keywords: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Machine Learning, Malware Detection.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121BC-3654-224A-4002-7D4BCC9E50C1}"/>
              </a:ext>
            </a:extLst>
          </p:cNvPr>
          <p:cNvSpPr txBox="1"/>
          <p:nvPr/>
        </p:nvSpPr>
        <p:spPr>
          <a:xfrm>
            <a:off x="2032232" y="837763"/>
            <a:ext cx="8445617" cy="925061"/>
          </a:xfrm>
          <a:prstGeom prst="rect">
            <a:avLst/>
          </a:prstGeom>
          <a:noFill/>
        </p:spPr>
        <p:txBody>
          <a:bodyPr wrap="square">
            <a:spAutoFit/>
          </a:bodyPr>
          <a:lstStyle/>
          <a:p>
            <a:pPr algn="just">
              <a:lnSpc>
                <a:spcPct val="150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Model Selection: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We can train the all models and check the accuracy of all models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A0E13B3-8953-57F8-78B7-2A8F3CF6F934}"/>
              </a:ext>
            </a:extLst>
          </p:cNvPr>
          <p:cNvPicPr>
            <a:picLocks noChangeAspect="1"/>
          </p:cNvPicPr>
          <p:nvPr/>
        </p:nvPicPr>
        <p:blipFill>
          <a:blip r:embed="rId2"/>
          <a:stretch>
            <a:fillRect/>
          </a:stretch>
        </p:blipFill>
        <p:spPr>
          <a:xfrm>
            <a:off x="2545359" y="1944307"/>
            <a:ext cx="7689209" cy="3150870"/>
          </a:xfrm>
          <a:prstGeom prst="rect">
            <a:avLst/>
          </a:prstGeom>
        </p:spPr>
      </p:pic>
    </p:spTree>
    <p:extLst>
      <p:ext uri="{BB962C8B-B14F-4D97-AF65-F5344CB8AC3E}">
        <p14:creationId xmlns:p14="http://schemas.microsoft.com/office/powerpoint/2010/main" val="1585587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AA290E-4F96-BE7B-BC4C-E8E3B8A052B4}"/>
              </a:ext>
            </a:extLst>
          </p:cNvPr>
          <p:cNvSpPr txBox="1"/>
          <p:nvPr/>
        </p:nvSpPr>
        <p:spPr>
          <a:xfrm>
            <a:off x="2460071" y="516897"/>
            <a:ext cx="6094602" cy="878895"/>
          </a:xfrm>
          <a:prstGeom prst="rect">
            <a:avLst/>
          </a:prstGeom>
          <a:noFill/>
        </p:spPr>
        <p:txBody>
          <a:bodyPr wrap="square">
            <a:spAutoFit/>
          </a:bodyPr>
          <a:lstStyle/>
          <a:p>
            <a:pPr>
              <a:lnSpc>
                <a:spcPct val="150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Prediction: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 the prediction page, users provide input to discern whether Malware are malwares and benign.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76E9BD2-A0AD-2ACF-027D-6BD91C8B4354}"/>
              </a:ext>
            </a:extLst>
          </p:cNvPr>
          <p:cNvPicPr>
            <a:picLocks noChangeAspect="1"/>
          </p:cNvPicPr>
          <p:nvPr/>
        </p:nvPicPr>
        <p:blipFill>
          <a:blip r:embed="rId2"/>
          <a:stretch>
            <a:fillRect/>
          </a:stretch>
        </p:blipFill>
        <p:spPr>
          <a:xfrm>
            <a:off x="3124200" y="1724977"/>
            <a:ext cx="5943600" cy="3408045"/>
          </a:xfrm>
          <a:prstGeom prst="rect">
            <a:avLst/>
          </a:prstGeom>
        </p:spPr>
      </p:pic>
    </p:spTree>
    <p:extLst>
      <p:ext uri="{BB962C8B-B14F-4D97-AF65-F5344CB8AC3E}">
        <p14:creationId xmlns:p14="http://schemas.microsoft.com/office/powerpoint/2010/main" val="1205344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B3EAF9-66A8-D8D4-BB9D-FA442F2E631A}"/>
              </a:ext>
            </a:extLst>
          </p:cNvPr>
          <p:cNvSpPr txBox="1"/>
          <p:nvPr/>
        </p:nvSpPr>
        <p:spPr>
          <a:xfrm>
            <a:off x="2426516" y="518981"/>
            <a:ext cx="6094602" cy="925061"/>
          </a:xfrm>
          <a:prstGeom prst="rect">
            <a:avLst/>
          </a:prstGeom>
          <a:noFill/>
        </p:spPr>
        <p:txBody>
          <a:bodyPr wrap="square">
            <a:spAutoFit/>
          </a:bodyPr>
          <a:lstStyle/>
          <a:p>
            <a:pPr>
              <a:lnSpc>
                <a:spcPct val="150000"/>
              </a:lnSpc>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Graphs: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Visualize accuracy trends for diverse trained models in a comprehensive graph.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E44C2F-0869-7B42-14B1-BB982103080C}"/>
              </a:ext>
            </a:extLst>
          </p:cNvPr>
          <p:cNvPicPr>
            <a:picLocks noChangeAspect="1"/>
          </p:cNvPicPr>
          <p:nvPr/>
        </p:nvPicPr>
        <p:blipFill>
          <a:blip r:embed="rId2"/>
          <a:stretch>
            <a:fillRect/>
          </a:stretch>
        </p:blipFill>
        <p:spPr>
          <a:xfrm>
            <a:off x="3224212" y="1796423"/>
            <a:ext cx="5743575" cy="4657725"/>
          </a:xfrm>
          <a:prstGeom prst="rect">
            <a:avLst/>
          </a:prstGeom>
        </p:spPr>
      </p:pic>
    </p:spTree>
    <p:extLst>
      <p:ext uri="{BB962C8B-B14F-4D97-AF65-F5344CB8AC3E}">
        <p14:creationId xmlns:p14="http://schemas.microsoft.com/office/powerpoint/2010/main" val="2015177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98090A28-5C9F-34EA-A6B4-35ED4FFE2E96}"/>
              </a:ext>
            </a:extLst>
          </p:cNvPr>
          <p:cNvSpPr txBox="1"/>
          <p:nvPr/>
        </p:nvSpPr>
        <p:spPr>
          <a:xfrm>
            <a:off x="3047301" y="2576151"/>
            <a:ext cx="6094602" cy="1709892"/>
          </a:xfrm>
          <a:prstGeom prst="rect">
            <a:avLst/>
          </a:prstGeom>
          <a:noFill/>
        </p:spPr>
        <p:txBody>
          <a:bodyPr wrap="square">
            <a:spAutoFit/>
          </a:bodyPr>
          <a:lstStyle/>
          <a:p>
            <a:pPr marR="24130" algn="just">
              <a:lnSpc>
                <a:spcPct val="150000"/>
              </a:lnSpc>
              <a:spcBef>
                <a:spcPts val="740"/>
              </a:spcBef>
              <a:spcAft>
                <a:spcPts val="800"/>
              </a:spcAf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proposed model will be able to identity and distinguish between the malwares and benign files and packets more easily and less time. Out of all Machine Learning models Decision tree performs better with good accuracy.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8207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FUTURE ENHANCEMENT</a:t>
            </a:r>
          </a:p>
        </p:txBody>
      </p:sp>
      <p:sp>
        <p:nvSpPr>
          <p:cNvPr id="5" name="TextBox 4">
            <a:extLst>
              <a:ext uri="{FF2B5EF4-FFF2-40B4-BE49-F238E27FC236}">
                <a16:creationId xmlns:a16="http://schemas.microsoft.com/office/drawing/2014/main" id="{F5339FE9-7C96-C102-7202-2F625D5E063B}"/>
              </a:ext>
            </a:extLst>
          </p:cNvPr>
          <p:cNvSpPr txBox="1"/>
          <p:nvPr/>
        </p:nvSpPr>
        <p:spPr>
          <a:xfrm>
            <a:off x="2560738" y="1824121"/>
            <a:ext cx="8076501" cy="3787383"/>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 advanced feature engineering to capture subtle signature variations, enhancing the model's sensitivity. Integrate dynamic analysis to detect polymorphic malware, adapting in real-time. Employ deep learning for hierarchical feature representation, improving accuracy. Implement ensemble techniques for robustness against evasion tactics. Integrate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explainability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methods to enhance interpretability and trust. Utilize transfer learning to leverage knowledge from diverse datasets, boosting generalization. Incorporate anomaly detection mechanisms for early identification of novel threats. Optimize for efficiency to enable real-time detection on resource-constrained devices.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5948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5" name="TextBox 4">
            <a:extLst>
              <a:ext uri="{FF2B5EF4-FFF2-40B4-BE49-F238E27FC236}">
                <a16:creationId xmlns:a16="http://schemas.microsoft.com/office/drawing/2014/main" id="{2BDA743A-F299-2BFE-D5C6-E7BC5596C812}"/>
              </a:ext>
            </a:extLst>
          </p:cNvPr>
          <p:cNvSpPr txBox="1"/>
          <p:nvPr/>
        </p:nvSpPr>
        <p:spPr>
          <a:xfrm>
            <a:off x="1906398" y="1464720"/>
            <a:ext cx="8781176" cy="4397614"/>
          </a:xfrm>
          <a:prstGeom prst="rect">
            <a:avLst/>
          </a:prstGeom>
          <a:noFill/>
        </p:spPr>
        <p:txBody>
          <a:bodyPr wrap="square">
            <a:spAutoFit/>
          </a:bodyPr>
          <a:lstStyle/>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[1] J. </a:t>
            </a:r>
            <a:r>
              <a:rPr lang="en-US" sz="1800" dirty="0" err="1">
                <a:solidFill>
                  <a:srgbClr val="231F20"/>
                </a:solidFill>
                <a:effectLst/>
                <a:latin typeface="Times New Roman" panose="02020603050405020304" pitchFamily="18" charset="0"/>
                <a:ea typeface="Times New Roman" panose="02020603050405020304" pitchFamily="18" charset="0"/>
              </a:rPr>
              <a:t>Landage</a:t>
            </a:r>
            <a:r>
              <a:rPr lang="en-US" sz="1800" dirty="0">
                <a:solidFill>
                  <a:srgbClr val="231F20"/>
                </a:solidFill>
                <a:effectLst/>
                <a:latin typeface="Times New Roman" panose="02020603050405020304" pitchFamily="18" charset="0"/>
                <a:ea typeface="Times New Roman" panose="02020603050405020304" pitchFamily="18" charset="0"/>
              </a:rPr>
              <a:t> and M. </a:t>
            </a:r>
            <a:r>
              <a:rPr lang="en-US" sz="1800" dirty="0" err="1">
                <a:solidFill>
                  <a:srgbClr val="231F20"/>
                </a:solidFill>
                <a:effectLst/>
                <a:latin typeface="Times New Roman" panose="02020603050405020304" pitchFamily="18" charset="0"/>
                <a:ea typeface="Times New Roman" panose="02020603050405020304" pitchFamily="18" charset="0"/>
              </a:rPr>
              <a:t>Wankhade</a:t>
            </a:r>
            <a:r>
              <a:rPr lang="en-US" sz="1800" dirty="0">
                <a:solidFill>
                  <a:srgbClr val="231F20"/>
                </a:solidFill>
                <a:effectLst/>
                <a:latin typeface="Times New Roman" panose="02020603050405020304" pitchFamily="18" charset="0"/>
                <a:ea typeface="Times New Roman" panose="02020603050405020304" pitchFamily="18" charset="0"/>
              </a:rPr>
              <a:t>, “Malware and Malware Detection Techniques: A Survey,” </a:t>
            </a:r>
            <a:r>
              <a:rPr lang="en-US" sz="1800" i="1" dirty="0">
                <a:solidFill>
                  <a:srgbClr val="231F20"/>
                </a:solidFill>
                <a:effectLst/>
                <a:latin typeface="Times New Roman" panose="02020603050405020304" pitchFamily="18" charset="0"/>
                <a:ea typeface="Times New Roman" panose="02020603050405020304" pitchFamily="18" charset="0"/>
              </a:rPr>
              <a:t>Int. J. Eng.</a:t>
            </a:r>
            <a:r>
              <a:rPr lang="en-US" sz="1800" i="1" spc="-35" dirty="0">
                <a:solidFill>
                  <a:srgbClr val="231F20"/>
                </a:solidFill>
                <a:effectLst/>
                <a:latin typeface="Times New Roman" panose="02020603050405020304" pitchFamily="18" charset="0"/>
                <a:ea typeface="Times New Roman" panose="02020603050405020304" pitchFamily="18" charset="0"/>
              </a:rPr>
              <a:t> </a:t>
            </a:r>
            <a:r>
              <a:rPr lang="en-US" sz="1800" i="1" dirty="0">
                <a:solidFill>
                  <a:srgbClr val="231F20"/>
                </a:solidFill>
                <a:effectLst/>
                <a:latin typeface="Times New Roman" panose="02020603050405020304" pitchFamily="18" charset="0"/>
                <a:ea typeface="Times New Roman" panose="02020603050405020304" pitchFamily="18" charset="0"/>
              </a:rPr>
              <a:t>Res.</a:t>
            </a:r>
            <a:r>
              <a:rPr lang="en-US" sz="1800" i="1" spc="-35" dirty="0">
                <a:solidFill>
                  <a:srgbClr val="231F20"/>
                </a:solidFill>
                <a:effectLst/>
                <a:latin typeface="Times New Roman" panose="02020603050405020304" pitchFamily="18" charset="0"/>
                <a:ea typeface="Times New Roman" panose="02020603050405020304" pitchFamily="18" charset="0"/>
              </a:rPr>
              <a:t> </a:t>
            </a:r>
            <a:r>
              <a:rPr lang="en-US" sz="1800" i="1" dirty="0">
                <a:solidFill>
                  <a:srgbClr val="231F20"/>
                </a:solidFill>
                <a:effectLst/>
                <a:latin typeface="Times New Roman" panose="02020603050405020304" pitchFamily="18" charset="0"/>
                <a:ea typeface="Times New Roman" panose="02020603050405020304" pitchFamily="18" charset="0"/>
              </a:rPr>
              <a:t>Technol.</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no.</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12,</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61–68,</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 [2] Kaspersky, “Machine learning for</a:t>
            </a:r>
            <a:r>
              <a:rPr lang="en-US" sz="1800" spc="-1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Cybersecurity.”</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[3] P. Kaur and S. Sharma, “Literature Analysis on Malware Detection,” </a:t>
            </a:r>
            <a:r>
              <a:rPr lang="en-US" sz="1800" i="1" dirty="0">
                <a:solidFill>
                  <a:srgbClr val="231F20"/>
                </a:solidFill>
                <a:effectLst/>
                <a:latin typeface="Times New Roman" panose="02020603050405020304" pitchFamily="18" charset="0"/>
                <a:ea typeface="Times New Roman" panose="02020603050405020304" pitchFamily="18" charset="0"/>
              </a:rPr>
              <a:t>Int. J. Electron. </a:t>
            </a:r>
            <a:r>
              <a:rPr lang="en-US" sz="1800" i="1" dirty="0" err="1">
                <a:solidFill>
                  <a:srgbClr val="231F20"/>
                </a:solidFill>
                <a:effectLst/>
                <a:latin typeface="Times New Roman" panose="02020603050405020304" pitchFamily="18" charset="0"/>
                <a:ea typeface="Times New Roman" panose="02020603050405020304" pitchFamily="18" charset="0"/>
              </a:rPr>
              <a:t>Electr</a:t>
            </a:r>
            <a:r>
              <a:rPr lang="en-US" sz="1800" i="1" dirty="0">
                <a:solidFill>
                  <a:srgbClr val="231F20"/>
                </a:solidFill>
                <a:effectLst/>
                <a:latin typeface="Times New Roman" panose="02020603050405020304" pitchFamily="18" charset="0"/>
                <a:ea typeface="Times New Roman" panose="02020603050405020304" pitchFamily="18" charset="0"/>
              </a:rPr>
              <a:t>. Eng.</a:t>
            </a:r>
            <a:r>
              <a:rPr lang="en-US" sz="1800" dirty="0">
                <a:solidFill>
                  <a:srgbClr val="231F20"/>
                </a:solidFill>
                <a:effectLst/>
                <a:latin typeface="Times New Roman" panose="02020603050405020304" pitchFamily="18" charset="0"/>
                <a:ea typeface="Times New Roman" panose="02020603050405020304" pitchFamily="18" charset="0"/>
              </a:rPr>
              <a:t>, vol. 7, no. 7, pp. 717–722,</a:t>
            </a:r>
            <a:r>
              <a:rPr lang="en-US" sz="1800" spc="-6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2014.</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[4] I. A. Saeed, A. </a:t>
            </a:r>
            <a:r>
              <a:rPr lang="en-US" sz="1800" dirty="0" err="1">
                <a:solidFill>
                  <a:srgbClr val="231F20"/>
                </a:solidFill>
                <a:effectLst/>
                <a:latin typeface="Times New Roman" panose="02020603050405020304" pitchFamily="18" charset="0"/>
                <a:ea typeface="Times New Roman" panose="02020603050405020304" pitchFamily="18" charset="0"/>
              </a:rPr>
              <a:t>Selamat</a:t>
            </a:r>
            <a:r>
              <a:rPr lang="en-US" sz="1800" dirty="0">
                <a:solidFill>
                  <a:srgbClr val="231F20"/>
                </a:solidFill>
                <a:effectLst/>
                <a:latin typeface="Times New Roman" panose="02020603050405020304" pitchFamily="18" charset="0"/>
                <a:ea typeface="Times New Roman" panose="02020603050405020304" pitchFamily="18" charset="0"/>
              </a:rPr>
              <a:t>, and A. M. A. </a:t>
            </a:r>
            <a:r>
              <a:rPr lang="en-US" sz="1800" dirty="0" err="1">
                <a:solidFill>
                  <a:srgbClr val="231F20"/>
                </a:solidFill>
                <a:effectLst/>
                <a:latin typeface="Times New Roman" panose="02020603050405020304" pitchFamily="18" charset="0"/>
                <a:ea typeface="Times New Roman" panose="02020603050405020304" pitchFamily="18" charset="0"/>
              </a:rPr>
              <a:t>Abuagoub</a:t>
            </a:r>
            <a:r>
              <a:rPr lang="en-US" sz="1800" dirty="0">
                <a:solidFill>
                  <a:srgbClr val="231F20"/>
                </a:solidFill>
                <a:effectLst/>
                <a:latin typeface="Times New Roman" panose="02020603050405020304" pitchFamily="18" charset="0"/>
                <a:ea typeface="Times New Roman" panose="02020603050405020304" pitchFamily="18" charset="0"/>
              </a:rPr>
              <a:t>, “2013-A</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Survey</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on</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and</a:t>
            </a:r>
            <a:r>
              <a:rPr lang="en-US" sz="1800" spc="-6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Detection Systems.pdf,”</a:t>
            </a:r>
            <a:r>
              <a:rPr lang="en-US" sz="1800" spc="-2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67,</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no.</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16,</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a:t>
            </a:r>
            <a:r>
              <a:rPr lang="en-US" sz="1800" spc="-2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25–31,</a:t>
            </a:r>
            <a:r>
              <a:rPr lang="en-US" sz="1800" spc="-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[5] U.</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Baldangombo</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Jambaljav</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and</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S.-J.</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Horng</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 Static</a:t>
            </a:r>
            <a:r>
              <a:rPr lang="en-US" sz="1800" spc="-9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Detection</a:t>
            </a:r>
            <a:r>
              <a:rPr lang="en-US" sz="1800" spc="-9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System</a:t>
            </a:r>
            <a:r>
              <a:rPr lang="en-US" sz="1800" spc="-8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Using</a:t>
            </a:r>
            <a:r>
              <a:rPr lang="en-US" sz="1800" spc="-8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Data</a:t>
            </a:r>
            <a:r>
              <a:rPr lang="en-US" sz="1800" spc="-9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Mining Methods,”</a:t>
            </a:r>
            <a:r>
              <a:rPr lang="en-US" sz="1800" spc="-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5" name="TextBox 4">
            <a:extLst>
              <a:ext uri="{FF2B5EF4-FFF2-40B4-BE49-F238E27FC236}">
                <a16:creationId xmlns:a16="http://schemas.microsoft.com/office/drawing/2014/main" id="{9AA85985-08AC-0A3A-0350-AF64645E6628}"/>
              </a:ext>
            </a:extLst>
          </p:cNvPr>
          <p:cNvSpPr txBox="1"/>
          <p:nvPr/>
        </p:nvSpPr>
        <p:spPr>
          <a:xfrm>
            <a:off x="1948343" y="1244143"/>
            <a:ext cx="8797954" cy="5228611"/>
          </a:xfrm>
          <a:prstGeom prst="rect">
            <a:avLst/>
          </a:prstGeom>
          <a:noFill/>
        </p:spPr>
        <p:txBody>
          <a:bodyPr wrap="square">
            <a:spAutoFit/>
          </a:bodyPr>
          <a:lstStyle/>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[6] Y. Saint Yen and H. M. Sun, “An Android mutation malware detection based on deep learning using visualization of importance from codes,” </a:t>
            </a:r>
            <a:r>
              <a:rPr lang="en-US" sz="1800" i="1" dirty="0">
                <a:solidFill>
                  <a:srgbClr val="231F20"/>
                </a:solidFill>
                <a:effectLst/>
                <a:latin typeface="Times New Roman" panose="02020603050405020304" pitchFamily="18" charset="0"/>
                <a:ea typeface="Times New Roman" panose="02020603050405020304" pitchFamily="18" charset="0"/>
              </a:rPr>
              <a:t>Microelectron.</a:t>
            </a:r>
            <a:r>
              <a:rPr lang="en-US" sz="1800" i="1" spc="-105" dirty="0">
                <a:solidFill>
                  <a:srgbClr val="231F20"/>
                </a:solidFill>
                <a:effectLst/>
                <a:latin typeface="Times New Roman" panose="02020603050405020304" pitchFamily="18" charset="0"/>
                <a:ea typeface="Times New Roman" panose="02020603050405020304" pitchFamily="18" charset="0"/>
              </a:rPr>
              <a:t> </a:t>
            </a:r>
            <a:r>
              <a:rPr lang="en-US" sz="1800" i="1" dirty="0" err="1">
                <a:solidFill>
                  <a:srgbClr val="231F20"/>
                </a:solidFill>
                <a:effectLst/>
                <a:latin typeface="Times New Roman" panose="02020603050405020304" pitchFamily="18" charset="0"/>
                <a:ea typeface="Times New Roman" panose="02020603050405020304" pitchFamily="18" charset="0"/>
              </a:rPr>
              <a:t>Reliab</a:t>
            </a:r>
            <a:r>
              <a:rPr lang="en-US" sz="1800" i="1" dirty="0">
                <a:solidFill>
                  <a:srgbClr val="231F20"/>
                </a:solidFill>
                <a:effectLst/>
                <a:latin typeface="Times New Roman" panose="02020603050405020304" pitchFamily="18" charset="0"/>
                <a:ea typeface="Times New Roman" panose="02020603050405020304" pitchFamily="18" charset="0"/>
              </a:rPr>
              <a:t>.</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10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10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93,</a:t>
            </a:r>
            <a:r>
              <a:rPr lang="en-US" sz="1800" spc="-10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no.</a:t>
            </a:r>
            <a:r>
              <a:rPr lang="en-US" sz="1800" spc="-10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October</a:t>
            </a:r>
            <a:r>
              <a:rPr lang="en-US" sz="1800" spc="-10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2018,</a:t>
            </a:r>
            <a:r>
              <a:rPr lang="en-US" sz="1800" spc="-10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 109–114,</a:t>
            </a:r>
            <a:r>
              <a:rPr lang="en-US" sz="1800" spc="-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2019.</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[7] S.</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Sohrabi</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O.</a:t>
            </a:r>
            <a:r>
              <a:rPr lang="en-US" sz="1800" spc="-6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Udrea,</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and</a:t>
            </a:r>
            <a:r>
              <a:rPr lang="en-US" sz="1800" spc="-6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a:t>
            </a:r>
            <a:r>
              <a:rPr lang="en-US" sz="1800" spc="-7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Riabov</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5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“Hypothesis Exploration</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for</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Malware</a:t>
            </a:r>
            <a:r>
              <a:rPr lang="en-US" sz="1800" spc="-8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Detection</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Using</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Planning,” </a:t>
            </a:r>
            <a:r>
              <a:rPr lang="en-US" sz="1800" i="1" dirty="0">
                <a:solidFill>
                  <a:srgbClr val="231F20"/>
                </a:solidFill>
                <a:effectLst/>
                <a:latin typeface="Times New Roman" panose="02020603050405020304" pitchFamily="18" charset="0"/>
                <a:ea typeface="Times New Roman" panose="02020603050405020304" pitchFamily="18" charset="0"/>
              </a:rPr>
              <a:t>Twenty-Seventh AAAI Conf. </a:t>
            </a:r>
            <a:r>
              <a:rPr lang="en-US" sz="1800" i="1" dirty="0" err="1">
                <a:solidFill>
                  <a:srgbClr val="231F20"/>
                </a:solidFill>
                <a:effectLst/>
                <a:latin typeface="Times New Roman" panose="02020603050405020304" pitchFamily="18" charset="0"/>
                <a:ea typeface="Times New Roman" panose="02020603050405020304" pitchFamily="18" charset="0"/>
              </a:rPr>
              <a:t>Artif</a:t>
            </a:r>
            <a:r>
              <a:rPr lang="en-US" sz="1800" i="1" dirty="0">
                <a:solidFill>
                  <a:srgbClr val="231F20"/>
                </a:solidFill>
                <a:effectLst/>
                <a:latin typeface="Times New Roman" panose="02020603050405020304" pitchFamily="18" charset="0"/>
                <a:ea typeface="Times New Roman" panose="02020603050405020304" pitchFamily="18" charset="0"/>
              </a:rPr>
              <a:t>. </a:t>
            </a:r>
            <a:r>
              <a:rPr lang="en-US" sz="1800" i="1" dirty="0" err="1">
                <a:solidFill>
                  <a:srgbClr val="231F20"/>
                </a:solidFill>
                <a:effectLst/>
                <a:latin typeface="Times New Roman" panose="02020603050405020304" pitchFamily="18" charset="0"/>
                <a:ea typeface="Times New Roman" panose="02020603050405020304" pitchFamily="18" charset="0"/>
              </a:rPr>
              <a:t>Intell</a:t>
            </a:r>
            <a:r>
              <a:rPr lang="en-US" sz="1800" i="1" dirty="0">
                <a:solidFill>
                  <a:srgbClr val="231F20"/>
                </a:solidFill>
                <a:effectLst/>
                <a:latin typeface="Times New Roman" panose="02020603050405020304" pitchFamily="18" charset="0"/>
                <a:ea typeface="Times New Roman" panose="02020603050405020304" pitchFamily="18" charset="0"/>
              </a:rPr>
              <a:t>.</a:t>
            </a:r>
            <a:r>
              <a:rPr lang="en-US" sz="1800" dirty="0">
                <a:solidFill>
                  <a:srgbClr val="231F20"/>
                </a:solidFill>
                <a:effectLst/>
                <a:latin typeface="Times New Roman" panose="02020603050405020304" pitchFamily="18" charset="0"/>
                <a:ea typeface="Times New Roman" panose="02020603050405020304" pitchFamily="18" charset="0"/>
              </a:rPr>
              <a:t>, pp. 883– 889,</a:t>
            </a:r>
            <a:r>
              <a:rPr lang="en-US" sz="1800" spc="-1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2013.</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[8] J.</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C.</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Rosales,</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dirty="0" err="1">
                <a:solidFill>
                  <a:srgbClr val="231F20"/>
                </a:solidFill>
                <a:effectLst/>
                <a:latin typeface="Times New Roman" panose="02020603050405020304" pitchFamily="18" charset="0"/>
                <a:ea typeface="Times New Roman" panose="02020603050405020304" pitchFamily="18" charset="0"/>
              </a:rPr>
              <a:t>Rehumanización</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y</a:t>
            </a:r>
            <a:r>
              <a:rPr lang="en-US" sz="1800" spc="-30" dirty="0">
                <a:solidFill>
                  <a:srgbClr val="231F20"/>
                </a:solidFill>
                <a:effectLst/>
                <a:latin typeface="Times New Roman" panose="02020603050405020304" pitchFamily="18" charset="0"/>
                <a:ea typeface="Times New Roman" panose="02020603050405020304" pitchFamily="18" charset="0"/>
              </a:rPr>
              <a:t> </a:t>
            </a:r>
            <a:r>
              <a:rPr lang="en-US" sz="1800" dirty="0" err="1">
                <a:solidFill>
                  <a:srgbClr val="231F20"/>
                </a:solidFill>
                <a:effectLst/>
                <a:latin typeface="Times New Roman" panose="02020603050405020304" pitchFamily="18" charset="0"/>
                <a:ea typeface="Times New Roman" panose="02020603050405020304" pitchFamily="18" charset="0"/>
              </a:rPr>
              <a:t>metáfora</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religiosa </a:t>
            </a:r>
            <a:r>
              <a:rPr lang="en-US" sz="1800" dirty="0" err="1">
                <a:solidFill>
                  <a:srgbClr val="231F20"/>
                </a:solidFill>
                <a:effectLst/>
                <a:latin typeface="Times New Roman" panose="02020603050405020304" pitchFamily="18" charset="0"/>
                <a:ea typeface="Times New Roman" panose="02020603050405020304" pitchFamily="18" charset="0"/>
              </a:rPr>
              <a:t>en</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Luis</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Rosales,”</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i="1" dirty="0">
                <a:solidFill>
                  <a:srgbClr val="231F20"/>
                </a:solidFill>
                <a:effectLst/>
                <a:latin typeface="Times New Roman" panose="02020603050405020304" pitchFamily="18" charset="0"/>
                <a:ea typeface="Times New Roman" panose="02020603050405020304" pitchFamily="18" charset="0"/>
              </a:rPr>
              <a:t>Insula</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3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vol.</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767,</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pp.</a:t>
            </a:r>
            <a:r>
              <a:rPr lang="en-US" sz="1800" spc="-40"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32–34,</a:t>
            </a:r>
            <a:r>
              <a:rPr lang="en-US" sz="1800" spc="-4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2010.</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[9] D. </a:t>
            </a:r>
            <a:r>
              <a:rPr lang="en-US" sz="1800" dirty="0" err="1">
                <a:solidFill>
                  <a:srgbClr val="231F20"/>
                </a:solidFill>
                <a:effectLst/>
                <a:latin typeface="Times New Roman" panose="02020603050405020304" pitchFamily="18" charset="0"/>
                <a:ea typeface="Times New Roman" panose="02020603050405020304" pitchFamily="18" charset="0"/>
              </a:rPr>
              <a:t>Nieuwenhuizen</a:t>
            </a:r>
            <a:r>
              <a:rPr lang="en-US" sz="1800" dirty="0">
                <a:solidFill>
                  <a:srgbClr val="231F20"/>
                </a:solidFill>
                <a:effectLst/>
                <a:latin typeface="Times New Roman" panose="02020603050405020304" pitchFamily="18" charset="0"/>
                <a:ea typeface="Times New Roman" panose="02020603050405020304" pitchFamily="18" charset="0"/>
              </a:rPr>
              <a:t>, “A </a:t>
            </a:r>
            <a:r>
              <a:rPr lang="en-US" sz="1800" dirty="0" err="1">
                <a:solidFill>
                  <a:srgbClr val="231F20"/>
                </a:solidFill>
                <a:effectLst/>
                <a:latin typeface="Times New Roman" panose="02020603050405020304" pitchFamily="18" charset="0"/>
                <a:ea typeface="Times New Roman" panose="02020603050405020304" pitchFamily="18" charset="0"/>
              </a:rPr>
              <a:t>behavioural</a:t>
            </a:r>
            <a:r>
              <a:rPr lang="en-US" sz="1800" dirty="0">
                <a:solidFill>
                  <a:srgbClr val="231F20"/>
                </a:solidFill>
                <a:effectLst/>
                <a:latin typeface="Times New Roman" panose="02020603050405020304" pitchFamily="18" charset="0"/>
                <a:ea typeface="Times New Roman" panose="02020603050405020304" pitchFamily="18" charset="0"/>
              </a:rPr>
              <a:t>-based approach to ransomware detection,” </a:t>
            </a:r>
            <a:r>
              <a:rPr lang="en-US" sz="1800" i="1" dirty="0">
                <a:solidFill>
                  <a:srgbClr val="231F20"/>
                </a:solidFill>
                <a:effectLst/>
                <a:latin typeface="Times New Roman" panose="02020603050405020304" pitchFamily="18" charset="0"/>
                <a:ea typeface="Times New Roman" panose="02020603050405020304" pitchFamily="18" charset="0"/>
              </a:rPr>
              <a:t>Whitepaper. MWR Labs Whitepaper</a:t>
            </a:r>
            <a:r>
              <a:rPr lang="en-US" sz="1800" dirty="0">
                <a:solidFill>
                  <a:srgbClr val="231F20"/>
                </a:solidFill>
                <a:effectLst/>
                <a:latin typeface="Times New Roman" panose="02020603050405020304" pitchFamily="18" charset="0"/>
                <a:ea typeface="Times New Roman" panose="02020603050405020304" pitchFamily="18" charset="0"/>
              </a:rPr>
              <a:t>,</a:t>
            </a:r>
            <a:r>
              <a:rPr lang="en-US" sz="1800" spc="-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2017.</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1800" dirty="0">
                <a:solidFill>
                  <a:srgbClr val="231F20"/>
                </a:solidFill>
                <a:effectLst/>
                <a:latin typeface="Times New Roman" panose="02020603050405020304" pitchFamily="18" charset="0"/>
                <a:ea typeface="Times New Roman" panose="02020603050405020304" pitchFamily="18" charset="0"/>
              </a:rPr>
              <a:t>[10] H. S. Galal, Y. </a:t>
            </a:r>
            <a:r>
              <a:rPr lang="en-US" sz="1800" dirty="0" err="1">
                <a:solidFill>
                  <a:srgbClr val="231F20"/>
                </a:solidFill>
                <a:effectLst/>
                <a:latin typeface="Times New Roman" panose="02020603050405020304" pitchFamily="18" charset="0"/>
                <a:ea typeface="Times New Roman" panose="02020603050405020304" pitchFamily="18" charset="0"/>
              </a:rPr>
              <a:t>Bassyouni</a:t>
            </a:r>
            <a:r>
              <a:rPr lang="en-US" sz="1800" dirty="0">
                <a:solidFill>
                  <a:srgbClr val="231F20"/>
                </a:solidFill>
                <a:effectLst/>
                <a:latin typeface="Times New Roman" panose="02020603050405020304" pitchFamily="18" charset="0"/>
                <a:ea typeface="Times New Roman" panose="02020603050405020304" pitchFamily="18" charset="0"/>
              </a:rPr>
              <a:t>, and M. A. </a:t>
            </a:r>
            <a:r>
              <a:rPr lang="en-US" sz="1800" dirty="0" err="1">
                <a:solidFill>
                  <a:srgbClr val="231F20"/>
                </a:solidFill>
                <a:effectLst/>
                <a:latin typeface="Times New Roman" panose="02020603050405020304" pitchFamily="18" charset="0"/>
                <a:ea typeface="Times New Roman" panose="02020603050405020304" pitchFamily="18" charset="0"/>
              </a:rPr>
              <a:t>Atiea</a:t>
            </a:r>
            <a:r>
              <a:rPr lang="en-US" sz="1800" dirty="0">
                <a:solidFill>
                  <a:srgbClr val="231F20"/>
                </a:solidFill>
                <a:effectLst/>
                <a:latin typeface="Times New Roman" panose="02020603050405020304" pitchFamily="18" charset="0"/>
                <a:ea typeface="Times New Roman" panose="02020603050405020304" pitchFamily="18" charset="0"/>
              </a:rPr>
              <a:t>, “Behavior-based features model for malware detection,” </a:t>
            </a:r>
            <a:r>
              <a:rPr lang="en-US" sz="1800" i="1" dirty="0">
                <a:solidFill>
                  <a:srgbClr val="231F20"/>
                </a:solidFill>
                <a:effectLst/>
                <a:latin typeface="Times New Roman" panose="02020603050405020304" pitchFamily="18" charset="0"/>
                <a:ea typeface="Times New Roman" panose="02020603050405020304" pitchFamily="18" charset="0"/>
              </a:rPr>
              <a:t>J. </a:t>
            </a:r>
            <a:r>
              <a:rPr lang="en-US" sz="1800" i="1" dirty="0" err="1">
                <a:solidFill>
                  <a:srgbClr val="231F20"/>
                </a:solidFill>
                <a:effectLst/>
                <a:latin typeface="Times New Roman" panose="02020603050405020304" pitchFamily="18" charset="0"/>
                <a:ea typeface="Times New Roman" panose="02020603050405020304" pitchFamily="18" charset="0"/>
              </a:rPr>
              <a:t>Comput</a:t>
            </a:r>
            <a:r>
              <a:rPr lang="en-US" sz="1800" i="1" dirty="0">
                <a:solidFill>
                  <a:srgbClr val="231F20"/>
                </a:solidFill>
                <a:effectLst/>
                <a:latin typeface="Times New Roman" panose="02020603050405020304" pitchFamily="18" charset="0"/>
                <a:ea typeface="Times New Roman" panose="02020603050405020304" pitchFamily="18" charset="0"/>
              </a:rPr>
              <a:t>. </a:t>
            </a:r>
            <a:r>
              <a:rPr lang="en-US" sz="1800" i="1" dirty="0" err="1">
                <a:solidFill>
                  <a:srgbClr val="231F20"/>
                </a:solidFill>
                <a:effectLst/>
                <a:latin typeface="Times New Roman" panose="02020603050405020304" pitchFamily="18" charset="0"/>
                <a:ea typeface="Times New Roman" panose="02020603050405020304" pitchFamily="18" charset="0"/>
              </a:rPr>
              <a:t>Virol</a:t>
            </a:r>
            <a:r>
              <a:rPr lang="en-US" sz="1800" i="1" dirty="0">
                <a:solidFill>
                  <a:srgbClr val="231F20"/>
                </a:solidFill>
                <a:effectLst/>
                <a:latin typeface="Times New Roman" panose="02020603050405020304" pitchFamily="18" charset="0"/>
                <a:ea typeface="Times New Roman" panose="02020603050405020304" pitchFamily="18" charset="0"/>
              </a:rPr>
              <a:t>. Hacking Tech.</a:t>
            </a:r>
            <a:r>
              <a:rPr lang="en-US" sz="1800" dirty="0">
                <a:solidFill>
                  <a:srgbClr val="231F20"/>
                </a:solidFill>
                <a:effectLst/>
                <a:latin typeface="Times New Roman" panose="02020603050405020304" pitchFamily="18" charset="0"/>
                <a:ea typeface="Times New Roman" panose="02020603050405020304" pitchFamily="18" charset="0"/>
              </a:rPr>
              <a:t>, no. April,</a:t>
            </a:r>
            <a:r>
              <a:rPr lang="en-US" sz="1800" spc="-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2018.</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5" name="TextBox 4">
            <a:extLst>
              <a:ext uri="{FF2B5EF4-FFF2-40B4-BE49-F238E27FC236}">
                <a16:creationId xmlns:a16="http://schemas.microsoft.com/office/drawing/2014/main" id="{1B643118-02EE-1F7D-D941-33F0E7E41F63}"/>
              </a:ext>
            </a:extLst>
          </p:cNvPr>
          <p:cNvSpPr txBox="1"/>
          <p:nvPr/>
        </p:nvSpPr>
        <p:spPr>
          <a:xfrm>
            <a:off x="2351013" y="2238130"/>
            <a:ext cx="8420449" cy="2125390"/>
          </a:xfrm>
          <a:prstGeom prst="rect">
            <a:avLst/>
          </a:prstGeom>
          <a:noFill/>
        </p:spPr>
        <p:txBody>
          <a:bodyPr wrap="square">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objective of this project is to develop an efficient and accurate machine learning technique that can detect signature-based malware. By leveraging advanced algorithms and data analysis, we aim to enhance the detection capabilities, reduce false positives, and improve overall cybersecurity by proactively identifying and mitigating known malicious signatures.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D3D792ED-4ABE-9AEC-C9E6-F2E31A4FAFF2}"/>
              </a:ext>
            </a:extLst>
          </p:cNvPr>
          <p:cNvSpPr txBox="1"/>
          <p:nvPr/>
        </p:nvSpPr>
        <p:spPr>
          <a:xfrm>
            <a:off x="2325847" y="2055548"/>
            <a:ext cx="8269448" cy="2540888"/>
          </a:xfrm>
          <a:prstGeom prst="rect">
            <a:avLst/>
          </a:prstGeom>
          <a:noFill/>
        </p:spPr>
        <p:txBody>
          <a:bodyPr wrap="square">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challenge lies in effectively detecting signature-based malware, as traditional methods struggle to keep pace with the rapid evolution of malware variants. Current approaches often fail to identify emerging signatures, leaving systems vulnerable to known threats. This project aims to develop a machine learning technique that can accurately and efficiently detect signature-based malware, improving overall cybersecurity defenses.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930645"/>
          </a:xfrm>
          <a:prstGeom prst="rect">
            <a:avLst/>
          </a:prstGeom>
        </p:spPr>
        <p:txBody>
          <a:bodyPr wrap="square">
            <a:spAutoFit/>
          </a:bodyPr>
          <a:lstStyle/>
          <a:p>
            <a:pPr algn="just">
              <a:lnSpc>
                <a:spcPct val="150000"/>
              </a:lnSpc>
              <a:spcBef>
                <a:spcPts val="120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Detecting signature-based malware remains essential in maintaining cybersecurity. Our machine learning technique leverages advanced algorithms and data analysis to accurately identify known malicious signatures, bolstering defenses against known threats. By proactively detecting and blocking signature-based malware, we can enhance system security and safeguard against potential attacks.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scope of this project includes researching, designing, and implementing a machine learning technique specifically focused on detecting signature-based malware. It involves collecting and analyzing malware signatures, developing effective algorithms, and evaluating the technique's performance to establish its practical applicability in real-world cybersecurity scenarios.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533051" y="-31092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C5FFEA91-3C47-F607-D463-4FCFFEBABD63}"/>
              </a:ext>
            </a:extLst>
          </p:cNvPr>
          <p:cNvSpPr txBox="1"/>
          <p:nvPr/>
        </p:nvSpPr>
        <p:spPr>
          <a:xfrm>
            <a:off x="378902" y="460563"/>
            <a:ext cx="11434195" cy="6205801"/>
          </a:xfrm>
          <a:prstGeom prst="rect">
            <a:avLst/>
          </a:prstGeom>
          <a:noFill/>
        </p:spPr>
        <p:txBody>
          <a:bodyPr wrap="square">
            <a:spAutoFit/>
          </a:bodyPr>
          <a:lstStyle/>
          <a:p>
            <a:pPr marR="24130" algn="just">
              <a:lnSpc>
                <a:spcPct val="150000"/>
              </a:lnSpc>
              <a:spcBef>
                <a:spcPts val="830"/>
              </a:spcBef>
              <a:spcAft>
                <a:spcPts val="800"/>
              </a:spcAft>
            </a:pPr>
            <a:r>
              <a:rPr lang="en-US" sz="18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 Analysis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the first phase of the Detection. In this phase the data is collected of previously known malwares. Features are generated and extracted of those malwares and an algorithm is developed based on those features to detect the new incoming</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malwares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R="635" algn="just">
              <a:lnSpc>
                <a:spcPct val="150000"/>
              </a:lnSpc>
              <a:spcBef>
                <a:spcPts val="595"/>
              </a:spcBef>
              <a:spcAft>
                <a:spcPts val="0"/>
              </a:spcAft>
            </a:pPr>
            <a:r>
              <a:rPr lang="en-US" sz="1800" b="1" dirty="0">
                <a:solidFill>
                  <a:srgbClr val="231F20"/>
                </a:solidFill>
                <a:effectLst/>
                <a:latin typeface="Times New Roman" panose="02020603050405020304" pitchFamily="18" charset="0"/>
                <a:ea typeface="Times New Roman" panose="02020603050405020304" pitchFamily="18" charset="0"/>
              </a:rPr>
              <a:t>Malware Detection </a:t>
            </a:r>
            <a:r>
              <a:rPr lang="en-US" sz="1800" dirty="0">
                <a:solidFill>
                  <a:srgbClr val="231F20"/>
                </a:solidFill>
                <a:effectLst/>
                <a:latin typeface="Times New Roman" panose="02020603050405020304" pitchFamily="18" charset="0"/>
                <a:ea typeface="Times New Roman" panose="02020603050405020304" pitchFamily="18" charset="0"/>
              </a:rPr>
              <a:t>comes after the analysis is done and a proper algorithm is generated which provides a high accuracy in detecting the malware. The algorithm developed is then implemented on the incoming packets and then checked whether it is a malware or benign.</a:t>
            </a:r>
            <a:endParaRPr lang="en-IN" sz="1600" dirty="0">
              <a:effectLst/>
              <a:latin typeface="Times New Roman" panose="02020603050405020304" pitchFamily="18" charset="0"/>
              <a:ea typeface="Times New Roman" panose="02020603050405020304" pitchFamily="18" charset="0"/>
            </a:endParaRPr>
          </a:p>
          <a:p>
            <a:pPr marR="635" algn="just">
              <a:lnSpc>
                <a:spcPct val="150000"/>
              </a:lnSpc>
              <a:spcBef>
                <a:spcPts val="595"/>
              </a:spcBef>
              <a:spcAft>
                <a:spcPts val="0"/>
              </a:spcAft>
            </a:pPr>
            <a:r>
              <a:rPr lang="en-US" sz="1800" b="1" dirty="0">
                <a:solidFill>
                  <a:srgbClr val="231F20"/>
                </a:solidFill>
                <a:effectLst/>
                <a:latin typeface="Times New Roman" panose="02020603050405020304" pitchFamily="18" charset="0"/>
                <a:ea typeface="Times New Roman" panose="02020603050405020304" pitchFamily="18" charset="0"/>
              </a:rPr>
              <a:t>Approaches to Malware Detection: -</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710"/>
              </a:spcBef>
            </a:pPr>
            <a:r>
              <a:rPr lang="en-US" sz="1800" dirty="0">
                <a:solidFill>
                  <a:srgbClr val="231F20"/>
                </a:solidFill>
                <a:effectLst/>
                <a:latin typeface="Times New Roman" panose="02020603050405020304" pitchFamily="18" charset="0"/>
                <a:ea typeface="Times New Roman" panose="02020603050405020304" pitchFamily="18" charset="0"/>
              </a:rPr>
              <a:t>Different mechanism exists for detection of malware such as Data Mining, Deep Learning, Hypothesis Exploration etc. However, Machine Learning technique is one of the most commonly used technique to detect the Malwares. Malware detection approach (shown in figure 1) is categorized into two categories. First one the traditional signature-based approach in which the malware is detected based on its signature. The second one and the new approach used for malware detection is the behavior-based approach in which the malware is detected based on its activities it is intended to perform on the system it is trying to attack. The behavior-based approach is more advance approach as it can detect the newly formed malwares also based on the activities and task performed by them on the</a:t>
            </a:r>
            <a:r>
              <a:rPr lang="en-US" sz="1800" spc="75" dirty="0">
                <a:solidFill>
                  <a:srgbClr val="231F20"/>
                </a:solidFill>
                <a:effectLst/>
                <a:latin typeface="Times New Roman" panose="02020603050405020304" pitchFamily="18" charset="0"/>
                <a:ea typeface="Times New Roman" panose="02020603050405020304" pitchFamily="18" charset="0"/>
              </a:rPr>
              <a:t> </a:t>
            </a:r>
            <a:r>
              <a:rPr lang="en-US" sz="1800" dirty="0">
                <a:solidFill>
                  <a:srgbClr val="231F20"/>
                </a:solidFill>
                <a:effectLst/>
                <a:latin typeface="Times New Roman" panose="02020603050405020304" pitchFamily="18" charset="0"/>
                <a:ea typeface="Times New Roman" panose="02020603050405020304" pitchFamily="18" charset="0"/>
              </a:rPr>
              <a:t>machine.</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84049499"/>
              </p:ext>
            </p:extLst>
          </p:nvPr>
        </p:nvGraphicFramePr>
        <p:xfrm>
          <a:off x="1315616" y="1153113"/>
          <a:ext cx="10664889" cy="4852291"/>
        </p:xfrm>
        <a:graphic>
          <a:graphicData uri="http://schemas.openxmlformats.org/drawingml/2006/table">
            <a:tbl>
              <a:tblPr firstRow="1" bandRow="1">
                <a:tableStyleId>{5C22544A-7EE6-4342-B048-85BDC9FD1C3A}</a:tableStyleId>
              </a:tblPr>
              <a:tblGrid>
                <a:gridCol w="846705">
                  <a:extLst>
                    <a:ext uri="{9D8B030D-6E8A-4147-A177-3AD203B41FA5}">
                      <a16:colId xmlns:a16="http://schemas.microsoft.com/office/drawing/2014/main" val="20000"/>
                    </a:ext>
                  </a:extLst>
                </a:gridCol>
                <a:gridCol w="1529991">
                  <a:extLst>
                    <a:ext uri="{9D8B030D-6E8A-4147-A177-3AD203B41FA5}">
                      <a16:colId xmlns:a16="http://schemas.microsoft.com/office/drawing/2014/main" val="20001"/>
                    </a:ext>
                  </a:extLst>
                </a:gridCol>
                <a:gridCol w="1789005">
                  <a:extLst>
                    <a:ext uri="{9D8B030D-6E8A-4147-A177-3AD203B41FA5}">
                      <a16:colId xmlns:a16="http://schemas.microsoft.com/office/drawing/2014/main" val="20002"/>
                    </a:ext>
                  </a:extLst>
                </a:gridCol>
                <a:gridCol w="1918643">
                  <a:extLst>
                    <a:ext uri="{9D8B030D-6E8A-4147-A177-3AD203B41FA5}">
                      <a16:colId xmlns:a16="http://schemas.microsoft.com/office/drawing/2014/main" val="20003"/>
                    </a:ext>
                  </a:extLst>
                </a:gridCol>
                <a:gridCol w="4580545">
                  <a:extLst>
                    <a:ext uri="{9D8B030D-6E8A-4147-A177-3AD203B41FA5}">
                      <a16:colId xmlns:a16="http://schemas.microsoft.com/office/drawing/2014/main" val="20004"/>
                    </a:ext>
                  </a:extLst>
                </a:gridCol>
              </a:tblGrid>
              <a:tr h="367921">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224537">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M. A.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Jerlin</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and K.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Marimuthu</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 New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MalwareDetectionSystem</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Using Machine Learning Techniques for API Call Sequences</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Conventional malicious webpage detection methods use blacklists in order to decide whether a webpage is malicious or not. The blacklists are generally maintained by third-party organizations.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24537">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2013</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B. Sanz, I. Santos, C.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Laorden</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X. Ugarte-</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Pedrero</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P.G.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Bringas</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PUMA: Permission usage to detect malware in android</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The presence of mobile devices has increased in our lives offering almost the same functionality as a personal computer. Android devices have appeared lately and, since then, the number of applications available for this operating system has increased exponentially.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42576060"/>
              </p:ext>
            </p:extLst>
          </p:nvPr>
        </p:nvGraphicFramePr>
        <p:xfrm>
          <a:off x="955591" y="1148034"/>
          <a:ext cx="10165490" cy="3757930"/>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2013</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U.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Baldangombo</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N.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Jambaljav</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and S.-J.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Horng</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 Static Malware Detection System Using Data Mining Methods</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 serious threat today is malicious executables. It is designed to damage computer system and some of them spread over network without the knowledge of the owner using the system.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2016</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a:solidFill>
                            <a:schemeClr val="dk1"/>
                          </a:solidFill>
                          <a:effectLst/>
                          <a:latin typeface="Times New Roman" panose="02020603050405020304" pitchFamily="18" charset="0"/>
                          <a:ea typeface="+mn-ea"/>
                          <a:cs typeface="Times New Roman" panose="02020603050405020304" pitchFamily="18" charset="0"/>
                        </a:rPr>
                        <a:t>MY. Fan, Y. Ye, and L. Chen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Malicious sequential pattern mining for automatic malware detection</a:t>
                      </a: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Due to its damage to Internet security, malware (e.g., virus, worm, trojan) and its detection has caught the attention of both anti-malware industry and researchers for decades. </a:t>
                      </a: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64</TotalTime>
  <Words>3122</Words>
  <Application>Microsoft Office PowerPoint</Application>
  <PresentationFormat>Widescreen</PresentationFormat>
  <Paragraphs>182</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Kiran Kondreddy</cp:lastModifiedBy>
  <cp:revision>77</cp:revision>
  <dcterms:created xsi:type="dcterms:W3CDTF">2022-11-19T11:35:00Z</dcterms:created>
  <dcterms:modified xsi:type="dcterms:W3CDTF">2024-05-23T12:10:34Z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