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75" r:id="rId5"/>
    <p:sldId id="276" r:id="rId6"/>
    <p:sldId id="264" r:id="rId7"/>
    <p:sldId id="277" r:id="rId8"/>
    <p:sldId id="265" r:id="rId9"/>
    <p:sldId id="287" r:id="rId10"/>
    <p:sldId id="288" r:id="rId11"/>
    <p:sldId id="278" r:id="rId12"/>
    <p:sldId id="266" r:id="rId13"/>
    <p:sldId id="267" r:id="rId14"/>
    <p:sldId id="268" r:id="rId15"/>
    <p:sldId id="281" r:id="rId16"/>
    <p:sldId id="269" r:id="rId17"/>
    <p:sldId id="270" r:id="rId18"/>
    <p:sldId id="282" r:id="rId19"/>
    <p:sldId id="283" r:id="rId20"/>
    <p:sldId id="284" r:id="rId21"/>
    <p:sldId id="274" r:id="rId22"/>
    <p:sldId id="338" r:id="rId23"/>
    <p:sldId id="339" r:id="rId24"/>
    <p:sldId id="340" r:id="rId25"/>
    <p:sldId id="341" r:id="rId26"/>
    <p:sldId id="342" r:id="rId27"/>
    <p:sldId id="343" r:id="rId28"/>
    <p:sldId id="273"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761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38460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397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76372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012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18633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611868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07559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8953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773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76959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3699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16909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27966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36202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5874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11/23/2023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5305752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883" y="2655968"/>
            <a:ext cx="9241376" cy="374077"/>
          </a:xfrm>
          <a:prstGeom prst="rect">
            <a:avLst/>
          </a:prstGeom>
        </p:spPr>
        <p:txBody>
          <a:bodyPr wrap="non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 MACHINE LEARNING TECHNIQUE TO DETECT SIGNATURE BASED MALWARE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375793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Baldangombo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N.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Jambaljav</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S.-J.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Horng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 Static Malware Detection System Using Data Mining Methods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serious threat today is malicious executables. It is designed to damage computer system and some of them spread over network without the knowledge of the owner using the system.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2016</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a:solidFill>
                            <a:schemeClr val="dk1"/>
                          </a:solidFill>
                          <a:effectLst/>
                          <a:latin typeface="Times New Roman" panose="02020603050405020304" pitchFamily="18" charset="0"/>
                          <a:ea typeface="+mn-ea"/>
                          <a:cs typeface="Times New Roman" panose="02020603050405020304" pitchFamily="18" charset="0"/>
                        </a:rPr>
                        <a:t>MY. Fan, Y. Ye, and L. Chen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Malicious sequential pattern mining for automatic malware detection</a:t>
                      </a: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Due to its damage to Internet security, malware (e.g., virus, worm, trojan) and its detection has caught the attention of both anti-malware industry and researchers for decades. </a:t>
                      </a: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5" name="TextBox 4">
            <a:extLst>
              <a:ext uri="{FF2B5EF4-FFF2-40B4-BE49-F238E27FC236}">
                <a16:creationId xmlns:a16="http://schemas.microsoft.com/office/drawing/2014/main" id="{E7965BD4-3D08-23A7-8BDD-003DC2B88202}"/>
              </a:ext>
            </a:extLst>
          </p:cNvPr>
          <p:cNvSpPr txBox="1"/>
          <p:nvPr/>
        </p:nvSpPr>
        <p:spPr>
          <a:xfrm>
            <a:off x="2678186" y="2576151"/>
            <a:ext cx="7782886" cy="1294393"/>
          </a:xfrm>
          <a:prstGeom prst="rect">
            <a:avLst/>
          </a:prstGeom>
          <a:noFill/>
        </p:spPr>
        <p:txBody>
          <a:bodyPr wrap="square">
            <a:spAutoFit/>
          </a:bodyPr>
          <a:lstStyle/>
          <a:p>
            <a:pPr algn="just">
              <a:lnSpc>
                <a:spcPct val="150000"/>
              </a:lnSpc>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Different mechanism exists for detection of malware such as Data Mining, Deep Learning, and Hypothesis Exploration etc. However, Machine Learning technique is one of the most commonly used technique to detect the Malwares.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82900" y="73536"/>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5" name="TextBox 4">
            <a:extLst>
              <a:ext uri="{FF2B5EF4-FFF2-40B4-BE49-F238E27FC236}">
                <a16:creationId xmlns:a16="http://schemas.microsoft.com/office/drawing/2014/main" id="{EA5E207E-7E18-D436-BD8F-16815EFB8608}"/>
              </a:ext>
            </a:extLst>
          </p:cNvPr>
          <p:cNvSpPr txBox="1"/>
          <p:nvPr/>
        </p:nvSpPr>
        <p:spPr>
          <a:xfrm>
            <a:off x="1750505" y="581869"/>
            <a:ext cx="10044418" cy="6101927"/>
          </a:xfrm>
          <a:prstGeom prst="rect">
            <a:avLst/>
          </a:prstGeom>
          <a:noFill/>
        </p:spPr>
        <p:txBody>
          <a:bodyPr wrap="square">
            <a:spAutoFit/>
          </a:bodyPr>
          <a:lstStyle/>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Limited to Known Signatures:</a:t>
            </a:r>
            <a:r>
              <a:rPr lang="en-IN" sz="1800" dirty="0">
                <a:solidFill>
                  <a:srgbClr val="000000"/>
                </a:solidFill>
                <a:effectLst/>
                <a:latin typeface="Times New Roman" panose="02020603050405020304" pitchFamily="18" charset="0"/>
                <a:ea typeface="Times New Roman" panose="02020603050405020304" pitchFamily="18" charset="0"/>
              </a:rPr>
              <a:t> Signature-based malware detection relies on predefined patterns, making it vulnerable to zero-day attacks as it cannot identify previously unseen threats.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Static Analysis Challenges:</a:t>
            </a:r>
            <a:r>
              <a:rPr lang="en-IN" sz="1800" dirty="0">
                <a:solidFill>
                  <a:srgbClr val="000000"/>
                </a:solidFill>
                <a:effectLst/>
                <a:latin typeface="Times New Roman" panose="02020603050405020304" pitchFamily="18" charset="0"/>
                <a:ea typeface="Times New Roman" panose="02020603050405020304" pitchFamily="18" charset="0"/>
              </a:rPr>
              <a:t> It struggles with polymorphic malware that dynamically alters its code, evading detection by constantly changing its signature.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Resource Intensive:</a:t>
            </a:r>
            <a:r>
              <a:rPr lang="en-IN" sz="1800" dirty="0">
                <a:solidFill>
                  <a:srgbClr val="000000"/>
                </a:solidFill>
                <a:effectLst/>
                <a:latin typeface="Times New Roman" panose="02020603050405020304" pitchFamily="18" charset="0"/>
                <a:ea typeface="Times New Roman" panose="02020603050405020304" pitchFamily="18" charset="0"/>
              </a:rPr>
              <a:t> Continuous updates of signature databases demand significant computational resources, potentially causing system slowdowns and increased processing overhead.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Inability to Detect Behavioural Anomalies:</a:t>
            </a:r>
            <a:r>
              <a:rPr lang="en-IN" sz="1800" dirty="0">
                <a:solidFill>
                  <a:srgbClr val="000000"/>
                </a:solidFill>
                <a:effectLst/>
                <a:latin typeface="Times New Roman" panose="02020603050405020304" pitchFamily="18" charset="0"/>
                <a:ea typeface="Times New Roman" panose="02020603050405020304" pitchFamily="18" charset="0"/>
              </a:rPr>
              <a:t> Signature-based methods focus solely on file signatures and lack the capability to identify malware based on unusual behaviors, allowing certain sophisticated threats to go undetected.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Evasion Techniques:</a:t>
            </a:r>
            <a:r>
              <a:rPr lang="en-IN" sz="1800" dirty="0">
                <a:solidFill>
                  <a:srgbClr val="000000"/>
                </a:solidFill>
                <a:effectLst/>
                <a:latin typeface="Times New Roman" panose="02020603050405020304" pitchFamily="18" charset="0"/>
                <a:ea typeface="Times New Roman" panose="02020603050405020304" pitchFamily="18" charset="0"/>
              </a:rPr>
              <a:t> Malware creators can employ evasion tactics, such as obfuscation or encryption, to manipulate the signature and trick the detection system, undermining its effectiveness.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57404F-E6B7-F959-28C6-14FB613B2920}"/>
              </a:ext>
            </a:extLst>
          </p:cNvPr>
          <p:cNvSpPr txBox="1"/>
          <p:nvPr/>
        </p:nvSpPr>
        <p:spPr>
          <a:xfrm>
            <a:off x="3047301" y="2371063"/>
            <a:ext cx="6094602" cy="2120068"/>
          </a:xfrm>
          <a:prstGeom prst="rect">
            <a:avLst/>
          </a:prstGeom>
          <a:noFill/>
        </p:spPr>
        <p:txBody>
          <a:bodyPr wrap="square">
            <a:spAutoFit/>
          </a:bodyPr>
          <a:lstStyle/>
          <a:p>
            <a:pPr marR="1270" algn="just">
              <a:lnSpc>
                <a:spcPct val="150000"/>
              </a:lnSpc>
              <a:spcBef>
                <a:spcPts val="680"/>
              </a:spcBef>
              <a:spcAft>
                <a:spcPts val="0"/>
              </a:spcAft>
            </a:pPr>
            <a:r>
              <a:rPr lang="en-US" sz="1800" dirty="0">
                <a:solidFill>
                  <a:srgbClr val="231F20"/>
                </a:solidFill>
                <a:effectLst/>
                <a:latin typeface="Times New Roman" panose="02020603050405020304" pitchFamily="18" charset="0"/>
                <a:ea typeface="Times New Roman" panose="02020603050405020304" pitchFamily="18" charset="0"/>
              </a:rPr>
              <a:t>This section will describe the detailed description of the proposed work done for the detection of malware. In proposed method we are using Decision trees XGBoost classifier and k nearest neighbors machine learning models are used to detect the malware.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59841"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B01564-CEDB-C723-953A-32A1CE6AD587}"/>
              </a:ext>
            </a:extLst>
          </p:cNvPr>
          <p:cNvSpPr txBox="1"/>
          <p:nvPr/>
        </p:nvSpPr>
        <p:spPr>
          <a:xfrm>
            <a:off x="2384570" y="965893"/>
            <a:ext cx="9435517" cy="544424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techniques excel in detecting signature-based malware by learning patterns and characteristics, achieving high accuracy rates in identifying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Adaptability: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models can adapt to evolving threats by continuously updating their knowledge base, ensuring effective detection even as malware signatures change over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Efficiency: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Automated detection through machine learning significantly reduces the time and resources required to identify signature-based malware, allowing for swift responses to potential threats.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Scalability: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techniques can scale seamlessly to handle large datasets, making them well-suited for the vast amount of signature information associated with diverse malware variants.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Real-time Detection: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ML-based systems operate in real-time, providing immediate identification of signature-based malware, thereby minimizing the potential damage caused by malicious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95704"/>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57D8A1-A43C-8209-A421-932CF1251244}"/>
              </a:ext>
            </a:extLst>
          </p:cNvPr>
          <p:cNvPicPr>
            <a:picLocks noChangeAspect="1"/>
          </p:cNvPicPr>
          <p:nvPr/>
        </p:nvPicPr>
        <p:blipFill>
          <a:blip r:embed="rId2"/>
          <a:stretch>
            <a:fillRect/>
          </a:stretch>
        </p:blipFill>
        <p:spPr>
          <a:xfrm>
            <a:off x="3413489" y="1337388"/>
            <a:ext cx="4257675" cy="3914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FBFA04F0-7562-57B7-F741-6FE81B5C6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5152" y="1584642"/>
            <a:ext cx="3401695" cy="3688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73F52-3DD3-E0EA-C8BD-28C8765419EB}"/>
              </a:ext>
            </a:extLst>
          </p:cNvPr>
          <p:cNvSpPr txBox="1"/>
          <p:nvPr/>
        </p:nvSpPr>
        <p:spPr>
          <a:xfrm>
            <a:off x="2250347" y="0"/>
            <a:ext cx="8948956" cy="6880538"/>
          </a:xfrm>
          <a:prstGeom prst="rect">
            <a:avLst/>
          </a:prstGeom>
          <a:noFill/>
        </p:spPr>
        <p:txBody>
          <a:bodyPr wrap="square">
            <a:spAutoFit/>
          </a:bodyPr>
          <a:lstStyle/>
          <a:p>
            <a:pPr algn="ctr">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IMPLEMENTATION AND RESULTS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1.1 Store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securely stores the dataset provided by the user, ensuring data integrity and confidentiality.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preprocesses and analyzes the user-provided data, training the selected machine learning model to enhance its predictive capabilities.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 Model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training, the system uses the trained model to make predictions based on new user-input data, offering insights or classifications as needed.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Graphs Generation: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Utilizing the dataset and model, the system generates graphical representations, such as accuracy curves or confusion matrices, aiding users in visualizing the model's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488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A86BB-8606-D88A-E289-052C1DB378E7}"/>
              </a:ext>
            </a:extLst>
          </p:cNvPr>
          <p:cNvSpPr txBox="1"/>
          <p:nvPr/>
        </p:nvSpPr>
        <p:spPr>
          <a:xfrm>
            <a:off x="1822508" y="0"/>
            <a:ext cx="9980802" cy="6316281"/>
          </a:xfrm>
          <a:prstGeom prst="rect">
            <a:avLst/>
          </a:prstGeom>
          <a:noFill/>
        </p:spPr>
        <p:txBody>
          <a:bodyPr wrap="square">
            <a:spAutoFit/>
          </a:bodyPr>
          <a:lstStyle/>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Load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have the flexibility to load their desired datasets into the system, facilitating a personalized and dynamic working environment.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View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 can interactively explore and inspect the loaded dataset, gaining a better understanding of its structure and contents.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Select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choose from a variety of machine learning models to apply to their dataset, tailoring the analysis to their specific needs and preferences.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Empowering users, the system allows them to input custom values for prediction, providing instant results and insights into potential outcomes, especially in malwares and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benigns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41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F80C6-6E04-8E67-8693-335163288032}"/>
              </a:ext>
            </a:extLst>
          </p:cNvPr>
          <p:cNvSpPr txBox="1"/>
          <p:nvPr/>
        </p:nvSpPr>
        <p:spPr>
          <a:xfrm>
            <a:off x="3047301" y="2317106"/>
            <a:ext cx="6094602" cy="2227982"/>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Graphs: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assess the model's performance through generated graphs, aiding in the interpretation of accuracy, precision, recall, or other relevant metrics, fostering a comprehensive understanding of the model's effectiveness.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03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8E0D1-F89F-A5A1-9160-5249C6E8DC81}"/>
              </a:ext>
            </a:extLst>
          </p:cNvPr>
          <p:cNvSpPr txBox="1"/>
          <p:nvPr/>
        </p:nvSpPr>
        <p:spPr>
          <a:xfrm>
            <a:off x="2013359" y="0"/>
            <a:ext cx="9798340" cy="7501221"/>
          </a:xfrm>
          <a:prstGeom prst="rect">
            <a:avLst/>
          </a:prstGeom>
          <a:noFill/>
        </p:spPr>
        <p:txBody>
          <a:bodyPr wrap="square">
            <a:spAutoFit/>
          </a:bodyPr>
          <a:lstStyle/>
          <a:p>
            <a:pPr algn="ctr">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classifiers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or SVM algorithm is a simple yet powerful Supervised Machine Learning algorithm that can be used for building both regression and classification models. SVM algorithm can perform really well with both linearly separable and non-linearly separable datasets. Even with a limited amount of data, the support vector machine algorithm does not fail to show its magic.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1: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 Pandas library and the dataset using Pandas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2: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features and the target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3: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 the dataset into train and test using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building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4:</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 the support vector classifier function or SVC function from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SVM module. Build the Support Vector Machine model with the help of the SVC function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5: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 values using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6: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Evaluate the Support Vector Machine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63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EC13-C761-3866-35BC-3EF8589C3A77}"/>
              </a:ext>
            </a:extLst>
          </p:cNvPr>
          <p:cNvSpPr txBox="1"/>
          <p:nvPr/>
        </p:nvSpPr>
        <p:spPr>
          <a:xfrm>
            <a:off x="1839285" y="167258"/>
            <a:ext cx="10056304" cy="6690742"/>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XGBoost: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an algorithm that has recently been dominating applied machine learning and Kaggle competitions for structured or tabular data. XGBoost is an implementation of gradient boosted decision trees designed for speed and performance.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 decision-tree-based ensemble Machine Learning algorithm that uses a gradient boosting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Bagging: Now imagine instead of a single interviewer, now there is an interview panel where each interviewer has a vote. Bagging or bootstrap aggregating involves combining inputs from all interviewers for the final decision through a democratic voting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655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65ABD-4D43-9EAC-E606-DC9F4C756225}"/>
              </a:ext>
            </a:extLst>
          </p:cNvPr>
          <p:cNvSpPr txBox="1"/>
          <p:nvPr/>
        </p:nvSpPr>
        <p:spPr>
          <a:xfrm>
            <a:off x="1619075" y="0"/>
            <a:ext cx="10385571" cy="6588150"/>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Decision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38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2BDA743A-F299-2BFE-D5C6-E7BC5596C812}"/>
              </a:ext>
            </a:extLst>
          </p:cNvPr>
          <p:cNvSpPr txBox="1"/>
          <p:nvPr/>
        </p:nvSpPr>
        <p:spPr>
          <a:xfrm>
            <a:off x="1906398" y="1464720"/>
            <a:ext cx="8781176" cy="4397614"/>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 J. </a:t>
            </a:r>
            <a:r>
              <a:rPr lang="en-US" sz="1800" dirty="0" err="1">
                <a:solidFill>
                  <a:srgbClr val="231F20"/>
                </a:solidFill>
                <a:effectLst/>
                <a:latin typeface="Times New Roman" panose="02020603050405020304" pitchFamily="18" charset="0"/>
                <a:ea typeface="Times New Roman" panose="02020603050405020304" pitchFamily="18" charset="0"/>
              </a:rPr>
              <a:t>Landage</a:t>
            </a:r>
            <a:r>
              <a:rPr lang="en-US" sz="1800" dirty="0">
                <a:solidFill>
                  <a:srgbClr val="231F20"/>
                </a:solidFill>
                <a:effectLst/>
                <a:latin typeface="Times New Roman" panose="02020603050405020304" pitchFamily="18" charset="0"/>
                <a:ea typeface="Times New Roman" panose="02020603050405020304" pitchFamily="18" charset="0"/>
              </a:rPr>
              <a:t> and M. </a:t>
            </a:r>
            <a:r>
              <a:rPr lang="en-US" sz="1800" dirty="0" err="1">
                <a:solidFill>
                  <a:srgbClr val="231F20"/>
                </a:solidFill>
                <a:effectLst/>
                <a:latin typeface="Times New Roman" panose="02020603050405020304" pitchFamily="18" charset="0"/>
                <a:ea typeface="Times New Roman" panose="02020603050405020304" pitchFamily="18" charset="0"/>
              </a:rPr>
              <a:t>Wankhade</a:t>
            </a:r>
            <a:r>
              <a:rPr lang="en-US" sz="1800" dirty="0">
                <a:solidFill>
                  <a:srgbClr val="231F20"/>
                </a:solidFill>
                <a:effectLst/>
                <a:latin typeface="Times New Roman" panose="02020603050405020304" pitchFamily="18" charset="0"/>
                <a:ea typeface="Times New Roman" panose="02020603050405020304" pitchFamily="18" charset="0"/>
              </a:rPr>
              <a:t>, “Malware and Malware Detection Techniques: A Survey,” </a:t>
            </a:r>
            <a:r>
              <a:rPr lang="en-US" sz="1800" i="1" dirty="0">
                <a:solidFill>
                  <a:srgbClr val="231F20"/>
                </a:solidFill>
                <a:effectLst/>
                <a:latin typeface="Times New Roman" panose="02020603050405020304" pitchFamily="18" charset="0"/>
                <a:ea typeface="Times New Roman" panose="02020603050405020304" pitchFamily="18" charset="0"/>
              </a:rPr>
              <a:t>Int. J. Eng.</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Res.</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Technol.</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12,</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61–68,</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 [2] Kaspersky, “Machine learning for</a:t>
            </a:r>
            <a:r>
              <a:rPr lang="en-US" sz="1800" spc="-1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Cybersecurity.”</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[3] P. Kaur and S. Sharma, “Literature Analysis on Malware Detection,” </a:t>
            </a:r>
            <a:r>
              <a:rPr lang="en-US" sz="1800" i="1" dirty="0">
                <a:solidFill>
                  <a:srgbClr val="231F20"/>
                </a:solidFill>
                <a:effectLst/>
                <a:latin typeface="Times New Roman" panose="02020603050405020304" pitchFamily="18" charset="0"/>
                <a:ea typeface="Times New Roman" panose="02020603050405020304" pitchFamily="18" charset="0"/>
              </a:rPr>
              <a:t>Int. J. Electron. </a:t>
            </a:r>
            <a:r>
              <a:rPr lang="en-US" sz="1800" i="1" dirty="0" err="1">
                <a:solidFill>
                  <a:srgbClr val="231F20"/>
                </a:solidFill>
                <a:effectLst/>
                <a:latin typeface="Times New Roman" panose="02020603050405020304" pitchFamily="18" charset="0"/>
                <a:ea typeface="Times New Roman" panose="02020603050405020304" pitchFamily="18" charset="0"/>
              </a:rPr>
              <a:t>Electr</a:t>
            </a:r>
            <a:r>
              <a:rPr lang="en-US" sz="1800" i="1" dirty="0">
                <a:solidFill>
                  <a:srgbClr val="231F20"/>
                </a:solidFill>
                <a:effectLst/>
                <a:latin typeface="Times New Roman" panose="02020603050405020304" pitchFamily="18" charset="0"/>
                <a:ea typeface="Times New Roman" panose="02020603050405020304" pitchFamily="18" charset="0"/>
              </a:rPr>
              <a:t>. Eng.</a:t>
            </a:r>
            <a:r>
              <a:rPr lang="en-US" sz="1800" dirty="0">
                <a:solidFill>
                  <a:srgbClr val="231F20"/>
                </a:solidFill>
                <a:effectLst/>
                <a:latin typeface="Times New Roman" panose="02020603050405020304" pitchFamily="18" charset="0"/>
                <a:ea typeface="Times New Roman" panose="02020603050405020304" pitchFamily="18" charset="0"/>
              </a:rPr>
              <a:t>, vol. 7, no. 7, pp. 717–722,</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2014.</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[4] I. A. Saeed, A. </a:t>
            </a:r>
            <a:r>
              <a:rPr lang="en-US" sz="1800" dirty="0" err="1">
                <a:solidFill>
                  <a:srgbClr val="231F20"/>
                </a:solidFill>
                <a:effectLst/>
                <a:latin typeface="Times New Roman" panose="02020603050405020304" pitchFamily="18" charset="0"/>
                <a:ea typeface="Times New Roman" panose="02020603050405020304" pitchFamily="18" charset="0"/>
              </a:rPr>
              <a:t>Selamat</a:t>
            </a:r>
            <a:r>
              <a:rPr lang="en-US" sz="1800" dirty="0">
                <a:solidFill>
                  <a:srgbClr val="231F20"/>
                </a:solidFill>
                <a:effectLst/>
                <a:latin typeface="Times New Roman" panose="02020603050405020304" pitchFamily="18" charset="0"/>
                <a:ea typeface="Times New Roman" panose="02020603050405020304" pitchFamily="18" charset="0"/>
              </a:rPr>
              <a:t>, and A. M. A. </a:t>
            </a:r>
            <a:r>
              <a:rPr lang="en-US" sz="1800" dirty="0" err="1">
                <a:solidFill>
                  <a:srgbClr val="231F20"/>
                </a:solidFill>
                <a:effectLst/>
                <a:latin typeface="Times New Roman" panose="02020603050405020304" pitchFamily="18" charset="0"/>
                <a:ea typeface="Times New Roman" panose="02020603050405020304" pitchFamily="18" charset="0"/>
              </a:rPr>
              <a:t>Abuagoub</a:t>
            </a:r>
            <a:r>
              <a:rPr lang="en-US" sz="1800" dirty="0">
                <a:solidFill>
                  <a:srgbClr val="231F20"/>
                </a:solidFill>
                <a:effectLst/>
                <a:latin typeface="Times New Roman" panose="02020603050405020304" pitchFamily="18" charset="0"/>
                <a:ea typeface="Times New Roman" panose="02020603050405020304" pitchFamily="18" charset="0"/>
              </a:rPr>
              <a:t>, “2013-A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Survey</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 Systems.pdf,”</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67,</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16,</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25–31,</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[5] U.</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Baldangombo</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Jambaljav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Horng</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 Static</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System</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Data</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Mining Methods,”</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9AA85985-08AC-0A3A-0350-AF64645E6628}"/>
              </a:ext>
            </a:extLst>
          </p:cNvPr>
          <p:cNvSpPr txBox="1"/>
          <p:nvPr/>
        </p:nvSpPr>
        <p:spPr>
          <a:xfrm>
            <a:off x="1948343" y="1244143"/>
            <a:ext cx="8797954" cy="5228611"/>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[6] Y. Saint Yen and H. M. Sun, “An Android mutation malware detection based on deep learning using visualization of importance from codes,” </a:t>
            </a:r>
            <a:r>
              <a:rPr lang="en-US" sz="1800" i="1" dirty="0">
                <a:solidFill>
                  <a:srgbClr val="231F20"/>
                </a:solidFill>
                <a:effectLst/>
                <a:latin typeface="Times New Roman" panose="02020603050405020304" pitchFamily="18" charset="0"/>
                <a:ea typeface="Times New Roman" panose="02020603050405020304" pitchFamily="18" charset="0"/>
              </a:rPr>
              <a:t>Microelectron.</a:t>
            </a:r>
            <a:r>
              <a:rPr lang="en-US" sz="1800" i="1" spc="-105"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Reliab</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93,</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October</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 109–114,</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2019.</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[7] S.</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Sohrabi</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Udrea,</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Riabov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“Hypothesis Exploration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for</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8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Planning,” </a:t>
            </a:r>
            <a:r>
              <a:rPr lang="en-US" sz="1800" i="1" dirty="0">
                <a:solidFill>
                  <a:srgbClr val="231F20"/>
                </a:solidFill>
                <a:effectLst/>
                <a:latin typeface="Times New Roman" panose="02020603050405020304" pitchFamily="18" charset="0"/>
                <a:ea typeface="Times New Roman" panose="02020603050405020304" pitchFamily="18" charset="0"/>
              </a:rPr>
              <a:t>Twenty-Seventh AAAI Conf. </a:t>
            </a:r>
            <a:r>
              <a:rPr lang="en-US" sz="1800" i="1" dirty="0" err="1">
                <a:solidFill>
                  <a:srgbClr val="231F20"/>
                </a:solidFill>
                <a:effectLst/>
                <a:latin typeface="Times New Roman" panose="02020603050405020304" pitchFamily="18" charset="0"/>
                <a:ea typeface="Times New Roman" panose="02020603050405020304" pitchFamily="18" charset="0"/>
              </a:rPr>
              <a:t>Artif</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Intell</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 pp. 883– 889,</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[8] 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dirty="0" err="1">
                <a:solidFill>
                  <a:srgbClr val="231F20"/>
                </a:solidFill>
                <a:effectLst/>
                <a:latin typeface="Times New Roman" panose="02020603050405020304" pitchFamily="18" charset="0"/>
                <a:ea typeface="Times New Roman" panose="02020603050405020304" pitchFamily="18" charset="0"/>
              </a:rPr>
              <a:t>Rehumanización</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y</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metáfora</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religiosa </a:t>
            </a:r>
            <a:r>
              <a:rPr lang="en-US" sz="1800" dirty="0" err="1">
                <a:solidFill>
                  <a:srgbClr val="231F20"/>
                </a:solidFill>
                <a:effectLst/>
                <a:latin typeface="Times New Roman" panose="02020603050405020304" pitchFamily="18" charset="0"/>
                <a:ea typeface="Times New Roman" panose="02020603050405020304" pitchFamily="18" charset="0"/>
              </a:rPr>
              <a:t>en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Luis</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Insula</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767,</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32–34,</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2010.</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[9] D. </a:t>
            </a:r>
            <a:r>
              <a:rPr lang="en-US" sz="1800" dirty="0" err="1">
                <a:solidFill>
                  <a:srgbClr val="231F20"/>
                </a:solidFill>
                <a:effectLst/>
                <a:latin typeface="Times New Roman" panose="02020603050405020304" pitchFamily="18" charset="0"/>
                <a:ea typeface="Times New Roman" panose="02020603050405020304" pitchFamily="18" charset="0"/>
              </a:rPr>
              <a:t>Nieuwenhuizen</a:t>
            </a:r>
            <a:r>
              <a:rPr lang="en-US" sz="1800" dirty="0">
                <a:solidFill>
                  <a:srgbClr val="231F20"/>
                </a:solidFill>
                <a:effectLst/>
                <a:latin typeface="Times New Roman" panose="02020603050405020304" pitchFamily="18" charset="0"/>
                <a:ea typeface="Times New Roman" panose="02020603050405020304" pitchFamily="18" charset="0"/>
              </a:rPr>
              <a:t>, “A </a:t>
            </a:r>
            <a:r>
              <a:rPr lang="en-US" sz="1800" dirty="0" err="1">
                <a:solidFill>
                  <a:srgbClr val="231F20"/>
                </a:solidFill>
                <a:effectLst/>
                <a:latin typeface="Times New Roman" panose="02020603050405020304" pitchFamily="18" charset="0"/>
                <a:ea typeface="Times New Roman" panose="02020603050405020304" pitchFamily="18" charset="0"/>
              </a:rPr>
              <a:t>behavioural</a:t>
            </a:r>
            <a:r>
              <a:rPr lang="en-US" sz="1800" dirty="0">
                <a:solidFill>
                  <a:srgbClr val="231F20"/>
                </a:solidFill>
                <a:effectLst/>
                <a:latin typeface="Times New Roman" panose="02020603050405020304" pitchFamily="18" charset="0"/>
                <a:ea typeface="Times New Roman" panose="02020603050405020304" pitchFamily="18" charset="0"/>
              </a:rPr>
              <a:t>-based approach to ransomware detection,” </a:t>
            </a:r>
            <a:r>
              <a:rPr lang="en-US" sz="1800" i="1" dirty="0">
                <a:solidFill>
                  <a:srgbClr val="231F20"/>
                </a:solidFill>
                <a:effectLst/>
                <a:latin typeface="Times New Roman" panose="02020603050405020304" pitchFamily="18" charset="0"/>
                <a:ea typeface="Times New Roman" panose="02020603050405020304" pitchFamily="18" charset="0"/>
              </a:rPr>
              <a:t>Whitepaper. MWR Labs Whitepaper</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2017.</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[10] H. S. Galal, Y. </a:t>
            </a:r>
            <a:r>
              <a:rPr lang="en-US" sz="1800" dirty="0" err="1">
                <a:solidFill>
                  <a:srgbClr val="231F20"/>
                </a:solidFill>
                <a:effectLst/>
                <a:latin typeface="Times New Roman" panose="02020603050405020304" pitchFamily="18" charset="0"/>
                <a:ea typeface="Times New Roman" panose="02020603050405020304" pitchFamily="18" charset="0"/>
              </a:rPr>
              <a:t>Bassyouni</a:t>
            </a:r>
            <a:r>
              <a:rPr lang="en-US" sz="1800" dirty="0">
                <a:solidFill>
                  <a:srgbClr val="231F20"/>
                </a:solidFill>
                <a:effectLst/>
                <a:latin typeface="Times New Roman" panose="02020603050405020304" pitchFamily="18" charset="0"/>
                <a:ea typeface="Times New Roman" panose="02020603050405020304" pitchFamily="18" charset="0"/>
              </a:rPr>
              <a:t>, and M. A. </a:t>
            </a:r>
            <a:r>
              <a:rPr lang="en-US" sz="1800" dirty="0" err="1">
                <a:solidFill>
                  <a:srgbClr val="231F20"/>
                </a:solidFill>
                <a:effectLst/>
                <a:latin typeface="Times New Roman" panose="02020603050405020304" pitchFamily="18" charset="0"/>
                <a:ea typeface="Times New Roman" panose="02020603050405020304" pitchFamily="18" charset="0"/>
              </a:rPr>
              <a:t>Atiea</a:t>
            </a:r>
            <a:r>
              <a:rPr lang="en-US" sz="1800" dirty="0">
                <a:solidFill>
                  <a:srgbClr val="231F20"/>
                </a:solidFill>
                <a:effectLst/>
                <a:latin typeface="Times New Roman" panose="02020603050405020304" pitchFamily="18" charset="0"/>
                <a:ea typeface="Times New Roman" panose="02020603050405020304" pitchFamily="18" charset="0"/>
              </a:rPr>
              <a:t>, “Behavior-based features model for malware detection,” </a:t>
            </a:r>
            <a:r>
              <a:rPr lang="en-US" sz="1800" i="1" dirty="0">
                <a:solidFill>
                  <a:srgbClr val="231F20"/>
                </a:solidFill>
                <a:effectLst/>
                <a:latin typeface="Times New Roman" panose="02020603050405020304" pitchFamily="18" charset="0"/>
                <a:ea typeface="Times New Roman" panose="02020603050405020304" pitchFamily="18" charset="0"/>
              </a:rPr>
              <a:t>J. </a:t>
            </a:r>
            <a:r>
              <a:rPr lang="en-US" sz="1800" i="1" dirty="0" err="1">
                <a:solidFill>
                  <a:srgbClr val="231F20"/>
                </a:solidFill>
                <a:effectLst/>
                <a:latin typeface="Times New Roman" panose="02020603050405020304" pitchFamily="18" charset="0"/>
                <a:ea typeface="Times New Roman" panose="02020603050405020304" pitchFamily="18" charset="0"/>
              </a:rPr>
              <a:t>Comput</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Virol</a:t>
            </a:r>
            <a:r>
              <a:rPr lang="en-US" sz="1800" i="1" dirty="0">
                <a:solidFill>
                  <a:srgbClr val="231F20"/>
                </a:solidFill>
                <a:effectLst/>
                <a:latin typeface="Times New Roman" panose="02020603050405020304" pitchFamily="18" charset="0"/>
                <a:ea typeface="Times New Roman" panose="02020603050405020304" pitchFamily="18" charset="0"/>
              </a:rPr>
              <a:t>. Hacking Tech.</a:t>
            </a:r>
            <a:r>
              <a:rPr lang="en-US" sz="1800" dirty="0">
                <a:solidFill>
                  <a:srgbClr val="231F20"/>
                </a:solidFill>
                <a:effectLst/>
                <a:latin typeface="Times New Roman" panose="02020603050405020304" pitchFamily="18" charset="0"/>
                <a:ea typeface="Times New Roman" panose="02020603050405020304" pitchFamily="18" charset="0"/>
              </a:rPr>
              <a:t>, no. April,</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5" name="TextBox 4">
            <a:extLst>
              <a:ext uri="{FF2B5EF4-FFF2-40B4-BE49-F238E27FC236}">
                <a16:creationId xmlns:a16="http://schemas.microsoft.com/office/drawing/2014/main" id="{2B19AB16-5E62-E050-2409-C04E0F6FA936}"/>
              </a:ext>
            </a:extLst>
          </p:cNvPr>
          <p:cNvSpPr txBox="1"/>
          <p:nvPr/>
        </p:nvSpPr>
        <p:spPr>
          <a:xfrm>
            <a:off x="1797666" y="1439300"/>
            <a:ext cx="9720418" cy="4443973"/>
          </a:xfrm>
          <a:prstGeom prst="rect">
            <a:avLst/>
          </a:prstGeom>
          <a:noFill/>
        </p:spPr>
        <p:txBody>
          <a:bodyPr wrap="square">
            <a:spAutoFit/>
          </a:bodyPr>
          <a:lstStyle/>
          <a:p>
            <a:pPr algn="ctr">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Malware has threatened the organizations for a long time and still have not made a lot of progress in detecting the malware on time. Malware can easily harm the system by executing the unnecessary services that will put the load on the system and hinder its smooth running. We are using signature-based malware detection technique. The signature of the malware is defined by the task the malware performs when it gets activated in the machine, for example, running the Operating System services, downloading the infected files from the internet. The proposed algorithm detects the malware based on its Signature. In this paper, we used Decision Trees, XGBoost and support vector Machines for the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5" name="TextBox 4">
            <a:extLst>
              <a:ext uri="{FF2B5EF4-FFF2-40B4-BE49-F238E27FC236}">
                <a16:creationId xmlns:a16="http://schemas.microsoft.com/office/drawing/2014/main" id="{1B643118-02EE-1F7D-D941-33F0E7E41F63}"/>
              </a:ext>
            </a:extLst>
          </p:cNvPr>
          <p:cNvSpPr txBox="1"/>
          <p:nvPr/>
        </p:nvSpPr>
        <p:spPr>
          <a:xfrm>
            <a:off x="2351013" y="2238130"/>
            <a:ext cx="8420449" cy="2125390"/>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an efficient and accurate machine learning technique that can detect signature-based malware. By leveraging advanced algorithms and data analysis, we aim to enhance the detection capabilities, reduce false positives, and improve overall cybersecurity by proactively identifying and mitigating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D3D792ED-4ABE-9AEC-C9E6-F2E31A4FAFF2}"/>
              </a:ext>
            </a:extLst>
          </p:cNvPr>
          <p:cNvSpPr txBox="1"/>
          <p:nvPr/>
        </p:nvSpPr>
        <p:spPr>
          <a:xfrm>
            <a:off x="2325847" y="2055548"/>
            <a:ext cx="8269448" cy="2540888"/>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challenge lies in effectively detecting signature-based malware, as traditional methods struggle to keep pace with the rapid evolution of malware variants. Current approaches often fail to identify emerging signatures, leaving systems vulnerable to known threats. This project aims to develop a machine learning technique that can accurately and efficiently detect signature-based malware, improving overall cybersecurity defenses.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930645"/>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signature-based malware remains essential in maintaining cybersecurity. Our machine learning technique leverages advanced algorithms and data analysis to accurately identify known malicious signatures, bolstering defenses against known threats. By proactively detecting and blocking signature-based malware, we can enhance system security and safeguard against potential attacks.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scope of this project includes researching, designing, and implementing a machine learning technique specifically focused on detecting signature-based malware. It involves collecting and analyzing malware signatures, developing effective algorithms, and evaluating the technique's performance to establish its practical applicability in real-world cybersecurity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54376" y="-22725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012E321-CBFB-2E8B-8A1E-F261323C36C8}"/>
              </a:ext>
            </a:extLst>
          </p:cNvPr>
          <p:cNvSpPr txBox="1"/>
          <p:nvPr/>
        </p:nvSpPr>
        <p:spPr>
          <a:xfrm>
            <a:off x="223707" y="549753"/>
            <a:ext cx="11744586" cy="6070060"/>
          </a:xfrm>
          <a:prstGeom prst="rect">
            <a:avLst/>
          </a:prstGeom>
          <a:noFill/>
        </p:spPr>
        <p:txBody>
          <a:bodyPr wrap="square">
            <a:spAutoFit/>
          </a:bodyPr>
          <a:lstStyle/>
          <a:p>
            <a:pPr marR="24130" algn="just">
              <a:lnSpc>
                <a:spcPct val="150000"/>
              </a:lnSpc>
              <a:spcBef>
                <a:spcPts val="830"/>
              </a:spcBef>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 the increase in the usage of the internet and computer system, securing the data (personal and professional) has become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major</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challenge.</a:t>
            </a:r>
            <a:r>
              <a:rPr lang="en-US" sz="1800" spc="-6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computers</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help</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the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internet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download</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huge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amount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internet, which</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may</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also</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download</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malwares</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has many different names such as malicious code, malicious programs or malicious executable files. The continuous growth of the malware attacks has made computer systems more vulnerable to the hacks. Malware as defined by the Kaspersky Labs in 2017 “a type of computer program designed to infect a legitimate user's computer and inflict harm on it in multiple ways.” With the huge variety of malwares growing each day, anti-virus scanner does</a:t>
            </a:r>
            <a:r>
              <a:rPr lang="en-US" sz="1800" spc="1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not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guarantee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detection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every</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type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based</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its   signature, which results in millions of hosts being attacked and causing a lot of damage to the data and other related systems. According to the Kaspersky Lab (2016) 6,563,145 different machines were assailed and around 4,000,000 new types of malware were detected.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24130" algn="just">
              <a:lnSpc>
                <a:spcPct val="150000"/>
              </a:lnSpc>
              <a:spcBef>
                <a:spcPts val="830"/>
              </a:spcBef>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Therefore, protecting the network and user machine from malwares is highly required and crucial cyber security task for single user or entire business, since even a single attack can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result</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significant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loss</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damage.</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purpose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this paper</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build</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detection</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provide an</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efficient</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way</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based</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activities it may perform on the computer it is being installed</a:t>
            </a:r>
            <a:r>
              <a:rPr lang="en-US" sz="1800" spc="-1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.A malware can be of different varieties but there are following major categories</a:t>
            </a:r>
            <a:r>
              <a:rPr lang="en-US" sz="18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33051" y="-31092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C5FFEA91-3C47-F607-D463-4FCFFEBABD63}"/>
              </a:ext>
            </a:extLst>
          </p:cNvPr>
          <p:cNvSpPr txBox="1"/>
          <p:nvPr/>
        </p:nvSpPr>
        <p:spPr>
          <a:xfrm>
            <a:off x="378902" y="460563"/>
            <a:ext cx="11434195" cy="6205801"/>
          </a:xfrm>
          <a:prstGeom prst="rect">
            <a:avLst/>
          </a:prstGeom>
          <a:noFill/>
        </p:spPr>
        <p:txBody>
          <a:bodyPr wrap="square">
            <a:spAutoFit/>
          </a:bodyPr>
          <a:lstStyle/>
          <a:p>
            <a:pPr marR="24130" algn="just">
              <a:lnSpc>
                <a:spcPct val="150000"/>
              </a:lnSpc>
              <a:spcBef>
                <a:spcPts val="830"/>
              </a:spcBef>
              <a:spcAft>
                <a:spcPts val="800"/>
              </a:spcAft>
            </a:pPr>
            <a:r>
              <a:rPr lang="en-US" sz="18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 Analysis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the first phase of the Detection. In this phase the data is collected of previously known malwares. Features are generated and extracted of those malwares and an algorithm is developed based on those features to detect the new incoming</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Malware Detection </a:t>
            </a:r>
            <a:r>
              <a:rPr lang="en-US" sz="1800" dirty="0">
                <a:solidFill>
                  <a:srgbClr val="231F20"/>
                </a:solidFill>
                <a:effectLst/>
                <a:latin typeface="Times New Roman" panose="02020603050405020304" pitchFamily="18" charset="0"/>
                <a:ea typeface="Times New Roman" panose="02020603050405020304" pitchFamily="18" charset="0"/>
              </a:rPr>
              <a:t>comes after the analysis is done and a proper algorithm is generated which provides a high accuracy in detecting the malware. The algorithm developed is then implemented on the incoming packets and then checked whether it is a malware or benign.</a:t>
            </a:r>
            <a:endParaRPr lang="en-IN" sz="1600" dirty="0">
              <a:effectLst/>
              <a:latin typeface="Times New Roman" panose="02020603050405020304" pitchFamily="18" charset="0"/>
              <a:ea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Approaches to Malware Detection: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710"/>
              </a:spcBef>
            </a:pPr>
            <a:r>
              <a:rPr lang="en-US" sz="1800" dirty="0">
                <a:solidFill>
                  <a:srgbClr val="231F20"/>
                </a:solidFill>
                <a:effectLst/>
                <a:latin typeface="Times New Roman" panose="02020603050405020304" pitchFamily="18" charset="0"/>
                <a:ea typeface="Times New Roman" panose="02020603050405020304" pitchFamily="18" charset="0"/>
              </a:rPr>
              <a:t>Different mechanism exists for detection of malware such as Data Mining, Deep Learning, Hypothesis Exploration etc. However, Machine Learning technique is one of the most commonly used technique to detect the Malwares. Malware detection approach (shown in figure 1) is categorized into two categories. First one the traditional signature-based approach in which the malware is detected based on its signature. The second one and the new approach used for malware detection is the behavior-based approach in which the malware is detected based on its activities it is intended to perform on the system it is trying to attack. The behavior-based approach is more advance approach as it can detect the newly formed malwares also based on the activities and task performed by them on the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machine.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485521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 A.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Jerlin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and K.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Marimuthu</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New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MalwareDetectionSystem</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Using Machine Learning Techniques for API Call Sequences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Conventional malicious webpage detection methods use blacklists in order to decide whether a webpage is malicious or not. The blacklists are generally maintained by third-party organizations.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B. Sanz, I. Santos,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Laorden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X. Ugarte-</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Pedrero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P.G.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Bringas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PUMA: Permission usage to detect malware in android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The presence of mobile devices has increased in our lives offering almost the same functionality as a personal computer. Android devices have appeared lately and, since then, the number of applications available for this operating system has increased exponentially.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3197</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B V S R Chandra Mouli</cp:lastModifiedBy>
  <cp:revision>30</cp:revision>
  <dcterms:created xsi:type="dcterms:W3CDTF">2022-11-19T11:35:00Z</dcterms:created>
  <dcterms:modified xsi:type="dcterms:W3CDTF">2023-11-23T07:06:57Z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