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71" r:id="rId3"/>
    <p:sldId id="295" r:id="rId4"/>
    <p:sldId id="281" r:id="rId5"/>
    <p:sldId id="282" r:id="rId6"/>
    <p:sldId id="283" r:id="rId7"/>
    <p:sldId id="284" r:id="rId8"/>
    <p:sldId id="285" r:id="rId9"/>
    <p:sldId id="286" r:id="rId10"/>
    <p:sldId id="287" r:id="rId11"/>
    <p:sldId id="294" r:id="rId12"/>
    <p:sldId id="290" r:id="rId13"/>
    <p:sldId id="291" r:id="rId14"/>
    <p:sldId id="292" r:id="rId15"/>
    <p:sldId id="293" r:id="rId16"/>
    <p:sldId id="289" r:id="rId17"/>
    <p:sldId id="288" r:id="rId18"/>
    <p:sldId id="296" r:id="rId19"/>
    <p:sldId id="299" r:id="rId20"/>
    <p:sldId id="300" r:id="rId21"/>
    <p:sldId id="297" r:id="rId22"/>
    <p:sldId id="301" r:id="rId23"/>
    <p:sldId id="302" r:id="rId24"/>
    <p:sldId id="303" r:id="rId25"/>
    <p:sldId id="304" r:id="rId26"/>
    <p:sldId id="305" r:id="rId27"/>
    <p:sldId id="306" r:id="rId28"/>
    <p:sldId id="308" r:id="rId29"/>
    <p:sldId id="307" r:id="rId30"/>
    <p:sldId id="309" r:id="rId31"/>
    <p:sldId id="310" r:id="rId32"/>
    <p:sldId id="298" r:id="rId33"/>
    <p:sldId id="28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6527" autoAdjust="0"/>
  </p:normalViewPr>
  <p:slideViewPr>
    <p:cSldViewPr>
      <p:cViewPr varScale="1">
        <p:scale>
          <a:sx n="86" d="100"/>
          <a:sy n="86" d="100"/>
        </p:scale>
        <p:origin x="84" y="288"/>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048D7C-FFC1-487B-849D-57479FFC892A}" type="datetimeFigureOut">
              <a:rPr lang="en-US" smtClean="0"/>
              <a:t>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2668B3-E2F4-49E8-8A55-7D0736D91F60}" type="slidenum">
              <a:rPr lang="en-US" smtClean="0"/>
              <a:t>‹#›</a:t>
            </a:fld>
            <a:endParaRPr lang="en-US"/>
          </a:p>
        </p:txBody>
      </p:sp>
    </p:spTree>
    <p:extLst>
      <p:ext uri="{BB962C8B-B14F-4D97-AF65-F5344CB8AC3E}">
        <p14:creationId xmlns:p14="http://schemas.microsoft.com/office/powerpoint/2010/main" val="2094741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A = Mary=late</a:t>
            </a:r>
          </a:p>
          <a:p>
            <a:r>
              <a:rPr lang="en-GB" sz="1200" dirty="0"/>
              <a:t>B = Bus=late</a:t>
            </a:r>
          </a:p>
          <a:p>
            <a:endParaRPr lang="en-US" sz="1200" dirty="0"/>
          </a:p>
          <a:p>
            <a:endParaRPr lang="en-US" dirty="0"/>
          </a:p>
        </p:txBody>
      </p:sp>
      <p:sp>
        <p:nvSpPr>
          <p:cNvPr id="4" name="Slide Number Placeholder 3"/>
          <p:cNvSpPr>
            <a:spLocks noGrp="1"/>
          </p:cNvSpPr>
          <p:nvPr>
            <p:ph type="sldNum" sz="quarter" idx="10"/>
          </p:nvPr>
        </p:nvSpPr>
        <p:spPr/>
        <p:txBody>
          <a:bodyPr/>
          <a:lstStyle/>
          <a:p>
            <a:fld id="{9E2668B3-E2F4-49E8-8A55-7D0736D91F60}" type="slidenum">
              <a:rPr lang="en-US" smtClean="0"/>
              <a:t>10</a:t>
            </a:fld>
            <a:endParaRPr lang="en-US"/>
          </a:p>
        </p:txBody>
      </p:sp>
    </p:spTree>
    <p:extLst>
      <p:ext uri="{BB962C8B-B14F-4D97-AF65-F5344CB8AC3E}">
        <p14:creationId xmlns:p14="http://schemas.microsoft.com/office/powerpoint/2010/main" val="2147969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 = battery dead </a:t>
            </a:r>
          </a:p>
          <a:p>
            <a:r>
              <a:rPr lang="en-GB"/>
              <a:t>B = car won’t start </a:t>
            </a:r>
          </a:p>
          <a:p>
            <a:r>
              <a:rPr lang="en-GB"/>
              <a:t>C = car won’t move</a:t>
            </a:r>
            <a:endParaRPr lang="en-US"/>
          </a:p>
        </p:txBody>
      </p:sp>
      <p:sp>
        <p:nvSpPr>
          <p:cNvPr id="4" name="Slide Number Placeholder 3"/>
          <p:cNvSpPr>
            <a:spLocks noGrp="1"/>
          </p:cNvSpPr>
          <p:nvPr>
            <p:ph type="sldNum" sz="quarter" idx="5"/>
          </p:nvPr>
        </p:nvSpPr>
        <p:spPr/>
        <p:txBody>
          <a:bodyPr/>
          <a:lstStyle/>
          <a:p>
            <a:fld id="{9E2668B3-E2F4-49E8-8A55-7D0736D91F60}" type="slidenum">
              <a:rPr lang="en-US" smtClean="0"/>
              <a:t>14</a:t>
            </a:fld>
            <a:endParaRPr lang="en-US"/>
          </a:p>
        </p:txBody>
      </p:sp>
    </p:spTree>
    <p:extLst>
      <p:ext uri="{BB962C8B-B14F-4D97-AF65-F5344CB8AC3E}">
        <p14:creationId xmlns:p14="http://schemas.microsoft.com/office/powerpoint/2010/main" val="4287553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 = battery dead </a:t>
            </a:r>
          </a:p>
          <a:p>
            <a:r>
              <a:rPr lang="en-GB"/>
              <a:t>B = car won’t start </a:t>
            </a:r>
          </a:p>
          <a:p>
            <a:r>
              <a:rPr lang="en-GB"/>
              <a:t>C = car won’t move</a:t>
            </a:r>
            <a:endParaRPr lang="en-US"/>
          </a:p>
        </p:txBody>
      </p:sp>
      <p:sp>
        <p:nvSpPr>
          <p:cNvPr id="4" name="Slide Number Placeholder 3"/>
          <p:cNvSpPr>
            <a:spLocks noGrp="1"/>
          </p:cNvSpPr>
          <p:nvPr>
            <p:ph type="sldNum" sz="quarter" idx="5"/>
          </p:nvPr>
        </p:nvSpPr>
        <p:spPr/>
        <p:txBody>
          <a:bodyPr/>
          <a:lstStyle/>
          <a:p>
            <a:fld id="{9E2668B3-E2F4-49E8-8A55-7D0736D91F60}" type="slidenum">
              <a:rPr lang="en-US" smtClean="0"/>
              <a:t>15</a:t>
            </a:fld>
            <a:endParaRPr lang="en-US"/>
          </a:p>
        </p:txBody>
      </p:sp>
    </p:spTree>
    <p:extLst>
      <p:ext uri="{BB962C8B-B14F-4D97-AF65-F5344CB8AC3E}">
        <p14:creationId xmlns:p14="http://schemas.microsoft.com/office/powerpoint/2010/main" val="25128645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6"/>
          <p:cNvPicPr>
            <a:picLocks noChangeAspect="1"/>
          </p:cNvPicPr>
          <p:nvPr/>
        </p:nvPicPr>
        <p:blipFill>
          <a:blip r:embed="rId2" cstate="print">
            <a:extLst>
              <a:ext uri="{28A0092B-C50C-407E-A947-70E740481C1C}">
                <a14:useLocalDpi xmlns:a14="http://schemas.microsoft.com/office/drawing/2010/main" val="0"/>
              </a:ext>
            </a:extLst>
          </a:blip>
          <a:srcRect l="10031" r="12041"/>
          <a:stretch>
            <a:fillRect/>
          </a:stretch>
        </p:blipFill>
        <p:spPr bwMode="auto">
          <a:xfrm>
            <a:off x="0" y="1577975"/>
            <a:ext cx="9144000" cy="377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3984625" y="1577975"/>
            <a:ext cx="5159375" cy="3773488"/>
          </a:xfrm>
          <a:prstGeom prst="rect">
            <a:avLst/>
          </a:prstGeom>
          <a:solidFill>
            <a:srgbClr val="EB6F3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13" name="Picture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4625" y="212725"/>
            <a:ext cx="3152775"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9800" y="2274888"/>
            <a:ext cx="2566988" cy="205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hasCustomPrompt="1"/>
          </p:nvPr>
        </p:nvSpPr>
        <p:spPr>
          <a:xfrm>
            <a:off x="4067944" y="2130425"/>
            <a:ext cx="4390256" cy="1470025"/>
          </a:xfrm>
        </p:spPr>
        <p:txBody>
          <a:bodyPr>
            <a:normAutofit/>
          </a:bodyPr>
          <a:lstStyle>
            <a:lvl1pPr>
              <a:defRPr sz="4000" baseline="0"/>
            </a:lvl1pPr>
          </a:lstStyle>
          <a:p>
            <a:r>
              <a:rPr lang="en-US" dirty="0"/>
              <a:t>[ Click to edit Master title style ]</a:t>
            </a:r>
          </a:p>
        </p:txBody>
      </p:sp>
      <p:sp>
        <p:nvSpPr>
          <p:cNvPr id="3" name="Subtitle 2"/>
          <p:cNvSpPr>
            <a:spLocks noGrp="1"/>
          </p:cNvSpPr>
          <p:nvPr>
            <p:ph type="subTitle" idx="1"/>
          </p:nvPr>
        </p:nvSpPr>
        <p:spPr>
          <a:xfrm>
            <a:off x="4067944" y="3886200"/>
            <a:ext cx="4392488" cy="1415008"/>
          </a:xfrm>
        </p:spPr>
        <p:txBody>
          <a:bodyPr>
            <a:normAutofit/>
          </a:bodyPr>
          <a:lstStyle>
            <a:lvl1pPr marL="0" indent="0" algn="ctr">
              <a:buNone/>
              <a:defRPr sz="28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10D966-DAFE-4E0C-9C25-D06D7966C206}" type="datetimeFigureOut">
              <a:rPr lang="en-US" smtClean="0"/>
              <a:pPr/>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399BD-60D5-4083-9ADE-D59EAACDF53C}" type="slidenum">
              <a:rPr lang="en-US" smtClean="0"/>
              <a:pPr/>
              <a:t>‹#›</a:t>
            </a:fld>
            <a:endParaRPr lang="en-US"/>
          </a:p>
        </p:txBody>
      </p:sp>
    </p:spTree>
    <p:extLst>
      <p:ext uri="{BB962C8B-B14F-4D97-AF65-F5344CB8AC3E}">
        <p14:creationId xmlns:p14="http://schemas.microsoft.com/office/powerpoint/2010/main" val="1356438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10D966-DAFE-4E0C-9C25-D06D7966C206}" type="datetimeFigureOut">
              <a:rPr lang="en-US" smtClean="0"/>
              <a:pPr/>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399BD-60D5-4083-9ADE-D59EAACDF53C}" type="slidenum">
              <a:rPr lang="en-US" smtClean="0"/>
              <a:pPr/>
              <a:t>‹#›</a:t>
            </a:fld>
            <a:endParaRPr lang="en-US"/>
          </a:p>
        </p:txBody>
      </p:sp>
    </p:spTree>
    <p:extLst>
      <p:ext uri="{BB962C8B-B14F-4D97-AF65-F5344CB8AC3E}">
        <p14:creationId xmlns:p14="http://schemas.microsoft.com/office/powerpoint/2010/main" val="1543844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10D966-DAFE-4E0C-9C25-D06D7966C206}" type="datetimeFigureOut">
              <a:rPr lang="en-US" smtClean="0"/>
              <a:pPr/>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399BD-60D5-4083-9ADE-D59EAACDF53C}" type="slidenum">
              <a:rPr lang="en-US" smtClean="0"/>
              <a:pPr/>
              <a:t>‹#›</a:t>
            </a:fld>
            <a:endParaRPr lang="en-US"/>
          </a:p>
        </p:txBody>
      </p:sp>
    </p:spTree>
    <p:extLst>
      <p:ext uri="{BB962C8B-B14F-4D97-AF65-F5344CB8AC3E}">
        <p14:creationId xmlns:p14="http://schemas.microsoft.com/office/powerpoint/2010/main" val="3966655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99592" y="274638"/>
            <a:ext cx="6230182" cy="1143000"/>
          </a:xfrm>
        </p:spPr>
        <p:txBody>
          <a:bodyPr>
            <a:noAutofit/>
          </a:bodyPr>
          <a:lstStyle>
            <a:lvl1pPr>
              <a:defRPr sz="4000" baseline="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10D966-DAFE-4E0C-9C25-D06D7966C206}" type="datetimeFigureOut">
              <a:rPr lang="en-US" smtClean="0"/>
              <a:pPr/>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399BD-60D5-4083-9ADE-D59EAACDF53C}" type="slidenum">
              <a:rPr lang="en-US" smtClean="0"/>
              <a:pPr/>
              <a:t>‹#›</a:t>
            </a:fld>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rcRect l="5989" r="80035"/>
          <a:stretch>
            <a:fillRect/>
          </a:stretch>
        </p:blipFill>
        <p:spPr bwMode="auto">
          <a:xfrm>
            <a:off x="0" y="-19050"/>
            <a:ext cx="827584"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2947365"/>
            <a:ext cx="827584" cy="94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29774" y="116632"/>
            <a:ext cx="1784623" cy="61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5084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10D966-DAFE-4E0C-9C25-D06D7966C206}" type="datetimeFigureOut">
              <a:rPr lang="en-US" smtClean="0"/>
              <a:pPr/>
              <a:t>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399BD-60D5-4083-9ADE-D59EAACDF53C}" type="slidenum">
              <a:rPr lang="en-US" smtClean="0"/>
              <a:pPr/>
              <a:t>‹#›</a:t>
            </a:fld>
            <a:endParaRPr lang="en-US"/>
          </a:p>
        </p:txBody>
      </p:sp>
    </p:spTree>
    <p:extLst>
      <p:ext uri="{BB962C8B-B14F-4D97-AF65-F5344CB8AC3E}">
        <p14:creationId xmlns:p14="http://schemas.microsoft.com/office/powerpoint/2010/main" val="2122736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6192688" cy="1143000"/>
          </a:xfrm>
        </p:spPr>
        <p:txBody>
          <a:bodyPr>
            <a:normAutofit/>
          </a:bodyPr>
          <a:lstStyle>
            <a:lvl1pPr>
              <a:defRPr sz="4000" baseline="0"/>
            </a:lvl1pPr>
          </a:lstStyle>
          <a:p>
            <a:r>
              <a:rPr lang="en-US"/>
              <a:t>Click to edit Master title style</a:t>
            </a:r>
            <a:endParaRPr lang="en-US" dirty="0"/>
          </a:p>
        </p:txBody>
      </p:sp>
      <p:sp>
        <p:nvSpPr>
          <p:cNvPr id="3" name="Content Placeholder 2"/>
          <p:cNvSpPr>
            <a:spLocks noGrp="1"/>
          </p:cNvSpPr>
          <p:nvPr>
            <p:ph sz="half" idx="1"/>
          </p:nvPr>
        </p:nvSpPr>
        <p:spPr>
          <a:xfrm>
            <a:off x="899592" y="1600200"/>
            <a:ext cx="381642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32040" y="1600200"/>
            <a:ext cx="375476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10D966-DAFE-4E0C-9C25-D06D7966C206}" type="datetimeFigureOut">
              <a:rPr lang="en-US" smtClean="0"/>
              <a:pPr/>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1399BD-60D5-4083-9ADE-D59EAACDF53C}" type="slidenum">
              <a:rPr lang="en-US" smtClean="0"/>
              <a:pPr/>
              <a:t>‹#›</a:t>
            </a:fld>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rcRect l="5989" r="80035"/>
          <a:stretch>
            <a:fillRect/>
          </a:stretch>
        </p:blipFill>
        <p:spPr bwMode="auto">
          <a:xfrm>
            <a:off x="0" y="-19050"/>
            <a:ext cx="827584"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2947365"/>
            <a:ext cx="827584" cy="94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29774" y="116632"/>
            <a:ext cx="1784623" cy="61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407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6192688"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99592" y="1535113"/>
            <a:ext cx="381642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99592" y="2174875"/>
            <a:ext cx="381642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0032" y="1535113"/>
            <a:ext cx="382676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60032" y="2174875"/>
            <a:ext cx="382676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10D966-DAFE-4E0C-9C25-D06D7966C206}" type="datetimeFigureOut">
              <a:rPr lang="en-US" smtClean="0"/>
              <a:pPr/>
              <a:t>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1399BD-60D5-4083-9ADE-D59EAACDF53C}" type="slidenum">
              <a:rPr lang="en-US" smtClean="0"/>
              <a:pPr/>
              <a:t>‹#›</a:t>
            </a:fld>
            <a:endParaRPr lang="en-US"/>
          </a:p>
        </p:txBody>
      </p:sp>
      <p:pic>
        <p:nvPicPr>
          <p:cNvPr id="10" name="Picture 7"/>
          <p:cNvPicPr>
            <a:picLocks noChangeAspect="1"/>
          </p:cNvPicPr>
          <p:nvPr/>
        </p:nvPicPr>
        <p:blipFill>
          <a:blip r:embed="rId2" cstate="print">
            <a:extLst>
              <a:ext uri="{28A0092B-C50C-407E-A947-70E740481C1C}">
                <a14:useLocalDpi xmlns:a14="http://schemas.microsoft.com/office/drawing/2010/main" val="0"/>
              </a:ext>
            </a:extLst>
          </a:blip>
          <a:srcRect l="5989" r="80035"/>
          <a:stretch>
            <a:fillRect/>
          </a:stretch>
        </p:blipFill>
        <p:spPr bwMode="auto">
          <a:xfrm>
            <a:off x="0" y="-19050"/>
            <a:ext cx="827584"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2947365"/>
            <a:ext cx="827584" cy="94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29774" y="116632"/>
            <a:ext cx="1784623" cy="61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8358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10D966-DAFE-4E0C-9C25-D06D7966C206}" type="datetimeFigureOut">
              <a:rPr lang="en-US" smtClean="0"/>
              <a:pPr/>
              <a:t>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1399BD-60D5-4083-9ADE-D59EAACDF53C}" type="slidenum">
              <a:rPr lang="en-US" smtClean="0"/>
              <a:pPr/>
              <a:t>‹#›</a:t>
            </a:fld>
            <a:endParaRPr lang="en-US"/>
          </a:p>
        </p:txBody>
      </p:sp>
      <p:pic>
        <p:nvPicPr>
          <p:cNvPr id="6" name="Picture 7"/>
          <p:cNvPicPr>
            <a:picLocks noChangeAspect="1"/>
          </p:cNvPicPr>
          <p:nvPr/>
        </p:nvPicPr>
        <p:blipFill>
          <a:blip r:embed="rId2" cstate="print">
            <a:extLst>
              <a:ext uri="{28A0092B-C50C-407E-A947-70E740481C1C}">
                <a14:useLocalDpi xmlns:a14="http://schemas.microsoft.com/office/drawing/2010/main" val="0"/>
              </a:ext>
            </a:extLst>
          </a:blip>
          <a:srcRect l="5989" r="80035"/>
          <a:stretch>
            <a:fillRect/>
          </a:stretch>
        </p:blipFill>
        <p:spPr bwMode="auto">
          <a:xfrm>
            <a:off x="0" y="-19050"/>
            <a:ext cx="827584"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2947365"/>
            <a:ext cx="827584" cy="94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3870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0D966-DAFE-4E0C-9C25-D06D7966C206}" type="datetimeFigureOut">
              <a:rPr lang="en-US" smtClean="0"/>
              <a:pPr/>
              <a:t>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1399BD-60D5-4083-9ADE-D59EAACDF53C}" type="slidenum">
              <a:rPr lang="en-US" smtClean="0"/>
              <a:pPr/>
              <a:t>‹#›</a:t>
            </a:fld>
            <a:endParaRPr lang="en-US"/>
          </a:p>
        </p:txBody>
      </p:sp>
      <p:pic>
        <p:nvPicPr>
          <p:cNvPr id="5" name="Picture 7"/>
          <p:cNvPicPr>
            <a:picLocks noChangeAspect="1"/>
          </p:cNvPicPr>
          <p:nvPr/>
        </p:nvPicPr>
        <p:blipFill>
          <a:blip r:embed="rId2" cstate="print">
            <a:extLst>
              <a:ext uri="{28A0092B-C50C-407E-A947-70E740481C1C}">
                <a14:useLocalDpi xmlns:a14="http://schemas.microsoft.com/office/drawing/2010/main" val="0"/>
              </a:ext>
            </a:extLst>
          </a:blip>
          <a:srcRect l="5989" r="80035"/>
          <a:stretch>
            <a:fillRect/>
          </a:stretch>
        </p:blipFill>
        <p:spPr bwMode="auto">
          <a:xfrm>
            <a:off x="0" y="-19050"/>
            <a:ext cx="827584"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2947365"/>
            <a:ext cx="827584" cy="94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0940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10D966-DAFE-4E0C-9C25-D06D7966C206}" type="datetimeFigureOut">
              <a:rPr lang="en-US" smtClean="0"/>
              <a:pPr/>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1399BD-60D5-4083-9ADE-D59EAACDF53C}" type="slidenum">
              <a:rPr lang="en-US" smtClean="0"/>
              <a:pPr/>
              <a:t>‹#›</a:t>
            </a:fld>
            <a:endParaRPr lang="en-US"/>
          </a:p>
        </p:txBody>
      </p:sp>
    </p:spTree>
    <p:extLst>
      <p:ext uri="{BB962C8B-B14F-4D97-AF65-F5344CB8AC3E}">
        <p14:creationId xmlns:p14="http://schemas.microsoft.com/office/powerpoint/2010/main" val="293079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10D966-DAFE-4E0C-9C25-D06D7966C206}" type="datetimeFigureOut">
              <a:rPr lang="en-US" smtClean="0"/>
              <a:pPr/>
              <a:t>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1399BD-60D5-4083-9ADE-D59EAACDF53C}" type="slidenum">
              <a:rPr lang="en-US" smtClean="0"/>
              <a:pPr/>
              <a:t>‹#›</a:t>
            </a:fld>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rcRect l="5989" r="80035"/>
          <a:stretch>
            <a:fillRect/>
          </a:stretch>
        </p:blipFill>
        <p:spPr bwMode="auto">
          <a:xfrm>
            <a:off x="0" y="-19050"/>
            <a:ext cx="827584"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2947365"/>
            <a:ext cx="827584" cy="94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8773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9592" y="274638"/>
            <a:ext cx="7787208"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99592" y="1600200"/>
            <a:ext cx="7787208"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10D966-DAFE-4E0C-9C25-D06D7966C206}" type="datetimeFigureOut">
              <a:rPr lang="en-US" smtClean="0"/>
              <a:pPr/>
              <a:t>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1399BD-60D5-4083-9ADE-D59EAACDF53C}" type="slidenum">
              <a:rPr lang="en-US" smtClean="0"/>
              <a:pPr/>
              <a:t>‹#›</a:t>
            </a:fld>
            <a:endParaRPr lang="en-US"/>
          </a:p>
        </p:txBody>
      </p:sp>
    </p:spTree>
    <p:extLst>
      <p:ext uri="{BB962C8B-B14F-4D97-AF65-F5344CB8AC3E}">
        <p14:creationId xmlns:p14="http://schemas.microsoft.com/office/powerpoint/2010/main" val="720064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000" kern="1200" baseline="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67944" y="1958975"/>
            <a:ext cx="4896544" cy="1470025"/>
          </a:xfrm>
        </p:spPr>
        <p:txBody>
          <a:bodyPr>
            <a:noAutofit/>
          </a:bodyPr>
          <a:lstStyle/>
          <a:p>
            <a:pPr algn="l"/>
            <a:r>
              <a:rPr lang="en-US" sz="3200" b="1" dirty="0"/>
              <a:t>CT5055</a:t>
            </a:r>
            <a:br>
              <a:rPr lang="en-US" sz="3200" b="1" dirty="0"/>
            </a:br>
            <a:r>
              <a:rPr lang="en-US" sz="3200" b="1" dirty="0"/>
              <a:t>Artificial Intelligence (AI)</a:t>
            </a:r>
          </a:p>
        </p:txBody>
      </p:sp>
      <p:sp>
        <p:nvSpPr>
          <p:cNvPr id="3" name="Subtitle 2"/>
          <p:cNvSpPr>
            <a:spLocks noGrp="1"/>
          </p:cNvSpPr>
          <p:nvPr>
            <p:ph type="subTitle" idx="1"/>
          </p:nvPr>
        </p:nvSpPr>
        <p:spPr>
          <a:xfrm>
            <a:off x="4067944" y="4221088"/>
            <a:ext cx="4392488" cy="1080120"/>
          </a:xfrm>
        </p:spPr>
        <p:txBody>
          <a:bodyPr>
            <a:normAutofit/>
          </a:bodyPr>
          <a:lstStyle/>
          <a:p>
            <a:pPr algn="l"/>
            <a:r>
              <a:rPr lang="en-US" sz="2400" dirty="0">
                <a:solidFill>
                  <a:schemeClr val="tx2">
                    <a:lumMod val="50000"/>
                  </a:schemeClr>
                </a:solidFill>
              </a:rPr>
              <a:t>Week 2</a:t>
            </a:r>
          </a:p>
          <a:p>
            <a:pPr algn="l"/>
            <a:r>
              <a:rPr lang="en-GB" sz="2400" dirty="0">
                <a:solidFill>
                  <a:schemeClr val="tx2">
                    <a:lumMod val="50000"/>
                  </a:schemeClr>
                </a:solidFill>
              </a:rPr>
              <a:t>B</a:t>
            </a:r>
            <a:r>
              <a:rPr lang="en-US" sz="2400" dirty="0" err="1">
                <a:solidFill>
                  <a:schemeClr val="tx2">
                    <a:lumMod val="50000"/>
                  </a:schemeClr>
                </a:solidFill>
              </a:rPr>
              <a:t>ayesian</a:t>
            </a:r>
            <a:r>
              <a:rPr lang="en-US" sz="2400" dirty="0">
                <a:solidFill>
                  <a:schemeClr val="tx2">
                    <a:lumMod val="50000"/>
                  </a:schemeClr>
                </a:solidFill>
              </a:rPr>
              <a:t> Network</a:t>
            </a:r>
          </a:p>
        </p:txBody>
      </p:sp>
    </p:spTree>
    <p:extLst>
      <p:ext uri="{BB962C8B-B14F-4D97-AF65-F5344CB8AC3E}">
        <p14:creationId xmlns:p14="http://schemas.microsoft.com/office/powerpoint/2010/main" val="2048058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0A00-F340-4B3F-B1D7-254C796924E0}"/>
              </a:ext>
            </a:extLst>
          </p:cNvPr>
          <p:cNvSpPr>
            <a:spLocks noGrp="1"/>
          </p:cNvSpPr>
          <p:nvPr>
            <p:ph type="title"/>
          </p:nvPr>
        </p:nvSpPr>
        <p:spPr/>
        <p:txBody>
          <a:bodyPr/>
          <a:lstStyle/>
          <a:p>
            <a:r>
              <a:rPr lang="en-GB" dirty="0"/>
              <a:t>Example (cont.)</a:t>
            </a:r>
            <a:endParaRPr lang="en-US" dirty="0"/>
          </a:p>
        </p:txBody>
      </p:sp>
      <p:sp>
        <p:nvSpPr>
          <p:cNvPr id="5" name="TextBox 4">
            <a:extLst>
              <a:ext uri="{FF2B5EF4-FFF2-40B4-BE49-F238E27FC236}">
                <a16:creationId xmlns:a16="http://schemas.microsoft.com/office/drawing/2014/main" id="{2E08DA7E-E08E-4AF2-92D8-29140C8AECA4}"/>
              </a:ext>
            </a:extLst>
          </p:cNvPr>
          <p:cNvSpPr txBox="1"/>
          <p:nvPr/>
        </p:nvSpPr>
        <p:spPr>
          <a:xfrm>
            <a:off x="1439968" y="1422101"/>
            <a:ext cx="6706455" cy="830997"/>
          </a:xfrm>
          <a:prstGeom prst="rect">
            <a:avLst/>
          </a:prstGeom>
          <a:noFill/>
        </p:spPr>
        <p:txBody>
          <a:bodyPr wrap="square" rtlCol="0">
            <a:spAutoFit/>
          </a:bodyPr>
          <a:lstStyle/>
          <a:p>
            <a:r>
              <a:rPr lang="en-GB" sz="2400" dirty="0"/>
              <a:t>Given that Mary is late, what is the probability of this being due to a bus?</a:t>
            </a:r>
            <a:endParaRPr lang="en-US" sz="2400" dirty="0"/>
          </a:p>
        </p:txBody>
      </p:sp>
      <p:sp>
        <p:nvSpPr>
          <p:cNvPr id="6" name="Content Placeholder 5">
            <a:extLst>
              <a:ext uri="{FF2B5EF4-FFF2-40B4-BE49-F238E27FC236}">
                <a16:creationId xmlns:a16="http://schemas.microsoft.com/office/drawing/2014/main" id="{FEB47212-89CE-4498-BF02-E5ED4849BE29}"/>
              </a:ext>
            </a:extLst>
          </p:cNvPr>
          <p:cNvSpPr>
            <a:spLocks noGrp="1"/>
          </p:cNvSpPr>
          <p:nvPr>
            <p:ph idx="1"/>
          </p:nvPr>
        </p:nvSpPr>
        <p:spPr>
          <a:xfrm>
            <a:off x="899592" y="2564904"/>
            <a:ext cx="7787208" cy="3240359"/>
          </a:xfrm>
        </p:spPr>
        <p:txBody>
          <a:bodyPr>
            <a:normAutofit lnSpcReduction="10000"/>
          </a:bodyPr>
          <a:lstStyle/>
          <a:p>
            <a:r>
              <a:rPr lang="en-GB" sz="2800" dirty="0"/>
              <a:t>P(Bus=late | Mary=late)</a:t>
            </a:r>
          </a:p>
          <a:p>
            <a:r>
              <a:rPr lang="en-GB" sz="2800" dirty="0"/>
              <a:t>P(Bus=late &amp; Mary=late) = 0.054+0.027=0.081</a:t>
            </a:r>
          </a:p>
          <a:p>
            <a:r>
              <a:rPr lang="en-GB" sz="2800" dirty="0"/>
              <a:t>P(Mary=late) = 0.0063+0.063+0.054+0.027 = 0.150</a:t>
            </a:r>
          </a:p>
          <a:p>
            <a:r>
              <a:rPr lang="en-GB" sz="2800" dirty="0"/>
              <a:t>P(Bus=late | Mary=late) = P(Bus=late &amp; Mary=late) / P(Mary=late) </a:t>
            </a:r>
          </a:p>
          <a:p>
            <a:r>
              <a:rPr lang="en-GB" sz="2800" dirty="0"/>
              <a:t>=0.54</a:t>
            </a:r>
          </a:p>
          <a:p>
            <a:endParaRPr lang="en-US" sz="2800" dirty="0"/>
          </a:p>
        </p:txBody>
      </p:sp>
    </p:spTree>
    <p:extLst>
      <p:ext uri="{BB962C8B-B14F-4D97-AF65-F5344CB8AC3E}">
        <p14:creationId xmlns:p14="http://schemas.microsoft.com/office/powerpoint/2010/main" val="3101944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864A4-BA2B-4EB7-9C8A-89FF80324562}"/>
              </a:ext>
            </a:extLst>
          </p:cNvPr>
          <p:cNvSpPr>
            <a:spLocks noGrp="1"/>
          </p:cNvSpPr>
          <p:nvPr>
            <p:ph type="title"/>
          </p:nvPr>
        </p:nvSpPr>
        <p:spPr/>
        <p:txBody>
          <a:bodyPr/>
          <a:lstStyle/>
          <a:p>
            <a:r>
              <a:rPr lang="en-GB" dirty="0"/>
              <a:t>The Bayesian Network</a:t>
            </a:r>
            <a:endParaRPr lang="en-US" dirty="0"/>
          </a:p>
        </p:txBody>
      </p:sp>
      <p:sp>
        <p:nvSpPr>
          <p:cNvPr id="3" name="Content Placeholder 2">
            <a:extLst>
              <a:ext uri="{FF2B5EF4-FFF2-40B4-BE49-F238E27FC236}">
                <a16:creationId xmlns:a16="http://schemas.microsoft.com/office/drawing/2014/main" id="{B3732348-3280-4059-A9A4-86EBD9BC02F4}"/>
              </a:ext>
            </a:extLst>
          </p:cNvPr>
          <p:cNvSpPr>
            <a:spLocks noGrp="1"/>
          </p:cNvSpPr>
          <p:nvPr>
            <p:ph idx="1"/>
          </p:nvPr>
        </p:nvSpPr>
        <p:spPr>
          <a:xfrm>
            <a:off x="899591" y="1600200"/>
            <a:ext cx="4593767" cy="4525963"/>
          </a:xfrm>
        </p:spPr>
        <p:txBody>
          <a:bodyPr>
            <a:normAutofit/>
          </a:bodyPr>
          <a:lstStyle/>
          <a:p>
            <a:r>
              <a:rPr lang="en-GB" dirty="0"/>
              <a:t>Connections</a:t>
            </a:r>
          </a:p>
          <a:p>
            <a:pPr lvl="1"/>
            <a:r>
              <a:rPr lang="en-GB" dirty="0"/>
              <a:t>Converging</a:t>
            </a:r>
          </a:p>
          <a:p>
            <a:pPr lvl="1"/>
            <a:r>
              <a:rPr lang="en-GB" dirty="0"/>
              <a:t>Diverging</a:t>
            </a:r>
          </a:p>
          <a:p>
            <a:pPr lvl="1"/>
            <a:r>
              <a:rPr lang="en-GB" dirty="0"/>
              <a:t>Serial</a:t>
            </a:r>
          </a:p>
          <a:p>
            <a:pPr lvl="2"/>
            <a:r>
              <a:rPr lang="en-GB" dirty="0"/>
              <a:t>Forward</a:t>
            </a:r>
          </a:p>
          <a:p>
            <a:pPr lvl="2"/>
            <a:r>
              <a:rPr lang="en-GB" dirty="0"/>
              <a:t>Backward</a:t>
            </a:r>
          </a:p>
        </p:txBody>
      </p:sp>
    </p:spTree>
    <p:extLst>
      <p:ext uri="{BB962C8B-B14F-4D97-AF65-F5344CB8AC3E}">
        <p14:creationId xmlns:p14="http://schemas.microsoft.com/office/powerpoint/2010/main" val="2790834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864A4-BA2B-4EB7-9C8A-89FF80324562}"/>
              </a:ext>
            </a:extLst>
          </p:cNvPr>
          <p:cNvSpPr>
            <a:spLocks noGrp="1"/>
          </p:cNvSpPr>
          <p:nvPr>
            <p:ph type="title"/>
          </p:nvPr>
        </p:nvSpPr>
        <p:spPr/>
        <p:txBody>
          <a:bodyPr/>
          <a:lstStyle/>
          <a:p>
            <a:r>
              <a:rPr lang="en-GB" dirty="0"/>
              <a:t>The Bayesian Network</a:t>
            </a:r>
            <a:endParaRPr lang="en-US" dirty="0"/>
          </a:p>
        </p:txBody>
      </p:sp>
      <p:sp>
        <p:nvSpPr>
          <p:cNvPr id="3" name="Content Placeholder 2">
            <a:extLst>
              <a:ext uri="{FF2B5EF4-FFF2-40B4-BE49-F238E27FC236}">
                <a16:creationId xmlns:a16="http://schemas.microsoft.com/office/drawing/2014/main" id="{B3732348-3280-4059-A9A4-86EBD9BC02F4}"/>
              </a:ext>
            </a:extLst>
          </p:cNvPr>
          <p:cNvSpPr>
            <a:spLocks noGrp="1"/>
          </p:cNvSpPr>
          <p:nvPr>
            <p:ph idx="1"/>
          </p:nvPr>
        </p:nvSpPr>
        <p:spPr>
          <a:xfrm>
            <a:off x="899591" y="1600200"/>
            <a:ext cx="4593767" cy="4525963"/>
          </a:xfrm>
        </p:spPr>
        <p:txBody>
          <a:bodyPr>
            <a:normAutofit/>
          </a:bodyPr>
          <a:lstStyle/>
          <a:p>
            <a:r>
              <a:rPr lang="en-GB" dirty="0"/>
              <a:t>Convergence</a:t>
            </a:r>
          </a:p>
          <a:p>
            <a:pPr lvl="1"/>
            <a:r>
              <a:rPr lang="en-GB" dirty="0"/>
              <a:t>A and B are independent unless information about C or a descendent of C has been received. </a:t>
            </a:r>
          </a:p>
        </p:txBody>
      </p:sp>
      <p:sp>
        <p:nvSpPr>
          <p:cNvPr id="4" name="Rectangle: Rounded Corners 3">
            <a:extLst>
              <a:ext uri="{FF2B5EF4-FFF2-40B4-BE49-F238E27FC236}">
                <a16:creationId xmlns:a16="http://schemas.microsoft.com/office/drawing/2014/main" id="{3C1A335B-E6E0-416A-9242-5F9B43F5321E}"/>
              </a:ext>
            </a:extLst>
          </p:cNvPr>
          <p:cNvSpPr/>
          <p:nvPr/>
        </p:nvSpPr>
        <p:spPr>
          <a:xfrm>
            <a:off x="5326594" y="1431025"/>
            <a:ext cx="129614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Bus</a:t>
            </a:r>
            <a:endParaRPr lang="en-US" sz="2800" dirty="0"/>
          </a:p>
        </p:txBody>
      </p:sp>
      <p:sp>
        <p:nvSpPr>
          <p:cNvPr id="5" name="Rectangle: Rounded Corners 4">
            <a:extLst>
              <a:ext uri="{FF2B5EF4-FFF2-40B4-BE49-F238E27FC236}">
                <a16:creationId xmlns:a16="http://schemas.microsoft.com/office/drawing/2014/main" id="{195C87AB-1CCA-417A-81F0-9987030B9E89}"/>
              </a:ext>
            </a:extLst>
          </p:cNvPr>
          <p:cNvSpPr/>
          <p:nvPr/>
        </p:nvSpPr>
        <p:spPr>
          <a:xfrm>
            <a:off x="7596336" y="1417638"/>
            <a:ext cx="129614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Train</a:t>
            </a:r>
            <a:endParaRPr lang="en-US" sz="2800" dirty="0"/>
          </a:p>
        </p:txBody>
      </p:sp>
      <p:sp>
        <p:nvSpPr>
          <p:cNvPr id="6" name="Rectangle: Rounded Corners 5">
            <a:extLst>
              <a:ext uri="{FF2B5EF4-FFF2-40B4-BE49-F238E27FC236}">
                <a16:creationId xmlns:a16="http://schemas.microsoft.com/office/drawing/2014/main" id="{19A4F631-C55E-4209-B96A-55931116A4F8}"/>
              </a:ext>
            </a:extLst>
          </p:cNvPr>
          <p:cNvSpPr/>
          <p:nvPr/>
        </p:nvSpPr>
        <p:spPr>
          <a:xfrm>
            <a:off x="6622738" y="2852936"/>
            <a:ext cx="129614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Mary</a:t>
            </a:r>
            <a:endParaRPr lang="en-US" sz="2800" dirty="0"/>
          </a:p>
        </p:txBody>
      </p:sp>
      <p:cxnSp>
        <p:nvCxnSpPr>
          <p:cNvPr id="7" name="Straight Arrow Connector 6">
            <a:extLst>
              <a:ext uri="{FF2B5EF4-FFF2-40B4-BE49-F238E27FC236}">
                <a16:creationId xmlns:a16="http://schemas.microsoft.com/office/drawing/2014/main" id="{D6C04A77-880D-4E05-B793-1320A7979C60}"/>
              </a:ext>
            </a:extLst>
          </p:cNvPr>
          <p:cNvCxnSpPr>
            <a:cxnSpLocks/>
            <a:stCxn id="5" idx="2"/>
            <a:endCxn id="6" idx="0"/>
          </p:cNvCxnSpPr>
          <p:nvPr/>
        </p:nvCxnSpPr>
        <p:spPr>
          <a:xfrm flipH="1">
            <a:off x="7270810" y="1993702"/>
            <a:ext cx="973598" cy="859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2D9A4E9-7EB6-4969-804D-8EA30CD9C481}"/>
              </a:ext>
            </a:extLst>
          </p:cNvPr>
          <p:cNvCxnSpPr>
            <a:stCxn id="4" idx="2"/>
            <a:endCxn id="6" idx="0"/>
          </p:cNvCxnSpPr>
          <p:nvPr/>
        </p:nvCxnSpPr>
        <p:spPr>
          <a:xfrm>
            <a:off x="5974666" y="2007089"/>
            <a:ext cx="1296144" cy="845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E69411F-30FA-4C46-8E9B-03445169DEA7}"/>
              </a:ext>
            </a:extLst>
          </p:cNvPr>
          <p:cNvSpPr txBox="1"/>
          <p:nvPr/>
        </p:nvSpPr>
        <p:spPr>
          <a:xfrm>
            <a:off x="5815808" y="1098942"/>
            <a:ext cx="317716" cy="369332"/>
          </a:xfrm>
          <a:prstGeom prst="rect">
            <a:avLst/>
          </a:prstGeom>
          <a:noFill/>
        </p:spPr>
        <p:txBody>
          <a:bodyPr wrap="none" rtlCol="0">
            <a:spAutoFit/>
          </a:bodyPr>
          <a:lstStyle/>
          <a:p>
            <a:r>
              <a:rPr lang="en-GB" dirty="0"/>
              <a:t>A</a:t>
            </a:r>
            <a:endParaRPr lang="en-US" dirty="0"/>
          </a:p>
        </p:txBody>
      </p:sp>
      <p:sp>
        <p:nvSpPr>
          <p:cNvPr id="31" name="TextBox 30">
            <a:extLst>
              <a:ext uri="{FF2B5EF4-FFF2-40B4-BE49-F238E27FC236}">
                <a16:creationId xmlns:a16="http://schemas.microsoft.com/office/drawing/2014/main" id="{2A1B99EA-5BC7-49FA-BE6A-AAF875DD9C5E}"/>
              </a:ext>
            </a:extLst>
          </p:cNvPr>
          <p:cNvSpPr txBox="1"/>
          <p:nvPr/>
        </p:nvSpPr>
        <p:spPr>
          <a:xfrm>
            <a:off x="8024211" y="1098942"/>
            <a:ext cx="309700" cy="369332"/>
          </a:xfrm>
          <a:prstGeom prst="rect">
            <a:avLst/>
          </a:prstGeom>
          <a:noFill/>
        </p:spPr>
        <p:txBody>
          <a:bodyPr wrap="none" rtlCol="0">
            <a:spAutoFit/>
          </a:bodyPr>
          <a:lstStyle/>
          <a:p>
            <a:r>
              <a:rPr lang="en-GB" dirty="0"/>
              <a:t>B</a:t>
            </a:r>
            <a:endParaRPr lang="en-US" dirty="0"/>
          </a:p>
        </p:txBody>
      </p:sp>
      <p:sp>
        <p:nvSpPr>
          <p:cNvPr id="32" name="TextBox 31">
            <a:extLst>
              <a:ext uri="{FF2B5EF4-FFF2-40B4-BE49-F238E27FC236}">
                <a16:creationId xmlns:a16="http://schemas.microsoft.com/office/drawing/2014/main" id="{27F33B17-1B9E-4A76-AB8F-6B62AB9B22EB}"/>
              </a:ext>
            </a:extLst>
          </p:cNvPr>
          <p:cNvSpPr txBox="1"/>
          <p:nvPr/>
        </p:nvSpPr>
        <p:spPr>
          <a:xfrm>
            <a:off x="7129774" y="3487960"/>
            <a:ext cx="308098" cy="369332"/>
          </a:xfrm>
          <a:prstGeom prst="rect">
            <a:avLst/>
          </a:prstGeom>
          <a:noFill/>
        </p:spPr>
        <p:txBody>
          <a:bodyPr wrap="none" rtlCol="0">
            <a:spAutoFit/>
          </a:bodyPr>
          <a:lstStyle/>
          <a:p>
            <a:r>
              <a:rPr lang="en-GB" dirty="0"/>
              <a:t>C</a:t>
            </a:r>
            <a:endParaRPr lang="en-US" dirty="0"/>
          </a:p>
        </p:txBody>
      </p:sp>
    </p:spTree>
    <p:extLst>
      <p:ext uri="{BB962C8B-B14F-4D97-AF65-F5344CB8AC3E}">
        <p14:creationId xmlns:p14="http://schemas.microsoft.com/office/powerpoint/2010/main" val="3981914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864A4-BA2B-4EB7-9C8A-89FF80324562}"/>
              </a:ext>
            </a:extLst>
          </p:cNvPr>
          <p:cNvSpPr>
            <a:spLocks noGrp="1"/>
          </p:cNvSpPr>
          <p:nvPr>
            <p:ph type="title"/>
          </p:nvPr>
        </p:nvSpPr>
        <p:spPr/>
        <p:txBody>
          <a:bodyPr/>
          <a:lstStyle/>
          <a:p>
            <a:r>
              <a:rPr lang="en-GB" dirty="0"/>
              <a:t>The Bayesian Network</a:t>
            </a:r>
            <a:endParaRPr lang="en-US" dirty="0"/>
          </a:p>
        </p:txBody>
      </p:sp>
      <p:sp>
        <p:nvSpPr>
          <p:cNvPr id="3" name="Content Placeholder 2">
            <a:extLst>
              <a:ext uri="{FF2B5EF4-FFF2-40B4-BE49-F238E27FC236}">
                <a16:creationId xmlns:a16="http://schemas.microsoft.com/office/drawing/2014/main" id="{B3732348-3280-4059-A9A4-86EBD9BC02F4}"/>
              </a:ext>
            </a:extLst>
          </p:cNvPr>
          <p:cNvSpPr>
            <a:spLocks noGrp="1"/>
          </p:cNvSpPr>
          <p:nvPr>
            <p:ph idx="1"/>
          </p:nvPr>
        </p:nvSpPr>
        <p:spPr>
          <a:xfrm>
            <a:off x="841938" y="1607982"/>
            <a:ext cx="4593767" cy="4525963"/>
          </a:xfrm>
        </p:spPr>
        <p:txBody>
          <a:bodyPr>
            <a:normAutofit/>
          </a:bodyPr>
          <a:lstStyle/>
          <a:p>
            <a:r>
              <a:rPr lang="en-GB" dirty="0"/>
              <a:t>Divergence</a:t>
            </a:r>
          </a:p>
          <a:p>
            <a:pPr lvl="1"/>
            <a:r>
              <a:rPr lang="en-GB" dirty="0"/>
              <a:t>B and C are dependent unless evidence about A is received. </a:t>
            </a:r>
          </a:p>
        </p:txBody>
      </p:sp>
      <p:sp>
        <p:nvSpPr>
          <p:cNvPr id="10" name="Rectangle: Rounded Corners 9">
            <a:extLst>
              <a:ext uri="{FF2B5EF4-FFF2-40B4-BE49-F238E27FC236}">
                <a16:creationId xmlns:a16="http://schemas.microsoft.com/office/drawing/2014/main" id="{63E3C76F-DA4F-4581-84E2-046101D6D36A}"/>
              </a:ext>
            </a:extLst>
          </p:cNvPr>
          <p:cNvSpPr/>
          <p:nvPr/>
        </p:nvSpPr>
        <p:spPr>
          <a:xfrm>
            <a:off x="5352323" y="3203337"/>
            <a:ext cx="129614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Joe</a:t>
            </a:r>
            <a:endParaRPr lang="en-US" sz="2800" dirty="0"/>
          </a:p>
        </p:txBody>
      </p:sp>
      <p:sp>
        <p:nvSpPr>
          <p:cNvPr id="11" name="Rectangle: Rounded Corners 10">
            <a:extLst>
              <a:ext uri="{FF2B5EF4-FFF2-40B4-BE49-F238E27FC236}">
                <a16:creationId xmlns:a16="http://schemas.microsoft.com/office/drawing/2014/main" id="{1E6DB23A-F7F1-4043-AC86-6E6EEBB70631}"/>
              </a:ext>
            </a:extLst>
          </p:cNvPr>
          <p:cNvSpPr/>
          <p:nvPr/>
        </p:nvSpPr>
        <p:spPr>
          <a:xfrm>
            <a:off x="7622065" y="3189950"/>
            <a:ext cx="129614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Sara</a:t>
            </a:r>
            <a:endParaRPr lang="en-US" sz="2800" dirty="0"/>
          </a:p>
        </p:txBody>
      </p:sp>
      <p:sp>
        <p:nvSpPr>
          <p:cNvPr id="12" name="Rectangle: Rounded Corners 11">
            <a:extLst>
              <a:ext uri="{FF2B5EF4-FFF2-40B4-BE49-F238E27FC236}">
                <a16:creationId xmlns:a16="http://schemas.microsoft.com/office/drawing/2014/main" id="{213233EE-A219-49F1-B79C-E9D366874345}"/>
              </a:ext>
            </a:extLst>
          </p:cNvPr>
          <p:cNvSpPr/>
          <p:nvPr/>
        </p:nvSpPr>
        <p:spPr>
          <a:xfrm>
            <a:off x="6481702" y="1844824"/>
            <a:ext cx="129614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Icy</a:t>
            </a:r>
            <a:endParaRPr lang="en-US" sz="2800" dirty="0"/>
          </a:p>
        </p:txBody>
      </p:sp>
      <p:cxnSp>
        <p:nvCxnSpPr>
          <p:cNvPr id="13" name="Straight Arrow Connector 12">
            <a:extLst>
              <a:ext uri="{FF2B5EF4-FFF2-40B4-BE49-F238E27FC236}">
                <a16:creationId xmlns:a16="http://schemas.microsoft.com/office/drawing/2014/main" id="{A2252909-DA6A-41BF-9A14-157E9A3B73A7}"/>
              </a:ext>
            </a:extLst>
          </p:cNvPr>
          <p:cNvCxnSpPr>
            <a:cxnSpLocks/>
            <a:stCxn id="12" idx="2"/>
            <a:endCxn id="11" idx="0"/>
          </p:cNvCxnSpPr>
          <p:nvPr/>
        </p:nvCxnSpPr>
        <p:spPr>
          <a:xfrm>
            <a:off x="7129774" y="2420888"/>
            <a:ext cx="1140363" cy="769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CE750B8-9452-4F93-BA1F-A6EC12E53DBA}"/>
              </a:ext>
            </a:extLst>
          </p:cNvPr>
          <p:cNvCxnSpPr>
            <a:cxnSpLocks/>
            <a:stCxn id="12" idx="2"/>
            <a:endCxn id="10" idx="0"/>
          </p:cNvCxnSpPr>
          <p:nvPr/>
        </p:nvCxnSpPr>
        <p:spPr>
          <a:xfrm flipH="1">
            <a:off x="6000395" y="2420888"/>
            <a:ext cx="1129379" cy="782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864528E-2D9E-4BA9-821C-738A807AD9D0}"/>
              </a:ext>
            </a:extLst>
          </p:cNvPr>
          <p:cNvSpPr txBox="1"/>
          <p:nvPr/>
        </p:nvSpPr>
        <p:spPr>
          <a:xfrm>
            <a:off x="6944549" y="1475492"/>
            <a:ext cx="317716" cy="369332"/>
          </a:xfrm>
          <a:prstGeom prst="rect">
            <a:avLst/>
          </a:prstGeom>
          <a:noFill/>
        </p:spPr>
        <p:txBody>
          <a:bodyPr wrap="none" rtlCol="0">
            <a:spAutoFit/>
          </a:bodyPr>
          <a:lstStyle/>
          <a:p>
            <a:r>
              <a:rPr lang="en-GB" dirty="0"/>
              <a:t>A</a:t>
            </a:r>
            <a:endParaRPr lang="en-US" dirty="0"/>
          </a:p>
        </p:txBody>
      </p:sp>
      <p:sp>
        <p:nvSpPr>
          <p:cNvPr id="18" name="TextBox 17">
            <a:extLst>
              <a:ext uri="{FF2B5EF4-FFF2-40B4-BE49-F238E27FC236}">
                <a16:creationId xmlns:a16="http://schemas.microsoft.com/office/drawing/2014/main" id="{10700A6C-8D63-48F9-ADC1-63426FB42AAF}"/>
              </a:ext>
            </a:extLst>
          </p:cNvPr>
          <p:cNvSpPr txBox="1"/>
          <p:nvPr/>
        </p:nvSpPr>
        <p:spPr>
          <a:xfrm>
            <a:off x="5880427" y="3801120"/>
            <a:ext cx="309700" cy="369332"/>
          </a:xfrm>
          <a:prstGeom prst="rect">
            <a:avLst/>
          </a:prstGeom>
          <a:noFill/>
        </p:spPr>
        <p:txBody>
          <a:bodyPr wrap="none" rtlCol="0">
            <a:spAutoFit/>
          </a:bodyPr>
          <a:lstStyle/>
          <a:p>
            <a:r>
              <a:rPr lang="en-GB" dirty="0"/>
              <a:t>B</a:t>
            </a:r>
            <a:endParaRPr lang="en-US" dirty="0"/>
          </a:p>
        </p:txBody>
      </p:sp>
      <p:sp>
        <p:nvSpPr>
          <p:cNvPr id="19" name="TextBox 18">
            <a:extLst>
              <a:ext uri="{FF2B5EF4-FFF2-40B4-BE49-F238E27FC236}">
                <a16:creationId xmlns:a16="http://schemas.microsoft.com/office/drawing/2014/main" id="{882F593C-D546-4899-871C-6D9B60A5CAE8}"/>
              </a:ext>
            </a:extLst>
          </p:cNvPr>
          <p:cNvSpPr txBox="1"/>
          <p:nvPr/>
        </p:nvSpPr>
        <p:spPr>
          <a:xfrm>
            <a:off x="8040304" y="3766014"/>
            <a:ext cx="308098" cy="369332"/>
          </a:xfrm>
          <a:prstGeom prst="rect">
            <a:avLst/>
          </a:prstGeom>
          <a:noFill/>
        </p:spPr>
        <p:txBody>
          <a:bodyPr wrap="none" rtlCol="0">
            <a:spAutoFit/>
          </a:bodyPr>
          <a:lstStyle/>
          <a:p>
            <a:r>
              <a:rPr lang="en-GB" dirty="0"/>
              <a:t>C</a:t>
            </a:r>
            <a:endParaRPr lang="en-US" dirty="0"/>
          </a:p>
        </p:txBody>
      </p:sp>
    </p:spTree>
    <p:extLst>
      <p:ext uri="{BB962C8B-B14F-4D97-AF65-F5344CB8AC3E}">
        <p14:creationId xmlns:p14="http://schemas.microsoft.com/office/powerpoint/2010/main" val="15513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864A4-BA2B-4EB7-9C8A-89FF80324562}"/>
              </a:ext>
            </a:extLst>
          </p:cNvPr>
          <p:cNvSpPr>
            <a:spLocks noGrp="1"/>
          </p:cNvSpPr>
          <p:nvPr>
            <p:ph type="title"/>
          </p:nvPr>
        </p:nvSpPr>
        <p:spPr/>
        <p:txBody>
          <a:bodyPr/>
          <a:lstStyle/>
          <a:p>
            <a:r>
              <a:rPr lang="en-GB" dirty="0"/>
              <a:t>The Bayesian Network</a:t>
            </a:r>
            <a:endParaRPr lang="en-US" dirty="0"/>
          </a:p>
        </p:txBody>
      </p:sp>
      <p:sp>
        <p:nvSpPr>
          <p:cNvPr id="3" name="Content Placeholder 2">
            <a:extLst>
              <a:ext uri="{FF2B5EF4-FFF2-40B4-BE49-F238E27FC236}">
                <a16:creationId xmlns:a16="http://schemas.microsoft.com/office/drawing/2014/main" id="{B3732348-3280-4059-A9A4-86EBD9BC02F4}"/>
              </a:ext>
            </a:extLst>
          </p:cNvPr>
          <p:cNvSpPr>
            <a:spLocks noGrp="1"/>
          </p:cNvSpPr>
          <p:nvPr>
            <p:ph idx="1"/>
          </p:nvPr>
        </p:nvSpPr>
        <p:spPr>
          <a:xfrm>
            <a:off x="899591" y="1600200"/>
            <a:ext cx="7704857" cy="3196953"/>
          </a:xfrm>
        </p:spPr>
        <p:txBody>
          <a:bodyPr>
            <a:normAutofit lnSpcReduction="10000"/>
          </a:bodyPr>
          <a:lstStyle/>
          <a:p>
            <a:r>
              <a:rPr lang="en-GB" dirty="0"/>
              <a:t>Serial (Forward)</a:t>
            </a:r>
          </a:p>
          <a:p>
            <a:pPr lvl="1"/>
            <a:r>
              <a:rPr lang="en-GB" dirty="0"/>
              <a:t>A and C are dependent and become independent upon receiving evidence about B.</a:t>
            </a:r>
          </a:p>
          <a:p>
            <a:pPr lvl="1"/>
            <a:r>
              <a:rPr lang="en-GB" dirty="0"/>
              <a:t>A and C are de-separated given B.</a:t>
            </a:r>
          </a:p>
          <a:p>
            <a:pPr lvl="1"/>
            <a:r>
              <a:rPr lang="en-GB" dirty="0"/>
              <a:t>Knowing A will tell us something about C </a:t>
            </a:r>
            <a:r>
              <a:rPr lang="en-GB" sz="2400" i="1" dirty="0"/>
              <a:t>(unless B is already known, then A doesn’t tell anything new about C</a:t>
            </a:r>
            <a:r>
              <a:rPr lang="en-GB" dirty="0"/>
              <a:t>).</a:t>
            </a:r>
          </a:p>
        </p:txBody>
      </p:sp>
      <p:sp>
        <p:nvSpPr>
          <p:cNvPr id="10" name="Rectangle: Rounded Corners 9">
            <a:extLst>
              <a:ext uri="{FF2B5EF4-FFF2-40B4-BE49-F238E27FC236}">
                <a16:creationId xmlns:a16="http://schemas.microsoft.com/office/drawing/2014/main" id="{63E3C76F-DA4F-4581-84E2-046101D6D36A}"/>
              </a:ext>
            </a:extLst>
          </p:cNvPr>
          <p:cNvSpPr/>
          <p:nvPr/>
        </p:nvSpPr>
        <p:spPr>
          <a:xfrm>
            <a:off x="2051720" y="5085184"/>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Smoking</a:t>
            </a:r>
            <a:endParaRPr lang="en-US" sz="2000" dirty="0"/>
          </a:p>
        </p:txBody>
      </p:sp>
      <p:sp>
        <p:nvSpPr>
          <p:cNvPr id="11" name="Rectangle: Rounded Corners 10">
            <a:extLst>
              <a:ext uri="{FF2B5EF4-FFF2-40B4-BE49-F238E27FC236}">
                <a16:creationId xmlns:a16="http://schemas.microsoft.com/office/drawing/2014/main" id="{1E6DB23A-F7F1-4043-AC86-6E6EEBB70631}"/>
              </a:ext>
            </a:extLst>
          </p:cNvPr>
          <p:cNvSpPr/>
          <p:nvPr/>
        </p:nvSpPr>
        <p:spPr>
          <a:xfrm>
            <a:off x="6660231" y="5085184"/>
            <a:ext cx="151216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Breathing difficulty</a:t>
            </a:r>
            <a:endParaRPr lang="en-US" sz="2000" dirty="0"/>
          </a:p>
        </p:txBody>
      </p:sp>
      <p:sp>
        <p:nvSpPr>
          <p:cNvPr id="12" name="Rectangle: Rounded Corners 11">
            <a:extLst>
              <a:ext uri="{FF2B5EF4-FFF2-40B4-BE49-F238E27FC236}">
                <a16:creationId xmlns:a16="http://schemas.microsoft.com/office/drawing/2014/main" id="{213233EE-A219-49F1-B79C-E9D366874345}"/>
              </a:ext>
            </a:extLst>
          </p:cNvPr>
          <p:cNvSpPr/>
          <p:nvPr/>
        </p:nvSpPr>
        <p:spPr>
          <a:xfrm>
            <a:off x="4427983" y="5085184"/>
            <a:ext cx="1134125"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Cancer</a:t>
            </a:r>
            <a:endParaRPr lang="en-US" sz="2000" dirty="0"/>
          </a:p>
        </p:txBody>
      </p:sp>
      <p:cxnSp>
        <p:nvCxnSpPr>
          <p:cNvPr id="13" name="Straight Arrow Connector 12">
            <a:extLst>
              <a:ext uri="{FF2B5EF4-FFF2-40B4-BE49-F238E27FC236}">
                <a16:creationId xmlns:a16="http://schemas.microsoft.com/office/drawing/2014/main" id="{A2252909-DA6A-41BF-9A14-157E9A3B73A7}"/>
              </a:ext>
            </a:extLst>
          </p:cNvPr>
          <p:cNvCxnSpPr>
            <a:cxnSpLocks/>
            <a:stCxn id="12" idx="3"/>
            <a:endCxn id="11" idx="1"/>
          </p:cNvCxnSpPr>
          <p:nvPr/>
        </p:nvCxnSpPr>
        <p:spPr>
          <a:xfrm>
            <a:off x="5562108" y="5373216"/>
            <a:ext cx="10981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CE750B8-9452-4F93-BA1F-A6EC12E53DBA}"/>
              </a:ext>
            </a:extLst>
          </p:cNvPr>
          <p:cNvCxnSpPr>
            <a:cxnSpLocks/>
            <a:stCxn id="10" idx="3"/>
            <a:endCxn id="12" idx="1"/>
          </p:cNvCxnSpPr>
          <p:nvPr/>
        </p:nvCxnSpPr>
        <p:spPr>
          <a:xfrm>
            <a:off x="3419872" y="5373216"/>
            <a:ext cx="1008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6E2BF44-C369-47D4-8468-EF69C1C74A7F}"/>
              </a:ext>
            </a:extLst>
          </p:cNvPr>
          <p:cNvSpPr txBox="1"/>
          <p:nvPr/>
        </p:nvSpPr>
        <p:spPr>
          <a:xfrm>
            <a:off x="2627784" y="5764613"/>
            <a:ext cx="317716" cy="369332"/>
          </a:xfrm>
          <a:prstGeom prst="rect">
            <a:avLst/>
          </a:prstGeom>
          <a:noFill/>
        </p:spPr>
        <p:txBody>
          <a:bodyPr wrap="none" rtlCol="0">
            <a:spAutoFit/>
          </a:bodyPr>
          <a:lstStyle/>
          <a:p>
            <a:r>
              <a:rPr lang="en-GB" dirty="0"/>
              <a:t>A</a:t>
            </a:r>
            <a:endParaRPr lang="en-US" dirty="0"/>
          </a:p>
        </p:txBody>
      </p:sp>
      <p:sp>
        <p:nvSpPr>
          <p:cNvPr id="25" name="TextBox 24">
            <a:extLst>
              <a:ext uri="{FF2B5EF4-FFF2-40B4-BE49-F238E27FC236}">
                <a16:creationId xmlns:a16="http://schemas.microsoft.com/office/drawing/2014/main" id="{0015C766-A237-4BC4-8B09-718AB1847CC6}"/>
              </a:ext>
            </a:extLst>
          </p:cNvPr>
          <p:cNvSpPr txBox="1"/>
          <p:nvPr/>
        </p:nvSpPr>
        <p:spPr>
          <a:xfrm>
            <a:off x="4836187" y="5764613"/>
            <a:ext cx="309700" cy="369332"/>
          </a:xfrm>
          <a:prstGeom prst="rect">
            <a:avLst/>
          </a:prstGeom>
          <a:noFill/>
        </p:spPr>
        <p:txBody>
          <a:bodyPr wrap="none" rtlCol="0">
            <a:spAutoFit/>
          </a:bodyPr>
          <a:lstStyle/>
          <a:p>
            <a:r>
              <a:rPr lang="en-GB" dirty="0"/>
              <a:t>B</a:t>
            </a:r>
            <a:endParaRPr lang="en-US" dirty="0"/>
          </a:p>
        </p:txBody>
      </p:sp>
      <p:sp>
        <p:nvSpPr>
          <p:cNvPr id="26" name="TextBox 25">
            <a:extLst>
              <a:ext uri="{FF2B5EF4-FFF2-40B4-BE49-F238E27FC236}">
                <a16:creationId xmlns:a16="http://schemas.microsoft.com/office/drawing/2014/main" id="{552E6383-F480-46DC-8EBF-C449A7D4117E}"/>
              </a:ext>
            </a:extLst>
          </p:cNvPr>
          <p:cNvSpPr txBox="1"/>
          <p:nvPr/>
        </p:nvSpPr>
        <p:spPr>
          <a:xfrm>
            <a:off x="7262265" y="5764613"/>
            <a:ext cx="308098" cy="369332"/>
          </a:xfrm>
          <a:prstGeom prst="rect">
            <a:avLst/>
          </a:prstGeom>
          <a:noFill/>
        </p:spPr>
        <p:txBody>
          <a:bodyPr wrap="none" rtlCol="0">
            <a:spAutoFit/>
          </a:bodyPr>
          <a:lstStyle/>
          <a:p>
            <a:r>
              <a:rPr lang="en-GB" dirty="0"/>
              <a:t>C</a:t>
            </a:r>
            <a:endParaRPr lang="en-US" dirty="0"/>
          </a:p>
        </p:txBody>
      </p:sp>
    </p:spTree>
    <p:extLst>
      <p:ext uri="{BB962C8B-B14F-4D97-AF65-F5344CB8AC3E}">
        <p14:creationId xmlns:p14="http://schemas.microsoft.com/office/powerpoint/2010/main" val="2974989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864A4-BA2B-4EB7-9C8A-89FF80324562}"/>
              </a:ext>
            </a:extLst>
          </p:cNvPr>
          <p:cNvSpPr>
            <a:spLocks noGrp="1"/>
          </p:cNvSpPr>
          <p:nvPr>
            <p:ph type="title"/>
          </p:nvPr>
        </p:nvSpPr>
        <p:spPr/>
        <p:txBody>
          <a:bodyPr/>
          <a:lstStyle/>
          <a:p>
            <a:r>
              <a:rPr lang="en-GB" dirty="0"/>
              <a:t>The Bayesian Network</a:t>
            </a:r>
            <a:endParaRPr lang="en-US" dirty="0"/>
          </a:p>
        </p:txBody>
      </p:sp>
      <p:sp>
        <p:nvSpPr>
          <p:cNvPr id="3" name="Content Placeholder 2">
            <a:extLst>
              <a:ext uri="{FF2B5EF4-FFF2-40B4-BE49-F238E27FC236}">
                <a16:creationId xmlns:a16="http://schemas.microsoft.com/office/drawing/2014/main" id="{B3732348-3280-4059-A9A4-86EBD9BC02F4}"/>
              </a:ext>
            </a:extLst>
          </p:cNvPr>
          <p:cNvSpPr>
            <a:spLocks noGrp="1"/>
          </p:cNvSpPr>
          <p:nvPr>
            <p:ph idx="1"/>
          </p:nvPr>
        </p:nvSpPr>
        <p:spPr>
          <a:xfrm>
            <a:off x="899591" y="1600200"/>
            <a:ext cx="7704857" cy="3196953"/>
          </a:xfrm>
        </p:spPr>
        <p:txBody>
          <a:bodyPr>
            <a:normAutofit lnSpcReduction="10000"/>
          </a:bodyPr>
          <a:lstStyle/>
          <a:p>
            <a:r>
              <a:rPr lang="en-GB" dirty="0"/>
              <a:t>Serial (Backward)</a:t>
            </a:r>
          </a:p>
          <a:p>
            <a:pPr lvl="1"/>
            <a:r>
              <a:rPr lang="en-GB" dirty="0"/>
              <a:t>C and A are dependent and become independent upon receiving evidence about B.</a:t>
            </a:r>
          </a:p>
          <a:p>
            <a:pPr lvl="1"/>
            <a:r>
              <a:rPr lang="en-GB" dirty="0"/>
              <a:t>C and A are de-separated given B.</a:t>
            </a:r>
          </a:p>
          <a:p>
            <a:pPr lvl="1"/>
            <a:r>
              <a:rPr lang="en-GB" dirty="0"/>
              <a:t>Knowing C will tell us something about A </a:t>
            </a:r>
            <a:r>
              <a:rPr lang="en-GB" sz="2400" i="1" dirty="0"/>
              <a:t>(unless B is already known, then C doesn’t tell anything new about A</a:t>
            </a:r>
            <a:r>
              <a:rPr lang="en-GB" dirty="0"/>
              <a:t>).</a:t>
            </a:r>
          </a:p>
        </p:txBody>
      </p:sp>
      <p:sp>
        <p:nvSpPr>
          <p:cNvPr id="10" name="Rectangle: Rounded Corners 9">
            <a:extLst>
              <a:ext uri="{FF2B5EF4-FFF2-40B4-BE49-F238E27FC236}">
                <a16:creationId xmlns:a16="http://schemas.microsoft.com/office/drawing/2014/main" id="{63E3C76F-DA4F-4581-84E2-046101D6D36A}"/>
              </a:ext>
            </a:extLst>
          </p:cNvPr>
          <p:cNvSpPr/>
          <p:nvPr/>
        </p:nvSpPr>
        <p:spPr>
          <a:xfrm>
            <a:off x="2051720" y="5085184"/>
            <a:ext cx="136815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Smoking</a:t>
            </a:r>
            <a:endParaRPr lang="en-US" sz="2000" dirty="0"/>
          </a:p>
        </p:txBody>
      </p:sp>
      <p:sp>
        <p:nvSpPr>
          <p:cNvPr id="11" name="Rectangle: Rounded Corners 10">
            <a:extLst>
              <a:ext uri="{FF2B5EF4-FFF2-40B4-BE49-F238E27FC236}">
                <a16:creationId xmlns:a16="http://schemas.microsoft.com/office/drawing/2014/main" id="{1E6DB23A-F7F1-4043-AC86-6E6EEBB70631}"/>
              </a:ext>
            </a:extLst>
          </p:cNvPr>
          <p:cNvSpPr/>
          <p:nvPr/>
        </p:nvSpPr>
        <p:spPr>
          <a:xfrm>
            <a:off x="6660231" y="5085184"/>
            <a:ext cx="151216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Breathing difficulty</a:t>
            </a:r>
            <a:endParaRPr lang="en-US" sz="2000" dirty="0"/>
          </a:p>
        </p:txBody>
      </p:sp>
      <p:sp>
        <p:nvSpPr>
          <p:cNvPr id="12" name="Rectangle: Rounded Corners 11">
            <a:extLst>
              <a:ext uri="{FF2B5EF4-FFF2-40B4-BE49-F238E27FC236}">
                <a16:creationId xmlns:a16="http://schemas.microsoft.com/office/drawing/2014/main" id="{213233EE-A219-49F1-B79C-E9D366874345}"/>
              </a:ext>
            </a:extLst>
          </p:cNvPr>
          <p:cNvSpPr/>
          <p:nvPr/>
        </p:nvSpPr>
        <p:spPr>
          <a:xfrm>
            <a:off x="4427983" y="5085184"/>
            <a:ext cx="1134125"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t>Cancer</a:t>
            </a:r>
            <a:endParaRPr lang="en-US" sz="2000" dirty="0"/>
          </a:p>
        </p:txBody>
      </p:sp>
      <p:cxnSp>
        <p:nvCxnSpPr>
          <p:cNvPr id="13" name="Straight Arrow Connector 12">
            <a:extLst>
              <a:ext uri="{FF2B5EF4-FFF2-40B4-BE49-F238E27FC236}">
                <a16:creationId xmlns:a16="http://schemas.microsoft.com/office/drawing/2014/main" id="{A2252909-DA6A-41BF-9A14-157E9A3B73A7}"/>
              </a:ext>
            </a:extLst>
          </p:cNvPr>
          <p:cNvCxnSpPr>
            <a:cxnSpLocks/>
            <a:stCxn id="12" idx="3"/>
            <a:endCxn id="11" idx="1"/>
          </p:cNvCxnSpPr>
          <p:nvPr/>
        </p:nvCxnSpPr>
        <p:spPr>
          <a:xfrm>
            <a:off x="5562108" y="5373216"/>
            <a:ext cx="10981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CE750B8-9452-4F93-BA1F-A6EC12E53DBA}"/>
              </a:ext>
            </a:extLst>
          </p:cNvPr>
          <p:cNvCxnSpPr>
            <a:cxnSpLocks/>
            <a:stCxn id="10" idx="3"/>
            <a:endCxn id="12" idx="1"/>
          </p:cNvCxnSpPr>
          <p:nvPr/>
        </p:nvCxnSpPr>
        <p:spPr>
          <a:xfrm>
            <a:off x="3419872" y="5373216"/>
            <a:ext cx="1008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6E2BF44-C369-47D4-8468-EF69C1C74A7F}"/>
              </a:ext>
            </a:extLst>
          </p:cNvPr>
          <p:cNvSpPr txBox="1"/>
          <p:nvPr/>
        </p:nvSpPr>
        <p:spPr>
          <a:xfrm>
            <a:off x="2627784" y="5764613"/>
            <a:ext cx="317716" cy="369332"/>
          </a:xfrm>
          <a:prstGeom prst="rect">
            <a:avLst/>
          </a:prstGeom>
          <a:noFill/>
        </p:spPr>
        <p:txBody>
          <a:bodyPr wrap="none" rtlCol="0">
            <a:spAutoFit/>
          </a:bodyPr>
          <a:lstStyle/>
          <a:p>
            <a:r>
              <a:rPr lang="en-GB" dirty="0"/>
              <a:t>A</a:t>
            </a:r>
            <a:endParaRPr lang="en-US" dirty="0"/>
          </a:p>
        </p:txBody>
      </p:sp>
      <p:sp>
        <p:nvSpPr>
          <p:cNvPr id="25" name="TextBox 24">
            <a:extLst>
              <a:ext uri="{FF2B5EF4-FFF2-40B4-BE49-F238E27FC236}">
                <a16:creationId xmlns:a16="http://schemas.microsoft.com/office/drawing/2014/main" id="{0015C766-A237-4BC4-8B09-718AB1847CC6}"/>
              </a:ext>
            </a:extLst>
          </p:cNvPr>
          <p:cNvSpPr txBox="1"/>
          <p:nvPr/>
        </p:nvSpPr>
        <p:spPr>
          <a:xfrm>
            <a:off x="4836187" y="5764613"/>
            <a:ext cx="309700" cy="369332"/>
          </a:xfrm>
          <a:prstGeom prst="rect">
            <a:avLst/>
          </a:prstGeom>
          <a:noFill/>
        </p:spPr>
        <p:txBody>
          <a:bodyPr wrap="none" rtlCol="0">
            <a:spAutoFit/>
          </a:bodyPr>
          <a:lstStyle/>
          <a:p>
            <a:r>
              <a:rPr lang="en-GB" dirty="0"/>
              <a:t>B</a:t>
            </a:r>
            <a:endParaRPr lang="en-US" dirty="0"/>
          </a:p>
        </p:txBody>
      </p:sp>
      <p:sp>
        <p:nvSpPr>
          <p:cNvPr id="26" name="TextBox 25">
            <a:extLst>
              <a:ext uri="{FF2B5EF4-FFF2-40B4-BE49-F238E27FC236}">
                <a16:creationId xmlns:a16="http://schemas.microsoft.com/office/drawing/2014/main" id="{552E6383-F480-46DC-8EBF-C449A7D4117E}"/>
              </a:ext>
            </a:extLst>
          </p:cNvPr>
          <p:cNvSpPr txBox="1"/>
          <p:nvPr/>
        </p:nvSpPr>
        <p:spPr>
          <a:xfrm>
            <a:off x="7262265" y="5764613"/>
            <a:ext cx="308098" cy="369332"/>
          </a:xfrm>
          <a:prstGeom prst="rect">
            <a:avLst/>
          </a:prstGeom>
          <a:noFill/>
        </p:spPr>
        <p:txBody>
          <a:bodyPr wrap="none" rtlCol="0">
            <a:spAutoFit/>
          </a:bodyPr>
          <a:lstStyle/>
          <a:p>
            <a:r>
              <a:rPr lang="en-GB" dirty="0"/>
              <a:t>C</a:t>
            </a:r>
            <a:endParaRPr lang="en-US" dirty="0"/>
          </a:p>
        </p:txBody>
      </p:sp>
    </p:spTree>
    <p:extLst>
      <p:ext uri="{BB962C8B-B14F-4D97-AF65-F5344CB8AC3E}">
        <p14:creationId xmlns:p14="http://schemas.microsoft.com/office/powerpoint/2010/main" val="3311176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5AA2B-4BDC-402C-BEB2-795FF930B6BE}"/>
              </a:ext>
            </a:extLst>
          </p:cNvPr>
          <p:cNvSpPr>
            <a:spLocks noGrp="1"/>
          </p:cNvSpPr>
          <p:nvPr>
            <p:ph type="title"/>
          </p:nvPr>
        </p:nvSpPr>
        <p:spPr/>
        <p:txBody>
          <a:bodyPr/>
          <a:lstStyle/>
          <a:p>
            <a:r>
              <a:rPr lang="en-GB" dirty="0"/>
              <a:t>The Bayesian Network</a:t>
            </a:r>
            <a:endParaRPr lang="en-US" dirty="0"/>
          </a:p>
        </p:txBody>
      </p:sp>
      <p:sp>
        <p:nvSpPr>
          <p:cNvPr id="3" name="Content Placeholder 2">
            <a:extLst>
              <a:ext uri="{FF2B5EF4-FFF2-40B4-BE49-F238E27FC236}">
                <a16:creationId xmlns:a16="http://schemas.microsoft.com/office/drawing/2014/main" id="{5939BA4B-1AFD-4F50-B805-88040AB6558D}"/>
              </a:ext>
            </a:extLst>
          </p:cNvPr>
          <p:cNvSpPr>
            <a:spLocks noGrp="1"/>
          </p:cNvSpPr>
          <p:nvPr>
            <p:ph idx="1"/>
          </p:nvPr>
        </p:nvSpPr>
        <p:spPr/>
        <p:txBody>
          <a:bodyPr/>
          <a:lstStyle/>
          <a:p>
            <a:r>
              <a:rPr lang="en-GB" dirty="0"/>
              <a:t>Bayesian network is a graph in which each node represents a variable.</a:t>
            </a:r>
          </a:p>
          <a:p>
            <a:r>
              <a:rPr lang="en-GB" dirty="0"/>
              <a:t>Each variable has an associated conditional probability table. </a:t>
            </a:r>
          </a:p>
          <a:p>
            <a:r>
              <a:rPr lang="en-GB" dirty="0"/>
              <a:t>The network and table provide a joint probability distribution for the variables.</a:t>
            </a:r>
            <a:endParaRPr lang="en-US" dirty="0"/>
          </a:p>
        </p:txBody>
      </p:sp>
    </p:spTree>
    <p:extLst>
      <p:ext uri="{BB962C8B-B14F-4D97-AF65-F5344CB8AC3E}">
        <p14:creationId xmlns:p14="http://schemas.microsoft.com/office/powerpoint/2010/main" val="561115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89643-EF99-4F92-90A2-21E90C672BE1}"/>
              </a:ext>
            </a:extLst>
          </p:cNvPr>
          <p:cNvSpPr>
            <a:spLocks noGrp="1"/>
          </p:cNvSpPr>
          <p:nvPr>
            <p:ph type="title"/>
          </p:nvPr>
        </p:nvSpPr>
        <p:spPr/>
        <p:txBody>
          <a:bodyPr/>
          <a:lstStyle/>
          <a:p>
            <a:r>
              <a:rPr lang="en-GB" dirty="0"/>
              <a:t>References</a:t>
            </a:r>
            <a:endParaRPr lang="en-US" dirty="0"/>
          </a:p>
        </p:txBody>
      </p:sp>
      <p:sp>
        <p:nvSpPr>
          <p:cNvPr id="3" name="Content Placeholder 2">
            <a:extLst>
              <a:ext uri="{FF2B5EF4-FFF2-40B4-BE49-F238E27FC236}">
                <a16:creationId xmlns:a16="http://schemas.microsoft.com/office/drawing/2014/main" id="{5729D9BE-6E0D-48BB-B59F-71B193CFFFD7}"/>
              </a:ext>
            </a:extLst>
          </p:cNvPr>
          <p:cNvSpPr>
            <a:spLocks noGrp="1"/>
          </p:cNvSpPr>
          <p:nvPr>
            <p:ph idx="1"/>
          </p:nvPr>
        </p:nvSpPr>
        <p:spPr/>
        <p:txBody>
          <a:bodyPr/>
          <a:lstStyle/>
          <a:p>
            <a:r>
              <a:rPr lang="en-GB" dirty="0"/>
              <a:t>Callan, R. (2003). </a:t>
            </a:r>
            <a:r>
              <a:rPr lang="en-GB" i="1" dirty="0"/>
              <a:t>Artificial Intelligence</a:t>
            </a:r>
            <a:r>
              <a:rPr lang="en-GB" dirty="0"/>
              <a:t>. Part-3.  Palgrave Macmillan</a:t>
            </a:r>
            <a:endParaRPr lang="en-US" dirty="0"/>
          </a:p>
        </p:txBody>
      </p:sp>
    </p:spTree>
    <p:extLst>
      <p:ext uri="{BB962C8B-B14F-4D97-AF65-F5344CB8AC3E}">
        <p14:creationId xmlns:p14="http://schemas.microsoft.com/office/powerpoint/2010/main" val="1209416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F542A1D-A469-4E0E-B12B-0D7D9F6F6B1B}"/>
              </a:ext>
            </a:extLst>
          </p:cNvPr>
          <p:cNvSpPr/>
          <p:nvPr/>
        </p:nvSpPr>
        <p:spPr>
          <a:xfrm>
            <a:off x="3635896" y="3573016"/>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gardenGrew</a:t>
            </a:r>
            <a:endParaRPr lang="en-GB" dirty="0"/>
          </a:p>
        </p:txBody>
      </p:sp>
      <p:sp>
        <p:nvSpPr>
          <p:cNvPr id="4" name="Rectangle 3">
            <a:extLst>
              <a:ext uri="{FF2B5EF4-FFF2-40B4-BE49-F238E27FC236}">
                <a16:creationId xmlns:a16="http://schemas.microsoft.com/office/drawing/2014/main" id="{2999698D-E2F8-4E3A-A5D3-4EF68CD2F22E}"/>
              </a:ext>
            </a:extLst>
          </p:cNvPr>
          <p:cNvSpPr/>
          <p:nvPr/>
        </p:nvSpPr>
        <p:spPr>
          <a:xfrm>
            <a:off x="2058166" y="1988840"/>
            <a:ext cx="158417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rained</a:t>
            </a:r>
          </a:p>
        </p:txBody>
      </p:sp>
      <p:sp>
        <p:nvSpPr>
          <p:cNvPr id="5" name="Rectangle 4">
            <a:extLst>
              <a:ext uri="{FF2B5EF4-FFF2-40B4-BE49-F238E27FC236}">
                <a16:creationId xmlns:a16="http://schemas.microsoft.com/office/drawing/2014/main" id="{C3931213-57E9-45A7-BE12-47C0C938F807}"/>
              </a:ext>
            </a:extLst>
          </p:cNvPr>
          <p:cNvSpPr/>
          <p:nvPr/>
        </p:nvSpPr>
        <p:spPr>
          <a:xfrm>
            <a:off x="5004048" y="1988840"/>
            <a:ext cx="208178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eventTemperatures</a:t>
            </a:r>
            <a:endParaRPr lang="en-GB" dirty="0"/>
          </a:p>
        </p:txBody>
      </p:sp>
      <p:sp>
        <p:nvSpPr>
          <p:cNvPr id="6" name="Rectangle 5">
            <a:extLst>
              <a:ext uri="{FF2B5EF4-FFF2-40B4-BE49-F238E27FC236}">
                <a16:creationId xmlns:a16="http://schemas.microsoft.com/office/drawing/2014/main" id="{CC2020F8-3B55-4A77-918F-8374146EA05F}"/>
              </a:ext>
            </a:extLst>
          </p:cNvPr>
          <p:cNvSpPr/>
          <p:nvPr/>
        </p:nvSpPr>
        <p:spPr>
          <a:xfrm>
            <a:off x="1809361" y="5013176"/>
            <a:ext cx="208178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plentyOfCarrots</a:t>
            </a:r>
            <a:endParaRPr lang="en-GB" dirty="0"/>
          </a:p>
        </p:txBody>
      </p:sp>
      <p:sp>
        <p:nvSpPr>
          <p:cNvPr id="7" name="Rectangle 6">
            <a:extLst>
              <a:ext uri="{FF2B5EF4-FFF2-40B4-BE49-F238E27FC236}">
                <a16:creationId xmlns:a16="http://schemas.microsoft.com/office/drawing/2014/main" id="{2A859542-AAE2-4701-A6FE-885417677D1B}"/>
              </a:ext>
            </a:extLst>
          </p:cNvPr>
          <p:cNvSpPr/>
          <p:nvPr/>
        </p:nvSpPr>
        <p:spPr>
          <a:xfrm>
            <a:off x="5580112" y="5013176"/>
            <a:ext cx="208178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plentyOfTomatoes</a:t>
            </a:r>
            <a:endParaRPr lang="en-GB" dirty="0"/>
          </a:p>
        </p:txBody>
      </p:sp>
      <p:cxnSp>
        <p:nvCxnSpPr>
          <p:cNvPr id="9" name="Straight Arrow Connector 8">
            <a:extLst>
              <a:ext uri="{FF2B5EF4-FFF2-40B4-BE49-F238E27FC236}">
                <a16:creationId xmlns:a16="http://schemas.microsoft.com/office/drawing/2014/main" id="{05BDE7A1-CF93-4D82-A11E-788234C9441C}"/>
              </a:ext>
            </a:extLst>
          </p:cNvPr>
          <p:cNvCxnSpPr>
            <a:stCxn id="4" idx="2"/>
            <a:endCxn id="3" idx="0"/>
          </p:cNvCxnSpPr>
          <p:nvPr/>
        </p:nvCxnSpPr>
        <p:spPr>
          <a:xfrm>
            <a:off x="2850254" y="2420888"/>
            <a:ext cx="1577730" cy="115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EC1AE11-A7CF-4C3A-9844-776F66318203}"/>
              </a:ext>
            </a:extLst>
          </p:cNvPr>
          <p:cNvCxnSpPr>
            <a:stCxn id="5" idx="2"/>
            <a:endCxn id="3" idx="0"/>
          </p:cNvCxnSpPr>
          <p:nvPr/>
        </p:nvCxnSpPr>
        <p:spPr>
          <a:xfrm flipH="1">
            <a:off x="4427984" y="2420888"/>
            <a:ext cx="1616957" cy="115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5C4179E-12BF-4273-84EC-773CEAB2AE80}"/>
              </a:ext>
            </a:extLst>
          </p:cNvPr>
          <p:cNvCxnSpPr>
            <a:stCxn id="3" idx="2"/>
            <a:endCxn id="7" idx="0"/>
          </p:cNvCxnSpPr>
          <p:nvPr/>
        </p:nvCxnSpPr>
        <p:spPr>
          <a:xfrm>
            <a:off x="4427984" y="4005064"/>
            <a:ext cx="2193021"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9E117D9-525E-4FE4-8A92-4F730B42239E}"/>
              </a:ext>
            </a:extLst>
          </p:cNvPr>
          <p:cNvCxnSpPr>
            <a:stCxn id="3" idx="2"/>
            <a:endCxn id="6" idx="0"/>
          </p:cNvCxnSpPr>
          <p:nvPr/>
        </p:nvCxnSpPr>
        <p:spPr>
          <a:xfrm flipH="1">
            <a:off x="2850254" y="4005064"/>
            <a:ext cx="1577730"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DAEFD74-3AE5-4B99-9355-85023EDFD05D}"/>
              </a:ext>
            </a:extLst>
          </p:cNvPr>
          <p:cNvSpPr/>
          <p:nvPr/>
        </p:nvSpPr>
        <p:spPr>
          <a:xfrm>
            <a:off x="1816170" y="512676"/>
            <a:ext cx="2016224" cy="50405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50000"/>
                  </a:schemeClr>
                </a:solidFill>
              </a:rPr>
              <a:t>P(rained)</a:t>
            </a:r>
            <a:endParaRPr lang="en-US" dirty="0">
              <a:solidFill>
                <a:schemeClr val="tx2">
                  <a:lumMod val="50000"/>
                </a:schemeClr>
              </a:solidFill>
            </a:endParaRPr>
          </a:p>
        </p:txBody>
      </p:sp>
      <p:sp>
        <p:nvSpPr>
          <p:cNvPr id="17" name="Rectangle 16">
            <a:extLst>
              <a:ext uri="{FF2B5EF4-FFF2-40B4-BE49-F238E27FC236}">
                <a16:creationId xmlns:a16="http://schemas.microsoft.com/office/drawing/2014/main" id="{54AD06E3-6BB5-4678-B77B-1B6CDBACE09D}"/>
              </a:ext>
            </a:extLst>
          </p:cNvPr>
          <p:cNvSpPr/>
          <p:nvPr/>
        </p:nvSpPr>
        <p:spPr>
          <a:xfrm>
            <a:off x="2824282" y="1016732"/>
            <a:ext cx="1008112" cy="5760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50000"/>
                  </a:schemeClr>
                </a:solidFill>
              </a:rPr>
              <a:t>true</a:t>
            </a:r>
          </a:p>
          <a:p>
            <a:pPr algn="ctr"/>
            <a:r>
              <a:rPr lang="en-GB" dirty="0">
                <a:solidFill>
                  <a:schemeClr val="tx2">
                    <a:lumMod val="50000"/>
                  </a:schemeClr>
                </a:solidFill>
              </a:rPr>
              <a:t>0.2</a:t>
            </a:r>
            <a:endParaRPr lang="en-US" dirty="0">
              <a:solidFill>
                <a:schemeClr val="tx2">
                  <a:lumMod val="50000"/>
                </a:schemeClr>
              </a:solidFill>
            </a:endParaRPr>
          </a:p>
        </p:txBody>
      </p:sp>
      <p:sp>
        <p:nvSpPr>
          <p:cNvPr id="18" name="Rectangle 17">
            <a:extLst>
              <a:ext uri="{FF2B5EF4-FFF2-40B4-BE49-F238E27FC236}">
                <a16:creationId xmlns:a16="http://schemas.microsoft.com/office/drawing/2014/main" id="{66EBA6AA-4F94-43C8-ACA6-5598B728BDC3}"/>
              </a:ext>
            </a:extLst>
          </p:cNvPr>
          <p:cNvSpPr/>
          <p:nvPr/>
        </p:nvSpPr>
        <p:spPr>
          <a:xfrm>
            <a:off x="1816170" y="1016732"/>
            <a:ext cx="1008112" cy="57606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3">
                    <a:lumMod val="40000"/>
                    <a:lumOff val="60000"/>
                  </a:schemeClr>
                </a:solidFill>
              </a:rPr>
              <a:t>false</a:t>
            </a:r>
          </a:p>
          <a:p>
            <a:pPr algn="ctr"/>
            <a:r>
              <a:rPr lang="en-GB" dirty="0">
                <a:solidFill>
                  <a:schemeClr val="accent3">
                    <a:lumMod val="40000"/>
                    <a:lumOff val="60000"/>
                  </a:schemeClr>
                </a:solidFill>
              </a:rPr>
              <a:t>0.8</a:t>
            </a:r>
            <a:endParaRPr lang="en-US" dirty="0">
              <a:solidFill>
                <a:schemeClr val="accent3">
                  <a:lumMod val="40000"/>
                  <a:lumOff val="60000"/>
                </a:schemeClr>
              </a:solidFill>
            </a:endParaRPr>
          </a:p>
        </p:txBody>
      </p:sp>
      <p:sp>
        <p:nvSpPr>
          <p:cNvPr id="19" name="Rectangle 18">
            <a:extLst>
              <a:ext uri="{FF2B5EF4-FFF2-40B4-BE49-F238E27FC236}">
                <a16:creationId xmlns:a16="http://schemas.microsoft.com/office/drawing/2014/main" id="{D6A07C16-9C53-4F2B-9662-B71CA22979CA}"/>
              </a:ext>
            </a:extLst>
          </p:cNvPr>
          <p:cNvSpPr/>
          <p:nvPr/>
        </p:nvSpPr>
        <p:spPr>
          <a:xfrm>
            <a:off x="5237024" y="512676"/>
            <a:ext cx="2412743" cy="50405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50000"/>
                  </a:schemeClr>
                </a:solidFill>
              </a:rPr>
              <a:t>P(</a:t>
            </a:r>
            <a:r>
              <a:rPr lang="en-GB" dirty="0" err="1">
                <a:solidFill>
                  <a:schemeClr val="tx1"/>
                </a:solidFill>
              </a:rPr>
              <a:t>eventTemperatures</a:t>
            </a:r>
            <a:r>
              <a:rPr lang="en-GB" dirty="0">
                <a:solidFill>
                  <a:schemeClr val="tx2">
                    <a:lumMod val="50000"/>
                  </a:schemeClr>
                </a:solidFill>
              </a:rPr>
              <a:t>)</a:t>
            </a:r>
            <a:endParaRPr lang="en-US" dirty="0">
              <a:solidFill>
                <a:schemeClr val="tx2">
                  <a:lumMod val="50000"/>
                </a:schemeClr>
              </a:solidFill>
            </a:endParaRPr>
          </a:p>
        </p:txBody>
      </p:sp>
      <p:sp>
        <p:nvSpPr>
          <p:cNvPr id="20" name="Rectangle 19">
            <a:extLst>
              <a:ext uri="{FF2B5EF4-FFF2-40B4-BE49-F238E27FC236}">
                <a16:creationId xmlns:a16="http://schemas.microsoft.com/office/drawing/2014/main" id="{71AF9058-0ECE-4132-B9DC-1114AEFCBAEB}"/>
              </a:ext>
            </a:extLst>
          </p:cNvPr>
          <p:cNvSpPr/>
          <p:nvPr/>
        </p:nvSpPr>
        <p:spPr>
          <a:xfrm>
            <a:off x="6442583" y="1016732"/>
            <a:ext cx="1207183" cy="5760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50000"/>
                  </a:schemeClr>
                </a:solidFill>
              </a:rPr>
              <a:t>true</a:t>
            </a:r>
          </a:p>
          <a:p>
            <a:pPr algn="ctr"/>
            <a:r>
              <a:rPr lang="en-GB" dirty="0">
                <a:solidFill>
                  <a:schemeClr val="tx2">
                    <a:lumMod val="50000"/>
                  </a:schemeClr>
                </a:solidFill>
              </a:rPr>
              <a:t>0.5</a:t>
            </a:r>
            <a:endParaRPr lang="en-US" dirty="0">
              <a:solidFill>
                <a:schemeClr val="tx2">
                  <a:lumMod val="50000"/>
                </a:schemeClr>
              </a:solidFill>
            </a:endParaRPr>
          </a:p>
        </p:txBody>
      </p:sp>
      <p:sp>
        <p:nvSpPr>
          <p:cNvPr id="21" name="Rectangle 20">
            <a:extLst>
              <a:ext uri="{FF2B5EF4-FFF2-40B4-BE49-F238E27FC236}">
                <a16:creationId xmlns:a16="http://schemas.microsoft.com/office/drawing/2014/main" id="{FC9F143E-D1FA-488D-AE44-3427AB8F2F55}"/>
              </a:ext>
            </a:extLst>
          </p:cNvPr>
          <p:cNvSpPr/>
          <p:nvPr/>
        </p:nvSpPr>
        <p:spPr>
          <a:xfrm>
            <a:off x="5237024" y="1016732"/>
            <a:ext cx="1207183" cy="57606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3">
                    <a:lumMod val="40000"/>
                    <a:lumOff val="60000"/>
                  </a:schemeClr>
                </a:solidFill>
              </a:rPr>
              <a:t>false</a:t>
            </a:r>
          </a:p>
          <a:p>
            <a:pPr algn="ctr"/>
            <a:r>
              <a:rPr lang="en-GB" dirty="0">
                <a:solidFill>
                  <a:schemeClr val="accent3">
                    <a:lumMod val="40000"/>
                    <a:lumOff val="60000"/>
                  </a:schemeClr>
                </a:solidFill>
              </a:rPr>
              <a:t>0.5</a:t>
            </a:r>
            <a:endParaRPr lang="en-US" dirty="0">
              <a:solidFill>
                <a:schemeClr val="accent3">
                  <a:lumMod val="40000"/>
                  <a:lumOff val="60000"/>
                </a:schemeClr>
              </a:solidFill>
            </a:endParaRPr>
          </a:p>
        </p:txBody>
      </p:sp>
      <p:sp>
        <p:nvSpPr>
          <p:cNvPr id="22" name="Rectangle 21">
            <a:extLst>
              <a:ext uri="{FF2B5EF4-FFF2-40B4-BE49-F238E27FC236}">
                <a16:creationId xmlns:a16="http://schemas.microsoft.com/office/drawing/2014/main" id="{4154C9F3-4999-49D0-BEE1-5BBA73110903}"/>
              </a:ext>
            </a:extLst>
          </p:cNvPr>
          <p:cNvSpPr/>
          <p:nvPr/>
        </p:nvSpPr>
        <p:spPr>
          <a:xfrm>
            <a:off x="2356186" y="5841268"/>
            <a:ext cx="5384166" cy="9144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a:t>
            </a:r>
            <a:r>
              <a:rPr lang="en-GB" dirty="0" err="1">
                <a:solidFill>
                  <a:schemeClr val="tx1"/>
                </a:solidFill>
              </a:rPr>
              <a:t>plentyOfCarrots</a:t>
            </a:r>
            <a:r>
              <a:rPr lang="en-GB" dirty="0">
                <a:solidFill>
                  <a:schemeClr val="tx1"/>
                </a:solidFill>
              </a:rPr>
              <a:t> | rained, </a:t>
            </a:r>
            <a:r>
              <a:rPr lang="en-GB" dirty="0" err="1">
                <a:solidFill>
                  <a:schemeClr val="tx1"/>
                </a:solidFill>
              </a:rPr>
              <a:t>evenTemperatures</a:t>
            </a:r>
            <a:r>
              <a:rPr lang="en-GB" dirty="0">
                <a:solidFill>
                  <a:schemeClr val="tx1"/>
                </a:solidFill>
              </a:rPr>
              <a:t>)</a:t>
            </a:r>
          </a:p>
          <a:p>
            <a:r>
              <a:rPr lang="en-GB" dirty="0">
                <a:solidFill>
                  <a:schemeClr val="tx1"/>
                </a:solidFill>
              </a:rPr>
              <a:t>          true=?           | true                </a:t>
            </a:r>
            <a:r>
              <a:rPr lang="en-GB" dirty="0" err="1">
                <a:solidFill>
                  <a:schemeClr val="tx1"/>
                </a:solidFill>
              </a:rPr>
              <a:t>true</a:t>
            </a:r>
            <a:endParaRPr lang="en-GB" dirty="0">
              <a:solidFill>
                <a:schemeClr val="tx1"/>
              </a:solidFill>
            </a:endParaRPr>
          </a:p>
        </p:txBody>
      </p:sp>
    </p:spTree>
    <p:extLst>
      <p:ext uri="{BB962C8B-B14F-4D97-AF65-F5344CB8AC3E}">
        <p14:creationId xmlns:p14="http://schemas.microsoft.com/office/powerpoint/2010/main" val="3386533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9D467-908F-4213-80D5-69B1878A77BB}"/>
              </a:ext>
            </a:extLst>
          </p:cNvPr>
          <p:cNvSpPr>
            <a:spLocks noGrp="1"/>
          </p:cNvSpPr>
          <p:nvPr>
            <p:ph type="title"/>
          </p:nvPr>
        </p:nvSpPr>
        <p:spPr/>
        <p:txBody>
          <a:bodyPr/>
          <a:lstStyle/>
          <a:p>
            <a:r>
              <a:rPr lang="en-US" dirty="0"/>
              <a:t>Bayesian Networks Inferencing</a:t>
            </a:r>
          </a:p>
        </p:txBody>
      </p:sp>
      <p:sp>
        <p:nvSpPr>
          <p:cNvPr id="3" name="Content Placeholder 2">
            <a:extLst>
              <a:ext uri="{FF2B5EF4-FFF2-40B4-BE49-F238E27FC236}">
                <a16:creationId xmlns:a16="http://schemas.microsoft.com/office/drawing/2014/main" id="{62DA6ABB-EC3A-41CD-BA94-92325AC52510}"/>
              </a:ext>
            </a:extLst>
          </p:cNvPr>
          <p:cNvSpPr>
            <a:spLocks noGrp="1"/>
          </p:cNvSpPr>
          <p:nvPr>
            <p:ph idx="1"/>
          </p:nvPr>
        </p:nvSpPr>
        <p:spPr/>
        <p:txBody>
          <a:bodyPr>
            <a:normAutofit fontScale="92500" lnSpcReduction="10000"/>
          </a:bodyPr>
          <a:lstStyle/>
          <a:p>
            <a:r>
              <a:rPr lang="en-US" dirty="0"/>
              <a:t>Inference tasks: </a:t>
            </a:r>
          </a:p>
          <a:p>
            <a:pPr lvl="1"/>
            <a:r>
              <a:rPr lang="en-US" dirty="0"/>
              <a:t>Diagnostic inference (from effect to cause) </a:t>
            </a:r>
          </a:p>
          <a:p>
            <a:pPr lvl="2"/>
            <a:r>
              <a:rPr lang="en-US" dirty="0"/>
              <a:t>P ( Burglary | </a:t>
            </a:r>
            <a:r>
              <a:rPr lang="en-US" dirty="0" err="1"/>
              <a:t>JohnCalls</a:t>
            </a:r>
            <a:r>
              <a:rPr lang="en-US" dirty="0"/>
              <a:t> = T ) </a:t>
            </a:r>
          </a:p>
          <a:p>
            <a:pPr lvl="1"/>
            <a:r>
              <a:rPr lang="en-US" dirty="0"/>
              <a:t>Predictive inference (from cause to effect) </a:t>
            </a:r>
          </a:p>
          <a:p>
            <a:pPr lvl="2"/>
            <a:r>
              <a:rPr lang="en-US" dirty="0"/>
              <a:t>P ( </a:t>
            </a:r>
            <a:r>
              <a:rPr lang="en-US" dirty="0" err="1"/>
              <a:t>JohnCalls</a:t>
            </a:r>
            <a:r>
              <a:rPr lang="en-US" dirty="0"/>
              <a:t> | Burglary = T ) </a:t>
            </a:r>
          </a:p>
          <a:p>
            <a:pPr lvl="1"/>
            <a:r>
              <a:rPr lang="en-US" dirty="0"/>
              <a:t>Other probabilistic queries (queries on joint distributions). </a:t>
            </a:r>
          </a:p>
          <a:p>
            <a:r>
              <a:rPr lang="en-US" dirty="0"/>
              <a:t>Can we take advantage of independences to construct special algorithms and speeding up the inference?</a:t>
            </a:r>
          </a:p>
        </p:txBody>
      </p:sp>
    </p:spTree>
    <p:extLst>
      <p:ext uri="{BB962C8B-B14F-4D97-AF65-F5344CB8AC3E}">
        <p14:creationId xmlns:p14="http://schemas.microsoft.com/office/powerpoint/2010/main" val="2317113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outcomes</a:t>
            </a:r>
          </a:p>
        </p:txBody>
      </p:sp>
      <p:sp>
        <p:nvSpPr>
          <p:cNvPr id="3" name="Content Placeholder 2"/>
          <p:cNvSpPr>
            <a:spLocks noGrp="1"/>
          </p:cNvSpPr>
          <p:nvPr>
            <p:ph idx="1"/>
          </p:nvPr>
        </p:nvSpPr>
        <p:spPr/>
        <p:txBody>
          <a:bodyPr/>
          <a:lstStyle/>
          <a:p>
            <a:r>
              <a:rPr lang="en-GB" dirty="0"/>
              <a:t>Ability to understand probability distributions.</a:t>
            </a:r>
          </a:p>
          <a:p>
            <a:r>
              <a:rPr lang="en-GB" dirty="0"/>
              <a:t>Understand the working of Bayesian networks.</a:t>
            </a:r>
          </a:p>
          <a:p>
            <a:r>
              <a:rPr lang="en-GB" dirty="0"/>
              <a:t>Application of Bayesian Networks. </a:t>
            </a:r>
          </a:p>
          <a:p>
            <a:endParaRPr lang="en-GB" dirty="0"/>
          </a:p>
          <a:p>
            <a:endParaRPr lang="en-GB" dirty="0"/>
          </a:p>
        </p:txBody>
      </p:sp>
    </p:spTree>
    <p:extLst>
      <p:ext uri="{BB962C8B-B14F-4D97-AF65-F5344CB8AC3E}">
        <p14:creationId xmlns:p14="http://schemas.microsoft.com/office/powerpoint/2010/main" val="2282709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C27E3-648D-4AE4-856D-ED970FC0ACF6}"/>
              </a:ext>
            </a:extLst>
          </p:cNvPr>
          <p:cNvSpPr>
            <a:spLocks noGrp="1"/>
          </p:cNvSpPr>
          <p:nvPr>
            <p:ph type="title"/>
          </p:nvPr>
        </p:nvSpPr>
        <p:spPr/>
        <p:txBody>
          <a:bodyPr/>
          <a:lstStyle/>
          <a:p>
            <a:r>
              <a:rPr lang="en-US" dirty="0"/>
              <a:t>BN: Inference Approaches</a:t>
            </a:r>
          </a:p>
        </p:txBody>
      </p:sp>
      <p:sp>
        <p:nvSpPr>
          <p:cNvPr id="3" name="Content Placeholder 2">
            <a:extLst>
              <a:ext uri="{FF2B5EF4-FFF2-40B4-BE49-F238E27FC236}">
                <a16:creationId xmlns:a16="http://schemas.microsoft.com/office/drawing/2014/main" id="{3F1E512C-8152-4CCF-916B-F2D92AB56883}"/>
              </a:ext>
            </a:extLst>
          </p:cNvPr>
          <p:cNvSpPr>
            <a:spLocks noGrp="1"/>
          </p:cNvSpPr>
          <p:nvPr>
            <p:ph idx="1"/>
          </p:nvPr>
        </p:nvSpPr>
        <p:spPr/>
        <p:txBody>
          <a:bodyPr/>
          <a:lstStyle/>
          <a:p>
            <a:r>
              <a:rPr lang="en-US" dirty="0"/>
              <a:t>Exact inference </a:t>
            </a:r>
          </a:p>
          <a:p>
            <a:pPr lvl="1"/>
            <a:r>
              <a:rPr lang="en-US" dirty="0"/>
              <a:t>Inference in Simple Chains </a:t>
            </a:r>
          </a:p>
          <a:p>
            <a:pPr lvl="1"/>
            <a:r>
              <a:rPr lang="en-US" dirty="0"/>
              <a:t>Variable elimination </a:t>
            </a:r>
          </a:p>
          <a:p>
            <a:pPr lvl="1"/>
            <a:r>
              <a:rPr lang="en-US" u="sng" dirty="0"/>
              <a:t>Clustering / join tree algorithms </a:t>
            </a:r>
          </a:p>
          <a:p>
            <a:r>
              <a:rPr lang="en-US" dirty="0"/>
              <a:t>Approximate inference </a:t>
            </a:r>
          </a:p>
          <a:p>
            <a:pPr lvl="1"/>
            <a:r>
              <a:rPr lang="en-US" dirty="0"/>
              <a:t>Stochastic simulation / sampling methods </a:t>
            </a:r>
          </a:p>
          <a:p>
            <a:pPr lvl="1"/>
            <a:r>
              <a:rPr lang="en-US" dirty="0"/>
              <a:t>Markov chain Monte Carlo methods </a:t>
            </a:r>
          </a:p>
          <a:p>
            <a:pPr lvl="1"/>
            <a:r>
              <a:rPr lang="en-US" dirty="0"/>
              <a:t>Mean field theory</a:t>
            </a:r>
          </a:p>
        </p:txBody>
      </p:sp>
    </p:spTree>
    <p:extLst>
      <p:ext uri="{BB962C8B-B14F-4D97-AF65-F5344CB8AC3E}">
        <p14:creationId xmlns:p14="http://schemas.microsoft.com/office/powerpoint/2010/main" val="1517725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2CBC8-3FDA-41BD-BF8F-5AF7E2E79219}"/>
              </a:ext>
            </a:extLst>
          </p:cNvPr>
          <p:cNvSpPr>
            <a:spLocks noGrp="1"/>
          </p:cNvSpPr>
          <p:nvPr>
            <p:ph type="title"/>
          </p:nvPr>
        </p:nvSpPr>
        <p:spPr/>
        <p:txBody>
          <a:bodyPr/>
          <a:lstStyle/>
          <a:p>
            <a:r>
              <a:rPr lang="en-US" dirty="0"/>
              <a:t>Bayesian Networks Inferencing</a:t>
            </a:r>
          </a:p>
        </p:txBody>
      </p:sp>
      <p:sp>
        <p:nvSpPr>
          <p:cNvPr id="3" name="Content Placeholder 2">
            <a:extLst>
              <a:ext uri="{FF2B5EF4-FFF2-40B4-BE49-F238E27FC236}">
                <a16:creationId xmlns:a16="http://schemas.microsoft.com/office/drawing/2014/main" id="{DF98F32E-A672-4B2E-857F-3B476E7EB1D1}"/>
              </a:ext>
            </a:extLst>
          </p:cNvPr>
          <p:cNvSpPr>
            <a:spLocks noGrp="1"/>
          </p:cNvSpPr>
          <p:nvPr>
            <p:ph idx="1"/>
          </p:nvPr>
        </p:nvSpPr>
        <p:spPr>
          <a:xfrm>
            <a:off x="899592" y="1600201"/>
            <a:ext cx="7488832" cy="1468760"/>
          </a:xfrm>
        </p:spPr>
        <p:txBody>
          <a:bodyPr>
            <a:normAutofit fontScale="77500" lnSpcReduction="20000"/>
          </a:bodyPr>
          <a:lstStyle/>
          <a:p>
            <a:r>
              <a:rPr lang="en-US" dirty="0"/>
              <a:t>The Bayesian network DAG is converted to a ‘tree structure’.</a:t>
            </a:r>
          </a:p>
          <a:p>
            <a:r>
              <a:rPr lang="en-US" dirty="0"/>
              <a:t>Offers more convenient joint distribution encoding.</a:t>
            </a:r>
          </a:p>
        </p:txBody>
      </p:sp>
      <p:grpSp>
        <p:nvGrpSpPr>
          <p:cNvPr id="21" name="Group 20">
            <a:extLst>
              <a:ext uri="{FF2B5EF4-FFF2-40B4-BE49-F238E27FC236}">
                <a16:creationId xmlns:a16="http://schemas.microsoft.com/office/drawing/2014/main" id="{D0DCFB8C-D3FC-43B7-8AAB-2520D719C2B9}"/>
              </a:ext>
            </a:extLst>
          </p:cNvPr>
          <p:cNvGrpSpPr/>
          <p:nvPr/>
        </p:nvGrpSpPr>
        <p:grpSpPr>
          <a:xfrm>
            <a:off x="1628659" y="3054928"/>
            <a:ext cx="1802863" cy="1898131"/>
            <a:chOff x="4795501" y="1988840"/>
            <a:chExt cx="1802863" cy="1898131"/>
          </a:xfrm>
        </p:grpSpPr>
        <p:sp>
          <p:nvSpPr>
            <p:cNvPr id="4" name="Oval 3">
              <a:extLst>
                <a:ext uri="{FF2B5EF4-FFF2-40B4-BE49-F238E27FC236}">
                  <a16:creationId xmlns:a16="http://schemas.microsoft.com/office/drawing/2014/main" id="{A44FA71F-C86B-4B06-AA0A-967AF3E0194B}"/>
                </a:ext>
              </a:extLst>
            </p:cNvPr>
            <p:cNvSpPr/>
            <p:nvPr/>
          </p:nvSpPr>
          <p:spPr>
            <a:xfrm>
              <a:off x="5292080" y="1988840"/>
              <a:ext cx="360040" cy="360040"/>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AD5C4A5B-9564-48E0-86B0-C72496AFCA3B}"/>
                </a:ext>
              </a:extLst>
            </p:cNvPr>
            <p:cNvSpPr/>
            <p:nvPr/>
          </p:nvSpPr>
          <p:spPr>
            <a:xfrm>
              <a:off x="4795501" y="2775709"/>
              <a:ext cx="360040" cy="360040"/>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6" name="Oval 5">
              <a:extLst>
                <a:ext uri="{FF2B5EF4-FFF2-40B4-BE49-F238E27FC236}">
                  <a16:creationId xmlns:a16="http://schemas.microsoft.com/office/drawing/2014/main" id="{F6AF1BC6-9EC5-49E8-879F-26EC1998C3A3}"/>
                </a:ext>
              </a:extLst>
            </p:cNvPr>
            <p:cNvSpPr/>
            <p:nvPr/>
          </p:nvSpPr>
          <p:spPr>
            <a:xfrm>
              <a:off x="5752476" y="2775709"/>
              <a:ext cx="360040" cy="360040"/>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7" name="Oval 6">
              <a:extLst>
                <a:ext uri="{FF2B5EF4-FFF2-40B4-BE49-F238E27FC236}">
                  <a16:creationId xmlns:a16="http://schemas.microsoft.com/office/drawing/2014/main" id="{4599F956-A7EB-474C-B93C-41EEF1B6F89A}"/>
                </a:ext>
              </a:extLst>
            </p:cNvPr>
            <p:cNvSpPr/>
            <p:nvPr/>
          </p:nvSpPr>
          <p:spPr>
            <a:xfrm>
              <a:off x="5313056" y="3526931"/>
              <a:ext cx="360040" cy="360040"/>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9" name="Oval 8">
              <a:extLst>
                <a:ext uri="{FF2B5EF4-FFF2-40B4-BE49-F238E27FC236}">
                  <a16:creationId xmlns:a16="http://schemas.microsoft.com/office/drawing/2014/main" id="{478393E8-9B18-4318-82AD-7C20CE181459}"/>
                </a:ext>
              </a:extLst>
            </p:cNvPr>
            <p:cNvSpPr/>
            <p:nvPr/>
          </p:nvSpPr>
          <p:spPr>
            <a:xfrm>
              <a:off x="6238324" y="3526931"/>
              <a:ext cx="360040" cy="360040"/>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1" name="Straight Connector 10">
              <a:extLst>
                <a:ext uri="{FF2B5EF4-FFF2-40B4-BE49-F238E27FC236}">
                  <a16:creationId xmlns:a16="http://schemas.microsoft.com/office/drawing/2014/main" id="{964BFEB3-E6F0-4C30-8D4B-75D934C5A856}"/>
                </a:ext>
              </a:extLst>
            </p:cNvPr>
            <p:cNvCxnSpPr>
              <a:stCxn id="4" idx="4"/>
              <a:endCxn id="5" idx="0"/>
            </p:cNvCxnSpPr>
            <p:nvPr/>
          </p:nvCxnSpPr>
          <p:spPr>
            <a:xfrm flipH="1">
              <a:off x="4975521" y="2348880"/>
              <a:ext cx="496579" cy="426829"/>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58E5038-29DB-40C9-BE28-FD771AFD409D}"/>
                </a:ext>
              </a:extLst>
            </p:cNvPr>
            <p:cNvCxnSpPr>
              <a:cxnSpLocks/>
              <a:stCxn id="4" idx="4"/>
              <a:endCxn id="6" idx="0"/>
            </p:cNvCxnSpPr>
            <p:nvPr/>
          </p:nvCxnSpPr>
          <p:spPr>
            <a:xfrm>
              <a:off x="5472100" y="2348880"/>
              <a:ext cx="460396" cy="426829"/>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9E7718-0C05-4EC1-AA7E-417164AC2043}"/>
                </a:ext>
              </a:extLst>
            </p:cNvPr>
            <p:cNvCxnSpPr>
              <a:cxnSpLocks/>
              <a:stCxn id="6" idx="4"/>
              <a:endCxn id="7" idx="0"/>
            </p:cNvCxnSpPr>
            <p:nvPr/>
          </p:nvCxnSpPr>
          <p:spPr>
            <a:xfrm flipH="1">
              <a:off x="5493076" y="3135749"/>
              <a:ext cx="439420" cy="39118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DAD360C-5871-4C97-A75E-A6DCC6D4FA48}"/>
                </a:ext>
              </a:extLst>
            </p:cNvPr>
            <p:cNvCxnSpPr>
              <a:cxnSpLocks/>
              <a:stCxn id="6" idx="4"/>
              <a:endCxn id="9" idx="0"/>
            </p:cNvCxnSpPr>
            <p:nvPr/>
          </p:nvCxnSpPr>
          <p:spPr>
            <a:xfrm>
              <a:off x="5932496" y="3135749"/>
              <a:ext cx="485848" cy="391182"/>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D83CB78B-F53E-40DF-BD6B-B05B0624E716}"/>
              </a:ext>
            </a:extLst>
          </p:cNvPr>
          <p:cNvGrpSpPr/>
          <p:nvPr/>
        </p:nvGrpSpPr>
        <p:grpSpPr>
          <a:xfrm>
            <a:off x="4325950" y="2852446"/>
            <a:ext cx="2755542" cy="2100613"/>
            <a:chOff x="5225079" y="3140968"/>
            <a:chExt cx="2755542" cy="2100613"/>
          </a:xfrm>
        </p:grpSpPr>
        <p:cxnSp>
          <p:nvCxnSpPr>
            <p:cNvPr id="30" name="Straight Connector 29">
              <a:extLst>
                <a:ext uri="{FF2B5EF4-FFF2-40B4-BE49-F238E27FC236}">
                  <a16:creationId xmlns:a16="http://schemas.microsoft.com/office/drawing/2014/main" id="{BE84531E-3888-4A80-8D72-BBA6F29468E9}"/>
                </a:ext>
              </a:extLst>
            </p:cNvPr>
            <p:cNvCxnSpPr>
              <a:stCxn id="22" idx="6"/>
              <a:endCxn id="28" idx="2"/>
            </p:cNvCxnSpPr>
            <p:nvPr/>
          </p:nvCxnSpPr>
          <p:spPr>
            <a:xfrm>
              <a:off x="5873151" y="3320988"/>
              <a:ext cx="1459398"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E04D778-F8E6-4DAA-9E9B-124B98DC3C58}"/>
                </a:ext>
              </a:extLst>
            </p:cNvPr>
            <p:cNvCxnSpPr>
              <a:cxnSpLocks/>
              <a:stCxn id="27" idx="0"/>
              <a:endCxn id="28" idx="4"/>
            </p:cNvCxnSpPr>
            <p:nvPr/>
          </p:nvCxnSpPr>
          <p:spPr>
            <a:xfrm flipV="1">
              <a:off x="7656585" y="3501008"/>
              <a:ext cx="0" cy="1380533"/>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8F854BA-6010-4791-9BA4-933494C05786}"/>
                </a:ext>
              </a:extLst>
            </p:cNvPr>
            <p:cNvCxnSpPr>
              <a:cxnSpLocks/>
              <a:stCxn id="27" idx="2"/>
              <a:endCxn id="26" idx="6"/>
            </p:cNvCxnSpPr>
            <p:nvPr/>
          </p:nvCxnSpPr>
          <p:spPr>
            <a:xfrm flipH="1">
              <a:off x="5873151" y="5061561"/>
              <a:ext cx="1459398"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0BB1997F-CADE-47C2-A117-A67A218834AA}"/>
                </a:ext>
              </a:extLst>
            </p:cNvPr>
            <p:cNvSpPr/>
            <p:nvPr/>
          </p:nvSpPr>
          <p:spPr>
            <a:xfrm>
              <a:off x="5225079" y="3140968"/>
              <a:ext cx="648072" cy="360040"/>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a:t>
              </a:r>
            </a:p>
          </p:txBody>
        </p:sp>
        <p:sp>
          <p:nvSpPr>
            <p:cNvPr id="23" name="Rectangle 22">
              <a:extLst>
                <a:ext uri="{FF2B5EF4-FFF2-40B4-BE49-F238E27FC236}">
                  <a16:creationId xmlns:a16="http://schemas.microsoft.com/office/drawing/2014/main" id="{89F90601-C6AC-415C-BB94-FF492941469F}"/>
                </a:ext>
              </a:extLst>
            </p:cNvPr>
            <p:cNvSpPr/>
            <p:nvPr/>
          </p:nvSpPr>
          <p:spPr>
            <a:xfrm>
              <a:off x="6377207" y="3140968"/>
              <a:ext cx="504056" cy="360040"/>
            </a:xfrm>
            <a:prstGeom prst="rect">
              <a:avLst/>
            </a:prstGeom>
            <a:solidFill>
              <a:schemeClr val="accent1">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A</a:t>
              </a:r>
            </a:p>
          </p:txBody>
        </p:sp>
        <p:sp>
          <p:nvSpPr>
            <p:cNvPr id="24" name="Rectangle 23">
              <a:extLst>
                <a:ext uri="{FF2B5EF4-FFF2-40B4-BE49-F238E27FC236}">
                  <a16:creationId xmlns:a16="http://schemas.microsoft.com/office/drawing/2014/main" id="{2AF947D2-3BB1-4BD8-BB80-C97036CACE68}"/>
                </a:ext>
              </a:extLst>
            </p:cNvPr>
            <p:cNvSpPr/>
            <p:nvPr/>
          </p:nvSpPr>
          <p:spPr>
            <a:xfrm>
              <a:off x="6444208" y="4881541"/>
              <a:ext cx="504056" cy="360040"/>
            </a:xfrm>
            <a:prstGeom prst="rect">
              <a:avLst/>
            </a:prstGeom>
            <a:solidFill>
              <a:schemeClr val="accent1">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C</a:t>
              </a:r>
            </a:p>
          </p:txBody>
        </p:sp>
        <p:sp>
          <p:nvSpPr>
            <p:cNvPr id="25" name="Rectangle 24">
              <a:extLst>
                <a:ext uri="{FF2B5EF4-FFF2-40B4-BE49-F238E27FC236}">
                  <a16:creationId xmlns:a16="http://schemas.microsoft.com/office/drawing/2014/main" id="{7CC44F51-5335-4C11-8CB6-118E5D5F3F63}"/>
                </a:ext>
              </a:extLst>
            </p:cNvPr>
            <p:cNvSpPr/>
            <p:nvPr/>
          </p:nvSpPr>
          <p:spPr>
            <a:xfrm>
              <a:off x="7404557" y="3971275"/>
              <a:ext cx="504056" cy="360040"/>
            </a:xfrm>
            <a:prstGeom prst="rect">
              <a:avLst/>
            </a:prstGeom>
            <a:solidFill>
              <a:schemeClr val="accent1">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C</a:t>
              </a:r>
            </a:p>
          </p:txBody>
        </p:sp>
        <p:sp>
          <p:nvSpPr>
            <p:cNvPr id="26" name="Oval 25">
              <a:extLst>
                <a:ext uri="{FF2B5EF4-FFF2-40B4-BE49-F238E27FC236}">
                  <a16:creationId xmlns:a16="http://schemas.microsoft.com/office/drawing/2014/main" id="{0022DC9F-1CD3-4C5E-B6A7-DF584237D7F2}"/>
                </a:ext>
              </a:extLst>
            </p:cNvPr>
            <p:cNvSpPr/>
            <p:nvPr/>
          </p:nvSpPr>
          <p:spPr>
            <a:xfrm>
              <a:off x="5225079" y="4881541"/>
              <a:ext cx="648072" cy="360040"/>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EC</a:t>
              </a:r>
            </a:p>
          </p:txBody>
        </p:sp>
        <p:sp>
          <p:nvSpPr>
            <p:cNvPr id="27" name="Oval 26">
              <a:extLst>
                <a:ext uri="{FF2B5EF4-FFF2-40B4-BE49-F238E27FC236}">
                  <a16:creationId xmlns:a16="http://schemas.microsoft.com/office/drawing/2014/main" id="{F503B563-6E3F-435D-BDE9-6DE8846A3598}"/>
                </a:ext>
              </a:extLst>
            </p:cNvPr>
            <p:cNvSpPr/>
            <p:nvPr/>
          </p:nvSpPr>
          <p:spPr>
            <a:xfrm>
              <a:off x="7332549" y="4881541"/>
              <a:ext cx="648072" cy="360040"/>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DC</a:t>
              </a:r>
            </a:p>
          </p:txBody>
        </p:sp>
        <p:sp>
          <p:nvSpPr>
            <p:cNvPr id="28" name="Oval 27">
              <a:extLst>
                <a:ext uri="{FF2B5EF4-FFF2-40B4-BE49-F238E27FC236}">
                  <a16:creationId xmlns:a16="http://schemas.microsoft.com/office/drawing/2014/main" id="{054D3B26-5924-4DEA-898A-7BC32F849CFF}"/>
                </a:ext>
              </a:extLst>
            </p:cNvPr>
            <p:cNvSpPr/>
            <p:nvPr/>
          </p:nvSpPr>
          <p:spPr>
            <a:xfrm>
              <a:off x="7332549" y="3140968"/>
              <a:ext cx="648072" cy="360040"/>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a:t>
              </a:r>
            </a:p>
          </p:txBody>
        </p:sp>
      </p:grpSp>
      <p:sp>
        <p:nvSpPr>
          <p:cNvPr id="38" name="TextBox 37">
            <a:extLst>
              <a:ext uri="{FF2B5EF4-FFF2-40B4-BE49-F238E27FC236}">
                <a16:creationId xmlns:a16="http://schemas.microsoft.com/office/drawing/2014/main" id="{5D3C1F3E-A621-4AC0-B672-BFA390EEF25D}"/>
              </a:ext>
            </a:extLst>
          </p:cNvPr>
          <p:cNvSpPr txBox="1"/>
          <p:nvPr/>
        </p:nvSpPr>
        <p:spPr>
          <a:xfrm>
            <a:off x="1907704" y="5636784"/>
            <a:ext cx="5695790" cy="461665"/>
          </a:xfrm>
          <a:prstGeom prst="rect">
            <a:avLst/>
          </a:prstGeom>
          <a:noFill/>
          <a:ln>
            <a:solidFill>
              <a:schemeClr val="bg2">
                <a:lumMod val="10000"/>
              </a:schemeClr>
            </a:solidFill>
          </a:ln>
        </p:spPr>
        <p:txBody>
          <a:bodyPr wrap="none" rtlCol="0">
            <a:spAutoFit/>
          </a:bodyPr>
          <a:lstStyle/>
          <a:p>
            <a:r>
              <a:rPr lang="en-US" sz="2400" dirty="0"/>
              <a:t>P(U) = P(B|A) . P(C|A) . P(D|C) . P(E|C) . P(A)</a:t>
            </a:r>
          </a:p>
        </p:txBody>
      </p:sp>
      <p:sp>
        <p:nvSpPr>
          <p:cNvPr id="39" name="TextBox 38">
            <a:extLst>
              <a:ext uri="{FF2B5EF4-FFF2-40B4-BE49-F238E27FC236}">
                <a16:creationId xmlns:a16="http://schemas.microsoft.com/office/drawing/2014/main" id="{9FB47827-C622-4E34-B74A-D5B1595D2AEA}"/>
              </a:ext>
            </a:extLst>
          </p:cNvPr>
          <p:cNvSpPr txBox="1"/>
          <p:nvPr/>
        </p:nvSpPr>
        <p:spPr>
          <a:xfrm>
            <a:off x="5125261" y="5102807"/>
            <a:ext cx="1156920" cy="338554"/>
          </a:xfrm>
          <a:prstGeom prst="rect">
            <a:avLst/>
          </a:prstGeom>
          <a:noFill/>
        </p:spPr>
        <p:txBody>
          <a:bodyPr wrap="none" rtlCol="0">
            <a:spAutoFit/>
          </a:bodyPr>
          <a:lstStyle/>
          <a:p>
            <a:r>
              <a:rPr lang="en-US" sz="1600" i="1" dirty="0"/>
              <a:t>Cluster tree</a:t>
            </a:r>
          </a:p>
        </p:txBody>
      </p:sp>
      <p:sp>
        <p:nvSpPr>
          <p:cNvPr id="40" name="TextBox 39">
            <a:extLst>
              <a:ext uri="{FF2B5EF4-FFF2-40B4-BE49-F238E27FC236}">
                <a16:creationId xmlns:a16="http://schemas.microsoft.com/office/drawing/2014/main" id="{52A9F3A9-F2BB-4A3D-B851-8A8D1D785671}"/>
              </a:ext>
            </a:extLst>
          </p:cNvPr>
          <p:cNvSpPr txBox="1"/>
          <p:nvPr/>
        </p:nvSpPr>
        <p:spPr>
          <a:xfrm>
            <a:off x="7442882" y="3738518"/>
            <a:ext cx="818942" cy="338554"/>
          </a:xfrm>
          <a:prstGeom prst="rect">
            <a:avLst/>
          </a:prstGeom>
          <a:noFill/>
        </p:spPr>
        <p:txBody>
          <a:bodyPr wrap="none" rtlCol="0">
            <a:spAutoFit/>
          </a:bodyPr>
          <a:lstStyle/>
          <a:p>
            <a:r>
              <a:rPr lang="en-US" sz="1600" i="1" dirty="0" err="1"/>
              <a:t>Sepsets</a:t>
            </a:r>
            <a:endParaRPr lang="en-US" sz="1600" i="1" dirty="0"/>
          </a:p>
        </p:txBody>
      </p:sp>
      <p:cxnSp>
        <p:nvCxnSpPr>
          <p:cNvPr id="42" name="Straight Connector 41">
            <a:extLst>
              <a:ext uri="{FF2B5EF4-FFF2-40B4-BE49-F238E27FC236}">
                <a16:creationId xmlns:a16="http://schemas.microsoft.com/office/drawing/2014/main" id="{94A06833-C6CC-45D4-BE0D-C7920BDB9B27}"/>
              </a:ext>
            </a:extLst>
          </p:cNvPr>
          <p:cNvCxnSpPr>
            <a:stCxn id="40" idx="1"/>
            <a:endCxn id="25" idx="3"/>
          </p:cNvCxnSpPr>
          <p:nvPr/>
        </p:nvCxnSpPr>
        <p:spPr>
          <a:xfrm flipH="1" flipV="1">
            <a:off x="7009484" y="3862773"/>
            <a:ext cx="433398" cy="45022"/>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D8F49226-FCA4-4F84-BEE4-83C8ABFCA29A}"/>
              </a:ext>
            </a:extLst>
          </p:cNvPr>
          <p:cNvSpPr txBox="1"/>
          <p:nvPr/>
        </p:nvSpPr>
        <p:spPr>
          <a:xfrm>
            <a:off x="2165278" y="5125644"/>
            <a:ext cx="551754" cy="338554"/>
          </a:xfrm>
          <a:prstGeom prst="rect">
            <a:avLst/>
          </a:prstGeom>
          <a:noFill/>
        </p:spPr>
        <p:txBody>
          <a:bodyPr wrap="none" rtlCol="0">
            <a:spAutoFit/>
          </a:bodyPr>
          <a:lstStyle/>
          <a:p>
            <a:r>
              <a:rPr lang="en-US" sz="1600" i="1" dirty="0"/>
              <a:t>DAG</a:t>
            </a:r>
          </a:p>
        </p:txBody>
      </p:sp>
    </p:spTree>
    <p:extLst>
      <p:ext uri="{BB962C8B-B14F-4D97-AF65-F5344CB8AC3E}">
        <p14:creationId xmlns:p14="http://schemas.microsoft.com/office/powerpoint/2010/main" val="2357259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179C8247-62BB-491D-A724-6DC78D625001}"/>
              </a:ext>
            </a:extLst>
          </p:cNvPr>
          <p:cNvCxnSpPr>
            <a:stCxn id="4" idx="2"/>
            <a:endCxn id="8" idx="0"/>
          </p:cNvCxnSpPr>
          <p:nvPr/>
        </p:nvCxnSpPr>
        <p:spPr>
          <a:xfrm flipH="1">
            <a:off x="7576159" y="2046828"/>
            <a:ext cx="2" cy="3095573"/>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A7B2709-FFFF-4DA4-81AD-19A239DB3810}"/>
              </a:ext>
            </a:extLst>
          </p:cNvPr>
          <p:cNvSpPr>
            <a:spLocks noGrp="1"/>
          </p:cNvSpPr>
          <p:nvPr>
            <p:ph type="title"/>
          </p:nvPr>
        </p:nvSpPr>
        <p:spPr/>
        <p:txBody>
          <a:bodyPr/>
          <a:lstStyle/>
          <a:p>
            <a:r>
              <a:rPr lang="en-US" dirty="0"/>
              <a:t>Cluster/Join Trees</a:t>
            </a:r>
          </a:p>
        </p:txBody>
      </p:sp>
      <p:sp>
        <p:nvSpPr>
          <p:cNvPr id="3" name="Content Placeholder 2">
            <a:extLst>
              <a:ext uri="{FF2B5EF4-FFF2-40B4-BE49-F238E27FC236}">
                <a16:creationId xmlns:a16="http://schemas.microsoft.com/office/drawing/2014/main" id="{BDE1461A-816F-4B8D-BD61-8D79FB0F882E}"/>
              </a:ext>
            </a:extLst>
          </p:cNvPr>
          <p:cNvSpPr>
            <a:spLocks noGrp="1"/>
          </p:cNvSpPr>
          <p:nvPr>
            <p:ph idx="1"/>
          </p:nvPr>
        </p:nvSpPr>
        <p:spPr>
          <a:xfrm>
            <a:off x="899592" y="1600201"/>
            <a:ext cx="4608512" cy="666322"/>
          </a:xfrm>
        </p:spPr>
        <p:txBody>
          <a:bodyPr/>
          <a:lstStyle/>
          <a:p>
            <a:r>
              <a:rPr lang="en-US" dirty="0"/>
              <a:t>Building Junction Trees</a:t>
            </a:r>
          </a:p>
        </p:txBody>
      </p:sp>
      <p:sp>
        <p:nvSpPr>
          <p:cNvPr id="4" name="Rectangle: Rounded Corners 3">
            <a:extLst>
              <a:ext uri="{FF2B5EF4-FFF2-40B4-BE49-F238E27FC236}">
                <a16:creationId xmlns:a16="http://schemas.microsoft.com/office/drawing/2014/main" id="{2893CE4F-9C49-4499-89D7-F1184F4261B5}"/>
              </a:ext>
            </a:extLst>
          </p:cNvPr>
          <p:cNvSpPr/>
          <p:nvPr/>
        </p:nvSpPr>
        <p:spPr>
          <a:xfrm>
            <a:off x="6187834" y="1586180"/>
            <a:ext cx="2776653" cy="460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DAG</a:t>
            </a:r>
          </a:p>
        </p:txBody>
      </p:sp>
      <p:sp>
        <p:nvSpPr>
          <p:cNvPr id="5" name="Rectangle: Rounded Corners 4">
            <a:extLst>
              <a:ext uri="{FF2B5EF4-FFF2-40B4-BE49-F238E27FC236}">
                <a16:creationId xmlns:a16="http://schemas.microsoft.com/office/drawing/2014/main" id="{840B0901-92F3-4D8C-B3DD-1504603B6651}"/>
              </a:ext>
            </a:extLst>
          </p:cNvPr>
          <p:cNvSpPr/>
          <p:nvPr/>
        </p:nvSpPr>
        <p:spPr>
          <a:xfrm>
            <a:off x="6187834" y="2420888"/>
            <a:ext cx="2776653" cy="460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Moral Graph</a:t>
            </a:r>
          </a:p>
        </p:txBody>
      </p:sp>
      <p:sp>
        <p:nvSpPr>
          <p:cNvPr id="6" name="Rectangle: Rounded Corners 5">
            <a:extLst>
              <a:ext uri="{FF2B5EF4-FFF2-40B4-BE49-F238E27FC236}">
                <a16:creationId xmlns:a16="http://schemas.microsoft.com/office/drawing/2014/main" id="{256CD84F-104E-4962-B766-2904BC19E578}"/>
              </a:ext>
            </a:extLst>
          </p:cNvPr>
          <p:cNvSpPr/>
          <p:nvPr/>
        </p:nvSpPr>
        <p:spPr>
          <a:xfrm>
            <a:off x="6187833" y="3306688"/>
            <a:ext cx="2776653" cy="460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Triangulated Graph</a:t>
            </a:r>
          </a:p>
        </p:txBody>
      </p:sp>
      <p:sp>
        <p:nvSpPr>
          <p:cNvPr id="7" name="Rectangle: Rounded Corners 6">
            <a:extLst>
              <a:ext uri="{FF2B5EF4-FFF2-40B4-BE49-F238E27FC236}">
                <a16:creationId xmlns:a16="http://schemas.microsoft.com/office/drawing/2014/main" id="{876EFBB6-8B37-403A-B129-B451A3E9B0EF}"/>
              </a:ext>
            </a:extLst>
          </p:cNvPr>
          <p:cNvSpPr/>
          <p:nvPr/>
        </p:nvSpPr>
        <p:spPr>
          <a:xfrm>
            <a:off x="6187832" y="4179000"/>
            <a:ext cx="2776653" cy="460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Identifying Cliques</a:t>
            </a:r>
          </a:p>
        </p:txBody>
      </p:sp>
      <p:sp>
        <p:nvSpPr>
          <p:cNvPr id="8" name="Rectangle: Rounded Corners 7">
            <a:extLst>
              <a:ext uri="{FF2B5EF4-FFF2-40B4-BE49-F238E27FC236}">
                <a16:creationId xmlns:a16="http://schemas.microsoft.com/office/drawing/2014/main" id="{FF13C3AD-C17B-4442-A52E-13A374C345AB}"/>
              </a:ext>
            </a:extLst>
          </p:cNvPr>
          <p:cNvSpPr/>
          <p:nvPr/>
        </p:nvSpPr>
        <p:spPr>
          <a:xfrm>
            <a:off x="6187832" y="5142401"/>
            <a:ext cx="2776653" cy="460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Junction Tree</a:t>
            </a:r>
          </a:p>
        </p:txBody>
      </p:sp>
      <p:sp>
        <p:nvSpPr>
          <p:cNvPr id="14" name="Oval 13">
            <a:extLst>
              <a:ext uri="{FF2B5EF4-FFF2-40B4-BE49-F238E27FC236}">
                <a16:creationId xmlns:a16="http://schemas.microsoft.com/office/drawing/2014/main" id="{35DBEAD9-D64A-4451-9400-4B3C70E0AD57}"/>
              </a:ext>
            </a:extLst>
          </p:cNvPr>
          <p:cNvSpPr/>
          <p:nvPr/>
        </p:nvSpPr>
        <p:spPr>
          <a:xfrm>
            <a:off x="2408372" y="2710506"/>
            <a:ext cx="564414" cy="420157"/>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5" name="Oval 14">
            <a:extLst>
              <a:ext uri="{FF2B5EF4-FFF2-40B4-BE49-F238E27FC236}">
                <a16:creationId xmlns:a16="http://schemas.microsoft.com/office/drawing/2014/main" id="{A5BBB5AD-2E1C-435B-B529-50EEDE22B9A2}"/>
              </a:ext>
            </a:extLst>
          </p:cNvPr>
          <p:cNvSpPr/>
          <p:nvPr/>
        </p:nvSpPr>
        <p:spPr>
          <a:xfrm>
            <a:off x="1832308" y="3798388"/>
            <a:ext cx="564414" cy="420157"/>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6" name="Oval 15">
            <a:extLst>
              <a:ext uri="{FF2B5EF4-FFF2-40B4-BE49-F238E27FC236}">
                <a16:creationId xmlns:a16="http://schemas.microsoft.com/office/drawing/2014/main" id="{DA5C571F-EB5C-430E-B6B4-6B916B0117A5}"/>
              </a:ext>
            </a:extLst>
          </p:cNvPr>
          <p:cNvSpPr/>
          <p:nvPr/>
        </p:nvSpPr>
        <p:spPr>
          <a:xfrm>
            <a:off x="3158310" y="3798388"/>
            <a:ext cx="564414" cy="420157"/>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7" name="Oval 16">
            <a:extLst>
              <a:ext uri="{FF2B5EF4-FFF2-40B4-BE49-F238E27FC236}">
                <a16:creationId xmlns:a16="http://schemas.microsoft.com/office/drawing/2014/main" id="{B3499F7E-AF74-4F4F-BCF4-5F0672F3185E}"/>
              </a:ext>
            </a:extLst>
          </p:cNvPr>
          <p:cNvSpPr/>
          <p:nvPr/>
        </p:nvSpPr>
        <p:spPr>
          <a:xfrm>
            <a:off x="1832308" y="4913739"/>
            <a:ext cx="564414" cy="420157"/>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18" name="Oval 17">
            <a:extLst>
              <a:ext uri="{FF2B5EF4-FFF2-40B4-BE49-F238E27FC236}">
                <a16:creationId xmlns:a16="http://schemas.microsoft.com/office/drawing/2014/main" id="{F9B9764B-2E06-4CB9-BB0A-50760AC91806}"/>
              </a:ext>
            </a:extLst>
          </p:cNvPr>
          <p:cNvSpPr/>
          <p:nvPr/>
        </p:nvSpPr>
        <p:spPr>
          <a:xfrm>
            <a:off x="3158310" y="4910862"/>
            <a:ext cx="564414" cy="420157"/>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9" name="Straight Connector 18">
            <a:extLst>
              <a:ext uri="{FF2B5EF4-FFF2-40B4-BE49-F238E27FC236}">
                <a16:creationId xmlns:a16="http://schemas.microsoft.com/office/drawing/2014/main" id="{5173A9D1-BF6C-4B76-AAF5-00E295D98631}"/>
              </a:ext>
            </a:extLst>
          </p:cNvPr>
          <p:cNvCxnSpPr>
            <a:stCxn id="14" idx="4"/>
            <a:endCxn id="15" idx="0"/>
          </p:cNvCxnSpPr>
          <p:nvPr/>
        </p:nvCxnSpPr>
        <p:spPr>
          <a:xfrm flipH="1">
            <a:off x="2114515" y="3130663"/>
            <a:ext cx="576064" cy="667725"/>
          </a:xfrm>
          <a:prstGeom prst="line">
            <a:avLst/>
          </a:prstGeom>
          <a:ln>
            <a:solidFill>
              <a:schemeClr val="bg2">
                <a:lumMod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6029FFA-6E59-4768-B2FB-E76F51534ABB}"/>
              </a:ext>
            </a:extLst>
          </p:cNvPr>
          <p:cNvCxnSpPr>
            <a:cxnSpLocks/>
            <a:stCxn id="14" idx="4"/>
            <a:endCxn id="16" idx="1"/>
          </p:cNvCxnSpPr>
          <p:nvPr/>
        </p:nvCxnSpPr>
        <p:spPr>
          <a:xfrm>
            <a:off x="2690579" y="3130663"/>
            <a:ext cx="550388" cy="729256"/>
          </a:xfrm>
          <a:prstGeom prst="line">
            <a:avLst/>
          </a:prstGeom>
          <a:ln>
            <a:solidFill>
              <a:schemeClr val="bg2">
                <a:lumMod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66D900-6084-4EFA-921B-0818F86B80C1}"/>
              </a:ext>
            </a:extLst>
          </p:cNvPr>
          <p:cNvCxnSpPr>
            <a:cxnSpLocks/>
            <a:stCxn id="15" idx="4"/>
            <a:endCxn id="17" idx="0"/>
          </p:cNvCxnSpPr>
          <p:nvPr/>
        </p:nvCxnSpPr>
        <p:spPr>
          <a:xfrm>
            <a:off x="2114515" y="4218545"/>
            <a:ext cx="0" cy="695194"/>
          </a:xfrm>
          <a:prstGeom prst="line">
            <a:avLst/>
          </a:prstGeom>
          <a:ln>
            <a:solidFill>
              <a:schemeClr val="bg2">
                <a:lumMod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F0FB16E-A930-4D46-AABD-472E4C180448}"/>
              </a:ext>
            </a:extLst>
          </p:cNvPr>
          <p:cNvCxnSpPr>
            <a:cxnSpLocks/>
            <a:stCxn id="16" idx="4"/>
            <a:endCxn id="18" idx="0"/>
          </p:cNvCxnSpPr>
          <p:nvPr/>
        </p:nvCxnSpPr>
        <p:spPr>
          <a:xfrm>
            <a:off x="3440517" y="4218545"/>
            <a:ext cx="0" cy="692317"/>
          </a:xfrm>
          <a:prstGeom prst="line">
            <a:avLst/>
          </a:prstGeom>
          <a:ln>
            <a:solidFill>
              <a:schemeClr val="bg2">
                <a:lumMod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81FDBDB-74BA-4E37-980D-AE3F9DF47ED0}"/>
              </a:ext>
            </a:extLst>
          </p:cNvPr>
          <p:cNvSpPr/>
          <p:nvPr/>
        </p:nvSpPr>
        <p:spPr>
          <a:xfrm>
            <a:off x="4482611" y="3799791"/>
            <a:ext cx="564414" cy="420157"/>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27" name="Straight Connector 26">
            <a:extLst>
              <a:ext uri="{FF2B5EF4-FFF2-40B4-BE49-F238E27FC236}">
                <a16:creationId xmlns:a16="http://schemas.microsoft.com/office/drawing/2014/main" id="{3626FA16-C3D1-4312-83BF-44C54E329262}"/>
              </a:ext>
            </a:extLst>
          </p:cNvPr>
          <p:cNvCxnSpPr>
            <a:cxnSpLocks/>
            <a:stCxn id="16" idx="6"/>
            <a:endCxn id="23" idx="2"/>
          </p:cNvCxnSpPr>
          <p:nvPr/>
        </p:nvCxnSpPr>
        <p:spPr>
          <a:xfrm>
            <a:off x="3722724" y="4008467"/>
            <a:ext cx="759887" cy="1403"/>
          </a:xfrm>
          <a:prstGeom prst="line">
            <a:avLst/>
          </a:prstGeom>
          <a:ln>
            <a:solidFill>
              <a:schemeClr val="bg2">
                <a:lumMod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72EA7A01-A13C-405C-A13D-5D8B3EAD8DF0}"/>
              </a:ext>
            </a:extLst>
          </p:cNvPr>
          <p:cNvSpPr txBox="1"/>
          <p:nvPr/>
        </p:nvSpPr>
        <p:spPr>
          <a:xfrm>
            <a:off x="1999011" y="5906027"/>
            <a:ext cx="609269" cy="369332"/>
          </a:xfrm>
          <a:prstGeom prst="rect">
            <a:avLst/>
          </a:prstGeom>
          <a:noFill/>
          <a:ln>
            <a:solidFill>
              <a:schemeClr val="tx1">
                <a:lumMod val="95000"/>
                <a:lumOff val="5000"/>
              </a:schemeClr>
            </a:solidFill>
          </a:ln>
        </p:spPr>
        <p:txBody>
          <a:bodyPr wrap="none" rtlCol="0">
            <a:spAutoFit/>
          </a:bodyPr>
          <a:lstStyle/>
          <a:p>
            <a:r>
              <a:rPr lang="en-US" b="1" dirty="0"/>
              <a:t>DAG</a:t>
            </a:r>
          </a:p>
        </p:txBody>
      </p:sp>
      <p:cxnSp>
        <p:nvCxnSpPr>
          <p:cNvPr id="40" name="Straight Connector 39">
            <a:extLst>
              <a:ext uri="{FF2B5EF4-FFF2-40B4-BE49-F238E27FC236}">
                <a16:creationId xmlns:a16="http://schemas.microsoft.com/office/drawing/2014/main" id="{89A91F99-96AB-4E0F-B633-1A793195F478}"/>
              </a:ext>
            </a:extLst>
          </p:cNvPr>
          <p:cNvCxnSpPr>
            <a:stCxn id="14" idx="4"/>
            <a:endCxn id="15" idx="0"/>
          </p:cNvCxnSpPr>
          <p:nvPr/>
        </p:nvCxnSpPr>
        <p:spPr>
          <a:xfrm flipH="1">
            <a:off x="2114515" y="3130663"/>
            <a:ext cx="576064" cy="667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250FEEF-ACA5-4AE2-9D4C-9E4086E8434D}"/>
              </a:ext>
            </a:extLst>
          </p:cNvPr>
          <p:cNvCxnSpPr>
            <a:cxnSpLocks/>
            <a:stCxn id="14" idx="4"/>
            <a:endCxn id="16" idx="1"/>
          </p:cNvCxnSpPr>
          <p:nvPr/>
        </p:nvCxnSpPr>
        <p:spPr>
          <a:xfrm>
            <a:off x="2690579" y="3130663"/>
            <a:ext cx="550388" cy="729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CE0922-E66E-42D4-B29E-8093EC539285}"/>
              </a:ext>
            </a:extLst>
          </p:cNvPr>
          <p:cNvCxnSpPr>
            <a:cxnSpLocks/>
            <a:stCxn id="15" idx="4"/>
            <a:endCxn id="17" idx="0"/>
          </p:cNvCxnSpPr>
          <p:nvPr/>
        </p:nvCxnSpPr>
        <p:spPr>
          <a:xfrm>
            <a:off x="2114515" y="4218545"/>
            <a:ext cx="0" cy="695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5F3959D-FFC2-4E9E-8701-4DCEAD8C39E3}"/>
              </a:ext>
            </a:extLst>
          </p:cNvPr>
          <p:cNvCxnSpPr>
            <a:cxnSpLocks/>
            <a:stCxn id="18" idx="0"/>
            <a:endCxn id="16" idx="4"/>
          </p:cNvCxnSpPr>
          <p:nvPr/>
        </p:nvCxnSpPr>
        <p:spPr>
          <a:xfrm flipV="1">
            <a:off x="3440517" y="4218545"/>
            <a:ext cx="0" cy="69231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EBD0FE3-4CA7-428D-8259-F498A52C140D}"/>
              </a:ext>
            </a:extLst>
          </p:cNvPr>
          <p:cNvCxnSpPr>
            <a:cxnSpLocks/>
            <a:stCxn id="23" idx="2"/>
            <a:endCxn id="16" idx="6"/>
          </p:cNvCxnSpPr>
          <p:nvPr/>
        </p:nvCxnSpPr>
        <p:spPr>
          <a:xfrm flipH="1" flipV="1">
            <a:off x="3722724" y="4008467"/>
            <a:ext cx="759887" cy="1403"/>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879590A-E9FD-4A56-AECC-F5905EE671F4}"/>
              </a:ext>
            </a:extLst>
          </p:cNvPr>
          <p:cNvSpPr txBox="1"/>
          <p:nvPr/>
        </p:nvSpPr>
        <p:spPr>
          <a:xfrm>
            <a:off x="3703408" y="5911811"/>
            <a:ext cx="1588672" cy="369332"/>
          </a:xfrm>
          <a:prstGeom prst="rect">
            <a:avLst/>
          </a:prstGeom>
          <a:noFill/>
          <a:ln>
            <a:solidFill>
              <a:schemeClr val="tx1">
                <a:lumMod val="95000"/>
                <a:lumOff val="5000"/>
              </a:schemeClr>
            </a:solidFill>
          </a:ln>
        </p:spPr>
        <p:txBody>
          <a:bodyPr wrap="square" rtlCol="0">
            <a:spAutoFit/>
          </a:bodyPr>
          <a:lstStyle/>
          <a:p>
            <a:r>
              <a:rPr lang="en-US" b="1" dirty="0"/>
              <a:t>Moral Graph</a:t>
            </a:r>
          </a:p>
        </p:txBody>
      </p:sp>
      <p:cxnSp>
        <p:nvCxnSpPr>
          <p:cNvPr id="55" name="Straight Arrow Connector 54">
            <a:extLst>
              <a:ext uri="{FF2B5EF4-FFF2-40B4-BE49-F238E27FC236}">
                <a16:creationId xmlns:a16="http://schemas.microsoft.com/office/drawing/2014/main" id="{7F51A0E2-53AE-41EB-AF81-BE1E2C98EFDA}"/>
              </a:ext>
            </a:extLst>
          </p:cNvPr>
          <p:cNvCxnSpPr>
            <a:cxnSpLocks/>
            <a:endCxn id="53" idx="1"/>
          </p:cNvCxnSpPr>
          <p:nvPr/>
        </p:nvCxnSpPr>
        <p:spPr>
          <a:xfrm flipV="1">
            <a:off x="2624396" y="6096477"/>
            <a:ext cx="1079012" cy="29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5DAF02D2-A136-4C0B-9AC9-7F5C2C255CDD}"/>
              </a:ext>
            </a:extLst>
          </p:cNvPr>
          <p:cNvSpPr/>
          <p:nvPr/>
        </p:nvSpPr>
        <p:spPr>
          <a:xfrm>
            <a:off x="4481682" y="4910862"/>
            <a:ext cx="564414" cy="420157"/>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cxnSp>
        <p:nvCxnSpPr>
          <p:cNvPr id="74" name="Straight Connector 73">
            <a:extLst>
              <a:ext uri="{FF2B5EF4-FFF2-40B4-BE49-F238E27FC236}">
                <a16:creationId xmlns:a16="http://schemas.microsoft.com/office/drawing/2014/main" id="{7056EEF9-A403-4B17-97A7-64D6A4E0081D}"/>
              </a:ext>
            </a:extLst>
          </p:cNvPr>
          <p:cNvCxnSpPr>
            <a:cxnSpLocks/>
            <a:stCxn id="17" idx="6"/>
            <a:endCxn id="18" idx="2"/>
          </p:cNvCxnSpPr>
          <p:nvPr/>
        </p:nvCxnSpPr>
        <p:spPr>
          <a:xfrm flipV="1">
            <a:off x="2396722" y="5120941"/>
            <a:ext cx="761588" cy="2877"/>
          </a:xfrm>
          <a:prstGeom prst="line">
            <a:avLst/>
          </a:prstGeom>
          <a:ln>
            <a:solidFill>
              <a:schemeClr val="bg2">
                <a:lumMod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585D71B-62F8-45FE-9FDA-09D269AC78F3}"/>
              </a:ext>
            </a:extLst>
          </p:cNvPr>
          <p:cNvCxnSpPr>
            <a:cxnSpLocks/>
            <a:stCxn id="17" idx="6"/>
            <a:endCxn id="18" idx="2"/>
          </p:cNvCxnSpPr>
          <p:nvPr/>
        </p:nvCxnSpPr>
        <p:spPr>
          <a:xfrm flipV="1">
            <a:off x="2396722" y="5120941"/>
            <a:ext cx="761588" cy="2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561A167-28F0-40E9-BB4E-95F190EAC468}"/>
              </a:ext>
            </a:extLst>
          </p:cNvPr>
          <p:cNvCxnSpPr>
            <a:cxnSpLocks/>
            <a:stCxn id="18" idx="6"/>
            <a:endCxn id="63" idx="2"/>
          </p:cNvCxnSpPr>
          <p:nvPr/>
        </p:nvCxnSpPr>
        <p:spPr>
          <a:xfrm>
            <a:off x="3722724" y="5120941"/>
            <a:ext cx="758958" cy="0"/>
          </a:xfrm>
          <a:prstGeom prst="line">
            <a:avLst/>
          </a:prstGeom>
          <a:ln>
            <a:solidFill>
              <a:schemeClr val="bg2">
                <a:lumMod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93856D3-614E-4E68-A51D-E1DC9F6B2F75}"/>
              </a:ext>
            </a:extLst>
          </p:cNvPr>
          <p:cNvCxnSpPr>
            <a:cxnSpLocks/>
            <a:stCxn id="18" idx="6"/>
            <a:endCxn id="63" idx="2"/>
          </p:cNvCxnSpPr>
          <p:nvPr/>
        </p:nvCxnSpPr>
        <p:spPr>
          <a:xfrm>
            <a:off x="3722724" y="5120941"/>
            <a:ext cx="7589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BD4B8EC-9850-42E3-83DA-9FBC0222ADCB}"/>
              </a:ext>
            </a:extLst>
          </p:cNvPr>
          <p:cNvCxnSpPr>
            <a:cxnSpLocks/>
            <a:stCxn id="23" idx="4"/>
            <a:endCxn id="63" idx="0"/>
          </p:cNvCxnSpPr>
          <p:nvPr/>
        </p:nvCxnSpPr>
        <p:spPr>
          <a:xfrm flipH="1">
            <a:off x="4763889" y="4219948"/>
            <a:ext cx="929" cy="690914"/>
          </a:xfrm>
          <a:prstGeom prst="line">
            <a:avLst/>
          </a:prstGeom>
          <a:ln>
            <a:solidFill>
              <a:schemeClr val="bg2">
                <a:lumMod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613F4A9-5FA9-4963-ADD8-5B1FC4C6B6A4}"/>
              </a:ext>
            </a:extLst>
          </p:cNvPr>
          <p:cNvCxnSpPr>
            <a:cxnSpLocks/>
            <a:stCxn id="63" idx="0"/>
            <a:endCxn id="23" idx="4"/>
          </p:cNvCxnSpPr>
          <p:nvPr/>
        </p:nvCxnSpPr>
        <p:spPr>
          <a:xfrm flipV="1">
            <a:off x="4763889" y="4219948"/>
            <a:ext cx="929" cy="6909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32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0"/>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1"/>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2"/>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74"/>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84"/>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179C8247-62BB-491D-A724-6DC78D625001}"/>
              </a:ext>
            </a:extLst>
          </p:cNvPr>
          <p:cNvCxnSpPr>
            <a:stCxn id="4" idx="2"/>
            <a:endCxn id="8" idx="0"/>
          </p:cNvCxnSpPr>
          <p:nvPr/>
        </p:nvCxnSpPr>
        <p:spPr>
          <a:xfrm flipH="1">
            <a:off x="7576159" y="2046828"/>
            <a:ext cx="2" cy="3095573"/>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A7B2709-FFFF-4DA4-81AD-19A239DB3810}"/>
              </a:ext>
            </a:extLst>
          </p:cNvPr>
          <p:cNvSpPr>
            <a:spLocks noGrp="1"/>
          </p:cNvSpPr>
          <p:nvPr>
            <p:ph type="title"/>
          </p:nvPr>
        </p:nvSpPr>
        <p:spPr/>
        <p:txBody>
          <a:bodyPr/>
          <a:lstStyle/>
          <a:p>
            <a:r>
              <a:rPr lang="en-US" dirty="0"/>
              <a:t>Cluster/Join Trees</a:t>
            </a:r>
          </a:p>
        </p:txBody>
      </p:sp>
      <p:sp>
        <p:nvSpPr>
          <p:cNvPr id="3" name="Content Placeholder 2">
            <a:extLst>
              <a:ext uri="{FF2B5EF4-FFF2-40B4-BE49-F238E27FC236}">
                <a16:creationId xmlns:a16="http://schemas.microsoft.com/office/drawing/2014/main" id="{BDE1461A-816F-4B8D-BD61-8D79FB0F882E}"/>
              </a:ext>
            </a:extLst>
          </p:cNvPr>
          <p:cNvSpPr>
            <a:spLocks noGrp="1"/>
          </p:cNvSpPr>
          <p:nvPr>
            <p:ph idx="1"/>
          </p:nvPr>
        </p:nvSpPr>
        <p:spPr>
          <a:xfrm>
            <a:off x="899592" y="1600200"/>
            <a:ext cx="4608512" cy="4525963"/>
          </a:xfrm>
        </p:spPr>
        <p:txBody>
          <a:bodyPr/>
          <a:lstStyle/>
          <a:p>
            <a:r>
              <a:rPr lang="en-US" dirty="0"/>
              <a:t>Marrying parents</a:t>
            </a:r>
          </a:p>
        </p:txBody>
      </p:sp>
      <p:sp>
        <p:nvSpPr>
          <p:cNvPr id="4" name="Rectangle: Rounded Corners 3">
            <a:extLst>
              <a:ext uri="{FF2B5EF4-FFF2-40B4-BE49-F238E27FC236}">
                <a16:creationId xmlns:a16="http://schemas.microsoft.com/office/drawing/2014/main" id="{2893CE4F-9C49-4499-89D7-F1184F4261B5}"/>
              </a:ext>
            </a:extLst>
          </p:cNvPr>
          <p:cNvSpPr/>
          <p:nvPr/>
        </p:nvSpPr>
        <p:spPr>
          <a:xfrm>
            <a:off x="6187834" y="1586180"/>
            <a:ext cx="2776653" cy="460648"/>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DAG</a:t>
            </a:r>
          </a:p>
        </p:txBody>
      </p:sp>
      <p:sp>
        <p:nvSpPr>
          <p:cNvPr id="5" name="Rectangle: Rounded Corners 4">
            <a:extLst>
              <a:ext uri="{FF2B5EF4-FFF2-40B4-BE49-F238E27FC236}">
                <a16:creationId xmlns:a16="http://schemas.microsoft.com/office/drawing/2014/main" id="{840B0901-92F3-4D8C-B3DD-1504603B6651}"/>
              </a:ext>
            </a:extLst>
          </p:cNvPr>
          <p:cNvSpPr/>
          <p:nvPr/>
        </p:nvSpPr>
        <p:spPr>
          <a:xfrm>
            <a:off x="6187834" y="2420888"/>
            <a:ext cx="2776653" cy="460648"/>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Moral Graph</a:t>
            </a:r>
          </a:p>
        </p:txBody>
      </p:sp>
      <p:sp>
        <p:nvSpPr>
          <p:cNvPr id="6" name="Rectangle: Rounded Corners 5">
            <a:extLst>
              <a:ext uri="{FF2B5EF4-FFF2-40B4-BE49-F238E27FC236}">
                <a16:creationId xmlns:a16="http://schemas.microsoft.com/office/drawing/2014/main" id="{256CD84F-104E-4962-B766-2904BC19E578}"/>
              </a:ext>
            </a:extLst>
          </p:cNvPr>
          <p:cNvSpPr/>
          <p:nvPr/>
        </p:nvSpPr>
        <p:spPr>
          <a:xfrm>
            <a:off x="6187833" y="3306688"/>
            <a:ext cx="2776653" cy="460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Triangulated Graph</a:t>
            </a:r>
          </a:p>
        </p:txBody>
      </p:sp>
      <p:sp>
        <p:nvSpPr>
          <p:cNvPr id="7" name="Rectangle: Rounded Corners 6">
            <a:extLst>
              <a:ext uri="{FF2B5EF4-FFF2-40B4-BE49-F238E27FC236}">
                <a16:creationId xmlns:a16="http://schemas.microsoft.com/office/drawing/2014/main" id="{876EFBB6-8B37-403A-B129-B451A3E9B0EF}"/>
              </a:ext>
            </a:extLst>
          </p:cNvPr>
          <p:cNvSpPr/>
          <p:nvPr/>
        </p:nvSpPr>
        <p:spPr>
          <a:xfrm>
            <a:off x="6187832" y="4179000"/>
            <a:ext cx="2776653" cy="460648"/>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Identifying Cliques</a:t>
            </a:r>
          </a:p>
        </p:txBody>
      </p:sp>
      <p:sp>
        <p:nvSpPr>
          <p:cNvPr id="8" name="Rectangle: Rounded Corners 7">
            <a:extLst>
              <a:ext uri="{FF2B5EF4-FFF2-40B4-BE49-F238E27FC236}">
                <a16:creationId xmlns:a16="http://schemas.microsoft.com/office/drawing/2014/main" id="{FF13C3AD-C17B-4442-A52E-13A374C345AB}"/>
              </a:ext>
            </a:extLst>
          </p:cNvPr>
          <p:cNvSpPr/>
          <p:nvPr/>
        </p:nvSpPr>
        <p:spPr>
          <a:xfrm>
            <a:off x="6187832" y="5142401"/>
            <a:ext cx="2776653" cy="460648"/>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Junction Tree</a:t>
            </a:r>
          </a:p>
        </p:txBody>
      </p:sp>
      <p:sp>
        <p:nvSpPr>
          <p:cNvPr id="29" name="Oval 28">
            <a:extLst>
              <a:ext uri="{FF2B5EF4-FFF2-40B4-BE49-F238E27FC236}">
                <a16:creationId xmlns:a16="http://schemas.microsoft.com/office/drawing/2014/main" id="{E1A9ED61-5A5A-4C67-BF8B-EF8BBCB5171B}"/>
              </a:ext>
            </a:extLst>
          </p:cNvPr>
          <p:cNvSpPr/>
          <p:nvPr/>
        </p:nvSpPr>
        <p:spPr>
          <a:xfrm>
            <a:off x="2408372" y="2710506"/>
            <a:ext cx="564414" cy="420157"/>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0" name="Oval 29">
            <a:extLst>
              <a:ext uri="{FF2B5EF4-FFF2-40B4-BE49-F238E27FC236}">
                <a16:creationId xmlns:a16="http://schemas.microsoft.com/office/drawing/2014/main" id="{DF01D82F-1D9F-41F5-9ACC-05DAC2589EF5}"/>
              </a:ext>
            </a:extLst>
          </p:cNvPr>
          <p:cNvSpPr/>
          <p:nvPr/>
        </p:nvSpPr>
        <p:spPr>
          <a:xfrm>
            <a:off x="1832308" y="3798388"/>
            <a:ext cx="564414" cy="420157"/>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1" name="Oval 30">
            <a:extLst>
              <a:ext uri="{FF2B5EF4-FFF2-40B4-BE49-F238E27FC236}">
                <a16:creationId xmlns:a16="http://schemas.microsoft.com/office/drawing/2014/main" id="{15E3046B-C330-4E0F-AB16-A58943365DA3}"/>
              </a:ext>
            </a:extLst>
          </p:cNvPr>
          <p:cNvSpPr/>
          <p:nvPr/>
        </p:nvSpPr>
        <p:spPr>
          <a:xfrm>
            <a:off x="3158310" y="3798388"/>
            <a:ext cx="564414" cy="420157"/>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2" name="Oval 31">
            <a:extLst>
              <a:ext uri="{FF2B5EF4-FFF2-40B4-BE49-F238E27FC236}">
                <a16:creationId xmlns:a16="http://schemas.microsoft.com/office/drawing/2014/main" id="{DAE46372-1825-489D-8953-A27A822DC05D}"/>
              </a:ext>
            </a:extLst>
          </p:cNvPr>
          <p:cNvSpPr/>
          <p:nvPr/>
        </p:nvSpPr>
        <p:spPr>
          <a:xfrm>
            <a:off x="1832308" y="4913739"/>
            <a:ext cx="564414" cy="420157"/>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3" name="Oval 32">
            <a:extLst>
              <a:ext uri="{FF2B5EF4-FFF2-40B4-BE49-F238E27FC236}">
                <a16:creationId xmlns:a16="http://schemas.microsoft.com/office/drawing/2014/main" id="{6FF767FF-7603-4504-BF22-3C5AD23FB5D1}"/>
              </a:ext>
            </a:extLst>
          </p:cNvPr>
          <p:cNvSpPr/>
          <p:nvPr/>
        </p:nvSpPr>
        <p:spPr>
          <a:xfrm>
            <a:off x="3158310" y="4910862"/>
            <a:ext cx="564414" cy="420157"/>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39" name="Oval 38">
            <a:extLst>
              <a:ext uri="{FF2B5EF4-FFF2-40B4-BE49-F238E27FC236}">
                <a16:creationId xmlns:a16="http://schemas.microsoft.com/office/drawing/2014/main" id="{169EC860-0494-4650-9E43-BBC65DCCD560}"/>
              </a:ext>
            </a:extLst>
          </p:cNvPr>
          <p:cNvSpPr/>
          <p:nvPr/>
        </p:nvSpPr>
        <p:spPr>
          <a:xfrm>
            <a:off x="4482611" y="3799791"/>
            <a:ext cx="564414" cy="420157"/>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43" name="Straight Connector 42">
            <a:extLst>
              <a:ext uri="{FF2B5EF4-FFF2-40B4-BE49-F238E27FC236}">
                <a16:creationId xmlns:a16="http://schemas.microsoft.com/office/drawing/2014/main" id="{435480FF-FF4A-41C0-B131-967C0A4D414D}"/>
              </a:ext>
            </a:extLst>
          </p:cNvPr>
          <p:cNvCxnSpPr>
            <a:cxnSpLocks/>
            <a:stCxn id="29" idx="4"/>
            <a:endCxn id="30" idx="0"/>
          </p:cNvCxnSpPr>
          <p:nvPr/>
        </p:nvCxnSpPr>
        <p:spPr>
          <a:xfrm flipH="1">
            <a:off x="2114515" y="3130663"/>
            <a:ext cx="576064" cy="667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93D0AFA-5714-47FF-9443-AC2FCAA7ECBD}"/>
              </a:ext>
            </a:extLst>
          </p:cNvPr>
          <p:cNvCxnSpPr>
            <a:cxnSpLocks/>
            <a:stCxn id="29" idx="4"/>
            <a:endCxn id="31" idx="0"/>
          </p:cNvCxnSpPr>
          <p:nvPr/>
        </p:nvCxnSpPr>
        <p:spPr>
          <a:xfrm>
            <a:off x="2690579" y="3130663"/>
            <a:ext cx="749938" cy="667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AE0948D-CFD0-42B0-987A-0B82C8E505F7}"/>
              </a:ext>
            </a:extLst>
          </p:cNvPr>
          <p:cNvCxnSpPr>
            <a:cxnSpLocks/>
            <a:stCxn id="30" idx="4"/>
            <a:endCxn id="32" idx="0"/>
          </p:cNvCxnSpPr>
          <p:nvPr/>
        </p:nvCxnSpPr>
        <p:spPr>
          <a:xfrm>
            <a:off x="2114515" y="4218545"/>
            <a:ext cx="0" cy="695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CC32FFD-6CDF-4062-A41E-4B229362B89E}"/>
              </a:ext>
            </a:extLst>
          </p:cNvPr>
          <p:cNvCxnSpPr>
            <a:cxnSpLocks/>
            <a:stCxn id="33" idx="0"/>
            <a:endCxn id="31" idx="4"/>
          </p:cNvCxnSpPr>
          <p:nvPr/>
        </p:nvCxnSpPr>
        <p:spPr>
          <a:xfrm flipV="1">
            <a:off x="3440517" y="4218545"/>
            <a:ext cx="0" cy="6923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651053-A0B4-40A6-A282-76DDCE754405}"/>
              </a:ext>
            </a:extLst>
          </p:cNvPr>
          <p:cNvCxnSpPr>
            <a:cxnSpLocks/>
            <a:stCxn id="39" idx="2"/>
            <a:endCxn id="31" idx="6"/>
          </p:cNvCxnSpPr>
          <p:nvPr/>
        </p:nvCxnSpPr>
        <p:spPr>
          <a:xfrm flipH="1" flipV="1">
            <a:off x="3722724" y="4008467"/>
            <a:ext cx="759887" cy="1403"/>
          </a:xfrm>
          <a:prstGeom prst="line">
            <a:avLst/>
          </a:prstGeom>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8D2549EC-86B6-4EFB-A941-43764939A3CE}"/>
              </a:ext>
            </a:extLst>
          </p:cNvPr>
          <p:cNvSpPr/>
          <p:nvPr/>
        </p:nvSpPr>
        <p:spPr>
          <a:xfrm>
            <a:off x="4481682" y="4910862"/>
            <a:ext cx="564414" cy="420157"/>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cxnSp>
        <p:nvCxnSpPr>
          <p:cNvPr id="54" name="Straight Connector 53">
            <a:extLst>
              <a:ext uri="{FF2B5EF4-FFF2-40B4-BE49-F238E27FC236}">
                <a16:creationId xmlns:a16="http://schemas.microsoft.com/office/drawing/2014/main" id="{26E07A55-2B53-48B4-9A36-CC53AE27F75E}"/>
              </a:ext>
            </a:extLst>
          </p:cNvPr>
          <p:cNvCxnSpPr>
            <a:cxnSpLocks/>
            <a:stCxn id="32" idx="6"/>
            <a:endCxn id="33" idx="2"/>
          </p:cNvCxnSpPr>
          <p:nvPr/>
        </p:nvCxnSpPr>
        <p:spPr>
          <a:xfrm flipV="1">
            <a:off x="2396722" y="5120941"/>
            <a:ext cx="761588" cy="2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E9D890E-D8AC-447B-BE75-856A0CAA06C0}"/>
              </a:ext>
            </a:extLst>
          </p:cNvPr>
          <p:cNvCxnSpPr>
            <a:cxnSpLocks/>
            <a:stCxn id="33" idx="6"/>
            <a:endCxn id="51" idx="2"/>
          </p:cNvCxnSpPr>
          <p:nvPr/>
        </p:nvCxnSpPr>
        <p:spPr>
          <a:xfrm>
            <a:off x="3722724" y="5120941"/>
            <a:ext cx="7589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D270C3B-F136-4AB0-8128-43DF6CA999A1}"/>
              </a:ext>
            </a:extLst>
          </p:cNvPr>
          <p:cNvCxnSpPr>
            <a:cxnSpLocks/>
            <a:stCxn id="51" idx="0"/>
            <a:endCxn id="39" idx="4"/>
          </p:cNvCxnSpPr>
          <p:nvPr/>
        </p:nvCxnSpPr>
        <p:spPr>
          <a:xfrm flipV="1">
            <a:off x="4763889" y="4219948"/>
            <a:ext cx="929" cy="690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4AEB5DB-14AA-4DBA-9C9D-4E6641BC8B52}"/>
              </a:ext>
            </a:extLst>
          </p:cNvPr>
          <p:cNvCxnSpPr>
            <a:cxnSpLocks/>
            <a:stCxn id="31" idx="3"/>
            <a:endCxn id="32" idx="7"/>
          </p:cNvCxnSpPr>
          <p:nvPr/>
        </p:nvCxnSpPr>
        <p:spPr>
          <a:xfrm flipH="1">
            <a:off x="2314065" y="4157014"/>
            <a:ext cx="926902" cy="818256"/>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B9D7433-E02B-4EF1-82C2-AE693E5CC0D0}"/>
              </a:ext>
            </a:extLst>
          </p:cNvPr>
          <p:cNvCxnSpPr>
            <a:cxnSpLocks/>
            <a:stCxn id="39" idx="3"/>
            <a:endCxn id="33" idx="7"/>
          </p:cNvCxnSpPr>
          <p:nvPr/>
        </p:nvCxnSpPr>
        <p:spPr>
          <a:xfrm flipH="1">
            <a:off x="3640067" y="4158417"/>
            <a:ext cx="925201" cy="813976"/>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475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179C8247-62BB-491D-A724-6DC78D625001}"/>
              </a:ext>
            </a:extLst>
          </p:cNvPr>
          <p:cNvCxnSpPr>
            <a:stCxn id="4" idx="2"/>
            <a:endCxn id="8" idx="0"/>
          </p:cNvCxnSpPr>
          <p:nvPr/>
        </p:nvCxnSpPr>
        <p:spPr>
          <a:xfrm flipH="1">
            <a:off x="7576159" y="2046828"/>
            <a:ext cx="2" cy="3095573"/>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A7B2709-FFFF-4DA4-81AD-19A239DB3810}"/>
              </a:ext>
            </a:extLst>
          </p:cNvPr>
          <p:cNvSpPr>
            <a:spLocks noGrp="1"/>
          </p:cNvSpPr>
          <p:nvPr>
            <p:ph type="title"/>
          </p:nvPr>
        </p:nvSpPr>
        <p:spPr/>
        <p:txBody>
          <a:bodyPr/>
          <a:lstStyle/>
          <a:p>
            <a:r>
              <a:rPr lang="en-US" dirty="0"/>
              <a:t>Cluster/Join Trees</a:t>
            </a:r>
          </a:p>
        </p:txBody>
      </p:sp>
      <p:sp>
        <p:nvSpPr>
          <p:cNvPr id="3" name="Content Placeholder 2">
            <a:extLst>
              <a:ext uri="{FF2B5EF4-FFF2-40B4-BE49-F238E27FC236}">
                <a16:creationId xmlns:a16="http://schemas.microsoft.com/office/drawing/2014/main" id="{BDE1461A-816F-4B8D-BD61-8D79FB0F882E}"/>
              </a:ext>
            </a:extLst>
          </p:cNvPr>
          <p:cNvSpPr>
            <a:spLocks noGrp="1"/>
          </p:cNvSpPr>
          <p:nvPr>
            <p:ph idx="1"/>
          </p:nvPr>
        </p:nvSpPr>
        <p:spPr>
          <a:xfrm>
            <a:off x="899592" y="1600201"/>
            <a:ext cx="4608512" cy="816482"/>
          </a:xfrm>
        </p:spPr>
        <p:txBody>
          <a:bodyPr>
            <a:normAutofit fontScale="85000" lnSpcReduction="20000"/>
          </a:bodyPr>
          <a:lstStyle/>
          <a:p>
            <a:r>
              <a:rPr lang="en-US" dirty="0"/>
              <a:t>Fill-in loops with path greater than 3.</a:t>
            </a:r>
          </a:p>
        </p:txBody>
      </p:sp>
      <p:sp>
        <p:nvSpPr>
          <p:cNvPr id="4" name="Rectangle: Rounded Corners 3">
            <a:extLst>
              <a:ext uri="{FF2B5EF4-FFF2-40B4-BE49-F238E27FC236}">
                <a16:creationId xmlns:a16="http://schemas.microsoft.com/office/drawing/2014/main" id="{2893CE4F-9C49-4499-89D7-F1184F4261B5}"/>
              </a:ext>
            </a:extLst>
          </p:cNvPr>
          <p:cNvSpPr/>
          <p:nvPr/>
        </p:nvSpPr>
        <p:spPr>
          <a:xfrm>
            <a:off x="6187834" y="1586180"/>
            <a:ext cx="2776653" cy="460648"/>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DAG</a:t>
            </a:r>
          </a:p>
        </p:txBody>
      </p:sp>
      <p:sp>
        <p:nvSpPr>
          <p:cNvPr id="5" name="Rectangle: Rounded Corners 4">
            <a:extLst>
              <a:ext uri="{FF2B5EF4-FFF2-40B4-BE49-F238E27FC236}">
                <a16:creationId xmlns:a16="http://schemas.microsoft.com/office/drawing/2014/main" id="{840B0901-92F3-4D8C-B3DD-1504603B6651}"/>
              </a:ext>
            </a:extLst>
          </p:cNvPr>
          <p:cNvSpPr/>
          <p:nvPr/>
        </p:nvSpPr>
        <p:spPr>
          <a:xfrm>
            <a:off x="6187834" y="2420888"/>
            <a:ext cx="2776653" cy="460648"/>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Moral Graph</a:t>
            </a:r>
          </a:p>
        </p:txBody>
      </p:sp>
      <p:sp>
        <p:nvSpPr>
          <p:cNvPr id="6" name="Rectangle: Rounded Corners 5">
            <a:extLst>
              <a:ext uri="{FF2B5EF4-FFF2-40B4-BE49-F238E27FC236}">
                <a16:creationId xmlns:a16="http://schemas.microsoft.com/office/drawing/2014/main" id="{256CD84F-104E-4962-B766-2904BC19E578}"/>
              </a:ext>
            </a:extLst>
          </p:cNvPr>
          <p:cNvSpPr/>
          <p:nvPr/>
        </p:nvSpPr>
        <p:spPr>
          <a:xfrm>
            <a:off x="6187833" y="3306688"/>
            <a:ext cx="2776653" cy="460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Triangulated Graph</a:t>
            </a:r>
          </a:p>
        </p:txBody>
      </p:sp>
      <p:sp>
        <p:nvSpPr>
          <p:cNvPr id="7" name="Rectangle: Rounded Corners 6">
            <a:extLst>
              <a:ext uri="{FF2B5EF4-FFF2-40B4-BE49-F238E27FC236}">
                <a16:creationId xmlns:a16="http://schemas.microsoft.com/office/drawing/2014/main" id="{876EFBB6-8B37-403A-B129-B451A3E9B0EF}"/>
              </a:ext>
            </a:extLst>
          </p:cNvPr>
          <p:cNvSpPr/>
          <p:nvPr/>
        </p:nvSpPr>
        <p:spPr>
          <a:xfrm>
            <a:off x="6187832" y="4179000"/>
            <a:ext cx="2776653" cy="460648"/>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Identifying Cliques</a:t>
            </a:r>
          </a:p>
        </p:txBody>
      </p:sp>
      <p:sp>
        <p:nvSpPr>
          <p:cNvPr id="8" name="Rectangle: Rounded Corners 7">
            <a:extLst>
              <a:ext uri="{FF2B5EF4-FFF2-40B4-BE49-F238E27FC236}">
                <a16:creationId xmlns:a16="http://schemas.microsoft.com/office/drawing/2014/main" id="{FF13C3AD-C17B-4442-A52E-13A374C345AB}"/>
              </a:ext>
            </a:extLst>
          </p:cNvPr>
          <p:cNvSpPr/>
          <p:nvPr/>
        </p:nvSpPr>
        <p:spPr>
          <a:xfrm>
            <a:off x="6187832" y="5142401"/>
            <a:ext cx="2776653" cy="460648"/>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Junction Tree</a:t>
            </a:r>
          </a:p>
        </p:txBody>
      </p:sp>
      <p:sp>
        <p:nvSpPr>
          <p:cNvPr id="29" name="Oval 28">
            <a:extLst>
              <a:ext uri="{FF2B5EF4-FFF2-40B4-BE49-F238E27FC236}">
                <a16:creationId xmlns:a16="http://schemas.microsoft.com/office/drawing/2014/main" id="{E1A9ED61-5A5A-4C67-BF8B-EF8BBCB5171B}"/>
              </a:ext>
            </a:extLst>
          </p:cNvPr>
          <p:cNvSpPr/>
          <p:nvPr/>
        </p:nvSpPr>
        <p:spPr>
          <a:xfrm>
            <a:off x="2408372" y="2710506"/>
            <a:ext cx="564414" cy="420157"/>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0" name="Oval 29">
            <a:extLst>
              <a:ext uri="{FF2B5EF4-FFF2-40B4-BE49-F238E27FC236}">
                <a16:creationId xmlns:a16="http://schemas.microsoft.com/office/drawing/2014/main" id="{DF01D82F-1D9F-41F5-9ACC-05DAC2589EF5}"/>
              </a:ext>
            </a:extLst>
          </p:cNvPr>
          <p:cNvSpPr/>
          <p:nvPr/>
        </p:nvSpPr>
        <p:spPr>
          <a:xfrm>
            <a:off x="1832308" y="3798388"/>
            <a:ext cx="564414" cy="420157"/>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1" name="Oval 30">
            <a:extLst>
              <a:ext uri="{FF2B5EF4-FFF2-40B4-BE49-F238E27FC236}">
                <a16:creationId xmlns:a16="http://schemas.microsoft.com/office/drawing/2014/main" id="{15E3046B-C330-4E0F-AB16-A58943365DA3}"/>
              </a:ext>
            </a:extLst>
          </p:cNvPr>
          <p:cNvSpPr/>
          <p:nvPr/>
        </p:nvSpPr>
        <p:spPr>
          <a:xfrm>
            <a:off x="3158310" y="3798388"/>
            <a:ext cx="564414" cy="420157"/>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2" name="Oval 31">
            <a:extLst>
              <a:ext uri="{FF2B5EF4-FFF2-40B4-BE49-F238E27FC236}">
                <a16:creationId xmlns:a16="http://schemas.microsoft.com/office/drawing/2014/main" id="{DAE46372-1825-489D-8953-A27A822DC05D}"/>
              </a:ext>
            </a:extLst>
          </p:cNvPr>
          <p:cNvSpPr/>
          <p:nvPr/>
        </p:nvSpPr>
        <p:spPr>
          <a:xfrm>
            <a:off x="1832308" y="4913739"/>
            <a:ext cx="564414" cy="420157"/>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3" name="Oval 32">
            <a:extLst>
              <a:ext uri="{FF2B5EF4-FFF2-40B4-BE49-F238E27FC236}">
                <a16:creationId xmlns:a16="http://schemas.microsoft.com/office/drawing/2014/main" id="{6FF767FF-7603-4504-BF22-3C5AD23FB5D1}"/>
              </a:ext>
            </a:extLst>
          </p:cNvPr>
          <p:cNvSpPr/>
          <p:nvPr/>
        </p:nvSpPr>
        <p:spPr>
          <a:xfrm>
            <a:off x="3158310" y="4910862"/>
            <a:ext cx="564414" cy="420157"/>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39" name="Oval 38">
            <a:extLst>
              <a:ext uri="{FF2B5EF4-FFF2-40B4-BE49-F238E27FC236}">
                <a16:creationId xmlns:a16="http://schemas.microsoft.com/office/drawing/2014/main" id="{169EC860-0494-4650-9E43-BBC65DCCD560}"/>
              </a:ext>
            </a:extLst>
          </p:cNvPr>
          <p:cNvSpPr/>
          <p:nvPr/>
        </p:nvSpPr>
        <p:spPr>
          <a:xfrm>
            <a:off x="4482611" y="3799791"/>
            <a:ext cx="564414" cy="420157"/>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43" name="Straight Connector 42">
            <a:extLst>
              <a:ext uri="{FF2B5EF4-FFF2-40B4-BE49-F238E27FC236}">
                <a16:creationId xmlns:a16="http://schemas.microsoft.com/office/drawing/2014/main" id="{435480FF-FF4A-41C0-B131-967C0A4D414D}"/>
              </a:ext>
            </a:extLst>
          </p:cNvPr>
          <p:cNvCxnSpPr>
            <a:cxnSpLocks/>
            <a:stCxn id="29" idx="4"/>
            <a:endCxn id="30" idx="0"/>
          </p:cNvCxnSpPr>
          <p:nvPr/>
        </p:nvCxnSpPr>
        <p:spPr>
          <a:xfrm flipH="1">
            <a:off x="2114515" y="3130663"/>
            <a:ext cx="576064" cy="667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93D0AFA-5714-47FF-9443-AC2FCAA7ECBD}"/>
              </a:ext>
            </a:extLst>
          </p:cNvPr>
          <p:cNvCxnSpPr>
            <a:cxnSpLocks/>
            <a:stCxn id="29" idx="4"/>
            <a:endCxn id="31" idx="0"/>
          </p:cNvCxnSpPr>
          <p:nvPr/>
        </p:nvCxnSpPr>
        <p:spPr>
          <a:xfrm>
            <a:off x="2690579" y="3130663"/>
            <a:ext cx="749938" cy="667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AE0948D-CFD0-42B0-987A-0B82C8E505F7}"/>
              </a:ext>
            </a:extLst>
          </p:cNvPr>
          <p:cNvCxnSpPr>
            <a:cxnSpLocks/>
            <a:stCxn id="30" idx="4"/>
            <a:endCxn id="32" idx="0"/>
          </p:cNvCxnSpPr>
          <p:nvPr/>
        </p:nvCxnSpPr>
        <p:spPr>
          <a:xfrm>
            <a:off x="2114515" y="4218545"/>
            <a:ext cx="0" cy="695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CC32FFD-6CDF-4062-A41E-4B229362B89E}"/>
              </a:ext>
            </a:extLst>
          </p:cNvPr>
          <p:cNvCxnSpPr>
            <a:cxnSpLocks/>
            <a:stCxn id="33" idx="0"/>
            <a:endCxn id="31" idx="4"/>
          </p:cNvCxnSpPr>
          <p:nvPr/>
        </p:nvCxnSpPr>
        <p:spPr>
          <a:xfrm flipV="1">
            <a:off x="3440517" y="4218545"/>
            <a:ext cx="0" cy="6923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651053-A0B4-40A6-A282-76DDCE754405}"/>
              </a:ext>
            </a:extLst>
          </p:cNvPr>
          <p:cNvCxnSpPr>
            <a:cxnSpLocks/>
            <a:stCxn id="39" idx="2"/>
            <a:endCxn id="31" idx="6"/>
          </p:cNvCxnSpPr>
          <p:nvPr/>
        </p:nvCxnSpPr>
        <p:spPr>
          <a:xfrm flipH="1" flipV="1">
            <a:off x="3722724" y="4008467"/>
            <a:ext cx="759887" cy="1403"/>
          </a:xfrm>
          <a:prstGeom prst="line">
            <a:avLst/>
          </a:prstGeom>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8D2549EC-86B6-4EFB-A941-43764939A3CE}"/>
              </a:ext>
            </a:extLst>
          </p:cNvPr>
          <p:cNvSpPr/>
          <p:nvPr/>
        </p:nvSpPr>
        <p:spPr>
          <a:xfrm>
            <a:off x="4481682" y="4910862"/>
            <a:ext cx="564414" cy="420157"/>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cxnSp>
        <p:nvCxnSpPr>
          <p:cNvPr id="54" name="Straight Connector 53">
            <a:extLst>
              <a:ext uri="{FF2B5EF4-FFF2-40B4-BE49-F238E27FC236}">
                <a16:creationId xmlns:a16="http://schemas.microsoft.com/office/drawing/2014/main" id="{26E07A55-2B53-48B4-9A36-CC53AE27F75E}"/>
              </a:ext>
            </a:extLst>
          </p:cNvPr>
          <p:cNvCxnSpPr>
            <a:cxnSpLocks/>
            <a:stCxn id="32" idx="6"/>
            <a:endCxn id="33" idx="2"/>
          </p:cNvCxnSpPr>
          <p:nvPr/>
        </p:nvCxnSpPr>
        <p:spPr>
          <a:xfrm flipV="1">
            <a:off x="2396722" y="5120941"/>
            <a:ext cx="761588" cy="2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E9D890E-D8AC-447B-BE75-856A0CAA06C0}"/>
              </a:ext>
            </a:extLst>
          </p:cNvPr>
          <p:cNvCxnSpPr>
            <a:cxnSpLocks/>
            <a:stCxn id="33" idx="6"/>
            <a:endCxn id="51" idx="2"/>
          </p:cNvCxnSpPr>
          <p:nvPr/>
        </p:nvCxnSpPr>
        <p:spPr>
          <a:xfrm>
            <a:off x="3722724" y="5120941"/>
            <a:ext cx="7589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D270C3B-F136-4AB0-8128-43DF6CA999A1}"/>
              </a:ext>
            </a:extLst>
          </p:cNvPr>
          <p:cNvCxnSpPr>
            <a:cxnSpLocks/>
            <a:stCxn id="51" idx="0"/>
            <a:endCxn id="39" idx="4"/>
          </p:cNvCxnSpPr>
          <p:nvPr/>
        </p:nvCxnSpPr>
        <p:spPr>
          <a:xfrm flipV="1">
            <a:off x="4763889" y="4219948"/>
            <a:ext cx="929" cy="690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4AEB5DB-14AA-4DBA-9C9D-4E6641BC8B52}"/>
              </a:ext>
            </a:extLst>
          </p:cNvPr>
          <p:cNvCxnSpPr>
            <a:cxnSpLocks/>
            <a:stCxn id="31" idx="3"/>
            <a:endCxn id="32" idx="7"/>
          </p:cNvCxnSpPr>
          <p:nvPr/>
        </p:nvCxnSpPr>
        <p:spPr>
          <a:xfrm flipH="1">
            <a:off x="2314065" y="4157014"/>
            <a:ext cx="926902" cy="818256"/>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B9D7433-E02B-4EF1-82C2-AE693E5CC0D0}"/>
              </a:ext>
            </a:extLst>
          </p:cNvPr>
          <p:cNvCxnSpPr>
            <a:cxnSpLocks/>
            <a:stCxn id="39" idx="3"/>
            <a:endCxn id="33" idx="7"/>
          </p:cNvCxnSpPr>
          <p:nvPr/>
        </p:nvCxnSpPr>
        <p:spPr>
          <a:xfrm flipH="1">
            <a:off x="3640067" y="4158417"/>
            <a:ext cx="925201" cy="813976"/>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5C942D-3D60-4ED8-B90F-283F3033D67E}"/>
              </a:ext>
            </a:extLst>
          </p:cNvPr>
          <p:cNvCxnSpPr>
            <a:cxnSpLocks/>
            <a:stCxn id="31" idx="2"/>
            <a:endCxn id="30" idx="6"/>
          </p:cNvCxnSpPr>
          <p:nvPr/>
        </p:nvCxnSpPr>
        <p:spPr>
          <a:xfrm flipH="1">
            <a:off x="2396722" y="4008467"/>
            <a:ext cx="761588"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53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 name="Straight Connector 64">
            <a:extLst>
              <a:ext uri="{FF2B5EF4-FFF2-40B4-BE49-F238E27FC236}">
                <a16:creationId xmlns:a16="http://schemas.microsoft.com/office/drawing/2014/main" id="{C9522FAF-7D84-4688-A8CA-FFFDDAA83FD5}"/>
              </a:ext>
            </a:extLst>
          </p:cNvPr>
          <p:cNvCxnSpPr>
            <a:cxnSpLocks/>
            <a:stCxn id="50" idx="4"/>
            <a:endCxn id="58" idx="2"/>
          </p:cNvCxnSpPr>
          <p:nvPr/>
        </p:nvCxnSpPr>
        <p:spPr>
          <a:xfrm>
            <a:off x="3231851" y="4769364"/>
            <a:ext cx="1390272" cy="126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A377212-FEE3-4507-AF50-A63310323FAA}"/>
              </a:ext>
            </a:extLst>
          </p:cNvPr>
          <p:cNvCxnSpPr>
            <a:cxnSpLocks/>
            <a:stCxn id="55" idx="4"/>
            <a:endCxn id="58" idx="0"/>
          </p:cNvCxnSpPr>
          <p:nvPr/>
        </p:nvCxnSpPr>
        <p:spPr>
          <a:xfrm flipH="1">
            <a:off x="5062936" y="4769364"/>
            <a:ext cx="4355" cy="1084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B2AD878-08CB-4C32-82C0-58DACC23C336}"/>
              </a:ext>
            </a:extLst>
          </p:cNvPr>
          <p:cNvCxnSpPr>
            <a:cxnSpLocks/>
            <a:stCxn id="50" idx="4"/>
            <a:endCxn id="60" idx="6"/>
          </p:cNvCxnSpPr>
          <p:nvPr/>
        </p:nvCxnSpPr>
        <p:spPr>
          <a:xfrm flipH="1">
            <a:off x="1870936" y="4769364"/>
            <a:ext cx="1360915" cy="1267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693A5B1-3D30-412C-B217-F515E15D6DC7}"/>
              </a:ext>
            </a:extLst>
          </p:cNvPr>
          <p:cNvCxnSpPr>
            <a:stCxn id="38" idx="4"/>
            <a:endCxn id="60" idx="0"/>
          </p:cNvCxnSpPr>
          <p:nvPr/>
        </p:nvCxnSpPr>
        <p:spPr>
          <a:xfrm>
            <a:off x="1428801" y="4793224"/>
            <a:ext cx="1322" cy="1063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79C8247-62BB-491D-A724-6DC78D625001}"/>
              </a:ext>
            </a:extLst>
          </p:cNvPr>
          <p:cNvCxnSpPr>
            <a:stCxn id="4" idx="2"/>
            <a:endCxn id="8" idx="0"/>
          </p:cNvCxnSpPr>
          <p:nvPr/>
        </p:nvCxnSpPr>
        <p:spPr>
          <a:xfrm flipH="1">
            <a:off x="7576159" y="2046828"/>
            <a:ext cx="2" cy="3095573"/>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A7B2709-FFFF-4DA4-81AD-19A239DB3810}"/>
              </a:ext>
            </a:extLst>
          </p:cNvPr>
          <p:cNvSpPr>
            <a:spLocks noGrp="1"/>
          </p:cNvSpPr>
          <p:nvPr>
            <p:ph type="title"/>
          </p:nvPr>
        </p:nvSpPr>
        <p:spPr/>
        <p:txBody>
          <a:bodyPr/>
          <a:lstStyle/>
          <a:p>
            <a:r>
              <a:rPr lang="en-US" dirty="0"/>
              <a:t>Cluster/Join Trees</a:t>
            </a:r>
          </a:p>
        </p:txBody>
      </p:sp>
      <p:sp>
        <p:nvSpPr>
          <p:cNvPr id="3" name="Content Placeholder 2">
            <a:extLst>
              <a:ext uri="{FF2B5EF4-FFF2-40B4-BE49-F238E27FC236}">
                <a16:creationId xmlns:a16="http://schemas.microsoft.com/office/drawing/2014/main" id="{BDE1461A-816F-4B8D-BD61-8D79FB0F882E}"/>
              </a:ext>
            </a:extLst>
          </p:cNvPr>
          <p:cNvSpPr>
            <a:spLocks noGrp="1"/>
          </p:cNvSpPr>
          <p:nvPr>
            <p:ph idx="1"/>
          </p:nvPr>
        </p:nvSpPr>
        <p:spPr>
          <a:xfrm>
            <a:off x="899592" y="1421192"/>
            <a:ext cx="4608512" cy="816482"/>
          </a:xfrm>
        </p:spPr>
        <p:txBody>
          <a:bodyPr>
            <a:normAutofit fontScale="92500"/>
          </a:bodyPr>
          <a:lstStyle/>
          <a:p>
            <a:r>
              <a:rPr lang="en-US" dirty="0"/>
              <a:t>Cluster child with parents.</a:t>
            </a:r>
          </a:p>
        </p:txBody>
      </p:sp>
      <p:sp>
        <p:nvSpPr>
          <p:cNvPr id="4" name="Rectangle: Rounded Corners 3">
            <a:extLst>
              <a:ext uri="{FF2B5EF4-FFF2-40B4-BE49-F238E27FC236}">
                <a16:creationId xmlns:a16="http://schemas.microsoft.com/office/drawing/2014/main" id="{2893CE4F-9C49-4499-89D7-F1184F4261B5}"/>
              </a:ext>
            </a:extLst>
          </p:cNvPr>
          <p:cNvSpPr/>
          <p:nvPr/>
        </p:nvSpPr>
        <p:spPr>
          <a:xfrm>
            <a:off x="6187834" y="1586180"/>
            <a:ext cx="2776653" cy="460648"/>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DAG</a:t>
            </a:r>
          </a:p>
        </p:txBody>
      </p:sp>
      <p:sp>
        <p:nvSpPr>
          <p:cNvPr id="5" name="Rectangle: Rounded Corners 4">
            <a:extLst>
              <a:ext uri="{FF2B5EF4-FFF2-40B4-BE49-F238E27FC236}">
                <a16:creationId xmlns:a16="http://schemas.microsoft.com/office/drawing/2014/main" id="{840B0901-92F3-4D8C-B3DD-1504603B6651}"/>
              </a:ext>
            </a:extLst>
          </p:cNvPr>
          <p:cNvSpPr/>
          <p:nvPr/>
        </p:nvSpPr>
        <p:spPr>
          <a:xfrm>
            <a:off x="6187834" y="2420888"/>
            <a:ext cx="2776653" cy="460648"/>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Moral Graph</a:t>
            </a:r>
          </a:p>
        </p:txBody>
      </p:sp>
      <p:sp>
        <p:nvSpPr>
          <p:cNvPr id="6" name="Rectangle: Rounded Corners 5">
            <a:extLst>
              <a:ext uri="{FF2B5EF4-FFF2-40B4-BE49-F238E27FC236}">
                <a16:creationId xmlns:a16="http://schemas.microsoft.com/office/drawing/2014/main" id="{256CD84F-104E-4962-B766-2904BC19E578}"/>
              </a:ext>
            </a:extLst>
          </p:cNvPr>
          <p:cNvSpPr/>
          <p:nvPr/>
        </p:nvSpPr>
        <p:spPr>
          <a:xfrm>
            <a:off x="6187833" y="3306688"/>
            <a:ext cx="2776653" cy="460648"/>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Triangulated Graph</a:t>
            </a:r>
          </a:p>
        </p:txBody>
      </p:sp>
      <p:sp>
        <p:nvSpPr>
          <p:cNvPr id="7" name="Rectangle: Rounded Corners 6">
            <a:extLst>
              <a:ext uri="{FF2B5EF4-FFF2-40B4-BE49-F238E27FC236}">
                <a16:creationId xmlns:a16="http://schemas.microsoft.com/office/drawing/2014/main" id="{876EFBB6-8B37-403A-B129-B451A3E9B0EF}"/>
              </a:ext>
            </a:extLst>
          </p:cNvPr>
          <p:cNvSpPr/>
          <p:nvPr/>
        </p:nvSpPr>
        <p:spPr>
          <a:xfrm>
            <a:off x="6187832" y="4179000"/>
            <a:ext cx="2776653" cy="46064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Identifying Cliques</a:t>
            </a:r>
          </a:p>
        </p:txBody>
      </p:sp>
      <p:sp>
        <p:nvSpPr>
          <p:cNvPr id="8" name="Rectangle: Rounded Corners 7">
            <a:extLst>
              <a:ext uri="{FF2B5EF4-FFF2-40B4-BE49-F238E27FC236}">
                <a16:creationId xmlns:a16="http://schemas.microsoft.com/office/drawing/2014/main" id="{FF13C3AD-C17B-4442-A52E-13A374C345AB}"/>
              </a:ext>
            </a:extLst>
          </p:cNvPr>
          <p:cNvSpPr/>
          <p:nvPr/>
        </p:nvSpPr>
        <p:spPr>
          <a:xfrm>
            <a:off x="6187832" y="5142401"/>
            <a:ext cx="2776653" cy="460648"/>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Junction Tree</a:t>
            </a:r>
          </a:p>
        </p:txBody>
      </p:sp>
      <p:grpSp>
        <p:nvGrpSpPr>
          <p:cNvPr id="9" name="Group 8">
            <a:extLst>
              <a:ext uri="{FF2B5EF4-FFF2-40B4-BE49-F238E27FC236}">
                <a16:creationId xmlns:a16="http://schemas.microsoft.com/office/drawing/2014/main" id="{BA8FAE0E-A141-48E0-A924-84C6D5476E62}"/>
              </a:ext>
            </a:extLst>
          </p:cNvPr>
          <p:cNvGrpSpPr/>
          <p:nvPr/>
        </p:nvGrpSpPr>
        <p:grpSpPr>
          <a:xfrm>
            <a:off x="2322310" y="1938598"/>
            <a:ext cx="2350439" cy="2022595"/>
            <a:chOff x="1717453" y="2396157"/>
            <a:chExt cx="3214717" cy="2623390"/>
          </a:xfrm>
        </p:grpSpPr>
        <p:sp>
          <p:nvSpPr>
            <p:cNvPr id="29" name="Oval 28">
              <a:extLst>
                <a:ext uri="{FF2B5EF4-FFF2-40B4-BE49-F238E27FC236}">
                  <a16:creationId xmlns:a16="http://schemas.microsoft.com/office/drawing/2014/main" id="{E1A9ED61-5A5A-4C67-BF8B-EF8BBCB5171B}"/>
                </a:ext>
              </a:extLst>
            </p:cNvPr>
            <p:cNvSpPr/>
            <p:nvPr/>
          </p:nvSpPr>
          <p:spPr>
            <a:xfrm>
              <a:off x="2293517" y="2396157"/>
              <a:ext cx="564414" cy="420157"/>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0" name="Oval 29">
              <a:extLst>
                <a:ext uri="{FF2B5EF4-FFF2-40B4-BE49-F238E27FC236}">
                  <a16:creationId xmlns:a16="http://schemas.microsoft.com/office/drawing/2014/main" id="{DF01D82F-1D9F-41F5-9ACC-05DAC2589EF5}"/>
                </a:ext>
              </a:extLst>
            </p:cNvPr>
            <p:cNvSpPr/>
            <p:nvPr/>
          </p:nvSpPr>
          <p:spPr>
            <a:xfrm>
              <a:off x="1717453" y="3484039"/>
              <a:ext cx="564414" cy="420157"/>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1" name="Oval 30">
              <a:extLst>
                <a:ext uri="{FF2B5EF4-FFF2-40B4-BE49-F238E27FC236}">
                  <a16:creationId xmlns:a16="http://schemas.microsoft.com/office/drawing/2014/main" id="{15E3046B-C330-4E0F-AB16-A58943365DA3}"/>
                </a:ext>
              </a:extLst>
            </p:cNvPr>
            <p:cNvSpPr/>
            <p:nvPr/>
          </p:nvSpPr>
          <p:spPr>
            <a:xfrm>
              <a:off x="3043455" y="3484039"/>
              <a:ext cx="564414" cy="420157"/>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2" name="Oval 31">
              <a:extLst>
                <a:ext uri="{FF2B5EF4-FFF2-40B4-BE49-F238E27FC236}">
                  <a16:creationId xmlns:a16="http://schemas.microsoft.com/office/drawing/2014/main" id="{DAE46372-1825-489D-8953-A27A822DC05D}"/>
                </a:ext>
              </a:extLst>
            </p:cNvPr>
            <p:cNvSpPr/>
            <p:nvPr/>
          </p:nvSpPr>
          <p:spPr>
            <a:xfrm>
              <a:off x="1717453" y="4599390"/>
              <a:ext cx="564414" cy="420157"/>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33" name="Oval 32">
              <a:extLst>
                <a:ext uri="{FF2B5EF4-FFF2-40B4-BE49-F238E27FC236}">
                  <a16:creationId xmlns:a16="http://schemas.microsoft.com/office/drawing/2014/main" id="{6FF767FF-7603-4504-BF22-3C5AD23FB5D1}"/>
                </a:ext>
              </a:extLst>
            </p:cNvPr>
            <p:cNvSpPr/>
            <p:nvPr/>
          </p:nvSpPr>
          <p:spPr>
            <a:xfrm>
              <a:off x="3043455" y="4596513"/>
              <a:ext cx="564414" cy="420157"/>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39" name="Oval 38">
              <a:extLst>
                <a:ext uri="{FF2B5EF4-FFF2-40B4-BE49-F238E27FC236}">
                  <a16:creationId xmlns:a16="http://schemas.microsoft.com/office/drawing/2014/main" id="{169EC860-0494-4650-9E43-BBC65DCCD560}"/>
                </a:ext>
              </a:extLst>
            </p:cNvPr>
            <p:cNvSpPr/>
            <p:nvPr/>
          </p:nvSpPr>
          <p:spPr>
            <a:xfrm>
              <a:off x="4367756" y="3485442"/>
              <a:ext cx="564414" cy="420157"/>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43" name="Straight Connector 42">
              <a:extLst>
                <a:ext uri="{FF2B5EF4-FFF2-40B4-BE49-F238E27FC236}">
                  <a16:creationId xmlns:a16="http://schemas.microsoft.com/office/drawing/2014/main" id="{435480FF-FF4A-41C0-B131-967C0A4D414D}"/>
                </a:ext>
              </a:extLst>
            </p:cNvPr>
            <p:cNvCxnSpPr>
              <a:cxnSpLocks/>
              <a:stCxn id="29" idx="4"/>
              <a:endCxn id="30" idx="0"/>
            </p:cNvCxnSpPr>
            <p:nvPr/>
          </p:nvCxnSpPr>
          <p:spPr>
            <a:xfrm flipH="1">
              <a:off x="1999660" y="2816314"/>
              <a:ext cx="576064" cy="667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93D0AFA-5714-47FF-9443-AC2FCAA7ECBD}"/>
                </a:ext>
              </a:extLst>
            </p:cNvPr>
            <p:cNvCxnSpPr>
              <a:cxnSpLocks/>
              <a:stCxn id="29" idx="4"/>
              <a:endCxn id="31" idx="0"/>
            </p:cNvCxnSpPr>
            <p:nvPr/>
          </p:nvCxnSpPr>
          <p:spPr>
            <a:xfrm>
              <a:off x="2575724" y="2816314"/>
              <a:ext cx="749938" cy="667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AE0948D-CFD0-42B0-987A-0B82C8E505F7}"/>
                </a:ext>
              </a:extLst>
            </p:cNvPr>
            <p:cNvCxnSpPr>
              <a:cxnSpLocks/>
              <a:stCxn id="30" idx="4"/>
              <a:endCxn id="32" idx="0"/>
            </p:cNvCxnSpPr>
            <p:nvPr/>
          </p:nvCxnSpPr>
          <p:spPr>
            <a:xfrm>
              <a:off x="1999660" y="3904196"/>
              <a:ext cx="0" cy="695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CC32FFD-6CDF-4062-A41E-4B229362B89E}"/>
                </a:ext>
              </a:extLst>
            </p:cNvPr>
            <p:cNvCxnSpPr>
              <a:cxnSpLocks/>
              <a:stCxn id="33" idx="0"/>
              <a:endCxn id="31" idx="4"/>
            </p:cNvCxnSpPr>
            <p:nvPr/>
          </p:nvCxnSpPr>
          <p:spPr>
            <a:xfrm flipV="1">
              <a:off x="3325662" y="3904196"/>
              <a:ext cx="0" cy="6923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651053-A0B4-40A6-A282-76DDCE754405}"/>
                </a:ext>
              </a:extLst>
            </p:cNvPr>
            <p:cNvCxnSpPr>
              <a:cxnSpLocks/>
              <a:stCxn id="39" idx="2"/>
              <a:endCxn id="31" idx="6"/>
            </p:cNvCxnSpPr>
            <p:nvPr/>
          </p:nvCxnSpPr>
          <p:spPr>
            <a:xfrm flipH="1" flipV="1">
              <a:off x="3607869" y="3694118"/>
              <a:ext cx="759887" cy="1403"/>
            </a:xfrm>
            <a:prstGeom prst="line">
              <a:avLst/>
            </a:prstGeom>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8D2549EC-86B6-4EFB-A941-43764939A3CE}"/>
                </a:ext>
              </a:extLst>
            </p:cNvPr>
            <p:cNvSpPr/>
            <p:nvPr/>
          </p:nvSpPr>
          <p:spPr>
            <a:xfrm>
              <a:off x="4366827" y="4596513"/>
              <a:ext cx="564414" cy="420157"/>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cxnSp>
          <p:nvCxnSpPr>
            <p:cNvPr id="54" name="Straight Connector 53">
              <a:extLst>
                <a:ext uri="{FF2B5EF4-FFF2-40B4-BE49-F238E27FC236}">
                  <a16:creationId xmlns:a16="http://schemas.microsoft.com/office/drawing/2014/main" id="{26E07A55-2B53-48B4-9A36-CC53AE27F75E}"/>
                </a:ext>
              </a:extLst>
            </p:cNvPr>
            <p:cNvCxnSpPr>
              <a:cxnSpLocks/>
              <a:stCxn id="32" idx="6"/>
              <a:endCxn id="33" idx="2"/>
            </p:cNvCxnSpPr>
            <p:nvPr/>
          </p:nvCxnSpPr>
          <p:spPr>
            <a:xfrm flipV="1">
              <a:off x="2281867" y="4806592"/>
              <a:ext cx="761588" cy="2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E9D890E-D8AC-447B-BE75-856A0CAA06C0}"/>
                </a:ext>
              </a:extLst>
            </p:cNvPr>
            <p:cNvCxnSpPr>
              <a:cxnSpLocks/>
              <a:stCxn id="33" idx="6"/>
              <a:endCxn id="51" idx="2"/>
            </p:cNvCxnSpPr>
            <p:nvPr/>
          </p:nvCxnSpPr>
          <p:spPr>
            <a:xfrm>
              <a:off x="3607869" y="4806592"/>
              <a:ext cx="7589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D270C3B-F136-4AB0-8128-43DF6CA999A1}"/>
                </a:ext>
              </a:extLst>
            </p:cNvPr>
            <p:cNvCxnSpPr>
              <a:cxnSpLocks/>
              <a:stCxn id="51" idx="0"/>
              <a:endCxn id="39" idx="4"/>
            </p:cNvCxnSpPr>
            <p:nvPr/>
          </p:nvCxnSpPr>
          <p:spPr>
            <a:xfrm flipV="1">
              <a:off x="4649034" y="3905599"/>
              <a:ext cx="929" cy="690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4AEB5DB-14AA-4DBA-9C9D-4E6641BC8B52}"/>
                </a:ext>
              </a:extLst>
            </p:cNvPr>
            <p:cNvCxnSpPr>
              <a:cxnSpLocks/>
              <a:stCxn id="31" idx="3"/>
              <a:endCxn id="32" idx="7"/>
            </p:cNvCxnSpPr>
            <p:nvPr/>
          </p:nvCxnSpPr>
          <p:spPr>
            <a:xfrm flipH="1">
              <a:off x="2199210" y="3842665"/>
              <a:ext cx="926902" cy="818256"/>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B9D7433-E02B-4EF1-82C2-AE693E5CC0D0}"/>
                </a:ext>
              </a:extLst>
            </p:cNvPr>
            <p:cNvCxnSpPr>
              <a:cxnSpLocks/>
              <a:stCxn id="39" idx="3"/>
              <a:endCxn id="33" idx="7"/>
            </p:cNvCxnSpPr>
            <p:nvPr/>
          </p:nvCxnSpPr>
          <p:spPr>
            <a:xfrm flipH="1">
              <a:off x="3525212" y="3844068"/>
              <a:ext cx="925201" cy="813976"/>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5C942D-3D60-4ED8-B90F-283F3033D67E}"/>
                </a:ext>
              </a:extLst>
            </p:cNvPr>
            <p:cNvCxnSpPr>
              <a:cxnSpLocks/>
              <a:stCxn id="31" idx="2"/>
              <a:endCxn id="30" idx="6"/>
            </p:cNvCxnSpPr>
            <p:nvPr/>
          </p:nvCxnSpPr>
          <p:spPr>
            <a:xfrm flipH="1">
              <a:off x="2281867" y="3694118"/>
              <a:ext cx="761588"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35" name="Straight Connector 34">
            <a:extLst>
              <a:ext uri="{FF2B5EF4-FFF2-40B4-BE49-F238E27FC236}">
                <a16:creationId xmlns:a16="http://schemas.microsoft.com/office/drawing/2014/main" id="{C1B6E3B7-5A6F-4A9E-B017-D69064F6C60D}"/>
              </a:ext>
            </a:extLst>
          </p:cNvPr>
          <p:cNvCxnSpPr>
            <a:cxnSpLocks/>
            <a:stCxn id="38" idx="6"/>
            <a:endCxn id="50" idx="2"/>
          </p:cNvCxnSpPr>
          <p:nvPr/>
        </p:nvCxnSpPr>
        <p:spPr>
          <a:xfrm flipV="1">
            <a:off x="1870936" y="4589344"/>
            <a:ext cx="920102" cy="1193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CA206038-D154-4285-A23C-6A5388E3B0EA}"/>
              </a:ext>
            </a:extLst>
          </p:cNvPr>
          <p:cNvSpPr/>
          <p:nvPr/>
        </p:nvSpPr>
        <p:spPr>
          <a:xfrm>
            <a:off x="986666" y="4409324"/>
            <a:ext cx="884270" cy="383900"/>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ABC</a:t>
            </a:r>
          </a:p>
        </p:txBody>
      </p:sp>
      <p:sp>
        <p:nvSpPr>
          <p:cNvPr id="40" name="Rectangle 39">
            <a:extLst>
              <a:ext uri="{FF2B5EF4-FFF2-40B4-BE49-F238E27FC236}">
                <a16:creationId xmlns:a16="http://schemas.microsoft.com/office/drawing/2014/main" id="{8165CE56-258C-4C41-8F37-1BC529436F08}"/>
              </a:ext>
            </a:extLst>
          </p:cNvPr>
          <p:cNvSpPr/>
          <p:nvPr/>
        </p:nvSpPr>
        <p:spPr>
          <a:xfrm>
            <a:off x="2123728" y="4409324"/>
            <a:ext cx="504056" cy="360040"/>
          </a:xfrm>
          <a:prstGeom prst="rect">
            <a:avLst/>
          </a:prstGeom>
          <a:solidFill>
            <a:schemeClr val="accent1">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C</a:t>
            </a:r>
          </a:p>
        </p:txBody>
      </p:sp>
      <p:sp>
        <p:nvSpPr>
          <p:cNvPr id="42" name="Rectangle 41">
            <a:extLst>
              <a:ext uri="{FF2B5EF4-FFF2-40B4-BE49-F238E27FC236}">
                <a16:creationId xmlns:a16="http://schemas.microsoft.com/office/drawing/2014/main" id="{1471BF1E-C2E1-40F0-9311-47695E469AD9}"/>
              </a:ext>
            </a:extLst>
          </p:cNvPr>
          <p:cNvSpPr/>
          <p:nvPr/>
        </p:nvSpPr>
        <p:spPr>
          <a:xfrm>
            <a:off x="4810908" y="5219713"/>
            <a:ext cx="504056" cy="360040"/>
          </a:xfrm>
          <a:prstGeom prst="rect">
            <a:avLst/>
          </a:prstGeom>
          <a:solidFill>
            <a:schemeClr val="accent1">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EF</a:t>
            </a:r>
          </a:p>
        </p:txBody>
      </p:sp>
      <p:sp>
        <p:nvSpPr>
          <p:cNvPr id="50" name="Oval 49">
            <a:extLst>
              <a:ext uri="{FF2B5EF4-FFF2-40B4-BE49-F238E27FC236}">
                <a16:creationId xmlns:a16="http://schemas.microsoft.com/office/drawing/2014/main" id="{3DA17780-8A18-41E9-B36B-32443E3A5BA5}"/>
              </a:ext>
            </a:extLst>
          </p:cNvPr>
          <p:cNvSpPr/>
          <p:nvPr/>
        </p:nvSpPr>
        <p:spPr>
          <a:xfrm>
            <a:off x="2791038" y="4409324"/>
            <a:ext cx="881626" cy="360040"/>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CDE</a:t>
            </a:r>
          </a:p>
        </p:txBody>
      </p:sp>
      <p:cxnSp>
        <p:nvCxnSpPr>
          <p:cNvPr id="52" name="Straight Connector 51">
            <a:extLst>
              <a:ext uri="{FF2B5EF4-FFF2-40B4-BE49-F238E27FC236}">
                <a16:creationId xmlns:a16="http://schemas.microsoft.com/office/drawing/2014/main" id="{2D648BFA-80F9-4340-8A21-16AC36AA0B58}"/>
              </a:ext>
            </a:extLst>
          </p:cNvPr>
          <p:cNvCxnSpPr>
            <a:cxnSpLocks/>
            <a:stCxn id="50" idx="6"/>
            <a:endCxn id="55" idx="2"/>
          </p:cNvCxnSpPr>
          <p:nvPr/>
        </p:nvCxnSpPr>
        <p:spPr>
          <a:xfrm>
            <a:off x="3672664" y="4589344"/>
            <a:ext cx="953814"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D61BE49C-7550-4E87-8B07-BF4A7117556E}"/>
              </a:ext>
            </a:extLst>
          </p:cNvPr>
          <p:cNvSpPr/>
          <p:nvPr/>
        </p:nvSpPr>
        <p:spPr>
          <a:xfrm>
            <a:off x="3959168" y="4409324"/>
            <a:ext cx="504056" cy="360040"/>
          </a:xfrm>
          <a:prstGeom prst="rect">
            <a:avLst/>
          </a:prstGeom>
          <a:solidFill>
            <a:schemeClr val="accent1">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CE</a:t>
            </a:r>
          </a:p>
        </p:txBody>
      </p:sp>
      <p:sp>
        <p:nvSpPr>
          <p:cNvPr id="55" name="Oval 54">
            <a:extLst>
              <a:ext uri="{FF2B5EF4-FFF2-40B4-BE49-F238E27FC236}">
                <a16:creationId xmlns:a16="http://schemas.microsoft.com/office/drawing/2014/main" id="{78F7B0C2-A09B-46EF-92F7-ED93F55F6699}"/>
              </a:ext>
            </a:extLst>
          </p:cNvPr>
          <p:cNvSpPr/>
          <p:nvPr/>
        </p:nvSpPr>
        <p:spPr>
          <a:xfrm>
            <a:off x="4626478" y="4409324"/>
            <a:ext cx="881626" cy="360040"/>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CEF</a:t>
            </a:r>
          </a:p>
        </p:txBody>
      </p:sp>
      <p:sp>
        <p:nvSpPr>
          <p:cNvPr id="58" name="Oval 57">
            <a:extLst>
              <a:ext uri="{FF2B5EF4-FFF2-40B4-BE49-F238E27FC236}">
                <a16:creationId xmlns:a16="http://schemas.microsoft.com/office/drawing/2014/main" id="{681B1949-7283-4EC0-AE97-02B544C5E52D}"/>
              </a:ext>
            </a:extLst>
          </p:cNvPr>
          <p:cNvSpPr/>
          <p:nvPr/>
        </p:nvSpPr>
        <p:spPr>
          <a:xfrm>
            <a:off x="4622123" y="5854129"/>
            <a:ext cx="881626" cy="360040"/>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EFG</a:t>
            </a:r>
          </a:p>
        </p:txBody>
      </p:sp>
      <p:sp>
        <p:nvSpPr>
          <p:cNvPr id="60" name="Oval 59">
            <a:extLst>
              <a:ext uri="{FF2B5EF4-FFF2-40B4-BE49-F238E27FC236}">
                <a16:creationId xmlns:a16="http://schemas.microsoft.com/office/drawing/2014/main" id="{DED99DB4-5FA9-4DB6-9450-00DAFE517A7B}"/>
              </a:ext>
            </a:extLst>
          </p:cNvPr>
          <p:cNvSpPr/>
          <p:nvPr/>
        </p:nvSpPr>
        <p:spPr>
          <a:xfrm>
            <a:off x="989310" y="5857069"/>
            <a:ext cx="881626" cy="360040"/>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BCD</a:t>
            </a:r>
          </a:p>
        </p:txBody>
      </p:sp>
      <p:sp>
        <p:nvSpPr>
          <p:cNvPr id="61" name="Rectangle 60">
            <a:extLst>
              <a:ext uri="{FF2B5EF4-FFF2-40B4-BE49-F238E27FC236}">
                <a16:creationId xmlns:a16="http://schemas.microsoft.com/office/drawing/2014/main" id="{8FC4E92A-C53A-4C94-8ABA-E746BD518EE2}"/>
              </a:ext>
            </a:extLst>
          </p:cNvPr>
          <p:cNvSpPr/>
          <p:nvPr/>
        </p:nvSpPr>
        <p:spPr>
          <a:xfrm>
            <a:off x="3618390" y="5192705"/>
            <a:ext cx="504056" cy="360040"/>
          </a:xfrm>
          <a:prstGeom prst="rect">
            <a:avLst/>
          </a:prstGeom>
          <a:solidFill>
            <a:schemeClr val="accent1">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E</a:t>
            </a:r>
          </a:p>
        </p:txBody>
      </p:sp>
      <p:sp>
        <p:nvSpPr>
          <p:cNvPr id="62" name="Rectangle 61">
            <a:extLst>
              <a:ext uri="{FF2B5EF4-FFF2-40B4-BE49-F238E27FC236}">
                <a16:creationId xmlns:a16="http://schemas.microsoft.com/office/drawing/2014/main" id="{7D4CC7D1-BA3E-4192-AC1D-FB9BAA404DE9}"/>
              </a:ext>
            </a:extLst>
          </p:cNvPr>
          <p:cNvSpPr/>
          <p:nvPr/>
        </p:nvSpPr>
        <p:spPr>
          <a:xfrm>
            <a:off x="2411760" y="5176459"/>
            <a:ext cx="504056" cy="360040"/>
          </a:xfrm>
          <a:prstGeom prst="rect">
            <a:avLst/>
          </a:prstGeom>
          <a:solidFill>
            <a:schemeClr val="accent1">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CD</a:t>
            </a:r>
          </a:p>
        </p:txBody>
      </p:sp>
      <p:sp>
        <p:nvSpPr>
          <p:cNvPr id="63" name="Rectangle 62">
            <a:extLst>
              <a:ext uri="{FF2B5EF4-FFF2-40B4-BE49-F238E27FC236}">
                <a16:creationId xmlns:a16="http://schemas.microsoft.com/office/drawing/2014/main" id="{33743363-1B74-47A8-B607-07761ABD7DB2}"/>
              </a:ext>
            </a:extLst>
          </p:cNvPr>
          <p:cNvSpPr/>
          <p:nvPr/>
        </p:nvSpPr>
        <p:spPr>
          <a:xfrm>
            <a:off x="1185333" y="5159301"/>
            <a:ext cx="504056" cy="360040"/>
          </a:xfrm>
          <a:prstGeom prst="rect">
            <a:avLst/>
          </a:prstGeom>
          <a:solidFill>
            <a:schemeClr val="accent1">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BC</a:t>
            </a:r>
          </a:p>
        </p:txBody>
      </p:sp>
    </p:spTree>
    <p:extLst>
      <p:ext uri="{BB962C8B-B14F-4D97-AF65-F5344CB8AC3E}">
        <p14:creationId xmlns:p14="http://schemas.microsoft.com/office/powerpoint/2010/main" val="82994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2" grpId="0" animBg="1"/>
      <p:bldP spid="53" grpId="0" animBg="1"/>
      <p:bldP spid="61" grpId="0" animBg="1"/>
      <p:bldP spid="62" grpId="0" animBg="1"/>
      <p:bldP spid="6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 name="Straight Connector 64">
            <a:extLst>
              <a:ext uri="{FF2B5EF4-FFF2-40B4-BE49-F238E27FC236}">
                <a16:creationId xmlns:a16="http://schemas.microsoft.com/office/drawing/2014/main" id="{C9522FAF-7D84-4688-A8CA-FFFDDAA83FD5}"/>
              </a:ext>
            </a:extLst>
          </p:cNvPr>
          <p:cNvCxnSpPr>
            <a:cxnSpLocks/>
            <a:stCxn id="50" idx="4"/>
            <a:endCxn id="58" idx="2"/>
          </p:cNvCxnSpPr>
          <p:nvPr/>
        </p:nvCxnSpPr>
        <p:spPr>
          <a:xfrm>
            <a:off x="3231851" y="4769364"/>
            <a:ext cx="1390272" cy="1264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A377212-FEE3-4507-AF50-A63310323FAA}"/>
              </a:ext>
            </a:extLst>
          </p:cNvPr>
          <p:cNvCxnSpPr>
            <a:cxnSpLocks/>
            <a:stCxn id="55" idx="4"/>
            <a:endCxn id="58" idx="0"/>
          </p:cNvCxnSpPr>
          <p:nvPr/>
        </p:nvCxnSpPr>
        <p:spPr>
          <a:xfrm flipH="1">
            <a:off x="5062936" y="4769364"/>
            <a:ext cx="4355" cy="108476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B2AD878-08CB-4C32-82C0-58DACC23C336}"/>
              </a:ext>
            </a:extLst>
          </p:cNvPr>
          <p:cNvCxnSpPr>
            <a:cxnSpLocks/>
            <a:stCxn id="50" idx="4"/>
            <a:endCxn id="60" idx="6"/>
          </p:cNvCxnSpPr>
          <p:nvPr/>
        </p:nvCxnSpPr>
        <p:spPr>
          <a:xfrm flipH="1">
            <a:off x="1870936" y="4769364"/>
            <a:ext cx="1360915" cy="1267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693A5B1-3D30-412C-B217-F515E15D6DC7}"/>
              </a:ext>
            </a:extLst>
          </p:cNvPr>
          <p:cNvCxnSpPr>
            <a:stCxn id="38" idx="4"/>
            <a:endCxn id="60" idx="0"/>
          </p:cNvCxnSpPr>
          <p:nvPr/>
        </p:nvCxnSpPr>
        <p:spPr>
          <a:xfrm>
            <a:off x="1428801" y="4793224"/>
            <a:ext cx="1322" cy="1063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79C8247-62BB-491D-A724-6DC78D625001}"/>
              </a:ext>
            </a:extLst>
          </p:cNvPr>
          <p:cNvCxnSpPr>
            <a:stCxn id="4" idx="2"/>
            <a:endCxn id="8" idx="0"/>
          </p:cNvCxnSpPr>
          <p:nvPr/>
        </p:nvCxnSpPr>
        <p:spPr>
          <a:xfrm flipH="1">
            <a:off x="7576159" y="2046828"/>
            <a:ext cx="2" cy="3095573"/>
          </a:xfrm>
          <a:prstGeom prst="straightConnector1">
            <a:avLst/>
          </a:prstGeom>
          <a:ln>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A7B2709-FFFF-4DA4-81AD-19A239DB3810}"/>
              </a:ext>
            </a:extLst>
          </p:cNvPr>
          <p:cNvSpPr>
            <a:spLocks noGrp="1"/>
          </p:cNvSpPr>
          <p:nvPr>
            <p:ph type="title"/>
          </p:nvPr>
        </p:nvSpPr>
        <p:spPr/>
        <p:txBody>
          <a:bodyPr/>
          <a:lstStyle/>
          <a:p>
            <a:r>
              <a:rPr lang="en-US" dirty="0"/>
              <a:t>Link clusters-</a:t>
            </a:r>
            <a:r>
              <a:rPr lang="en-US" dirty="0" err="1"/>
              <a:t>sepsets</a:t>
            </a:r>
            <a:endParaRPr lang="en-US" dirty="0"/>
          </a:p>
        </p:txBody>
      </p:sp>
      <p:sp>
        <p:nvSpPr>
          <p:cNvPr id="3" name="Content Placeholder 2">
            <a:extLst>
              <a:ext uri="{FF2B5EF4-FFF2-40B4-BE49-F238E27FC236}">
                <a16:creationId xmlns:a16="http://schemas.microsoft.com/office/drawing/2014/main" id="{BDE1461A-816F-4B8D-BD61-8D79FB0F882E}"/>
              </a:ext>
            </a:extLst>
          </p:cNvPr>
          <p:cNvSpPr>
            <a:spLocks noGrp="1"/>
          </p:cNvSpPr>
          <p:nvPr>
            <p:ph idx="1"/>
          </p:nvPr>
        </p:nvSpPr>
        <p:spPr>
          <a:xfrm>
            <a:off x="899592" y="1421192"/>
            <a:ext cx="4608512" cy="963906"/>
          </a:xfrm>
        </p:spPr>
        <p:txBody>
          <a:bodyPr>
            <a:normAutofit fontScale="62500" lnSpcReduction="20000"/>
          </a:bodyPr>
          <a:lstStyle/>
          <a:p>
            <a:r>
              <a:rPr lang="en-US" dirty="0"/>
              <a:t>Mass: No. of variables in a cluster.</a:t>
            </a:r>
          </a:p>
          <a:p>
            <a:r>
              <a:rPr lang="en-US" dirty="0"/>
              <a:t>Cost: Weight of the cluster it links</a:t>
            </a:r>
          </a:p>
          <a:p>
            <a:pPr lvl="1"/>
            <a:r>
              <a:rPr lang="en-US" dirty="0"/>
              <a:t>Weight: No. of elements in its table</a:t>
            </a:r>
          </a:p>
        </p:txBody>
      </p:sp>
      <p:sp>
        <p:nvSpPr>
          <p:cNvPr id="4" name="Rectangle: Rounded Corners 3">
            <a:extLst>
              <a:ext uri="{FF2B5EF4-FFF2-40B4-BE49-F238E27FC236}">
                <a16:creationId xmlns:a16="http://schemas.microsoft.com/office/drawing/2014/main" id="{2893CE4F-9C49-4499-89D7-F1184F4261B5}"/>
              </a:ext>
            </a:extLst>
          </p:cNvPr>
          <p:cNvSpPr/>
          <p:nvPr/>
        </p:nvSpPr>
        <p:spPr>
          <a:xfrm>
            <a:off x="6187834" y="1586180"/>
            <a:ext cx="2776653" cy="460648"/>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DAG</a:t>
            </a:r>
          </a:p>
        </p:txBody>
      </p:sp>
      <p:sp>
        <p:nvSpPr>
          <p:cNvPr id="5" name="Rectangle: Rounded Corners 4">
            <a:extLst>
              <a:ext uri="{FF2B5EF4-FFF2-40B4-BE49-F238E27FC236}">
                <a16:creationId xmlns:a16="http://schemas.microsoft.com/office/drawing/2014/main" id="{840B0901-92F3-4D8C-B3DD-1504603B6651}"/>
              </a:ext>
            </a:extLst>
          </p:cNvPr>
          <p:cNvSpPr/>
          <p:nvPr/>
        </p:nvSpPr>
        <p:spPr>
          <a:xfrm>
            <a:off x="6187834" y="2420888"/>
            <a:ext cx="2776653" cy="460648"/>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Moral Graph</a:t>
            </a:r>
          </a:p>
        </p:txBody>
      </p:sp>
      <p:sp>
        <p:nvSpPr>
          <p:cNvPr id="6" name="Rectangle: Rounded Corners 5">
            <a:extLst>
              <a:ext uri="{FF2B5EF4-FFF2-40B4-BE49-F238E27FC236}">
                <a16:creationId xmlns:a16="http://schemas.microsoft.com/office/drawing/2014/main" id="{256CD84F-104E-4962-B766-2904BC19E578}"/>
              </a:ext>
            </a:extLst>
          </p:cNvPr>
          <p:cNvSpPr/>
          <p:nvPr/>
        </p:nvSpPr>
        <p:spPr>
          <a:xfrm>
            <a:off x="6187833" y="3306688"/>
            <a:ext cx="2776653" cy="460648"/>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Triangulated Graph</a:t>
            </a:r>
          </a:p>
        </p:txBody>
      </p:sp>
      <p:sp>
        <p:nvSpPr>
          <p:cNvPr id="7" name="Rectangle: Rounded Corners 6">
            <a:extLst>
              <a:ext uri="{FF2B5EF4-FFF2-40B4-BE49-F238E27FC236}">
                <a16:creationId xmlns:a16="http://schemas.microsoft.com/office/drawing/2014/main" id="{876EFBB6-8B37-403A-B129-B451A3E9B0EF}"/>
              </a:ext>
            </a:extLst>
          </p:cNvPr>
          <p:cNvSpPr/>
          <p:nvPr/>
        </p:nvSpPr>
        <p:spPr>
          <a:xfrm>
            <a:off x="6187832" y="4179000"/>
            <a:ext cx="2776653" cy="46064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Identifying Cliques</a:t>
            </a:r>
          </a:p>
        </p:txBody>
      </p:sp>
      <p:sp>
        <p:nvSpPr>
          <p:cNvPr id="8" name="Rectangle: Rounded Corners 7">
            <a:extLst>
              <a:ext uri="{FF2B5EF4-FFF2-40B4-BE49-F238E27FC236}">
                <a16:creationId xmlns:a16="http://schemas.microsoft.com/office/drawing/2014/main" id="{FF13C3AD-C17B-4442-A52E-13A374C345AB}"/>
              </a:ext>
            </a:extLst>
          </p:cNvPr>
          <p:cNvSpPr/>
          <p:nvPr/>
        </p:nvSpPr>
        <p:spPr>
          <a:xfrm>
            <a:off x="6187832" y="5142401"/>
            <a:ext cx="2776653" cy="460648"/>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Junction Tree</a:t>
            </a:r>
          </a:p>
        </p:txBody>
      </p:sp>
      <p:cxnSp>
        <p:nvCxnSpPr>
          <p:cNvPr id="35" name="Straight Connector 34">
            <a:extLst>
              <a:ext uri="{FF2B5EF4-FFF2-40B4-BE49-F238E27FC236}">
                <a16:creationId xmlns:a16="http://schemas.microsoft.com/office/drawing/2014/main" id="{C1B6E3B7-5A6F-4A9E-B017-D69064F6C60D}"/>
              </a:ext>
            </a:extLst>
          </p:cNvPr>
          <p:cNvCxnSpPr>
            <a:cxnSpLocks/>
            <a:stCxn id="38" idx="6"/>
            <a:endCxn id="50" idx="2"/>
          </p:cNvCxnSpPr>
          <p:nvPr/>
        </p:nvCxnSpPr>
        <p:spPr>
          <a:xfrm flipV="1">
            <a:off x="1870936" y="4589344"/>
            <a:ext cx="920102" cy="1193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CA206038-D154-4285-A23C-6A5388E3B0EA}"/>
              </a:ext>
            </a:extLst>
          </p:cNvPr>
          <p:cNvSpPr/>
          <p:nvPr/>
        </p:nvSpPr>
        <p:spPr>
          <a:xfrm>
            <a:off x="986666" y="4409324"/>
            <a:ext cx="884270" cy="383900"/>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ABC</a:t>
            </a:r>
          </a:p>
        </p:txBody>
      </p:sp>
      <p:sp>
        <p:nvSpPr>
          <p:cNvPr id="40" name="Rectangle 39">
            <a:extLst>
              <a:ext uri="{FF2B5EF4-FFF2-40B4-BE49-F238E27FC236}">
                <a16:creationId xmlns:a16="http://schemas.microsoft.com/office/drawing/2014/main" id="{8165CE56-258C-4C41-8F37-1BC529436F08}"/>
              </a:ext>
            </a:extLst>
          </p:cNvPr>
          <p:cNvSpPr/>
          <p:nvPr/>
        </p:nvSpPr>
        <p:spPr>
          <a:xfrm>
            <a:off x="2123728" y="4409324"/>
            <a:ext cx="504056" cy="360040"/>
          </a:xfrm>
          <a:prstGeom prst="rect">
            <a:avLst/>
          </a:prstGeom>
          <a:solidFill>
            <a:schemeClr val="accent1">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C</a:t>
            </a:r>
          </a:p>
        </p:txBody>
      </p:sp>
      <p:sp>
        <p:nvSpPr>
          <p:cNvPr id="42" name="Rectangle 41">
            <a:extLst>
              <a:ext uri="{FF2B5EF4-FFF2-40B4-BE49-F238E27FC236}">
                <a16:creationId xmlns:a16="http://schemas.microsoft.com/office/drawing/2014/main" id="{1471BF1E-C2E1-40F0-9311-47695E469AD9}"/>
              </a:ext>
            </a:extLst>
          </p:cNvPr>
          <p:cNvSpPr/>
          <p:nvPr/>
        </p:nvSpPr>
        <p:spPr>
          <a:xfrm>
            <a:off x="4810908" y="5219713"/>
            <a:ext cx="504056" cy="360040"/>
          </a:xfrm>
          <a:prstGeom prst="rect">
            <a:avLst/>
          </a:prstGeom>
          <a:solidFill>
            <a:schemeClr val="accent1">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EF</a:t>
            </a:r>
          </a:p>
        </p:txBody>
      </p:sp>
      <p:sp>
        <p:nvSpPr>
          <p:cNvPr id="50" name="Oval 49">
            <a:extLst>
              <a:ext uri="{FF2B5EF4-FFF2-40B4-BE49-F238E27FC236}">
                <a16:creationId xmlns:a16="http://schemas.microsoft.com/office/drawing/2014/main" id="{3DA17780-8A18-41E9-B36B-32443E3A5BA5}"/>
              </a:ext>
            </a:extLst>
          </p:cNvPr>
          <p:cNvSpPr/>
          <p:nvPr/>
        </p:nvSpPr>
        <p:spPr>
          <a:xfrm>
            <a:off x="2791038" y="4409324"/>
            <a:ext cx="881626" cy="360040"/>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CDE</a:t>
            </a:r>
          </a:p>
        </p:txBody>
      </p:sp>
      <p:cxnSp>
        <p:nvCxnSpPr>
          <p:cNvPr id="52" name="Straight Connector 51">
            <a:extLst>
              <a:ext uri="{FF2B5EF4-FFF2-40B4-BE49-F238E27FC236}">
                <a16:creationId xmlns:a16="http://schemas.microsoft.com/office/drawing/2014/main" id="{2D648BFA-80F9-4340-8A21-16AC36AA0B58}"/>
              </a:ext>
            </a:extLst>
          </p:cNvPr>
          <p:cNvCxnSpPr>
            <a:cxnSpLocks/>
            <a:stCxn id="50" idx="6"/>
            <a:endCxn id="55" idx="2"/>
          </p:cNvCxnSpPr>
          <p:nvPr/>
        </p:nvCxnSpPr>
        <p:spPr>
          <a:xfrm>
            <a:off x="3672664" y="4589344"/>
            <a:ext cx="953814" cy="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D61BE49C-7550-4E87-8B07-BF4A7117556E}"/>
              </a:ext>
            </a:extLst>
          </p:cNvPr>
          <p:cNvSpPr/>
          <p:nvPr/>
        </p:nvSpPr>
        <p:spPr>
          <a:xfrm>
            <a:off x="3959168" y="4409324"/>
            <a:ext cx="504056" cy="360040"/>
          </a:xfrm>
          <a:prstGeom prst="rect">
            <a:avLst/>
          </a:prstGeom>
          <a:solidFill>
            <a:schemeClr val="accent1">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CE</a:t>
            </a:r>
          </a:p>
        </p:txBody>
      </p:sp>
      <p:sp>
        <p:nvSpPr>
          <p:cNvPr id="55" name="Oval 54">
            <a:extLst>
              <a:ext uri="{FF2B5EF4-FFF2-40B4-BE49-F238E27FC236}">
                <a16:creationId xmlns:a16="http://schemas.microsoft.com/office/drawing/2014/main" id="{78F7B0C2-A09B-46EF-92F7-ED93F55F6699}"/>
              </a:ext>
            </a:extLst>
          </p:cNvPr>
          <p:cNvSpPr/>
          <p:nvPr/>
        </p:nvSpPr>
        <p:spPr>
          <a:xfrm>
            <a:off x="4626478" y="4409324"/>
            <a:ext cx="881626" cy="360040"/>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CEF</a:t>
            </a:r>
          </a:p>
        </p:txBody>
      </p:sp>
      <p:sp>
        <p:nvSpPr>
          <p:cNvPr id="58" name="Oval 57">
            <a:extLst>
              <a:ext uri="{FF2B5EF4-FFF2-40B4-BE49-F238E27FC236}">
                <a16:creationId xmlns:a16="http://schemas.microsoft.com/office/drawing/2014/main" id="{681B1949-7283-4EC0-AE97-02B544C5E52D}"/>
              </a:ext>
            </a:extLst>
          </p:cNvPr>
          <p:cNvSpPr/>
          <p:nvPr/>
        </p:nvSpPr>
        <p:spPr>
          <a:xfrm>
            <a:off x="4622123" y="5854129"/>
            <a:ext cx="881626" cy="360040"/>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EFG</a:t>
            </a:r>
          </a:p>
        </p:txBody>
      </p:sp>
      <p:sp>
        <p:nvSpPr>
          <p:cNvPr id="60" name="Oval 59">
            <a:extLst>
              <a:ext uri="{FF2B5EF4-FFF2-40B4-BE49-F238E27FC236}">
                <a16:creationId xmlns:a16="http://schemas.microsoft.com/office/drawing/2014/main" id="{DED99DB4-5FA9-4DB6-9450-00DAFE517A7B}"/>
              </a:ext>
            </a:extLst>
          </p:cNvPr>
          <p:cNvSpPr/>
          <p:nvPr/>
        </p:nvSpPr>
        <p:spPr>
          <a:xfrm>
            <a:off x="989310" y="5857069"/>
            <a:ext cx="881626" cy="360040"/>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BCD</a:t>
            </a:r>
          </a:p>
        </p:txBody>
      </p:sp>
      <p:sp>
        <p:nvSpPr>
          <p:cNvPr id="61" name="Rectangle 60">
            <a:extLst>
              <a:ext uri="{FF2B5EF4-FFF2-40B4-BE49-F238E27FC236}">
                <a16:creationId xmlns:a16="http://schemas.microsoft.com/office/drawing/2014/main" id="{8FC4E92A-C53A-4C94-8ABA-E746BD518EE2}"/>
              </a:ext>
            </a:extLst>
          </p:cNvPr>
          <p:cNvSpPr/>
          <p:nvPr/>
        </p:nvSpPr>
        <p:spPr>
          <a:xfrm>
            <a:off x="3618390" y="5192705"/>
            <a:ext cx="504056" cy="360040"/>
          </a:xfrm>
          <a:prstGeom prst="rect">
            <a:avLst/>
          </a:prstGeom>
          <a:solidFill>
            <a:schemeClr val="accent1">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E</a:t>
            </a:r>
          </a:p>
        </p:txBody>
      </p:sp>
      <p:sp>
        <p:nvSpPr>
          <p:cNvPr id="62" name="Rectangle 61">
            <a:extLst>
              <a:ext uri="{FF2B5EF4-FFF2-40B4-BE49-F238E27FC236}">
                <a16:creationId xmlns:a16="http://schemas.microsoft.com/office/drawing/2014/main" id="{7D4CC7D1-BA3E-4192-AC1D-FB9BAA404DE9}"/>
              </a:ext>
            </a:extLst>
          </p:cNvPr>
          <p:cNvSpPr/>
          <p:nvPr/>
        </p:nvSpPr>
        <p:spPr>
          <a:xfrm>
            <a:off x="2411760" y="5176459"/>
            <a:ext cx="504056" cy="360040"/>
          </a:xfrm>
          <a:prstGeom prst="rect">
            <a:avLst/>
          </a:prstGeom>
          <a:solidFill>
            <a:schemeClr val="accent1">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CD</a:t>
            </a:r>
          </a:p>
        </p:txBody>
      </p:sp>
      <p:sp>
        <p:nvSpPr>
          <p:cNvPr id="63" name="Rectangle 62">
            <a:extLst>
              <a:ext uri="{FF2B5EF4-FFF2-40B4-BE49-F238E27FC236}">
                <a16:creationId xmlns:a16="http://schemas.microsoft.com/office/drawing/2014/main" id="{33743363-1B74-47A8-B607-07761ABD7DB2}"/>
              </a:ext>
            </a:extLst>
          </p:cNvPr>
          <p:cNvSpPr/>
          <p:nvPr/>
        </p:nvSpPr>
        <p:spPr>
          <a:xfrm>
            <a:off x="1185333" y="5159301"/>
            <a:ext cx="504056" cy="360040"/>
          </a:xfrm>
          <a:prstGeom prst="rect">
            <a:avLst/>
          </a:prstGeom>
          <a:solidFill>
            <a:schemeClr val="accent1">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BC</a:t>
            </a:r>
          </a:p>
        </p:txBody>
      </p:sp>
      <p:graphicFrame>
        <p:nvGraphicFramePr>
          <p:cNvPr id="11" name="Table 10">
            <a:extLst>
              <a:ext uri="{FF2B5EF4-FFF2-40B4-BE49-F238E27FC236}">
                <a16:creationId xmlns:a16="http://schemas.microsoft.com/office/drawing/2014/main" id="{FF2DA4E1-15D0-4138-97B5-BE192AB5D913}"/>
              </a:ext>
            </a:extLst>
          </p:cNvPr>
          <p:cNvGraphicFramePr>
            <a:graphicFrameLocks noGrp="1"/>
          </p:cNvGraphicFramePr>
          <p:nvPr>
            <p:extLst>
              <p:ext uri="{D42A27DB-BD31-4B8C-83A1-F6EECF244321}">
                <p14:modId xmlns:p14="http://schemas.microsoft.com/office/powerpoint/2010/main" val="2775597561"/>
              </p:ext>
            </p:extLst>
          </p:nvPr>
        </p:nvGraphicFramePr>
        <p:xfrm>
          <a:off x="1834304" y="2412976"/>
          <a:ext cx="2767392" cy="1645920"/>
        </p:xfrm>
        <a:graphic>
          <a:graphicData uri="http://schemas.openxmlformats.org/drawingml/2006/table">
            <a:tbl>
              <a:tblPr firstRow="1" firstCol="1" bandRow="1">
                <a:tableStyleId>{5C22544A-7EE6-4342-B048-85BDC9FD1C3A}</a:tableStyleId>
              </a:tblPr>
              <a:tblGrid>
                <a:gridCol w="461232">
                  <a:extLst>
                    <a:ext uri="{9D8B030D-6E8A-4147-A177-3AD203B41FA5}">
                      <a16:colId xmlns:a16="http://schemas.microsoft.com/office/drawing/2014/main" val="3576982079"/>
                    </a:ext>
                  </a:extLst>
                </a:gridCol>
                <a:gridCol w="461232">
                  <a:extLst>
                    <a:ext uri="{9D8B030D-6E8A-4147-A177-3AD203B41FA5}">
                      <a16:colId xmlns:a16="http://schemas.microsoft.com/office/drawing/2014/main" val="3209290220"/>
                    </a:ext>
                  </a:extLst>
                </a:gridCol>
                <a:gridCol w="461232">
                  <a:extLst>
                    <a:ext uri="{9D8B030D-6E8A-4147-A177-3AD203B41FA5}">
                      <a16:colId xmlns:a16="http://schemas.microsoft.com/office/drawing/2014/main" val="1699984844"/>
                    </a:ext>
                  </a:extLst>
                </a:gridCol>
                <a:gridCol w="461232">
                  <a:extLst>
                    <a:ext uri="{9D8B030D-6E8A-4147-A177-3AD203B41FA5}">
                      <a16:colId xmlns:a16="http://schemas.microsoft.com/office/drawing/2014/main" val="1609678092"/>
                    </a:ext>
                  </a:extLst>
                </a:gridCol>
                <a:gridCol w="461232">
                  <a:extLst>
                    <a:ext uri="{9D8B030D-6E8A-4147-A177-3AD203B41FA5}">
                      <a16:colId xmlns:a16="http://schemas.microsoft.com/office/drawing/2014/main" val="2054202232"/>
                    </a:ext>
                  </a:extLst>
                </a:gridCol>
                <a:gridCol w="461232">
                  <a:extLst>
                    <a:ext uri="{9D8B030D-6E8A-4147-A177-3AD203B41FA5}">
                      <a16:colId xmlns:a16="http://schemas.microsoft.com/office/drawing/2014/main" val="965028406"/>
                    </a:ext>
                  </a:extLst>
                </a:gridCol>
              </a:tblGrid>
              <a:tr h="162122">
                <a:tc>
                  <a:txBody>
                    <a:bodyPr/>
                    <a:lstStyle/>
                    <a:p>
                      <a:endParaRPr lang="en-US" sz="1200" dirty="0"/>
                    </a:p>
                  </a:txBody>
                  <a:tcPr/>
                </a:tc>
                <a:tc>
                  <a:txBody>
                    <a:bodyPr/>
                    <a:lstStyle/>
                    <a:p>
                      <a:r>
                        <a:rPr lang="en-US" sz="1200" dirty="0"/>
                        <a:t>EFG</a:t>
                      </a:r>
                    </a:p>
                  </a:txBody>
                  <a:tcPr/>
                </a:tc>
                <a:tc>
                  <a:txBody>
                    <a:bodyPr/>
                    <a:lstStyle/>
                    <a:p>
                      <a:r>
                        <a:rPr lang="en-US" sz="1200" dirty="0"/>
                        <a:t>CEF</a:t>
                      </a:r>
                    </a:p>
                  </a:txBody>
                  <a:tcPr/>
                </a:tc>
                <a:tc>
                  <a:txBody>
                    <a:bodyPr/>
                    <a:lstStyle/>
                    <a:p>
                      <a:r>
                        <a:rPr lang="en-US" sz="1200" dirty="0"/>
                        <a:t>CDE</a:t>
                      </a:r>
                    </a:p>
                  </a:txBody>
                  <a:tcPr/>
                </a:tc>
                <a:tc>
                  <a:txBody>
                    <a:bodyPr/>
                    <a:lstStyle/>
                    <a:p>
                      <a:r>
                        <a:rPr lang="en-US" sz="1200" dirty="0"/>
                        <a:t>ABC</a:t>
                      </a:r>
                    </a:p>
                  </a:txBody>
                  <a:tcPr/>
                </a:tc>
                <a:tc>
                  <a:txBody>
                    <a:bodyPr/>
                    <a:lstStyle/>
                    <a:p>
                      <a:r>
                        <a:rPr lang="en-US" sz="1200" dirty="0"/>
                        <a:t>BCD</a:t>
                      </a:r>
                    </a:p>
                  </a:txBody>
                  <a:tcPr/>
                </a:tc>
                <a:extLst>
                  <a:ext uri="{0D108BD9-81ED-4DB2-BD59-A6C34878D82A}">
                    <a16:rowId xmlns:a16="http://schemas.microsoft.com/office/drawing/2014/main" val="1963082674"/>
                  </a:ext>
                </a:extLst>
              </a:tr>
              <a:tr h="162122">
                <a:tc>
                  <a:txBody>
                    <a:bodyPr/>
                    <a:lstStyle/>
                    <a:p>
                      <a:r>
                        <a:rPr lang="en-US" sz="1200" dirty="0"/>
                        <a:t>EFG</a:t>
                      </a:r>
                    </a:p>
                  </a:txBody>
                  <a:tcPr/>
                </a:tc>
                <a:tc>
                  <a:txBody>
                    <a:bodyPr/>
                    <a:lstStyle/>
                    <a:p>
                      <a:endParaRPr lang="en-US" sz="1200" dirty="0"/>
                    </a:p>
                  </a:txBody>
                  <a:tcPr/>
                </a:tc>
                <a:tc>
                  <a:txBody>
                    <a:bodyPr/>
                    <a:lstStyle/>
                    <a:p>
                      <a:r>
                        <a:rPr lang="en-US" sz="1200" dirty="0"/>
                        <a:t>EF</a:t>
                      </a:r>
                    </a:p>
                  </a:txBody>
                  <a:tcPr/>
                </a:tc>
                <a:tc>
                  <a:txBody>
                    <a:bodyPr/>
                    <a:lstStyle/>
                    <a:p>
                      <a:r>
                        <a:rPr lang="en-US" sz="1200" dirty="0"/>
                        <a:t>E</a:t>
                      </a:r>
                    </a:p>
                  </a:txBody>
                  <a:tcPr/>
                </a:tc>
                <a:tc>
                  <a:txBody>
                    <a:bodyPr/>
                    <a:lstStyle/>
                    <a:p>
                      <a:r>
                        <a:rPr lang="en-US" sz="1200" dirty="0"/>
                        <a:t>-</a:t>
                      </a:r>
                    </a:p>
                  </a:txBody>
                  <a:tcPr/>
                </a:tc>
                <a:tc>
                  <a:txBody>
                    <a:bodyPr/>
                    <a:lstStyle/>
                    <a:p>
                      <a:r>
                        <a:rPr lang="en-US" sz="1200" dirty="0"/>
                        <a:t>-</a:t>
                      </a:r>
                    </a:p>
                  </a:txBody>
                  <a:tcPr/>
                </a:tc>
                <a:extLst>
                  <a:ext uri="{0D108BD9-81ED-4DB2-BD59-A6C34878D82A}">
                    <a16:rowId xmlns:a16="http://schemas.microsoft.com/office/drawing/2014/main" val="980464513"/>
                  </a:ext>
                </a:extLst>
              </a:tr>
              <a:tr h="162122">
                <a:tc>
                  <a:txBody>
                    <a:bodyPr/>
                    <a:lstStyle/>
                    <a:p>
                      <a:r>
                        <a:rPr lang="en-US" sz="1200" dirty="0"/>
                        <a:t>CEF</a:t>
                      </a:r>
                    </a:p>
                  </a:txBody>
                  <a:tcPr/>
                </a:tc>
                <a:tc>
                  <a:txBody>
                    <a:bodyPr/>
                    <a:lstStyle/>
                    <a:p>
                      <a:endParaRPr lang="en-US" sz="1200"/>
                    </a:p>
                  </a:txBody>
                  <a:tcPr/>
                </a:tc>
                <a:tc>
                  <a:txBody>
                    <a:bodyPr/>
                    <a:lstStyle/>
                    <a:p>
                      <a:endParaRPr lang="en-US" sz="1200"/>
                    </a:p>
                  </a:txBody>
                  <a:tcPr/>
                </a:tc>
                <a:tc>
                  <a:txBody>
                    <a:bodyPr/>
                    <a:lstStyle/>
                    <a:p>
                      <a:r>
                        <a:rPr lang="en-US" sz="1200" dirty="0"/>
                        <a:t>CE</a:t>
                      </a:r>
                    </a:p>
                  </a:txBody>
                  <a:tcPr/>
                </a:tc>
                <a:tc>
                  <a:txBody>
                    <a:bodyPr/>
                    <a:lstStyle/>
                    <a:p>
                      <a:r>
                        <a:rPr lang="en-US" sz="1200" dirty="0"/>
                        <a:t>C</a:t>
                      </a:r>
                    </a:p>
                  </a:txBody>
                  <a:tcPr/>
                </a:tc>
                <a:tc>
                  <a:txBody>
                    <a:bodyPr/>
                    <a:lstStyle/>
                    <a:p>
                      <a:r>
                        <a:rPr lang="en-US" sz="1200" dirty="0"/>
                        <a:t>C</a:t>
                      </a:r>
                    </a:p>
                  </a:txBody>
                  <a:tcPr/>
                </a:tc>
                <a:extLst>
                  <a:ext uri="{0D108BD9-81ED-4DB2-BD59-A6C34878D82A}">
                    <a16:rowId xmlns:a16="http://schemas.microsoft.com/office/drawing/2014/main" val="4094024213"/>
                  </a:ext>
                </a:extLst>
              </a:tr>
              <a:tr h="162122">
                <a:tc>
                  <a:txBody>
                    <a:bodyPr/>
                    <a:lstStyle/>
                    <a:p>
                      <a:r>
                        <a:rPr lang="en-US" sz="1200" dirty="0"/>
                        <a:t>CDE</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r>
                        <a:rPr lang="en-US" sz="1200" dirty="0"/>
                        <a:t>C</a:t>
                      </a:r>
                    </a:p>
                  </a:txBody>
                  <a:tcPr/>
                </a:tc>
                <a:tc>
                  <a:txBody>
                    <a:bodyPr/>
                    <a:lstStyle/>
                    <a:p>
                      <a:r>
                        <a:rPr lang="en-US" sz="1200" dirty="0"/>
                        <a:t>CD</a:t>
                      </a:r>
                    </a:p>
                  </a:txBody>
                  <a:tcPr/>
                </a:tc>
                <a:extLst>
                  <a:ext uri="{0D108BD9-81ED-4DB2-BD59-A6C34878D82A}">
                    <a16:rowId xmlns:a16="http://schemas.microsoft.com/office/drawing/2014/main" val="1646664445"/>
                  </a:ext>
                </a:extLst>
              </a:tr>
              <a:tr h="162122">
                <a:tc>
                  <a:txBody>
                    <a:bodyPr/>
                    <a:lstStyle/>
                    <a:p>
                      <a:r>
                        <a:rPr lang="en-US" sz="1200" dirty="0"/>
                        <a:t>ABC</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r>
                        <a:rPr lang="en-US" sz="1200" dirty="0"/>
                        <a:t>BC</a:t>
                      </a:r>
                    </a:p>
                  </a:txBody>
                  <a:tcPr/>
                </a:tc>
                <a:extLst>
                  <a:ext uri="{0D108BD9-81ED-4DB2-BD59-A6C34878D82A}">
                    <a16:rowId xmlns:a16="http://schemas.microsoft.com/office/drawing/2014/main" val="387498178"/>
                  </a:ext>
                </a:extLst>
              </a:tr>
              <a:tr h="162122">
                <a:tc>
                  <a:txBody>
                    <a:bodyPr/>
                    <a:lstStyle/>
                    <a:p>
                      <a:r>
                        <a:rPr lang="en-US" sz="1200" dirty="0"/>
                        <a:t>BCD</a:t>
                      </a:r>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extLst>
                  <a:ext uri="{0D108BD9-81ED-4DB2-BD59-A6C34878D82A}">
                    <a16:rowId xmlns:a16="http://schemas.microsoft.com/office/drawing/2014/main" val="4254354931"/>
                  </a:ext>
                </a:extLst>
              </a:tr>
            </a:tbl>
          </a:graphicData>
        </a:graphic>
      </p:graphicFrame>
    </p:spTree>
    <p:extLst>
      <p:ext uri="{BB962C8B-B14F-4D97-AF65-F5344CB8AC3E}">
        <p14:creationId xmlns:p14="http://schemas.microsoft.com/office/powerpoint/2010/main" val="167333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6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A8CED-36CF-4644-9001-36C1A7FEEBC8}"/>
              </a:ext>
            </a:extLst>
          </p:cNvPr>
          <p:cNvSpPr>
            <a:spLocks noGrp="1"/>
          </p:cNvSpPr>
          <p:nvPr>
            <p:ph type="title"/>
          </p:nvPr>
        </p:nvSpPr>
        <p:spPr/>
        <p:txBody>
          <a:bodyPr/>
          <a:lstStyle/>
          <a:p>
            <a:r>
              <a:rPr lang="en-US" dirty="0"/>
              <a:t>Junction tree</a:t>
            </a:r>
          </a:p>
        </p:txBody>
      </p:sp>
      <p:sp>
        <p:nvSpPr>
          <p:cNvPr id="3" name="Content Placeholder 2">
            <a:extLst>
              <a:ext uri="{FF2B5EF4-FFF2-40B4-BE49-F238E27FC236}">
                <a16:creationId xmlns:a16="http://schemas.microsoft.com/office/drawing/2014/main" id="{C0B3F740-4C5E-4444-91B1-771395BF86B8}"/>
              </a:ext>
            </a:extLst>
          </p:cNvPr>
          <p:cNvSpPr>
            <a:spLocks noGrp="1"/>
          </p:cNvSpPr>
          <p:nvPr>
            <p:ph idx="1"/>
          </p:nvPr>
        </p:nvSpPr>
        <p:spPr/>
        <p:txBody>
          <a:bodyPr>
            <a:normAutofit lnSpcReduction="10000"/>
          </a:bodyPr>
          <a:lstStyle/>
          <a:p>
            <a:r>
              <a:rPr lang="en-US" dirty="0"/>
              <a:t>A junction tree is a subgraph of the clique graph that </a:t>
            </a:r>
          </a:p>
          <a:p>
            <a:pPr lvl="1"/>
            <a:r>
              <a:rPr lang="en-US" dirty="0"/>
              <a:t>is a tree </a:t>
            </a:r>
          </a:p>
          <a:p>
            <a:pPr lvl="1"/>
            <a:r>
              <a:rPr lang="en-US" dirty="0"/>
              <a:t>contains all the cliques </a:t>
            </a:r>
          </a:p>
          <a:p>
            <a:pPr lvl="1"/>
            <a:r>
              <a:rPr lang="en-US" dirty="0"/>
              <a:t>satisfies the junction</a:t>
            </a:r>
          </a:p>
          <a:p>
            <a:r>
              <a:rPr lang="en-US" dirty="0"/>
              <a:t>Junction tree property: </a:t>
            </a:r>
          </a:p>
          <a:p>
            <a:pPr lvl="1"/>
            <a:r>
              <a:rPr lang="en-US" dirty="0"/>
              <a:t>For each pair U, V of cliques with intersection S, all cliques on the path between U and V contain S. </a:t>
            </a:r>
          </a:p>
        </p:txBody>
      </p:sp>
    </p:spTree>
    <p:extLst>
      <p:ext uri="{BB962C8B-B14F-4D97-AF65-F5344CB8AC3E}">
        <p14:creationId xmlns:p14="http://schemas.microsoft.com/office/powerpoint/2010/main" val="2237611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2C65B-87B9-442E-A12C-CFE13C54CFA2}"/>
              </a:ext>
            </a:extLst>
          </p:cNvPr>
          <p:cNvSpPr>
            <a:spLocks noGrp="1"/>
          </p:cNvSpPr>
          <p:nvPr>
            <p:ph type="title"/>
          </p:nvPr>
        </p:nvSpPr>
        <p:spPr/>
        <p:txBody>
          <a:bodyPr/>
          <a:lstStyle/>
          <a:p>
            <a:r>
              <a:rPr lang="en-US" dirty="0"/>
              <a:t>Handling evidence</a:t>
            </a:r>
          </a:p>
        </p:txBody>
      </p:sp>
      <p:sp>
        <p:nvSpPr>
          <p:cNvPr id="5" name="Content Placeholder 4">
            <a:extLst>
              <a:ext uri="{FF2B5EF4-FFF2-40B4-BE49-F238E27FC236}">
                <a16:creationId xmlns:a16="http://schemas.microsoft.com/office/drawing/2014/main" id="{85C6EC19-C935-44B2-AE20-A70A87F9E444}"/>
              </a:ext>
            </a:extLst>
          </p:cNvPr>
          <p:cNvSpPr>
            <a:spLocks noGrp="1"/>
          </p:cNvSpPr>
          <p:nvPr>
            <p:ph idx="1"/>
          </p:nvPr>
        </p:nvSpPr>
        <p:spPr>
          <a:xfrm>
            <a:off x="899592" y="2978636"/>
            <a:ext cx="7787208" cy="3147528"/>
          </a:xfrm>
        </p:spPr>
        <p:txBody>
          <a:bodyPr/>
          <a:lstStyle/>
          <a:p>
            <a:r>
              <a:rPr lang="en-US" dirty="0"/>
              <a:t>Evidence is handled by adding a column representing the state of the variable evidence is based upon.</a:t>
            </a:r>
          </a:p>
        </p:txBody>
      </p:sp>
      <p:cxnSp>
        <p:nvCxnSpPr>
          <p:cNvPr id="6" name="Straight Connector 5">
            <a:extLst>
              <a:ext uri="{FF2B5EF4-FFF2-40B4-BE49-F238E27FC236}">
                <a16:creationId xmlns:a16="http://schemas.microsoft.com/office/drawing/2014/main" id="{6D2039E4-B6D8-4F19-9AC8-6BA01693566C}"/>
              </a:ext>
            </a:extLst>
          </p:cNvPr>
          <p:cNvCxnSpPr>
            <a:cxnSpLocks/>
            <a:stCxn id="7" idx="6"/>
            <a:endCxn id="9" idx="2"/>
          </p:cNvCxnSpPr>
          <p:nvPr/>
        </p:nvCxnSpPr>
        <p:spPr>
          <a:xfrm>
            <a:off x="3330010" y="2035671"/>
            <a:ext cx="2483982" cy="26981"/>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CD1A9F45-7320-4492-AB90-A2A4F6E42AB8}"/>
              </a:ext>
            </a:extLst>
          </p:cNvPr>
          <p:cNvSpPr/>
          <p:nvPr/>
        </p:nvSpPr>
        <p:spPr>
          <a:xfrm>
            <a:off x="1471483" y="1576914"/>
            <a:ext cx="1858527" cy="917514"/>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David</a:t>
            </a:r>
          </a:p>
          <a:p>
            <a:pPr algn="ctr"/>
            <a:r>
              <a:rPr lang="en-US" dirty="0"/>
              <a:t>Office</a:t>
            </a:r>
          </a:p>
          <a:p>
            <a:pPr algn="ctr"/>
            <a:r>
              <a:rPr lang="en-US" dirty="0"/>
              <a:t>Cleaner</a:t>
            </a:r>
          </a:p>
        </p:txBody>
      </p:sp>
      <p:sp>
        <p:nvSpPr>
          <p:cNvPr id="8" name="Rectangle 7">
            <a:extLst>
              <a:ext uri="{FF2B5EF4-FFF2-40B4-BE49-F238E27FC236}">
                <a16:creationId xmlns:a16="http://schemas.microsoft.com/office/drawing/2014/main" id="{588CBFF1-4F19-489F-9F82-3F5B5B35F049}"/>
              </a:ext>
            </a:extLst>
          </p:cNvPr>
          <p:cNvSpPr/>
          <p:nvPr/>
        </p:nvSpPr>
        <p:spPr>
          <a:xfrm>
            <a:off x="4010181" y="1826779"/>
            <a:ext cx="1059407" cy="468142"/>
          </a:xfrm>
          <a:prstGeom prst="rect">
            <a:avLst/>
          </a:prstGeom>
          <a:solidFill>
            <a:schemeClr val="accent1">
              <a:lumMod val="40000"/>
              <a:lumOff val="6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David</a:t>
            </a:r>
          </a:p>
        </p:txBody>
      </p:sp>
      <p:sp>
        <p:nvSpPr>
          <p:cNvPr id="9" name="Oval 8">
            <a:extLst>
              <a:ext uri="{FF2B5EF4-FFF2-40B4-BE49-F238E27FC236}">
                <a16:creationId xmlns:a16="http://schemas.microsoft.com/office/drawing/2014/main" id="{1BF14FF0-9224-41CD-9F98-4AD9850AB317}"/>
              </a:ext>
            </a:extLst>
          </p:cNvPr>
          <p:cNvSpPr/>
          <p:nvPr/>
        </p:nvSpPr>
        <p:spPr>
          <a:xfrm>
            <a:off x="5813992" y="1632407"/>
            <a:ext cx="1852970" cy="860489"/>
          </a:xfrm>
          <a:prstGeom prst="ellipse">
            <a:avLst/>
          </a:prstGeom>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David</a:t>
            </a:r>
          </a:p>
          <a:p>
            <a:pPr algn="ctr"/>
            <a:r>
              <a:rPr lang="en-US" dirty="0"/>
              <a:t>Computer</a:t>
            </a:r>
          </a:p>
        </p:txBody>
      </p:sp>
    </p:spTree>
    <p:extLst>
      <p:ext uri="{BB962C8B-B14F-4D97-AF65-F5344CB8AC3E}">
        <p14:creationId xmlns:p14="http://schemas.microsoft.com/office/powerpoint/2010/main" val="340366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2C65B-87B9-442E-A12C-CFE13C54CFA2}"/>
              </a:ext>
            </a:extLst>
          </p:cNvPr>
          <p:cNvSpPr>
            <a:spLocks noGrp="1"/>
          </p:cNvSpPr>
          <p:nvPr>
            <p:ph type="title"/>
          </p:nvPr>
        </p:nvSpPr>
        <p:spPr/>
        <p:txBody>
          <a:bodyPr/>
          <a:lstStyle/>
          <a:p>
            <a:r>
              <a:rPr lang="en-US" dirty="0"/>
              <a:t>Handling evidence</a:t>
            </a:r>
          </a:p>
        </p:txBody>
      </p:sp>
      <p:graphicFrame>
        <p:nvGraphicFramePr>
          <p:cNvPr id="4" name="Content Placeholder 3">
            <a:extLst>
              <a:ext uri="{FF2B5EF4-FFF2-40B4-BE49-F238E27FC236}">
                <a16:creationId xmlns:a16="http://schemas.microsoft.com/office/drawing/2014/main" id="{8020132B-36E7-470E-85BD-46485726AA4C}"/>
              </a:ext>
            </a:extLst>
          </p:cNvPr>
          <p:cNvGraphicFramePr>
            <a:graphicFrameLocks noGrp="1"/>
          </p:cNvGraphicFramePr>
          <p:nvPr>
            <p:ph idx="1"/>
            <p:extLst>
              <p:ext uri="{D42A27DB-BD31-4B8C-83A1-F6EECF244321}">
                <p14:modId xmlns:p14="http://schemas.microsoft.com/office/powerpoint/2010/main" val="1241769911"/>
              </p:ext>
            </p:extLst>
          </p:nvPr>
        </p:nvGraphicFramePr>
        <p:xfrm>
          <a:off x="900113" y="1600200"/>
          <a:ext cx="7786686" cy="4622800"/>
        </p:xfrm>
        <a:graphic>
          <a:graphicData uri="http://schemas.openxmlformats.org/drawingml/2006/table">
            <a:tbl>
              <a:tblPr firstRow="1" bandRow="1">
                <a:tableStyleId>{5C22544A-7EE6-4342-B048-85BDC9FD1C3A}</a:tableStyleId>
              </a:tblPr>
              <a:tblGrid>
                <a:gridCol w="719559">
                  <a:extLst>
                    <a:ext uri="{9D8B030D-6E8A-4147-A177-3AD203B41FA5}">
                      <a16:colId xmlns:a16="http://schemas.microsoft.com/office/drawing/2014/main" val="3877358042"/>
                    </a:ext>
                  </a:extLst>
                </a:gridCol>
                <a:gridCol w="1080120">
                  <a:extLst>
                    <a:ext uri="{9D8B030D-6E8A-4147-A177-3AD203B41FA5}">
                      <a16:colId xmlns:a16="http://schemas.microsoft.com/office/drawing/2014/main" val="2886872884"/>
                    </a:ext>
                  </a:extLst>
                </a:gridCol>
                <a:gridCol w="1080120">
                  <a:extLst>
                    <a:ext uri="{9D8B030D-6E8A-4147-A177-3AD203B41FA5}">
                      <a16:colId xmlns:a16="http://schemas.microsoft.com/office/drawing/2014/main" val="2756325467"/>
                    </a:ext>
                  </a:extLst>
                </a:gridCol>
                <a:gridCol w="864096">
                  <a:extLst>
                    <a:ext uri="{9D8B030D-6E8A-4147-A177-3AD203B41FA5}">
                      <a16:colId xmlns:a16="http://schemas.microsoft.com/office/drawing/2014/main" val="2252766066"/>
                    </a:ext>
                  </a:extLst>
                </a:gridCol>
                <a:gridCol w="1872208">
                  <a:extLst>
                    <a:ext uri="{9D8B030D-6E8A-4147-A177-3AD203B41FA5}">
                      <a16:colId xmlns:a16="http://schemas.microsoft.com/office/drawing/2014/main" val="1468019088"/>
                    </a:ext>
                  </a:extLst>
                </a:gridCol>
                <a:gridCol w="2170583">
                  <a:extLst>
                    <a:ext uri="{9D8B030D-6E8A-4147-A177-3AD203B41FA5}">
                      <a16:colId xmlns:a16="http://schemas.microsoft.com/office/drawing/2014/main" val="4279757288"/>
                    </a:ext>
                  </a:extLst>
                </a:gridCol>
              </a:tblGrid>
              <a:tr h="370840">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829678109"/>
                  </a:ext>
                </a:extLst>
              </a:tr>
              <a:tr h="370840">
                <a:tc>
                  <a:txBody>
                    <a:bodyPr/>
                    <a:lstStyle/>
                    <a:p>
                      <a:r>
                        <a:rPr lang="en-US" dirty="0"/>
                        <a:t>David</a:t>
                      </a:r>
                    </a:p>
                  </a:txBody>
                  <a:tcPr>
                    <a:solidFill>
                      <a:schemeClr val="tx2">
                        <a:lumMod val="60000"/>
                        <a:lumOff val="40000"/>
                      </a:schemeClr>
                    </a:solidFill>
                  </a:tcPr>
                </a:tc>
                <a:tc>
                  <a:txBody>
                    <a:bodyPr/>
                    <a:lstStyle/>
                    <a:p>
                      <a:r>
                        <a:rPr lang="en-US" dirty="0"/>
                        <a:t>Cleaner</a:t>
                      </a:r>
                    </a:p>
                  </a:txBody>
                  <a:tcPr>
                    <a:solidFill>
                      <a:schemeClr val="tx2">
                        <a:lumMod val="60000"/>
                        <a:lumOff val="40000"/>
                      </a:schemeClr>
                    </a:solidFill>
                  </a:tcPr>
                </a:tc>
                <a:tc>
                  <a:txBody>
                    <a:bodyPr/>
                    <a:lstStyle/>
                    <a:p>
                      <a:r>
                        <a:rPr lang="en-US" dirty="0"/>
                        <a:t>Office</a:t>
                      </a:r>
                    </a:p>
                  </a:txBody>
                  <a:tcPr>
                    <a:solidFill>
                      <a:schemeClr val="tx2">
                        <a:lumMod val="60000"/>
                        <a:lumOff val="40000"/>
                      </a:schemeClr>
                    </a:solidFill>
                  </a:tcPr>
                </a:tc>
                <a:tc>
                  <a:txBody>
                    <a:bodyPr/>
                    <a:lstStyle/>
                    <a:p>
                      <a:r>
                        <a:rPr lang="en-US" dirty="0"/>
                        <a:t>Evidence on Office</a:t>
                      </a:r>
                    </a:p>
                  </a:txBody>
                  <a:tcPr>
                    <a:solidFill>
                      <a:schemeClr val="tx2">
                        <a:lumMod val="60000"/>
                        <a:lumOff val="40000"/>
                      </a:schemeClr>
                    </a:solidFill>
                  </a:tcPr>
                </a:tc>
                <a:tc>
                  <a:txBody>
                    <a:bodyPr/>
                    <a:lstStyle/>
                    <a:p>
                      <a:r>
                        <a:rPr lang="el-GR" sz="1800" b="0" i="0" kern="1200" dirty="0">
                          <a:solidFill>
                            <a:schemeClr val="dk1"/>
                          </a:solidFill>
                          <a:effectLst/>
                          <a:latin typeface="+mn-lt"/>
                          <a:ea typeface="+mn-ea"/>
                          <a:cs typeface="+mn-cs"/>
                        </a:rPr>
                        <a:t>Φ</a:t>
                      </a:r>
                      <a:r>
                        <a:rPr lang="en-US" sz="1800" b="0" i="0" kern="1200" dirty="0">
                          <a:solidFill>
                            <a:schemeClr val="dk1"/>
                          </a:solidFill>
                          <a:effectLst/>
                          <a:latin typeface="+mn-lt"/>
                          <a:ea typeface="+mn-ea"/>
                          <a:cs typeface="+mn-cs"/>
                        </a:rPr>
                        <a:t>(David, Cleaner, Office)</a:t>
                      </a:r>
                      <a:endParaRPr lang="en-US" dirty="0"/>
                    </a:p>
                  </a:txBody>
                  <a:tcPr>
                    <a:solidFill>
                      <a:schemeClr val="tx2">
                        <a:lumMod val="60000"/>
                        <a:lumOff val="40000"/>
                      </a:schemeClr>
                    </a:solidFill>
                  </a:tcPr>
                </a:tc>
                <a:tc>
                  <a:txBody>
                    <a:bodyPr/>
                    <a:lstStyle/>
                    <a:p>
                      <a:r>
                        <a:rPr lang="el-GR" sz="1800" b="0" i="0" kern="1200" dirty="0">
                          <a:solidFill>
                            <a:schemeClr val="dk1"/>
                          </a:solidFill>
                          <a:effectLst/>
                          <a:latin typeface="+mn-lt"/>
                          <a:ea typeface="+mn-ea"/>
                          <a:cs typeface="+mn-cs"/>
                        </a:rPr>
                        <a:t>Φ</a:t>
                      </a:r>
                      <a:r>
                        <a:rPr lang="en-US" sz="1800" b="0" i="0" kern="1200" dirty="0">
                          <a:solidFill>
                            <a:schemeClr val="dk1"/>
                          </a:solidFill>
                          <a:effectLst/>
                          <a:latin typeface="+mn-lt"/>
                          <a:ea typeface="+mn-ea"/>
                          <a:cs typeface="+mn-cs"/>
                        </a:rPr>
                        <a:t>(David, Cleaner, Office) x Evidence</a:t>
                      </a:r>
                      <a:endParaRPr lang="en-US" dirty="0"/>
                    </a:p>
                  </a:txBody>
                  <a:tcPr>
                    <a:solidFill>
                      <a:schemeClr val="tx2">
                        <a:lumMod val="60000"/>
                        <a:lumOff val="40000"/>
                      </a:schemeClr>
                    </a:solidFill>
                  </a:tcPr>
                </a:tc>
                <a:extLst>
                  <a:ext uri="{0D108BD9-81ED-4DB2-BD59-A6C34878D82A}">
                    <a16:rowId xmlns:a16="http://schemas.microsoft.com/office/drawing/2014/main" val="1817680806"/>
                  </a:ext>
                </a:extLst>
              </a:tr>
              <a:tr h="370840">
                <a:tc>
                  <a:txBody>
                    <a:bodyPr/>
                    <a:lstStyle/>
                    <a:p>
                      <a:r>
                        <a:rPr lang="en-US" dirty="0"/>
                        <a:t>In</a:t>
                      </a:r>
                    </a:p>
                  </a:txBody>
                  <a:tcPr/>
                </a:tc>
                <a:tc>
                  <a:txBody>
                    <a:bodyPr/>
                    <a:lstStyle/>
                    <a:p>
                      <a:r>
                        <a:rPr lang="en-US" dirty="0"/>
                        <a:t>Unlocked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Locked</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r>
                        <a:rPr lang="en-US" dirty="0"/>
                        <a:t>0</a:t>
                      </a:r>
                    </a:p>
                  </a:txBody>
                  <a:tcPr/>
                </a:tc>
                <a:tc>
                  <a:txBody>
                    <a:bodyPr/>
                    <a:lstStyle/>
                    <a:p>
                      <a:r>
                        <a:rPr lang="en-US" dirty="0"/>
                        <a:t>0.00050</a:t>
                      </a:r>
                    </a:p>
                  </a:txBody>
                  <a:tcPr/>
                </a:tc>
                <a:tc>
                  <a:txBody>
                    <a:bodyPr/>
                    <a:lstStyle/>
                    <a:p>
                      <a:r>
                        <a:rPr lang="en-US" dirty="0"/>
                        <a:t>0</a:t>
                      </a:r>
                    </a:p>
                  </a:txBody>
                  <a:tcPr/>
                </a:tc>
                <a:extLst>
                  <a:ext uri="{0D108BD9-81ED-4DB2-BD59-A6C34878D82A}">
                    <a16:rowId xmlns:a16="http://schemas.microsoft.com/office/drawing/2014/main" val="1938165324"/>
                  </a:ext>
                </a:extLst>
              </a:tr>
              <a:tr h="370840">
                <a:tc>
                  <a:txBody>
                    <a:bodyPr/>
                    <a:lstStyle/>
                    <a:p>
                      <a:r>
                        <a:rPr lang="en-US" dirty="0"/>
                        <a:t>In</a:t>
                      </a:r>
                    </a:p>
                  </a:txBody>
                  <a:tcPr/>
                </a:tc>
                <a:tc>
                  <a:txBody>
                    <a:bodyPr/>
                    <a:lstStyle/>
                    <a:p>
                      <a:r>
                        <a:rPr lang="en-US" dirty="0"/>
                        <a:t>Locked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Locked</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r>
                        <a:rPr lang="en-US" dirty="0"/>
                        <a:t>0</a:t>
                      </a:r>
                    </a:p>
                  </a:txBody>
                  <a:tcPr/>
                </a:tc>
                <a:tc>
                  <a:txBody>
                    <a:bodyPr/>
                    <a:lstStyle/>
                    <a:p>
                      <a:r>
                        <a:rPr lang="en-US" dirty="0"/>
                        <a:t>0.00900</a:t>
                      </a:r>
                    </a:p>
                  </a:txBody>
                  <a:tcPr/>
                </a:tc>
                <a:tc>
                  <a:txBody>
                    <a:bodyPr/>
                    <a:lstStyle/>
                    <a:p>
                      <a:r>
                        <a:rPr lang="en-US" dirty="0"/>
                        <a:t>0</a:t>
                      </a:r>
                    </a:p>
                  </a:txBody>
                  <a:tcPr/>
                </a:tc>
                <a:extLst>
                  <a:ext uri="{0D108BD9-81ED-4DB2-BD59-A6C34878D82A}">
                    <a16:rowId xmlns:a16="http://schemas.microsoft.com/office/drawing/2014/main" val="2689036689"/>
                  </a:ext>
                </a:extLst>
              </a:tr>
              <a:tr h="370840">
                <a:tc>
                  <a:txBody>
                    <a:bodyPr/>
                    <a:lstStyle/>
                    <a:p>
                      <a:r>
                        <a:rPr lang="en-US" dirty="0"/>
                        <a:t>Out</a:t>
                      </a:r>
                    </a:p>
                  </a:txBody>
                  <a:tcPr/>
                </a:tc>
                <a:tc>
                  <a:txBody>
                    <a:bodyPr/>
                    <a:lstStyle/>
                    <a:p>
                      <a:r>
                        <a:rPr lang="en-US" dirty="0"/>
                        <a:t>Unlocked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Locked</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r>
                        <a:rPr lang="en-US" dirty="0"/>
                        <a:t>0</a:t>
                      </a:r>
                    </a:p>
                  </a:txBody>
                  <a:tcPr/>
                </a:tc>
                <a:tc>
                  <a:txBody>
                    <a:bodyPr/>
                    <a:lstStyle/>
                    <a:p>
                      <a:r>
                        <a:rPr lang="en-US" dirty="0"/>
                        <a:t>0.00095</a:t>
                      </a:r>
                    </a:p>
                  </a:txBody>
                  <a:tcPr/>
                </a:tc>
                <a:tc>
                  <a:txBody>
                    <a:bodyPr/>
                    <a:lstStyle/>
                    <a:p>
                      <a:r>
                        <a:rPr lang="en-US" dirty="0"/>
                        <a:t>0</a:t>
                      </a:r>
                    </a:p>
                  </a:txBody>
                  <a:tcPr/>
                </a:tc>
                <a:extLst>
                  <a:ext uri="{0D108BD9-81ED-4DB2-BD59-A6C34878D82A}">
                    <a16:rowId xmlns:a16="http://schemas.microsoft.com/office/drawing/2014/main" val="2693896222"/>
                  </a:ext>
                </a:extLst>
              </a:tr>
              <a:tr h="370840">
                <a:tc>
                  <a:txBody>
                    <a:bodyPr/>
                    <a:lstStyle/>
                    <a:p>
                      <a:r>
                        <a:rPr lang="en-US" dirty="0"/>
                        <a:t>Out</a:t>
                      </a:r>
                    </a:p>
                  </a:txBody>
                  <a:tcPr/>
                </a:tc>
                <a:tc>
                  <a:txBody>
                    <a:bodyPr/>
                    <a:lstStyle/>
                    <a:p>
                      <a:r>
                        <a:rPr lang="en-US" dirty="0"/>
                        <a:t>Locked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Locked</a:t>
                      </a:r>
                    </a:p>
                  </a:txBody>
                  <a:tcPr/>
                </a:tc>
                <a:tc>
                  <a:txBody>
                    <a:bodyPr/>
                    <a:lstStyle/>
                    <a:p>
                      <a:r>
                        <a:rPr lang="en-US" dirty="0"/>
                        <a:t>0</a:t>
                      </a:r>
                    </a:p>
                  </a:txBody>
                  <a:tcPr/>
                </a:tc>
                <a:tc>
                  <a:txBody>
                    <a:bodyPr/>
                    <a:lstStyle/>
                    <a:p>
                      <a:r>
                        <a:rPr lang="en-US" dirty="0"/>
                        <a:t>0.84645</a:t>
                      </a:r>
                    </a:p>
                  </a:txBody>
                  <a:tcPr/>
                </a:tc>
                <a:tc>
                  <a:txBody>
                    <a:bodyPr/>
                    <a:lstStyle/>
                    <a:p>
                      <a:r>
                        <a:rPr lang="en-US" dirty="0"/>
                        <a:t>0</a:t>
                      </a:r>
                    </a:p>
                  </a:txBody>
                  <a:tcPr/>
                </a:tc>
                <a:extLst>
                  <a:ext uri="{0D108BD9-81ED-4DB2-BD59-A6C34878D82A}">
                    <a16:rowId xmlns:a16="http://schemas.microsoft.com/office/drawing/2014/main" val="2917860463"/>
                  </a:ext>
                </a:extLst>
              </a:tr>
              <a:tr h="370840">
                <a:tc>
                  <a:txBody>
                    <a:bodyPr/>
                    <a:lstStyle/>
                    <a:p>
                      <a:r>
                        <a:rPr lang="en-US" dirty="0"/>
                        <a:t>In</a:t>
                      </a:r>
                    </a:p>
                  </a:txBody>
                  <a:tcPr/>
                </a:tc>
                <a:tc>
                  <a:txBody>
                    <a:bodyPr/>
                    <a:lstStyle/>
                    <a:p>
                      <a:r>
                        <a:rPr lang="en-US" dirty="0"/>
                        <a:t>Unlocked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Unlocked</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r>
                        <a:rPr lang="en-US" dirty="0"/>
                        <a:t>1</a:t>
                      </a:r>
                    </a:p>
                  </a:txBody>
                  <a:tcPr/>
                </a:tc>
                <a:tc>
                  <a:txBody>
                    <a:bodyPr/>
                    <a:lstStyle/>
                    <a:p>
                      <a:r>
                        <a:rPr lang="en-US" dirty="0"/>
                        <a:t>0.00450</a:t>
                      </a:r>
                    </a:p>
                  </a:txBody>
                  <a:tcPr/>
                </a:tc>
                <a:tc>
                  <a:txBody>
                    <a:bodyPr/>
                    <a:lstStyle/>
                    <a:p>
                      <a:r>
                        <a:rPr lang="en-US" dirty="0"/>
                        <a:t>0.00450</a:t>
                      </a:r>
                    </a:p>
                  </a:txBody>
                  <a:tcPr/>
                </a:tc>
                <a:extLst>
                  <a:ext uri="{0D108BD9-81ED-4DB2-BD59-A6C34878D82A}">
                    <a16:rowId xmlns:a16="http://schemas.microsoft.com/office/drawing/2014/main" val="699551605"/>
                  </a:ext>
                </a:extLst>
              </a:tr>
              <a:tr h="370840">
                <a:tc>
                  <a:txBody>
                    <a:bodyPr/>
                    <a:lstStyle/>
                    <a:p>
                      <a:r>
                        <a:rPr lang="en-US" dirty="0"/>
                        <a:t>In</a:t>
                      </a:r>
                    </a:p>
                  </a:txBody>
                  <a:tcPr/>
                </a:tc>
                <a:tc>
                  <a:txBody>
                    <a:bodyPr/>
                    <a:lstStyle/>
                    <a:p>
                      <a:r>
                        <a:rPr lang="en-US" dirty="0"/>
                        <a:t>Locked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Unlocked</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r>
                        <a:rPr lang="en-US" dirty="0"/>
                        <a:t>1</a:t>
                      </a:r>
                    </a:p>
                  </a:txBody>
                  <a:tcPr/>
                </a:tc>
                <a:tc>
                  <a:txBody>
                    <a:bodyPr/>
                    <a:lstStyle/>
                    <a:p>
                      <a:r>
                        <a:rPr lang="en-US" dirty="0"/>
                        <a:t>0.03600</a:t>
                      </a:r>
                    </a:p>
                  </a:txBody>
                  <a:tcPr/>
                </a:tc>
                <a:tc>
                  <a:txBody>
                    <a:bodyPr/>
                    <a:lstStyle/>
                    <a:p>
                      <a:r>
                        <a:rPr lang="en-US" dirty="0"/>
                        <a:t>0.03600</a:t>
                      </a:r>
                    </a:p>
                  </a:txBody>
                  <a:tcPr/>
                </a:tc>
                <a:extLst>
                  <a:ext uri="{0D108BD9-81ED-4DB2-BD59-A6C34878D82A}">
                    <a16:rowId xmlns:a16="http://schemas.microsoft.com/office/drawing/2014/main" val="769572467"/>
                  </a:ext>
                </a:extLst>
              </a:tr>
              <a:tr h="370840">
                <a:tc>
                  <a:txBody>
                    <a:bodyPr/>
                    <a:lstStyle/>
                    <a:p>
                      <a:r>
                        <a:rPr lang="en-US" dirty="0"/>
                        <a:t>Out</a:t>
                      </a:r>
                    </a:p>
                  </a:txBody>
                  <a:tcPr/>
                </a:tc>
                <a:tc>
                  <a:txBody>
                    <a:bodyPr/>
                    <a:lstStyle/>
                    <a:p>
                      <a:r>
                        <a:rPr lang="en-US" dirty="0"/>
                        <a:t>Unlocked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Unlocked</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r>
                        <a:rPr lang="en-US" dirty="0"/>
                        <a:t>1</a:t>
                      </a:r>
                    </a:p>
                  </a:txBody>
                  <a:tcPr/>
                </a:tc>
                <a:tc>
                  <a:txBody>
                    <a:bodyPr/>
                    <a:lstStyle/>
                    <a:p>
                      <a:r>
                        <a:rPr lang="en-US" dirty="0"/>
                        <a:t>0.09405</a:t>
                      </a:r>
                    </a:p>
                  </a:txBody>
                  <a:tcPr/>
                </a:tc>
                <a:tc>
                  <a:txBody>
                    <a:bodyPr/>
                    <a:lstStyle/>
                    <a:p>
                      <a:r>
                        <a:rPr lang="en-US" dirty="0"/>
                        <a:t>0.09405</a:t>
                      </a:r>
                    </a:p>
                  </a:txBody>
                  <a:tcPr/>
                </a:tc>
                <a:extLst>
                  <a:ext uri="{0D108BD9-81ED-4DB2-BD59-A6C34878D82A}">
                    <a16:rowId xmlns:a16="http://schemas.microsoft.com/office/drawing/2014/main" val="1930494016"/>
                  </a:ext>
                </a:extLst>
              </a:tr>
              <a:tr h="370840">
                <a:tc>
                  <a:txBody>
                    <a:bodyPr/>
                    <a:lstStyle/>
                    <a:p>
                      <a:r>
                        <a:rPr lang="en-US" dirty="0"/>
                        <a:t>Out</a:t>
                      </a:r>
                    </a:p>
                  </a:txBody>
                  <a:tcPr/>
                </a:tc>
                <a:tc>
                  <a:txBody>
                    <a:bodyPr/>
                    <a:lstStyle/>
                    <a:p>
                      <a:r>
                        <a:rPr lang="en-US" dirty="0"/>
                        <a:t>Locked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Unlocked</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txBody>
                  <a:tcPr/>
                </a:tc>
                <a:tc>
                  <a:txBody>
                    <a:bodyPr/>
                    <a:lstStyle/>
                    <a:p>
                      <a:r>
                        <a:rPr lang="en-US" dirty="0"/>
                        <a:t>1</a:t>
                      </a:r>
                    </a:p>
                  </a:txBody>
                  <a:tcPr/>
                </a:tc>
                <a:tc>
                  <a:txBody>
                    <a:bodyPr/>
                    <a:lstStyle/>
                    <a:p>
                      <a:r>
                        <a:rPr lang="en-US" dirty="0"/>
                        <a:t>0.00855</a:t>
                      </a:r>
                    </a:p>
                  </a:txBody>
                  <a:tcPr/>
                </a:tc>
                <a:tc>
                  <a:txBody>
                    <a:bodyPr/>
                    <a:lstStyle/>
                    <a:p>
                      <a:r>
                        <a:rPr lang="en-US" dirty="0"/>
                        <a:t>0.00855</a:t>
                      </a:r>
                    </a:p>
                  </a:txBody>
                  <a:tcPr/>
                </a:tc>
                <a:extLst>
                  <a:ext uri="{0D108BD9-81ED-4DB2-BD59-A6C34878D82A}">
                    <a16:rowId xmlns:a16="http://schemas.microsoft.com/office/drawing/2014/main" val="3392742107"/>
                  </a:ext>
                </a:extLst>
              </a:tr>
              <a:tr h="370840">
                <a:tc>
                  <a:txBody>
                    <a:bodyPr/>
                    <a:lstStyle/>
                    <a:p>
                      <a:endParaRPr lang="en-US" dirty="0"/>
                    </a:p>
                  </a:txBody>
                  <a:tcPr>
                    <a:solidFill>
                      <a:schemeClr val="bg1">
                        <a:lumMod val="65000"/>
                      </a:schemeClr>
                    </a:solidFill>
                  </a:tcPr>
                </a:tc>
                <a:tc>
                  <a:txBody>
                    <a:bodyPr/>
                    <a:lstStyle/>
                    <a:p>
                      <a:endParaRPr lang="en-US" dirty="0"/>
                    </a:p>
                  </a:txBody>
                  <a:tcPr>
                    <a:solidFill>
                      <a:schemeClr val="bg1">
                        <a:lumMod val="6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txBody>
                  <a:tcPr>
                    <a:solidFill>
                      <a:schemeClr val="bg1">
                        <a:lumMod val="65000"/>
                      </a:schemeClr>
                    </a:solidFill>
                  </a:tcPr>
                </a:tc>
                <a:tc>
                  <a:txBody>
                    <a:bodyPr/>
                    <a:lstStyle/>
                    <a:p>
                      <a:endParaRPr lang="en-US" dirty="0"/>
                    </a:p>
                  </a:txBody>
                  <a:tcPr>
                    <a:solidFill>
                      <a:schemeClr val="bg1">
                        <a:lumMod val="65000"/>
                      </a:schemeClr>
                    </a:solidFill>
                  </a:tcPr>
                </a:tc>
                <a:tc>
                  <a:txBody>
                    <a:bodyPr/>
                    <a:lstStyle/>
                    <a:p>
                      <a:endParaRPr lang="en-US" dirty="0"/>
                    </a:p>
                  </a:txBody>
                  <a:tcPr>
                    <a:solidFill>
                      <a:schemeClr val="bg1">
                        <a:lumMod val="65000"/>
                      </a:schemeClr>
                    </a:solidFill>
                  </a:tcPr>
                </a:tc>
                <a:tc>
                  <a:txBody>
                    <a:bodyPr/>
                    <a:lstStyle/>
                    <a:p>
                      <a:r>
                        <a:rPr lang="en-US" b="1" i="1" dirty="0"/>
                        <a:t>0.1431</a:t>
                      </a:r>
                    </a:p>
                  </a:txBody>
                  <a:tcPr/>
                </a:tc>
                <a:extLst>
                  <a:ext uri="{0D108BD9-81ED-4DB2-BD59-A6C34878D82A}">
                    <a16:rowId xmlns:a16="http://schemas.microsoft.com/office/drawing/2014/main" val="1017260233"/>
                  </a:ext>
                </a:extLst>
              </a:tr>
            </a:tbl>
          </a:graphicData>
        </a:graphic>
      </p:graphicFrame>
    </p:spTree>
    <p:extLst>
      <p:ext uri="{BB962C8B-B14F-4D97-AF65-F5344CB8AC3E}">
        <p14:creationId xmlns:p14="http://schemas.microsoft.com/office/powerpoint/2010/main" val="2175271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D21B5-8529-48F9-9AD7-27A811ABDDA2}"/>
              </a:ext>
            </a:extLst>
          </p:cNvPr>
          <p:cNvSpPr>
            <a:spLocks noGrp="1"/>
          </p:cNvSpPr>
          <p:nvPr>
            <p:ph type="title"/>
          </p:nvPr>
        </p:nvSpPr>
        <p:spPr/>
        <p:txBody>
          <a:bodyPr/>
          <a:lstStyle/>
          <a:p>
            <a:r>
              <a:rPr lang="en-GB" dirty="0"/>
              <a:t>Independence</a:t>
            </a:r>
            <a:endParaRPr lang="en-US" dirty="0"/>
          </a:p>
        </p:txBody>
      </p:sp>
      <p:sp>
        <p:nvSpPr>
          <p:cNvPr id="3" name="Content Placeholder 2">
            <a:extLst>
              <a:ext uri="{FF2B5EF4-FFF2-40B4-BE49-F238E27FC236}">
                <a16:creationId xmlns:a16="http://schemas.microsoft.com/office/drawing/2014/main" id="{3ED9AD1F-E793-4BD6-A71E-458C84FADD3B}"/>
              </a:ext>
            </a:extLst>
          </p:cNvPr>
          <p:cNvSpPr>
            <a:spLocks noGrp="1"/>
          </p:cNvSpPr>
          <p:nvPr>
            <p:ph idx="1"/>
          </p:nvPr>
        </p:nvSpPr>
        <p:spPr/>
        <p:txBody>
          <a:bodyPr/>
          <a:lstStyle/>
          <a:p>
            <a:r>
              <a:rPr lang="en-GB" dirty="0"/>
              <a:t>Two variables are independent if the state of one does not influence the state of the other. </a:t>
            </a:r>
          </a:p>
          <a:p>
            <a:r>
              <a:rPr lang="en-GB" dirty="0"/>
              <a:t>P(A</a:t>
            </a:r>
            <a:r>
              <a:rPr lang="en-GB"/>
              <a:t>|B) </a:t>
            </a:r>
            <a:r>
              <a:rPr lang="en-GB" dirty="0"/>
              <a:t>= P(A|B, C)</a:t>
            </a:r>
            <a:endParaRPr lang="en-US" dirty="0"/>
          </a:p>
        </p:txBody>
      </p:sp>
    </p:spTree>
    <p:extLst>
      <p:ext uri="{BB962C8B-B14F-4D97-AF65-F5344CB8AC3E}">
        <p14:creationId xmlns:p14="http://schemas.microsoft.com/office/powerpoint/2010/main" val="2844160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D8AFB-2CCD-4199-A446-6DDED23B6481}"/>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7D981BB6-FC19-4DE9-AE7A-50446F1A0593}"/>
              </a:ext>
            </a:extLst>
          </p:cNvPr>
          <p:cNvGraphicFramePr>
            <a:graphicFrameLocks noGrp="1"/>
          </p:cNvGraphicFramePr>
          <p:nvPr>
            <p:ph idx="1"/>
            <p:extLst>
              <p:ext uri="{D42A27DB-BD31-4B8C-83A1-F6EECF244321}">
                <p14:modId xmlns:p14="http://schemas.microsoft.com/office/powerpoint/2010/main" val="2160307190"/>
              </p:ext>
            </p:extLst>
          </p:nvPr>
        </p:nvGraphicFramePr>
        <p:xfrm>
          <a:off x="900112" y="1600200"/>
          <a:ext cx="5328072" cy="1854200"/>
        </p:xfrm>
        <a:graphic>
          <a:graphicData uri="http://schemas.openxmlformats.org/drawingml/2006/table">
            <a:tbl>
              <a:tblPr firstRow="1" bandRow="1">
                <a:tableStyleId>{5C22544A-7EE6-4342-B048-85BDC9FD1C3A}</a:tableStyleId>
              </a:tblPr>
              <a:tblGrid>
                <a:gridCol w="852060">
                  <a:extLst>
                    <a:ext uri="{9D8B030D-6E8A-4147-A177-3AD203B41FA5}">
                      <a16:colId xmlns:a16="http://schemas.microsoft.com/office/drawing/2014/main" val="1501768314"/>
                    </a:ext>
                  </a:extLst>
                </a:gridCol>
                <a:gridCol w="1136766">
                  <a:extLst>
                    <a:ext uri="{9D8B030D-6E8A-4147-A177-3AD203B41FA5}">
                      <a16:colId xmlns:a16="http://schemas.microsoft.com/office/drawing/2014/main" val="2609930192"/>
                    </a:ext>
                  </a:extLst>
                </a:gridCol>
                <a:gridCol w="3339246">
                  <a:extLst>
                    <a:ext uri="{9D8B030D-6E8A-4147-A177-3AD203B41FA5}">
                      <a16:colId xmlns:a16="http://schemas.microsoft.com/office/drawing/2014/main" val="38750356"/>
                    </a:ext>
                  </a:extLst>
                </a:gridCol>
              </a:tblGrid>
              <a:tr h="370840">
                <a:tc>
                  <a:txBody>
                    <a:bodyPr/>
                    <a:lstStyle/>
                    <a:p>
                      <a:r>
                        <a:rPr lang="en-US" dirty="0"/>
                        <a:t>David</a:t>
                      </a:r>
                    </a:p>
                  </a:txBody>
                  <a:tcPr/>
                </a:tc>
                <a:tc>
                  <a:txBody>
                    <a:bodyPr/>
                    <a:lstStyle/>
                    <a:p>
                      <a:r>
                        <a:rPr lang="en-US" dirty="0"/>
                        <a:t>Computer</a:t>
                      </a:r>
                    </a:p>
                  </a:txBody>
                  <a:tcPr/>
                </a:tc>
                <a:tc>
                  <a:txBody>
                    <a:bodyPr/>
                    <a:lstStyle/>
                    <a:p>
                      <a:r>
                        <a:rPr lang="el-GR" sz="1800" b="0" i="0" kern="1200" dirty="0">
                          <a:solidFill>
                            <a:schemeClr val="dk1"/>
                          </a:solidFill>
                          <a:effectLst/>
                          <a:latin typeface="+mn-lt"/>
                          <a:ea typeface="+mn-ea"/>
                          <a:cs typeface="+mn-cs"/>
                        </a:rPr>
                        <a:t>Φ</a:t>
                      </a:r>
                      <a:r>
                        <a:rPr lang="en-US" sz="1800" b="0" i="0" kern="1200" dirty="0">
                          <a:solidFill>
                            <a:schemeClr val="dk1"/>
                          </a:solidFill>
                          <a:effectLst/>
                          <a:latin typeface="+mn-lt"/>
                          <a:ea typeface="+mn-ea"/>
                          <a:cs typeface="+mn-cs"/>
                        </a:rPr>
                        <a:t>(David, Computer)</a:t>
                      </a:r>
                      <a:endParaRPr lang="en-US" dirty="0"/>
                    </a:p>
                  </a:txBody>
                  <a:tcPr/>
                </a:tc>
                <a:extLst>
                  <a:ext uri="{0D108BD9-81ED-4DB2-BD59-A6C34878D82A}">
                    <a16:rowId xmlns:a16="http://schemas.microsoft.com/office/drawing/2014/main" val="1342901357"/>
                  </a:ext>
                </a:extLst>
              </a:tr>
              <a:tr h="370840">
                <a:tc>
                  <a:txBody>
                    <a:bodyPr/>
                    <a:lstStyle/>
                    <a:p>
                      <a:r>
                        <a:rPr lang="en-US" dirty="0"/>
                        <a:t>In</a:t>
                      </a:r>
                    </a:p>
                  </a:txBody>
                  <a:tcPr/>
                </a:tc>
                <a:tc>
                  <a:txBody>
                    <a:bodyPr/>
                    <a:lstStyle/>
                    <a:p>
                      <a:r>
                        <a:rPr lang="en-US" dirty="0"/>
                        <a:t>On</a:t>
                      </a:r>
                    </a:p>
                  </a:txBody>
                  <a:tcPr/>
                </a:tc>
                <a:tc>
                  <a:txBody>
                    <a:bodyPr/>
                    <a:lstStyle/>
                    <a:p>
                      <a:r>
                        <a:rPr lang="en-US" dirty="0"/>
                        <a:t>0.0400</a:t>
                      </a:r>
                    </a:p>
                  </a:txBody>
                  <a:tcPr/>
                </a:tc>
                <a:extLst>
                  <a:ext uri="{0D108BD9-81ED-4DB2-BD59-A6C34878D82A}">
                    <a16:rowId xmlns:a16="http://schemas.microsoft.com/office/drawing/2014/main" val="1783500101"/>
                  </a:ext>
                </a:extLst>
              </a:tr>
              <a:tr h="370840">
                <a:tc>
                  <a:txBody>
                    <a:bodyPr/>
                    <a:lstStyle/>
                    <a:p>
                      <a:r>
                        <a:rPr lang="en-US" dirty="0"/>
                        <a:t>In</a:t>
                      </a:r>
                    </a:p>
                  </a:txBody>
                  <a:tcPr/>
                </a:tc>
                <a:tc>
                  <a:txBody>
                    <a:bodyPr/>
                    <a:lstStyle/>
                    <a:p>
                      <a:r>
                        <a:rPr lang="en-US" dirty="0"/>
                        <a:t>Off</a:t>
                      </a:r>
                    </a:p>
                  </a:txBody>
                  <a:tcPr/>
                </a:tc>
                <a:tc>
                  <a:txBody>
                    <a:bodyPr/>
                    <a:lstStyle/>
                    <a:p>
                      <a:r>
                        <a:rPr lang="en-US" dirty="0"/>
                        <a:t>0.0100</a:t>
                      </a:r>
                    </a:p>
                  </a:txBody>
                  <a:tcPr/>
                </a:tc>
                <a:extLst>
                  <a:ext uri="{0D108BD9-81ED-4DB2-BD59-A6C34878D82A}">
                    <a16:rowId xmlns:a16="http://schemas.microsoft.com/office/drawing/2014/main" val="3426103754"/>
                  </a:ext>
                </a:extLst>
              </a:tr>
              <a:tr h="370840">
                <a:tc>
                  <a:txBody>
                    <a:bodyPr/>
                    <a:lstStyle/>
                    <a:p>
                      <a:r>
                        <a:rPr lang="en-US" dirty="0"/>
                        <a:t>Out</a:t>
                      </a:r>
                    </a:p>
                  </a:txBody>
                  <a:tcPr/>
                </a:tc>
                <a:tc>
                  <a:txBody>
                    <a:bodyPr/>
                    <a:lstStyle/>
                    <a:p>
                      <a:r>
                        <a:rPr lang="en-US" dirty="0"/>
                        <a:t>On</a:t>
                      </a:r>
                    </a:p>
                  </a:txBody>
                  <a:tcPr/>
                </a:tc>
                <a:tc>
                  <a:txBody>
                    <a:bodyPr/>
                    <a:lstStyle/>
                    <a:p>
                      <a:r>
                        <a:rPr lang="en-US" dirty="0"/>
                        <a:t>0.0095</a:t>
                      </a:r>
                    </a:p>
                  </a:txBody>
                  <a:tcPr/>
                </a:tc>
                <a:extLst>
                  <a:ext uri="{0D108BD9-81ED-4DB2-BD59-A6C34878D82A}">
                    <a16:rowId xmlns:a16="http://schemas.microsoft.com/office/drawing/2014/main" val="88679778"/>
                  </a:ext>
                </a:extLst>
              </a:tr>
              <a:tr h="370840">
                <a:tc>
                  <a:txBody>
                    <a:bodyPr/>
                    <a:lstStyle/>
                    <a:p>
                      <a:r>
                        <a:rPr lang="en-US" dirty="0"/>
                        <a:t>Out</a:t>
                      </a:r>
                    </a:p>
                  </a:txBody>
                  <a:tcPr/>
                </a:tc>
                <a:tc>
                  <a:txBody>
                    <a:bodyPr/>
                    <a:lstStyle/>
                    <a:p>
                      <a:r>
                        <a:rPr lang="en-US" dirty="0"/>
                        <a:t>Off</a:t>
                      </a:r>
                    </a:p>
                  </a:txBody>
                  <a:tcPr/>
                </a:tc>
                <a:tc>
                  <a:txBody>
                    <a:bodyPr/>
                    <a:lstStyle/>
                    <a:p>
                      <a:r>
                        <a:rPr lang="en-US" dirty="0"/>
                        <a:t>0.9405</a:t>
                      </a:r>
                    </a:p>
                  </a:txBody>
                  <a:tcPr/>
                </a:tc>
                <a:extLst>
                  <a:ext uri="{0D108BD9-81ED-4DB2-BD59-A6C34878D82A}">
                    <a16:rowId xmlns:a16="http://schemas.microsoft.com/office/drawing/2014/main" val="3658088058"/>
                  </a:ext>
                </a:extLst>
              </a:tr>
            </a:tbl>
          </a:graphicData>
        </a:graphic>
      </p:graphicFrame>
      <p:graphicFrame>
        <p:nvGraphicFramePr>
          <p:cNvPr id="9" name="Table 8">
            <a:extLst>
              <a:ext uri="{FF2B5EF4-FFF2-40B4-BE49-F238E27FC236}">
                <a16:creationId xmlns:a16="http://schemas.microsoft.com/office/drawing/2014/main" id="{51F925C5-F73F-4C17-993D-3C9A90E80D2B}"/>
              </a:ext>
            </a:extLst>
          </p:cNvPr>
          <p:cNvGraphicFramePr>
            <a:graphicFrameLocks noGrp="1"/>
          </p:cNvGraphicFramePr>
          <p:nvPr>
            <p:extLst>
              <p:ext uri="{D42A27DB-BD31-4B8C-83A1-F6EECF244321}">
                <p14:modId xmlns:p14="http://schemas.microsoft.com/office/powerpoint/2010/main" val="1211135457"/>
              </p:ext>
            </p:extLst>
          </p:nvPr>
        </p:nvGraphicFramePr>
        <p:xfrm>
          <a:off x="1259632" y="4293096"/>
          <a:ext cx="4464496" cy="1112520"/>
        </p:xfrm>
        <a:graphic>
          <a:graphicData uri="http://schemas.openxmlformats.org/drawingml/2006/table">
            <a:tbl>
              <a:tblPr firstRow="1" bandRow="1">
                <a:tableStyleId>{5C22544A-7EE6-4342-B048-85BDC9FD1C3A}</a:tableStyleId>
              </a:tblPr>
              <a:tblGrid>
                <a:gridCol w="949250">
                  <a:extLst>
                    <a:ext uri="{9D8B030D-6E8A-4147-A177-3AD203B41FA5}">
                      <a16:colId xmlns:a16="http://schemas.microsoft.com/office/drawing/2014/main" val="3440570817"/>
                    </a:ext>
                  </a:extLst>
                </a:gridCol>
                <a:gridCol w="3515246">
                  <a:extLst>
                    <a:ext uri="{9D8B030D-6E8A-4147-A177-3AD203B41FA5}">
                      <a16:colId xmlns:a16="http://schemas.microsoft.com/office/drawing/2014/main" val="2525878302"/>
                    </a:ext>
                  </a:extLst>
                </a:gridCol>
              </a:tblGrid>
              <a:tr h="370840">
                <a:tc>
                  <a:txBody>
                    <a:bodyPr/>
                    <a:lstStyle/>
                    <a:p>
                      <a:endParaRPr lang="en-US" dirty="0"/>
                    </a:p>
                  </a:txBody>
                  <a:tcPr/>
                </a:tc>
                <a:tc>
                  <a:txBody>
                    <a:bodyPr/>
                    <a:lstStyle/>
                    <a:p>
                      <a:r>
                        <a:rPr lang="el-GR" sz="1800" b="0" i="0" kern="1200" dirty="0">
                          <a:solidFill>
                            <a:schemeClr val="dk1"/>
                          </a:solidFill>
                          <a:effectLst/>
                          <a:latin typeface="+mn-lt"/>
                          <a:ea typeface="+mn-ea"/>
                          <a:cs typeface="+mn-cs"/>
                        </a:rPr>
                        <a:t>Φ</a:t>
                      </a:r>
                      <a:r>
                        <a:rPr lang="en-US" sz="1800" b="0" i="0" kern="1200" dirty="0">
                          <a:solidFill>
                            <a:schemeClr val="dk1"/>
                          </a:solidFill>
                          <a:effectLst/>
                          <a:latin typeface="+mn-lt"/>
                          <a:ea typeface="+mn-ea"/>
                          <a:cs typeface="+mn-cs"/>
                        </a:rPr>
                        <a:t>(David)</a:t>
                      </a:r>
                      <a:endParaRPr lang="en-US" dirty="0"/>
                    </a:p>
                  </a:txBody>
                  <a:tcPr/>
                </a:tc>
                <a:extLst>
                  <a:ext uri="{0D108BD9-81ED-4DB2-BD59-A6C34878D82A}">
                    <a16:rowId xmlns:a16="http://schemas.microsoft.com/office/drawing/2014/main" val="578373628"/>
                  </a:ext>
                </a:extLst>
              </a:tr>
              <a:tr h="370840">
                <a:tc>
                  <a:txBody>
                    <a:bodyPr/>
                    <a:lstStyle/>
                    <a:p>
                      <a:r>
                        <a:rPr lang="en-US" dirty="0"/>
                        <a:t>In</a:t>
                      </a:r>
                    </a:p>
                  </a:txBody>
                  <a:tcPr/>
                </a:tc>
                <a:tc>
                  <a:txBody>
                    <a:bodyPr/>
                    <a:lstStyle/>
                    <a:p>
                      <a:r>
                        <a:rPr lang="en-US" dirty="0"/>
                        <a:t>0.0405/0.1431 = 0.28302</a:t>
                      </a:r>
                    </a:p>
                  </a:txBody>
                  <a:tcPr/>
                </a:tc>
                <a:extLst>
                  <a:ext uri="{0D108BD9-81ED-4DB2-BD59-A6C34878D82A}">
                    <a16:rowId xmlns:a16="http://schemas.microsoft.com/office/drawing/2014/main" val="2805281020"/>
                  </a:ext>
                </a:extLst>
              </a:tr>
              <a:tr h="370840">
                <a:tc>
                  <a:txBody>
                    <a:bodyPr/>
                    <a:lstStyle/>
                    <a:p>
                      <a:r>
                        <a:rPr lang="en-US" dirty="0"/>
                        <a:t>Out</a:t>
                      </a:r>
                    </a:p>
                  </a:txBody>
                  <a:tcPr/>
                </a:tc>
                <a:tc>
                  <a:txBody>
                    <a:bodyPr/>
                    <a:lstStyle/>
                    <a:p>
                      <a:r>
                        <a:rPr lang="en-US" dirty="0"/>
                        <a:t>0.1026/0.1431 = 0.71698</a:t>
                      </a:r>
                    </a:p>
                  </a:txBody>
                  <a:tcPr/>
                </a:tc>
                <a:extLst>
                  <a:ext uri="{0D108BD9-81ED-4DB2-BD59-A6C34878D82A}">
                    <a16:rowId xmlns:a16="http://schemas.microsoft.com/office/drawing/2014/main" val="3014816887"/>
                  </a:ext>
                </a:extLst>
              </a:tr>
            </a:tbl>
          </a:graphicData>
        </a:graphic>
      </p:graphicFrame>
    </p:spTree>
    <p:extLst>
      <p:ext uri="{BB962C8B-B14F-4D97-AF65-F5344CB8AC3E}">
        <p14:creationId xmlns:p14="http://schemas.microsoft.com/office/powerpoint/2010/main" val="1392815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D8AFB-2CCD-4199-A446-6DDED23B6481}"/>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7D981BB6-FC19-4DE9-AE7A-50446F1A0593}"/>
              </a:ext>
            </a:extLst>
          </p:cNvPr>
          <p:cNvGraphicFramePr>
            <a:graphicFrameLocks noGrp="1"/>
          </p:cNvGraphicFramePr>
          <p:nvPr>
            <p:ph idx="1"/>
            <p:extLst>
              <p:ext uri="{D42A27DB-BD31-4B8C-83A1-F6EECF244321}">
                <p14:modId xmlns:p14="http://schemas.microsoft.com/office/powerpoint/2010/main" val="2286980635"/>
              </p:ext>
            </p:extLst>
          </p:nvPr>
        </p:nvGraphicFramePr>
        <p:xfrm>
          <a:off x="1350647" y="3365996"/>
          <a:ext cx="5328072" cy="1854200"/>
        </p:xfrm>
        <a:graphic>
          <a:graphicData uri="http://schemas.openxmlformats.org/drawingml/2006/table">
            <a:tbl>
              <a:tblPr firstRow="1" bandRow="1">
                <a:tableStyleId>{5C22544A-7EE6-4342-B048-85BDC9FD1C3A}</a:tableStyleId>
              </a:tblPr>
              <a:tblGrid>
                <a:gridCol w="852060">
                  <a:extLst>
                    <a:ext uri="{9D8B030D-6E8A-4147-A177-3AD203B41FA5}">
                      <a16:colId xmlns:a16="http://schemas.microsoft.com/office/drawing/2014/main" val="1501768314"/>
                    </a:ext>
                  </a:extLst>
                </a:gridCol>
                <a:gridCol w="1136766">
                  <a:extLst>
                    <a:ext uri="{9D8B030D-6E8A-4147-A177-3AD203B41FA5}">
                      <a16:colId xmlns:a16="http://schemas.microsoft.com/office/drawing/2014/main" val="2609930192"/>
                    </a:ext>
                  </a:extLst>
                </a:gridCol>
                <a:gridCol w="3339246">
                  <a:extLst>
                    <a:ext uri="{9D8B030D-6E8A-4147-A177-3AD203B41FA5}">
                      <a16:colId xmlns:a16="http://schemas.microsoft.com/office/drawing/2014/main" val="38750356"/>
                    </a:ext>
                  </a:extLst>
                </a:gridCol>
              </a:tblGrid>
              <a:tr h="370840">
                <a:tc>
                  <a:txBody>
                    <a:bodyPr/>
                    <a:lstStyle/>
                    <a:p>
                      <a:r>
                        <a:rPr lang="en-US" dirty="0"/>
                        <a:t>David</a:t>
                      </a:r>
                    </a:p>
                  </a:txBody>
                  <a:tcPr/>
                </a:tc>
                <a:tc>
                  <a:txBody>
                    <a:bodyPr/>
                    <a:lstStyle/>
                    <a:p>
                      <a:r>
                        <a:rPr lang="en-US" dirty="0"/>
                        <a:t>Computer</a:t>
                      </a:r>
                    </a:p>
                  </a:txBody>
                  <a:tcPr/>
                </a:tc>
                <a:tc>
                  <a:txBody>
                    <a:bodyPr/>
                    <a:lstStyle/>
                    <a:p>
                      <a:r>
                        <a:rPr lang="el-GR" sz="1800" b="0" i="0" kern="1200" dirty="0">
                          <a:solidFill>
                            <a:schemeClr val="dk1"/>
                          </a:solidFill>
                          <a:effectLst/>
                          <a:latin typeface="+mn-lt"/>
                          <a:ea typeface="+mn-ea"/>
                          <a:cs typeface="+mn-cs"/>
                        </a:rPr>
                        <a:t>Φ</a:t>
                      </a:r>
                      <a:r>
                        <a:rPr lang="en-US" sz="1800" b="0" i="0" kern="1200" dirty="0">
                          <a:solidFill>
                            <a:schemeClr val="dk1"/>
                          </a:solidFill>
                          <a:effectLst/>
                          <a:latin typeface="+mn-lt"/>
                          <a:ea typeface="+mn-ea"/>
                          <a:cs typeface="+mn-cs"/>
                        </a:rPr>
                        <a:t>(David, Computer)</a:t>
                      </a:r>
                      <a:endParaRPr lang="en-US" dirty="0"/>
                    </a:p>
                  </a:txBody>
                  <a:tcPr/>
                </a:tc>
                <a:extLst>
                  <a:ext uri="{0D108BD9-81ED-4DB2-BD59-A6C34878D82A}">
                    <a16:rowId xmlns:a16="http://schemas.microsoft.com/office/drawing/2014/main" val="1342901357"/>
                  </a:ext>
                </a:extLst>
              </a:tr>
              <a:tr h="370840">
                <a:tc>
                  <a:txBody>
                    <a:bodyPr/>
                    <a:lstStyle/>
                    <a:p>
                      <a:r>
                        <a:rPr lang="en-US" dirty="0"/>
                        <a:t>In</a:t>
                      </a:r>
                    </a:p>
                  </a:txBody>
                  <a:tcPr/>
                </a:tc>
                <a:tc>
                  <a:txBody>
                    <a:bodyPr/>
                    <a:lstStyle/>
                    <a:p>
                      <a:r>
                        <a:rPr lang="en-US" dirty="0"/>
                        <a:t>On</a:t>
                      </a:r>
                    </a:p>
                  </a:txBody>
                  <a:tcPr/>
                </a:tc>
                <a:tc>
                  <a:txBody>
                    <a:bodyPr/>
                    <a:lstStyle/>
                    <a:p>
                      <a:r>
                        <a:rPr lang="en-US" dirty="0"/>
                        <a:t>0.0400 x 0.28302/0.05 =</a:t>
                      </a:r>
                    </a:p>
                  </a:txBody>
                  <a:tcPr/>
                </a:tc>
                <a:extLst>
                  <a:ext uri="{0D108BD9-81ED-4DB2-BD59-A6C34878D82A}">
                    <a16:rowId xmlns:a16="http://schemas.microsoft.com/office/drawing/2014/main" val="1783500101"/>
                  </a:ext>
                </a:extLst>
              </a:tr>
              <a:tr h="370840">
                <a:tc>
                  <a:txBody>
                    <a:bodyPr/>
                    <a:lstStyle/>
                    <a:p>
                      <a:r>
                        <a:rPr lang="en-US" dirty="0"/>
                        <a:t>In</a:t>
                      </a:r>
                    </a:p>
                  </a:txBody>
                  <a:tcPr/>
                </a:tc>
                <a:tc>
                  <a:txBody>
                    <a:bodyPr/>
                    <a:lstStyle/>
                    <a:p>
                      <a:r>
                        <a:rPr lang="en-US" dirty="0"/>
                        <a:t>Off</a:t>
                      </a:r>
                    </a:p>
                  </a:txBody>
                  <a:tcPr/>
                </a:tc>
                <a:tc>
                  <a:txBody>
                    <a:bodyPr/>
                    <a:lstStyle/>
                    <a:p>
                      <a:r>
                        <a:rPr lang="en-US" dirty="0"/>
                        <a:t>0.0100 x 0.28302/0.05 =</a:t>
                      </a:r>
                    </a:p>
                  </a:txBody>
                  <a:tcPr/>
                </a:tc>
                <a:extLst>
                  <a:ext uri="{0D108BD9-81ED-4DB2-BD59-A6C34878D82A}">
                    <a16:rowId xmlns:a16="http://schemas.microsoft.com/office/drawing/2014/main" val="3426103754"/>
                  </a:ext>
                </a:extLst>
              </a:tr>
              <a:tr h="370840">
                <a:tc>
                  <a:txBody>
                    <a:bodyPr/>
                    <a:lstStyle/>
                    <a:p>
                      <a:r>
                        <a:rPr lang="en-US" dirty="0"/>
                        <a:t>Out</a:t>
                      </a:r>
                    </a:p>
                  </a:txBody>
                  <a:tcPr/>
                </a:tc>
                <a:tc>
                  <a:txBody>
                    <a:bodyPr/>
                    <a:lstStyle/>
                    <a:p>
                      <a:r>
                        <a:rPr lang="en-US" dirty="0"/>
                        <a:t>On</a:t>
                      </a:r>
                    </a:p>
                  </a:txBody>
                  <a:tcPr/>
                </a:tc>
                <a:tc>
                  <a:txBody>
                    <a:bodyPr/>
                    <a:lstStyle/>
                    <a:p>
                      <a:r>
                        <a:rPr lang="en-US" dirty="0"/>
                        <a:t>0.0095 x 0.71698/0.95 =</a:t>
                      </a:r>
                    </a:p>
                  </a:txBody>
                  <a:tcPr/>
                </a:tc>
                <a:extLst>
                  <a:ext uri="{0D108BD9-81ED-4DB2-BD59-A6C34878D82A}">
                    <a16:rowId xmlns:a16="http://schemas.microsoft.com/office/drawing/2014/main" val="88679778"/>
                  </a:ext>
                </a:extLst>
              </a:tr>
              <a:tr h="370840">
                <a:tc>
                  <a:txBody>
                    <a:bodyPr/>
                    <a:lstStyle/>
                    <a:p>
                      <a:r>
                        <a:rPr lang="en-US" dirty="0"/>
                        <a:t>Out</a:t>
                      </a:r>
                    </a:p>
                  </a:txBody>
                  <a:tcPr/>
                </a:tc>
                <a:tc>
                  <a:txBody>
                    <a:bodyPr/>
                    <a:lstStyle/>
                    <a:p>
                      <a:r>
                        <a:rPr lang="en-US" dirty="0"/>
                        <a:t>Off</a:t>
                      </a:r>
                    </a:p>
                  </a:txBody>
                  <a:tcPr/>
                </a:tc>
                <a:tc>
                  <a:txBody>
                    <a:bodyPr/>
                    <a:lstStyle/>
                    <a:p>
                      <a:r>
                        <a:rPr lang="en-US" dirty="0"/>
                        <a:t>0.9405 x 0.71698/0.95 =</a:t>
                      </a:r>
                    </a:p>
                  </a:txBody>
                  <a:tcPr/>
                </a:tc>
                <a:extLst>
                  <a:ext uri="{0D108BD9-81ED-4DB2-BD59-A6C34878D82A}">
                    <a16:rowId xmlns:a16="http://schemas.microsoft.com/office/drawing/2014/main" val="3658088058"/>
                  </a:ext>
                </a:extLst>
              </a:tr>
            </a:tbl>
          </a:graphicData>
        </a:graphic>
      </p:graphicFrame>
      <p:graphicFrame>
        <p:nvGraphicFramePr>
          <p:cNvPr id="5" name="Table 4">
            <a:extLst>
              <a:ext uri="{FF2B5EF4-FFF2-40B4-BE49-F238E27FC236}">
                <a16:creationId xmlns:a16="http://schemas.microsoft.com/office/drawing/2014/main" id="{7652724A-0F2A-4E58-BB25-C7BD92049D1A}"/>
              </a:ext>
            </a:extLst>
          </p:cNvPr>
          <p:cNvGraphicFramePr>
            <a:graphicFrameLocks noGrp="1"/>
          </p:cNvGraphicFramePr>
          <p:nvPr>
            <p:extLst>
              <p:ext uri="{D42A27DB-BD31-4B8C-83A1-F6EECF244321}">
                <p14:modId xmlns:p14="http://schemas.microsoft.com/office/powerpoint/2010/main" val="3879806267"/>
              </p:ext>
            </p:extLst>
          </p:nvPr>
        </p:nvGraphicFramePr>
        <p:xfrm>
          <a:off x="2922731" y="1835557"/>
          <a:ext cx="2183904" cy="111252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664236082"/>
                    </a:ext>
                  </a:extLst>
                </a:gridCol>
                <a:gridCol w="1319808">
                  <a:extLst>
                    <a:ext uri="{9D8B030D-6E8A-4147-A177-3AD203B41FA5}">
                      <a16:colId xmlns:a16="http://schemas.microsoft.com/office/drawing/2014/main" val="3955467116"/>
                    </a:ext>
                  </a:extLst>
                </a:gridCol>
              </a:tblGrid>
              <a:tr h="370840">
                <a:tc>
                  <a:txBody>
                    <a:bodyPr/>
                    <a:lstStyle/>
                    <a:p>
                      <a:endParaRPr lang="en-US" dirty="0"/>
                    </a:p>
                  </a:txBody>
                  <a:tcPr>
                    <a:solidFill>
                      <a:schemeClr val="bg1">
                        <a:lumMod val="6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b="0" i="0" kern="1200" dirty="0">
                          <a:solidFill>
                            <a:schemeClr val="dk1"/>
                          </a:solidFill>
                          <a:effectLst/>
                          <a:latin typeface="+mn-lt"/>
                          <a:ea typeface="+mn-ea"/>
                          <a:cs typeface="+mn-cs"/>
                        </a:rPr>
                        <a:t>Φ</a:t>
                      </a:r>
                      <a:r>
                        <a:rPr lang="en-US" sz="1800" b="0" i="0" kern="1200" dirty="0">
                          <a:solidFill>
                            <a:schemeClr val="dk1"/>
                          </a:solidFill>
                          <a:effectLst/>
                          <a:latin typeface="+mn-lt"/>
                          <a:ea typeface="+mn-ea"/>
                          <a:cs typeface="+mn-cs"/>
                        </a:rPr>
                        <a:t>(David)</a:t>
                      </a:r>
                      <a:endParaRPr lang="en-US" dirty="0"/>
                    </a:p>
                  </a:txBody>
                  <a:tcPr>
                    <a:solidFill>
                      <a:schemeClr val="bg1">
                        <a:lumMod val="65000"/>
                      </a:schemeClr>
                    </a:solidFill>
                  </a:tcPr>
                </a:tc>
                <a:extLst>
                  <a:ext uri="{0D108BD9-81ED-4DB2-BD59-A6C34878D82A}">
                    <a16:rowId xmlns:a16="http://schemas.microsoft.com/office/drawing/2014/main" val="378205850"/>
                  </a:ext>
                </a:extLst>
              </a:tr>
              <a:tr h="370840">
                <a:tc>
                  <a:txBody>
                    <a:bodyPr/>
                    <a:lstStyle/>
                    <a:p>
                      <a:r>
                        <a:rPr lang="en-US" dirty="0"/>
                        <a:t>In</a:t>
                      </a:r>
                    </a:p>
                  </a:txBody>
                  <a:tcPr>
                    <a:solidFill>
                      <a:schemeClr val="bg1">
                        <a:lumMod val="65000"/>
                      </a:schemeClr>
                    </a:solidFill>
                  </a:tcPr>
                </a:tc>
                <a:tc>
                  <a:txBody>
                    <a:bodyPr/>
                    <a:lstStyle/>
                    <a:p>
                      <a:r>
                        <a:rPr lang="en-US" dirty="0"/>
                        <a:t>0.05</a:t>
                      </a:r>
                    </a:p>
                  </a:txBody>
                  <a:tcPr>
                    <a:solidFill>
                      <a:schemeClr val="bg1">
                        <a:lumMod val="65000"/>
                      </a:schemeClr>
                    </a:solidFill>
                  </a:tcPr>
                </a:tc>
                <a:extLst>
                  <a:ext uri="{0D108BD9-81ED-4DB2-BD59-A6C34878D82A}">
                    <a16:rowId xmlns:a16="http://schemas.microsoft.com/office/drawing/2014/main" val="1669039663"/>
                  </a:ext>
                </a:extLst>
              </a:tr>
              <a:tr h="370840">
                <a:tc>
                  <a:txBody>
                    <a:bodyPr/>
                    <a:lstStyle/>
                    <a:p>
                      <a:r>
                        <a:rPr lang="en-US" dirty="0"/>
                        <a:t>Out</a:t>
                      </a:r>
                    </a:p>
                  </a:txBody>
                  <a:tcPr>
                    <a:solidFill>
                      <a:schemeClr val="bg1">
                        <a:lumMod val="65000"/>
                      </a:schemeClr>
                    </a:solidFill>
                  </a:tcPr>
                </a:tc>
                <a:tc>
                  <a:txBody>
                    <a:bodyPr/>
                    <a:lstStyle/>
                    <a:p>
                      <a:r>
                        <a:rPr lang="en-US" dirty="0"/>
                        <a:t>0.95</a:t>
                      </a:r>
                    </a:p>
                  </a:txBody>
                  <a:tcPr>
                    <a:solidFill>
                      <a:schemeClr val="bg1">
                        <a:lumMod val="65000"/>
                      </a:schemeClr>
                    </a:solidFill>
                  </a:tcPr>
                </a:tc>
                <a:extLst>
                  <a:ext uri="{0D108BD9-81ED-4DB2-BD59-A6C34878D82A}">
                    <a16:rowId xmlns:a16="http://schemas.microsoft.com/office/drawing/2014/main" val="3743073085"/>
                  </a:ext>
                </a:extLst>
              </a:tr>
            </a:tbl>
          </a:graphicData>
        </a:graphic>
      </p:graphicFrame>
    </p:spTree>
    <p:extLst>
      <p:ext uri="{BB962C8B-B14F-4D97-AF65-F5344CB8AC3E}">
        <p14:creationId xmlns:p14="http://schemas.microsoft.com/office/powerpoint/2010/main" val="1988710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2BBF-B47A-43C3-B6CB-A6FA256BEFF4}"/>
              </a:ext>
            </a:extLst>
          </p:cNvPr>
          <p:cNvSpPr>
            <a:spLocks noGrp="1"/>
          </p:cNvSpPr>
          <p:nvPr>
            <p:ph type="title"/>
          </p:nvPr>
        </p:nvSpPr>
        <p:spPr/>
        <p:txBody>
          <a:bodyPr/>
          <a:lstStyle/>
          <a:p>
            <a:r>
              <a:rPr lang="en-US" dirty="0"/>
              <a:t>BN: Inferencing</a:t>
            </a:r>
          </a:p>
        </p:txBody>
      </p:sp>
      <p:sp>
        <p:nvSpPr>
          <p:cNvPr id="3" name="Content Placeholder 2">
            <a:extLst>
              <a:ext uri="{FF2B5EF4-FFF2-40B4-BE49-F238E27FC236}">
                <a16:creationId xmlns:a16="http://schemas.microsoft.com/office/drawing/2014/main" id="{76B90550-DF7A-428A-A8F9-52630EB31BCC}"/>
              </a:ext>
            </a:extLst>
          </p:cNvPr>
          <p:cNvSpPr>
            <a:spLocks noGrp="1"/>
          </p:cNvSpPr>
          <p:nvPr>
            <p:ph idx="1"/>
          </p:nvPr>
        </p:nvSpPr>
        <p:spPr/>
        <p:txBody>
          <a:bodyPr/>
          <a:lstStyle/>
          <a:p>
            <a:r>
              <a:rPr lang="en-US" dirty="0"/>
              <a:t>Junction trees.</a:t>
            </a:r>
          </a:p>
          <a:p>
            <a:r>
              <a:rPr lang="en-US" dirty="0"/>
              <a:t>Cluster trees.</a:t>
            </a:r>
          </a:p>
        </p:txBody>
      </p:sp>
    </p:spTree>
    <p:extLst>
      <p:ext uri="{BB962C8B-B14F-4D97-AF65-F5344CB8AC3E}">
        <p14:creationId xmlns:p14="http://schemas.microsoft.com/office/powerpoint/2010/main" val="2304765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174DAD-3E53-4593-9940-614733314633}"/>
              </a:ext>
            </a:extLst>
          </p:cNvPr>
          <p:cNvSpPr>
            <a:spLocks noGrp="1"/>
          </p:cNvSpPr>
          <p:nvPr>
            <p:ph type="title"/>
          </p:nvPr>
        </p:nvSpPr>
        <p:spPr>
          <a:xfrm>
            <a:off x="899592" y="2708920"/>
            <a:ext cx="7787208" cy="1143000"/>
          </a:xfrm>
        </p:spPr>
        <p:txBody>
          <a:bodyPr/>
          <a:lstStyle/>
          <a:p>
            <a:r>
              <a:rPr lang="en-GB" b="1" dirty="0"/>
              <a:t>End</a:t>
            </a:r>
            <a:endParaRPr lang="en-US" b="1" dirty="0"/>
          </a:p>
        </p:txBody>
      </p:sp>
    </p:spTree>
    <p:extLst>
      <p:ext uri="{BB962C8B-B14F-4D97-AF65-F5344CB8AC3E}">
        <p14:creationId xmlns:p14="http://schemas.microsoft.com/office/powerpoint/2010/main" val="3672093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D21B5-8529-48F9-9AD7-27A811ABDDA2}"/>
              </a:ext>
            </a:extLst>
          </p:cNvPr>
          <p:cNvSpPr>
            <a:spLocks noGrp="1"/>
          </p:cNvSpPr>
          <p:nvPr>
            <p:ph type="title"/>
          </p:nvPr>
        </p:nvSpPr>
        <p:spPr/>
        <p:txBody>
          <a:bodyPr/>
          <a:lstStyle/>
          <a:p>
            <a:r>
              <a:rPr lang="en-GB" dirty="0"/>
              <a:t>Chain Rule</a:t>
            </a:r>
            <a:endParaRPr lang="en-US" dirty="0"/>
          </a:p>
        </p:txBody>
      </p:sp>
      <p:sp>
        <p:nvSpPr>
          <p:cNvPr id="3" name="Content Placeholder 2">
            <a:extLst>
              <a:ext uri="{FF2B5EF4-FFF2-40B4-BE49-F238E27FC236}">
                <a16:creationId xmlns:a16="http://schemas.microsoft.com/office/drawing/2014/main" id="{3ED9AD1F-E793-4BD6-A71E-458C84FADD3B}"/>
              </a:ext>
            </a:extLst>
          </p:cNvPr>
          <p:cNvSpPr>
            <a:spLocks noGrp="1"/>
          </p:cNvSpPr>
          <p:nvPr>
            <p:ph idx="1"/>
          </p:nvPr>
        </p:nvSpPr>
        <p:spPr/>
        <p:txBody>
          <a:bodyPr/>
          <a:lstStyle/>
          <a:p>
            <a:r>
              <a:rPr lang="en-GB" dirty="0"/>
              <a:t>A way of factoring a joint distribution into a product of conditional probabilities. </a:t>
            </a:r>
          </a:p>
          <a:p>
            <a:r>
              <a:rPr lang="en-GB" dirty="0"/>
              <a:t>P(A, B, C) = P(A|B, C) . P(B|C) . P(C) </a:t>
            </a:r>
            <a:endParaRPr lang="en-US" dirty="0"/>
          </a:p>
        </p:txBody>
      </p:sp>
    </p:spTree>
    <p:extLst>
      <p:ext uri="{BB962C8B-B14F-4D97-AF65-F5344CB8AC3E}">
        <p14:creationId xmlns:p14="http://schemas.microsoft.com/office/powerpoint/2010/main" val="1670545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864A4-BA2B-4EB7-9C8A-89FF80324562}"/>
              </a:ext>
            </a:extLst>
          </p:cNvPr>
          <p:cNvSpPr>
            <a:spLocks noGrp="1"/>
          </p:cNvSpPr>
          <p:nvPr>
            <p:ph type="title"/>
          </p:nvPr>
        </p:nvSpPr>
        <p:spPr/>
        <p:txBody>
          <a:bodyPr/>
          <a:lstStyle/>
          <a:p>
            <a:r>
              <a:rPr lang="en-GB" dirty="0"/>
              <a:t>The Bayesian Network</a:t>
            </a:r>
            <a:endParaRPr lang="en-US" dirty="0"/>
          </a:p>
        </p:txBody>
      </p:sp>
      <p:sp>
        <p:nvSpPr>
          <p:cNvPr id="3" name="Content Placeholder 2">
            <a:extLst>
              <a:ext uri="{FF2B5EF4-FFF2-40B4-BE49-F238E27FC236}">
                <a16:creationId xmlns:a16="http://schemas.microsoft.com/office/drawing/2014/main" id="{B3732348-3280-4059-A9A4-86EBD9BC02F4}"/>
              </a:ext>
            </a:extLst>
          </p:cNvPr>
          <p:cNvSpPr>
            <a:spLocks noGrp="1"/>
          </p:cNvSpPr>
          <p:nvPr>
            <p:ph idx="1"/>
          </p:nvPr>
        </p:nvSpPr>
        <p:spPr/>
        <p:txBody>
          <a:bodyPr/>
          <a:lstStyle/>
          <a:p>
            <a:r>
              <a:rPr lang="en-GB" dirty="0"/>
              <a:t>Modelling of beliefs in the states of the variables in terms of probabilities. </a:t>
            </a:r>
          </a:p>
          <a:p>
            <a:r>
              <a:rPr lang="en-GB" dirty="0"/>
              <a:t>Assignment of prior probabilities to the variables for all of their states.</a:t>
            </a:r>
          </a:p>
          <a:p>
            <a:r>
              <a:rPr lang="en-GB" dirty="0"/>
              <a:t>Assign values to beliefs. </a:t>
            </a:r>
          </a:p>
        </p:txBody>
      </p:sp>
    </p:spTree>
    <p:extLst>
      <p:ext uri="{BB962C8B-B14F-4D97-AF65-F5344CB8AC3E}">
        <p14:creationId xmlns:p14="http://schemas.microsoft.com/office/powerpoint/2010/main" val="411239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1E71-4CC2-4879-953E-4725B7FB2FDF}"/>
              </a:ext>
            </a:extLst>
          </p:cNvPr>
          <p:cNvSpPr>
            <a:spLocks noGrp="1"/>
          </p:cNvSpPr>
          <p:nvPr>
            <p:ph type="title"/>
          </p:nvPr>
        </p:nvSpPr>
        <p:spPr/>
        <p:txBody>
          <a:bodyPr/>
          <a:lstStyle/>
          <a:p>
            <a:r>
              <a:rPr lang="en-GB" dirty="0"/>
              <a:t>The Bayesian Network: Example</a:t>
            </a:r>
            <a:endParaRPr lang="en-US" dirty="0"/>
          </a:p>
        </p:txBody>
      </p:sp>
      <p:sp>
        <p:nvSpPr>
          <p:cNvPr id="3" name="Content Placeholder 2">
            <a:extLst>
              <a:ext uri="{FF2B5EF4-FFF2-40B4-BE49-F238E27FC236}">
                <a16:creationId xmlns:a16="http://schemas.microsoft.com/office/drawing/2014/main" id="{CB796303-6DA2-493F-8752-21ADBD47292F}"/>
              </a:ext>
            </a:extLst>
          </p:cNvPr>
          <p:cNvSpPr>
            <a:spLocks noGrp="1"/>
          </p:cNvSpPr>
          <p:nvPr>
            <p:ph idx="1"/>
          </p:nvPr>
        </p:nvSpPr>
        <p:spPr/>
        <p:txBody>
          <a:bodyPr/>
          <a:lstStyle/>
          <a:p>
            <a:r>
              <a:rPr lang="en-GB" dirty="0"/>
              <a:t>Mary catches a bus every morning to the train station, where she catches a train to work. Some mornings the bus is late and sometimes the train is late. The bus is late more often than the train, but if either mode of transport should be late it does not necessarily mean that Mary is late for work.</a:t>
            </a:r>
            <a:endParaRPr lang="en-US" dirty="0"/>
          </a:p>
        </p:txBody>
      </p:sp>
    </p:spTree>
    <p:extLst>
      <p:ext uri="{BB962C8B-B14F-4D97-AF65-F5344CB8AC3E}">
        <p14:creationId xmlns:p14="http://schemas.microsoft.com/office/powerpoint/2010/main" val="3204300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F5F5-FC3B-48D9-95C1-DD0B7634A801}"/>
              </a:ext>
            </a:extLst>
          </p:cNvPr>
          <p:cNvSpPr>
            <a:spLocks noGrp="1"/>
          </p:cNvSpPr>
          <p:nvPr>
            <p:ph type="title"/>
          </p:nvPr>
        </p:nvSpPr>
        <p:spPr>
          <a:xfrm>
            <a:off x="899592" y="274638"/>
            <a:ext cx="6230182" cy="1143000"/>
          </a:xfrm>
        </p:spPr>
        <p:txBody>
          <a:bodyPr/>
          <a:lstStyle/>
          <a:p>
            <a:r>
              <a:rPr lang="en-GB" dirty="0"/>
              <a:t>Example (cont.)</a:t>
            </a:r>
            <a:endParaRPr lang="en-US" dirty="0"/>
          </a:p>
        </p:txBody>
      </p:sp>
      <p:sp>
        <p:nvSpPr>
          <p:cNvPr id="4" name="Rectangle 3">
            <a:extLst>
              <a:ext uri="{FF2B5EF4-FFF2-40B4-BE49-F238E27FC236}">
                <a16:creationId xmlns:a16="http://schemas.microsoft.com/office/drawing/2014/main" id="{C6A84E7A-0B95-446A-B51C-ADE673EB3651}"/>
              </a:ext>
            </a:extLst>
          </p:cNvPr>
          <p:cNvSpPr/>
          <p:nvPr/>
        </p:nvSpPr>
        <p:spPr>
          <a:xfrm>
            <a:off x="2051720" y="1556792"/>
            <a:ext cx="2016224" cy="50405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2">
                    <a:lumMod val="50000"/>
                  </a:schemeClr>
                </a:solidFill>
              </a:rPr>
              <a:t>P(Bus)</a:t>
            </a:r>
            <a:endParaRPr lang="en-US" sz="2800" dirty="0">
              <a:solidFill>
                <a:schemeClr val="tx2">
                  <a:lumMod val="50000"/>
                </a:schemeClr>
              </a:solidFill>
            </a:endParaRPr>
          </a:p>
        </p:txBody>
      </p:sp>
      <p:sp>
        <p:nvSpPr>
          <p:cNvPr id="5" name="Rectangle 4">
            <a:extLst>
              <a:ext uri="{FF2B5EF4-FFF2-40B4-BE49-F238E27FC236}">
                <a16:creationId xmlns:a16="http://schemas.microsoft.com/office/drawing/2014/main" id="{00069426-227A-4B16-A7A5-27F775644354}"/>
              </a:ext>
            </a:extLst>
          </p:cNvPr>
          <p:cNvSpPr/>
          <p:nvPr/>
        </p:nvSpPr>
        <p:spPr>
          <a:xfrm>
            <a:off x="3059832" y="2060848"/>
            <a:ext cx="1008112" cy="5760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50000"/>
                  </a:schemeClr>
                </a:solidFill>
              </a:rPr>
              <a:t>On Time</a:t>
            </a:r>
          </a:p>
          <a:p>
            <a:pPr algn="ctr"/>
            <a:r>
              <a:rPr lang="en-GB" dirty="0">
                <a:solidFill>
                  <a:schemeClr val="tx2">
                    <a:lumMod val="50000"/>
                  </a:schemeClr>
                </a:solidFill>
              </a:rPr>
              <a:t>0.7</a:t>
            </a:r>
            <a:endParaRPr lang="en-US" dirty="0">
              <a:solidFill>
                <a:schemeClr val="tx2">
                  <a:lumMod val="50000"/>
                </a:schemeClr>
              </a:solidFill>
            </a:endParaRPr>
          </a:p>
        </p:txBody>
      </p:sp>
      <p:sp>
        <p:nvSpPr>
          <p:cNvPr id="6" name="Rectangle 5">
            <a:extLst>
              <a:ext uri="{FF2B5EF4-FFF2-40B4-BE49-F238E27FC236}">
                <a16:creationId xmlns:a16="http://schemas.microsoft.com/office/drawing/2014/main" id="{CFD84E73-109C-48EB-96C4-2C635F4B0669}"/>
              </a:ext>
            </a:extLst>
          </p:cNvPr>
          <p:cNvSpPr/>
          <p:nvPr/>
        </p:nvSpPr>
        <p:spPr>
          <a:xfrm>
            <a:off x="2051720" y="2060848"/>
            <a:ext cx="1008112" cy="57606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3">
                    <a:lumMod val="40000"/>
                    <a:lumOff val="60000"/>
                  </a:schemeClr>
                </a:solidFill>
              </a:rPr>
              <a:t>Late</a:t>
            </a:r>
          </a:p>
          <a:p>
            <a:pPr algn="ctr"/>
            <a:r>
              <a:rPr lang="en-GB" dirty="0">
                <a:solidFill>
                  <a:schemeClr val="accent3">
                    <a:lumMod val="40000"/>
                    <a:lumOff val="60000"/>
                  </a:schemeClr>
                </a:solidFill>
              </a:rPr>
              <a:t>0.3</a:t>
            </a:r>
            <a:endParaRPr lang="en-US" dirty="0">
              <a:solidFill>
                <a:schemeClr val="accent3">
                  <a:lumMod val="40000"/>
                  <a:lumOff val="60000"/>
                </a:schemeClr>
              </a:solidFill>
            </a:endParaRPr>
          </a:p>
        </p:txBody>
      </p:sp>
      <p:sp>
        <p:nvSpPr>
          <p:cNvPr id="7" name="Rectangle 6">
            <a:extLst>
              <a:ext uri="{FF2B5EF4-FFF2-40B4-BE49-F238E27FC236}">
                <a16:creationId xmlns:a16="http://schemas.microsoft.com/office/drawing/2014/main" id="{87077AF3-89B2-4996-BC4C-CBEC828219CB}"/>
              </a:ext>
            </a:extLst>
          </p:cNvPr>
          <p:cNvSpPr/>
          <p:nvPr/>
        </p:nvSpPr>
        <p:spPr>
          <a:xfrm>
            <a:off x="5472575" y="1556792"/>
            <a:ext cx="2016224" cy="50405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2">
                    <a:lumMod val="50000"/>
                  </a:schemeClr>
                </a:solidFill>
              </a:rPr>
              <a:t>P(Train)</a:t>
            </a:r>
            <a:endParaRPr lang="en-US" sz="2800" dirty="0">
              <a:solidFill>
                <a:schemeClr val="tx2">
                  <a:lumMod val="50000"/>
                </a:schemeClr>
              </a:solidFill>
            </a:endParaRPr>
          </a:p>
        </p:txBody>
      </p:sp>
      <p:sp>
        <p:nvSpPr>
          <p:cNvPr id="8" name="Rectangle 7">
            <a:extLst>
              <a:ext uri="{FF2B5EF4-FFF2-40B4-BE49-F238E27FC236}">
                <a16:creationId xmlns:a16="http://schemas.microsoft.com/office/drawing/2014/main" id="{4F71AF21-A805-45F0-AA65-4BD25122DBBC}"/>
              </a:ext>
            </a:extLst>
          </p:cNvPr>
          <p:cNvSpPr/>
          <p:nvPr/>
        </p:nvSpPr>
        <p:spPr>
          <a:xfrm>
            <a:off x="6480687" y="2060848"/>
            <a:ext cx="1008112" cy="5760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50000"/>
                  </a:schemeClr>
                </a:solidFill>
              </a:rPr>
              <a:t>On Time</a:t>
            </a:r>
          </a:p>
          <a:p>
            <a:pPr algn="ctr"/>
            <a:r>
              <a:rPr lang="en-GB" dirty="0">
                <a:solidFill>
                  <a:schemeClr val="tx2">
                    <a:lumMod val="50000"/>
                  </a:schemeClr>
                </a:solidFill>
              </a:rPr>
              <a:t>0.9</a:t>
            </a:r>
            <a:endParaRPr lang="en-US" dirty="0">
              <a:solidFill>
                <a:schemeClr val="tx2">
                  <a:lumMod val="50000"/>
                </a:schemeClr>
              </a:solidFill>
            </a:endParaRPr>
          </a:p>
        </p:txBody>
      </p:sp>
      <p:sp>
        <p:nvSpPr>
          <p:cNvPr id="9" name="Rectangle 8">
            <a:extLst>
              <a:ext uri="{FF2B5EF4-FFF2-40B4-BE49-F238E27FC236}">
                <a16:creationId xmlns:a16="http://schemas.microsoft.com/office/drawing/2014/main" id="{F6CEBF41-C459-4708-84C6-55CD79C7904A}"/>
              </a:ext>
            </a:extLst>
          </p:cNvPr>
          <p:cNvSpPr/>
          <p:nvPr/>
        </p:nvSpPr>
        <p:spPr>
          <a:xfrm>
            <a:off x="5472575" y="2060848"/>
            <a:ext cx="1008112" cy="57606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3">
                    <a:lumMod val="40000"/>
                    <a:lumOff val="60000"/>
                  </a:schemeClr>
                </a:solidFill>
              </a:rPr>
              <a:t>Late</a:t>
            </a:r>
          </a:p>
          <a:p>
            <a:pPr algn="ctr"/>
            <a:r>
              <a:rPr lang="en-GB" dirty="0">
                <a:solidFill>
                  <a:schemeClr val="accent3">
                    <a:lumMod val="40000"/>
                    <a:lumOff val="60000"/>
                  </a:schemeClr>
                </a:solidFill>
              </a:rPr>
              <a:t>0.1</a:t>
            </a:r>
            <a:endParaRPr lang="en-US" dirty="0">
              <a:solidFill>
                <a:schemeClr val="accent3">
                  <a:lumMod val="40000"/>
                  <a:lumOff val="60000"/>
                </a:schemeClr>
              </a:solidFill>
            </a:endParaRPr>
          </a:p>
        </p:txBody>
      </p:sp>
      <p:sp>
        <p:nvSpPr>
          <p:cNvPr id="10" name="Rectangle: Rounded Corners 9">
            <a:extLst>
              <a:ext uri="{FF2B5EF4-FFF2-40B4-BE49-F238E27FC236}">
                <a16:creationId xmlns:a16="http://schemas.microsoft.com/office/drawing/2014/main" id="{5BE71E32-5792-481E-8C55-564B326411A3}"/>
              </a:ext>
            </a:extLst>
          </p:cNvPr>
          <p:cNvSpPr/>
          <p:nvPr/>
        </p:nvSpPr>
        <p:spPr>
          <a:xfrm>
            <a:off x="2591305" y="3573016"/>
            <a:ext cx="129614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Bus</a:t>
            </a:r>
            <a:endParaRPr lang="en-US" sz="2800" dirty="0"/>
          </a:p>
        </p:txBody>
      </p:sp>
      <p:sp>
        <p:nvSpPr>
          <p:cNvPr id="11" name="Rectangle: Rounded Corners 10">
            <a:extLst>
              <a:ext uri="{FF2B5EF4-FFF2-40B4-BE49-F238E27FC236}">
                <a16:creationId xmlns:a16="http://schemas.microsoft.com/office/drawing/2014/main" id="{C03F2654-5C8C-494F-BFA7-D805FF1BD69A}"/>
              </a:ext>
            </a:extLst>
          </p:cNvPr>
          <p:cNvSpPr/>
          <p:nvPr/>
        </p:nvSpPr>
        <p:spPr>
          <a:xfrm>
            <a:off x="5940152" y="3573016"/>
            <a:ext cx="129614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Train</a:t>
            </a:r>
            <a:endParaRPr lang="en-US" sz="2800" dirty="0"/>
          </a:p>
        </p:txBody>
      </p:sp>
      <p:sp>
        <p:nvSpPr>
          <p:cNvPr id="12" name="Rectangle: Rounded Corners 11">
            <a:extLst>
              <a:ext uri="{FF2B5EF4-FFF2-40B4-BE49-F238E27FC236}">
                <a16:creationId xmlns:a16="http://schemas.microsoft.com/office/drawing/2014/main" id="{250EA6DE-6205-4693-BD6B-1C056C254559}"/>
              </a:ext>
            </a:extLst>
          </p:cNvPr>
          <p:cNvSpPr/>
          <p:nvPr/>
        </p:nvSpPr>
        <p:spPr>
          <a:xfrm>
            <a:off x="3887449" y="5245968"/>
            <a:ext cx="1296144"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Mary</a:t>
            </a:r>
            <a:endParaRPr lang="en-US" sz="2800" dirty="0"/>
          </a:p>
        </p:txBody>
      </p:sp>
      <p:cxnSp>
        <p:nvCxnSpPr>
          <p:cNvPr id="14" name="Straight Arrow Connector 13">
            <a:extLst>
              <a:ext uri="{FF2B5EF4-FFF2-40B4-BE49-F238E27FC236}">
                <a16:creationId xmlns:a16="http://schemas.microsoft.com/office/drawing/2014/main" id="{BC4ADFE2-AE86-442E-B3D0-F13D259D990F}"/>
              </a:ext>
            </a:extLst>
          </p:cNvPr>
          <p:cNvCxnSpPr>
            <a:endCxn id="12" idx="0"/>
          </p:cNvCxnSpPr>
          <p:nvPr/>
        </p:nvCxnSpPr>
        <p:spPr>
          <a:xfrm flipH="1">
            <a:off x="4535521" y="4149080"/>
            <a:ext cx="1908687" cy="1096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5D2EB44-0C5C-4067-B468-7EE4A1117F03}"/>
              </a:ext>
            </a:extLst>
          </p:cNvPr>
          <p:cNvCxnSpPr>
            <a:stCxn id="10" idx="2"/>
            <a:endCxn id="12" idx="0"/>
          </p:cNvCxnSpPr>
          <p:nvPr/>
        </p:nvCxnSpPr>
        <p:spPr>
          <a:xfrm>
            <a:off x="3239377" y="4149080"/>
            <a:ext cx="1296144" cy="1096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111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F5F5-FC3B-48D9-95C1-DD0B7634A801}"/>
              </a:ext>
            </a:extLst>
          </p:cNvPr>
          <p:cNvSpPr>
            <a:spLocks noGrp="1"/>
          </p:cNvSpPr>
          <p:nvPr>
            <p:ph type="title"/>
          </p:nvPr>
        </p:nvSpPr>
        <p:spPr>
          <a:xfrm>
            <a:off x="899592" y="274638"/>
            <a:ext cx="6230182" cy="1143000"/>
          </a:xfrm>
        </p:spPr>
        <p:txBody>
          <a:bodyPr/>
          <a:lstStyle/>
          <a:p>
            <a:r>
              <a:rPr lang="en-GB" dirty="0"/>
              <a:t>Example (cont.)</a:t>
            </a:r>
            <a:endParaRPr lang="en-US" dirty="0"/>
          </a:p>
        </p:txBody>
      </p:sp>
      <p:graphicFrame>
        <p:nvGraphicFramePr>
          <p:cNvPr id="3" name="Table 2">
            <a:extLst>
              <a:ext uri="{FF2B5EF4-FFF2-40B4-BE49-F238E27FC236}">
                <a16:creationId xmlns:a16="http://schemas.microsoft.com/office/drawing/2014/main" id="{CBE8E8E2-6823-4668-94AF-B486E2BE4907}"/>
              </a:ext>
            </a:extLst>
          </p:cNvPr>
          <p:cNvGraphicFramePr>
            <a:graphicFrameLocks noGrp="1"/>
          </p:cNvGraphicFramePr>
          <p:nvPr>
            <p:extLst>
              <p:ext uri="{D42A27DB-BD31-4B8C-83A1-F6EECF244321}">
                <p14:modId xmlns:p14="http://schemas.microsoft.com/office/powerpoint/2010/main" val="1683819262"/>
              </p:ext>
            </p:extLst>
          </p:nvPr>
        </p:nvGraphicFramePr>
        <p:xfrm>
          <a:off x="1691680" y="2132856"/>
          <a:ext cx="6096000" cy="2834640"/>
        </p:xfrm>
        <a:graphic>
          <a:graphicData uri="http://schemas.openxmlformats.org/drawingml/2006/table">
            <a:tbl>
              <a:tblPr bandRow="1">
                <a:tableStyleId>{5C22544A-7EE6-4342-B048-85BDC9FD1C3A}</a:tableStyleId>
              </a:tblPr>
              <a:tblGrid>
                <a:gridCol w="1524000">
                  <a:extLst>
                    <a:ext uri="{9D8B030D-6E8A-4147-A177-3AD203B41FA5}">
                      <a16:colId xmlns:a16="http://schemas.microsoft.com/office/drawing/2014/main" val="344856176"/>
                    </a:ext>
                  </a:extLst>
                </a:gridCol>
                <a:gridCol w="1524000">
                  <a:extLst>
                    <a:ext uri="{9D8B030D-6E8A-4147-A177-3AD203B41FA5}">
                      <a16:colId xmlns:a16="http://schemas.microsoft.com/office/drawing/2014/main" val="1504031663"/>
                    </a:ext>
                  </a:extLst>
                </a:gridCol>
                <a:gridCol w="1524000">
                  <a:extLst>
                    <a:ext uri="{9D8B030D-6E8A-4147-A177-3AD203B41FA5}">
                      <a16:colId xmlns:a16="http://schemas.microsoft.com/office/drawing/2014/main" val="1509279566"/>
                    </a:ext>
                  </a:extLst>
                </a:gridCol>
                <a:gridCol w="1524000">
                  <a:extLst>
                    <a:ext uri="{9D8B030D-6E8A-4147-A177-3AD203B41FA5}">
                      <a16:colId xmlns:a16="http://schemas.microsoft.com/office/drawing/2014/main" val="1202076043"/>
                    </a:ext>
                  </a:extLst>
                </a:gridCol>
              </a:tblGrid>
              <a:tr h="370840">
                <a:tc gridSpan="4">
                  <a:txBody>
                    <a:bodyPr/>
                    <a:lstStyle/>
                    <a:p>
                      <a:pPr algn="ctr"/>
                      <a:r>
                        <a:rPr lang="en-GB" sz="2800" dirty="0"/>
                        <a:t>P(Mary | Bus, Train)</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515690279"/>
                  </a:ext>
                </a:extLst>
              </a:tr>
              <a:tr h="370840">
                <a:tc>
                  <a:txBody>
                    <a:bodyPr/>
                    <a:lstStyle/>
                    <a:p>
                      <a:r>
                        <a:rPr lang="en-GB" sz="2600" b="1" dirty="0"/>
                        <a:t>Bus</a:t>
                      </a:r>
                      <a:endParaRPr lang="en-US" sz="2600"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GB" sz="2600" b="1" dirty="0"/>
                        <a:t>Train</a:t>
                      </a:r>
                      <a:endParaRPr lang="en-US" sz="26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sz="2600" b="1" dirty="0"/>
                        <a:t>Late</a:t>
                      </a:r>
                      <a:endParaRPr lang="en-US" sz="2600"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GB" sz="2600" b="1" dirty="0"/>
                        <a:t>On Time</a:t>
                      </a:r>
                      <a:endParaRPr lang="en-US" sz="260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11454854"/>
                  </a:ext>
                </a:extLst>
              </a:tr>
              <a:tr h="370840">
                <a:tc>
                  <a:txBody>
                    <a:bodyPr/>
                    <a:lstStyle/>
                    <a:p>
                      <a:r>
                        <a:rPr lang="en-GB" sz="2400" dirty="0"/>
                        <a:t>On time</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GB" sz="2400" dirty="0"/>
                        <a:t>On time</a:t>
                      </a:r>
                      <a:endParaRPr lang="en-US" sz="2400" dirty="0"/>
                    </a:p>
                  </a:txBody>
                  <a:tcPr>
                    <a:lnR w="12700" cap="flat" cmpd="sng" algn="ctr">
                      <a:solidFill>
                        <a:schemeClr val="tx1"/>
                      </a:solidFill>
                      <a:prstDash val="solid"/>
                      <a:round/>
                      <a:headEnd type="none" w="med" len="med"/>
                      <a:tailEnd type="none" w="med" len="med"/>
                    </a:lnR>
                  </a:tcPr>
                </a:tc>
                <a:tc>
                  <a:txBody>
                    <a:bodyPr/>
                    <a:lstStyle/>
                    <a:p>
                      <a:r>
                        <a:rPr lang="en-GB" sz="2400" dirty="0"/>
                        <a:t>0.01</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GB" sz="2400" dirty="0"/>
                        <a:t>0.99</a:t>
                      </a:r>
                      <a:endParaRPr lang="en-US" sz="2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72678971"/>
                  </a:ext>
                </a:extLst>
              </a:tr>
              <a:tr h="370840">
                <a:tc>
                  <a:txBody>
                    <a:bodyPr/>
                    <a:lstStyle/>
                    <a:p>
                      <a:r>
                        <a:rPr lang="en-GB" sz="2400" dirty="0"/>
                        <a:t>On time</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GB" sz="2400" dirty="0"/>
                        <a:t>Late</a:t>
                      </a:r>
                      <a:endParaRPr lang="en-US" sz="2400" dirty="0"/>
                    </a:p>
                  </a:txBody>
                  <a:tcPr>
                    <a:lnR w="12700" cap="flat" cmpd="sng" algn="ctr">
                      <a:solidFill>
                        <a:schemeClr val="tx1"/>
                      </a:solidFill>
                      <a:prstDash val="solid"/>
                      <a:round/>
                      <a:headEnd type="none" w="med" len="med"/>
                      <a:tailEnd type="none" w="med" len="med"/>
                    </a:lnR>
                  </a:tcPr>
                </a:tc>
                <a:tc>
                  <a:txBody>
                    <a:bodyPr/>
                    <a:lstStyle/>
                    <a:p>
                      <a:r>
                        <a:rPr lang="en-GB" sz="2400" dirty="0"/>
                        <a:t>0.90</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GB" sz="2400" dirty="0"/>
                        <a:t>0.10</a:t>
                      </a:r>
                      <a:endParaRPr lang="en-US" sz="2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11381241"/>
                  </a:ext>
                </a:extLst>
              </a:tr>
              <a:tr h="370840">
                <a:tc>
                  <a:txBody>
                    <a:bodyPr/>
                    <a:lstStyle/>
                    <a:p>
                      <a:r>
                        <a:rPr lang="en-GB" sz="2400" dirty="0"/>
                        <a:t>Late</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GB" sz="2400" dirty="0"/>
                        <a:t>On time</a:t>
                      </a:r>
                      <a:endParaRPr lang="en-US" sz="2400" dirty="0"/>
                    </a:p>
                  </a:txBody>
                  <a:tcPr>
                    <a:lnR w="12700" cap="flat" cmpd="sng" algn="ctr">
                      <a:solidFill>
                        <a:schemeClr val="tx1"/>
                      </a:solidFill>
                      <a:prstDash val="solid"/>
                      <a:round/>
                      <a:headEnd type="none" w="med" len="med"/>
                      <a:tailEnd type="none" w="med" len="med"/>
                    </a:lnR>
                  </a:tcPr>
                </a:tc>
                <a:tc>
                  <a:txBody>
                    <a:bodyPr/>
                    <a:lstStyle/>
                    <a:p>
                      <a:r>
                        <a:rPr lang="en-GB" sz="2400" dirty="0"/>
                        <a:t>0.20</a:t>
                      </a:r>
                      <a:endParaRPr lang="en-US" sz="2400" dirty="0"/>
                    </a:p>
                  </a:txBody>
                  <a:tcPr>
                    <a:lnL w="12700" cap="flat" cmpd="sng" algn="ctr">
                      <a:solidFill>
                        <a:schemeClr val="tx1"/>
                      </a:solidFill>
                      <a:prstDash val="solid"/>
                      <a:round/>
                      <a:headEnd type="none" w="med" len="med"/>
                      <a:tailEnd type="none" w="med" len="med"/>
                    </a:lnL>
                  </a:tcPr>
                </a:tc>
                <a:tc>
                  <a:txBody>
                    <a:bodyPr/>
                    <a:lstStyle/>
                    <a:p>
                      <a:r>
                        <a:rPr lang="en-GB" sz="2400" dirty="0"/>
                        <a:t>0.80</a:t>
                      </a:r>
                      <a:endParaRPr lang="en-US" sz="24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99859152"/>
                  </a:ext>
                </a:extLst>
              </a:tr>
              <a:tr h="370840">
                <a:tc>
                  <a:txBody>
                    <a:bodyPr/>
                    <a:lstStyle/>
                    <a:p>
                      <a:r>
                        <a:rPr lang="en-GB" sz="2400" dirty="0"/>
                        <a:t>Late</a:t>
                      </a:r>
                      <a:endParaRPr lang="en-US" sz="2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GB" sz="2400" dirty="0"/>
                        <a:t>Late</a:t>
                      </a:r>
                      <a:endParaRPr lang="en-US" sz="2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sz="2400" dirty="0"/>
                        <a:t>0.90</a:t>
                      </a:r>
                      <a:endParaRPr lang="en-US" sz="2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GB" sz="2400" dirty="0"/>
                        <a:t>0.10</a:t>
                      </a:r>
                      <a:endParaRPr lang="en-US" sz="24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3773182"/>
                  </a:ext>
                </a:extLst>
              </a:tr>
            </a:tbl>
          </a:graphicData>
        </a:graphic>
      </p:graphicFrame>
      <p:sp>
        <p:nvSpPr>
          <p:cNvPr id="13" name="TextBox 12">
            <a:extLst>
              <a:ext uri="{FF2B5EF4-FFF2-40B4-BE49-F238E27FC236}">
                <a16:creationId xmlns:a16="http://schemas.microsoft.com/office/drawing/2014/main" id="{B53BAE40-E1F7-4F2E-9C6A-AB2D4E33CF03}"/>
              </a:ext>
            </a:extLst>
          </p:cNvPr>
          <p:cNvSpPr txBox="1"/>
          <p:nvPr/>
        </p:nvSpPr>
        <p:spPr>
          <a:xfrm>
            <a:off x="2986379" y="1763524"/>
            <a:ext cx="3506601" cy="369332"/>
          </a:xfrm>
          <a:prstGeom prst="rect">
            <a:avLst/>
          </a:prstGeom>
          <a:noFill/>
        </p:spPr>
        <p:txBody>
          <a:bodyPr wrap="none" rtlCol="0">
            <a:spAutoFit/>
          </a:bodyPr>
          <a:lstStyle/>
          <a:p>
            <a:r>
              <a:rPr lang="en-GB" i="1" dirty="0"/>
              <a:t>Mary is late, conditional probability</a:t>
            </a:r>
            <a:endParaRPr lang="en-US" i="1" dirty="0"/>
          </a:p>
        </p:txBody>
      </p:sp>
    </p:spTree>
    <p:extLst>
      <p:ext uri="{BB962C8B-B14F-4D97-AF65-F5344CB8AC3E}">
        <p14:creationId xmlns:p14="http://schemas.microsoft.com/office/powerpoint/2010/main" val="3497564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0A00-F340-4B3F-B1D7-254C796924E0}"/>
              </a:ext>
            </a:extLst>
          </p:cNvPr>
          <p:cNvSpPr>
            <a:spLocks noGrp="1"/>
          </p:cNvSpPr>
          <p:nvPr>
            <p:ph type="title"/>
          </p:nvPr>
        </p:nvSpPr>
        <p:spPr/>
        <p:txBody>
          <a:bodyPr/>
          <a:lstStyle/>
          <a:p>
            <a:r>
              <a:rPr lang="en-GB" dirty="0"/>
              <a:t>Example (cont.)</a:t>
            </a:r>
            <a:endParaRPr lang="en-US" dirty="0"/>
          </a:p>
        </p:txBody>
      </p:sp>
      <p:graphicFrame>
        <p:nvGraphicFramePr>
          <p:cNvPr id="4" name="Content Placeholder 3">
            <a:extLst>
              <a:ext uri="{FF2B5EF4-FFF2-40B4-BE49-F238E27FC236}">
                <a16:creationId xmlns:a16="http://schemas.microsoft.com/office/drawing/2014/main" id="{CF3D8242-840D-4371-9494-F9972C45854A}"/>
              </a:ext>
            </a:extLst>
          </p:cNvPr>
          <p:cNvGraphicFramePr>
            <a:graphicFrameLocks noGrp="1"/>
          </p:cNvGraphicFramePr>
          <p:nvPr>
            <p:ph idx="1"/>
            <p:extLst>
              <p:ext uri="{D42A27DB-BD31-4B8C-83A1-F6EECF244321}">
                <p14:modId xmlns:p14="http://schemas.microsoft.com/office/powerpoint/2010/main" val="3873555915"/>
              </p:ext>
            </p:extLst>
          </p:nvPr>
        </p:nvGraphicFramePr>
        <p:xfrm>
          <a:off x="900113" y="1600200"/>
          <a:ext cx="7786688" cy="3337560"/>
        </p:xfrm>
        <a:graphic>
          <a:graphicData uri="http://schemas.openxmlformats.org/drawingml/2006/table">
            <a:tbl>
              <a:tblPr firstRow="1" bandRow="1">
                <a:tableStyleId>{5C22544A-7EE6-4342-B048-85BDC9FD1C3A}</a:tableStyleId>
              </a:tblPr>
              <a:tblGrid>
                <a:gridCol w="575543">
                  <a:extLst>
                    <a:ext uri="{9D8B030D-6E8A-4147-A177-3AD203B41FA5}">
                      <a16:colId xmlns:a16="http://schemas.microsoft.com/office/drawing/2014/main" val="779112871"/>
                    </a:ext>
                  </a:extLst>
                </a:gridCol>
                <a:gridCol w="720080">
                  <a:extLst>
                    <a:ext uri="{9D8B030D-6E8A-4147-A177-3AD203B41FA5}">
                      <a16:colId xmlns:a16="http://schemas.microsoft.com/office/drawing/2014/main" val="3256737761"/>
                    </a:ext>
                  </a:extLst>
                </a:gridCol>
                <a:gridCol w="720080">
                  <a:extLst>
                    <a:ext uri="{9D8B030D-6E8A-4147-A177-3AD203B41FA5}">
                      <a16:colId xmlns:a16="http://schemas.microsoft.com/office/drawing/2014/main" val="1742035106"/>
                    </a:ext>
                  </a:extLst>
                </a:gridCol>
                <a:gridCol w="2433833">
                  <a:extLst>
                    <a:ext uri="{9D8B030D-6E8A-4147-A177-3AD203B41FA5}">
                      <a16:colId xmlns:a16="http://schemas.microsoft.com/office/drawing/2014/main" val="535348940"/>
                    </a:ext>
                  </a:extLst>
                </a:gridCol>
                <a:gridCol w="1382591">
                  <a:extLst>
                    <a:ext uri="{9D8B030D-6E8A-4147-A177-3AD203B41FA5}">
                      <a16:colId xmlns:a16="http://schemas.microsoft.com/office/drawing/2014/main" val="702053326"/>
                    </a:ext>
                  </a:extLst>
                </a:gridCol>
                <a:gridCol w="1008112">
                  <a:extLst>
                    <a:ext uri="{9D8B030D-6E8A-4147-A177-3AD203B41FA5}">
                      <a16:colId xmlns:a16="http://schemas.microsoft.com/office/drawing/2014/main" val="2761530193"/>
                    </a:ext>
                  </a:extLst>
                </a:gridCol>
                <a:gridCol w="946449">
                  <a:extLst>
                    <a:ext uri="{9D8B030D-6E8A-4147-A177-3AD203B41FA5}">
                      <a16:colId xmlns:a16="http://schemas.microsoft.com/office/drawing/2014/main" val="50599727"/>
                    </a:ext>
                  </a:extLst>
                </a:gridCol>
              </a:tblGrid>
              <a:tr h="370840">
                <a:tc>
                  <a:txBody>
                    <a:bodyPr/>
                    <a:lstStyle/>
                    <a:p>
                      <a:r>
                        <a:rPr lang="en-GB" dirty="0"/>
                        <a:t>Bus</a:t>
                      </a:r>
                      <a:endParaRPr lang="en-US" dirty="0"/>
                    </a:p>
                  </a:txBody>
                  <a:tcPr/>
                </a:tc>
                <a:tc>
                  <a:txBody>
                    <a:bodyPr/>
                    <a:lstStyle/>
                    <a:p>
                      <a:r>
                        <a:rPr lang="en-GB" dirty="0"/>
                        <a:t>Train</a:t>
                      </a:r>
                      <a:endParaRPr lang="en-US" dirty="0"/>
                    </a:p>
                  </a:txBody>
                  <a:tcPr/>
                </a:tc>
                <a:tc>
                  <a:txBody>
                    <a:bodyPr/>
                    <a:lstStyle/>
                    <a:p>
                      <a:r>
                        <a:rPr lang="en-GB" dirty="0"/>
                        <a:t>Mary</a:t>
                      </a:r>
                      <a:endParaRPr lang="en-US" dirty="0"/>
                    </a:p>
                  </a:txBody>
                  <a:tcPr/>
                </a:tc>
                <a:tc>
                  <a:txBody>
                    <a:bodyPr/>
                    <a:lstStyle/>
                    <a:p>
                      <a:r>
                        <a:rPr lang="en-GB" dirty="0"/>
                        <a:t>P(</a:t>
                      </a:r>
                      <a:r>
                        <a:rPr lang="en-GB" dirty="0" err="1"/>
                        <a:t>Mary|Bus</a:t>
                      </a:r>
                      <a:r>
                        <a:rPr lang="en-GB" dirty="0"/>
                        <a:t>, Train)</a:t>
                      </a:r>
                      <a:endParaRPr lang="en-US" dirty="0"/>
                    </a:p>
                  </a:txBody>
                  <a:tcPr/>
                </a:tc>
                <a:tc>
                  <a:txBody>
                    <a:bodyPr/>
                    <a:lstStyle/>
                    <a:p>
                      <a:r>
                        <a:rPr lang="en-GB" dirty="0"/>
                        <a:t>P(</a:t>
                      </a:r>
                      <a:r>
                        <a:rPr lang="en-GB" dirty="0" err="1"/>
                        <a:t>Bus|Train</a:t>
                      </a:r>
                      <a:r>
                        <a:rPr lang="en-GB" dirty="0"/>
                        <a:t>)</a:t>
                      </a:r>
                      <a:endParaRPr lang="en-US" dirty="0"/>
                    </a:p>
                  </a:txBody>
                  <a:tcPr/>
                </a:tc>
                <a:tc>
                  <a:txBody>
                    <a:bodyPr/>
                    <a:lstStyle/>
                    <a:p>
                      <a:r>
                        <a:rPr lang="en-GB" dirty="0"/>
                        <a:t>P(Train)</a:t>
                      </a:r>
                      <a:endParaRPr lang="en-US" dirty="0"/>
                    </a:p>
                  </a:txBody>
                  <a:tcPr/>
                </a:tc>
                <a:tc>
                  <a:txBody>
                    <a:bodyPr/>
                    <a:lstStyle/>
                    <a:p>
                      <a:r>
                        <a:rPr lang="en-GB" dirty="0"/>
                        <a:t>Product</a:t>
                      </a:r>
                      <a:endParaRPr lang="en-US" dirty="0"/>
                    </a:p>
                  </a:txBody>
                  <a:tcPr/>
                </a:tc>
                <a:extLst>
                  <a:ext uri="{0D108BD9-81ED-4DB2-BD59-A6C34878D82A}">
                    <a16:rowId xmlns:a16="http://schemas.microsoft.com/office/drawing/2014/main" val="2218543797"/>
                  </a:ext>
                </a:extLst>
              </a:tr>
              <a:tr h="370840">
                <a:tc>
                  <a:txBody>
                    <a:bodyPr/>
                    <a:lstStyle/>
                    <a:p>
                      <a:r>
                        <a:rPr lang="en-GB" dirty="0"/>
                        <a:t>OT</a:t>
                      </a:r>
                      <a:endParaRPr lang="en-US" dirty="0"/>
                    </a:p>
                  </a:txBody>
                  <a:tcPr/>
                </a:tc>
                <a:tc>
                  <a:txBody>
                    <a:bodyPr/>
                    <a:lstStyle/>
                    <a:p>
                      <a:r>
                        <a:rPr lang="en-GB" dirty="0"/>
                        <a:t>OT</a:t>
                      </a:r>
                      <a:endParaRPr lang="en-US" dirty="0"/>
                    </a:p>
                  </a:txBody>
                  <a:tcPr/>
                </a:tc>
                <a:tc>
                  <a:txBody>
                    <a:bodyPr/>
                    <a:lstStyle/>
                    <a:p>
                      <a:r>
                        <a:rPr lang="en-GB" dirty="0"/>
                        <a:t>OT</a:t>
                      </a:r>
                      <a:endParaRPr lang="en-US" dirty="0"/>
                    </a:p>
                  </a:txBody>
                  <a:tcPr/>
                </a:tc>
                <a:tc>
                  <a:txBody>
                    <a:bodyPr/>
                    <a:lstStyle/>
                    <a:p>
                      <a:r>
                        <a:rPr lang="en-GB" dirty="0"/>
                        <a:t>0.99</a:t>
                      </a:r>
                      <a:endParaRPr lang="en-US" dirty="0"/>
                    </a:p>
                  </a:txBody>
                  <a:tcPr/>
                </a:tc>
                <a:tc>
                  <a:txBody>
                    <a:bodyPr/>
                    <a:lstStyle/>
                    <a:p>
                      <a:r>
                        <a:rPr lang="en-GB" dirty="0"/>
                        <a:t>0.70</a:t>
                      </a:r>
                      <a:endParaRPr lang="en-US" dirty="0"/>
                    </a:p>
                  </a:txBody>
                  <a:tcPr/>
                </a:tc>
                <a:tc>
                  <a:txBody>
                    <a:bodyPr/>
                    <a:lstStyle/>
                    <a:p>
                      <a:r>
                        <a:rPr lang="en-GB" dirty="0"/>
                        <a:t>0.90</a:t>
                      </a:r>
                      <a:endParaRPr lang="en-US" dirty="0"/>
                    </a:p>
                  </a:txBody>
                  <a:tcPr/>
                </a:tc>
                <a:tc>
                  <a:txBody>
                    <a:bodyPr/>
                    <a:lstStyle/>
                    <a:p>
                      <a:r>
                        <a:rPr lang="en-GB" dirty="0"/>
                        <a:t>0.6237</a:t>
                      </a:r>
                      <a:endParaRPr lang="en-US" dirty="0"/>
                    </a:p>
                  </a:txBody>
                  <a:tcPr/>
                </a:tc>
                <a:extLst>
                  <a:ext uri="{0D108BD9-81ED-4DB2-BD59-A6C34878D82A}">
                    <a16:rowId xmlns:a16="http://schemas.microsoft.com/office/drawing/2014/main" val="2431750209"/>
                  </a:ext>
                </a:extLst>
              </a:tr>
              <a:tr h="370840">
                <a:tc>
                  <a:txBody>
                    <a:bodyPr/>
                    <a:lstStyle/>
                    <a:p>
                      <a:r>
                        <a:rPr lang="en-GB" dirty="0"/>
                        <a:t>OT</a:t>
                      </a:r>
                      <a:endParaRPr lang="en-US" dirty="0"/>
                    </a:p>
                  </a:txBody>
                  <a:tcPr/>
                </a:tc>
                <a:tc>
                  <a:txBody>
                    <a:bodyPr/>
                    <a:lstStyle/>
                    <a:p>
                      <a:r>
                        <a:rPr lang="en-GB" dirty="0"/>
                        <a:t>L</a:t>
                      </a:r>
                      <a:endParaRPr lang="en-US" dirty="0"/>
                    </a:p>
                  </a:txBody>
                  <a:tcPr/>
                </a:tc>
                <a:tc>
                  <a:txBody>
                    <a:bodyPr/>
                    <a:lstStyle/>
                    <a:p>
                      <a:r>
                        <a:rPr lang="en-GB" dirty="0"/>
                        <a:t>OT</a:t>
                      </a:r>
                      <a:endParaRPr lang="en-US" dirty="0"/>
                    </a:p>
                  </a:txBody>
                  <a:tcPr/>
                </a:tc>
                <a:tc>
                  <a:txBody>
                    <a:bodyPr/>
                    <a:lstStyle/>
                    <a:p>
                      <a:r>
                        <a:rPr lang="en-GB" dirty="0"/>
                        <a:t>0.10</a:t>
                      </a:r>
                      <a:endParaRPr lang="en-US" dirty="0"/>
                    </a:p>
                  </a:txBody>
                  <a:tcPr/>
                </a:tc>
                <a:tc>
                  <a:txBody>
                    <a:bodyPr/>
                    <a:lstStyle/>
                    <a:p>
                      <a:r>
                        <a:rPr lang="en-GB" dirty="0"/>
                        <a:t>0.70</a:t>
                      </a:r>
                      <a:endParaRPr lang="en-US" dirty="0"/>
                    </a:p>
                  </a:txBody>
                  <a:tcPr/>
                </a:tc>
                <a:tc>
                  <a:txBody>
                    <a:bodyPr/>
                    <a:lstStyle/>
                    <a:p>
                      <a:r>
                        <a:rPr lang="en-GB" dirty="0"/>
                        <a:t>0.10</a:t>
                      </a:r>
                      <a:endParaRPr lang="en-US" dirty="0"/>
                    </a:p>
                  </a:txBody>
                  <a:tcPr/>
                </a:tc>
                <a:tc>
                  <a:txBody>
                    <a:bodyPr/>
                    <a:lstStyle/>
                    <a:p>
                      <a:r>
                        <a:rPr lang="en-GB" dirty="0"/>
                        <a:t>0.0007</a:t>
                      </a:r>
                      <a:endParaRPr lang="en-US" dirty="0"/>
                    </a:p>
                  </a:txBody>
                  <a:tcPr/>
                </a:tc>
                <a:extLst>
                  <a:ext uri="{0D108BD9-81ED-4DB2-BD59-A6C34878D82A}">
                    <a16:rowId xmlns:a16="http://schemas.microsoft.com/office/drawing/2014/main" val="2637618935"/>
                  </a:ext>
                </a:extLst>
              </a:tr>
              <a:tr h="370840">
                <a:tc>
                  <a:txBody>
                    <a:bodyPr/>
                    <a:lstStyle/>
                    <a:p>
                      <a:r>
                        <a:rPr lang="en-GB" dirty="0"/>
                        <a:t>L</a:t>
                      </a:r>
                      <a:endParaRPr lang="en-US" dirty="0"/>
                    </a:p>
                  </a:txBody>
                  <a:tcPr/>
                </a:tc>
                <a:tc>
                  <a:txBody>
                    <a:bodyPr/>
                    <a:lstStyle/>
                    <a:p>
                      <a:r>
                        <a:rPr lang="en-GB" dirty="0"/>
                        <a:t>OT</a:t>
                      </a:r>
                      <a:endParaRPr lang="en-US" dirty="0"/>
                    </a:p>
                  </a:txBody>
                  <a:tcPr/>
                </a:tc>
                <a:tc>
                  <a:txBody>
                    <a:bodyPr/>
                    <a:lstStyle/>
                    <a:p>
                      <a:r>
                        <a:rPr lang="en-GB" dirty="0"/>
                        <a:t>OT</a:t>
                      </a:r>
                      <a:endParaRPr lang="en-US" dirty="0"/>
                    </a:p>
                  </a:txBody>
                  <a:tcPr/>
                </a:tc>
                <a:tc>
                  <a:txBody>
                    <a:bodyPr/>
                    <a:lstStyle/>
                    <a:p>
                      <a:r>
                        <a:rPr lang="en-GB" dirty="0"/>
                        <a:t>0.80</a:t>
                      </a:r>
                      <a:endParaRPr lang="en-US" dirty="0"/>
                    </a:p>
                  </a:txBody>
                  <a:tcPr/>
                </a:tc>
                <a:tc>
                  <a:txBody>
                    <a:bodyPr/>
                    <a:lstStyle/>
                    <a:p>
                      <a:r>
                        <a:rPr lang="en-GB" dirty="0"/>
                        <a:t>0.30</a:t>
                      </a:r>
                      <a:endParaRPr lang="en-US" dirty="0"/>
                    </a:p>
                  </a:txBody>
                  <a:tcPr/>
                </a:tc>
                <a:tc>
                  <a:txBody>
                    <a:bodyPr/>
                    <a:lstStyle/>
                    <a:p>
                      <a:r>
                        <a:rPr lang="en-GB" dirty="0"/>
                        <a:t>0.90</a:t>
                      </a:r>
                      <a:endParaRPr lang="en-US" dirty="0"/>
                    </a:p>
                  </a:txBody>
                  <a:tcPr/>
                </a:tc>
                <a:tc>
                  <a:txBody>
                    <a:bodyPr/>
                    <a:lstStyle/>
                    <a:p>
                      <a:r>
                        <a:rPr lang="en-GB" dirty="0"/>
                        <a:t>0.216</a:t>
                      </a:r>
                      <a:endParaRPr lang="en-US" dirty="0"/>
                    </a:p>
                  </a:txBody>
                  <a:tcPr/>
                </a:tc>
                <a:extLst>
                  <a:ext uri="{0D108BD9-81ED-4DB2-BD59-A6C34878D82A}">
                    <a16:rowId xmlns:a16="http://schemas.microsoft.com/office/drawing/2014/main" val="3658609421"/>
                  </a:ext>
                </a:extLst>
              </a:tr>
              <a:tr h="370840">
                <a:tc>
                  <a:txBody>
                    <a:bodyPr/>
                    <a:lstStyle/>
                    <a:p>
                      <a:r>
                        <a:rPr lang="en-GB" dirty="0"/>
                        <a:t>L</a:t>
                      </a:r>
                      <a:endParaRPr lang="en-US" dirty="0"/>
                    </a:p>
                  </a:txBody>
                  <a:tcPr/>
                </a:tc>
                <a:tc>
                  <a:txBody>
                    <a:bodyPr/>
                    <a:lstStyle/>
                    <a:p>
                      <a:r>
                        <a:rPr lang="en-GB" dirty="0"/>
                        <a:t>L</a:t>
                      </a:r>
                      <a:endParaRPr lang="en-US" dirty="0"/>
                    </a:p>
                  </a:txBody>
                  <a:tcPr/>
                </a:tc>
                <a:tc>
                  <a:txBody>
                    <a:bodyPr/>
                    <a:lstStyle/>
                    <a:p>
                      <a:r>
                        <a:rPr lang="en-GB" dirty="0"/>
                        <a:t>OT</a:t>
                      </a:r>
                      <a:endParaRPr lang="en-US" dirty="0"/>
                    </a:p>
                  </a:txBody>
                  <a:tcPr/>
                </a:tc>
                <a:tc>
                  <a:txBody>
                    <a:bodyPr/>
                    <a:lstStyle/>
                    <a:p>
                      <a:r>
                        <a:rPr lang="en-GB" dirty="0"/>
                        <a:t>0.10</a:t>
                      </a:r>
                      <a:endParaRPr lang="en-US" dirty="0"/>
                    </a:p>
                  </a:txBody>
                  <a:tcPr/>
                </a:tc>
                <a:tc>
                  <a:txBody>
                    <a:bodyPr/>
                    <a:lstStyle/>
                    <a:p>
                      <a:r>
                        <a:rPr lang="en-GB" dirty="0"/>
                        <a:t>0.30</a:t>
                      </a:r>
                      <a:endParaRPr lang="en-US" dirty="0"/>
                    </a:p>
                  </a:txBody>
                  <a:tcPr/>
                </a:tc>
                <a:tc>
                  <a:txBody>
                    <a:bodyPr/>
                    <a:lstStyle/>
                    <a:p>
                      <a:r>
                        <a:rPr lang="en-GB" dirty="0"/>
                        <a:t>0.10</a:t>
                      </a:r>
                      <a:endParaRPr lang="en-US" dirty="0"/>
                    </a:p>
                  </a:txBody>
                  <a:tcPr/>
                </a:tc>
                <a:tc>
                  <a:txBody>
                    <a:bodyPr/>
                    <a:lstStyle/>
                    <a:p>
                      <a:r>
                        <a:rPr lang="en-GB" dirty="0"/>
                        <a:t>0.0003</a:t>
                      </a:r>
                      <a:endParaRPr lang="en-US" dirty="0"/>
                    </a:p>
                  </a:txBody>
                  <a:tcPr/>
                </a:tc>
                <a:extLst>
                  <a:ext uri="{0D108BD9-81ED-4DB2-BD59-A6C34878D82A}">
                    <a16:rowId xmlns:a16="http://schemas.microsoft.com/office/drawing/2014/main" val="2584725428"/>
                  </a:ext>
                </a:extLst>
              </a:tr>
              <a:tr h="370840">
                <a:tc>
                  <a:txBody>
                    <a:bodyPr/>
                    <a:lstStyle/>
                    <a:p>
                      <a:r>
                        <a:rPr lang="en-GB" dirty="0"/>
                        <a:t>OT</a:t>
                      </a:r>
                      <a:endParaRPr lang="en-US" dirty="0"/>
                    </a:p>
                  </a:txBody>
                  <a:tcPr/>
                </a:tc>
                <a:tc>
                  <a:txBody>
                    <a:bodyPr/>
                    <a:lstStyle/>
                    <a:p>
                      <a:r>
                        <a:rPr lang="en-GB" dirty="0"/>
                        <a:t>OT</a:t>
                      </a:r>
                      <a:endParaRPr lang="en-US" dirty="0"/>
                    </a:p>
                  </a:txBody>
                  <a:tcPr/>
                </a:tc>
                <a:tc>
                  <a:txBody>
                    <a:bodyPr/>
                    <a:lstStyle/>
                    <a:p>
                      <a:r>
                        <a:rPr lang="en-GB" dirty="0"/>
                        <a:t>L</a:t>
                      </a:r>
                      <a:endParaRPr lang="en-US" dirty="0"/>
                    </a:p>
                  </a:txBody>
                  <a:tcPr/>
                </a:tc>
                <a:tc>
                  <a:txBody>
                    <a:bodyPr/>
                    <a:lstStyle/>
                    <a:p>
                      <a:r>
                        <a:rPr lang="en-GB" dirty="0"/>
                        <a:t>0.01</a:t>
                      </a:r>
                      <a:endParaRPr lang="en-US" dirty="0"/>
                    </a:p>
                  </a:txBody>
                  <a:tcPr/>
                </a:tc>
                <a:tc>
                  <a:txBody>
                    <a:bodyPr/>
                    <a:lstStyle/>
                    <a:p>
                      <a:r>
                        <a:rPr lang="en-GB" dirty="0"/>
                        <a:t>0.70</a:t>
                      </a:r>
                      <a:endParaRPr lang="en-US" dirty="0"/>
                    </a:p>
                  </a:txBody>
                  <a:tcPr/>
                </a:tc>
                <a:tc>
                  <a:txBody>
                    <a:bodyPr/>
                    <a:lstStyle/>
                    <a:p>
                      <a:r>
                        <a:rPr lang="en-GB" dirty="0"/>
                        <a:t>0.90</a:t>
                      </a:r>
                      <a:endParaRPr lang="en-US" dirty="0"/>
                    </a:p>
                  </a:txBody>
                  <a:tcPr/>
                </a:tc>
                <a:tc>
                  <a:txBody>
                    <a:bodyPr/>
                    <a:lstStyle/>
                    <a:p>
                      <a:r>
                        <a:rPr lang="en-GB" dirty="0"/>
                        <a:t>0.0063</a:t>
                      </a:r>
                      <a:endParaRPr lang="en-US" dirty="0"/>
                    </a:p>
                  </a:txBody>
                  <a:tcPr/>
                </a:tc>
                <a:extLst>
                  <a:ext uri="{0D108BD9-81ED-4DB2-BD59-A6C34878D82A}">
                    <a16:rowId xmlns:a16="http://schemas.microsoft.com/office/drawing/2014/main" val="1682236688"/>
                  </a:ext>
                </a:extLst>
              </a:tr>
              <a:tr h="370840">
                <a:tc>
                  <a:txBody>
                    <a:bodyPr/>
                    <a:lstStyle/>
                    <a:p>
                      <a:r>
                        <a:rPr lang="en-GB" dirty="0"/>
                        <a:t>OT</a:t>
                      </a:r>
                      <a:endParaRPr lang="en-US" dirty="0"/>
                    </a:p>
                  </a:txBody>
                  <a:tcPr/>
                </a:tc>
                <a:tc>
                  <a:txBody>
                    <a:bodyPr/>
                    <a:lstStyle/>
                    <a:p>
                      <a:r>
                        <a:rPr lang="en-GB" dirty="0"/>
                        <a:t>L</a:t>
                      </a:r>
                      <a:endParaRPr lang="en-US" dirty="0"/>
                    </a:p>
                  </a:txBody>
                  <a:tcPr/>
                </a:tc>
                <a:tc>
                  <a:txBody>
                    <a:bodyPr/>
                    <a:lstStyle/>
                    <a:p>
                      <a:r>
                        <a:rPr lang="en-GB" dirty="0"/>
                        <a:t>L</a:t>
                      </a:r>
                      <a:endParaRPr lang="en-US" dirty="0"/>
                    </a:p>
                  </a:txBody>
                  <a:tcPr/>
                </a:tc>
                <a:tc>
                  <a:txBody>
                    <a:bodyPr/>
                    <a:lstStyle/>
                    <a:p>
                      <a:r>
                        <a:rPr lang="en-GB" dirty="0"/>
                        <a:t>0.90</a:t>
                      </a:r>
                      <a:endParaRPr lang="en-US" dirty="0"/>
                    </a:p>
                  </a:txBody>
                  <a:tcPr/>
                </a:tc>
                <a:tc>
                  <a:txBody>
                    <a:bodyPr/>
                    <a:lstStyle/>
                    <a:p>
                      <a:r>
                        <a:rPr lang="en-GB" dirty="0"/>
                        <a:t>0.70</a:t>
                      </a:r>
                      <a:endParaRPr lang="en-US" dirty="0"/>
                    </a:p>
                  </a:txBody>
                  <a:tcPr/>
                </a:tc>
                <a:tc>
                  <a:txBody>
                    <a:bodyPr/>
                    <a:lstStyle/>
                    <a:p>
                      <a:r>
                        <a:rPr lang="en-GB" dirty="0"/>
                        <a:t>0.10</a:t>
                      </a:r>
                      <a:endParaRPr lang="en-US" dirty="0"/>
                    </a:p>
                  </a:txBody>
                  <a:tcPr/>
                </a:tc>
                <a:tc>
                  <a:txBody>
                    <a:bodyPr/>
                    <a:lstStyle/>
                    <a:p>
                      <a:r>
                        <a:rPr lang="en-GB" dirty="0"/>
                        <a:t>0.063</a:t>
                      </a:r>
                      <a:endParaRPr lang="en-US" dirty="0"/>
                    </a:p>
                  </a:txBody>
                  <a:tcPr/>
                </a:tc>
                <a:extLst>
                  <a:ext uri="{0D108BD9-81ED-4DB2-BD59-A6C34878D82A}">
                    <a16:rowId xmlns:a16="http://schemas.microsoft.com/office/drawing/2014/main" val="1121040018"/>
                  </a:ext>
                </a:extLst>
              </a:tr>
              <a:tr h="370840">
                <a:tc>
                  <a:txBody>
                    <a:bodyPr/>
                    <a:lstStyle/>
                    <a:p>
                      <a:r>
                        <a:rPr lang="en-GB" dirty="0"/>
                        <a:t>L</a:t>
                      </a:r>
                      <a:endParaRPr lang="en-US" dirty="0"/>
                    </a:p>
                  </a:txBody>
                  <a:tcPr/>
                </a:tc>
                <a:tc>
                  <a:txBody>
                    <a:bodyPr/>
                    <a:lstStyle/>
                    <a:p>
                      <a:r>
                        <a:rPr lang="en-GB" dirty="0"/>
                        <a:t>OT</a:t>
                      </a:r>
                      <a:endParaRPr lang="en-US" dirty="0"/>
                    </a:p>
                  </a:txBody>
                  <a:tcPr/>
                </a:tc>
                <a:tc>
                  <a:txBody>
                    <a:bodyPr/>
                    <a:lstStyle/>
                    <a:p>
                      <a:r>
                        <a:rPr lang="en-GB" dirty="0"/>
                        <a:t>L</a:t>
                      </a:r>
                      <a:endParaRPr lang="en-US" dirty="0"/>
                    </a:p>
                  </a:txBody>
                  <a:tcPr/>
                </a:tc>
                <a:tc>
                  <a:txBody>
                    <a:bodyPr/>
                    <a:lstStyle/>
                    <a:p>
                      <a:r>
                        <a:rPr lang="en-GB" dirty="0"/>
                        <a:t>0.20</a:t>
                      </a:r>
                      <a:endParaRPr lang="en-US" dirty="0"/>
                    </a:p>
                  </a:txBody>
                  <a:tcPr/>
                </a:tc>
                <a:tc>
                  <a:txBody>
                    <a:bodyPr/>
                    <a:lstStyle/>
                    <a:p>
                      <a:r>
                        <a:rPr lang="en-GB" dirty="0"/>
                        <a:t>0.30</a:t>
                      </a:r>
                      <a:endParaRPr lang="en-US" dirty="0"/>
                    </a:p>
                  </a:txBody>
                  <a:tcPr/>
                </a:tc>
                <a:tc>
                  <a:txBody>
                    <a:bodyPr/>
                    <a:lstStyle/>
                    <a:p>
                      <a:r>
                        <a:rPr lang="en-GB" dirty="0"/>
                        <a:t>0.90</a:t>
                      </a:r>
                      <a:endParaRPr lang="en-US" dirty="0"/>
                    </a:p>
                  </a:txBody>
                  <a:tcPr/>
                </a:tc>
                <a:tc>
                  <a:txBody>
                    <a:bodyPr/>
                    <a:lstStyle/>
                    <a:p>
                      <a:r>
                        <a:rPr lang="en-GB" dirty="0"/>
                        <a:t>0.054</a:t>
                      </a:r>
                      <a:endParaRPr lang="en-US" dirty="0"/>
                    </a:p>
                  </a:txBody>
                  <a:tcPr/>
                </a:tc>
                <a:extLst>
                  <a:ext uri="{0D108BD9-81ED-4DB2-BD59-A6C34878D82A}">
                    <a16:rowId xmlns:a16="http://schemas.microsoft.com/office/drawing/2014/main" val="2470321143"/>
                  </a:ext>
                </a:extLst>
              </a:tr>
              <a:tr h="370840">
                <a:tc>
                  <a:txBody>
                    <a:bodyPr/>
                    <a:lstStyle/>
                    <a:p>
                      <a:r>
                        <a:rPr lang="en-GB" dirty="0"/>
                        <a:t>L</a:t>
                      </a:r>
                      <a:endParaRPr lang="en-US" dirty="0"/>
                    </a:p>
                  </a:txBody>
                  <a:tcPr/>
                </a:tc>
                <a:tc>
                  <a:txBody>
                    <a:bodyPr/>
                    <a:lstStyle/>
                    <a:p>
                      <a:r>
                        <a:rPr lang="en-GB" dirty="0"/>
                        <a:t>L</a:t>
                      </a:r>
                      <a:endParaRPr lang="en-US" dirty="0"/>
                    </a:p>
                  </a:txBody>
                  <a:tcPr/>
                </a:tc>
                <a:tc>
                  <a:txBody>
                    <a:bodyPr/>
                    <a:lstStyle/>
                    <a:p>
                      <a:r>
                        <a:rPr lang="en-GB" dirty="0"/>
                        <a:t>L</a:t>
                      </a:r>
                      <a:endParaRPr lang="en-US" dirty="0"/>
                    </a:p>
                  </a:txBody>
                  <a:tcPr/>
                </a:tc>
                <a:tc>
                  <a:txBody>
                    <a:bodyPr/>
                    <a:lstStyle/>
                    <a:p>
                      <a:r>
                        <a:rPr lang="en-GB" dirty="0"/>
                        <a:t>0.90</a:t>
                      </a:r>
                      <a:endParaRPr lang="en-US" dirty="0"/>
                    </a:p>
                  </a:txBody>
                  <a:tcPr/>
                </a:tc>
                <a:tc>
                  <a:txBody>
                    <a:bodyPr/>
                    <a:lstStyle/>
                    <a:p>
                      <a:r>
                        <a:rPr lang="en-GB" dirty="0"/>
                        <a:t>0.30</a:t>
                      </a:r>
                      <a:endParaRPr lang="en-US" dirty="0"/>
                    </a:p>
                  </a:txBody>
                  <a:tcPr/>
                </a:tc>
                <a:tc>
                  <a:txBody>
                    <a:bodyPr/>
                    <a:lstStyle/>
                    <a:p>
                      <a:r>
                        <a:rPr lang="en-GB" dirty="0"/>
                        <a:t>0.10</a:t>
                      </a:r>
                      <a:endParaRPr lang="en-US" dirty="0"/>
                    </a:p>
                  </a:txBody>
                  <a:tcPr/>
                </a:tc>
                <a:tc>
                  <a:txBody>
                    <a:bodyPr/>
                    <a:lstStyle/>
                    <a:p>
                      <a:r>
                        <a:rPr lang="en-GB" dirty="0"/>
                        <a:t>0.027</a:t>
                      </a:r>
                      <a:endParaRPr lang="en-US" dirty="0"/>
                    </a:p>
                  </a:txBody>
                  <a:tcPr/>
                </a:tc>
                <a:extLst>
                  <a:ext uri="{0D108BD9-81ED-4DB2-BD59-A6C34878D82A}">
                    <a16:rowId xmlns:a16="http://schemas.microsoft.com/office/drawing/2014/main" val="378975066"/>
                  </a:ext>
                </a:extLst>
              </a:tr>
            </a:tbl>
          </a:graphicData>
        </a:graphic>
      </p:graphicFrame>
      <p:sp>
        <p:nvSpPr>
          <p:cNvPr id="5" name="TextBox 4">
            <a:extLst>
              <a:ext uri="{FF2B5EF4-FFF2-40B4-BE49-F238E27FC236}">
                <a16:creationId xmlns:a16="http://schemas.microsoft.com/office/drawing/2014/main" id="{2E08DA7E-E08E-4AF2-92D8-29140C8AECA4}"/>
              </a:ext>
            </a:extLst>
          </p:cNvPr>
          <p:cNvSpPr txBox="1"/>
          <p:nvPr/>
        </p:nvSpPr>
        <p:spPr>
          <a:xfrm>
            <a:off x="1321929" y="5445224"/>
            <a:ext cx="6706455" cy="830997"/>
          </a:xfrm>
          <a:prstGeom prst="rect">
            <a:avLst/>
          </a:prstGeom>
          <a:noFill/>
        </p:spPr>
        <p:txBody>
          <a:bodyPr wrap="square" rtlCol="0">
            <a:spAutoFit/>
          </a:bodyPr>
          <a:lstStyle/>
          <a:p>
            <a:r>
              <a:rPr lang="en-GB" sz="2400" dirty="0"/>
              <a:t>Given that Mary is late, what is the probability of this being due to a bus?</a:t>
            </a:r>
            <a:endParaRPr lang="en-US" sz="2400" dirty="0"/>
          </a:p>
        </p:txBody>
      </p:sp>
    </p:spTree>
    <p:extLst>
      <p:ext uri="{BB962C8B-B14F-4D97-AF65-F5344CB8AC3E}">
        <p14:creationId xmlns:p14="http://schemas.microsoft.com/office/powerpoint/2010/main" val="808829026"/>
      </p:ext>
    </p:extLst>
  </p:cSld>
  <p:clrMapOvr>
    <a:masterClrMapping/>
  </p:clrMapOvr>
</p:sld>
</file>

<file path=ppt/theme/theme1.xml><?xml version="1.0" encoding="utf-8"?>
<a:theme xmlns:a="http://schemas.openxmlformats.org/drawingml/2006/main" name="Uo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UoG</Template>
  <TotalTime>4946</TotalTime>
  <Words>1362</Words>
  <Application>Microsoft Office PowerPoint</Application>
  <PresentationFormat>On-screen Show (4:3)</PresentationFormat>
  <Paragraphs>472</Paragraphs>
  <Slides>33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UoG</vt:lpstr>
      <vt:lpstr>CT5055 Artificial Intelligence (AI)</vt:lpstr>
      <vt:lpstr>Learning outcomes</vt:lpstr>
      <vt:lpstr>Independence</vt:lpstr>
      <vt:lpstr>Chain Rule</vt:lpstr>
      <vt:lpstr>The Bayesian Network</vt:lpstr>
      <vt:lpstr>The Bayesian Network: Example</vt:lpstr>
      <vt:lpstr>Example (cont.)</vt:lpstr>
      <vt:lpstr>Example (cont.)</vt:lpstr>
      <vt:lpstr>Example (cont.)</vt:lpstr>
      <vt:lpstr>Example (cont.)</vt:lpstr>
      <vt:lpstr>The Bayesian Network</vt:lpstr>
      <vt:lpstr>The Bayesian Network</vt:lpstr>
      <vt:lpstr>The Bayesian Network</vt:lpstr>
      <vt:lpstr>The Bayesian Network</vt:lpstr>
      <vt:lpstr>The Bayesian Network</vt:lpstr>
      <vt:lpstr>The Bayesian Network</vt:lpstr>
      <vt:lpstr>References</vt:lpstr>
      <vt:lpstr>PowerPoint Presentation</vt:lpstr>
      <vt:lpstr>Bayesian Networks Inferencing</vt:lpstr>
      <vt:lpstr>BN: Inference Approaches</vt:lpstr>
      <vt:lpstr>Bayesian Networks Inferencing</vt:lpstr>
      <vt:lpstr>Cluster/Join Trees</vt:lpstr>
      <vt:lpstr>Cluster/Join Trees</vt:lpstr>
      <vt:lpstr>Cluster/Join Trees</vt:lpstr>
      <vt:lpstr>Cluster/Join Trees</vt:lpstr>
      <vt:lpstr>Link clusters-sepsets</vt:lpstr>
      <vt:lpstr>Junction tree</vt:lpstr>
      <vt:lpstr>Handling evidence</vt:lpstr>
      <vt:lpstr>Handling evidence</vt:lpstr>
      <vt:lpstr>PowerPoint Presentation</vt:lpstr>
      <vt:lpstr>PowerPoint Presentation</vt:lpstr>
      <vt:lpstr>BN: Inferencing</vt:lpstr>
      <vt:lpstr>End</vt:lpstr>
    </vt:vector>
  </TitlesOfParts>
  <Company>University of Gloucestershire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IKRAM, Ahsan (Dr)</dc:creator>
  <cp:lastModifiedBy>IKRAM, Ahsan (Dr)</cp:lastModifiedBy>
  <cp:revision>140</cp:revision>
  <dcterms:created xsi:type="dcterms:W3CDTF">2016-04-04T13:59:55Z</dcterms:created>
  <dcterms:modified xsi:type="dcterms:W3CDTF">2020-02-04T12:13:24Z</dcterms:modified>
</cp:coreProperties>
</file>