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3004800" cy="9753600"/>
  <p:notesSz cx="6858000" cy="9144000"/>
  <p:embeddedFontLst>
    <p:embeddedFont>
      <p:font typeface="Helvetica Neue" panose="02000503000000020004" pitchFamily="2" charset="0"/>
      <p:regular r:id="rId8"/>
      <p:bold r:id="rId9"/>
      <p:italic r:id="rId10"/>
      <p:boldItalic r:id="rId11"/>
    </p:embeddedFont>
    <p:embeddedFont>
      <p:font typeface="Helvetica Neue Light" panose="020004030000000200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24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87" d="100"/>
          <a:sy n="87" d="100"/>
        </p:scale>
        <p:origin x="1856" y="200"/>
      </p:cViewPr>
      <p:guideLst>
        <p:guide orient="horz" pos="5124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a96c0f103_0_2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9a96c0f103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0fa047be_2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40fa047b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9c4d7acb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9c4d7acb9_0_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0fa047be_7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540fa047be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4181fb17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54181fb1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Light-BG" type="blank">
  <p:cSld name="BLANK"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9834880" y="9024338"/>
            <a:ext cx="29262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350" tIns="54175" rIns="108350" bIns="541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4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4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4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4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4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4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4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4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400">
                <a:solidFill>
                  <a:srgbClr val="8A8C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>
            <a:spLocks noGrp="1"/>
          </p:cNvSpPr>
          <p:nvPr>
            <p:ph type="pic" idx="2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>
            <a:spLocks noGrp="1"/>
          </p:cNvSpPr>
          <p:nvPr>
            <p:ph type="pic" idx="2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1pPr>
            <a:lvl2pPr marL="914400" lvl="1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2pPr>
            <a:lvl3pPr marL="1371600" lvl="2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3pPr>
            <a:lvl4pPr marL="1828800" lvl="3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4pPr>
            <a:lvl5pPr marL="2286000" lvl="4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>
            <a:spLocks noGrp="1"/>
          </p:cNvSpPr>
          <p:nvPr>
            <p:ph type="pic" idx="2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>
            <a:spLocks noGrp="1"/>
          </p:cNvSpPr>
          <p:nvPr>
            <p:ph type="pic" idx="3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>
            <a:spLocks noGrp="1"/>
          </p:cNvSpPr>
          <p:nvPr>
            <p:ph type="pic" idx="4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 Light"/>
              <a:buNone/>
              <a:defRPr sz="3800"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6588950" y="742200"/>
            <a:ext cx="2226000" cy="16878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Azure</a:t>
            </a: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464750" y="742200"/>
            <a:ext cx="2226000" cy="16878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AWS</a:t>
            </a: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633625" y="84575"/>
            <a:ext cx="6281700" cy="613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Kong API Gateway and Services</a:t>
            </a:r>
            <a:endParaRPr sz="24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554" y="696834"/>
            <a:ext cx="487821" cy="2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7120126" y="1107376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11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Microservices</a:t>
            </a:r>
            <a:endParaRPr sz="11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 flipH="1">
            <a:off x="5779425" y="1584375"/>
            <a:ext cx="757200" cy="8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227" y="573377"/>
            <a:ext cx="392250" cy="3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8913" y="1136350"/>
            <a:ext cx="460725" cy="4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3899017" y="1720775"/>
            <a:ext cx="13368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Kong Enterprise</a:t>
            </a:r>
            <a:endParaRPr sz="1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7147797" y="1133728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11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Microservices</a:t>
            </a:r>
            <a:endParaRPr sz="11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7174966" y="1156947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11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Microservices</a:t>
            </a:r>
            <a:endParaRPr sz="11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7120377" y="1551141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11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Microservices</a:t>
            </a:r>
            <a:endParaRPr sz="11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7148048" y="1577492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11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Microservices</a:t>
            </a:r>
            <a:endParaRPr sz="11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7175217" y="1600711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Services</a:t>
            </a:r>
            <a:endParaRPr sz="11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524977" y="1611677"/>
            <a:ext cx="7566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Consumers</a:t>
            </a:r>
            <a:endParaRPr sz="3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7" name="Google Shape;77;p14" descr="user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34064" y="1179820"/>
            <a:ext cx="338400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4"/>
          <p:cNvCxnSpPr/>
          <p:nvPr/>
        </p:nvCxnSpPr>
        <p:spPr>
          <a:xfrm rot="10800000" flipH="1">
            <a:off x="3222575" y="1426500"/>
            <a:ext cx="663300" cy="150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79" name="Google Shape;79;p14"/>
          <p:cNvSpPr/>
          <p:nvPr/>
        </p:nvSpPr>
        <p:spPr>
          <a:xfrm>
            <a:off x="6665150" y="3256800"/>
            <a:ext cx="2226000" cy="16878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Azure - Region 1</a:t>
            </a: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3540950" y="3256800"/>
            <a:ext cx="2226000" cy="16878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AWS</a:t>
            </a: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754" y="3211434"/>
            <a:ext cx="487821" cy="25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4"/>
          <p:cNvCxnSpPr>
            <a:stCxn id="80" idx="3"/>
          </p:cNvCxnSpPr>
          <p:nvPr/>
        </p:nvCxnSpPr>
        <p:spPr>
          <a:xfrm rot="10800000" flipH="1">
            <a:off x="5766950" y="4098900"/>
            <a:ext cx="846000" cy="18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6427" y="3087977"/>
            <a:ext cx="392250" cy="3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5113" y="3650950"/>
            <a:ext cx="460725" cy="4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3975217" y="4235375"/>
            <a:ext cx="13368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Kong Enterprise</a:t>
            </a:r>
            <a:endParaRPr sz="1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2601177" y="4126277"/>
            <a:ext cx="7566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Consumers</a:t>
            </a:r>
            <a:endParaRPr sz="3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7" name="Google Shape;87;p14" descr="user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10264" y="3694420"/>
            <a:ext cx="338400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4"/>
          <p:cNvCxnSpPr/>
          <p:nvPr/>
        </p:nvCxnSpPr>
        <p:spPr>
          <a:xfrm rot="10800000" flipH="1">
            <a:off x="3298775" y="3941100"/>
            <a:ext cx="663300" cy="150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89" name="Google Shape;89;p14"/>
          <p:cNvSpPr/>
          <p:nvPr/>
        </p:nvSpPr>
        <p:spPr>
          <a:xfrm>
            <a:off x="6665150" y="5238000"/>
            <a:ext cx="2226000" cy="16878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Azure - Region 2</a:t>
            </a: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754" y="5192634"/>
            <a:ext cx="487821" cy="2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7251166" y="5805147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11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</a:t>
            </a:r>
            <a:r>
              <a:rPr lang="pt-BR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 X</a:t>
            </a:r>
            <a:endParaRPr sz="11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92" name="Google Shape;92;p14"/>
          <p:cNvCxnSpPr>
            <a:stCxn id="80" idx="3"/>
            <a:endCxn id="89" idx="1"/>
          </p:cNvCxnSpPr>
          <p:nvPr/>
        </p:nvCxnSpPr>
        <p:spPr>
          <a:xfrm>
            <a:off x="5766950" y="4100700"/>
            <a:ext cx="898200" cy="19812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93" name="Google Shape;93;p14"/>
          <p:cNvSpPr/>
          <p:nvPr/>
        </p:nvSpPr>
        <p:spPr>
          <a:xfrm>
            <a:off x="6588950" y="7676400"/>
            <a:ext cx="2226000" cy="16878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Azure</a:t>
            </a: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464750" y="7676400"/>
            <a:ext cx="2226000" cy="16878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AWS</a:t>
            </a: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554" y="7631034"/>
            <a:ext cx="487821" cy="25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4"/>
          <p:cNvCxnSpPr/>
          <p:nvPr/>
        </p:nvCxnSpPr>
        <p:spPr>
          <a:xfrm rot="10800000" flipH="1">
            <a:off x="5779425" y="8518575"/>
            <a:ext cx="757200" cy="8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227" y="7507577"/>
            <a:ext cx="392250" cy="3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3899017" y="8273975"/>
            <a:ext cx="13368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Kong Mesh</a:t>
            </a:r>
            <a:endParaRPr sz="1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174966" y="8700747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11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</a:t>
            </a:r>
            <a:endParaRPr sz="11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4038" y="7767638"/>
            <a:ext cx="460800" cy="4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2038" y="7767638"/>
            <a:ext cx="460800" cy="4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>
            <a:off x="7251166" y="3823947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11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</a:t>
            </a:r>
            <a:r>
              <a:rPr lang="pt-BR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 X</a:t>
            </a:r>
            <a:endParaRPr sz="11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4050766" y="8700747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11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</a:t>
            </a:r>
            <a:endParaRPr sz="11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7023217" y="8273975"/>
            <a:ext cx="13368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Kong Mesh</a:t>
            </a:r>
            <a:endParaRPr sz="1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5" name="Google Shape;105;p14"/>
          <p:cNvCxnSpPr/>
          <p:nvPr/>
        </p:nvCxnSpPr>
        <p:spPr>
          <a:xfrm>
            <a:off x="857125" y="2638375"/>
            <a:ext cx="11526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857125" y="7057975"/>
            <a:ext cx="11526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633625" y="2751575"/>
            <a:ext cx="7405800" cy="613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Kong API Gateway and same service on two regions</a:t>
            </a:r>
            <a:endParaRPr sz="2400"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633625" y="7094975"/>
            <a:ext cx="7405800" cy="613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Distributed Service Mesh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1220025" y="2686475"/>
            <a:ext cx="9972300" cy="57045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325" y="7598184"/>
            <a:ext cx="881675" cy="493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8709375" y="7716797"/>
            <a:ext cx="943800" cy="2565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OnPrem</a:t>
            </a:r>
            <a:endParaRPr sz="13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3176775" y="6985000"/>
            <a:ext cx="1371000" cy="360000"/>
          </a:xfrm>
          <a:prstGeom prst="rect">
            <a:avLst/>
          </a:prstGeom>
          <a:solidFill>
            <a:srgbClr val="F8F1D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1000" b="1">
                <a:latin typeface="Helvetica Neue"/>
                <a:ea typeface="Helvetica Neue"/>
                <a:cs typeface="Helvetica Neue"/>
                <a:sym typeface="Helvetica Neue"/>
              </a:rPr>
              <a:t>End-to-end security</a:t>
            </a:r>
            <a:endParaRPr sz="1000" b="1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4700775" y="6985000"/>
            <a:ext cx="1371000" cy="360000"/>
          </a:xfrm>
          <a:prstGeom prst="rect">
            <a:avLst/>
          </a:prstGeom>
          <a:solidFill>
            <a:srgbClr val="F8F1D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1000" b="1">
                <a:latin typeface="Helvetica Neue"/>
                <a:ea typeface="Helvetica Neue"/>
                <a:cs typeface="Helvetica Neue"/>
                <a:sym typeface="Helvetica Neue"/>
              </a:rPr>
              <a:t>Ingress and Egress Access Control</a:t>
            </a:r>
            <a:endParaRPr sz="1000" b="1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6224775" y="6985000"/>
            <a:ext cx="1371000" cy="360000"/>
          </a:xfrm>
          <a:prstGeom prst="rect">
            <a:avLst/>
          </a:prstGeom>
          <a:solidFill>
            <a:srgbClr val="F8F1D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1000" b="1">
                <a:latin typeface="Helvetica Neue"/>
                <a:ea typeface="Helvetica Neue"/>
                <a:cs typeface="Helvetica Neue"/>
                <a:sym typeface="Helvetica Neue"/>
              </a:rPr>
              <a:t>High Availability for Connectivity</a:t>
            </a:r>
            <a:endParaRPr sz="1000" b="1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7748775" y="6985000"/>
            <a:ext cx="1371000" cy="360000"/>
          </a:xfrm>
          <a:prstGeom prst="rect">
            <a:avLst/>
          </a:prstGeom>
          <a:solidFill>
            <a:srgbClr val="F8F1D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1000" b="1">
                <a:latin typeface="Helvetica Neue"/>
                <a:ea typeface="Helvetica Neue"/>
                <a:cs typeface="Helvetica Neue"/>
                <a:sym typeface="Helvetica Neue"/>
              </a:rPr>
              <a:t>Centralized Controller</a:t>
            </a:r>
            <a:endParaRPr sz="1000" b="1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9272775" y="6985000"/>
            <a:ext cx="1371000" cy="360000"/>
          </a:xfrm>
          <a:prstGeom prst="rect">
            <a:avLst/>
          </a:prstGeom>
          <a:solidFill>
            <a:srgbClr val="F8F1D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1000" b="1">
                <a:latin typeface="Helvetica Neue"/>
                <a:ea typeface="Helvetica Neue"/>
                <a:cs typeface="Helvetica Neue"/>
                <a:sym typeface="Helvetica Neue"/>
              </a:rPr>
              <a:t>Visual Multi-Cloud Topology Mapping</a:t>
            </a:r>
            <a:endParaRPr sz="1000" b="1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1" name="Google Shape;121;p15"/>
          <p:cNvCxnSpPr/>
          <p:nvPr/>
        </p:nvCxnSpPr>
        <p:spPr>
          <a:xfrm rot="10800000" flipH="1">
            <a:off x="2121750" y="6187725"/>
            <a:ext cx="8535300" cy="8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2" name="Google Shape;12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950" y="6769902"/>
            <a:ext cx="1150200" cy="57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5"/>
          <p:cNvCxnSpPr/>
          <p:nvPr/>
        </p:nvCxnSpPr>
        <p:spPr>
          <a:xfrm rot="10800000" flipH="1">
            <a:off x="4274150" y="7836225"/>
            <a:ext cx="9279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4" name="Google Shape;124;p15"/>
          <p:cNvCxnSpPr/>
          <p:nvPr/>
        </p:nvCxnSpPr>
        <p:spPr>
          <a:xfrm rot="10800000" flipH="1">
            <a:off x="5950550" y="7836225"/>
            <a:ext cx="9279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5" name="Google Shape;125;p15"/>
          <p:cNvCxnSpPr/>
          <p:nvPr/>
        </p:nvCxnSpPr>
        <p:spPr>
          <a:xfrm rot="10800000" flipH="1">
            <a:off x="7779350" y="7836225"/>
            <a:ext cx="9279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6" name="Google Shape;126;p15"/>
          <p:cNvSpPr/>
          <p:nvPr/>
        </p:nvSpPr>
        <p:spPr>
          <a:xfrm>
            <a:off x="2186175" y="6299200"/>
            <a:ext cx="1371000" cy="3600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1500" b="1">
                <a:latin typeface="Helvetica Neue"/>
                <a:ea typeface="Helvetica Neue"/>
                <a:cs typeface="Helvetica Neue"/>
                <a:sym typeface="Helvetica Neue"/>
              </a:rPr>
              <a:t>Layers 1-4</a:t>
            </a:r>
            <a:endParaRPr sz="1500" b="1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2186175" y="5689600"/>
            <a:ext cx="1371000" cy="3600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1500" b="1">
                <a:latin typeface="Helvetica Neue"/>
                <a:ea typeface="Helvetica Neue"/>
                <a:cs typeface="Helvetica Neue"/>
                <a:sym typeface="Helvetica Neue"/>
              </a:rPr>
              <a:t>Layers 4-7</a:t>
            </a:r>
            <a:endParaRPr sz="1500" b="1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1062" y="4039500"/>
            <a:ext cx="460725" cy="4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1013" y="4646409"/>
            <a:ext cx="460800" cy="4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/>
          <p:nvPr/>
        </p:nvSpPr>
        <p:spPr>
          <a:xfrm>
            <a:off x="5793400" y="2839750"/>
            <a:ext cx="4654800" cy="3275400"/>
          </a:xfrm>
          <a:prstGeom prst="rect">
            <a:avLst/>
          </a:prstGeom>
          <a:solidFill>
            <a:srgbClr val="F8F1D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Distributed Service Mesh</a:t>
            </a:r>
            <a:endParaRPr sz="13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7091366" y="2875800"/>
            <a:ext cx="1782000" cy="1351500"/>
          </a:xfrm>
          <a:prstGeom prst="rect">
            <a:avLst/>
          </a:prstGeom>
          <a:solidFill>
            <a:srgbClr val="F8F1D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900">
                <a:latin typeface="Helvetica Neue Light"/>
                <a:ea typeface="Helvetica Neue Light"/>
                <a:cs typeface="Helvetica Neue Light"/>
                <a:sym typeface="Helvetica Neue Light"/>
              </a:rPr>
              <a:t>AWS - Region 2</a:t>
            </a:r>
            <a:endParaRPr sz="9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3236150" y="3714000"/>
            <a:ext cx="1599000" cy="1184700"/>
          </a:xfrm>
          <a:prstGeom prst="rect">
            <a:avLst/>
          </a:prstGeom>
          <a:solidFill>
            <a:srgbClr val="F8F1D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900">
                <a:latin typeface="Helvetica Neue Light"/>
                <a:ea typeface="Helvetica Neue Light"/>
                <a:cs typeface="Helvetica Neue Light"/>
                <a:sym typeface="Helvetica Neue Light"/>
              </a:rPr>
              <a:t>AWS - Region 1</a:t>
            </a:r>
            <a:endParaRPr sz="9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3" name="Google Shape;133;p15"/>
          <p:cNvCxnSpPr>
            <a:stCxn id="132" idx="3"/>
          </p:cNvCxnSpPr>
          <p:nvPr/>
        </p:nvCxnSpPr>
        <p:spPr>
          <a:xfrm rot="10800000" flipH="1">
            <a:off x="4835150" y="4017450"/>
            <a:ext cx="925200" cy="288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134" name="Google Shape;13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6152" y="3714002"/>
            <a:ext cx="313804" cy="3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5288" y="3777375"/>
            <a:ext cx="460725" cy="4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65617" y="4311575"/>
            <a:ext cx="13368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Kong Enterprise</a:t>
            </a:r>
            <a:endParaRPr sz="1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2292302" y="4178102"/>
            <a:ext cx="7566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Consumers</a:t>
            </a:r>
            <a:endParaRPr sz="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8" name="Google Shape;138;p15" descr="us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15639" y="3885595"/>
            <a:ext cx="25380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5"/>
          <p:cNvCxnSpPr>
            <a:stCxn id="138" idx="3"/>
          </p:cNvCxnSpPr>
          <p:nvPr/>
        </p:nvCxnSpPr>
        <p:spPr>
          <a:xfrm>
            <a:off x="2869439" y="4020595"/>
            <a:ext cx="365700" cy="21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40" name="Google Shape;140;p15"/>
          <p:cNvSpPr txBox="1"/>
          <p:nvPr/>
        </p:nvSpPr>
        <p:spPr>
          <a:xfrm>
            <a:off x="7297355" y="3388150"/>
            <a:ext cx="13368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Kong Mesh</a:t>
            </a:r>
            <a:endParaRPr sz="1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1963" y="2898913"/>
            <a:ext cx="460800" cy="4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/>
          <p:nvPr/>
        </p:nvSpPr>
        <p:spPr>
          <a:xfrm>
            <a:off x="7479766" y="3747747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8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</a:t>
            </a:r>
            <a:endParaRPr sz="8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1458" y="2875792"/>
            <a:ext cx="313804" cy="3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/>
          <p:nvPr/>
        </p:nvSpPr>
        <p:spPr>
          <a:xfrm>
            <a:off x="8386766" y="4476000"/>
            <a:ext cx="1782000" cy="1351500"/>
          </a:xfrm>
          <a:prstGeom prst="rect">
            <a:avLst/>
          </a:prstGeom>
          <a:solidFill>
            <a:srgbClr val="F8F1D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900">
                <a:latin typeface="Helvetica Neue Light"/>
                <a:ea typeface="Helvetica Neue Light"/>
                <a:cs typeface="Helvetica Neue Light"/>
                <a:sym typeface="Helvetica Neue Light"/>
              </a:rPr>
              <a:t>Azure - Region 2</a:t>
            </a:r>
            <a:endParaRPr sz="9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8592755" y="4988350"/>
            <a:ext cx="13368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Kong Mesh</a:t>
            </a:r>
            <a:endParaRPr sz="1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47363" y="4499113"/>
            <a:ext cx="460800" cy="4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/>
          <p:nvPr/>
        </p:nvSpPr>
        <p:spPr>
          <a:xfrm>
            <a:off x="8775166" y="5347947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8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</a:t>
            </a:r>
            <a:endParaRPr sz="8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86777" y="4476002"/>
            <a:ext cx="313800" cy="16499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6100766" y="4476000"/>
            <a:ext cx="1782000" cy="1351500"/>
          </a:xfrm>
          <a:prstGeom prst="rect">
            <a:avLst/>
          </a:prstGeom>
          <a:solidFill>
            <a:srgbClr val="F8F1D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900">
                <a:latin typeface="Helvetica Neue Light"/>
                <a:ea typeface="Helvetica Neue Light"/>
                <a:cs typeface="Helvetica Neue Light"/>
                <a:sym typeface="Helvetica Neue Light"/>
              </a:rPr>
              <a:t>Azure - Region 1</a:t>
            </a:r>
            <a:endParaRPr sz="9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306755" y="4988350"/>
            <a:ext cx="13368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Kong Mesh</a:t>
            </a:r>
            <a:endParaRPr sz="1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1363" y="4499113"/>
            <a:ext cx="460800" cy="4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6489166" y="5347947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8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</a:t>
            </a:r>
            <a:endParaRPr sz="8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00777" y="5085602"/>
            <a:ext cx="313800" cy="164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5"/>
          <p:cNvCxnSpPr>
            <a:stCxn id="131" idx="2"/>
            <a:endCxn id="151" idx="0"/>
          </p:cNvCxnSpPr>
          <p:nvPr/>
        </p:nvCxnSpPr>
        <p:spPr>
          <a:xfrm flipH="1">
            <a:off x="6991766" y="4227300"/>
            <a:ext cx="990600" cy="271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55" name="Google Shape;155;p15"/>
          <p:cNvCxnSpPr>
            <a:stCxn id="131" idx="2"/>
            <a:endCxn id="146" idx="0"/>
          </p:cNvCxnSpPr>
          <p:nvPr/>
        </p:nvCxnSpPr>
        <p:spPr>
          <a:xfrm>
            <a:off x="7982366" y="4227300"/>
            <a:ext cx="1295400" cy="271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56" name="Google Shape;156;p15"/>
          <p:cNvSpPr/>
          <p:nvPr/>
        </p:nvSpPr>
        <p:spPr>
          <a:xfrm>
            <a:off x="4014975" y="7899400"/>
            <a:ext cx="1371000" cy="360000"/>
          </a:xfrm>
          <a:prstGeom prst="rect">
            <a:avLst/>
          </a:prstGeom>
          <a:noFill/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Private IP</a:t>
            </a:r>
            <a:endParaRPr sz="100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53950" y="7725975"/>
            <a:ext cx="79629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25950" y="7605337"/>
            <a:ext cx="756600" cy="46988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/>
          <p:nvPr/>
        </p:nvSpPr>
        <p:spPr>
          <a:xfrm>
            <a:off x="5767575" y="7899400"/>
            <a:ext cx="1371000" cy="360000"/>
          </a:xfrm>
          <a:prstGeom prst="rect">
            <a:avLst/>
          </a:prstGeom>
          <a:noFill/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Private IP</a:t>
            </a:r>
            <a:endParaRPr sz="100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7596375" y="7899400"/>
            <a:ext cx="1371000" cy="360000"/>
          </a:xfrm>
          <a:prstGeom prst="rect">
            <a:avLst/>
          </a:prstGeom>
          <a:noFill/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Private IP</a:t>
            </a:r>
            <a:endParaRPr sz="100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825" y="1031775"/>
            <a:ext cx="7680960" cy="7555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/>
          <p:nvPr/>
        </p:nvSpPr>
        <p:spPr>
          <a:xfrm>
            <a:off x="5168600" y="2723408"/>
            <a:ext cx="5642700" cy="55914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Distributed Service Mesh</a:t>
            </a: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633625" y="84575"/>
            <a:ext cx="6281700" cy="613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Kong, Kuma and Aviatrix</a:t>
            </a:r>
            <a:endParaRPr sz="2400"/>
          </a:p>
        </p:txBody>
      </p:sp>
      <p:sp>
        <p:nvSpPr>
          <p:cNvPr id="172" name="Google Shape;172;p17"/>
          <p:cNvSpPr/>
          <p:nvPr/>
        </p:nvSpPr>
        <p:spPr>
          <a:xfrm>
            <a:off x="6817550" y="3256800"/>
            <a:ext cx="2226000" cy="16878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AWS - Region 2</a:t>
            </a: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2321750" y="3028200"/>
            <a:ext cx="2226000" cy="16878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AWS - Region 1</a:t>
            </a: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74" name="Google Shape;174;p17"/>
          <p:cNvCxnSpPr>
            <a:stCxn id="173" idx="3"/>
            <a:endCxn id="172" idx="1"/>
          </p:cNvCxnSpPr>
          <p:nvPr/>
        </p:nvCxnSpPr>
        <p:spPr>
          <a:xfrm>
            <a:off x="4547750" y="3872100"/>
            <a:ext cx="2269800" cy="228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227" y="2859377"/>
            <a:ext cx="392250" cy="3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5913" y="3422350"/>
            <a:ext cx="460725" cy="4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/>
        </p:nvSpPr>
        <p:spPr>
          <a:xfrm>
            <a:off x="2756017" y="4006775"/>
            <a:ext cx="13368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Kong Enterprise</a:t>
            </a:r>
            <a:endParaRPr sz="1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1381977" y="3897677"/>
            <a:ext cx="7566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Consumers</a:t>
            </a:r>
            <a:endParaRPr sz="3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9" name="Google Shape;179;p17" descr="us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1064" y="3465820"/>
            <a:ext cx="338400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17"/>
          <p:cNvCxnSpPr/>
          <p:nvPr/>
        </p:nvCxnSpPr>
        <p:spPr>
          <a:xfrm rot="10800000" flipH="1">
            <a:off x="2079575" y="3712500"/>
            <a:ext cx="663300" cy="150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81" name="Google Shape;181;p17"/>
          <p:cNvSpPr/>
          <p:nvPr/>
        </p:nvSpPr>
        <p:spPr>
          <a:xfrm>
            <a:off x="5522150" y="6038171"/>
            <a:ext cx="2226000" cy="16878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Azure - Region 1</a:t>
            </a: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2" name="Google Shape;1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2754" y="5992805"/>
            <a:ext cx="487821" cy="25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17"/>
          <p:cNvCxnSpPr>
            <a:stCxn id="172" idx="2"/>
            <a:endCxn id="184" idx="0"/>
          </p:cNvCxnSpPr>
          <p:nvPr/>
        </p:nvCxnSpPr>
        <p:spPr>
          <a:xfrm flipH="1">
            <a:off x="6651950" y="4944600"/>
            <a:ext cx="1278600" cy="11847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185" name="Google Shape;185;p17"/>
          <p:cNvSpPr txBox="1"/>
          <p:nvPr/>
        </p:nvSpPr>
        <p:spPr>
          <a:xfrm>
            <a:off x="7328017" y="3854375"/>
            <a:ext cx="13368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Kong Mesh</a:t>
            </a:r>
            <a:endParaRPr sz="1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6" name="Google Shape;18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93038" y="3348038"/>
            <a:ext cx="460800" cy="4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/>
          <p:nvPr/>
        </p:nvSpPr>
        <p:spPr>
          <a:xfrm>
            <a:off x="7479766" y="4281147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11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</a:t>
            </a:r>
            <a:endParaRPr sz="11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6184366" y="7062519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11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</a:t>
            </a:r>
            <a:endParaRPr sz="11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21438" y="6129409"/>
            <a:ext cx="460800" cy="4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 txBox="1"/>
          <p:nvPr/>
        </p:nvSpPr>
        <p:spPr>
          <a:xfrm>
            <a:off x="6032617" y="6635746"/>
            <a:ext cx="13368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Kong Mesh</a:t>
            </a:r>
            <a:endParaRPr sz="1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0" name="Google Shape;1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552" y="3209052"/>
            <a:ext cx="392250" cy="3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/>
          <p:nvPr/>
        </p:nvSpPr>
        <p:spPr>
          <a:xfrm>
            <a:off x="8265350" y="6038171"/>
            <a:ext cx="2226000" cy="16878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Azure - Region 2</a:t>
            </a: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2" name="Google Shape;1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5954" y="5992805"/>
            <a:ext cx="487821" cy="25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17"/>
          <p:cNvCxnSpPr>
            <a:stCxn id="172" idx="2"/>
            <a:endCxn id="194" idx="0"/>
          </p:cNvCxnSpPr>
          <p:nvPr/>
        </p:nvCxnSpPr>
        <p:spPr>
          <a:xfrm>
            <a:off x="7930550" y="4944600"/>
            <a:ext cx="1464600" cy="11847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195" name="Google Shape;195;p17"/>
          <p:cNvSpPr/>
          <p:nvPr/>
        </p:nvSpPr>
        <p:spPr>
          <a:xfrm>
            <a:off x="8927566" y="7062519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11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</a:t>
            </a:r>
            <a:endParaRPr sz="11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4" name="Google Shape;19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64638" y="6129409"/>
            <a:ext cx="460800" cy="4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/>
          <p:cNvSpPr txBox="1"/>
          <p:nvPr/>
        </p:nvSpPr>
        <p:spPr>
          <a:xfrm>
            <a:off x="8775817" y="6635746"/>
            <a:ext cx="13368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Kong Mesh</a:t>
            </a:r>
            <a:endParaRPr sz="1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/>
          <p:nvPr/>
        </p:nvSpPr>
        <p:spPr>
          <a:xfrm>
            <a:off x="5425725" y="1090775"/>
            <a:ext cx="5068500" cy="84441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r>
              <a:rPr lang="pt-BR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Service Mesh</a:t>
            </a: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5773650" y="1243175"/>
            <a:ext cx="4428900" cy="63078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6000625" y="6038175"/>
            <a:ext cx="1364100" cy="13719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8713000" y="6076200"/>
            <a:ext cx="1364100" cy="13719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7186775" y="1375250"/>
            <a:ext cx="1464600" cy="19914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633625" y="84575"/>
            <a:ext cx="6281700" cy="613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API Gateway and Service Mesh</a:t>
            </a:r>
            <a:endParaRPr sz="2400"/>
          </a:p>
        </p:txBody>
      </p:sp>
      <p:sp>
        <p:nvSpPr>
          <p:cNvPr id="207" name="Google Shape;207;p18"/>
          <p:cNvSpPr/>
          <p:nvPr/>
        </p:nvSpPr>
        <p:spPr>
          <a:xfrm>
            <a:off x="7296975" y="3942600"/>
            <a:ext cx="1364100" cy="13719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08" name="Google Shape;208;p18"/>
          <p:cNvCxnSpPr>
            <a:stCxn id="205" idx="2"/>
            <a:endCxn id="207" idx="0"/>
          </p:cNvCxnSpPr>
          <p:nvPr/>
        </p:nvCxnSpPr>
        <p:spPr>
          <a:xfrm>
            <a:off x="7919075" y="3366650"/>
            <a:ext cx="60000" cy="57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09" name="Google Shape;209;p18"/>
          <p:cNvSpPr txBox="1"/>
          <p:nvPr/>
        </p:nvSpPr>
        <p:spPr>
          <a:xfrm>
            <a:off x="7570777" y="542802"/>
            <a:ext cx="7566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Consumers</a:t>
            </a:r>
            <a:endParaRPr sz="3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0" name="Google Shape;210;p18" descr="us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9864" y="110945"/>
            <a:ext cx="338400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18"/>
          <p:cNvCxnSpPr>
            <a:stCxn id="207" idx="2"/>
            <a:endCxn id="203" idx="0"/>
          </p:cNvCxnSpPr>
          <p:nvPr/>
        </p:nvCxnSpPr>
        <p:spPr>
          <a:xfrm flipH="1">
            <a:off x="6682725" y="5314500"/>
            <a:ext cx="1296300" cy="72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400000"/>
            <a:headEnd type="triangle" w="sm" len="sm"/>
            <a:tailEnd type="triangle" w="med" len="med"/>
          </a:ln>
        </p:spPr>
      </p:cxnSp>
      <p:sp>
        <p:nvSpPr>
          <p:cNvPr id="212" name="Google Shape;212;p18"/>
          <p:cNvSpPr txBox="1"/>
          <p:nvPr/>
        </p:nvSpPr>
        <p:spPr>
          <a:xfrm>
            <a:off x="7479775" y="4311575"/>
            <a:ext cx="9966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Sidecar</a:t>
            </a:r>
            <a:endParaRPr sz="1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3" name="Google Shape;2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3038" y="4643438"/>
            <a:ext cx="460800" cy="4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8"/>
          <p:cNvSpPr/>
          <p:nvPr/>
        </p:nvSpPr>
        <p:spPr>
          <a:xfrm>
            <a:off x="7479766" y="4052547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11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</a:t>
            </a:r>
            <a:endParaRPr sz="11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15" name="Google Shape;215;p18"/>
          <p:cNvCxnSpPr>
            <a:stCxn id="207" idx="2"/>
            <a:endCxn id="204" idx="0"/>
          </p:cNvCxnSpPr>
          <p:nvPr/>
        </p:nvCxnSpPr>
        <p:spPr>
          <a:xfrm>
            <a:off x="7979025" y="5314500"/>
            <a:ext cx="1416000" cy="761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400000"/>
            <a:headEnd type="triangle" w="sm" len="sm"/>
            <a:tailEnd type="triangle" w="med" len="med"/>
          </a:ln>
        </p:spPr>
      </p:cxnSp>
      <p:pic>
        <p:nvPicPr>
          <p:cNvPr id="216" name="Google Shape;2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1438" y="1493925"/>
            <a:ext cx="460725" cy="4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8"/>
          <p:cNvSpPr txBox="1"/>
          <p:nvPr/>
        </p:nvSpPr>
        <p:spPr>
          <a:xfrm>
            <a:off x="6184375" y="6445175"/>
            <a:ext cx="9966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Sidecar</a:t>
            </a:r>
            <a:endParaRPr sz="1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8" name="Google Shape;2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7638" y="6777038"/>
            <a:ext cx="460800" cy="4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/>
          <p:nvPr/>
        </p:nvSpPr>
        <p:spPr>
          <a:xfrm>
            <a:off x="6184366" y="6186147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11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</a:t>
            </a:r>
            <a:endParaRPr sz="11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8851375" y="6445175"/>
            <a:ext cx="9966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Sidecar</a:t>
            </a:r>
            <a:endParaRPr sz="1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4638" y="6777038"/>
            <a:ext cx="460800" cy="4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/>
          <p:nvPr/>
        </p:nvSpPr>
        <p:spPr>
          <a:xfrm>
            <a:off x="8851366" y="6186147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1100" b="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rPr>
              <a:t>Microservice</a:t>
            </a:r>
            <a:endParaRPr sz="11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7479766" y="2071347"/>
            <a:ext cx="1012200" cy="2550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None/>
            </a:pPr>
            <a:r>
              <a:rPr lang="pt-BR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API Gateway</a:t>
            </a:r>
            <a:endParaRPr sz="11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7479775" y="2330375"/>
            <a:ext cx="9966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Sidecar</a:t>
            </a:r>
            <a:endParaRPr sz="1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5" name="Google Shape;2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1388" y="2691425"/>
            <a:ext cx="460800" cy="46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18"/>
          <p:cNvCxnSpPr>
            <a:stCxn id="204" idx="1"/>
            <a:endCxn id="203" idx="3"/>
          </p:cNvCxnSpPr>
          <p:nvPr/>
        </p:nvCxnSpPr>
        <p:spPr>
          <a:xfrm rot="10800000">
            <a:off x="7364800" y="6724050"/>
            <a:ext cx="1348200" cy="3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400000"/>
            <a:headEnd type="triangle" w="sm" len="sm"/>
            <a:tailEnd type="triangle" w="med" len="med"/>
          </a:ln>
        </p:spPr>
      </p:cxnSp>
      <p:sp>
        <p:nvSpPr>
          <p:cNvPr id="227" name="Google Shape;227;p18"/>
          <p:cNvSpPr/>
          <p:nvPr/>
        </p:nvSpPr>
        <p:spPr>
          <a:xfrm>
            <a:off x="7529825" y="7890650"/>
            <a:ext cx="1083300" cy="1261800"/>
          </a:xfrm>
          <a:prstGeom prst="rect">
            <a:avLst/>
          </a:prstGeom>
          <a:solidFill>
            <a:srgbClr val="F8F1D1"/>
          </a:solidFill>
          <a:ln>
            <a:noFill/>
          </a:ln>
          <a:effectLst>
            <a:outerShdw blurRad="50800" dist="12700" rotWithShape="0">
              <a:srgbClr val="000000">
                <a:alpha val="49800"/>
              </a:srgbClr>
            </a:outerShdw>
          </a:effectLst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</a:pPr>
            <a:endParaRPr sz="2000" b="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7585175" y="8081300"/>
            <a:ext cx="9966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Service Mesh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</a:pPr>
            <a:r>
              <a:rPr lang="pt-BR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Control Plane</a:t>
            </a:r>
            <a:endParaRPr sz="1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9" name="Google Shape;2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063" y="8573088"/>
            <a:ext cx="460800" cy="46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18"/>
          <p:cNvCxnSpPr>
            <a:stCxn id="227" idx="0"/>
            <a:endCxn id="202" idx="2"/>
          </p:cNvCxnSpPr>
          <p:nvPr/>
        </p:nvCxnSpPr>
        <p:spPr>
          <a:xfrm rot="10800000">
            <a:off x="7988075" y="7551050"/>
            <a:ext cx="83400" cy="33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31" name="Google Shape;231;p18"/>
          <p:cNvCxnSpPr/>
          <p:nvPr/>
        </p:nvCxnSpPr>
        <p:spPr>
          <a:xfrm>
            <a:off x="7919075" y="775850"/>
            <a:ext cx="60000" cy="57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Macintosh PowerPoint</Application>
  <PresentationFormat>Custom</PresentationFormat>
  <Paragraphs>77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Helvetica Neue</vt:lpstr>
      <vt:lpstr>Helvetica Neue Light</vt:lpstr>
      <vt:lpstr>Arial</vt:lpstr>
      <vt:lpstr>White</vt:lpstr>
      <vt:lpstr>Kong API Gateway and Services</vt:lpstr>
      <vt:lpstr>PowerPoint Presentation</vt:lpstr>
      <vt:lpstr>PowerPoint Presentation</vt:lpstr>
      <vt:lpstr>Kong, Kuma and Aviatrix</vt:lpstr>
      <vt:lpstr>API Gateway and Service Mesh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Kong API Gateway and Services</dc:title>
  <cp:lastModifiedBy>Claudio Acquaviva</cp:lastModifiedBy>
  <cp:revision>1</cp:revision>
  <dcterms:modified xsi:type="dcterms:W3CDTF">2020-12-28T21:55:14Z</dcterms:modified>
</cp:coreProperties>
</file>