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handoutMasterIdLst>
    <p:handoutMasterId r:id="rId25"/>
  </p:handoutMasterIdLst>
  <p:sldIdLst>
    <p:sldId id="256" r:id="rId2"/>
    <p:sldId id="334" r:id="rId3"/>
    <p:sldId id="335" r:id="rId4"/>
    <p:sldId id="319" r:id="rId5"/>
    <p:sldId id="320" r:id="rId6"/>
    <p:sldId id="332" r:id="rId7"/>
    <p:sldId id="336" r:id="rId8"/>
    <p:sldId id="322" r:id="rId9"/>
    <p:sldId id="326" r:id="rId10"/>
    <p:sldId id="263" r:id="rId11"/>
    <p:sldId id="331" r:id="rId12"/>
    <p:sldId id="338" r:id="rId13"/>
    <p:sldId id="333" r:id="rId14"/>
    <p:sldId id="327" r:id="rId15"/>
    <p:sldId id="328" r:id="rId16"/>
    <p:sldId id="329" r:id="rId17"/>
    <p:sldId id="339" r:id="rId18"/>
    <p:sldId id="340" r:id="rId19"/>
    <p:sldId id="287" r:id="rId20"/>
    <p:sldId id="330" r:id="rId21"/>
    <p:sldId id="337" r:id="rId22"/>
    <p:sldId id="318" r:id="rId23"/>
    <p:sldId id="341" r:id="rId24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00"/>
    <a:srgbClr val="000099"/>
    <a:srgbClr val="F4FC5E"/>
    <a:srgbClr val="2F3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dirty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C662D70-61BF-4CBA-9D7E-B092F21D22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72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229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92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22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954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96DB95-A511-477E-BA4F-EAA4AB41F2C0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00" name="AutoShape 12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01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02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03" name="AutoShape 15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04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05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312" name="Group 24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12313" name="AutoShape 25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14" name="AutoShape 26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15" name="AutoShape 27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16" name="AutoShape 28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17" name="AutoShape 29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18" name="AutoShape 30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19" name="Freeform 31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66"/>
                </a:cxn>
                <a:cxn ang="0">
                  <a:pos x="532" y="465"/>
                </a:cxn>
                <a:cxn ang="0">
                  <a:pos x="532" y="201"/>
                </a:cxn>
                <a:cxn ang="0">
                  <a:pos x="172" y="0"/>
                </a:cxn>
                <a:cxn ang="0">
                  <a:pos x="1" y="0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 cap="flat" cmpd="sng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20" name="Freeform 32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/>
              <a:ahLst/>
              <a:cxnLst>
                <a:cxn ang="0">
                  <a:pos x="457" y="260"/>
                </a:cxn>
                <a:cxn ang="0">
                  <a:pos x="1" y="0"/>
                </a:cxn>
                <a:cxn ang="0">
                  <a:pos x="0" y="264"/>
                </a:cxn>
                <a:cxn ang="0">
                  <a:pos x="457" y="260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 cap="flat" cmpd="sng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" grpId="0" animBg="1"/>
      <p:bldP spid="1231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04663-A104-4DE7-AFC8-AA4FC60DC21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419100"/>
            <a:ext cx="1943100" cy="574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19100"/>
            <a:ext cx="5676900" cy="574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2B65D2-CC43-47DA-9CB0-ADAF48FE66D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81AA6-1D3F-44CE-BA81-0EDABC067D5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725D3-12C2-4860-9832-49D185F8EB3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044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044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6F7A8-1DE8-4C11-86E1-B97243C4FB3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FEB76-2C35-4E7A-A3D3-6EAA7A877A8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F45D4-7C0E-4884-BAAA-BB88FDFC26B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ACA78-3DCB-4D11-952E-6098B5AC359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46F4C-8999-4FB9-9703-553FB888BEA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954BE-0007-4E25-8809-672EC85E0CA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191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447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fld id="{A0AFA484-F74A-4FA8-9553-474867DA28AB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78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8839200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285" name="Group 21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11286" name="AutoShape 22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87" name="AutoShape 23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88" name="AutoShape 24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89" name="AutoShape 25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2" name="Freeform 28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66"/>
                </a:cxn>
                <a:cxn ang="0">
                  <a:pos x="532" y="465"/>
                </a:cxn>
                <a:cxn ang="0">
                  <a:pos x="532" y="201"/>
                </a:cxn>
                <a:cxn ang="0">
                  <a:pos x="172" y="0"/>
                </a:cxn>
                <a:cxn ang="0">
                  <a:pos x="1" y="0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 cap="flat" cmpd="sng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3" name="Freeform 29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/>
              <a:ahLst/>
              <a:cxnLst>
                <a:cxn ang="0">
                  <a:pos x="457" y="260"/>
                </a:cxn>
                <a:cxn ang="0">
                  <a:pos x="1" y="0"/>
                </a:cxn>
                <a:cxn ang="0">
                  <a:pos x="0" y="264"/>
                </a:cxn>
                <a:cxn ang="0">
                  <a:pos x="457" y="260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 cap="flat" cmpd="sng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1" grpId="0" animBg="1"/>
      <p:bldP spid="11283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b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5400" dirty="0" smtClean="0"/>
              <a:t>Planning, Execution, Tracking, and Evaluation</a:t>
            </a:r>
            <a:endParaRPr lang="en-US" sz="5400" dirty="0"/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IEEE</a:t>
            </a:r>
            <a:endParaRPr lang="en-US" sz="5400" dirty="0"/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4000" dirty="0" smtClean="0"/>
              <a:t>Dave Foye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Management </a:t>
            </a:r>
            <a:r>
              <a:rPr lang="en-US" dirty="0" smtClean="0"/>
              <a:t>: The Goals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Identify the concept (what)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Identify all processes (how)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Identify endpoints (when)</a:t>
            </a:r>
          </a:p>
          <a:p>
            <a:pPr>
              <a:buFontTx/>
              <a:buChar char="•"/>
            </a:pPr>
            <a:r>
              <a:rPr lang="en-US" dirty="0" smtClean="0"/>
              <a:t>Identify measures of success, for whom</a:t>
            </a:r>
          </a:p>
          <a:p>
            <a:pPr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Processes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Work Processes- Planning, Concept, Design, Build, Document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Communication processes- meetings, notes, e-mail, phone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Reporting and evaluation processes- who and how</a:t>
            </a:r>
          </a:p>
          <a:p>
            <a:pPr>
              <a:buFontTx/>
              <a:buChar char="•"/>
            </a:pPr>
            <a:r>
              <a:rPr lang="en-US" dirty="0" smtClean="0"/>
              <a:t>Problem solving processes</a:t>
            </a:r>
          </a:p>
          <a:p>
            <a:pPr>
              <a:buFontTx/>
              <a:buChar char="•"/>
            </a:pPr>
            <a:r>
              <a:rPr lang="en-US" dirty="0" smtClean="0"/>
              <a:t>Resource management</a:t>
            </a:r>
          </a:p>
          <a:p>
            <a:pPr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pic>
        <p:nvPicPr>
          <p:cNvPr id="4" name="Picture 4" descr="pothol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81200"/>
            <a:ext cx="702259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Problem</a:t>
            </a:r>
          </a:p>
          <a:p>
            <a:pPr>
              <a:buNone/>
            </a:pPr>
            <a:r>
              <a:rPr lang="en-US" dirty="0" smtClean="0"/>
              <a:t>Detection</a:t>
            </a:r>
          </a:p>
          <a:p>
            <a:pPr>
              <a:buNone/>
            </a:pPr>
            <a:r>
              <a:rPr lang="en-US" dirty="0" smtClean="0"/>
              <a:t>And Team</a:t>
            </a:r>
          </a:p>
          <a:p>
            <a:pPr>
              <a:buNone/>
            </a:pPr>
            <a:r>
              <a:rPr lang="en-US" dirty="0" smtClean="0"/>
              <a:t>Reaction</a:t>
            </a:r>
            <a:endParaRPr lang="en-US" dirty="0"/>
          </a:p>
        </p:txBody>
      </p:sp>
      <p:pic>
        <p:nvPicPr>
          <p:cNvPr id="4" name="Picture 2" descr="refe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1" y="0"/>
            <a:ext cx="518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Suggested Steps, cont.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Refine detailed task list, dropping/ combining, adding things omitted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Then, for each task in list: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Estimate </a:t>
            </a:r>
            <a:r>
              <a:rPr lang="en-US" dirty="0" smtClean="0"/>
              <a:t>time</a:t>
            </a: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Identify dependencies among </a:t>
            </a:r>
            <a:r>
              <a:rPr lang="en-US" dirty="0" smtClean="0"/>
              <a:t>tasks- first,  last, sequences</a:t>
            </a: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Identify resources </a:t>
            </a:r>
            <a:r>
              <a:rPr lang="en-US" dirty="0" smtClean="0"/>
              <a:t>needed(people</a:t>
            </a:r>
            <a:r>
              <a:rPr lang="en-US" dirty="0"/>
              <a:t>, money, parts, etc</a:t>
            </a:r>
            <a:r>
              <a:rPr lang="en-US" dirty="0" smtClean="0"/>
              <a:t>.); constraints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Suggested Steps, cont.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/>
              <a:t>Organize task groups roughly by starting </a:t>
            </a:r>
            <a:r>
              <a:rPr lang="en-US" sz="2800" dirty="0" smtClean="0"/>
              <a:t>date</a:t>
            </a:r>
          </a:p>
          <a:p>
            <a:pPr>
              <a:buFontTx/>
              <a:buNone/>
            </a:pPr>
            <a:r>
              <a:rPr lang="en-US" sz="2800" dirty="0" smtClean="0"/>
              <a:t>List </a:t>
            </a:r>
            <a:r>
              <a:rPr lang="en-US" sz="2800" dirty="0"/>
              <a:t>dependencies that should or MUST </a:t>
            </a:r>
            <a:r>
              <a:rPr lang="en-US" sz="2800" dirty="0" smtClean="0"/>
              <a:t>hold</a:t>
            </a:r>
          </a:p>
          <a:p>
            <a:pPr>
              <a:buFontTx/>
              <a:buChar char="•"/>
            </a:pPr>
            <a:r>
              <a:rPr lang="en-US" sz="2800" dirty="0" smtClean="0"/>
              <a:t>Make a GANTT chart to help see timing and task relationships</a:t>
            </a:r>
          </a:p>
          <a:p>
            <a:pPr>
              <a:buFontTx/>
              <a:buChar char="•"/>
            </a:pPr>
            <a:r>
              <a:rPr lang="en-US" sz="2800" dirty="0" smtClean="0"/>
              <a:t>Identify the critical path</a:t>
            </a: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I</a:t>
            </a:r>
            <a:r>
              <a:rPr lang="en-US" sz="2800" dirty="0" smtClean="0"/>
              <a:t>dentify </a:t>
            </a:r>
            <a:r>
              <a:rPr lang="en-US" sz="2800" dirty="0"/>
              <a:t>“task leads</a:t>
            </a:r>
            <a:r>
              <a:rPr lang="en-US" sz="2800" dirty="0" smtClean="0"/>
              <a:t>”; who will do what</a:t>
            </a: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Suggested Steps, cont.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As project progresses:</a:t>
            </a:r>
          </a:p>
          <a:p>
            <a:pPr>
              <a:buFontTx/>
              <a:buChar char="•"/>
            </a:pPr>
            <a:r>
              <a:rPr lang="en-US" dirty="0"/>
              <a:t>Monitor, record progress on all tasks, at least weekly – use “Tracking Gantt Chart”</a:t>
            </a:r>
          </a:p>
          <a:p>
            <a:pPr>
              <a:buFontTx/>
              <a:buChar char="•"/>
            </a:pPr>
            <a:r>
              <a:rPr lang="en-US" dirty="0"/>
              <a:t>Pay particular attention to those on critical path</a:t>
            </a:r>
          </a:p>
          <a:p>
            <a:pPr>
              <a:buFontTx/>
              <a:buChar char="•"/>
            </a:pPr>
            <a:r>
              <a:rPr lang="en-US" dirty="0"/>
              <a:t>Revise plan as needed to take into account changes, adapt to meet milestones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 of Tasks on a time line</a:t>
            </a:r>
          </a:p>
          <a:p>
            <a:r>
              <a:rPr lang="en-US" dirty="0" smtClean="0"/>
              <a:t>Estimates of how long each task will take</a:t>
            </a:r>
          </a:p>
          <a:p>
            <a:r>
              <a:rPr lang="en-US" dirty="0" smtClean="0"/>
              <a:t>Important points Marked</a:t>
            </a:r>
          </a:p>
          <a:p>
            <a:r>
              <a:rPr lang="en-US" dirty="0" smtClean="0"/>
              <a:t>Especially Good for groups, and tasks longer than a week</a:t>
            </a:r>
          </a:p>
          <a:p>
            <a:r>
              <a:rPr lang="en-US" dirty="0" smtClean="0"/>
              <a:t>Helps think through planning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Gantt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743200"/>
            <a:ext cx="26670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Design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24200" y="3200400"/>
            <a:ext cx="26670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Build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343400" y="3733800"/>
            <a:ext cx="26670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Test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43600" y="4267200"/>
            <a:ext cx="26670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Calibrate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5562600"/>
            <a:ext cx="34290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April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5562600"/>
            <a:ext cx="32766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May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bvious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7010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Making a Project a Success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Allow for learning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Evaluate  feasibility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Problems- evaluate and re-plan</a:t>
            </a:r>
          </a:p>
          <a:p>
            <a:pPr>
              <a:buFontTx/>
              <a:buChar char="•"/>
            </a:pPr>
            <a:r>
              <a:rPr lang="en-US" dirty="0" smtClean="0"/>
              <a:t>Facilitate Problem solving processes</a:t>
            </a:r>
          </a:p>
          <a:p>
            <a:pPr>
              <a:buFontTx/>
              <a:buChar char="•"/>
            </a:pPr>
            <a:r>
              <a:rPr lang="en-US" dirty="0" smtClean="0"/>
              <a:t>Watch Resource management</a:t>
            </a:r>
          </a:p>
          <a:p>
            <a:pPr>
              <a:buFontTx/>
              <a:buChar char="•"/>
            </a:pPr>
            <a:r>
              <a:rPr lang="en-US" dirty="0" smtClean="0"/>
              <a:t>Keep team together-communicate</a:t>
            </a: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Beware of scope creep…</a:t>
            </a:r>
          </a:p>
          <a:p>
            <a:pPr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emen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93678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gollum%20maquet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38600"/>
            <a:ext cx="272994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MCj028759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2912" y="0"/>
            <a:ext cx="362108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phoenix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419600"/>
            <a:ext cx="182908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735-creep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49617" y="4495800"/>
            <a:ext cx="2394383" cy="2362200"/>
          </a:xfrm>
          <a:prstGeom prst="rect">
            <a:avLst/>
          </a:prstGeom>
        </p:spPr>
      </p:pic>
      <p:pic>
        <p:nvPicPr>
          <p:cNvPr id="9" name="Picture 8" descr="CreepOutFRONT480DPI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67000" y="4114800"/>
            <a:ext cx="235323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4FC5E"/>
                </a:solidFill>
              </a:rPr>
              <a:t>Management of YOUR Project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solidFill>
                  <a:srgbClr val="000099"/>
                </a:solidFill>
              </a:rPr>
              <a:t>With your team members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/>
              <a:t>Create a plan for the entire project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/>
              <a:t>Set milestones for tracking progress</a:t>
            </a:r>
            <a:endParaRPr lang="en-US" sz="2800" dirty="0">
              <a:solidFill>
                <a:srgbClr val="F4FC5E"/>
              </a:solidFill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/>
              <a:t>Provide more detail for near-term tasks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/>
              <a:t>Use with your facilitator to report progress and revise/add detail to plan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/>
              <a:t>Assign specific tasks to team members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/>
              <a:t>Revise plan and activities as required to achieve 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Summary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44700"/>
            <a:ext cx="8001000" cy="4114800"/>
          </a:xfrm>
        </p:spPr>
        <p:txBody>
          <a:bodyPr/>
          <a:lstStyle/>
          <a:p>
            <a:r>
              <a:rPr lang="en-US" dirty="0" smtClean="0"/>
              <a:t>Outline Goal and Concept</a:t>
            </a:r>
          </a:p>
          <a:p>
            <a:r>
              <a:rPr lang="en-US" dirty="0" smtClean="0"/>
              <a:t>Evaluate Feasibility</a:t>
            </a:r>
          </a:p>
          <a:p>
            <a:r>
              <a:rPr lang="en-US" dirty="0" smtClean="0"/>
              <a:t>Set specific goals with team</a:t>
            </a:r>
          </a:p>
          <a:p>
            <a:r>
              <a:rPr lang="en-US" dirty="0" smtClean="0"/>
              <a:t>Detail Plan, Work with Team on Tasks</a:t>
            </a:r>
          </a:p>
          <a:p>
            <a:r>
              <a:rPr lang="en-US" dirty="0" smtClean="0"/>
              <a:t>Start work when everyone understands plan</a:t>
            </a:r>
          </a:p>
          <a:p>
            <a:r>
              <a:rPr lang="en-US" dirty="0" smtClean="0"/>
              <a:t>Evaluate progress, re-plan when needed</a:t>
            </a:r>
          </a:p>
          <a:p>
            <a:r>
              <a:rPr lang="en-US" dirty="0" smtClean="0"/>
              <a:t>Problems? Adapt and re-plan</a:t>
            </a:r>
          </a:p>
          <a:p>
            <a:r>
              <a:rPr lang="en-US" dirty="0" smtClean="0"/>
              <a:t>Succeed with your well planned project!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hallen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4FC5E"/>
                </a:solidFill>
              </a:rPr>
              <a:t>What is Project Management?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3400" dirty="0" smtClean="0"/>
              <a:t>Identifying; clarifying goals (Concept and Scope)</a:t>
            </a:r>
          </a:p>
          <a:p>
            <a:pPr>
              <a:buFontTx/>
              <a:buChar char="•"/>
            </a:pPr>
            <a:r>
              <a:rPr lang="en-US" sz="3400" dirty="0" smtClean="0"/>
              <a:t>Planning and organizing tasks (Plan)</a:t>
            </a:r>
            <a:endParaRPr lang="en-US" sz="3400" dirty="0"/>
          </a:p>
          <a:p>
            <a:pPr>
              <a:buFontTx/>
              <a:buChar char="•"/>
            </a:pPr>
            <a:r>
              <a:rPr lang="en-US" sz="3400" dirty="0" smtClean="0"/>
              <a:t>Working a </a:t>
            </a:r>
            <a:r>
              <a:rPr lang="en-US" sz="3400" dirty="0"/>
              <a:t>structured framework to help a group work </a:t>
            </a:r>
            <a:r>
              <a:rPr lang="en-US" sz="3400" dirty="0" smtClean="0"/>
              <a:t>productively (Process)</a:t>
            </a:r>
            <a:endParaRPr lang="en-US" sz="3400" dirty="0"/>
          </a:p>
          <a:p>
            <a:pPr>
              <a:buFontTx/>
              <a:buChar char="•"/>
            </a:pPr>
            <a:r>
              <a:rPr lang="en-US" sz="3400" dirty="0" smtClean="0"/>
              <a:t>Use of communication tools </a:t>
            </a:r>
            <a:r>
              <a:rPr lang="en-US" sz="3400" dirty="0"/>
              <a:t>to </a:t>
            </a:r>
            <a:r>
              <a:rPr lang="en-US" sz="3400" dirty="0" smtClean="0"/>
              <a:t>help maintain focus and teamwork</a:t>
            </a:r>
            <a:endParaRPr lang="en-US" sz="3400" dirty="0"/>
          </a:p>
          <a:p>
            <a:pPr>
              <a:buFontTx/>
              <a:buChar char="•"/>
            </a:pPr>
            <a:r>
              <a:rPr lang="en-US" sz="3400" dirty="0" smtClean="0"/>
              <a:t>Tracking </a:t>
            </a:r>
            <a:r>
              <a:rPr lang="en-US" sz="3400" dirty="0"/>
              <a:t>progress </a:t>
            </a:r>
            <a:r>
              <a:rPr lang="en-US" sz="3400" dirty="0" smtClean="0"/>
              <a:t>and results</a:t>
            </a:r>
            <a:endParaRPr lang="en-US" sz="3600" dirty="0"/>
          </a:p>
          <a:p>
            <a:pPr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</a:t>
            </a:r>
            <a:r>
              <a:rPr lang="en-US" dirty="0"/>
              <a:t>Project Management?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Need is related to complexity </a:t>
            </a:r>
            <a:endParaRPr lang="en-US" dirty="0"/>
          </a:p>
          <a:p>
            <a:pPr lvl="1"/>
            <a:r>
              <a:rPr lang="en-US" dirty="0"/>
              <a:t>Multiple people</a:t>
            </a:r>
          </a:p>
          <a:p>
            <a:pPr lvl="1"/>
            <a:r>
              <a:rPr lang="en-US" dirty="0"/>
              <a:t>Multiple resources (labs, equipment, etc.)</a:t>
            </a:r>
          </a:p>
          <a:p>
            <a:pPr lvl="1"/>
            <a:r>
              <a:rPr lang="en-US" dirty="0"/>
              <a:t>Multiple tasks – some must precede others</a:t>
            </a:r>
          </a:p>
          <a:p>
            <a:pPr lvl="1"/>
            <a:r>
              <a:rPr lang="en-US" dirty="0"/>
              <a:t>Multiple decision points – approvals</a:t>
            </a:r>
          </a:p>
          <a:p>
            <a:pPr lvl="1"/>
            <a:r>
              <a:rPr lang="en-US" dirty="0" smtClean="0"/>
              <a:t>Limited funds</a:t>
            </a:r>
            <a:endParaRPr lang="en-US" dirty="0"/>
          </a:p>
          <a:p>
            <a:pPr lvl="1"/>
            <a:r>
              <a:rPr lang="en-US" dirty="0"/>
              <a:t>Matching of people/resources to tasks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58674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PLAN ACCORDING TO COMPLEXITY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 descr="HowProjectsFunction-2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team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19100"/>
            <a:ext cx="7772400" cy="1181100"/>
          </a:xfrm>
        </p:spPr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/>
              <a:t>Critical Path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3000" dirty="0"/>
              <a:t>Sometimes task B cannot be started before task A is completed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3000" dirty="0"/>
              <a:t>Other types of constraints – calendar, lags, etc.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3000" dirty="0" smtClean="0"/>
              <a:t>What is Critical </a:t>
            </a:r>
            <a:r>
              <a:rPr lang="en-US" sz="3000" dirty="0"/>
              <a:t>path – any slippage slips whole project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3000" dirty="0"/>
              <a:t>Helpful to know what tasks are on the critical path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3000" dirty="0"/>
              <a:t>Useful to try to shorten the critical </a:t>
            </a:r>
            <a:r>
              <a:rPr lang="en-US" sz="3000" dirty="0" smtClean="0"/>
              <a:t>path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3000" dirty="0" smtClean="0"/>
              <a:t>Example: Ordering Materials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Suggested Steps in </a:t>
            </a:r>
            <a:br>
              <a:rPr lang="en-US" dirty="0"/>
            </a:br>
            <a:r>
              <a:rPr lang="en-US" dirty="0"/>
              <a:t>Project Management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 smtClean="0"/>
              <a:t>Create a careful definition </a:t>
            </a:r>
            <a:r>
              <a:rPr lang="en-US" sz="2800" dirty="0"/>
              <a:t>of the project, with goals, constraints, assumptions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/>
              <a:t>Identify project start/end dates, any mandatory milestones, including reports, signoffs, deliverables, etc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 smtClean="0"/>
              <a:t>Determine what processes are required</a:t>
            </a:r>
            <a:endParaRPr lang="en-US" sz="2800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/>
              <a:t>List constraints – money, equipment availability, holidays, etc.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/>
              <a:t>Identify tasks to be accomplished – high level 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Impact"/>
        <a:ea typeface=""/>
        <a:cs typeface=""/>
      </a:majorFont>
      <a:minorFont>
        <a:latin typeface="Impac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Designs\high voltage.pot</Template>
  <TotalTime>1875</TotalTime>
  <Words>600</Words>
  <Application>Microsoft Office PowerPoint</Application>
  <PresentationFormat>On-screen Show (4:3)</PresentationFormat>
  <Paragraphs>103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high voltage</vt:lpstr>
      <vt:lpstr>Projects</vt:lpstr>
      <vt:lpstr>PowerPoint Presentation</vt:lpstr>
      <vt:lpstr>PowerPoint Presentation</vt:lpstr>
      <vt:lpstr>What is Project Management?</vt:lpstr>
      <vt:lpstr>Why Project Management?</vt:lpstr>
      <vt:lpstr>PowerPoint Presentation</vt:lpstr>
      <vt:lpstr>PowerPoint Presentation</vt:lpstr>
      <vt:lpstr>The Critical Path</vt:lpstr>
      <vt:lpstr>Suggested Steps in  Project Management</vt:lpstr>
      <vt:lpstr>Project Management : The Goals</vt:lpstr>
      <vt:lpstr>Project Processes</vt:lpstr>
      <vt:lpstr>What happened?</vt:lpstr>
      <vt:lpstr>PowerPoint Presentation</vt:lpstr>
      <vt:lpstr>Suggested Steps, cont.</vt:lpstr>
      <vt:lpstr>Suggested Steps, cont.</vt:lpstr>
      <vt:lpstr>Suggested Steps, cont.</vt:lpstr>
      <vt:lpstr>The Gantt Chart</vt:lpstr>
      <vt:lpstr>Example Gantt Structure</vt:lpstr>
      <vt:lpstr>PowerPoint Presentation</vt:lpstr>
      <vt:lpstr>Making a Project a Success</vt:lpstr>
      <vt:lpstr>PowerPoint Presentation</vt:lpstr>
      <vt:lpstr>Management of YOUR Project</vt:lpstr>
      <vt:lpstr>Simple Summary Steps</vt:lpstr>
    </vt:vector>
  </TitlesOfParts>
  <Company>MSU College of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Project Management Erik Goodman</dc:title>
  <dc:creator>foye</dc:creator>
  <cp:lastModifiedBy>Windows User</cp:lastModifiedBy>
  <cp:revision>58</cp:revision>
  <dcterms:created xsi:type="dcterms:W3CDTF">1999-09-09T19:01:50Z</dcterms:created>
  <dcterms:modified xsi:type="dcterms:W3CDTF">2012-01-31T22:00:01Z</dcterms:modified>
</cp:coreProperties>
</file>