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C90F-0775-4E91-AFB0-540B8C6AE7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4A009D-CA52-499F-BDDB-B83E6786D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D8DAC7-BDBF-4A16-8486-922A5D704F0F}"/>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5" name="Footer Placeholder 4">
            <a:extLst>
              <a:ext uri="{FF2B5EF4-FFF2-40B4-BE49-F238E27FC236}">
                <a16:creationId xmlns:a16="http://schemas.microsoft.com/office/drawing/2014/main" id="{16D561B4-CDF0-40D8-B55F-58E53A5A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EF4CF-5BBF-4D2C-83FB-FD034CF3B533}"/>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28149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A65-9156-4032-8791-94F0D26BA7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7D140B-7F73-4774-A4DF-2B33C94EB9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C5DAC-D369-4907-BA07-C5793E3C6848}"/>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5" name="Footer Placeholder 4">
            <a:extLst>
              <a:ext uri="{FF2B5EF4-FFF2-40B4-BE49-F238E27FC236}">
                <a16:creationId xmlns:a16="http://schemas.microsoft.com/office/drawing/2014/main" id="{E94D0E31-8D3B-4C90-9815-7DBF16F44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B5CF8-473D-4DFE-A55D-150371ACE431}"/>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352268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BF017-DB2F-4053-9C97-652E0DE18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CD1CC-7F8E-452B-AABE-F6A5DFD402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2C620-FD96-4B86-88E9-B2B3469EA8D6}"/>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5" name="Footer Placeholder 4">
            <a:extLst>
              <a:ext uri="{FF2B5EF4-FFF2-40B4-BE49-F238E27FC236}">
                <a16:creationId xmlns:a16="http://schemas.microsoft.com/office/drawing/2014/main" id="{14637C1F-1D47-4EE7-9B89-1E34227E7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DE5C5-E9F5-4823-BA84-B92371D9FF42}"/>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239396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D952-9EF6-4960-95E4-31A19880CA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C7DDA-F21B-4690-A95A-151D382869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82E4A-090D-4CAD-875F-F0A76207F993}"/>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5" name="Footer Placeholder 4">
            <a:extLst>
              <a:ext uri="{FF2B5EF4-FFF2-40B4-BE49-F238E27FC236}">
                <a16:creationId xmlns:a16="http://schemas.microsoft.com/office/drawing/2014/main" id="{77669711-04E5-4F95-97DC-FBBBB09A5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96AE1-6AD5-4E74-BC4A-34F0E38325A2}"/>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116223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D616-8BFC-4C12-A06D-B1A8BCD2E4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25192B-97D1-4238-A245-F27789873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C604E0-2FB4-4938-AFA1-EC2304B1FA12}"/>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5" name="Footer Placeholder 4">
            <a:extLst>
              <a:ext uri="{FF2B5EF4-FFF2-40B4-BE49-F238E27FC236}">
                <a16:creationId xmlns:a16="http://schemas.microsoft.com/office/drawing/2014/main" id="{11FE04B4-107F-45CB-9D42-65A5B4483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232C5-0740-4A3A-A261-82539C5F54BC}"/>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1792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A0D6-6710-40F7-AF92-F0C74AEA2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05AE-8D8A-4288-8A27-D3E258A640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C395BE-CA0C-41B5-9D92-51FE96590E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F0D56-526A-4892-A3FD-7A572B4A9224}"/>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6" name="Footer Placeholder 5">
            <a:extLst>
              <a:ext uri="{FF2B5EF4-FFF2-40B4-BE49-F238E27FC236}">
                <a16:creationId xmlns:a16="http://schemas.microsoft.com/office/drawing/2014/main" id="{43DFBAC7-2DC3-4E60-9271-648BA6250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AC1CE-9E86-493D-AA55-010FF04D7E9C}"/>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418814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433E-87EC-4CCC-A8F2-2F2228CC34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C8D949-5446-4C22-9E09-4DA609D67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0F61EE-0607-48F3-8535-09980C9B78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B257EB-E92B-4473-8D04-B3472FFDC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31F068-A7E7-4815-B27D-81937DE849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8BE85F-E6F4-40C6-A721-EF93583FF434}"/>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8" name="Footer Placeholder 7">
            <a:extLst>
              <a:ext uri="{FF2B5EF4-FFF2-40B4-BE49-F238E27FC236}">
                <a16:creationId xmlns:a16="http://schemas.microsoft.com/office/drawing/2014/main" id="{050C84C2-134E-45A7-ABF2-BE4C70315B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0A4449-691B-4FC9-96E4-30CF2EFE6012}"/>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153064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8174-1DB0-4B48-9B8F-0A70E48C9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48F3F-5266-42EB-A78C-02A7C40D75D2}"/>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4" name="Footer Placeholder 3">
            <a:extLst>
              <a:ext uri="{FF2B5EF4-FFF2-40B4-BE49-F238E27FC236}">
                <a16:creationId xmlns:a16="http://schemas.microsoft.com/office/drawing/2014/main" id="{E114258A-E51D-4232-B8F8-7B19B77440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67B867-46B3-426E-AAE6-5A0034EC61F8}"/>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129622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70E66-2781-43B6-9907-47D3A1CC217F}"/>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3" name="Footer Placeholder 2">
            <a:extLst>
              <a:ext uri="{FF2B5EF4-FFF2-40B4-BE49-F238E27FC236}">
                <a16:creationId xmlns:a16="http://schemas.microsoft.com/office/drawing/2014/main" id="{4A6E5198-5DC8-4CBD-AD8F-EF8FF2D572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7A9C57-262A-473B-BF83-DD4AFFE5F2C0}"/>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188328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0A07-C2ED-4C4C-BEC6-66C033203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C5596A-7A0E-40F0-875E-3A4B9349A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F1710-2CA6-42D1-A085-6B083DCD1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E31670-8565-4D94-A6FC-037142C58B69}"/>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6" name="Footer Placeholder 5">
            <a:extLst>
              <a:ext uri="{FF2B5EF4-FFF2-40B4-BE49-F238E27FC236}">
                <a16:creationId xmlns:a16="http://schemas.microsoft.com/office/drawing/2014/main" id="{A12AE393-9CAF-401B-B397-6D6BBD1474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E3869-3A9B-4598-9C64-383975362741}"/>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168851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A7FE-6515-48D8-8588-7F1672DCE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B21574-28D9-4BE8-ABE9-0FA071FBB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F1905B-BAD0-4608-A97A-FEE89D65E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960895-068C-41B2-8EF3-4D4F8C430301}"/>
              </a:ext>
            </a:extLst>
          </p:cNvPr>
          <p:cNvSpPr>
            <a:spLocks noGrp="1"/>
          </p:cNvSpPr>
          <p:nvPr>
            <p:ph type="dt" sz="half" idx="10"/>
          </p:nvPr>
        </p:nvSpPr>
        <p:spPr/>
        <p:txBody>
          <a:bodyPr/>
          <a:lstStyle/>
          <a:p>
            <a:fld id="{493146F9-FA90-41FC-B9CB-0D13131391DC}" type="datetimeFigureOut">
              <a:rPr lang="en-US" smtClean="0"/>
              <a:t>1/16/2018</a:t>
            </a:fld>
            <a:endParaRPr lang="en-US"/>
          </a:p>
        </p:txBody>
      </p:sp>
      <p:sp>
        <p:nvSpPr>
          <p:cNvPr id="6" name="Footer Placeholder 5">
            <a:extLst>
              <a:ext uri="{FF2B5EF4-FFF2-40B4-BE49-F238E27FC236}">
                <a16:creationId xmlns:a16="http://schemas.microsoft.com/office/drawing/2014/main" id="{E065CAC2-FF22-4981-B17A-C0A052315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7D17B-09A5-482B-A573-9E8A66282F9A}"/>
              </a:ext>
            </a:extLst>
          </p:cNvPr>
          <p:cNvSpPr>
            <a:spLocks noGrp="1"/>
          </p:cNvSpPr>
          <p:nvPr>
            <p:ph type="sldNum" sz="quarter" idx="12"/>
          </p:nvPr>
        </p:nvSpPr>
        <p:spPr/>
        <p:txBody>
          <a:bodyPr/>
          <a:lstStyle/>
          <a:p>
            <a:fld id="{1B3CA1DC-FFA9-4EF3-BAFE-259777BC1065}" type="slidenum">
              <a:rPr lang="en-US" smtClean="0"/>
              <a:t>‹#›</a:t>
            </a:fld>
            <a:endParaRPr lang="en-US"/>
          </a:p>
        </p:txBody>
      </p:sp>
    </p:spTree>
    <p:extLst>
      <p:ext uri="{BB962C8B-B14F-4D97-AF65-F5344CB8AC3E}">
        <p14:creationId xmlns:p14="http://schemas.microsoft.com/office/powerpoint/2010/main" val="273802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75BD97-8093-4713-921E-7922FFEA1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DF9E8-9B6F-4CC9-B823-F41F972E2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D105D-B63C-4985-891F-4D811FE59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146F9-FA90-41FC-B9CB-0D13131391DC}" type="datetimeFigureOut">
              <a:rPr lang="en-US" smtClean="0"/>
              <a:t>1/16/2018</a:t>
            </a:fld>
            <a:endParaRPr lang="en-US"/>
          </a:p>
        </p:txBody>
      </p:sp>
      <p:sp>
        <p:nvSpPr>
          <p:cNvPr id="5" name="Footer Placeholder 4">
            <a:extLst>
              <a:ext uri="{FF2B5EF4-FFF2-40B4-BE49-F238E27FC236}">
                <a16:creationId xmlns:a16="http://schemas.microsoft.com/office/drawing/2014/main" id="{2A59B981-395C-4831-9D16-A47243300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3361E5-6B23-4363-A7A6-046AD1ADC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CA1DC-FFA9-4EF3-BAFE-259777BC1065}" type="slidenum">
              <a:rPr lang="en-US" smtClean="0"/>
              <a:t>‹#›</a:t>
            </a:fld>
            <a:endParaRPr lang="en-US"/>
          </a:p>
        </p:txBody>
      </p:sp>
    </p:spTree>
    <p:extLst>
      <p:ext uri="{BB962C8B-B14F-4D97-AF65-F5344CB8AC3E}">
        <p14:creationId xmlns:p14="http://schemas.microsoft.com/office/powerpoint/2010/main" val="2249988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7.xml"/><Relationship Id="rId5" Type="http://schemas.openxmlformats.org/officeDocument/2006/relationships/image" Target="../media/image6.tiff"/><Relationship Id="rId4" Type="http://schemas.openxmlformats.org/officeDocument/2006/relationships/image" Target="../media/image5.tiff"/></Relationships>
</file>

<file path=ppt/slides/_rels/slide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7.xml"/><Relationship Id="rId4"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7402-05C4-4883-B9A6-C904688DAA6F}"/>
              </a:ext>
            </a:extLst>
          </p:cNvPr>
          <p:cNvSpPr>
            <a:spLocks noGrp="1"/>
          </p:cNvSpPr>
          <p:nvPr>
            <p:ph type="ctrTitle"/>
          </p:nvPr>
        </p:nvSpPr>
        <p:spPr/>
        <p:txBody>
          <a:bodyPr>
            <a:normAutofit fontScale="90000"/>
          </a:bodyPr>
          <a:lstStyle/>
          <a:p>
            <a:r>
              <a:rPr lang="en-US" dirty="0"/>
              <a:t>MES13 Methyl-</a:t>
            </a:r>
            <a:r>
              <a:rPr lang="en-US" dirty="0" err="1"/>
              <a:t>Seq</a:t>
            </a:r>
            <a:r>
              <a:rPr lang="en-US" dirty="0"/>
              <a:t> Data Analysis (December 2017 Rerun)</a:t>
            </a:r>
          </a:p>
        </p:txBody>
      </p:sp>
      <p:sp>
        <p:nvSpPr>
          <p:cNvPr id="3" name="Subtitle 2">
            <a:extLst>
              <a:ext uri="{FF2B5EF4-FFF2-40B4-BE49-F238E27FC236}">
                <a16:creationId xmlns:a16="http://schemas.microsoft.com/office/drawing/2014/main" id="{65F3B694-806D-47EC-9C82-61BC4BD99485}"/>
              </a:ext>
            </a:extLst>
          </p:cNvPr>
          <p:cNvSpPr>
            <a:spLocks noGrp="1"/>
          </p:cNvSpPr>
          <p:nvPr>
            <p:ph type="subTitle" idx="1"/>
          </p:nvPr>
        </p:nvSpPr>
        <p:spPr/>
        <p:txBody>
          <a:bodyPr/>
          <a:lstStyle/>
          <a:p>
            <a:pPr algn="r"/>
            <a:r>
              <a:rPr lang="en-US" dirty="0"/>
              <a:t>Davit Sargsyan</a:t>
            </a:r>
          </a:p>
        </p:txBody>
      </p:sp>
    </p:spTree>
    <p:extLst>
      <p:ext uri="{BB962C8B-B14F-4D97-AF65-F5344CB8AC3E}">
        <p14:creationId xmlns:p14="http://schemas.microsoft.com/office/powerpoint/2010/main" val="231222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02A0A92-6530-40B6-B673-7B99C51BA7EA}"/>
              </a:ext>
            </a:extLst>
          </p:cNvPr>
          <p:cNvGraphicFramePr>
            <a:graphicFrameLocks noGrp="1"/>
          </p:cNvGraphicFramePr>
          <p:nvPr>
            <p:extLst>
              <p:ext uri="{D42A27DB-BD31-4B8C-83A1-F6EECF244321}">
                <p14:modId xmlns:p14="http://schemas.microsoft.com/office/powerpoint/2010/main" val="3221512952"/>
              </p:ext>
            </p:extLst>
          </p:nvPr>
        </p:nvGraphicFramePr>
        <p:xfrm>
          <a:off x="442530" y="2263502"/>
          <a:ext cx="6437747" cy="1594294"/>
        </p:xfrm>
        <a:graphic>
          <a:graphicData uri="http://schemas.openxmlformats.org/drawingml/2006/table">
            <a:tbl>
              <a:tblPr/>
              <a:tblGrid>
                <a:gridCol w="1136331">
                  <a:extLst>
                    <a:ext uri="{9D8B030D-6E8A-4147-A177-3AD203B41FA5}">
                      <a16:colId xmlns:a16="http://schemas.microsoft.com/office/drawing/2014/main" val="2518789241"/>
                    </a:ext>
                  </a:extLst>
                </a:gridCol>
                <a:gridCol w="1402930">
                  <a:extLst>
                    <a:ext uri="{9D8B030D-6E8A-4147-A177-3AD203B41FA5}">
                      <a16:colId xmlns:a16="http://schemas.microsoft.com/office/drawing/2014/main" val="4085255085"/>
                    </a:ext>
                  </a:extLst>
                </a:gridCol>
                <a:gridCol w="699280">
                  <a:extLst>
                    <a:ext uri="{9D8B030D-6E8A-4147-A177-3AD203B41FA5}">
                      <a16:colId xmlns:a16="http://schemas.microsoft.com/office/drawing/2014/main" val="884437959"/>
                    </a:ext>
                  </a:extLst>
                </a:gridCol>
                <a:gridCol w="804172">
                  <a:extLst>
                    <a:ext uri="{9D8B030D-6E8A-4147-A177-3AD203B41FA5}">
                      <a16:colId xmlns:a16="http://schemas.microsoft.com/office/drawing/2014/main" val="3615262334"/>
                    </a:ext>
                  </a:extLst>
                </a:gridCol>
                <a:gridCol w="944028">
                  <a:extLst>
                    <a:ext uri="{9D8B030D-6E8A-4147-A177-3AD203B41FA5}">
                      <a16:colId xmlns:a16="http://schemas.microsoft.com/office/drawing/2014/main" val="3681717134"/>
                    </a:ext>
                  </a:extLst>
                </a:gridCol>
                <a:gridCol w="681798">
                  <a:extLst>
                    <a:ext uri="{9D8B030D-6E8A-4147-A177-3AD203B41FA5}">
                      <a16:colId xmlns:a16="http://schemas.microsoft.com/office/drawing/2014/main" val="1698784226"/>
                    </a:ext>
                  </a:extLst>
                </a:gridCol>
                <a:gridCol w="769208">
                  <a:extLst>
                    <a:ext uri="{9D8B030D-6E8A-4147-A177-3AD203B41FA5}">
                      <a16:colId xmlns:a16="http://schemas.microsoft.com/office/drawing/2014/main" val="3447764180"/>
                    </a:ext>
                  </a:extLst>
                </a:gridCol>
              </a:tblGrid>
              <a:tr h="290417">
                <a:tc>
                  <a:txBody>
                    <a:bodyPr/>
                    <a:lstStyle/>
                    <a:p>
                      <a:pPr algn="l" fontAlgn="b"/>
                      <a:r>
                        <a:rPr lang="en-US" sz="1600" b="0" i="0" u="none" strike="noStrike">
                          <a:solidFill>
                            <a:srgbClr val="000000"/>
                          </a:solidFill>
                          <a:effectLst/>
                          <a:latin typeface="Calibri" panose="020F0502020204030204" pitchFamily="34" charset="0"/>
                        </a:rPr>
                        <a:t>Gene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Total </a:t>
                      </a:r>
                      <a:r>
                        <a:rPr lang="en-US" sz="1600" b="0" i="0" u="none" strike="noStrike" dirty="0" err="1">
                          <a:solidFill>
                            <a:srgbClr val="000000"/>
                          </a:solidFill>
                          <a:effectLst/>
                          <a:latin typeface="Calibri" panose="020F0502020204030204" pitchFamily="34" charset="0"/>
                        </a:rPr>
                        <a:t>CpG</a:t>
                      </a:r>
                      <a:r>
                        <a:rPr lang="en-US" sz="1600" b="0" i="0" u="none" strike="noStrike" dirty="0">
                          <a:solidFill>
                            <a:srgbClr val="000000"/>
                          </a:solidFill>
                          <a:effectLst/>
                          <a:latin typeface="Calibri" panose="020F0502020204030204" pitchFamily="34" charset="0"/>
                        </a:rPr>
                        <a:t>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LG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HG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MIC 1.5uM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FX 1uM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Ber 6uM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156248"/>
                  </a:ext>
                </a:extLst>
              </a:tr>
              <a:tr h="158177">
                <a:tc>
                  <a:txBody>
                    <a:bodyPr/>
                    <a:lstStyle/>
                    <a:p>
                      <a:pPr algn="l" fontAlgn="b"/>
                      <a:r>
                        <a:rPr lang="en-US" sz="1600" b="0" i="0" u="none" strike="noStrike">
                          <a:solidFill>
                            <a:srgbClr val="000000"/>
                          </a:solidFill>
                          <a:effectLst/>
                          <a:latin typeface="Calibri" panose="020F0502020204030204" pitchFamily="34" charset="0"/>
                        </a:rPr>
                        <a:t>5' UTR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2764707"/>
                  </a:ext>
                </a:extLst>
              </a:tr>
              <a:tr h="158177">
                <a:tc>
                  <a:txBody>
                    <a:bodyPr/>
                    <a:lstStyle/>
                    <a:p>
                      <a:pPr algn="l" fontAlgn="b"/>
                      <a:r>
                        <a:rPr lang="en-US" sz="1600" b="0" i="0" u="none" strike="noStrike">
                          <a:solidFill>
                            <a:srgbClr val="000000"/>
                          </a:solidFill>
                          <a:effectLst/>
                          <a:latin typeface="Calibri" panose="020F0502020204030204" pitchFamily="34" charset="0"/>
                        </a:rPr>
                        <a:t>Promoter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1229957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676864"/>
                  </a:ext>
                </a:extLst>
              </a:tr>
              <a:tr h="158177">
                <a:tc>
                  <a:txBody>
                    <a:bodyPr/>
                    <a:lstStyle/>
                    <a:p>
                      <a:pPr algn="l" fontAlgn="b"/>
                      <a:r>
                        <a:rPr lang="en-US" sz="1600" b="0" i="0" u="none" strike="noStrike">
                          <a:solidFill>
                            <a:srgbClr val="000000"/>
                          </a:solidFill>
                          <a:effectLst/>
                          <a:latin typeface="Calibri" panose="020F0502020204030204" pitchFamily="34" charset="0"/>
                        </a:rPr>
                        <a:t>Body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472884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6803883"/>
                  </a:ext>
                </a:extLst>
              </a:tr>
              <a:tr h="290417">
                <a:tc>
                  <a:txBody>
                    <a:bodyPr/>
                    <a:lstStyle/>
                    <a:p>
                      <a:pPr algn="l" fontAlgn="b"/>
                      <a:r>
                        <a:rPr lang="en-US" sz="1600" b="0" i="0" u="none" strike="noStrike">
                          <a:solidFill>
                            <a:srgbClr val="000000"/>
                          </a:solidFill>
                          <a:effectLst/>
                          <a:latin typeface="Calibri" panose="020F0502020204030204" pitchFamily="34" charset="0"/>
                        </a:rPr>
                        <a:t>Downstream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489164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999351"/>
                  </a:ext>
                </a:extLst>
              </a:tr>
              <a:tr h="158177">
                <a:tc>
                  <a:txBody>
                    <a:bodyPr/>
                    <a:lstStyle/>
                    <a:p>
                      <a:pPr algn="l" fontAlgn="b"/>
                      <a:r>
                        <a:rPr lang="en-US" sz="1600" b="0" i="0" u="none" strike="noStrike">
                          <a:solidFill>
                            <a:srgbClr val="000000"/>
                          </a:solidFill>
                          <a:effectLst/>
                          <a:latin typeface="Calibri" panose="020F0502020204030204" pitchFamily="34" charset="0"/>
                        </a:rPr>
                        <a:t>3' UTR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34952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040368"/>
                  </a:ext>
                </a:extLst>
              </a:tr>
            </a:tbl>
          </a:graphicData>
        </a:graphic>
      </p:graphicFrame>
      <p:sp>
        <p:nvSpPr>
          <p:cNvPr id="3" name="TextBox 2">
            <a:extLst>
              <a:ext uri="{FF2B5EF4-FFF2-40B4-BE49-F238E27FC236}">
                <a16:creationId xmlns:a16="http://schemas.microsoft.com/office/drawing/2014/main" id="{85B9D734-F4D8-4B16-8E5F-C713F6726BF9}"/>
              </a:ext>
            </a:extLst>
          </p:cNvPr>
          <p:cNvSpPr txBox="1"/>
          <p:nvPr/>
        </p:nvSpPr>
        <p:spPr>
          <a:xfrm>
            <a:off x="442530" y="1825778"/>
            <a:ext cx="3960764" cy="369332"/>
          </a:xfrm>
          <a:prstGeom prst="rect">
            <a:avLst/>
          </a:prstGeom>
          <a:noFill/>
        </p:spPr>
        <p:txBody>
          <a:bodyPr wrap="none" rtlCol="0">
            <a:spAutoFit/>
          </a:bodyPr>
          <a:lstStyle/>
          <a:p>
            <a:r>
              <a:rPr lang="en-US" dirty="0"/>
              <a:t>Table1: Average Number of Hits per </a:t>
            </a:r>
            <a:r>
              <a:rPr lang="en-US" dirty="0" err="1"/>
              <a:t>CpG</a:t>
            </a:r>
            <a:endParaRPr lang="en-US" dirty="0"/>
          </a:p>
        </p:txBody>
      </p:sp>
      <p:sp>
        <p:nvSpPr>
          <p:cNvPr id="4" name="TextBox 3">
            <a:extLst>
              <a:ext uri="{FF2B5EF4-FFF2-40B4-BE49-F238E27FC236}">
                <a16:creationId xmlns:a16="http://schemas.microsoft.com/office/drawing/2014/main" id="{C3D7A0BD-1853-481B-B22B-B63F3123354A}"/>
              </a:ext>
            </a:extLst>
          </p:cNvPr>
          <p:cNvSpPr txBox="1"/>
          <p:nvPr/>
        </p:nvSpPr>
        <p:spPr>
          <a:xfrm>
            <a:off x="442530" y="4363912"/>
            <a:ext cx="6437747" cy="656325"/>
          </a:xfrm>
          <a:prstGeom prst="rect">
            <a:avLst/>
          </a:prstGeom>
          <a:noFill/>
        </p:spPr>
        <p:txBody>
          <a:bodyPr wrap="square" rtlCol="0">
            <a:spAutoFit/>
          </a:bodyPr>
          <a:lstStyle/>
          <a:p>
            <a:r>
              <a:rPr lang="en-US" dirty="0"/>
              <a:t>NOTE: much better coverage compared to the previous results with vertical coverage between 0.6 and 4.1 hits/</a:t>
            </a:r>
            <a:r>
              <a:rPr lang="en-US" dirty="0" err="1"/>
              <a:t>CpG</a:t>
            </a:r>
            <a:endParaRPr lang="en-US" dirty="0"/>
          </a:p>
        </p:txBody>
      </p:sp>
      <p:pic>
        <p:nvPicPr>
          <p:cNvPr id="6" name="Picture 5">
            <a:extLst>
              <a:ext uri="{FF2B5EF4-FFF2-40B4-BE49-F238E27FC236}">
                <a16:creationId xmlns:a16="http://schemas.microsoft.com/office/drawing/2014/main" id="{ECF2EBD5-20C2-44DE-886F-C8603F519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812" y="1116020"/>
            <a:ext cx="4572000" cy="4572000"/>
          </a:xfrm>
          <a:prstGeom prst="rect">
            <a:avLst/>
          </a:prstGeom>
        </p:spPr>
      </p:pic>
    </p:spTree>
    <p:extLst>
      <p:ext uri="{BB962C8B-B14F-4D97-AF65-F5344CB8AC3E}">
        <p14:creationId xmlns:p14="http://schemas.microsoft.com/office/powerpoint/2010/main" val="38321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0B7E3E-0ECC-434D-8E10-BA3F93226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685" y="0"/>
            <a:ext cx="6847115" cy="6847115"/>
          </a:xfrm>
          <a:prstGeom prst="rect">
            <a:avLst/>
          </a:prstGeom>
        </p:spPr>
      </p:pic>
      <p:sp>
        <p:nvSpPr>
          <p:cNvPr id="4" name="TextBox 3">
            <a:extLst>
              <a:ext uri="{FF2B5EF4-FFF2-40B4-BE49-F238E27FC236}">
                <a16:creationId xmlns:a16="http://schemas.microsoft.com/office/drawing/2014/main" id="{35CF1DF4-64FB-4555-8EE7-34499742CCA5}"/>
              </a:ext>
            </a:extLst>
          </p:cNvPr>
          <p:cNvSpPr txBox="1"/>
          <p:nvPr/>
        </p:nvSpPr>
        <p:spPr>
          <a:xfrm>
            <a:off x="471288" y="2787097"/>
            <a:ext cx="3930383" cy="2031325"/>
          </a:xfrm>
          <a:prstGeom prst="rect">
            <a:avLst/>
          </a:prstGeom>
          <a:noFill/>
        </p:spPr>
        <p:txBody>
          <a:bodyPr wrap="square" rtlCol="0">
            <a:spAutoFit/>
          </a:bodyPr>
          <a:lstStyle/>
          <a:p>
            <a:r>
              <a:rPr lang="en-US" dirty="0"/>
              <a:t>Sample correspondence: percent methylation in the promoter region between all pairs of treatment. All samples are well correlated, i.e. majority of genes have similar methylation levels in their promoter regions regardless of the treatment.</a:t>
            </a:r>
          </a:p>
        </p:txBody>
      </p:sp>
    </p:spTree>
    <p:extLst>
      <p:ext uri="{BB962C8B-B14F-4D97-AF65-F5344CB8AC3E}">
        <p14:creationId xmlns:p14="http://schemas.microsoft.com/office/powerpoint/2010/main" val="262062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D806DA-E0A5-455D-8137-2CA52CF2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2" y="0"/>
            <a:ext cx="3312458" cy="3312458"/>
          </a:xfrm>
          <a:prstGeom prst="rect">
            <a:avLst/>
          </a:prstGeom>
        </p:spPr>
      </p:pic>
      <p:pic>
        <p:nvPicPr>
          <p:cNvPr id="5" name="Picture 4">
            <a:extLst>
              <a:ext uri="{FF2B5EF4-FFF2-40B4-BE49-F238E27FC236}">
                <a16:creationId xmlns:a16="http://schemas.microsoft.com/office/drawing/2014/main" id="{7F6B1C7D-B64B-406D-A738-45D597982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470" y="0"/>
            <a:ext cx="3312458" cy="3312458"/>
          </a:xfrm>
          <a:prstGeom prst="rect">
            <a:avLst/>
          </a:prstGeom>
        </p:spPr>
      </p:pic>
      <p:pic>
        <p:nvPicPr>
          <p:cNvPr id="7" name="Picture 6">
            <a:extLst>
              <a:ext uri="{FF2B5EF4-FFF2-40B4-BE49-F238E27FC236}">
                <a16:creationId xmlns:a16="http://schemas.microsoft.com/office/drawing/2014/main" id="{782AA321-168A-4AFA-A39A-A85E60BDD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012" y="3312458"/>
            <a:ext cx="3312458" cy="3312458"/>
          </a:xfrm>
          <a:prstGeom prst="rect">
            <a:avLst/>
          </a:prstGeom>
        </p:spPr>
      </p:pic>
      <p:pic>
        <p:nvPicPr>
          <p:cNvPr id="9" name="Picture 8">
            <a:extLst>
              <a:ext uri="{FF2B5EF4-FFF2-40B4-BE49-F238E27FC236}">
                <a16:creationId xmlns:a16="http://schemas.microsoft.com/office/drawing/2014/main" id="{8561C968-0EF8-4DE2-A77C-6044E76609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470" y="3312458"/>
            <a:ext cx="3312458" cy="3312458"/>
          </a:xfrm>
          <a:prstGeom prst="rect">
            <a:avLst/>
          </a:prstGeom>
        </p:spPr>
      </p:pic>
      <p:sp>
        <p:nvSpPr>
          <p:cNvPr id="10" name="TextBox 9">
            <a:extLst>
              <a:ext uri="{FF2B5EF4-FFF2-40B4-BE49-F238E27FC236}">
                <a16:creationId xmlns:a16="http://schemas.microsoft.com/office/drawing/2014/main" id="{271425B1-31E3-4179-AD85-5FFA1D41FA64}"/>
              </a:ext>
            </a:extLst>
          </p:cNvPr>
          <p:cNvSpPr txBox="1"/>
          <p:nvPr/>
        </p:nvSpPr>
        <p:spPr>
          <a:xfrm>
            <a:off x="7362585" y="2538363"/>
            <a:ext cx="4506686" cy="2031325"/>
          </a:xfrm>
          <a:prstGeom prst="rect">
            <a:avLst/>
          </a:prstGeom>
          <a:noFill/>
        </p:spPr>
        <p:txBody>
          <a:bodyPr wrap="square" rtlCol="0">
            <a:spAutoFit/>
          </a:bodyPr>
          <a:lstStyle/>
          <a:p>
            <a:r>
              <a:rPr lang="en-US" dirty="0"/>
              <a:t>Methylation differences vs. the means in the promoter regions: no relationship between the differences and the means were observed (unlike microarray data). Majority of the genes were varying within 20% between the treatments (perhaps, we can use 20% as a cut-off). </a:t>
            </a:r>
          </a:p>
        </p:txBody>
      </p:sp>
    </p:spTree>
    <p:extLst>
      <p:ext uri="{BB962C8B-B14F-4D97-AF65-F5344CB8AC3E}">
        <p14:creationId xmlns:p14="http://schemas.microsoft.com/office/powerpoint/2010/main" val="197367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43FE73-0E26-4B92-87FA-9FD0AF92B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30" y="1160930"/>
            <a:ext cx="5486400" cy="5486400"/>
          </a:xfrm>
          <a:prstGeom prst="rect">
            <a:avLst/>
          </a:prstGeom>
        </p:spPr>
      </p:pic>
      <p:pic>
        <p:nvPicPr>
          <p:cNvPr id="5" name="Picture 4">
            <a:extLst>
              <a:ext uri="{FF2B5EF4-FFF2-40B4-BE49-F238E27FC236}">
                <a16:creationId xmlns:a16="http://schemas.microsoft.com/office/drawing/2014/main" id="{E404A15B-97D2-4343-931C-786DE4580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729" y="1160930"/>
            <a:ext cx="5486400" cy="5486400"/>
          </a:xfrm>
          <a:prstGeom prst="rect">
            <a:avLst/>
          </a:prstGeom>
        </p:spPr>
      </p:pic>
    </p:spTree>
    <p:extLst>
      <p:ext uri="{BB962C8B-B14F-4D97-AF65-F5344CB8AC3E}">
        <p14:creationId xmlns:p14="http://schemas.microsoft.com/office/powerpoint/2010/main" val="58505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43D214-1158-45CA-BB67-CF5F948F5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7672" y="402922"/>
            <a:ext cx="3782595" cy="6052152"/>
          </a:xfrm>
          <a:prstGeom prst="rect">
            <a:avLst/>
          </a:prstGeom>
        </p:spPr>
      </p:pic>
      <p:pic>
        <p:nvPicPr>
          <p:cNvPr id="5" name="Picture 4">
            <a:extLst>
              <a:ext uri="{FF2B5EF4-FFF2-40B4-BE49-F238E27FC236}">
                <a16:creationId xmlns:a16="http://schemas.microsoft.com/office/drawing/2014/main" id="{3BF6EA20-31AC-4AEF-AF35-915114AC4AE5}"/>
              </a:ext>
            </a:extLst>
          </p:cNvPr>
          <p:cNvPicPr>
            <a:picLocks noChangeAspect="1"/>
          </p:cNvPicPr>
          <p:nvPr/>
        </p:nvPicPr>
        <p:blipFill rotWithShape="1">
          <a:blip r:embed="rId3">
            <a:extLst>
              <a:ext uri="{28A0092B-C50C-407E-A947-70E740481C1C}">
                <a14:useLocalDpi xmlns:a14="http://schemas.microsoft.com/office/drawing/2010/main" val="0"/>
              </a:ext>
            </a:extLst>
          </a:blip>
          <a:srcRect r="2742" b="-15"/>
          <a:stretch/>
        </p:blipFill>
        <p:spPr>
          <a:xfrm>
            <a:off x="321733" y="321732"/>
            <a:ext cx="3777025" cy="6214533"/>
          </a:xfrm>
          <a:prstGeom prst="rect">
            <a:avLst/>
          </a:prstGeom>
        </p:spPr>
      </p:pic>
      <p:pic>
        <p:nvPicPr>
          <p:cNvPr id="7" name="Picture 6">
            <a:extLst>
              <a:ext uri="{FF2B5EF4-FFF2-40B4-BE49-F238E27FC236}">
                <a16:creationId xmlns:a16="http://schemas.microsoft.com/office/drawing/2014/main" id="{8E0BB705-39C5-4807-AD49-16CD2CFEB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38" y="370659"/>
            <a:ext cx="3822924" cy="6116678"/>
          </a:xfrm>
          <a:prstGeom prst="rect">
            <a:avLst/>
          </a:prstGeom>
        </p:spPr>
      </p:pic>
    </p:spTree>
    <p:extLst>
      <p:ext uri="{BB962C8B-B14F-4D97-AF65-F5344CB8AC3E}">
        <p14:creationId xmlns:p14="http://schemas.microsoft.com/office/powerpoint/2010/main" val="92254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182</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MES13 Methyl-Seq Data Analysis (December 2017 Rerun)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Sargsyan, Davit [JRDUS]</dc:creator>
  <cp:lastModifiedBy>Sargsyan, Davit [JRDUS]</cp:lastModifiedBy>
  <cp:revision>14</cp:revision>
  <dcterms:created xsi:type="dcterms:W3CDTF">2018-01-16T16:13:27Z</dcterms:created>
  <dcterms:modified xsi:type="dcterms:W3CDTF">2018-01-16T23:45:24Z</dcterms:modified>
</cp:coreProperties>
</file>