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387" r:id="rId2"/>
    <p:sldId id="388" r:id="rId3"/>
    <p:sldId id="389" r:id="rId4"/>
    <p:sldId id="390" r:id="rId5"/>
    <p:sldId id="391" r:id="rId6"/>
    <p:sldId id="315" r:id="rId7"/>
    <p:sldId id="376" r:id="rId8"/>
    <p:sldId id="381" r:id="rId9"/>
    <p:sldId id="386" r:id="rId10"/>
    <p:sldId id="3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62" autoAdjust="0"/>
    <p:restoredTop sz="92435" autoAdjust="0"/>
  </p:normalViewPr>
  <p:slideViewPr>
    <p:cSldViewPr snapToGrid="0">
      <p:cViewPr varScale="1">
        <p:scale>
          <a:sx n="68" d="100"/>
          <a:sy n="68" d="100"/>
        </p:scale>
        <p:origin x="5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E3E77F-245B-4B52-927E-62C93A17417E}" type="datetimeFigureOut">
              <a:rPr lang="en-US" smtClean="0"/>
              <a:t>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F0E16-A542-459D-898C-53EB99DF7EDE}" type="slidenum">
              <a:rPr lang="en-US" smtClean="0"/>
              <a:t>‹#›</a:t>
            </a:fld>
            <a:endParaRPr lang="en-US"/>
          </a:p>
        </p:txBody>
      </p:sp>
    </p:spTree>
    <p:extLst>
      <p:ext uri="{BB962C8B-B14F-4D97-AF65-F5344CB8AC3E}">
        <p14:creationId xmlns:p14="http://schemas.microsoft.com/office/powerpoint/2010/main" val="1434609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C567-E4D2-4054-B749-011F40622C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A25E35-9ECF-406E-B49F-AE838F3FD8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707F43-2E2F-4E09-927C-9188705B495D}"/>
              </a:ext>
            </a:extLst>
          </p:cNvPr>
          <p:cNvSpPr>
            <a:spLocks noGrp="1"/>
          </p:cNvSpPr>
          <p:nvPr>
            <p:ph type="dt" sz="half" idx="10"/>
          </p:nvPr>
        </p:nvSpPr>
        <p:spPr/>
        <p:txBody>
          <a:bodyPr/>
          <a:lstStyle/>
          <a:p>
            <a:fld id="{987A3740-7C91-4816-B141-D9452EB428CA}" type="datetime1">
              <a:rPr lang="en-US" smtClean="0"/>
              <a:t>1/12/2019</a:t>
            </a:fld>
            <a:endParaRPr lang="en-US"/>
          </a:p>
        </p:txBody>
      </p:sp>
      <p:sp>
        <p:nvSpPr>
          <p:cNvPr id="5" name="Footer Placeholder 4">
            <a:extLst>
              <a:ext uri="{FF2B5EF4-FFF2-40B4-BE49-F238E27FC236}">
                <a16:creationId xmlns:a16="http://schemas.microsoft.com/office/drawing/2014/main" id="{50309D1D-82DB-45B9-94D3-ABE872A24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C3F16-7036-4B1C-A611-A514B7F8293B}"/>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398168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4FB4-A4C5-4942-B16B-A6D4F2EA2C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74D146-D848-4DBF-9A02-46DD3CF865C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D9021-D4B1-43D4-B5EE-7AEC13386A3F}"/>
              </a:ext>
            </a:extLst>
          </p:cNvPr>
          <p:cNvSpPr>
            <a:spLocks noGrp="1"/>
          </p:cNvSpPr>
          <p:nvPr>
            <p:ph type="dt" sz="half" idx="10"/>
          </p:nvPr>
        </p:nvSpPr>
        <p:spPr/>
        <p:txBody>
          <a:bodyPr/>
          <a:lstStyle/>
          <a:p>
            <a:fld id="{18C39ACC-4F88-4D20-9D15-72C111C37164}" type="datetime1">
              <a:rPr lang="en-US" smtClean="0"/>
              <a:t>1/12/2019</a:t>
            </a:fld>
            <a:endParaRPr lang="en-US"/>
          </a:p>
        </p:txBody>
      </p:sp>
      <p:sp>
        <p:nvSpPr>
          <p:cNvPr id="5" name="Footer Placeholder 4">
            <a:extLst>
              <a:ext uri="{FF2B5EF4-FFF2-40B4-BE49-F238E27FC236}">
                <a16:creationId xmlns:a16="http://schemas.microsoft.com/office/drawing/2014/main" id="{3ED7D61F-F85B-451B-8CC1-E6D48F0CB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B0B73-504F-4440-A2A3-347F2D0F1112}"/>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269091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B2351B-BA7C-4881-888D-AD84A899AE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7F5F7E-024E-4CFF-9D27-CFB558D8E3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1003D8-12FF-4458-89E1-10400EA9B10D}"/>
              </a:ext>
            </a:extLst>
          </p:cNvPr>
          <p:cNvSpPr>
            <a:spLocks noGrp="1"/>
          </p:cNvSpPr>
          <p:nvPr>
            <p:ph type="dt" sz="half" idx="10"/>
          </p:nvPr>
        </p:nvSpPr>
        <p:spPr/>
        <p:txBody>
          <a:bodyPr/>
          <a:lstStyle/>
          <a:p>
            <a:fld id="{DBD8F9E6-EA7F-4768-BE56-2CFF2B927B0D}" type="datetime1">
              <a:rPr lang="en-US" smtClean="0"/>
              <a:t>1/12/2019</a:t>
            </a:fld>
            <a:endParaRPr lang="en-US"/>
          </a:p>
        </p:txBody>
      </p:sp>
      <p:sp>
        <p:nvSpPr>
          <p:cNvPr id="5" name="Footer Placeholder 4">
            <a:extLst>
              <a:ext uri="{FF2B5EF4-FFF2-40B4-BE49-F238E27FC236}">
                <a16:creationId xmlns:a16="http://schemas.microsoft.com/office/drawing/2014/main" id="{5088AC2E-CF7A-4A6C-A744-CDCA2F60E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A5BD9-75C0-4739-BA5E-D7C4F5358009}"/>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146395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EC68-FCCF-41F7-986E-5CD95B87E3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D197A0-60E5-47A6-B160-38DCE485E1E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D93C5-FBBB-47A1-90EB-2DF8DB86BC69}"/>
              </a:ext>
            </a:extLst>
          </p:cNvPr>
          <p:cNvSpPr>
            <a:spLocks noGrp="1"/>
          </p:cNvSpPr>
          <p:nvPr>
            <p:ph type="dt" sz="half" idx="10"/>
          </p:nvPr>
        </p:nvSpPr>
        <p:spPr/>
        <p:txBody>
          <a:bodyPr/>
          <a:lstStyle/>
          <a:p>
            <a:fld id="{6C9B43D4-846A-4BC9-B800-DA2CC6908B8C}" type="datetime1">
              <a:rPr lang="en-US" smtClean="0"/>
              <a:t>1/12/2019</a:t>
            </a:fld>
            <a:endParaRPr lang="en-US"/>
          </a:p>
        </p:txBody>
      </p:sp>
      <p:sp>
        <p:nvSpPr>
          <p:cNvPr id="5" name="Footer Placeholder 4">
            <a:extLst>
              <a:ext uri="{FF2B5EF4-FFF2-40B4-BE49-F238E27FC236}">
                <a16:creationId xmlns:a16="http://schemas.microsoft.com/office/drawing/2014/main" id="{5BBD648E-542E-455A-9243-CE23A3193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B5AA2-6BCA-400D-A821-047F0BFC719C}"/>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244424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00E0-214D-4D52-8149-45DCEADEFC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BD5C1D-12DA-4215-B01E-5F65E0639D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00EFD9-61C8-4FB8-BD04-972BB463AD3A}"/>
              </a:ext>
            </a:extLst>
          </p:cNvPr>
          <p:cNvSpPr>
            <a:spLocks noGrp="1"/>
          </p:cNvSpPr>
          <p:nvPr>
            <p:ph type="dt" sz="half" idx="10"/>
          </p:nvPr>
        </p:nvSpPr>
        <p:spPr/>
        <p:txBody>
          <a:bodyPr/>
          <a:lstStyle/>
          <a:p>
            <a:fld id="{E2F79AAA-2005-45D0-B870-49CD7170C2B8}" type="datetime1">
              <a:rPr lang="en-US" smtClean="0"/>
              <a:t>1/12/2019</a:t>
            </a:fld>
            <a:endParaRPr lang="en-US"/>
          </a:p>
        </p:txBody>
      </p:sp>
      <p:sp>
        <p:nvSpPr>
          <p:cNvPr id="5" name="Footer Placeholder 4">
            <a:extLst>
              <a:ext uri="{FF2B5EF4-FFF2-40B4-BE49-F238E27FC236}">
                <a16:creationId xmlns:a16="http://schemas.microsoft.com/office/drawing/2014/main" id="{5E45019A-E867-4A84-8219-C5C827D83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2E521-5FED-4E33-AC53-71555E14A56F}"/>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1384892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771D-E35B-4B13-872F-69EC2125F3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BE4CE9-2FD8-4570-B42A-F7519169F9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15C7D0-6FB2-4482-B133-EF2729084D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EB1CAF-26AF-4BD4-BD31-5B7613F2A4DA}"/>
              </a:ext>
            </a:extLst>
          </p:cNvPr>
          <p:cNvSpPr>
            <a:spLocks noGrp="1"/>
          </p:cNvSpPr>
          <p:nvPr>
            <p:ph type="dt" sz="half" idx="10"/>
          </p:nvPr>
        </p:nvSpPr>
        <p:spPr/>
        <p:txBody>
          <a:bodyPr/>
          <a:lstStyle/>
          <a:p>
            <a:fld id="{BED78C31-1A55-495D-A180-BCCE112483A8}" type="datetime1">
              <a:rPr lang="en-US" smtClean="0"/>
              <a:t>1/12/2019</a:t>
            </a:fld>
            <a:endParaRPr lang="en-US"/>
          </a:p>
        </p:txBody>
      </p:sp>
      <p:sp>
        <p:nvSpPr>
          <p:cNvPr id="6" name="Footer Placeholder 5">
            <a:extLst>
              <a:ext uri="{FF2B5EF4-FFF2-40B4-BE49-F238E27FC236}">
                <a16:creationId xmlns:a16="http://schemas.microsoft.com/office/drawing/2014/main" id="{71AA2BD8-F724-4B39-99BC-02B6DE0CD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9101DF-7F5B-4BB9-9292-C53DD14E0B28}"/>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2600945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F5D5-6A0E-44A4-A9BC-CE8C8AF830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697EDE-8280-438E-8A51-E43D2BF85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D026B2-CA48-40FF-88FA-704FE1B1F5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120651-A1D6-4653-84EA-3347B44A60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D5B03D-B787-4A2D-9D36-FA55DA47CF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F5276F-DC1D-4553-B39A-3EED85CBDA50}"/>
              </a:ext>
            </a:extLst>
          </p:cNvPr>
          <p:cNvSpPr>
            <a:spLocks noGrp="1"/>
          </p:cNvSpPr>
          <p:nvPr>
            <p:ph type="dt" sz="half" idx="10"/>
          </p:nvPr>
        </p:nvSpPr>
        <p:spPr/>
        <p:txBody>
          <a:bodyPr/>
          <a:lstStyle/>
          <a:p>
            <a:fld id="{2C9CF125-D1AD-4E96-A297-9D9113C09B19}" type="datetime1">
              <a:rPr lang="en-US" smtClean="0"/>
              <a:t>1/12/2019</a:t>
            </a:fld>
            <a:endParaRPr lang="en-US"/>
          </a:p>
        </p:txBody>
      </p:sp>
      <p:sp>
        <p:nvSpPr>
          <p:cNvPr id="8" name="Footer Placeholder 7">
            <a:extLst>
              <a:ext uri="{FF2B5EF4-FFF2-40B4-BE49-F238E27FC236}">
                <a16:creationId xmlns:a16="http://schemas.microsoft.com/office/drawing/2014/main" id="{C934FEE2-99F8-4958-A6D9-0D8CB46AA3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748642-A5C9-435D-9CCE-4ABD6B47FD76}"/>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2916049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0B8D4-1E65-47A8-925E-DF48D1EF8E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D1A7B6-0308-47EF-8627-82BB44F60888}"/>
              </a:ext>
            </a:extLst>
          </p:cNvPr>
          <p:cNvSpPr>
            <a:spLocks noGrp="1"/>
          </p:cNvSpPr>
          <p:nvPr>
            <p:ph type="dt" sz="half" idx="10"/>
          </p:nvPr>
        </p:nvSpPr>
        <p:spPr/>
        <p:txBody>
          <a:bodyPr/>
          <a:lstStyle/>
          <a:p>
            <a:fld id="{777270FA-B6E5-4569-82F1-484F08A37866}" type="datetime1">
              <a:rPr lang="en-US" smtClean="0"/>
              <a:t>1/12/2019</a:t>
            </a:fld>
            <a:endParaRPr lang="en-US"/>
          </a:p>
        </p:txBody>
      </p:sp>
      <p:sp>
        <p:nvSpPr>
          <p:cNvPr id="4" name="Footer Placeholder 3">
            <a:extLst>
              <a:ext uri="{FF2B5EF4-FFF2-40B4-BE49-F238E27FC236}">
                <a16:creationId xmlns:a16="http://schemas.microsoft.com/office/drawing/2014/main" id="{BF3BF859-DB02-4250-96A8-CC37A9D1B5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11E4A3-47A2-4DA2-9AC9-4B5418758EB6}"/>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236097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6AFEB8-EEEC-4BB0-8824-C2A430C3775E}"/>
              </a:ext>
            </a:extLst>
          </p:cNvPr>
          <p:cNvSpPr>
            <a:spLocks noGrp="1"/>
          </p:cNvSpPr>
          <p:nvPr>
            <p:ph type="dt" sz="half" idx="10"/>
          </p:nvPr>
        </p:nvSpPr>
        <p:spPr/>
        <p:txBody>
          <a:bodyPr/>
          <a:lstStyle/>
          <a:p>
            <a:fld id="{9D04E11D-C808-4738-8709-918DC8E6C7B0}" type="datetime1">
              <a:rPr lang="en-US" smtClean="0"/>
              <a:t>1/12/2019</a:t>
            </a:fld>
            <a:endParaRPr lang="en-US"/>
          </a:p>
        </p:txBody>
      </p:sp>
      <p:sp>
        <p:nvSpPr>
          <p:cNvPr id="3" name="Footer Placeholder 2">
            <a:extLst>
              <a:ext uri="{FF2B5EF4-FFF2-40B4-BE49-F238E27FC236}">
                <a16:creationId xmlns:a16="http://schemas.microsoft.com/office/drawing/2014/main" id="{83D1F963-ED60-4D08-B256-D836891A84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F71BC6-D682-4522-860F-AA9814F67845}"/>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361314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ADC1-38ED-4BD7-8BCC-E8E1DE630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68C78A-40A0-472E-A64B-B370FEB853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47226E-8B2B-4FB7-8266-795B81977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B7B978-7028-4414-B321-6384A48DC28F}"/>
              </a:ext>
            </a:extLst>
          </p:cNvPr>
          <p:cNvSpPr>
            <a:spLocks noGrp="1"/>
          </p:cNvSpPr>
          <p:nvPr>
            <p:ph type="dt" sz="half" idx="10"/>
          </p:nvPr>
        </p:nvSpPr>
        <p:spPr/>
        <p:txBody>
          <a:bodyPr/>
          <a:lstStyle/>
          <a:p>
            <a:fld id="{58E9B03D-FCA5-4A93-A552-A677BBEE26FB}" type="datetime1">
              <a:rPr lang="en-US" smtClean="0"/>
              <a:t>1/12/2019</a:t>
            </a:fld>
            <a:endParaRPr lang="en-US"/>
          </a:p>
        </p:txBody>
      </p:sp>
      <p:sp>
        <p:nvSpPr>
          <p:cNvPr id="6" name="Footer Placeholder 5">
            <a:extLst>
              <a:ext uri="{FF2B5EF4-FFF2-40B4-BE49-F238E27FC236}">
                <a16:creationId xmlns:a16="http://schemas.microsoft.com/office/drawing/2014/main" id="{4D45302E-71E2-4460-847C-4DF888417E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79E23-A140-49ED-9382-49CDFE68B6B7}"/>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41393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113-33E9-49AC-AA03-3535FA9572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FD6C57-637C-4906-87FC-9D24010180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8F9085-7DE1-41D9-BF9C-78477605A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F2078D-BBF8-4784-A1D7-AE4E1D5DFBA3}"/>
              </a:ext>
            </a:extLst>
          </p:cNvPr>
          <p:cNvSpPr>
            <a:spLocks noGrp="1"/>
          </p:cNvSpPr>
          <p:nvPr>
            <p:ph type="dt" sz="half" idx="10"/>
          </p:nvPr>
        </p:nvSpPr>
        <p:spPr/>
        <p:txBody>
          <a:bodyPr/>
          <a:lstStyle/>
          <a:p>
            <a:fld id="{B09C4BF6-6759-4193-936F-F90A7F051018}" type="datetime1">
              <a:rPr lang="en-US" smtClean="0"/>
              <a:t>1/12/2019</a:t>
            </a:fld>
            <a:endParaRPr lang="en-US"/>
          </a:p>
        </p:txBody>
      </p:sp>
      <p:sp>
        <p:nvSpPr>
          <p:cNvPr id="6" name="Footer Placeholder 5">
            <a:extLst>
              <a:ext uri="{FF2B5EF4-FFF2-40B4-BE49-F238E27FC236}">
                <a16:creationId xmlns:a16="http://schemas.microsoft.com/office/drawing/2014/main" id="{B784BE4E-0683-477F-B4A9-29D6A35A37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3F2EFF-BB41-4B98-8C9D-DBC9C8DC852A}"/>
              </a:ext>
            </a:extLst>
          </p:cNvPr>
          <p:cNvSpPr>
            <a:spLocks noGrp="1"/>
          </p:cNvSpPr>
          <p:nvPr>
            <p:ph type="sldNum" sz="quarter" idx="12"/>
          </p:nvPr>
        </p:nvSpPr>
        <p:spPr/>
        <p:txBody>
          <a:bodyPr/>
          <a:lstStyle/>
          <a:p>
            <a:fld id="{7D3A1EF2-E2F5-49D5-B6B4-E3B4DEFE85E7}" type="slidenum">
              <a:rPr lang="en-US" smtClean="0"/>
              <a:t>‹#›</a:t>
            </a:fld>
            <a:endParaRPr lang="en-US"/>
          </a:p>
        </p:txBody>
      </p:sp>
    </p:spTree>
    <p:extLst>
      <p:ext uri="{BB962C8B-B14F-4D97-AF65-F5344CB8AC3E}">
        <p14:creationId xmlns:p14="http://schemas.microsoft.com/office/powerpoint/2010/main" val="3434013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11122E-0AC8-47FA-9A02-00F2DCBC88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B93C5-5AE2-4C0D-BD89-B12842D9AE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163A4-B15A-481B-BAC0-C7347C52F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807F9-1BE2-448A-BEB0-758171FDC5E3}" type="datetime1">
              <a:rPr lang="en-US" smtClean="0"/>
              <a:t>1/12/2019</a:t>
            </a:fld>
            <a:endParaRPr lang="en-US"/>
          </a:p>
        </p:txBody>
      </p:sp>
      <p:sp>
        <p:nvSpPr>
          <p:cNvPr id="5" name="Footer Placeholder 4">
            <a:extLst>
              <a:ext uri="{FF2B5EF4-FFF2-40B4-BE49-F238E27FC236}">
                <a16:creationId xmlns:a16="http://schemas.microsoft.com/office/drawing/2014/main" id="{AFDE10FD-CB5D-42D1-A0D5-F6D7FCC5BB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E3E1F-F699-4254-9166-12E59F8E31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A1EF2-E2F5-49D5-B6B4-E3B4DEFE85E7}" type="slidenum">
              <a:rPr lang="en-US" smtClean="0"/>
              <a:t>‹#›</a:t>
            </a:fld>
            <a:endParaRPr lang="en-US"/>
          </a:p>
        </p:txBody>
      </p:sp>
    </p:spTree>
    <p:extLst>
      <p:ext uri="{BB962C8B-B14F-4D97-AF65-F5344CB8AC3E}">
        <p14:creationId xmlns:p14="http://schemas.microsoft.com/office/powerpoint/2010/main" val="1455007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7.xml"/><Relationship Id="rId5" Type="http://schemas.openxmlformats.org/officeDocument/2006/relationships/image" Target="../media/image10.tiff"/><Relationship Id="rId4" Type="http://schemas.openxmlformats.org/officeDocument/2006/relationships/image" Target="../media/image9.tiff"/></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4EE786-4BFA-4FB4-8042-1BDCA96CA20B}"/>
              </a:ext>
            </a:extLst>
          </p:cNvPr>
          <p:cNvSpPr>
            <a:spLocks noGrp="1"/>
          </p:cNvSpPr>
          <p:nvPr>
            <p:ph type="sldNum" sz="quarter" idx="12"/>
          </p:nvPr>
        </p:nvSpPr>
        <p:spPr/>
        <p:txBody>
          <a:bodyPr/>
          <a:lstStyle/>
          <a:p>
            <a:fld id="{7D3A1EF2-E2F5-49D5-B6B4-E3B4DEFE85E7}" type="slidenum">
              <a:rPr lang="en-US" smtClean="0"/>
              <a:t>1</a:t>
            </a:fld>
            <a:endParaRPr lang="en-US"/>
          </a:p>
        </p:txBody>
      </p:sp>
      <p:pic>
        <p:nvPicPr>
          <p:cNvPr id="4" name="Picture 3">
            <a:extLst>
              <a:ext uri="{FF2B5EF4-FFF2-40B4-BE49-F238E27FC236}">
                <a16:creationId xmlns:a16="http://schemas.microsoft.com/office/drawing/2014/main" id="{A091CDFB-AF15-4F18-BEE0-3CC7BF2E1814}"/>
              </a:ext>
            </a:extLst>
          </p:cNvPr>
          <p:cNvPicPr>
            <a:picLocks noChangeAspect="1"/>
          </p:cNvPicPr>
          <p:nvPr/>
        </p:nvPicPr>
        <p:blipFill>
          <a:blip r:embed="rId2"/>
          <a:stretch>
            <a:fillRect/>
          </a:stretch>
        </p:blipFill>
        <p:spPr>
          <a:xfrm>
            <a:off x="761537" y="1033747"/>
            <a:ext cx="10668925" cy="5505165"/>
          </a:xfrm>
          <a:prstGeom prst="rect">
            <a:avLst/>
          </a:prstGeom>
        </p:spPr>
      </p:pic>
      <p:sp>
        <p:nvSpPr>
          <p:cNvPr id="6" name="Rectangle 5">
            <a:extLst>
              <a:ext uri="{FF2B5EF4-FFF2-40B4-BE49-F238E27FC236}">
                <a16:creationId xmlns:a16="http://schemas.microsoft.com/office/drawing/2014/main" id="{7C0A50E2-402F-4A1E-81B1-3719C77098EF}"/>
              </a:ext>
            </a:extLst>
          </p:cNvPr>
          <p:cNvSpPr/>
          <p:nvPr/>
        </p:nvSpPr>
        <p:spPr>
          <a:xfrm>
            <a:off x="945659" y="5362588"/>
            <a:ext cx="10484803" cy="923330"/>
          </a:xfrm>
          <a:prstGeom prst="rect">
            <a:avLst/>
          </a:prstGeom>
        </p:spPr>
        <p:txBody>
          <a:bodyPr wrap="square">
            <a:spAutoFit/>
          </a:bodyPr>
          <a:lstStyle/>
          <a:p>
            <a:pPr algn="ctr"/>
            <a:r>
              <a:rPr lang="en-US" dirty="0"/>
              <a:t>Figure 1. MA plots (</a:t>
            </a:r>
            <a:r>
              <a:rPr lang="en-US" altLang="zh-CN" dirty="0"/>
              <a:t>log2 means vs. log2 difference) of the gene expressions in the two comparisons, HF vs. LG (A) and TIIA in HG vs. HG only (B). The two horizontal dotted lines correspond to log2 differences of +/-0.3. The green or red symbols corresponds to upregulated or downregulated genes with FDR values of 0.5 or less</a:t>
            </a:r>
            <a:endParaRPr lang="en-US" dirty="0"/>
          </a:p>
        </p:txBody>
      </p:sp>
    </p:spTree>
    <p:extLst>
      <p:ext uri="{BB962C8B-B14F-4D97-AF65-F5344CB8AC3E}">
        <p14:creationId xmlns:p14="http://schemas.microsoft.com/office/powerpoint/2010/main" val="27652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4DAD8D-28D9-4AE7-8006-885936359D77}"/>
              </a:ext>
            </a:extLst>
          </p:cNvPr>
          <p:cNvSpPr>
            <a:spLocks noGrp="1"/>
          </p:cNvSpPr>
          <p:nvPr>
            <p:ph type="sldNum" sz="quarter" idx="12"/>
          </p:nvPr>
        </p:nvSpPr>
        <p:spPr/>
        <p:txBody>
          <a:bodyPr/>
          <a:lstStyle/>
          <a:p>
            <a:fld id="{7D3A1EF2-E2F5-49D5-B6B4-E3B4DEFE85E7}" type="slidenum">
              <a:rPr lang="en-US" smtClean="0"/>
              <a:t>10</a:t>
            </a:fld>
            <a:endParaRPr lang="en-US"/>
          </a:p>
        </p:txBody>
      </p:sp>
      <p:pic>
        <p:nvPicPr>
          <p:cNvPr id="3" name="Picture 2">
            <a:extLst>
              <a:ext uri="{FF2B5EF4-FFF2-40B4-BE49-F238E27FC236}">
                <a16:creationId xmlns:a16="http://schemas.microsoft.com/office/drawing/2014/main" id="{58031086-E0AC-41D8-B8FE-22C4FA0FE809}"/>
              </a:ext>
            </a:extLst>
          </p:cNvPr>
          <p:cNvPicPr>
            <a:picLocks noChangeAspect="1"/>
          </p:cNvPicPr>
          <p:nvPr/>
        </p:nvPicPr>
        <p:blipFill>
          <a:blip r:embed="rId2"/>
          <a:stretch>
            <a:fillRect/>
          </a:stretch>
        </p:blipFill>
        <p:spPr>
          <a:xfrm>
            <a:off x="0" y="0"/>
            <a:ext cx="8288826" cy="3215957"/>
          </a:xfrm>
          <a:prstGeom prst="rect">
            <a:avLst/>
          </a:prstGeom>
        </p:spPr>
      </p:pic>
      <p:pic>
        <p:nvPicPr>
          <p:cNvPr id="4" name="Picture 3">
            <a:extLst>
              <a:ext uri="{FF2B5EF4-FFF2-40B4-BE49-F238E27FC236}">
                <a16:creationId xmlns:a16="http://schemas.microsoft.com/office/drawing/2014/main" id="{9E3A1C3F-3D69-4622-962D-3A8CDB9A1F14}"/>
              </a:ext>
            </a:extLst>
          </p:cNvPr>
          <p:cNvPicPr>
            <a:picLocks/>
          </p:cNvPicPr>
          <p:nvPr/>
        </p:nvPicPr>
        <p:blipFill>
          <a:blip r:embed="rId3"/>
          <a:stretch>
            <a:fillRect/>
          </a:stretch>
        </p:blipFill>
        <p:spPr>
          <a:xfrm>
            <a:off x="15538" y="3137662"/>
            <a:ext cx="8293608" cy="3218688"/>
          </a:xfrm>
          <a:prstGeom prst="rect">
            <a:avLst/>
          </a:prstGeom>
        </p:spPr>
      </p:pic>
      <p:sp>
        <p:nvSpPr>
          <p:cNvPr id="5" name="TextBox 4">
            <a:extLst>
              <a:ext uri="{FF2B5EF4-FFF2-40B4-BE49-F238E27FC236}">
                <a16:creationId xmlns:a16="http://schemas.microsoft.com/office/drawing/2014/main" id="{AA102BC7-F8DC-48D7-B1D3-4D133B9E4218}"/>
              </a:ext>
            </a:extLst>
          </p:cNvPr>
          <p:cNvSpPr txBox="1"/>
          <p:nvPr/>
        </p:nvSpPr>
        <p:spPr>
          <a:xfrm>
            <a:off x="8462541" y="4895166"/>
            <a:ext cx="3833991" cy="923330"/>
          </a:xfrm>
          <a:prstGeom prst="rect">
            <a:avLst/>
          </a:prstGeom>
          <a:noFill/>
        </p:spPr>
        <p:txBody>
          <a:bodyPr wrap="square" rtlCol="0">
            <a:spAutoFit/>
          </a:bodyPr>
          <a:lstStyle/>
          <a:p>
            <a:r>
              <a:rPr lang="en-US" altLang="zh-CN" dirty="0"/>
              <a:t>Figure 10. The 10 most associated disease related to HG versus LG (upper panel) and TIIA versus HG(lower panel)</a:t>
            </a:r>
            <a:endParaRPr lang="en-US" dirty="0"/>
          </a:p>
        </p:txBody>
      </p:sp>
    </p:spTree>
    <p:extLst>
      <p:ext uri="{BB962C8B-B14F-4D97-AF65-F5344CB8AC3E}">
        <p14:creationId xmlns:p14="http://schemas.microsoft.com/office/powerpoint/2010/main" val="95896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21BA2F-9A6F-4638-A3C1-82946F79B445}"/>
              </a:ext>
            </a:extLst>
          </p:cNvPr>
          <p:cNvPicPr>
            <a:picLocks noGrp="1" noChangeAspect="1"/>
          </p:cNvPicPr>
          <p:nvPr>
            <p:ph idx="1"/>
          </p:nvPr>
        </p:nvPicPr>
        <p:blipFill>
          <a:blip r:embed="rId2"/>
          <a:stretch>
            <a:fillRect/>
          </a:stretch>
        </p:blipFill>
        <p:spPr>
          <a:xfrm>
            <a:off x="2041116" y="940722"/>
            <a:ext cx="7755807" cy="4351338"/>
          </a:xfrm>
          <a:prstGeom prst="rect">
            <a:avLst/>
          </a:prstGeom>
        </p:spPr>
      </p:pic>
      <p:sp>
        <p:nvSpPr>
          <p:cNvPr id="4" name="Slide Number Placeholder 3">
            <a:extLst>
              <a:ext uri="{FF2B5EF4-FFF2-40B4-BE49-F238E27FC236}">
                <a16:creationId xmlns:a16="http://schemas.microsoft.com/office/drawing/2014/main" id="{2C317550-1D13-4DF2-B8DA-790B7A89147F}"/>
              </a:ext>
            </a:extLst>
          </p:cNvPr>
          <p:cNvSpPr>
            <a:spLocks noGrp="1"/>
          </p:cNvSpPr>
          <p:nvPr>
            <p:ph type="sldNum" sz="quarter" idx="12"/>
          </p:nvPr>
        </p:nvSpPr>
        <p:spPr/>
        <p:txBody>
          <a:bodyPr/>
          <a:lstStyle/>
          <a:p>
            <a:fld id="{7D3A1EF2-E2F5-49D5-B6B4-E3B4DEFE85E7}" type="slidenum">
              <a:rPr lang="en-US" smtClean="0"/>
              <a:t>2</a:t>
            </a:fld>
            <a:endParaRPr lang="en-US"/>
          </a:p>
        </p:txBody>
      </p:sp>
      <p:sp>
        <p:nvSpPr>
          <p:cNvPr id="7" name="Rectangle 6">
            <a:extLst>
              <a:ext uri="{FF2B5EF4-FFF2-40B4-BE49-F238E27FC236}">
                <a16:creationId xmlns:a16="http://schemas.microsoft.com/office/drawing/2014/main" id="{3D08105B-2391-4563-989E-2AB5B6D5D249}"/>
              </a:ext>
            </a:extLst>
          </p:cNvPr>
          <p:cNvSpPr/>
          <p:nvPr/>
        </p:nvSpPr>
        <p:spPr>
          <a:xfrm>
            <a:off x="838200" y="4967149"/>
            <a:ext cx="11170763" cy="1754326"/>
          </a:xfrm>
          <a:prstGeom prst="rect">
            <a:avLst/>
          </a:prstGeom>
        </p:spPr>
        <p:txBody>
          <a:bodyPr wrap="square">
            <a:spAutoFit/>
          </a:bodyPr>
          <a:lstStyle/>
          <a:p>
            <a:r>
              <a:rPr lang="en-US" dirty="0"/>
              <a:t>Figure 2. Effects of TIIA on production of intracellular reactive oxygen species (ROS) induced by 2 day treatment of high glucose (HG) In mouse kidney mes-13 cells via flow cytometry. Two days treatment of HG induced increase of intracellular ROS damage comparing with low glucose (LG) group(A), co-treatment of 5µM TIIA (B), 10 µM TIIA (C) and 15 µM TIIA(D) could protect mes-13 cells against ROS damage from HG. Relative ROS fold change normalized by LG (E) are expressed as means ± Std for 3 independent replicates and significant (p&lt;0.05, *; p&lt;0.01, **) difference comparing with HG are indicated.</a:t>
            </a:r>
          </a:p>
        </p:txBody>
      </p:sp>
    </p:spTree>
    <p:extLst>
      <p:ext uri="{BB962C8B-B14F-4D97-AF65-F5344CB8AC3E}">
        <p14:creationId xmlns:p14="http://schemas.microsoft.com/office/powerpoint/2010/main" val="377245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C13CB0-9A53-45B6-B9F3-71963769FF79}"/>
              </a:ext>
            </a:extLst>
          </p:cNvPr>
          <p:cNvSpPr>
            <a:spLocks noGrp="1"/>
          </p:cNvSpPr>
          <p:nvPr>
            <p:ph type="sldNum" sz="quarter" idx="12"/>
          </p:nvPr>
        </p:nvSpPr>
        <p:spPr/>
        <p:txBody>
          <a:bodyPr/>
          <a:lstStyle/>
          <a:p>
            <a:fld id="{7D3A1EF2-E2F5-49D5-B6B4-E3B4DEFE85E7}" type="slidenum">
              <a:rPr lang="en-US" smtClean="0"/>
              <a:t>3</a:t>
            </a:fld>
            <a:endParaRPr lang="en-US"/>
          </a:p>
        </p:txBody>
      </p:sp>
      <p:pic>
        <p:nvPicPr>
          <p:cNvPr id="3" name="Picture 2">
            <a:extLst>
              <a:ext uri="{FF2B5EF4-FFF2-40B4-BE49-F238E27FC236}">
                <a16:creationId xmlns:a16="http://schemas.microsoft.com/office/drawing/2014/main" id="{4FDCBFDB-9BE5-4108-B10E-5091AAFDAC67}"/>
              </a:ext>
            </a:extLst>
          </p:cNvPr>
          <p:cNvPicPr>
            <a:picLocks noChangeAspect="1"/>
          </p:cNvPicPr>
          <p:nvPr/>
        </p:nvPicPr>
        <p:blipFill>
          <a:blip r:embed="rId2"/>
          <a:stretch>
            <a:fillRect/>
          </a:stretch>
        </p:blipFill>
        <p:spPr>
          <a:xfrm>
            <a:off x="0" y="0"/>
            <a:ext cx="10734920" cy="6359085"/>
          </a:xfrm>
          <a:prstGeom prst="rect">
            <a:avLst/>
          </a:prstGeom>
        </p:spPr>
      </p:pic>
      <p:sp>
        <p:nvSpPr>
          <p:cNvPr id="5" name="Rectangle 4">
            <a:extLst>
              <a:ext uri="{FF2B5EF4-FFF2-40B4-BE49-F238E27FC236}">
                <a16:creationId xmlns:a16="http://schemas.microsoft.com/office/drawing/2014/main" id="{C9B86002-C623-48BB-A732-37CD133F3837}"/>
              </a:ext>
            </a:extLst>
          </p:cNvPr>
          <p:cNvSpPr/>
          <p:nvPr/>
        </p:nvSpPr>
        <p:spPr>
          <a:xfrm>
            <a:off x="655214" y="5903893"/>
            <a:ext cx="10881571" cy="954107"/>
          </a:xfrm>
          <a:prstGeom prst="rect">
            <a:avLst/>
          </a:prstGeom>
        </p:spPr>
        <p:txBody>
          <a:bodyPr wrap="square">
            <a:spAutoFit/>
          </a:bodyPr>
          <a:lstStyle/>
          <a:p>
            <a:r>
              <a:rPr lang="en-US" sz="1400" dirty="0"/>
              <a:t>Figure 3 Overview of the differentially expressed genes in 2 comparisons among 3 groups (HG/LG and TIIA/HG). (A) Doughnut Heat map of </a:t>
            </a:r>
            <a:r>
              <a:rPr lang="en-US" altLang="zh-CN" sz="1400" dirty="0"/>
              <a:t>213 overlapped </a:t>
            </a:r>
            <a:r>
              <a:rPr lang="en-US" sz="1400" dirty="0"/>
              <a:t>Genes with differential expression that appeared in HG versus LG group and TIIA versus HG group. (B, C) Venn diagrams comparing the up-regulated (green) and down-regulated genes (red) between HG versus LG group and TIIA versus HG group. Genes with log</a:t>
            </a:r>
            <a:r>
              <a:rPr lang="en-US" sz="1400" baseline="-25000" dirty="0"/>
              <a:t>2</a:t>
            </a:r>
            <a:r>
              <a:rPr lang="en-US" sz="1400" dirty="0"/>
              <a:t> fold changes greater than 0.3 were counted.</a:t>
            </a:r>
          </a:p>
        </p:txBody>
      </p:sp>
    </p:spTree>
    <p:extLst>
      <p:ext uri="{BB962C8B-B14F-4D97-AF65-F5344CB8AC3E}">
        <p14:creationId xmlns:p14="http://schemas.microsoft.com/office/powerpoint/2010/main" val="1056001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8606AE-487A-4121-A60C-B9238AE7E13F}"/>
              </a:ext>
            </a:extLst>
          </p:cNvPr>
          <p:cNvSpPr>
            <a:spLocks noGrp="1"/>
          </p:cNvSpPr>
          <p:nvPr>
            <p:ph type="sldNum" sz="quarter" idx="12"/>
          </p:nvPr>
        </p:nvSpPr>
        <p:spPr/>
        <p:txBody>
          <a:bodyPr/>
          <a:lstStyle/>
          <a:p>
            <a:fld id="{7D3A1EF2-E2F5-49D5-B6B4-E3B4DEFE85E7}" type="slidenum">
              <a:rPr lang="en-US" smtClean="0"/>
              <a:t>4</a:t>
            </a:fld>
            <a:endParaRPr lang="en-US"/>
          </a:p>
        </p:txBody>
      </p:sp>
      <p:pic>
        <p:nvPicPr>
          <p:cNvPr id="3" name="Picture 2">
            <a:extLst>
              <a:ext uri="{FF2B5EF4-FFF2-40B4-BE49-F238E27FC236}">
                <a16:creationId xmlns:a16="http://schemas.microsoft.com/office/drawing/2014/main" id="{05111929-B3CC-42FD-9CA9-070FDD7E4077}"/>
              </a:ext>
            </a:extLst>
          </p:cNvPr>
          <p:cNvPicPr>
            <a:picLocks noChangeAspect="1"/>
          </p:cNvPicPr>
          <p:nvPr/>
        </p:nvPicPr>
        <p:blipFill>
          <a:blip r:embed="rId2"/>
          <a:stretch>
            <a:fillRect/>
          </a:stretch>
        </p:blipFill>
        <p:spPr>
          <a:xfrm>
            <a:off x="0" y="65271"/>
            <a:ext cx="12192000" cy="6727458"/>
          </a:xfrm>
          <a:prstGeom prst="rect">
            <a:avLst/>
          </a:prstGeom>
        </p:spPr>
      </p:pic>
      <p:sp>
        <p:nvSpPr>
          <p:cNvPr id="4" name="Rectangle 3">
            <a:extLst>
              <a:ext uri="{FF2B5EF4-FFF2-40B4-BE49-F238E27FC236}">
                <a16:creationId xmlns:a16="http://schemas.microsoft.com/office/drawing/2014/main" id="{02216413-F867-4BBC-9329-27110D983157}"/>
              </a:ext>
            </a:extLst>
          </p:cNvPr>
          <p:cNvSpPr/>
          <p:nvPr/>
        </p:nvSpPr>
        <p:spPr>
          <a:xfrm>
            <a:off x="393290" y="6075144"/>
            <a:ext cx="10960510" cy="646331"/>
          </a:xfrm>
          <a:prstGeom prst="rect">
            <a:avLst/>
          </a:prstGeom>
        </p:spPr>
        <p:txBody>
          <a:bodyPr wrap="square">
            <a:spAutoFit/>
          </a:bodyPr>
          <a:lstStyle/>
          <a:p>
            <a:pPr algn="ctr"/>
            <a:r>
              <a:rPr lang="en-US" dirty="0"/>
              <a:t>Figure 4. </a:t>
            </a:r>
            <a:r>
              <a:rPr lang="en-US" dirty="0" err="1"/>
              <a:t>Sureselect</a:t>
            </a:r>
            <a:r>
              <a:rPr lang="en-US" dirty="0"/>
              <a:t> Methyl-seq results (A) Percent of Methylated Cp</a:t>
            </a:r>
            <a:r>
              <a:rPr lang="en-US" altLang="zh-CN" dirty="0"/>
              <a:t>G by region and treatment;</a:t>
            </a:r>
          </a:p>
          <a:p>
            <a:pPr algn="ctr"/>
            <a:r>
              <a:rPr lang="en-US" altLang="zh-CN" dirty="0"/>
              <a:t>(B) Distribution of DMR by Number of CpG and Region; (C) DMR annotation by region (%) </a:t>
            </a:r>
            <a:endParaRPr lang="en-US" dirty="0"/>
          </a:p>
        </p:txBody>
      </p:sp>
    </p:spTree>
    <p:extLst>
      <p:ext uri="{BB962C8B-B14F-4D97-AF65-F5344CB8AC3E}">
        <p14:creationId xmlns:p14="http://schemas.microsoft.com/office/powerpoint/2010/main" val="141943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F98CA1-9FE0-467D-A1A2-9D696CF3F2FD}"/>
              </a:ext>
            </a:extLst>
          </p:cNvPr>
          <p:cNvSpPr>
            <a:spLocks noGrp="1"/>
          </p:cNvSpPr>
          <p:nvPr>
            <p:ph type="sldNum" sz="quarter" idx="12"/>
          </p:nvPr>
        </p:nvSpPr>
        <p:spPr/>
        <p:txBody>
          <a:bodyPr/>
          <a:lstStyle/>
          <a:p>
            <a:fld id="{7D3A1EF2-E2F5-49D5-B6B4-E3B4DEFE85E7}" type="slidenum">
              <a:rPr lang="en-US" smtClean="0"/>
              <a:t>5</a:t>
            </a:fld>
            <a:endParaRPr lang="en-US"/>
          </a:p>
        </p:txBody>
      </p:sp>
      <p:pic>
        <p:nvPicPr>
          <p:cNvPr id="3" name="Picture 2">
            <a:extLst>
              <a:ext uri="{FF2B5EF4-FFF2-40B4-BE49-F238E27FC236}">
                <a16:creationId xmlns:a16="http://schemas.microsoft.com/office/drawing/2014/main" id="{1FE05D67-4F5D-4B98-AEA8-FBFC69F6DDB8}"/>
              </a:ext>
            </a:extLst>
          </p:cNvPr>
          <p:cNvPicPr>
            <a:picLocks noChangeAspect="1"/>
          </p:cNvPicPr>
          <p:nvPr/>
        </p:nvPicPr>
        <p:blipFill>
          <a:blip r:embed="rId2"/>
          <a:stretch>
            <a:fillRect/>
          </a:stretch>
        </p:blipFill>
        <p:spPr>
          <a:xfrm>
            <a:off x="130547" y="57620"/>
            <a:ext cx="11930906" cy="6742760"/>
          </a:xfrm>
          <a:prstGeom prst="rect">
            <a:avLst/>
          </a:prstGeom>
        </p:spPr>
      </p:pic>
      <p:sp>
        <p:nvSpPr>
          <p:cNvPr id="4" name="TextBox 3">
            <a:extLst>
              <a:ext uri="{FF2B5EF4-FFF2-40B4-BE49-F238E27FC236}">
                <a16:creationId xmlns:a16="http://schemas.microsoft.com/office/drawing/2014/main" id="{3B931E2E-1182-4849-9380-A1513211A4D1}"/>
              </a:ext>
            </a:extLst>
          </p:cNvPr>
          <p:cNvSpPr txBox="1"/>
          <p:nvPr/>
        </p:nvSpPr>
        <p:spPr>
          <a:xfrm>
            <a:off x="458973" y="6077247"/>
            <a:ext cx="10962967" cy="923330"/>
          </a:xfrm>
          <a:prstGeom prst="rect">
            <a:avLst/>
          </a:prstGeom>
          <a:noFill/>
        </p:spPr>
        <p:txBody>
          <a:bodyPr wrap="square" rtlCol="0">
            <a:spAutoFit/>
          </a:bodyPr>
          <a:lstStyle/>
          <a:p>
            <a:r>
              <a:rPr lang="en-US" dirty="0"/>
              <a:t>Figure 5 Quadrantal graph shows correlation between RNA-seq and methyl-seq. The upper left and lower right quadrantal region of indicate those genes with reversed change of methylation and RNA expression in HG/LG (A) and TIIA/HG(B) comparisons</a:t>
            </a:r>
          </a:p>
        </p:txBody>
      </p:sp>
    </p:spTree>
    <p:extLst>
      <p:ext uri="{BB962C8B-B14F-4D97-AF65-F5344CB8AC3E}">
        <p14:creationId xmlns:p14="http://schemas.microsoft.com/office/powerpoint/2010/main" val="2183230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B87314-3F7A-4433-B074-50A105E0E361}"/>
              </a:ext>
            </a:extLst>
          </p:cNvPr>
          <p:cNvSpPr>
            <a:spLocks noGrp="1"/>
          </p:cNvSpPr>
          <p:nvPr>
            <p:ph type="sldNum" sz="quarter" idx="12"/>
          </p:nvPr>
        </p:nvSpPr>
        <p:spPr/>
        <p:txBody>
          <a:bodyPr/>
          <a:lstStyle/>
          <a:p>
            <a:fld id="{7D3A1EF2-E2F5-49D5-B6B4-E3B4DEFE85E7}" type="slidenum">
              <a:rPr lang="en-US" smtClean="0"/>
              <a:t>6</a:t>
            </a:fld>
            <a:endParaRPr lang="en-US"/>
          </a:p>
        </p:txBody>
      </p:sp>
      <p:sp>
        <p:nvSpPr>
          <p:cNvPr id="3" name="TextBox 2">
            <a:extLst>
              <a:ext uri="{FF2B5EF4-FFF2-40B4-BE49-F238E27FC236}">
                <a16:creationId xmlns:a16="http://schemas.microsoft.com/office/drawing/2014/main" id="{77B26161-8155-4478-A6EC-1AC62E80CD06}"/>
              </a:ext>
            </a:extLst>
          </p:cNvPr>
          <p:cNvSpPr txBox="1"/>
          <p:nvPr/>
        </p:nvSpPr>
        <p:spPr>
          <a:xfrm>
            <a:off x="744718" y="5679830"/>
            <a:ext cx="11302738" cy="830997"/>
          </a:xfrm>
          <a:prstGeom prst="rect">
            <a:avLst/>
          </a:prstGeom>
          <a:noFill/>
        </p:spPr>
        <p:txBody>
          <a:bodyPr wrap="square" rtlCol="0">
            <a:spAutoFit/>
          </a:bodyPr>
          <a:lstStyle/>
          <a:p>
            <a:r>
              <a:rPr lang="en-US" sz="1600" dirty="0"/>
              <a:t>Figure 6.</a:t>
            </a:r>
            <a:r>
              <a:rPr lang="en-US" sz="1600" dirty="0">
                <a:solidFill>
                  <a:srgbClr val="FF0000"/>
                </a:solidFill>
              </a:rPr>
              <a:t> </a:t>
            </a:r>
            <a:r>
              <a:rPr lang="en-US" sz="1600" dirty="0"/>
              <a:t>RNA qPCR validation for the genes of interest. The gene expressions from HG group were normalized to 1 and the relative fold changes were obtained from the comparation between the other 2 groups to HG group. All the data are presented are expressed as means ± Std for 3 independent replicates and significant (*, p&lt;0.05) difference comparing with HG are indicated</a:t>
            </a:r>
          </a:p>
        </p:txBody>
      </p:sp>
      <p:graphicFrame>
        <p:nvGraphicFramePr>
          <p:cNvPr id="4" name="Object 3">
            <a:extLst>
              <a:ext uri="{FF2B5EF4-FFF2-40B4-BE49-F238E27FC236}">
                <a16:creationId xmlns:a16="http://schemas.microsoft.com/office/drawing/2014/main" id="{6A22B871-6CA1-464C-B1D8-1A081833B66D}"/>
              </a:ext>
            </a:extLst>
          </p:cNvPr>
          <p:cNvGraphicFramePr>
            <a:graphicFrameLocks noChangeAspect="1"/>
          </p:cNvGraphicFramePr>
          <p:nvPr>
            <p:extLst>
              <p:ext uri="{D42A27DB-BD31-4B8C-83A1-F6EECF244321}">
                <p14:modId xmlns:p14="http://schemas.microsoft.com/office/powerpoint/2010/main" val="2321877125"/>
              </p:ext>
            </p:extLst>
          </p:nvPr>
        </p:nvGraphicFramePr>
        <p:xfrm>
          <a:off x="1428685" y="561553"/>
          <a:ext cx="8553515" cy="4907629"/>
        </p:xfrm>
        <a:graphic>
          <a:graphicData uri="http://schemas.openxmlformats.org/presentationml/2006/ole">
            <mc:AlternateContent xmlns:mc="http://schemas.openxmlformats.org/markup-compatibility/2006">
              <mc:Choice xmlns:v="urn:schemas-microsoft-com:vml" Requires="v">
                <p:oleObj spid="_x0000_s1181" name="Prism 7" r:id="rId3" imgW="4477567" imgH="2680911" progId="Prism7.Document">
                  <p:embed/>
                </p:oleObj>
              </mc:Choice>
              <mc:Fallback>
                <p:oleObj name="Prism 7" r:id="rId3" imgW="4477567" imgH="2680911" progId="Prism7.Document">
                  <p:embed/>
                  <p:pic>
                    <p:nvPicPr>
                      <p:cNvPr id="0" name=""/>
                      <p:cNvPicPr/>
                      <p:nvPr/>
                    </p:nvPicPr>
                    <p:blipFill>
                      <a:blip r:embed="rId4"/>
                      <a:stretch>
                        <a:fillRect/>
                      </a:stretch>
                    </p:blipFill>
                    <p:spPr>
                      <a:xfrm>
                        <a:off x="1428685" y="561553"/>
                        <a:ext cx="8553515" cy="4907629"/>
                      </a:xfrm>
                      <a:prstGeom prst="rect">
                        <a:avLst/>
                      </a:prstGeom>
                    </p:spPr>
                  </p:pic>
                </p:oleObj>
              </mc:Fallback>
            </mc:AlternateContent>
          </a:graphicData>
        </a:graphic>
      </p:graphicFrame>
    </p:spTree>
    <p:extLst>
      <p:ext uri="{BB962C8B-B14F-4D97-AF65-F5344CB8AC3E}">
        <p14:creationId xmlns:p14="http://schemas.microsoft.com/office/powerpoint/2010/main" val="41576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6398DC-BC88-46F1-A9EA-FE51C53D4040}"/>
              </a:ext>
            </a:extLst>
          </p:cNvPr>
          <p:cNvSpPr>
            <a:spLocks noGrp="1"/>
          </p:cNvSpPr>
          <p:nvPr>
            <p:ph type="sldNum" sz="quarter" idx="12"/>
          </p:nvPr>
        </p:nvSpPr>
        <p:spPr/>
        <p:txBody>
          <a:bodyPr/>
          <a:lstStyle/>
          <a:p>
            <a:fld id="{7D3A1EF2-E2F5-49D5-B6B4-E3B4DEFE85E7}" type="slidenum">
              <a:rPr lang="en-US" smtClean="0"/>
              <a:t>7</a:t>
            </a:fld>
            <a:endParaRPr lang="en-US"/>
          </a:p>
        </p:txBody>
      </p:sp>
      <p:pic>
        <p:nvPicPr>
          <p:cNvPr id="3" name="Picture 2">
            <a:extLst>
              <a:ext uri="{FF2B5EF4-FFF2-40B4-BE49-F238E27FC236}">
                <a16:creationId xmlns:a16="http://schemas.microsoft.com/office/drawing/2014/main" id="{0E36209D-16D8-4F6B-A77A-D11487B47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6" y="1"/>
            <a:ext cx="3429000" cy="3429000"/>
          </a:xfrm>
          <a:prstGeom prst="rect">
            <a:avLst/>
          </a:prstGeom>
        </p:spPr>
      </p:pic>
      <p:pic>
        <p:nvPicPr>
          <p:cNvPr id="4" name="Picture 3">
            <a:extLst>
              <a:ext uri="{FF2B5EF4-FFF2-40B4-BE49-F238E27FC236}">
                <a16:creationId xmlns:a16="http://schemas.microsoft.com/office/drawing/2014/main" id="{300F796C-8A90-4151-B142-A191B8411B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885" y="49190"/>
            <a:ext cx="3429000" cy="3429000"/>
          </a:xfrm>
          <a:prstGeom prst="rect">
            <a:avLst/>
          </a:prstGeom>
        </p:spPr>
      </p:pic>
      <p:pic>
        <p:nvPicPr>
          <p:cNvPr id="5" name="Picture 4">
            <a:extLst>
              <a:ext uri="{FF2B5EF4-FFF2-40B4-BE49-F238E27FC236}">
                <a16:creationId xmlns:a16="http://schemas.microsoft.com/office/drawing/2014/main" id="{98C7AAFA-8122-4160-830D-26D6E533EF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75" y="3478190"/>
            <a:ext cx="3429000" cy="3429000"/>
          </a:xfrm>
          <a:prstGeom prst="rect">
            <a:avLst/>
          </a:prstGeom>
        </p:spPr>
      </p:pic>
      <p:pic>
        <p:nvPicPr>
          <p:cNvPr id="6" name="Picture 5">
            <a:extLst>
              <a:ext uri="{FF2B5EF4-FFF2-40B4-BE49-F238E27FC236}">
                <a16:creationId xmlns:a16="http://schemas.microsoft.com/office/drawing/2014/main" id="{98827EE6-D858-417B-87FF-38798D7B34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0885" y="3478190"/>
            <a:ext cx="3429000" cy="3429000"/>
          </a:xfrm>
          <a:prstGeom prst="rect">
            <a:avLst/>
          </a:prstGeom>
        </p:spPr>
      </p:pic>
      <p:sp>
        <p:nvSpPr>
          <p:cNvPr id="7" name="TextBox 6">
            <a:extLst>
              <a:ext uri="{FF2B5EF4-FFF2-40B4-BE49-F238E27FC236}">
                <a16:creationId xmlns:a16="http://schemas.microsoft.com/office/drawing/2014/main" id="{1BD27DDA-F815-4B72-8B1F-B472B13B8877}"/>
              </a:ext>
            </a:extLst>
          </p:cNvPr>
          <p:cNvSpPr txBox="1"/>
          <p:nvPr/>
        </p:nvSpPr>
        <p:spPr>
          <a:xfrm>
            <a:off x="0" y="0"/>
            <a:ext cx="289367" cy="369332"/>
          </a:xfrm>
          <a:prstGeom prst="rect">
            <a:avLst/>
          </a:prstGeom>
          <a:noFill/>
        </p:spPr>
        <p:txBody>
          <a:bodyPr wrap="square" rtlCol="0">
            <a:spAutoFit/>
          </a:bodyPr>
          <a:lstStyle/>
          <a:p>
            <a:r>
              <a:rPr lang="en-US" dirty="0"/>
              <a:t>A</a:t>
            </a:r>
          </a:p>
        </p:txBody>
      </p:sp>
      <p:sp>
        <p:nvSpPr>
          <p:cNvPr id="8" name="TextBox 7">
            <a:extLst>
              <a:ext uri="{FF2B5EF4-FFF2-40B4-BE49-F238E27FC236}">
                <a16:creationId xmlns:a16="http://schemas.microsoft.com/office/drawing/2014/main" id="{AA854D94-09B6-478C-8FDA-F8B360F2EF6B}"/>
              </a:ext>
            </a:extLst>
          </p:cNvPr>
          <p:cNvSpPr txBox="1"/>
          <p:nvPr/>
        </p:nvSpPr>
        <p:spPr>
          <a:xfrm>
            <a:off x="3463726" y="49190"/>
            <a:ext cx="289367" cy="369332"/>
          </a:xfrm>
          <a:prstGeom prst="rect">
            <a:avLst/>
          </a:prstGeom>
          <a:noFill/>
        </p:spPr>
        <p:txBody>
          <a:bodyPr wrap="square" rtlCol="0">
            <a:spAutoFit/>
          </a:bodyPr>
          <a:lstStyle/>
          <a:p>
            <a:r>
              <a:rPr lang="en-US" dirty="0"/>
              <a:t>B</a:t>
            </a:r>
          </a:p>
        </p:txBody>
      </p:sp>
      <p:sp>
        <p:nvSpPr>
          <p:cNvPr id="9" name="TextBox 8">
            <a:extLst>
              <a:ext uri="{FF2B5EF4-FFF2-40B4-BE49-F238E27FC236}">
                <a16:creationId xmlns:a16="http://schemas.microsoft.com/office/drawing/2014/main" id="{25A88031-CB75-45D3-B43E-93F0F0E74BF0}"/>
              </a:ext>
            </a:extLst>
          </p:cNvPr>
          <p:cNvSpPr txBox="1"/>
          <p:nvPr/>
        </p:nvSpPr>
        <p:spPr>
          <a:xfrm>
            <a:off x="-1" y="3463195"/>
            <a:ext cx="289367" cy="369332"/>
          </a:xfrm>
          <a:prstGeom prst="rect">
            <a:avLst/>
          </a:prstGeom>
          <a:noFill/>
        </p:spPr>
        <p:txBody>
          <a:bodyPr wrap="square" rtlCol="0">
            <a:spAutoFit/>
          </a:bodyPr>
          <a:lstStyle/>
          <a:p>
            <a:r>
              <a:rPr lang="en-US" dirty="0"/>
              <a:t>C</a:t>
            </a:r>
          </a:p>
        </p:txBody>
      </p:sp>
      <p:sp>
        <p:nvSpPr>
          <p:cNvPr id="10" name="TextBox 9">
            <a:extLst>
              <a:ext uri="{FF2B5EF4-FFF2-40B4-BE49-F238E27FC236}">
                <a16:creationId xmlns:a16="http://schemas.microsoft.com/office/drawing/2014/main" id="{41A35500-475D-42A9-BD83-2F0288689356}"/>
              </a:ext>
            </a:extLst>
          </p:cNvPr>
          <p:cNvSpPr txBox="1"/>
          <p:nvPr/>
        </p:nvSpPr>
        <p:spPr>
          <a:xfrm>
            <a:off x="3409197" y="3463195"/>
            <a:ext cx="289367" cy="369332"/>
          </a:xfrm>
          <a:prstGeom prst="rect">
            <a:avLst/>
          </a:prstGeom>
          <a:noFill/>
        </p:spPr>
        <p:txBody>
          <a:bodyPr wrap="square" rtlCol="0">
            <a:spAutoFit/>
          </a:bodyPr>
          <a:lstStyle/>
          <a:p>
            <a:r>
              <a:rPr lang="en-US" dirty="0"/>
              <a:t>D</a:t>
            </a:r>
          </a:p>
        </p:txBody>
      </p:sp>
      <p:sp>
        <p:nvSpPr>
          <p:cNvPr id="11" name="TextBox 10">
            <a:extLst>
              <a:ext uri="{FF2B5EF4-FFF2-40B4-BE49-F238E27FC236}">
                <a16:creationId xmlns:a16="http://schemas.microsoft.com/office/drawing/2014/main" id="{E3788914-09CA-4156-9933-4FA061AB0E8F}"/>
              </a:ext>
            </a:extLst>
          </p:cNvPr>
          <p:cNvSpPr txBox="1"/>
          <p:nvPr/>
        </p:nvSpPr>
        <p:spPr>
          <a:xfrm>
            <a:off x="7261573" y="2094182"/>
            <a:ext cx="4548851" cy="923330"/>
          </a:xfrm>
          <a:prstGeom prst="rect">
            <a:avLst/>
          </a:prstGeom>
          <a:noFill/>
        </p:spPr>
        <p:txBody>
          <a:bodyPr wrap="square" rtlCol="0">
            <a:spAutoFit/>
          </a:bodyPr>
          <a:lstStyle/>
          <a:p>
            <a:r>
              <a:rPr lang="en-US" b="1" i="1" dirty="0"/>
              <a:t>Figure 7. In-depth analysis of DNA methylation of Bmp8b(A), Fgl2(B), </a:t>
            </a:r>
            <a:r>
              <a:rPr lang="en-US" b="1" i="1" dirty="0" err="1"/>
              <a:t>Gulo</a:t>
            </a:r>
            <a:r>
              <a:rPr lang="en-US" b="1" i="1" dirty="0"/>
              <a:t>(C) and </a:t>
            </a:r>
            <a:r>
              <a:rPr lang="en-US" b="1" i="1" dirty="0" err="1"/>
              <a:t>Kcnip</a:t>
            </a:r>
            <a:r>
              <a:rPr lang="en-US" b="1" i="1" dirty="0"/>
              <a:t>(D) in looipops figures  </a:t>
            </a:r>
          </a:p>
        </p:txBody>
      </p:sp>
    </p:spTree>
    <p:extLst>
      <p:ext uri="{BB962C8B-B14F-4D97-AF65-F5344CB8AC3E}">
        <p14:creationId xmlns:p14="http://schemas.microsoft.com/office/powerpoint/2010/main" val="33123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61B8DA-C5B9-4D8C-BA9F-34FDBF447B7A}"/>
              </a:ext>
            </a:extLst>
          </p:cNvPr>
          <p:cNvSpPr>
            <a:spLocks noGrp="1"/>
          </p:cNvSpPr>
          <p:nvPr>
            <p:ph type="sldNum" sz="quarter" idx="12"/>
          </p:nvPr>
        </p:nvSpPr>
        <p:spPr/>
        <p:txBody>
          <a:bodyPr/>
          <a:lstStyle/>
          <a:p>
            <a:fld id="{7D3A1EF2-E2F5-49D5-B6B4-E3B4DEFE85E7}" type="slidenum">
              <a:rPr lang="en-US" smtClean="0"/>
              <a:t>8</a:t>
            </a:fld>
            <a:endParaRPr lang="en-US"/>
          </a:p>
        </p:txBody>
      </p:sp>
      <p:pic>
        <p:nvPicPr>
          <p:cNvPr id="4" name="Picture 3">
            <a:extLst>
              <a:ext uri="{FF2B5EF4-FFF2-40B4-BE49-F238E27FC236}">
                <a16:creationId xmlns:a16="http://schemas.microsoft.com/office/drawing/2014/main" id="{122F8407-EC5E-468F-8463-A3A7845FC1B5}"/>
              </a:ext>
            </a:extLst>
          </p:cNvPr>
          <p:cNvPicPr>
            <a:picLocks noChangeAspect="1"/>
          </p:cNvPicPr>
          <p:nvPr/>
        </p:nvPicPr>
        <p:blipFill>
          <a:blip r:embed="rId2"/>
          <a:stretch>
            <a:fillRect/>
          </a:stretch>
        </p:blipFill>
        <p:spPr>
          <a:xfrm>
            <a:off x="0" y="1156935"/>
            <a:ext cx="5924550" cy="3533775"/>
          </a:xfrm>
          <a:prstGeom prst="rect">
            <a:avLst/>
          </a:prstGeom>
        </p:spPr>
      </p:pic>
      <p:pic>
        <p:nvPicPr>
          <p:cNvPr id="6" name="Picture 5">
            <a:extLst>
              <a:ext uri="{FF2B5EF4-FFF2-40B4-BE49-F238E27FC236}">
                <a16:creationId xmlns:a16="http://schemas.microsoft.com/office/drawing/2014/main" id="{5E0E14DB-5C8D-4276-95A9-9A7DB6B26738}"/>
              </a:ext>
            </a:extLst>
          </p:cNvPr>
          <p:cNvPicPr>
            <a:picLocks noChangeAspect="1"/>
          </p:cNvPicPr>
          <p:nvPr/>
        </p:nvPicPr>
        <p:blipFill>
          <a:blip r:embed="rId3"/>
          <a:stretch>
            <a:fillRect/>
          </a:stretch>
        </p:blipFill>
        <p:spPr>
          <a:xfrm>
            <a:off x="6096000" y="1151982"/>
            <a:ext cx="5838343" cy="3538728"/>
          </a:xfrm>
          <a:prstGeom prst="rect">
            <a:avLst/>
          </a:prstGeom>
        </p:spPr>
      </p:pic>
      <p:sp>
        <p:nvSpPr>
          <p:cNvPr id="5" name="TextBox 4">
            <a:extLst>
              <a:ext uri="{FF2B5EF4-FFF2-40B4-BE49-F238E27FC236}">
                <a16:creationId xmlns:a16="http://schemas.microsoft.com/office/drawing/2014/main" id="{5D4DFEFC-CD90-454F-9DCD-F07200C0303F}"/>
              </a:ext>
            </a:extLst>
          </p:cNvPr>
          <p:cNvSpPr txBox="1"/>
          <p:nvPr/>
        </p:nvSpPr>
        <p:spPr>
          <a:xfrm>
            <a:off x="0" y="780614"/>
            <a:ext cx="697584" cy="369332"/>
          </a:xfrm>
          <a:prstGeom prst="rect">
            <a:avLst/>
          </a:prstGeom>
          <a:noFill/>
        </p:spPr>
        <p:txBody>
          <a:bodyPr wrap="square" rtlCol="0">
            <a:spAutoFit/>
          </a:bodyPr>
          <a:lstStyle/>
          <a:p>
            <a:r>
              <a:rPr lang="en-US" dirty="0"/>
              <a:t>A</a:t>
            </a:r>
          </a:p>
        </p:txBody>
      </p:sp>
      <p:sp>
        <p:nvSpPr>
          <p:cNvPr id="7" name="TextBox 6">
            <a:extLst>
              <a:ext uri="{FF2B5EF4-FFF2-40B4-BE49-F238E27FC236}">
                <a16:creationId xmlns:a16="http://schemas.microsoft.com/office/drawing/2014/main" id="{89FFFA82-EFE1-490E-9A93-AE10F799D3BC}"/>
              </a:ext>
            </a:extLst>
          </p:cNvPr>
          <p:cNvSpPr txBox="1"/>
          <p:nvPr/>
        </p:nvSpPr>
        <p:spPr>
          <a:xfrm>
            <a:off x="5747208" y="780614"/>
            <a:ext cx="697584" cy="369332"/>
          </a:xfrm>
          <a:prstGeom prst="rect">
            <a:avLst/>
          </a:prstGeom>
          <a:noFill/>
        </p:spPr>
        <p:txBody>
          <a:bodyPr wrap="square" rtlCol="0">
            <a:spAutoFit/>
          </a:bodyPr>
          <a:lstStyle/>
          <a:p>
            <a:r>
              <a:rPr lang="en-US" dirty="0"/>
              <a:t>B</a:t>
            </a:r>
          </a:p>
        </p:txBody>
      </p:sp>
      <p:sp>
        <p:nvSpPr>
          <p:cNvPr id="8" name="Rectangle 7">
            <a:extLst>
              <a:ext uri="{FF2B5EF4-FFF2-40B4-BE49-F238E27FC236}">
                <a16:creationId xmlns:a16="http://schemas.microsoft.com/office/drawing/2014/main" id="{E245FEDB-9A1A-493B-9BED-5A40549D8EC5}"/>
              </a:ext>
            </a:extLst>
          </p:cNvPr>
          <p:cNvSpPr/>
          <p:nvPr/>
        </p:nvSpPr>
        <p:spPr>
          <a:xfrm>
            <a:off x="216309" y="4962401"/>
            <a:ext cx="11718034" cy="1477328"/>
          </a:xfrm>
          <a:prstGeom prst="rect">
            <a:avLst/>
          </a:prstGeom>
        </p:spPr>
        <p:txBody>
          <a:bodyPr wrap="square">
            <a:spAutoFit/>
          </a:bodyPr>
          <a:lstStyle/>
          <a:p>
            <a:r>
              <a:rPr lang="en-US" dirty="0"/>
              <a:t>Figure 8 Canonical pathways identified by IPA for all significant and reliable Differentially expressed genes in HG versus LG </a:t>
            </a:r>
            <a:r>
              <a:rPr lang="en-US" altLang="zh-CN" dirty="0"/>
              <a:t>(A)</a:t>
            </a:r>
            <a:r>
              <a:rPr lang="en-US" dirty="0"/>
              <a:t> and TIIA versus HG (B) from mes-13 cells after 5 days treatment. Canonical</a:t>
            </a:r>
          </a:p>
          <a:p>
            <a:r>
              <a:rPr lang="en-US" dirty="0"/>
              <a:t>pathways are displayed as the –log(p-value) (upper) with the threshold of 1.5 indicating the minimum significance level. Length of the bars represents the significant associations. The ratio indicates the number of Differentially expressed genes in the comparison that map to a given canonical pathway divided by the total number of genes in that pathway.</a:t>
            </a:r>
          </a:p>
        </p:txBody>
      </p:sp>
    </p:spTree>
    <p:extLst>
      <p:ext uri="{BB962C8B-B14F-4D97-AF65-F5344CB8AC3E}">
        <p14:creationId xmlns:p14="http://schemas.microsoft.com/office/powerpoint/2010/main" val="2461542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6AF2F8-5A41-4334-9C62-E3082176D69E}"/>
              </a:ext>
            </a:extLst>
          </p:cNvPr>
          <p:cNvSpPr>
            <a:spLocks noGrp="1"/>
          </p:cNvSpPr>
          <p:nvPr>
            <p:ph type="sldNum" sz="quarter" idx="12"/>
          </p:nvPr>
        </p:nvSpPr>
        <p:spPr/>
        <p:txBody>
          <a:bodyPr/>
          <a:lstStyle/>
          <a:p>
            <a:fld id="{7D3A1EF2-E2F5-49D5-B6B4-E3B4DEFE85E7}" type="slidenum">
              <a:rPr lang="en-US" smtClean="0"/>
              <a:t>9</a:t>
            </a:fld>
            <a:endParaRPr lang="en-US"/>
          </a:p>
        </p:txBody>
      </p:sp>
      <p:sp>
        <p:nvSpPr>
          <p:cNvPr id="3" name="TextBox 2">
            <a:extLst>
              <a:ext uri="{FF2B5EF4-FFF2-40B4-BE49-F238E27FC236}">
                <a16:creationId xmlns:a16="http://schemas.microsoft.com/office/drawing/2014/main" id="{0748FA5E-88D2-4F77-8503-7EBA17017F7F}"/>
              </a:ext>
            </a:extLst>
          </p:cNvPr>
          <p:cNvSpPr txBox="1"/>
          <p:nvPr/>
        </p:nvSpPr>
        <p:spPr>
          <a:xfrm>
            <a:off x="9215957" y="1264801"/>
            <a:ext cx="2360157" cy="1477328"/>
          </a:xfrm>
          <a:prstGeom prst="rect">
            <a:avLst/>
          </a:prstGeom>
          <a:noFill/>
        </p:spPr>
        <p:txBody>
          <a:bodyPr wrap="square" rtlCol="0">
            <a:spAutoFit/>
          </a:bodyPr>
          <a:lstStyle/>
          <a:p>
            <a:r>
              <a:rPr lang="en-US" altLang="zh-CN" dirty="0"/>
              <a:t>Figure 9. The 10 most associated tox results related to HG versus LG (upper panel) and TIIA versus HG(lower panel)</a:t>
            </a:r>
          </a:p>
        </p:txBody>
      </p:sp>
      <p:pic>
        <p:nvPicPr>
          <p:cNvPr id="4" name="Picture 3">
            <a:extLst>
              <a:ext uri="{FF2B5EF4-FFF2-40B4-BE49-F238E27FC236}">
                <a16:creationId xmlns:a16="http://schemas.microsoft.com/office/drawing/2014/main" id="{358569D2-839D-4090-B7C5-C02D4CB5216C}"/>
              </a:ext>
            </a:extLst>
          </p:cNvPr>
          <p:cNvPicPr>
            <a:picLocks noChangeAspect="1"/>
          </p:cNvPicPr>
          <p:nvPr/>
        </p:nvPicPr>
        <p:blipFill>
          <a:blip r:embed="rId2"/>
          <a:stretch>
            <a:fillRect/>
          </a:stretch>
        </p:blipFill>
        <p:spPr>
          <a:xfrm>
            <a:off x="0" y="41344"/>
            <a:ext cx="9003522" cy="3387656"/>
          </a:xfrm>
          <a:prstGeom prst="rect">
            <a:avLst/>
          </a:prstGeom>
        </p:spPr>
      </p:pic>
      <p:pic>
        <p:nvPicPr>
          <p:cNvPr id="5" name="Picture 4">
            <a:extLst>
              <a:ext uri="{FF2B5EF4-FFF2-40B4-BE49-F238E27FC236}">
                <a16:creationId xmlns:a16="http://schemas.microsoft.com/office/drawing/2014/main" id="{BF13137C-C853-4D42-9750-C388A6B3EC51}"/>
              </a:ext>
            </a:extLst>
          </p:cNvPr>
          <p:cNvPicPr>
            <a:picLocks noChangeAspect="1"/>
          </p:cNvPicPr>
          <p:nvPr/>
        </p:nvPicPr>
        <p:blipFill>
          <a:blip r:embed="rId3"/>
          <a:stretch>
            <a:fillRect/>
          </a:stretch>
        </p:blipFill>
        <p:spPr>
          <a:xfrm>
            <a:off x="0" y="3540759"/>
            <a:ext cx="9003522" cy="3392424"/>
          </a:xfrm>
          <a:prstGeom prst="rect">
            <a:avLst/>
          </a:prstGeom>
        </p:spPr>
      </p:pic>
    </p:spTree>
    <p:extLst>
      <p:ext uri="{BB962C8B-B14F-4D97-AF65-F5344CB8AC3E}">
        <p14:creationId xmlns:p14="http://schemas.microsoft.com/office/powerpoint/2010/main" val="1326930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18567</TotalTime>
  <Words>640</Words>
  <Application>Microsoft Office PowerPoint</Application>
  <PresentationFormat>Widescreen</PresentationFormat>
  <Paragraphs>28</Paragraphs>
  <Slides>10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Arial</vt:lpstr>
      <vt:lpstr>Calibri</vt:lpstr>
      <vt:lpstr>Calibri Light</vt:lpstr>
      <vt:lpstr>Office Theme</vt:lpstr>
      <vt:lpstr>Prism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draft for Mes-13—TIIA—Diabetic Nephropathy</dc:title>
  <dc:creator>lee allen</dc:creator>
  <cp:lastModifiedBy>lee allen</cp:lastModifiedBy>
  <cp:revision>178</cp:revision>
  <dcterms:created xsi:type="dcterms:W3CDTF">2018-10-19T08:25:05Z</dcterms:created>
  <dcterms:modified xsi:type="dcterms:W3CDTF">2019-01-12T04:30:13Z</dcterms:modified>
</cp:coreProperties>
</file>