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95" r:id="rId5"/>
    <p:sldId id="264" r:id="rId6"/>
    <p:sldId id="301" r:id="rId7"/>
    <p:sldId id="267" r:id="rId8"/>
    <p:sldId id="279" r:id="rId9"/>
    <p:sldId id="280" r:id="rId10"/>
    <p:sldId id="302" r:id="rId11"/>
    <p:sldId id="303"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86114" autoAdjust="0"/>
  </p:normalViewPr>
  <p:slideViewPr>
    <p:cSldViewPr>
      <p:cViewPr varScale="1">
        <p:scale>
          <a:sx n="105" d="100"/>
          <a:sy n="105" d="100"/>
        </p:scale>
        <p:origin x="120" y="21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654D7D-CB92-47C0-B58D-CED08FE47E0E}" type="datetimeFigureOut">
              <a:rPr lang="en-US" smtClean="0"/>
              <a:t>6/23/2020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E96DAB-D648-4B09-8068-37D840F3E372}" type="slidenum">
              <a:rPr lang="en-US" smtClean="0"/>
              <a:t>‹#›</a:t>
            </a:fld>
            <a:endParaRPr lang="en-US" dirty="0"/>
          </a:p>
        </p:txBody>
      </p:sp>
    </p:spTree>
    <p:extLst>
      <p:ext uri="{BB962C8B-B14F-4D97-AF65-F5344CB8AC3E}">
        <p14:creationId xmlns:p14="http://schemas.microsoft.com/office/powerpoint/2010/main" val="1408871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b="1" dirty="0"/>
              <a:t>LEGEND: </a:t>
            </a:r>
            <a:r>
              <a:rPr lang="en-US" b="0" dirty="0"/>
              <a:t>study design(A), 16S sequencing depth per sample (B), and OUT counts and percentage by Kingdom within each genotype.</a:t>
            </a:r>
            <a:endParaRPr lang="en-US" b="1" dirty="0"/>
          </a:p>
        </p:txBody>
      </p:sp>
      <p:sp>
        <p:nvSpPr>
          <p:cNvPr id="4" name="Slide Number Placeholder 3"/>
          <p:cNvSpPr>
            <a:spLocks noGrp="1"/>
          </p:cNvSpPr>
          <p:nvPr>
            <p:ph type="sldNum" sz="quarter" idx="10"/>
          </p:nvPr>
        </p:nvSpPr>
        <p:spPr/>
        <p:txBody>
          <a:bodyPr/>
          <a:lstStyle/>
          <a:p>
            <a:fld id="{33E96DAB-D648-4B09-8068-37D840F3E372}" type="slidenum">
              <a:rPr lang="en-US" smtClean="0"/>
              <a:t>1</a:t>
            </a:fld>
            <a:endParaRPr lang="en-US"/>
          </a:p>
        </p:txBody>
      </p:sp>
    </p:spTree>
    <p:extLst>
      <p:ext uri="{BB962C8B-B14F-4D97-AF65-F5344CB8AC3E}">
        <p14:creationId xmlns:p14="http://schemas.microsoft.com/office/powerpoint/2010/main" val="335210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LEGEND</a:t>
            </a:r>
            <a:r>
              <a:rPr lang="en-US" dirty="0"/>
              <a:t>: Shannon index was calculated for each sample as a measure of alpha diversity. The means and SEM are plotted here. Nrf2 KO mice had significantly more diverse microbiomes compared to WT (= 0.011).</a:t>
            </a:r>
          </a:p>
          <a:p>
            <a:r>
              <a:rPr lang="en-US" b="1" dirty="0"/>
              <a:t>NOTE</a:t>
            </a:r>
            <a:r>
              <a:rPr lang="en-US" dirty="0"/>
              <a:t>: the original Figure 2 shows 2 more measures of alpha diversity but there is no need for it as it makes the inference more confusing. Additionally, number of OTUs (Fig 2 B) is proportional to sequencing depth – I believe Dr. Gao rarified her samples to correct for that but this approach have its pitfalls as it is a form of </a:t>
            </a:r>
            <a:r>
              <a:rPr lang="en-US" dirty="0" err="1"/>
              <a:t>downsampling</a:t>
            </a:r>
            <a:r>
              <a:rPr lang="en-US" dirty="0"/>
              <a:t>.</a:t>
            </a:r>
          </a:p>
          <a:p>
            <a:endParaRPr lang="en-US" dirty="0"/>
          </a:p>
          <a:p>
            <a:r>
              <a:rPr lang="en-US" dirty="0"/>
              <a:t>This figure also eliminates the need for Fig 5 as it provides same information ordered differently. Instead, a table of statistics should be added. </a:t>
            </a:r>
          </a:p>
          <a:p>
            <a:endParaRPr lang="en-US" dirty="0"/>
          </a:p>
          <a:p>
            <a:endParaRPr lang="en-US" dirty="0"/>
          </a:p>
        </p:txBody>
      </p:sp>
      <p:sp>
        <p:nvSpPr>
          <p:cNvPr id="4" name="Slide Number Placeholder 3"/>
          <p:cNvSpPr>
            <a:spLocks noGrp="1"/>
          </p:cNvSpPr>
          <p:nvPr>
            <p:ph type="sldNum" sz="quarter" idx="10"/>
          </p:nvPr>
        </p:nvSpPr>
        <p:spPr/>
        <p:txBody>
          <a:bodyPr/>
          <a:lstStyle/>
          <a:p>
            <a:fld id="{33E96DAB-D648-4B09-8068-37D840F3E372}" type="slidenum">
              <a:rPr lang="en-US" smtClean="0"/>
              <a:t>2</a:t>
            </a:fld>
            <a:endParaRPr lang="en-US"/>
          </a:p>
        </p:txBody>
      </p:sp>
    </p:spTree>
    <p:extLst>
      <p:ext uri="{BB962C8B-B14F-4D97-AF65-F5344CB8AC3E}">
        <p14:creationId xmlns:p14="http://schemas.microsoft.com/office/powerpoint/2010/main" val="76034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LEGEND</a:t>
            </a:r>
            <a:r>
              <a:rPr lang="en-US" dirty="0"/>
              <a:t>: Biplots of samples projected to principal components 1 and 2. The arrows represent the direction and the magnitude of the effect of each bacterial Phylum (A), Class (B) or Genus (C and D) as measured by their relative abundance in the samples. Circles denote baseline samples (Week 0), squares – Week 1, and  diamonds –Week 4 samples. The color-coded group labels are placed at the centers of each group (means in each dimension). Relative abundance of Firmicutes and </a:t>
            </a:r>
            <a:r>
              <a:rPr lang="en-US" dirty="0" err="1"/>
              <a:t>Verrucomicrobia</a:t>
            </a:r>
            <a:r>
              <a:rPr lang="en-US" dirty="0"/>
              <a:t> was higher in WT compared to Nrf2 KO, while Bacteroidetes, Protobacteria and  Actinobacteria were more abundant in the Nrf2 KO mice (A). </a:t>
            </a:r>
            <a:r>
              <a:rPr lang="en-US" dirty="0" err="1"/>
              <a:t>Bacteroidia</a:t>
            </a:r>
            <a:r>
              <a:rPr lang="en-US" dirty="0"/>
              <a:t> represents the most abundant class of phylum Bacteroidetes while Clostridia and Bacilli are the most abundant classes of Firmicutes (B). At the Genus level, the samples are clearly separated by genotype in the PC1/PC2 space (C) but not by the treatment (D) or the timepoints (C and D shapes).</a:t>
            </a:r>
            <a:r>
              <a:rPr lang="en-US" b="0" i="0" dirty="0"/>
              <a:t> Only the top 9 genus (by relative abundance in the samples) are shown in the plot. </a:t>
            </a:r>
            <a:endParaRPr lang="en-US" b="1"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p>
          <a:p>
            <a:endParaRPr lang="en-US" dirty="0"/>
          </a:p>
        </p:txBody>
      </p:sp>
      <p:sp>
        <p:nvSpPr>
          <p:cNvPr id="4" name="Slide Number Placeholder 3"/>
          <p:cNvSpPr>
            <a:spLocks noGrp="1"/>
          </p:cNvSpPr>
          <p:nvPr>
            <p:ph type="sldNum" sz="quarter" idx="10"/>
          </p:nvPr>
        </p:nvSpPr>
        <p:spPr/>
        <p:txBody>
          <a:bodyPr/>
          <a:lstStyle/>
          <a:p>
            <a:fld id="{33E96DAB-D648-4B09-8068-37D840F3E372}" type="slidenum">
              <a:rPr lang="en-US" smtClean="0"/>
              <a:t>3</a:t>
            </a:fld>
            <a:endParaRPr lang="en-US"/>
          </a:p>
        </p:txBody>
      </p:sp>
    </p:spTree>
    <p:extLst>
      <p:ext uri="{BB962C8B-B14F-4D97-AF65-F5344CB8AC3E}">
        <p14:creationId xmlns:p14="http://schemas.microsoft.com/office/powerpoint/2010/main" val="196259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3965B7-6BE0-AA4C-AC2D-4D5A3569E3F5}" type="slidenum">
              <a:rPr lang="en-US" smtClean="0"/>
              <a:t>4</a:t>
            </a:fld>
            <a:endParaRPr lang="en-US"/>
          </a:p>
        </p:txBody>
      </p:sp>
    </p:spTree>
    <p:extLst>
      <p:ext uri="{BB962C8B-B14F-4D97-AF65-F5344CB8AC3E}">
        <p14:creationId xmlns:p14="http://schemas.microsoft.com/office/powerpoint/2010/main" val="102128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E96DAB-D648-4B09-8068-37D840F3E372}" type="slidenum">
              <a:rPr lang="en-US" smtClean="0"/>
              <a:t>5</a:t>
            </a:fld>
            <a:endParaRPr lang="en-US" dirty="0"/>
          </a:p>
        </p:txBody>
      </p:sp>
    </p:spTree>
    <p:extLst>
      <p:ext uri="{BB962C8B-B14F-4D97-AF65-F5344CB8AC3E}">
        <p14:creationId xmlns:p14="http://schemas.microsoft.com/office/powerpoint/2010/main" val="391559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E96DAB-D648-4B09-8068-37D840F3E372}" type="slidenum">
              <a:rPr lang="en-US" smtClean="0"/>
              <a:t>6</a:t>
            </a:fld>
            <a:endParaRPr lang="en-US" dirty="0"/>
          </a:p>
        </p:txBody>
      </p:sp>
    </p:spTree>
    <p:extLst>
      <p:ext uri="{BB962C8B-B14F-4D97-AF65-F5344CB8AC3E}">
        <p14:creationId xmlns:p14="http://schemas.microsoft.com/office/powerpoint/2010/main" val="3980755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b="1" dirty="0"/>
              <a:t>Figure 7 Alternative: </a:t>
            </a:r>
            <a:r>
              <a:rPr lang="en-US" dirty="0"/>
              <a:t>substituted individual data points in panel B with averages; corrected Week 5 to Week 4</a:t>
            </a:r>
          </a:p>
          <a:p>
            <a:r>
              <a:rPr lang="en-US" b="1" dirty="0"/>
              <a:t>LEGEND</a:t>
            </a:r>
            <a:r>
              <a:rPr lang="en-US" dirty="0"/>
              <a:t>: Both, Bacteroidetes and Firmicutes were less abundant relative to other phylum in the WT samples  compared to the Nrf2 KO (A), as well as at the baseline compared to later time points (B) but there was no clear separation observed in relation to the diet (C). On average, relative abundance of Bacteroidetes was higher than Firmicutes at all timepoints in the Nrf2 KO samples and at the baseline in the WT samples but equalized later (at weeks 1 and 4) in the WT. </a:t>
            </a:r>
          </a:p>
        </p:txBody>
      </p:sp>
      <p:sp>
        <p:nvSpPr>
          <p:cNvPr id="4" name="Slide Number Placeholder 3"/>
          <p:cNvSpPr>
            <a:spLocks noGrp="1"/>
          </p:cNvSpPr>
          <p:nvPr>
            <p:ph type="sldNum" sz="quarter" idx="10"/>
          </p:nvPr>
        </p:nvSpPr>
        <p:spPr/>
        <p:txBody>
          <a:bodyPr/>
          <a:lstStyle/>
          <a:p>
            <a:fld id="{33E96DAB-D648-4B09-8068-37D840F3E372}" type="slidenum">
              <a:rPr lang="en-US" smtClean="0"/>
              <a:t>7</a:t>
            </a:fld>
            <a:endParaRPr lang="en-US" dirty="0"/>
          </a:p>
        </p:txBody>
      </p:sp>
    </p:spTree>
    <p:extLst>
      <p:ext uri="{BB962C8B-B14F-4D97-AF65-F5344CB8AC3E}">
        <p14:creationId xmlns:p14="http://schemas.microsoft.com/office/powerpoint/2010/main" val="3954303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174519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255556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330101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336544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414395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266396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280048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93068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258002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162882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32135-01CE-4CE4-9278-98ED54193CF8}" type="datetimeFigureOut">
              <a:rPr lang="en-US" smtClean="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1417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32135-01CE-4CE4-9278-98ED54193CF8}" type="datetimeFigureOut">
              <a:rPr lang="en-US" smtClean="0"/>
              <a:t>6/23/2020</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A7089-3CB5-4F91-B1E0-DE4006092C4F}" type="slidenum">
              <a:rPr lang="en-US" smtClean="0"/>
              <a:t>‹#›</a:t>
            </a:fld>
            <a:endParaRPr lang="en-US" dirty="0"/>
          </a:p>
        </p:txBody>
      </p:sp>
    </p:spTree>
    <p:extLst>
      <p:ext uri="{BB962C8B-B14F-4D97-AF65-F5344CB8AC3E}">
        <p14:creationId xmlns:p14="http://schemas.microsoft.com/office/powerpoint/2010/main" val="3645648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jpeg"/><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40504" y="228601"/>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1</a:t>
            </a:r>
          </a:p>
        </p:txBody>
      </p:sp>
      <p:sp>
        <p:nvSpPr>
          <p:cNvPr id="31" name="TextBox 30"/>
          <p:cNvSpPr txBox="1"/>
          <p:nvPr/>
        </p:nvSpPr>
        <p:spPr>
          <a:xfrm>
            <a:off x="5639967" y="3125351"/>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t>
            </a:r>
          </a:p>
        </p:txBody>
      </p:sp>
      <p:sp>
        <p:nvSpPr>
          <p:cNvPr id="11" name="Rectangle 10"/>
          <p:cNvSpPr/>
          <p:nvPr/>
        </p:nvSpPr>
        <p:spPr>
          <a:xfrm>
            <a:off x="2436812" y="6248400"/>
            <a:ext cx="1264293" cy="148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6" name="Table 25">
            <a:extLst>
              <a:ext uri="{FF2B5EF4-FFF2-40B4-BE49-F238E27FC236}">
                <a16:creationId xmlns:a16="http://schemas.microsoft.com/office/drawing/2014/main" id="{0C1007CC-8745-4C56-8368-3530ABE59588}"/>
              </a:ext>
            </a:extLst>
          </p:cNvPr>
          <p:cNvGraphicFramePr>
            <a:graphicFrameLocks noGrp="1"/>
          </p:cNvGraphicFramePr>
          <p:nvPr>
            <p:extLst>
              <p:ext uri="{D42A27DB-BD31-4B8C-83A1-F6EECF244321}">
                <p14:modId xmlns:p14="http://schemas.microsoft.com/office/powerpoint/2010/main" val="1052202902"/>
              </p:ext>
            </p:extLst>
          </p:nvPr>
        </p:nvGraphicFramePr>
        <p:xfrm>
          <a:off x="5708776" y="3727102"/>
          <a:ext cx="6285267" cy="2347882"/>
        </p:xfrm>
        <a:graphic>
          <a:graphicData uri="http://schemas.openxmlformats.org/drawingml/2006/table">
            <a:tbl>
              <a:tblPr>
                <a:tableStyleId>{5940675A-B579-460E-94D1-54222C63F5DA}</a:tableStyleId>
              </a:tblPr>
              <a:tblGrid>
                <a:gridCol w="1189464">
                  <a:extLst>
                    <a:ext uri="{9D8B030D-6E8A-4147-A177-3AD203B41FA5}">
                      <a16:colId xmlns:a16="http://schemas.microsoft.com/office/drawing/2014/main" val="3631068050"/>
                    </a:ext>
                  </a:extLst>
                </a:gridCol>
                <a:gridCol w="1331277">
                  <a:extLst>
                    <a:ext uri="{9D8B030D-6E8A-4147-A177-3AD203B41FA5}">
                      <a16:colId xmlns:a16="http://schemas.microsoft.com/office/drawing/2014/main" val="530586485"/>
                    </a:ext>
                  </a:extLst>
                </a:gridCol>
                <a:gridCol w="1254842">
                  <a:extLst>
                    <a:ext uri="{9D8B030D-6E8A-4147-A177-3AD203B41FA5}">
                      <a16:colId xmlns:a16="http://schemas.microsoft.com/office/drawing/2014/main" val="1709851229"/>
                    </a:ext>
                  </a:extLst>
                </a:gridCol>
                <a:gridCol w="1254842">
                  <a:extLst>
                    <a:ext uri="{9D8B030D-6E8A-4147-A177-3AD203B41FA5}">
                      <a16:colId xmlns:a16="http://schemas.microsoft.com/office/drawing/2014/main" val="2939880786"/>
                    </a:ext>
                  </a:extLst>
                </a:gridCol>
                <a:gridCol w="1254842">
                  <a:extLst>
                    <a:ext uri="{9D8B030D-6E8A-4147-A177-3AD203B41FA5}">
                      <a16:colId xmlns:a16="http://schemas.microsoft.com/office/drawing/2014/main" val="227560095"/>
                    </a:ext>
                  </a:extLst>
                </a:gridCol>
              </a:tblGrid>
              <a:tr h="977690">
                <a:tc>
                  <a:txBody>
                    <a:bodyPr/>
                    <a:lstStyle/>
                    <a:p>
                      <a:pPr algn="ctr"/>
                      <a:r>
                        <a:rPr lang="en-US" sz="1200" dirty="0">
                          <a:effectLst/>
                          <a:latin typeface="Arial" panose="020B0604020202020204" pitchFamily="34" charset="0"/>
                          <a:cs typeface="Arial" panose="020B0604020202020204" pitchFamily="34" charset="0"/>
                        </a:rPr>
                        <a:t>Kingdom</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tc>
                  <a:txBody>
                    <a:bodyPr/>
                    <a:lstStyle/>
                    <a:p>
                      <a:pPr algn="ctr"/>
                      <a:r>
                        <a:rPr lang="en-US" sz="1200" dirty="0">
                          <a:effectLst/>
                          <a:latin typeface="Arial" panose="020B0604020202020204" pitchFamily="34" charset="0"/>
                          <a:cs typeface="Arial" panose="020B0604020202020204" pitchFamily="34" charset="0"/>
                        </a:rPr>
                        <a:t>Number of OTUs in Nrf2 KO Mice</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tc>
                  <a:txBody>
                    <a:bodyPr/>
                    <a:lstStyle/>
                    <a:p>
                      <a:pPr algn="ctr"/>
                      <a:r>
                        <a:rPr lang="en-US" sz="1200" dirty="0">
                          <a:effectLst/>
                          <a:latin typeface="Arial" panose="020B0604020202020204" pitchFamily="34" charset="0"/>
                          <a:cs typeface="Arial" panose="020B0604020202020204" pitchFamily="34" charset="0"/>
                        </a:rPr>
                        <a:t>Number of OTUs in WT Mice</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tc>
                  <a:txBody>
                    <a:bodyPr/>
                    <a:lstStyle/>
                    <a:p>
                      <a:pPr algn="ctr"/>
                      <a:r>
                        <a:rPr lang="en-US" sz="1200" dirty="0">
                          <a:effectLst/>
                          <a:latin typeface="Arial" panose="020B0604020202020204" pitchFamily="34" charset="0"/>
                          <a:cs typeface="Arial" panose="020B0604020202020204" pitchFamily="34" charset="0"/>
                        </a:rPr>
                        <a:t>Percent of OTUs in Nrf2 KO Mice</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tc>
                  <a:txBody>
                    <a:bodyPr/>
                    <a:lstStyle/>
                    <a:p>
                      <a:pPr algn="ctr"/>
                      <a:r>
                        <a:rPr lang="en-US" sz="1200" dirty="0">
                          <a:effectLst/>
                          <a:latin typeface="Arial" panose="020B0604020202020204" pitchFamily="34" charset="0"/>
                          <a:cs typeface="Arial" panose="020B0604020202020204" pitchFamily="34" charset="0"/>
                        </a:rPr>
                        <a:t>Percent of OTUs in WT Mice</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extLst>
                  <a:ext uri="{0D108BD9-81ED-4DB2-BD59-A6C34878D82A}">
                    <a16:rowId xmlns:a16="http://schemas.microsoft.com/office/drawing/2014/main" val="3721234630"/>
                  </a:ext>
                </a:extLst>
              </a:tr>
              <a:tr h="342548">
                <a:tc>
                  <a:txBody>
                    <a:bodyPr/>
                    <a:lstStyle/>
                    <a:p>
                      <a:pPr algn="ctr"/>
                      <a:r>
                        <a:rPr lang="en-US" sz="1200" dirty="0">
                          <a:effectLst/>
                          <a:latin typeface="Arial" panose="020B0604020202020204" pitchFamily="34" charset="0"/>
                          <a:cs typeface="Arial" panose="020B0604020202020204" pitchFamily="34" charset="0"/>
                        </a:rPr>
                        <a:t>Bacteria</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10,197</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7,994</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94.78%</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98.34%</a:t>
                      </a:r>
                    </a:p>
                  </a:txBody>
                  <a:tcPr marL="95250" marR="95250" marT="76200" marB="76200" anchor="ctr"/>
                </a:tc>
                <a:extLst>
                  <a:ext uri="{0D108BD9-81ED-4DB2-BD59-A6C34878D82A}">
                    <a16:rowId xmlns:a16="http://schemas.microsoft.com/office/drawing/2014/main" val="2545194544"/>
                  </a:ext>
                </a:extLst>
              </a:tr>
              <a:tr h="342548">
                <a:tc>
                  <a:txBody>
                    <a:bodyPr/>
                    <a:lstStyle/>
                    <a:p>
                      <a:pPr algn="ctr"/>
                      <a:r>
                        <a:rPr lang="en-US" sz="1200" dirty="0" err="1">
                          <a:effectLst/>
                          <a:latin typeface="Arial" panose="020B0604020202020204" pitchFamily="34" charset="0"/>
                          <a:cs typeface="Arial" panose="020B0604020202020204" pitchFamily="34" charset="0"/>
                        </a:rPr>
                        <a:t>Eukaryota</a:t>
                      </a:r>
                      <a:endParaRPr lang="en-US" sz="1200" dirty="0">
                        <a:effectLst/>
                        <a:latin typeface="Arial" panose="020B0604020202020204" pitchFamily="34" charset="0"/>
                        <a:cs typeface="Arial" panose="020B0604020202020204" pitchFamily="34" charset="0"/>
                      </a:endParaRP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472</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116</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4.39%</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1.43%</a:t>
                      </a:r>
                    </a:p>
                  </a:txBody>
                  <a:tcPr marL="95250" marR="95250" marT="76200" marB="76200" anchor="ctr"/>
                </a:tc>
                <a:extLst>
                  <a:ext uri="{0D108BD9-81ED-4DB2-BD59-A6C34878D82A}">
                    <a16:rowId xmlns:a16="http://schemas.microsoft.com/office/drawing/2014/main" val="3426343939"/>
                  </a:ext>
                </a:extLst>
              </a:tr>
              <a:tr h="342548">
                <a:tc>
                  <a:txBody>
                    <a:bodyPr/>
                    <a:lstStyle/>
                    <a:p>
                      <a:pPr algn="ctr"/>
                      <a:r>
                        <a:rPr lang="en-US" sz="1200">
                          <a:effectLst/>
                          <a:latin typeface="Arial" panose="020B0604020202020204" pitchFamily="34" charset="0"/>
                          <a:cs typeface="Arial" panose="020B0604020202020204" pitchFamily="34" charset="0"/>
                        </a:rPr>
                        <a:t>Unknown</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86</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19</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0.80%</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0.23%</a:t>
                      </a:r>
                    </a:p>
                  </a:txBody>
                  <a:tcPr marL="95250" marR="95250" marT="76200" marB="76200" anchor="ctr"/>
                </a:tc>
                <a:extLst>
                  <a:ext uri="{0D108BD9-81ED-4DB2-BD59-A6C34878D82A}">
                    <a16:rowId xmlns:a16="http://schemas.microsoft.com/office/drawing/2014/main" val="2225873562"/>
                  </a:ext>
                </a:extLst>
              </a:tr>
              <a:tr h="342548">
                <a:tc>
                  <a:txBody>
                    <a:bodyPr/>
                    <a:lstStyle/>
                    <a:p>
                      <a:pPr algn="ctr"/>
                      <a:r>
                        <a:rPr lang="en-US" sz="1200">
                          <a:effectLst/>
                          <a:latin typeface="Arial" panose="020B0604020202020204" pitchFamily="34" charset="0"/>
                          <a:cs typeface="Arial" panose="020B0604020202020204" pitchFamily="34" charset="0"/>
                        </a:rPr>
                        <a:t>Archaea</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4</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0</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0.04%</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0.00%</a:t>
                      </a:r>
                    </a:p>
                  </a:txBody>
                  <a:tcPr marL="95250" marR="95250" marT="76200" marB="76200" anchor="ctr"/>
                </a:tc>
                <a:extLst>
                  <a:ext uri="{0D108BD9-81ED-4DB2-BD59-A6C34878D82A}">
                    <a16:rowId xmlns:a16="http://schemas.microsoft.com/office/drawing/2014/main" val="274477912"/>
                  </a:ext>
                </a:extLst>
              </a:tr>
            </a:tbl>
          </a:graphicData>
        </a:graphic>
      </p:graphicFrame>
      <p:grpSp>
        <p:nvGrpSpPr>
          <p:cNvPr id="35" name="Group 34">
            <a:extLst>
              <a:ext uri="{FF2B5EF4-FFF2-40B4-BE49-F238E27FC236}">
                <a16:creationId xmlns:a16="http://schemas.microsoft.com/office/drawing/2014/main" id="{5F1F448A-3FF8-4CDE-8BAA-F5F139C1D743}"/>
              </a:ext>
            </a:extLst>
          </p:cNvPr>
          <p:cNvGrpSpPr/>
          <p:nvPr/>
        </p:nvGrpSpPr>
        <p:grpSpPr>
          <a:xfrm>
            <a:off x="1153231" y="599785"/>
            <a:ext cx="10214620" cy="2152752"/>
            <a:chOff x="998524" y="745435"/>
            <a:chExt cx="10839900" cy="2173409"/>
          </a:xfrm>
        </p:grpSpPr>
        <p:sp>
          <p:nvSpPr>
            <p:cNvPr id="36" name="TextBox 35">
              <a:extLst>
                <a:ext uri="{FF2B5EF4-FFF2-40B4-BE49-F238E27FC236}">
                  <a16:creationId xmlns:a16="http://schemas.microsoft.com/office/drawing/2014/main" id="{FD6053EF-D7DA-4A79-8FA8-3BDB55DEF9E8}"/>
                </a:ext>
              </a:extLst>
            </p:cNvPr>
            <p:cNvSpPr txBox="1"/>
            <p:nvPr/>
          </p:nvSpPr>
          <p:spPr>
            <a:xfrm>
              <a:off x="998524" y="745435"/>
              <a:ext cx="359278" cy="372876"/>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grpSp>
          <p:nvGrpSpPr>
            <p:cNvPr id="38" name="Group 37">
              <a:extLst>
                <a:ext uri="{FF2B5EF4-FFF2-40B4-BE49-F238E27FC236}">
                  <a16:creationId xmlns:a16="http://schemas.microsoft.com/office/drawing/2014/main" id="{DE225859-21C2-4DEB-8399-D90FC43B8E73}"/>
                </a:ext>
              </a:extLst>
            </p:cNvPr>
            <p:cNvGrpSpPr/>
            <p:nvPr/>
          </p:nvGrpSpPr>
          <p:grpSpPr>
            <a:xfrm>
              <a:off x="1316240" y="956480"/>
              <a:ext cx="10522184" cy="1962364"/>
              <a:chOff x="987436" y="2133600"/>
              <a:chExt cx="7893693" cy="1962364"/>
            </a:xfrm>
          </p:grpSpPr>
          <p:grpSp>
            <p:nvGrpSpPr>
              <p:cNvPr id="39" name="Group 38">
                <a:extLst>
                  <a:ext uri="{FF2B5EF4-FFF2-40B4-BE49-F238E27FC236}">
                    <a16:creationId xmlns:a16="http://schemas.microsoft.com/office/drawing/2014/main" id="{09DFDA3F-7C1D-4A0A-9324-6BF2B813421D}"/>
                  </a:ext>
                </a:extLst>
              </p:cNvPr>
              <p:cNvGrpSpPr/>
              <p:nvPr/>
            </p:nvGrpSpPr>
            <p:grpSpPr>
              <a:xfrm>
                <a:off x="987436" y="2133600"/>
                <a:ext cx="7893693" cy="1962364"/>
                <a:chOff x="987436" y="2133600"/>
                <a:chExt cx="7893693" cy="1962364"/>
              </a:xfrm>
            </p:grpSpPr>
            <p:sp>
              <p:nvSpPr>
                <p:cNvPr id="42" name="TextBox 41">
                  <a:extLst>
                    <a:ext uri="{FF2B5EF4-FFF2-40B4-BE49-F238E27FC236}">
                      <a16:creationId xmlns:a16="http://schemas.microsoft.com/office/drawing/2014/main" id="{570E8EED-3F21-4F8E-9A24-B7766E94A9BF}"/>
                    </a:ext>
                  </a:extLst>
                </p:cNvPr>
                <p:cNvSpPr txBox="1"/>
                <p:nvPr/>
              </p:nvSpPr>
              <p:spPr>
                <a:xfrm>
                  <a:off x="987436" y="2276412"/>
                  <a:ext cx="2603459"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Group1: WT, AIN93M</a:t>
                  </a:r>
                </a:p>
                <a:p>
                  <a:r>
                    <a:rPr lang="en-US" sz="1200" dirty="0">
                      <a:latin typeface="Arial" panose="020B0604020202020204" pitchFamily="34" charset="0"/>
                      <a:cs typeface="Arial" panose="020B0604020202020204" pitchFamily="34" charset="0"/>
                    </a:rPr>
                    <a:t>Group2: Nrf2-/-, AIN93M</a:t>
                  </a:r>
                </a:p>
                <a:p>
                  <a:r>
                    <a:rPr lang="en-US" sz="1200" dirty="0">
                      <a:latin typeface="Arial" panose="020B0604020202020204" pitchFamily="34" charset="0"/>
                      <a:cs typeface="Arial" panose="020B0604020202020204" pitchFamily="34" charset="0"/>
                    </a:rPr>
                    <a:t>Group3: WT, 0.05% PEITC</a:t>
                  </a:r>
                </a:p>
                <a:p>
                  <a:r>
                    <a:rPr lang="en-US" sz="1200" dirty="0">
                      <a:latin typeface="Arial" panose="020B0604020202020204" pitchFamily="34" charset="0"/>
                      <a:cs typeface="Arial" panose="020B0604020202020204" pitchFamily="34" charset="0"/>
                    </a:rPr>
                    <a:t>Group4: Nrf2-/-, 0.05% PEITC</a:t>
                  </a:r>
                </a:p>
              </p:txBody>
            </p:sp>
            <p:sp>
              <p:nvSpPr>
                <p:cNvPr id="43" name="TextBox 42">
                  <a:extLst>
                    <a:ext uri="{FF2B5EF4-FFF2-40B4-BE49-F238E27FC236}">
                      <a16:creationId xmlns:a16="http://schemas.microsoft.com/office/drawing/2014/main" id="{49E612EC-8144-4F73-B6DA-EA3781764D09}"/>
                    </a:ext>
                  </a:extLst>
                </p:cNvPr>
                <p:cNvSpPr txBox="1"/>
                <p:nvPr/>
              </p:nvSpPr>
              <p:spPr>
                <a:xfrm>
                  <a:off x="5424502" y="2133600"/>
                  <a:ext cx="150969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Group 1, 2 AIN93M</a:t>
                  </a:r>
                </a:p>
              </p:txBody>
            </p:sp>
            <p:sp>
              <p:nvSpPr>
                <p:cNvPr id="44" name="Right Brace 43">
                  <a:extLst>
                    <a:ext uri="{FF2B5EF4-FFF2-40B4-BE49-F238E27FC236}">
                      <a16:creationId xmlns:a16="http://schemas.microsoft.com/office/drawing/2014/main" id="{DCCC31B8-DFB1-43B2-9EE2-49D9D2732F66}"/>
                    </a:ext>
                  </a:extLst>
                </p:cNvPr>
                <p:cNvSpPr/>
                <p:nvPr/>
              </p:nvSpPr>
              <p:spPr>
                <a:xfrm rot="16200000">
                  <a:off x="5862652" y="-233691"/>
                  <a:ext cx="228600" cy="54864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2574C5A3-496F-406B-9081-53BAF8A09573}"/>
                    </a:ext>
                  </a:extLst>
                </p:cNvPr>
                <p:cNvCxnSpPr>
                  <a:cxnSpLocks/>
                </p:cNvCxnSpPr>
                <p:nvPr/>
              </p:nvCxnSpPr>
              <p:spPr>
                <a:xfrm>
                  <a:off x="3233752" y="3352800"/>
                  <a:ext cx="5518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F7B846B6-100C-4330-B991-5730350A2BCC}"/>
                    </a:ext>
                  </a:extLst>
                </p:cNvPr>
                <p:cNvGrpSpPr/>
                <p:nvPr/>
              </p:nvGrpSpPr>
              <p:grpSpPr>
                <a:xfrm>
                  <a:off x="2776551" y="3166645"/>
                  <a:ext cx="6104578" cy="509002"/>
                  <a:chOff x="2438400" y="3166645"/>
                  <a:chExt cx="6104578" cy="509002"/>
                </a:xfrm>
              </p:grpSpPr>
              <p:grpSp>
                <p:nvGrpSpPr>
                  <p:cNvPr id="52" name="Group 51">
                    <a:extLst>
                      <a:ext uri="{FF2B5EF4-FFF2-40B4-BE49-F238E27FC236}">
                        <a16:creationId xmlns:a16="http://schemas.microsoft.com/office/drawing/2014/main" id="{3BBEC3EB-3728-4AEA-9DAB-3F454CCFC8D6}"/>
                      </a:ext>
                    </a:extLst>
                  </p:cNvPr>
                  <p:cNvGrpSpPr/>
                  <p:nvPr/>
                </p:nvGrpSpPr>
                <p:grpSpPr>
                  <a:xfrm>
                    <a:off x="2895601" y="3166645"/>
                    <a:ext cx="5524023" cy="186155"/>
                    <a:chOff x="2895601" y="3124199"/>
                    <a:chExt cx="5524023" cy="186155"/>
                  </a:xfrm>
                  <a:solidFill>
                    <a:schemeClr val="accent1">
                      <a:lumMod val="60000"/>
                      <a:lumOff val="40000"/>
                    </a:schemeClr>
                  </a:solidFill>
                </p:grpSpPr>
                <p:sp>
                  <p:nvSpPr>
                    <p:cNvPr id="57" name="Flowchart: Process 56">
                      <a:extLst>
                        <a:ext uri="{FF2B5EF4-FFF2-40B4-BE49-F238E27FC236}">
                          <a16:creationId xmlns:a16="http://schemas.microsoft.com/office/drawing/2014/main" id="{7E8069FA-2A33-4C0F-8542-7635E007A7A5}"/>
                        </a:ext>
                      </a:extLst>
                    </p:cNvPr>
                    <p:cNvSpPr/>
                    <p:nvPr/>
                  </p:nvSpPr>
                  <p:spPr>
                    <a:xfrm>
                      <a:off x="2895601" y="3124200"/>
                      <a:ext cx="838201" cy="186154"/>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8" name="Flowchart: Process 57">
                      <a:extLst>
                        <a:ext uri="{FF2B5EF4-FFF2-40B4-BE49-F238E27FC236}">
                          <a16:creationId xmlns:a16="http://schemas.microsoft.com/office/drawing/2014/main" id="{41C90006-627B-47B7-9719-AFD9FD1309A6}"/>
                        </a:ext>
                      </a:extLst>
                    </p:cNvPr>
                    <p:cNvSpPr/>
                    <p:nvPr/>
                  </p:nvSpPr>
                  <p:spPr>
                    <a:xfrm>
                      <a:off x="3732537" y="3124199"/>
                      <a:ext cx="4687087" cy="186154"/>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53" name="TextBox 52">
                    <a:extLst>
                      <a:ext uri="{FF2B5EF4-FFF2-40B4-BE49-F238E27FC236}">
                        <a16:creationId xmlns:a16="http://schemas.microsoft.com/office/drawing/2014/main" id="{F9293A8A-77D7-4418-9594-D0DB76740035}"/>
                      </a:ext>
                    </a:extLst>
                  </p:cNvPr>
                  <p:cNvSpPr txBox="1"/>
                  <p:nvPr/>
                </p:nvSpPr>
                <p:spPr>
                  <a:xfrm>
                    <a:off x="2438400" y="3395990"/>
                    <a:ext cx="6104578" cy="279657"/>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Week                          0                                  1                                                                                                  4</a:t>
                    </a:r>
                  </a:p>
                </p:txBody>
              </p:sp>
              <p:cxnSp>
                <p:nvCxnSpPr>
                  <p:cNvPr id="54" name="Straight Connector 53">
                    <a:extLst>
                      <a:ext uri="{FF2B5EF4-FFF2-40B4-BE49-F238E27FC236}">
                        <a16:creationId xmlns:a16="http://schemas.microsoft.com/office/drawing/2014/main" id="{19146875-5EA8-4AD7-A4BB-BA99CA9DD95B}"/>
                      </a:ext>
                    </a:extLst>
                  </p:cNvPr>
                  <p:cNvCxnSpPr/>
                  <p:nvPr/>
                </p:nvCxnSpPr>
                <p:spPr>
                  <a:xfrm>
                    <a:off x="2895600" y="3276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F2D9DC-06A7-4D7B-9B95-4F8256AFFD54}"/>
                      </a:ext>
                    </a:extLst>
                  </p:cNvPr>
                  <p:cNvCxnSpPr/>
                  <p:nvPr/>
                </p:nvCxnSpPr>
                <p:spPr>
                  <a:xfrm>
                    <a:off x="3733801" y="3276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7E2EBB0-FC61-4C76-AFF1-59FFE6422F4D}"/>
                      </a:ext>
                    </a:extLst>
                  </p:cNvPr>
                  <p:cNvSpPr txBox="1"/>
                  <p:nvPr/>
                </p:nvSpPr>
                <p:spPr>
                  <a:xfrm>
                    <a:off x="8278453" y="3184014"/>
                    <a:ext cx="255492" cy="341803"/>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X</a:t>
                    </a:r>
                  </a:p>
                </p:txBody>
              </p:sp>
            </p:grpSp>
            <p:sp>
              <p:nvSpPr>
                <p:cNvPr id="47" name="TextBox 46">
                  <a:extLst>
                    <a:ext uri="{FF2B5EF4-FFF2-40B4-BE49-F238E27FC236}">
                      <a16:creationId xmlns:a16="http://schemas.microsoft.com/office/drawing/2014/main" id="{8CDD03F1-876A-4A34-9BB0-3BC90DBB374F}"/>
                    </a:ext>
                  </a:extLst>
                </p:cNvPr>
                <p:cNvSpPr txBox="1"/>
                <p:nvPr/>
              </p:nvSpPr>
              <p:spPr>
                <a:xfrm>
                  <a:off x="5036468" y="2633990"/>
                  <a:ext cx="2728735"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Group 3, 4 0.05% PEITC </a:t>
                  </a:r>
                </a:p>
              </p:txBody>
            </p:sp>
            <p:sp>
              <p:nvSpPr>
                <p:cNvPr id="48" name="Right Brace 47">
                  <a:extLst>
                    <a:ext uri="{FF2B5EF4-FFF2-40B4-BE49-F238E27FC236}">
                      <a16:creationId xmlns:a16="http://schemas.microsoft.com/office/drawing/2014/main" id="{5F2D4942-3F9E-46F4-97D5-B3A2AD5AD21A}"/>
                    </a:ext>
                  </a:extLst>
                </p:cNvPr>
                <p:cNvSpPr/>
                <p:nvPr/>
              </p:nvSpPr>
              <p:spPr>
                <a:xfrm rot="16200000">
                  <a:off x="6297804" y="669748"/>
                  <a:ext cx="228600" cy="468030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782F21AE-6306-4CE4-AE78-F8D279AC45BB}"/>
                    </a:ext>
                  </a:extLst>
                </p:cNvPr>
                <p:cNvSpPr txBox="1"/>
                <p:nvPr/>
              </p:nvSpPr>
              <p:spPr>
                <a:xfrm>
                  <a:off x="5181600" y="3176750"/>
                  <a:ext cx="255492" cy="341803"/>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X</a:t>
                  </a:r>
                </a:p>
              </p:txBody>
            </p:sp>
            <p:sp>
              <p:nvSpPr>
                <p:cNvPr id="50" name="Down Arrow 12">
                  <a:extLst>
                    <a:ext uri="{FF2B5EF4-FFF2-40B4-BE49-F238E27FC236}">
                      <a16:creationId xmlns:a16="http://schemas.microsoft.com/office/drawing/2014/main" id="{4A8AD314-084C-42D5-BD2C-B26E6F0C4050}"/>
                    </a:ext>
                  </a:extLst>
                </p:cNvPr>
                <p:cNvSpPr/>
                <p:nvPr/>
              </p:nvSpPr>
              <p:spPr>
                <a:xfrm rot="10800000">
                  <a:off x="3505200" y="3429000"/>
                  <a:ext cx="228600" cy="380999"/>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29823F02-690A-4EFC-BF13-E219A3642629}"/>
                    </a:ext>
                  </a:extLst>
                </p:cNvPr>
                <p:cNvSpPr txBox="1"/>
                <p:nvPr/>
              </p:nvSpPr>
              <p:spPr>
                <a:xfrm>
                  <a:off x="2253847" y="3818965"/>
                  <a:ext cx="2744587"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Gut microbiota equalization period (2 weeks)</a:t>
                  </a:r>
                </a:p>
              </p:txBody>
            </p:sp>
          </p:grpSp>
          <p:sp>
            <p:nvSpPr>
              <p:cNvPr id="40" name="Right Brace 39">
                <a:extLst>
                  <a:ext uri="{FF2B5EF4-FFF2-40B4-BE49-F238E27FC236}">
                    <a16:creationId xmlns:a16="http://schemas.microsoft.com/office/drawing/2014/main" id="{85D3E0EC-6223-4AE9-963E-4705016C2526}"/>
                  </a:ext>
                </a:extLst>
              </p:cNvPr>
              <p:cNvSpPr/>
              <p:nvPr/>
            </p:nvSpPr>
            <p:spPr>
              <a:xfrm rot="16200000">
                <a:off x="3500654" y="2597169"/>
                <a:ext cx="271046" cy="80484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2613D14-ED52-44DB-A12B-52CEEB8777DD}"/>
                  </a:ext>
                </a:extLst>
              </p:cNvPr>
              <p:cNvSpPr txBox="1"/>
              <p:nvPr/>
            </p:nvSpPr>
            <p:spPr>
              <a:xfrm>
                <a:off x="2275510" y="2642251"/>
                <a:ext cx="2728735"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Group 3, 4 AIN93M </a:t>
                </a:r>
              </a:p>
            </p:txBody>
          </p:sp>
        </p:grpSp>
      </p:grpSp>
      <p:pic>
        <p:nvPicPr>
          <p:cNvPr id="60" name="Picture 59">
            <a:extLst>
              <a:ext uri="{FF2B5EF4-FFF2-40B4-BE49-F238E27FC236}">
                <a16:creationId xmlns:a16="http://schemas.microsoft.com/office/drawing/2014/main" id="{A65128B1-C7E0-4B17-A1F7-1CE5C4990D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4785" y="2758694"/>
            <a:ext cx="5210529" cy="3907896"/>
          </a:xfrm>
          <a:prstGeom prst="rect">
            <a:avLst/>
          </a:prstGeom>
        </p:spPr>
      </p:pic>
      <p:sp>
        <p:nvSpPr>
          <p:cNvPr id="61" name="TextBox 60">
            <a:extLst>
              <a:ext uri="{FF2B5EF4-FFF2-40B4-BE49-F238E27FC236}">
                <a16:creationId xmlns:a16="http://schemas.microsoft.com/office/drawing/2014/main" id="{A729230D-6D12-41DB-ABD1-86A5908FDA6F}"/>
              </a:ext>
            </a:extLst>
          </p:cNvPr>
          <p:cNvSpPr txBox="1"/>
          <p:nvPr/>
        </p:nvSpPr>
        <p:spPr>
          <a:xfrm flipH="1">
            <a:off x="240504" y="2762873"/>
            <a:ext cx="21841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340853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8FCB731B-7888-4933-9F7D-922FB42091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55812" y="762000"/>
            <a:ext cx="7429500" cy="4953000"/>
          </a:xfrm>
          <a:prstGeom prst="rect">
            <a:avLst/>
          </a:prstGeom>
        </p:spPr>
      </p:pic>
      <p:sp>
        <p:nvSpPr>
          <p:cNvPr id="31" name="TextBox 30"/>
          <p:cNvSpPr txBox="1"/>
          <p:nvPr/>
        </p:nvSpPr>
        <p:spPr>
          <a:xfrm>
            <a:off x="375626" y="22860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2</a:t>
            </a:r>
          </a:p>
        </p:txBody>
      </p:sp>
    </p:spTree>
    <p:extLst>
      <p:ext uri="{BB962C8B-B14F-4D97-AF65-F5344CB8AC3E}">
        <p14:creationId xmlns:p14="http://schemas.microsoft.com/office/powerpoint/2010/main" val="328593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97A871-CD6F-485B-98CB-0B8D867DDE8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22514" y="43892"/>
            <a:ext cx="3333698" cy="3333698"/>
          </a:xfrm>
          <a:prstGeom prst="rect">
            <a:avLst/>
          </a:prstGeom>
        </p:spPr>
      </p:pic>
      <p:sp>
        <p:nvSpPr>
          <p:cNvPr id="9" name="TextBox 8">
            <a:extLst>
              <a:ext uri="{FF2B5EF4-FFF2-40B4-BE49-F238E27FC236}">
                <a16:creationId xmlns:a16="http://schemas.microsoft.com/office/drawing/2014/main" id="{BE6F28F1-A43D-4BE9-84A1-9B52ACB3433C}"/>
              </a:ext>
            </a:extLst>
          </p:cNvPr>
          <p:cNvSpPr txBox="1"/>
          <p:nvPr/>
        </p:nvSpPr>
        <p:spPr>
          <a:xfrm>
            <a:off x="375626" y="228600"/>
            <a:ext cx="761747"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Fig. 3</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73FFED3-9692-4A45-BA93-49A950F56101}"/>
              </a:ext>
            </a:extLst>
          </p:cNvPr>
          <p:cNvSpPr txBox="1"/>
          <p:nvPr/>
        </p:nvSpPr>
        <p:spPr>
          <a:xfrm>
            <a:off x="2187320" y="213783"/>
            <a:ext cx="338554"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A</a:t>
            </a:r>
          </a:p>
        </p:txBody>
      </p:sp>
      <p:pic>
        <p:nvPicPr>
          <p:cNvPr id="6" name="Picture 5">
            <a:extLst>
              <a:ext uri="{FF2B5EF4-FFF2-40B4-BE49-F238E27FC236}">
                <a16:creationId xmlns:a16="http://schemas.microsoft.com/office/drawing/2014/main" id="{6A702516-C11B-4E7C-9F2E-9E5317C3F9D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07622" y="43892"/>
            <a:ext cx="3333698" cy="3333698"/>
          </a:xfrm>
          <a:prstGeom prst="rect">
            <a:avLst/>
          </a:prstGeom>
        </p:spPr>
      </p:pic>
      <p:sp>
        <p:nvSpPr>
          <p:cNvPr id="16" name="TextBox 15">
            <a:extLst>
              <a:ext uri="{FF2B5EF4-FFF2-40B4-BE49-F238E27FC236}">
                <a16:creationId xmlns:a16="http://schemas.microsoft.com/office/drawing/2014/main" id="{DD848266-E0F9-46C7-87EC-76E20A037825}"/>
              </a:ext>
            </a:extLst>
          </p:cNvPr>
          <p:cNvSpPr txBox="1"/>
          <p:nvPr/>
        </p:nvSpPr>
        <p:spPr>
          <a:xfrm>
            <a:off x="5572046" y="216410"/>
            <a:ext cx="246224"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B</a:t>
            </a:r>
          </a:p>
        </p:txBody>
      </p:sp>
      <p:pic>
        <p:nvPicPr>
          <p:cNvPr id="18" name="Picture 17" descr="A close up of a map&#10;&#10;Description automatically generated">
            <a:extLst>
              <a:ext uri="{FF2B5EF4-FFF2-40B4-BE49-F238E27FC236}">
                <a16:creationId xmlns:a16="http://schemas.microsoft.com/office/drawing/2014/main" id="{58DACAD3-CED9-448C-98C1-DA48453595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2515" y="3385109"/>
            <a:ext cx="3333698" cy="3333698"/>
          </a:xfrm>
          <a:prstGeom prst="rect">
            <a:avLst/>
          </a:prstGeom>
        </p:spPr>
      </p:pic>
      <p:sp>
        <p:nvSpPr>
          <p:cNvPr id="19" name="TextBox 18">
            <a:extLst>
              <a:ext uri="{FF2B5EF4-FFF2-40B4-BE49-F238E27FC236}">
                <a16:creationId xmlns:a16="http://schemas.microsoft.com/office/drawing/2014/main" id="{B1FE35CA-EC1D-4C6C-AB6E-5F43AEFDD9F0}"/>
              </a:ext>
            </a:extLst>
          </p:cNvPr>
          <p:cNvSpPr txBox="1"/>
          <p:nvPr/>
        </p:nvSpPr>
        <p:spPr>
          <a:xfrm>
            <a:off x="2187320" y="3571529"/>
            <a:ext cx="351378"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C</a:t>
            </a:r>
          </a:p>
        </p:txBody>
      </p:sp>
      <p:pic>
        <p:nvPicPr>
          <p:cNvPr id="21" name="Picture 20" descr="A close up of a map&#10;&#10;Description automatically generated">
            <a:extLst>
              <a:ext uri="{FF2B5EF4-FFF2-40B4-BE49-F238E27FC236}">
                <a16:creationId xmlns:a16="http://schemas.microsoft.com/office/drawing/2014/main" id="{E2C0F8B9-BF78-41E2-9E42-A4B5B449B5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7622" y="3381565"/>
            <a:ext cx="3333698" cy="3333698"/>
          </a:xfrm>
          <a:prstGeom prst="rect">
            <a:avLst/>
          </a:prstGeom>
        </p:spPr>
      </p:pic>
      <p:sp>
        <p:nvSpPr>
          <p:cNvPr id="22" name="TextBox 21">
            <a:extLst>
              <a:ext uri="{FF2B5EF4-FFF2-40B4-BE49-F238E27FC236}">
                <a16:creationId xmlns:a16="http://schemas.microsoft.com/office/drawing/2014/main" id="{D192DCC2-05FA-4D1F-84B6-1D0348128645}"/>
              </a:ext>
            </a:extLst>
          </p:cNvPr>
          <p:cNvSpPr txBox="1"/>
          <p:nvPr/>
        </p:nvSpPr>
        <p:spPr>
          <a:xfrm>
            <a:off x="5568313" y="3553118"/>
            <a:ext cx="351378"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312983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7FCD88-69C1-CE41-8B4C-CABE9089BE42}"/>
              </a:ext>
            </a:extLst>
          </p:cNvPr>
          <p:cNvPicPr>
            <a:picLocks noChangeAspect="1"/>
          </p:cNvPicPr>
          <p:nvPr/>
        </p:nvPicPr>
        <p:blipFill rotWithShape="1">
          <a:blip r:embed="rId3"/>
          <a:srcRect l="14232" t="12266" r="3464" b="15075"/>
          <a:stretch/>
        </p:blipFill>
        <p:spPr>
          <a:xfrm>
            <a:off x="375626" y="434933"/>
            <a:ext cx="5183940" cy="3153958"/>
          </a:xfrm>
          <a:prstGeom prst="rect">
            <a:avLst/>
          </a:prstGeom>
        </p:spPr>
      </p:pic>
      <p:pic>
        <p:nvPicPr>
          <p:cNvPr id="6" name="Picture 5">
            <a:extLst>
              <a:ext uri="{FF2B5EF4-FFF2-40B4-BE49-F238E27FC236}">
                <a16:creationId xmlns:a16="http://schemas.microsoft.com/office/drawing/2014/main" id="{D7EB2650-BFF1-5344-BA05-D06C6F6C3742}"/>
              </a:ext>
            </a:extLst>
          </p:cNvPr>
          <p:cNvPicPr>
            <a:picLocks noChangeAspect="1"/>
          </p:cNvPicPr>
          <p:nvPr/>
        </p:nvPicPr>
        <p:blipFill rotWithShape="1">
          <a:blip r:embed="rId4"/>
          <a:srcRect l="12383" t="12044" r="7678" b="10427"/>
          <a:stretch/>
        </p:blipFill>
        <p:spPr>
          <a:xfrm>
            <a:off x="5730874" y="493157"/>
            <a:ext cx="5030100" cy="3088787"/>
          </a:xfrm>
          <a:prstGeom prst="rect">
            <a:avLst/>
          </a:prstGeom>
        </p:spPr>
      </p:pic>
      <p:sp>
        <p:nvSpPr>
          <p:cNvPr id="8" name="TextBox 7"/>
          <p:cNvSpPr txBox="1"/>
          <p:nvPr/>
        </p:nvSpPr>
        <p:spPr>
          <a:xfrm>
            <a:off x="375626" y="15240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4</a:t>
            </a:r>
          </a:p>
        </p:txBody>
      </p:sp>
      <p:sp>
        <p:nvSpPr>
          <p:cNvPr id="7" name="TextBox 6"/>
          <p:cNvSpPr txBox="1"/>
          <p:nvPr/>
        </p:nvSpPr>
        <p:spPr>
          <a:xfrm>
            <a:off x="1466291" y="376823"/>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sp>
        <p:nvSpPr>
          <p:cNvPr id="9" name="TextBox 8"/>
          <p:cNvSpPr txBox="1"/>
          <p:nvPr/>
        </p:nvSpPr>
        <p:spPr>
          <a:xfrm>
            <a:off x="6821539" y="308491"/>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t>
            </a:r>
          </a:p>
        </p:txBody>
      </p:sp>
      <p:pic>
        <p:nvPicPr>
          <p:cNvPr id="10" name="Picture 9">
            <a:extLst>
              <a:ext uri="{FF2B5EF4-FFF2-40B4-BE49-F238E27FC236}">
                <a16:creationId xmlns:a16="http://schemas.microsoft.com/office/drawing/2014/main" id="{FF2318E9-70C8-314A-8522-D6D9C186A386}"/>
              </a:ext>
            </a:extLst>
          </p:cNvPr>
          <p:cNvPicPr>
            <a:picLocks noChangeAspect="1"/>
          </p:cNvPicPr>
          <p:nvPr/>
        </p:nvPicPr>
        <p:blipFill rotWithShape="1">
          <a:blip r:embed="rId5"/>
          <a:srcRect l="9334" t="11093" r="11612" b="6979"/>
          <a:stretch/>
        </p:blipFill>
        <p:spPr>
          <a:xfrm>
            <a:off x="684212" y="3545288"/>
            <a:ext cx="4343400" cy="3239324"/>
          </a:xfrm>
          <a:prstGeom prst="rect">
            <a:avLst/>
          </a:prstGeom>
        </p:spPr>
      </p:pic>
      <p:pic>
        <p:nvPicPr>
          <p:cNvPr id="11" name="Picture 10">
            <a:extLst>
              <a:ext uri="{FF2B5EF4-FFF2-40B4-BE49-F238E27FC236}">
                <a16:creationId xmlns:a16="http://schemas.microsoft.com/office/drawing/2014/main" id="{F64AA84C-CF40-D540-809B-F728B60632D4}"/>
              </a:ext>
            </a:extLst>
          </p:cNvPr>
          <p:cNvPicPr>
            <a:picLocks noChangeAspect="1"/>
          </p:cNvPicPr>
          <p:nvPr/>
        </p:nvPicPr>
        <p:blipFill rotWithShape="1">
          <a:blip r:embed="rId6"/>
          <a:srcRect l="9174" t="6812" r="5039" b="6701"/>
          <a:stretch/>
        </p:blipFill>
        <p:spPr>
          <a:xfrm>
            <a:off x="6197599" y="3458913"/>
            <a:ext cx="4709423" cy="3325699"/>
          </a:xfrm>
          <a:prstGeom prst="rect">
            <a:avLst/>
          </a:prstGeom>
        </p:spPr>
      </p:pic>
      <p:sp>
        <p:nvSpPr>
          <p:cNvPr id="13" name="TextBox 12"/>
          <p:cNvSpPr txBox="1"/>
          <p:nvPr/>
        </p:nvSpPr>
        <p:spPr>
          <a:xfrm>
            <a:off x="1522412" y="3396202"/>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t>
            </a:r>
          </a:p>
        </p:txBody>
      </p:sp>
      <p:sp>
        <p:nvSpPr>
          <p:cNvPr id="15" name="TextBox 14"/>
          <p:cNvSpPr txBox="1"/>
          <p:nvPr/>
        </p:nvSpPr>
        <p:spPr>
          <a:xfrm>
            <a:off x="7039097" y="3378683"/>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47354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47B7B-8D09-A74D-8456-A0C82E4ADA52}"/>
              </a:ext>
            </a:extLst>
          </p:cNvPr>
          <p:cNvPicPr>
            <a:picLocks noChangeAspect="1"/>
          </p:cNvPicPr>
          <p:nvPr/>
        </p:nvPicPr>
        <p:blipFill rotWithShape="1">
          <a:blip r:embed="rId3"/>
          <a:srcRect l="13122" t="7279"/>
          <a:stretch/>
        </p:blipFill>
        <p:spPr>
          <a:xfrm>
            <a:off x="620506" y="1673603"/>
            <a:ext cx="4765234" cy="3815283"/>
          </a:xfrm>
          <a:prstGeom prst="rect">
            <a:avLst/>
          </a:prstGeom>
        </p:spPr>
      </p:pic>
      <p:pic>
        <p:nvPicPr>
          <p:cNvPr id="5" name="Picture 4">
            <a:extLst>
              <a:ext uri="{FF2B5EF4-FFF2-40B4-BE49-F238E27FC236}">
                <a16:creationId xmlns:a16="http://schemas.microsoft.com/office/drawing/2014/main" id="{321251D6-076B-CB4E-BE2B-BD43ACF05DCD}"/>
              </a:ext>
            </a:extLst>
          </p:cNvPr>
          <p:cNvPicPr>
            <a:picLocks noChangeAspect="1"/>
          </p:cNvPicPr>
          <p:nvPr/>
        </p:nvPicPr>
        <p:blipFill rotWithShape="1">
          <a:blip r:embed="rId4"/>
          <a:srcRect l="12763" t="9597" r="20149" b="8546"/>
          <a:stretch/>
        </p:blipFill>
        <p:spPr>
          <a:xfrm>
            <a:off x="5848283" y="1828800"/>
            <a:ext cx="3679758" cy="3368252"/>
          </a:xfrm>
          <a:prstGeom prst="rect">
            <a:avLst/>
          </a:prstGeom>
        </p:spPr>
      </p:pic>
      <p:pic>
        <p:nvPicPr>
          <p:cNvPr id="8" name="Picture 7">
            <a:extLst>
              <a:ext uri="{FF2B5EF4-FFF2-40B4-BE49-F238E27FC236}">
                <a16:creationId xmlns:a16="http://schemas.microsoft.com/office/drawing/2014/main" id="{F1E40152-7DBF-0447-A0FA-D0342021AE6E}"/>
              </a:ext>
            </a:extLst>
          </p:cNvPr>
          <p:cNvPicPr>
            <a:picLocks noChangeAspect="1"/>
          </p:cNvPicPr>
          <p:nvPr/>
        </p:nvPicPr>
        <p:blipFill rotWithShape="1">
          <a:blip r:embed="rId5"/>
          <a:srcRect l="7775" t="21941" r="9197" b="20297"/>
          <a:stretch/>
        </p:blipFill>
        <p:spPr>
          <a:xfrm>
            <a:off x="9558204" y="1848777"/>
            <a:ext cx="2125228" cy="2875623"/>
          </a:xfrm>
          <a:prstGeom prst="rect">
            <a:avLst/>
          </a:prstGeom>
        </p:spPr>
      </p:pic>
      <p:sp>
        <p:nvSpPr>
          <p:cNvPr id="9" name="TextBox 8"/>
          <p:cNvSpPr txBox="1"/>
          <p:nvPr/>
        </p:nvSpPr>
        <p:spPr>
          <a:xfrm>
            <a:off x="379412" y="24033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5</a:t>
            </a:r>
          </a:p>
        </p:txBody>
      </p:sp>
      <p:sp>
        <p:nvSpPr>
          <p:cNvPr id="6" name="TextBox 5"/>
          <p:cNvSpPr txBox="1"/>
          <p:nvPr/>
        </p:nvSpPr>
        <p:spPr>
          <a:xfrm>
            <a:off x="823443" y="1219200"/>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sp>
        <p:nvSpPr>
          <p:cNvPr id="7" name="TextBox 6"/>
          <p:cNvSpPr txBox="1"/>
          <p:nvPr/>
        </p:nvSpPr>
        <p:spPr>
          <a:xfrm>
            <a:off x="6018212" y="1273553"/>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410933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30E820-816D-6D4A-8376-60B073BC0380}"/>
              </a:ext>
            </a:extLst>
          </p:cNvPr>
          <p:cNvPicPr>
            <a:picLocks noChangeAspect="1"/>
          </p:cNvPicPr>
          <p:nvPr/>
        </p:nvPicPr>
        <p:blipFill rotWithShape="1">
          <a:blip r:embed="rId3"/>
          <a:srcRect l="14662" t="7700" r="22996" b="7489"/>
          <a:stretch/>
        </p:blipFill>
        <p:spPr>
          <a:xfrm>
            <a:off x="289283" y="1724616"/>
            <a:ext cx="3191478" cy="3257149"/>
          </a:xfrm>
          <a:prstGeom prst="rect">
            <a:avLst/>
          </a:prstGeom>
        </p:spPr>
      </p:pic>
      <p:pic>
        <p:nvPicPr>
          <p:cNvPr id="10" name="Picture 9">
            <a:extLst>
              <a:ext uri="{FF2B5EF4-FFF2-40B4-BE49-F238E27FC236}">
                <a16:creationId xmlns:a16="http://schemas.microsoft.com/office/drawing/2014/main" id="{2B33D540-218A-EB47-BB4D-FFE7EBF8E375}"/>
              </a:ext>
            </a:extLst>
          </p:cNvPr>
          <p:cNvPicPr>
            <a:picLocks noChangeAspect="1"/>
          </p:cNvPicPr>
          <p:nvPr/>
        </p:nvPicPr>
        <p:blipFill rotWithShape="1">
          <a:blip r:embed="rId4"/>
          <a:srcRect l="4493" t="20084" r="12807" b="19831"/>
          <a:stretch/>
        </p:blipFill>
        <p:spPr>
          <a:xfrm>
            <a:off x="3493778" y="1643891"/>
            <a:ext cx="2419238" cy="3418596"/>
          </a:xfrm>
          <a:prstGeom prst="rect">
            <a:avLst/>
          </a:prstGeom>
        </p:spPr>
      </p:pic>
      <p:pic>
        <p:nvPicPr>
          <p:cNvPr id="12" name="Picture 11">
            <a:extLst>
              <a:ext uri="{FF2B5EF4-FFF2-40B4-BE49-F238E27FC236}">
                <a16:creationId xmlns:a16="http://schemas.microsoft.com/office/drawing/2014/main" id="{D3A30074-E5DA-A64A-BC50-E8D04422D0B7}"/>
              </a:ext>
            </a:extLst>
          </p:cNvPr>
          <p:cNvPicPr>
            <a:picLocks noChangeAspect="1"/>
          </p:cNvPicPr>
          <p:nvPr/>
        </p:nvPicPr>
        <p:blipFill rotWithShape="1">
          <a:blip r:embed="rId5"/>
          <a:srcRect l="15480" t="7583" r="23443" b="7605"/>
          <a:stretch/>
        </p:blipFill>
        <p:spPr>
          <a:xfrm>
            <a:off x="6455564" y="1643891"/>
            <a:ext cx="3126719" cy="3257188"/>
          </a:xfrm>
          <a:prstGeom prst="rect">
            <a:avLst/>
          </a:prstGeom>
        </p:spPr>
      </p:pic>
      <p:pic>
        <p:nvPicPr>
          <p:cNvPr id="14" name="Picture 13">
            <a:extLst>
              <a:ext uri="{FF2B5EF4-FFF2-40B4-BE49-F238E27FC236}">
                <a16:creationId xmlns:a16="http://schemas.microsoft.com/office/drawing/2014/main" id="{AF6AA991-AFE7-EE44-AA25-9A1D8961F6AE}"/>
              </a:ext>
            </a:extLst>
          </p:cNvPr>
          <p:cNvPicPr>
            <a:picLocks noChangeAspect="1"/>
          </p:cNvPicPr>
          <p:nvPr/>
        </p:nvPicPr>
        <p:blipFill rotWithShape="1">
          <a:blip r:embed="rId6"/>
          <a:srcRect l="11287" t="22584" r="8966" b="21555"/>
          <a:stretch/>
        </p:blipFill>
        <p:spPr>
          <a:xfrm>
            <a:off x="9535060" y="1643893"/>
            <a:ext cx="2478656" cy="3376909"/>
          </a:xfrm>
          <a:prstGeom prst="rect">
            <a:avLst/>
          </a:prstGeom>
        </p:spPr>
      </p:pic>
      <p:sp>
        <p:nvSpPr>
          <p:cNvPr id="11" name="TextBox 10"/>
          <p:cNvSpPr txBox="1"/>
          <p:nvPr/>
        </p:nvSpPr>
        <p:spPr>
          <a:xfrm>
            <a:off x="379412" y="24033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6</a:t>
            </a:r>
          </a:p>
        </p:txBody>
      </p:sp>
      <p:sp>
        <p:nvSpPr>
          <p:cNvPr id="7" name="TextBox 6"/>
          <p:cNvSpPr txBox="1"/>
          <p:nvPr/>
        </p:nvSpPr>
        <p:spPr>
          <a:xfrm>
            <a:off x="381673" y="1251882"/>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sp>
        <p:nvSpPr>
          <p:cNvPr id="9" name="TextBox 8"/>
          <p:cNvSpPr txBox="1"/>
          <p:nvPr/>
        </p:nvSpPr>
        <p:spPr>
          <a:xfrm>
            <a:off x="6455564" y="1268135"/>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295741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18AC6-D330-4176-8FA7-7974DC26A2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79612" y="152400"/>
            <a:ext cx="8737600" cy="6553200"/>
          </a:xfrm>
          <a:prstGeom prst="rect">
            <a:avLst/>
          </a:prstGeom>
        </p:spPr>
      </p:pic>
      <p:sp>
        <p:nvSpPr>
          <p:cNvPr id="4" name="TextBox 3">
            <a:extLst>
              <a:ext uri="{FF2B5EF4-FFF2-40B4-BE49-F238E27FC236}">
                <a16:creationId xmlns:a16="http://schemas.microsoft.com/office/drawing/2014/main" id="{BD141BD9-C4FF-439D-9808-F96920E11FDD}"/>
              </a:ext>
            </a:extLst>
          </p:cNvPr>
          <p:cNvSpPr txBox="1"/>
          <p:nvPr/>
        </p:nvSpPr>
        <p:spPr>
          <a:xfrm>
            <a:off x="1823159" y="228600"/>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sp>
        <p:nvSpPr>
          <p:cNvPr id="5" name="TextBox 4">
            <a:extLst>
              <a:ext uri="{FF2B5EF4-FFF2-40B4-BE49-F238E27FC236}">
                <a16:creationId xmlns:a16="http://schemas.microsoft.com/office/drawing/2014/main" id="{8BB32068-558A-49C9-95DB-4A3DCE3D1C17}"/>
              </a:ext>
            </a:extLst>
          </p:cNvPr>
          <p:cNvSpPr txBox="1"/>
          <p:nvPr/>
        </p:nvSpPr>
        <p:spPr>
          <a:xfrm>
            <a:off x="6117603" y="228600"/>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t>
            </a:r>
          </a:p>
        </p:txBody>
      </p:sp>
      <p:sp>
        <p:nvSpPr>
          <p:cNvPr id="6" name="TextBox 5">
            <a:extLst>
              <a:ext uri="{FF2B5EF4-FFF2-40B4-BE49-F238E27FC236}">
                <a16:creationId xmlns:a16="http://schemas.microsoft.com/office/drawing/2014/main" id="{F67AFA41-32D9-4AB7-89DD-40EB4CD06DC8}"/>
              </a:ext>
            </a:extLst>
          </p:cNvPr>
          <p:cNvSpPr txBox="1"/>
          <p:nvPr/>
        </p:nvSpPr>
        <p:spPr>
          <a:xfrm>
            <a:off x="1823159" y="3505200"/>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t>
            </a:r>
          </a:p>
        </p:txBody>
      </p:sp>
      <p:sp>
        <p:nvSpPr>
          <p:cNvPr id="7" name="TextBox 6">
            <a:extLst>
              <a:ext uri="{FF2B5EF4-FFF2-40B4-BE49-F238E27FC236}">
                <a16:creationId xmlns:a16="http://schemas.microsoft.com/office/drawing/2014/main" id="{6A218241-5FB4-4BA2-B8F0-67406AD75EC3}"/>
              </a:ext>
            </a:extLst>
          </p:cNvPr>
          <p:cNvSpPr txBox="1"/>
          <p:nvPr/>
        </p:nvSpPr>
        <p:spPr>
          <a:xfrm>
            <a:off x="6179135" y="3505200"/>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a:t>
            </a:r>
          </a:p>
        </p:txBody>
      </p:sp>
      <p:sp>
        <p:nvSpPr>
          <p:cNvPr id="8" name="TextBox 7">
            <a:extLst>
              <a:ext uri="{FF2B5EF4-FFF2-40B4-BE49-F238E27FC236}">
                <a16:creationId xmlns:a16="http://schemas.microsoft.com/office/drawing/2014/main" id="{DE4DD814-1AA1-4540-9ACD-A561E310ED11}"/>
              </a:ext>
            </a:extLst>
          </p:cNvPr>
          <p:cNvSpPr txBox="1"/>
          <p:nvPr/>
        </p:nvSpPr>
        <p:spPr>
          <a:xfrm>
            <a:off x="379412" y="24033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7</a:t>
            </a:r>
          </a:p>
        </p:txBody>
      </p:sp>
    </p:spTree>
    <p:extLst>
      <p:ext uri="{BB962C8B-B14F-4D97-AF65-F5344CB8AC3E}">
        <p14:creationId xmlns:p14="http://schemas.microsoft.com/office/powerpoint/2010/main" val="65383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C9CBD70-07FC-43E7-810F-C024954F5698}"/>
              </a:ext>
            </a:extLst>
          </p:cNvPr>
          <p:cNvGraphicFramePr>
            <a:graphicFrameLocks noGrp="1"/>
          </p:cNvGraphicFramePr>
          <p:nvPr>
            <p:extLst>
              <p:ext uri="{D42A27DB-BD31-4B8C-83A1-F6EECF244321}">
                <p14:modId xmlns:p14="http://schemas.microsoft.com/office/powerpoint/2010/main" val="1971091137"/>
              </p:ext>
            </p:extLst>
          </p:nvPr>
        </p:nvGraphicFramePr>
        <p:xfrm>
          <a:off x="3433762" y="5202555"/>
          <a:ext cx="5041900" cy="1143000"/>
        </p:xfrm>
        <a:graphic>
          <a:graphicData uri="http://schemas.openxmlformats.org/drawingml/2006/table">
            <a:tbl>
              <a:tblPr>
                <a:tableStyleId>{5C22544A-7EE6-4342-B048-85BDC9FD1C3A}</a:tableStyleId>
              </a:tblPr>
              <a:tblGrid>
                <a:gridCol w="1735528">
                  <a:extLst>
                    <a:ext uri="{9D8B030D-6E8A-4147-A177-3AD203B41FA5}">
                      <a16:colId xmlns:a16="http://schemas.microsoft.com/office/drawing/2014/main" val="3370418247"/>
                    </a:ext>
                  </a:extLst>
                </a:gridCol>
                <a:gridCol w="826593">
                  <a:extLst>
                    <a:ext uri="{9D8B030D-6E8A-4147-A177-3AD203B41FA5}">
                      <a16:colId xmlns:a16="http://schemas.microsoft.com/office/drawing/2014/main" val="3812241527"/>
                    </a:ext>
                  </a:extLst>
                </a:gridCol>
                <a:gridCol w="826593">
                  <a:extLst>
                    <a:ext uri="{9D8B030D-6E8A-4147-A177-3AD203B41FA5}">
                      <a16:colId xmlns:a16="http://schemas.microsoft.com/office/drawing/2014/main" val="3606934122"/>
                    </a:ext>
                  </a:extLst>
                </a:gridCol>
                <a:gridCol w="826593">
                  <a:extLst>
                    <a:ext uri="{9D8B030D-6E8A-4147-A177-3AD203B41FA5}">
                      <a16:colId xmlns:a16="http://schemas.microsoft.com/office/drawing/2014/main" val="392505093"/>
                    </a:ext>
                  </a:extLst>
                </a:gridCol>
                <a:gridCol w="826593">
                  <a:extLst>
                    <a:ext uri="{9D8B030D-6E8A-4147-A177-3AD203B41FA5}">
                      <a16:colId xmlns:a16="http://schemas.microsoft.com/office/drawing/2014/main" val="2529917690"/>
                    </a:ext>
                  </a:extLst>
                </a:gridCol>
              </a:tblGrid>
              <a:tr h="190500">
                <a:tc>
                  <a:txBody>
                    <a:bodyPr/>
                    <a:lstStyle/>
                    <a:p>
                      <a:pPr algn="l" fontAlgn="b"/>
                      <a:r>
                        <a:rPr lang="en-US" sz="1100" u="none" strike="noStrike">
                          <a:effectLst/>
                        </a:rPr>
                        <a:t>Genotype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Week 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Week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Week 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1637355"/>
                  </a:ext>
                </a:extLst>
              </a:tr>
              <a:tr h="190500">
                <a:tc>
                  <a:txBody>
                    <a:bodyPr/>
                    <a:lstStyle/>
                    <a:p>
                      <a:pPr algn="l" fontAlgn="b"/>
                      <a:r>
                        <a:rPr lang="en-US" sz="1100" u="none" strike="noStrike">
                          <a:effectLst/>
                        </a:rPr>
                        <a:t>Wild Type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AIN93M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1.66(0.15)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0.97(0.04)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1.04(0.12)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5852057"/>
                  </a:ext>
                </a:extLst>
              </a:tr>
              <a:tr h="190500">
                <a:tc>
                  <a:txBody>
                    <a:bodyPr/>
                    <a:lstStyle/>
                    <a:p>
                      <a:pPr algn="l" fontAlgn="b"/>
                      <a:r>
                        <a:rPr lang="en-US" sz="1100" u="none" strike="noStrike">
                          <a:effectLst/>
                        </a:rPr>
                        <a:t>Wild Type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PEITC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1.72(0.26)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0.98(0.1)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1.11(0.09)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6083704"/>
                  </a:ext>
                </a:extLst>
              </a:tr>
              <a:tr h="190500">
                <a:tc>
                  <a:txBody>
                    <a:bodyPr/>
                    <a:lstStyle/>
                    <a:p>
                      <a:pPr algn="l" fontAlgn="b"/>
                      <a:r>
                        <a:rPr lang="en-US" sz="1100" u="none" strike="noStrike">
                          <a:effectLst/>
                        </a:rPr>
                        <a:t>Nrf2 KO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AIN93M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2.02(0.27)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1.43(0.12)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8797061"/>
                  </a:ext>
                </a:extLst>
              </a:tr>
              <a:tr h="190500">
                <a:tc>
                  <a:txBody>
                    <a:bodyPr/>
                    <a:lstStyle/>
                    <a:p>
                      <a:pPr algn="l" fontAlgn="b"/>
                      <a:r>
                        <a:rPr lang="en-US" sz="1100" u="none" strike="noStrike">
                          <a:effectLst/>
                        </a:rPr>
                        <a:t>Nrf2 KO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PEITC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1.52(0.11)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1.51(0.15)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1191960"/>
                  </a:ext>
                </a:extLst>
              </a:tr>
              <a:tr h="190500">
                <a:tc>
                  <a:txBody>
                    <a:bodyPr/>
                    <a:lstStyle/>
                    <a:p>
                      <a:pPr algn="l" fontAlgn="b"/>
                      <a:r>
                        <a:rPr lang="en-US" sz="1100" u="none" strike="noStrike">
                          <a:effectLst/>
                        </a:rPr>
                        <a:t>Nrf2 KO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Pooled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2.15(0.35)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5735923"/>
                  </a:ext>
                </a:extLst>
              </a:tr>
            </a:tbl>
          </a:graphicData>
        </a:graphic>
      </p:graphicFrame>
      <p:graphicFrame>
        <p:nvGraphicFramePr>
          <p:cNvPr id="3" name="Table 2">
            <a:extLst>
              <a:ext uri="{FF2B5EF4-FFF2-40B4-BE49-F238E27FC236}">
                <a16:creationId xmlns:a16="http://schemas.microsoft.com/office/drawing/2014/main" id="{D5DF7360-90C2-4DE4-902D-CCB24FCD9B82}"/>
              </a:ext>
            </a:extLst>
          </p:cNvPr>
          <p:cNvGraphicFramePr>
            <a:graphicFrameLocks noGrp="1"/>
          </p:cNvGraphicFramePr>
          <p:nvPr>
            <p:extLst>
              <p:ext uri="{D42A27DB-BD31-4B8C-83A1-F6EECF244321}">
                <p14:modId xmlns:p14="http://schemas.microsoft.com/office/powerpoint/2010/main" val="3321063283"/>
              </p:ext>
            </p:extLst>
          </p:nvPr>
        </p:nvGraphicFramePr>
        <p:xfrm>
          <a:off x="315910" y="1981200"/>
          <a:ext cx="5651500" cy="1642110"/>
        </p:xfrm>
        <a:graphic>
          <a:graphicData uri="http://schemas.openxmlformats.org/drawingml/2006/table">
            <a:tbl>
              <a:tblPr>
                <a:tableStyleId>{5C22544A-7EE6-4342-B048-85BDC9FD1C3A}</a:tableStyleId>
              </a:tblPr>
              <a:tblGrid>
                <a:gridCol w="1735999">
                  <a:extLst>
                    <a:ext uri="{9D8B030D-6E8A-4147-A177-3AD203B41FA5}">
                      <a16:colId xmlns:a16="http://schemas.microsoft.com/office/drawing/2014/main" val="3145492792"/>
                    </a:ext>
                  </a:extLst>
                </a:gridCol>
                <a:gridCol w="826817">
                  <a:extLst>
                    <a:ext uri="{9D8B030D-6E8A-4147-A177-3AD203B41FA5}">
                      <a16:colId xmlns:a16="http://schemas.microsoft.com/office/drawing/2014/main" val="1896497801"/>
                    </a:ext>
                  </a:extLst>
                </a:gridCol>
                <a:gridCol w="826817">
                  <a:extLst>
                    <a:ext uri="{9D8B030D-6E8A-4147-A177-3AD203B41FA5}">
                      <a16:colId xmlns:a16="http://schemas.microsoft.com/office/drawing/2014/main" val="270732194"/>
                    </a:ext>
                  </a:extLst>
                </a:gridCol>
                <a:gridCol w="826817">
                  <a:extLst>
                    <a:ext uri="{9D8B030D-6E8A-4147-A177-3AD203B41FA5}">
                      <a16:colId xmlns:a16="http://schemas.microsoft.com/office/drawing/2014/main" val="2206777069"/>
                    </a:ext>
                  </a:extLst>
                </a:gridCol>
                <a:gridCol w="826817">
                  <a:extLst>
                    <a:ext uri="{9D8B030D-6E8A-4147-A177-3AD203B41FA5}">
                      <a16:colId xmlns:a16="http://schemas.microsoft.com/office/drawing/2014/main" val="3582005860"/>
                    </a:ext>
                  </a:extLst>
                </a:gridCol>
                <a:gridCol w="608233">
                  <a:extLst>
                    <a:ext uri="{9D8B030D-6E8A-4147-A177-3AD203B41FA5}">
                      <a16:colId xmlns:a16="http://schemas.microsoft.com/office/drawing/2014/main" val="1279186992"/>
                    </a:ext>
                  </a:extLst>
                </a:gridCol>
              </a:tblGrid>
              <a:tr h="190500">
                <a:tc>
                  <a:txBody>
                    <a:bodyPr/>
                    <a:lstStyle/>
                    <a:p>
                      <a:pPr algn="l" fontAlgn="b"/>
                      <a:r>
                        <a:rPr lang="en-US" sz="1100" u="none" strike="noStrike">
                          <a:effectLst/>
                        </a:rPr>
                        <a:t>Term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Estimate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a:effectLst/>
                        </a:rPr>
                        <a:t>95% C.I.L.L.</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95% C.I.U.L.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Sign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2183458"/>
                  </a:ext>
                </a:extLst>
              </a:tr>
              <a:tr h="190500">
                <a:tc>
                  <a:txBody>
                    <a:bodyPr/>
                    <a:lstStyle/>
                    <a:p>
                      <a:pPr algn="l" fontAlgn="b"/>
                      <a:r>
                        <a:rPr lang="en-US" sz="1100" u="none" strike="noStrike">
                          <a:effectLst/>
                        </a:rPr>
                        <a:t>Week 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&lt;0.001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7037716"/>
                  </a:ext>
                </a:extLst>
              </a:tr>
              <a:tr h="190500">
                <a:tc>
                  <a:txBody>
                    <a:bodyPr/>
                    <a:lstStyle/>
                    <a:p>
                      <a:pPr algn="l" fontAlgn="b"/>
                      <a:r>
                        <a:rPr lang="en-US" sz="1100" u="none" strike="noStrike">
                          <a:effectLst/>
                        </a:rPr>
                        <a:t>Week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4651669"/>
                  </a:ext>
                </a:extLst>
              </a:tr>
              <a:tr h="190500">
                <a:tc>
                  <a:txBody>
                    <a:bodyPr/>
                    <a:lstStyle/>
                    <a:p>
                      <a:pPr algn="l" fontAlgn="b"/>
                      <a:r>
                        <a:rPr lang="en-US" sz="1100" u="none" strike="noStrike">
                          <a:effectLst/>
                        </a:rPr>
                        <a:t>Week 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0.809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5166714"/>
                  </a:ext>
                </a:extLst>
              </a:tr>
              <a:tr h="190500">
                <a:tc>
                  <a:txBody>
                    <a:bodyPr/>
                    <a:lstStyle/>
                    <a:p>
                      <a:pPr algn="l" fontAlgn="b"/>
                      <a:r>
                        <a:rPr lang="en-US" sz="1100" u="none" strike="noStrike">
                          <a:effectLst/>
                        </a:rPr>
                        <a:t>PEITC/AIN93M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6288450"/>
                  </a:ext>
                </a:extLst>
              </a:tr>
              <a:tr h="190500">
                <a:tc>
                  <a:txBody>
                    <a:bodyPr/>
                    <a:lstStyle/>
                    <a:p>
                      <a:pPr algn="l" fontAlgn="b"/>
                      <a:r>
                        <a:rPr lang="en-US" sz="1100" u="none" strike="noStrike" dirty="0">
                          <a:effectLst/>
                        </a:rPr>
                        <a:t>Week 1:PEITC/Week0:AIN93M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7578029"/>
                  </a:ext>
                </a:extLst>
              </a:tr>
              <a:tr h="190500">
                <a:tc>
                  <a:txBody>
                    <a:bodyPr/>
                    <a:lstStyle/>
                    <a:p>
                      <a:pPr algn="l" fontAlgn="b"/>
                      <a:r>
                        <a:rPr lang="en-US" sz="1100" u="none" strike="noStrike">
                          <a:effectLst/>
                        </a:rPr>
                        <a:t>Week 4:PEITC/Week0:AIN93M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0.694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049319"/>
                  </a:ext>
                </a:extLst>
              </a:tr>
            </a:tbl>
          </a:graphicData>
        </a:graphic>
      </p:graphicFrame>
      <p:sp>
        <p:nvSpPr>
          <p:cNvPr id="4" name="TextBox 3">
            <a:extLst>
              <a:ext uri="{FF2B5EF4-FFF2-40B4-BE49-F238E27FC236}">
                <a16:creationId xmlns:a16="http://schemas.microsoft.com/office/drawing/2014/main" id="{52BAD4D7-BE80-4A17-B71A-C73A50D632AA}"/>
              </a:ext>
            </a:extLst>
          </p:cNvPr>
          <p:cNvSpPr txBox="1"/>
          <p:nvPr/>
        </p:nvSpPr>
        <p:spPr>
          <a:xfrm>
            <a:off x="2449781" y="1387909"/>
            <a:ext cx="1524000" cy="369332"/>
          </a:xfrm>
          <a:prstGeom prst="rect">
            <a:avLst/>
          </a:prstGeom>
          <a:noFill/>
        </p:spPr>
        <p:txBody>
          <a:bodyPr wrap="square" rtlCol="0">
            <a:spAutoFit/>
          </a:bodyPr>
          <a:lstStyle/>
          <a:p>
            <a:r>
              <a:rPr lang="en-US" dirty="0"/>
              <a:t>Wile Type</a:t>
            </a:r>
          </a:p>
        </p:txBody>
      </p:sp>
      <p:graphicFrame>
        <p:nvGraphicFramePr>
          <p:cNvPr id="5" name="Table 4">
            <a:extLst>
              <a:ext uri="{FF2B5EF4-FFF2-40B4-BE49-F238E27FC236}">
                <a16:creationId xmlns:a16="http://schemas.microsoft.com/office/drawing/2014/main" id="{0EB295DF-FDA5-47B0-83D8-6637EC69BE7C}"/>
              </a:ext>
            </a:extLst>
          </p:cNvPr>
          <p:cNvGraphicFramePr>
            <a:graphicFrameLocks noGrp="1"/>
          </p:cNvGraphicFramePr>
          <p:nvPr>
            <p:extLst>
              <p:ext uri="{D42A27DB-BD31-4B8C-83A1-F6EECF244321}">
                <p14:modId xmlns:p14="http://schemas.microsoft.com/office/powerpoint/2010/main" val="165807243"/>
              </p:ext>
            </p:extLst>
          </p:nvPr>
        </p:nvGraphicFramePr>
        <p:xfrm>
          <a:off x="6246812" y="1981200"/>
          <a:ext cx="5651500" cy="1297305"/>
        </p:xfrm>
        <a:graphic>
          <a:graphicData uri="http://schemas.openxmlformats.org/drawingml/2006/table">
            <a:tbl>
              <a:tblPr>
                <a:tableStyleId>{5C22544A-7EE6-4342-B048-85BDC9FD1C3A}</a:tableStyleId>
              </a:tblPr>
              <a:tblGrid>
                <a:gridCol w="1735999">
                  <a:extLst>
                    <a:ext uri="{9D8B030D-6E8A-4147-A177-3AD203B41FA5}">
                      <a16:colId xmlns:a16="http://schemas.microsoft.com/office/drawing/2014/main" val="3832223224"/>
                    </a:ext>
                  </a:extLst>
                </a:gridCol>
                <a:gridCol w="826817">
                  <a:extLst>
                    <a:ext uri="{9D8B030D-6E8A-4147-A177-3AD203B41FA5}">
                      <a16:colId xmlns:a16="http://schemas.microsoft.com/office/drawing/2014/main" val="1599063831"/>
                    </a:ext>
                  </a:extLst>
                </a:gridCol>
                <a:gridCol w="826817">
                  <a:extLst>
                    <a:ext uri="{9D8B030D-6E8A-4147-A177-3AD203B41FA5}">
                      <a16:colId xmlns:a16="http://schemas.microsoft.com/office/drawing/2014/main" val="3374446536"/>
                    </a:ext>
                  </a:extLst>
                </a:gridCol>
                <a:gridCol w="826817">
                  <a:extLst>
                    <a:ext uri="{9D8B030D-6E8A-4147-A177-3AD203B41FA5}">
                      <a16:colId xmlns:a16="http://schemas.microsoft.com/office/drawing/2014/main" val="910231683"/>
                    </a:ext>
                  </a:extLst>
                </a:gridCol>
                <a:gridCol w="826817">
                  <a:extLst>
                    <a:ext uri="{9D8B030D-6E8A-4147-A177-3AD203B41FA5}">
                      <a16:colId xmlns:a16="http://schemas.microsoft.com/office/drawing/2014/main" val="943385464"/>
                    </a:ext>
                  </a:extLst>
                </a:gridCol>
                <a:gridCol w="608233">
                  <a:extLst>
                    <a:ext uri="{9D8B030D-6E8A-4147-A177-3AD203B41FA5}">
                      <a16:colId xmlns:a16="http://schemas.microsoft.com/office/drawing/2014/main" val="1293547993"/>
                    </a:ext>
                  </a:extLst>
                </a:gridCol>
              </a:tblGrid>
              <a:tr h="190500">
                <a:tc>
                  <a:txBody>
                    <a:bodyPr/>
                    <a:lstStyle/>
                    <a:p>
                      <a:pPr algn="l" fontAlgn="b"/>
                      <a:r>
                        <a:rPr lang="en-US" sz="1100" u="none" strike="noStrike">
                          <a:effectLst/>
                        </a:rPr>
                        <a:t>Term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Estimate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a:effectLst/>
                        </a:rPr>
                        <a:t>95% C.I.L.L.</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95% C.I.U.L.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Sign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488332"/>
                  </a:ext>
                </a:extLst>
              </a:tr>
              <a:tr h="190500">
                <a:tc>
                  <a:txBody>
                    <a:bodyPr/>
                    <a:lstStyle/>
                    <a:p>
                      <a:pPr algn="l" fontAlgn="b"/>
                      <a:r>
                        <a:rPr lang="en-US" sz="1100" u="none" strike="noStrike">
                          <a:effectLst/>
                        </a:rPr>
                        <a:t>Week 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&lt;0.001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6237837"/>
                  </a:ext>
                </a:extLst>
              </a:tr>
              <a:tr h="190500">
                <a:tc>
                  <a:txBody>
                    <a:bodyPr/>
                    <a:lstStyle/>
                    <a:p>
                      <a:pPr algn="l" fontAlgn="b"/>
                      <a:r>
                        <a:rPr lang="en-US" sz="1100" u="none" strike="noStrike">
                          <a:effectLst/>
                        </a:rPr>
                        <a:t>Week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&lt;0.001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0172602"/>
                  </a:ext>
                </a:extLst>
              </a:tr>
              <a:tr h="190500">
                <a:tc>
                  <a:txBody>
                    <a:bodyPr/>
                    <a:lstStyle/>
                    <a:p>
                      <a:pPr algn="l" fontAlgn="b"/>
                      <a:r>
                        <a:rPr lang="en-US" sz="1100" u="none" strike="noStrike">
                          <a:effectLst/>
                        </a:rPr>
                        <a:t>Week 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277606"/>
                  </a:ext>
                </a:extLst>
              </a:tr>
              <a:tr h="190500">
                <a:tc>
                  <a:txBody>
                    <a:bodyPr/>
                    <a:lstStyle/>
                    <a:p>
                      <a:pPr algn="l" fontAlgn="b"/>
                      <a:r>
                        <a:rPr lang="en-US" sz="1100" u="none" strike="noStrike">
                          <a:effectLst/>
                        </a:rPr>
                        <a:t>PEITC /AIN93M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0.809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3087374"/>
                  </a:ext>
                </a:extLst>
              </a:tr>
              <a:tr h="190500">
                <a:tc>
                  <a:txBody>
                    <a:bodyPr/>
                    <a:lstStyle/>
                    <a:p>
                      <a:pPr algn="l" fontAlgn="b"/>
                      <a:r>
                        <a:rPr lang="nl-NL" sz="1100" u="none" strike="noStrike">
                          <a:effectLst/>
                        </a:rPr>
                        <a:t>Week 1:DietPEITC/Week0:AIN93M</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0168610"/>
                  </a:ext>
                </a:extLst>
              </a:tr>
            </a:tbl>
          </a:graphicData>
        </a:graphic>
      </p:graphicFrame>
      <p:sp>
        <p:nvSpPr>
          <p:cNvPr id="6" name="TextBox 5">
            <a:extLst>
              <a:ext uri="{FF2B5EF4-FFF2-40B4-BE49-F238E27FC236}">
                <a16:creationId xmlns:a16="http://schemas.microsoft.com/office/drawing/2014/main" id="{0DD7D0FD-1352-43E2-93E7-495E4BDFED5C}"/>
              </a:ext>
            </a:extLst>
          </p:cNvPr>
          <p:cNvSpPr txBox="1"/>
          <p:nvPr/>
        </p:nvSpPr>
        <p:spPr>
          <a:xfrm>
            <a:off x="8475662" y="1387909"/>
            <a:ext cx="1524000" cy="369332"/>
          </a:xfrm>
          <a:prstGeom prst="rect">
            <a:avLst/>
          </a:prstGeom>
          <a:noFill/>
        </p:spPr>
        <p:txBody>
          <a:bodyPr wrap="square" rtlCol="0">
            <a:spAutoFit/>
          </a:bodyPr>
          <a:lstStyle/>
          <a:p>
            <a:r>
              <a:rPr lang="en-US" dirty="0"/>
              <a:t>Nrf2 KO</a:t>
            </a:r>
          </a:p>
        </p:txBody>
      </p:sp>
      <p:sp>
        <p:nvSpPr>
          <p:cNvPr id="7" name="TextBox 6">
            <a:extLst>
              <a:ext uri="{FF2B5EF4-FFF2-40B4-BE49-F238E27FC236}">
                <a16:creationId xmlns:a16="http://schemas.microsoft.com/office/drawing/2014/main" id="{A3D222CC-3AFD-439B-A245-17A0625C6F56}"/>
              </a:ext>
            </a:extLst>
          </p:cNvPr>
          <p:cNvSpPr txBox="1"/>
          <p:nvPr/>
        </p:nvSpPr>
        <p:spPr>
          <a:xfrm>
            <a:off x="4265612" y="327779"/>
            <a:ext cx="3962400" cy="369332"/>
          </a:xfrm>
          <a:prstGeom prst="rect">
            <a:avLst/>
          </a:prstGeom>
          <a:noFill/>
        </p:spPr>
        <p:txBody>
          <a:bodyPr wrap="square" rtlCol="0">
            <a:spAutoFit/>
          </a:bodyPr>
          <a:lstStyle/>
          <a:p>
            <a:r>
              <a:rPr lang="en-US" dirty="0"/>
              <a:t>Bacteroidetes/Firmicutes Analysis</a:t>
            </a:r>
          </a:p>
        </p:txBody>
      </p:sp>
      <p:sp>
        <p:nvSpPr>
          <p:cNvPr id="8" name="TextBox 7">
            <a:extLst>
              <a:ext uri="{FF2B5EF4-FFF2-40B4-BE49-F238E27FC236}">
                <a16:creationId xmlns:a16="http://schemas.microsoft.com/office/drawing/2014/main" id="{F9EF6E5A-E890-4293-B25F-05416BF2AF87}"/>
              </a:ext>
            </a:extLst>
          </p:cNvPr>
          <p:cNvSpPr txBox="1"/>
          <p:nvPr/>
        </p:nvSpPr>
        <p:spPr>
          <a:xfrm>
            <a:off x="3379513" y="4530928"/>
            <a:ext cx="5041900" cy="369332"/>
          </a:xfrm>
          <a:prstGeom prst="rect">
            <a:avLst/>
          </a:prstGeom>
          <a:noFill/>
        </p:spPr>
        <p:txBody>
          <a:bodyPr wrap="square" rtlCol="0">
            <a:spAutoFit/>
          </a:bodyPr>
          <a:lstStyle/>
          <a:p>
            <a:r>
              <a:rPr lang="en-US" dirty="0"/>
              <a:t>Means and SEM of Bacteroidetes/Firmicutes Ratios  </a:t>
            </a:r>
          </a:p>
        </p:txBody>
      </p:sp>
    </p:spTree>
    <p:extLst>
      <p:ext uri="{BB962C8B-B14F-4D97-AF65-F5344CB8AC3E}">
        <p14:creationId xmlns:p14="http://schemas.microsoft.com/office/powerpoint/2010/main" val="676668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08389A1B08544AB226D9F310D89449" ma:contentTypeVersion="13" ma:contentTypeDescription="Create a new document." ma:contentTypeScope="" ma:versionID="900d4c767a57d01a3083604c49195bc9">
  <xsd:schema xmlns:xsd="http://www.w3.org/2001/XMLSchema" xmlns:xs="http://www.w3.org/2001/XMLSchema" xmlns:p="http://schemas.microsoft.com/office/2006/metadata/properties" xmlns:ns3="1afc89a2-435a-45ed-a54c-908d30ead933" xmlns:ns4="b3d7475e-7b4e-415a-8936-129c8721ef12" targetNamespace="http://schemas.microsoft.com/office/2006/metadata/properties" ma:root="true" ma:fieldsID="b27dcb7c8290ba4c266cdae6e2e3d425" ns3:_="" ns4:_="">
    <xsd:import namespace="1afc89a2-435a-45ed-a54c-908d30ead933"/>
    <xsd:import namespace="b3d7475e-7b4e-415a-8936-129c8721ef1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fc89a2-435a-45ed-a54c-908d30ead93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d7475e-7b4e-415a-8936-129c8721ef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795B96-5A0C-4800-A45B-976E9E2C61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fc89a2-435a-45ed-a54c-908d30ead933"/>
    <ds:schemaRef ds:uri="b3d7475e-7b4e-415a-8936-129c8721ef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4F568A-09B5-4421-B6F9-F8AF4B08B154}">
  <ds:schemaRefs>
    <ds:schemaRef ds:uri="http://schemas.microsoft.com/sharepoint/v3/contenttype/forms"/>
  </ds:schemaRefs>
</ds:datastoreItem>
</file>

<file path=customXml/itemProps3.xml><?xml version="1.0" encoding="utf-8"?>
<ds:datastoreItem xmlns:ds="http://schemas.openxmlformats.org/officeDocument/2006/customXml" ds:itemID="{E0FAE901-48B4-4DC0-8B89-14EE9B61F322}">
  <ds:schemaRefs>
    <ds:schemaRef ds:uri="http://purl.org/dc/elements/1.1/"/>
    <ds:schemaRef ds:uri="http://schemas.microsoft.com/office/2006/metadata/properties"/>
    <ds:schemaRef ds:uri="http://schemas.microsoft.com/office/2006/documentManagement/types"/>
    <ds:schemaRef ds:uri="http://purl.org/dc/terms/"/>
    <ds:schemaRef ds:uri="1afc89a2-435a-45ed-a54c-908d30ead933"/>
    <ds:schemaRef ds:uri="http://purl.org/dc/dcmitype/"/>
    <ds:schemaRef ds:uri="http://schemas.microsoft.com/office/infopath/2007/PartnerControls"/>
    <ds:schemaRef ds:uri="http://schemas.openxmlformats.org/package/2006/metadata/core-properties"/>
    <ds:schemaRef ds:uri="b3d7475e-7b4e-415a-8936-129c8721ef1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30894</TotalTime>
  <Words>838</Words>
  <Application>Microsoft Office PowerPoint</Application>
  <PresentationFormat>Custom</PresentationFormat>
  <Paragraphs>189</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ry147</dc:creator>
  <cp:lastModifiedBy>Sargsyan, Davit [JRDUS]</cp:lastModifiedBy>
  <cp:revision>168</cp:revision>
  <dcterms:created xsi:type="dcterms:W3CDTF">2019-12-12T22:11:55Z</dcterms:created>
  <dcterms:modified xsi:type="dcterms:W3CDTF">2020-06-23T12:43:07Z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0x010100E708389A1B08544AB226D9F310D89449</vt:lpwstr>
  </property>
</Properties>
</file>