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295" r:id="rId5"/>
    <p:sldId id="264" r:id="rId6"/>
    <p:sldId id="301" r:id="rId7"/>
    <p:sldId id="267" r:id="rId8"/>
    <p:sldId id="279" r:id="rId9"/>
    <p:sldId id="280" r:id="rId10"/>
    <p:sldId id="302" r:id="rId1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86114" autoAdjust="0"/>
  </p:normalViewPr>
  <p:slideViewPr>
    <p:cSldViewPr>
      <p:cViewPr varScale="1">
        <p:scale>
          <a:sx n="86" d="100"/>
          <a:sy n="86" d="100"/>
        </p:scale>
        <p:origin x="51" y="141"/>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654D7D-CB92-47C0-B58D-CED08FE47E0E}" type="datetimeFigureOut">
              <a:rPr lang="en-US" smtClean="0"/>
              <a:t>5/1/2020</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E96DAB-D648-4B09-8068-37D840F3E372}" type="slidenum">
              <a:rPr lang="en-US" smtClean="0"/>
              <a:t>‹#›</a:t>
            </a:fld>
            <a:endParaRPr lang="en-US" dirty="0"/>
          </a:p>
        </p:txBody>
      </p:sp>
    </p:spTree>
    <p:extLst>
      <p:ext uri="{BB962C8B-B14F-4D97-AF65-F5344CB8AC3E}">
        <p14:creationId xmlns:p14="http://schemas.microsoft.com/office/powerpoint/2010/main" val="1408871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b="1" dirty="0"/>
              <a:t>LEGEND: </a:t>
            </a:r>
            <a:r>
              <a:rPr lang="en-US" b="0" dirty="0"/>
              <a:t>study design(A), 16S sequencing depth per sample (B), and OUT counts and percentage by Kingdom within each genotype.</a:t>
            </a:r>
            <a:endParaRPr lang="en-US" b="1" dirty="0"/>
          </a:p>
        </p:txBody>
      </p:sp>
      <p:sp>
        <p:nvSpPr>
          <p:cNvPr id="4" name="Slide Number Placeholder 3"/>
          <p:cNvSpPr>
            <a:spLocks noGrp="1"/>
          </p:cNvSpPr>
          <p:nvPr>
            <p:ph type="sldNum" sz="quarter" idx="10"/>
          </p:nvPr>
        </p:nvSpPr>
        <p:spPr/>
        <p:txBody>
          <a:bodyPr/>
          <a:lstStyle/>
          <a:p>
            <a:fld id="{33E96DAB-D648-4B09-8068-37D840F3E372}" type="slidenum">
              <a:rPr lang="en-US" smtClean="0"/>
              <a:t>1</a:t>
            </a:fld>
            <a:endParaRPr lang="en-US"/>
          </a:p>
        </p:txBody>
      </p:sp>
    </p:spTree>
    <p:extLst>
      <p:ext uri="{BB962C8B-B14F-4D97-AF65-F5344CB8AC3E}">
        <p14:creationId xmlns:p14="http://schemas.microsoft.com/office/powerpoint/2010/main" val="3352108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LEGEND</a:t>
            </a:r>
            <a:r>
              <a:rPr lang="en-US" dirty="0"/>
              <a:t>: Shannon index was calculated for each sample as a measure of alpha diversity. The means and SEM are plotted here. Nrf2 KO mice had significantly more diverse microbiomes compared to WT (= 0.011).</a:t>
            </a:r>
          </a:p>
          <a:p>
            <a:r>
              <a:rPr lang="en-US" b="1" dirty="0"/>
              <a:t>NOTE</a:t>
            </a:r>
            <a:r>
              <a:rPr lang="en-US" dirty="0"/>
              <a:t>: the original Figure 2 shows 2 more measures of alpha diversity but there is no need for it as it makes the inference more confusing. Additionally, number of OTUs (Fig 2 B) is proportional to sequencing depth – I believe Dr. Gao rarified her samples to correct for that but this approach have its pitfalls as it is a form of </a:t>
            </a:r>
            <a:r>
              <a:rPr lang="en-US" dirty="0" err="1"/>
              <a:t>downsampling</a:t>
            </a:r>
            <a:r>
              <a:rPr lang="en-US" dirty="0"/>
              <a:t>.</a:t>
            </a:r>
          </a:p>
          <a:p>
            <a:endParaRPr lang="en-US" dirty="0"/>
          </a:p>
          <a:p>
            <a:r>
              <a:rPr lang="en-US" dirty="0"/>
              <a:t>This figure also eliminates the need for Fig 5 as it provides same information ordered differently. Instead, a table of statistics should be added. </a:t>
            </a:r>
          </a:p>
          <a:p>
            <a:endParaRPr lang="en-US" dirty="0"/>
          </a:p>
          <a:p>
            <a:endParaRPr lang="en-US" dirty="0"/>
          </a:p>
        </p:txBody>
      </p:sp>
      <p:sp>
        <p:nvSpPr>
          <p:cNvPr id="4" name="Slide Number Placeholder 3"/>
          <p:cNvSpPr>
            <a:spLocks noGrp="1"/>
          </p:cNvSpPr>
          <p:nvPr>
            <p:ph type="sldNum" sz="quarter" idx="10"/>
          </p:nvPr>
        </p:nvSpPr>
        <p:spPr/>
        <p:txBody>
          <a:bodyPr/>
          <a:lstStyle/>
          <a:p>
            <a:fld id="{33E96DAB-D648-4B09-8068-37D840F3E372}" type="slidenum">
              <a:rPr lang="en-US" smtClean="0"/>
              <a:t>2</a:t>
            </a:fld>
            <a:endParaRPr lang="en-US"/>
          </a:p>
        </p:txBody>
      </p:sp>
    </p:spTree>
    <p:extLst>
      <p:ext uri="{BB962C8B-B14F-4D97-AF65-F5344CB8AC3E}">
        <p14:creationId xmlns:p14="http://schemas.microsoft.com/office/powerpoint/2010/main" val="760349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LEGEND</a:t>
            </a:r>
            <a:r>
              <a:rPr lang="en-US" dirty="0"/>
              <a:t>: Biplots of samples projected to principal components 1 and 2. The arrows represent the direction and the magnitude of the effect of each bacterial Phylum (A), Class (B) or Genus (C and D) as measured by their relative abundance in the samples. Circles denote baseline samples (Week 0), squares – Week 1, and  diamonds –Week 4 samples. The color-coded group labels are placed at the centers of each group (means in each dimension). Relative abundance of Firmicutes and </a:t>
            </a:r>
            <a:r>
              <a:rPr lang="en-US" dirty="0" err="1"/>
              <a:t>Verrucomicrobia</a:t>
            </a:r>
            <a:r>
              <a:rPr lang="en-US" dirty="0"/>
              <a:t> was higher in WT compared to Nrf2 KO, while Bacteroidetes, Protobacteria and  Actinobacteria were more abundant in the Nrf2 KO mice (A). </a:t>
            </a:r>
            <a:r>
              <a:rPr lang="en-US" dirty="0" err="1"/>
              <a:t>Bacteroidia</a:t>
            </a:r>
            <a:r>
              <a:rPr lang="en-US" dirty="0"/>
              <a:t> represents the most abundant class of phylum Bacteroidetes while Clostridia and Bacilli are the most abundant classes of Firmicutes (B). At the Genus level, the samples are clearly separated by genotype in the PC1/PC2 space (C) but not by the treatment (D) or the timepoints (C and D shapes).</a:t>
            </a:r>
            <a:r>
              <a:rPr lang="en-US" b="0" i="0" dirty="0"/>
              <a:t> Only the top 9 genus (by relative abundance in the samples) are shown in the plot. </a:t>
            </a:r>
            <a:endParaRPr lang="en-US" b="1" i="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1" dirty="0"/>
          </a:p>
          <a:p>
            <a:endParaRPr lang="en-US" dirty="0"/>
          </a:p>
        </p:txBody>
      </p:sp>
      <p:sp>
        <p:nvSpPr>
          <p:cNvPr id="4" name="Slide Number Placeholder 3"/>
          <p:cNvSpPr>
            <a:spLocks noGrp="1"/>
          </p:cNvSpPr>
          <p:nvPr>
            <p:ph type="sldNum" sz="quarter" idx="10"/>
          </p:nvPr>
        </p:nvSpPr>
        <p:spPr/>
        <p:txBody>
          <a:bodyPr/>
          <a:lstStyle/>
          <a:p>
            <a:fld id="{33E96DAB-D648-4B09-8068-37D840F3E372}" type="slidenum">
              <a:rPr lang="en-US" smtClean="0"/>
              <a:t>3</a:t>
            </a:fld>
            <a:endParaRPr lang="en-US"/>
          </a:p>
        </p:txBody>
      </p:sp>
    </p:spTree>
    <p:extLst>
      <p:ext uri="{BB962C8B-B14F-4D97-AF65-F5344CB8AC3E}">
        <p14:creationId xmlns:p14="http://schemas.microsoft.com/office/powerpoint/2010/main" val="1962592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3965B7-6BE0-AA4C-AC2D-4D5A3569E3F5}" type="slidenum">
              <a:rPr lang="en-US" smtClean="0"/>
              <a:t>4</a:t>
            </a:fld>
            <a:endParaRPr lang="en-US"/>
          </a:p>
        </p:txBody>
      </p:sp>
    </p:spTree>
    <p:extLst>
      <p:ext uri="{BB962C8B-B14F-4D97-AF65-F5344CB8AC3E}">
        <p14:creationId xmlns:p14="http://schemas.microsoft.com/office/powerpoint/2010/main" val="1021288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E96DAB-D648-4B09-8068-37D840F3E372}" type="slidenum">
              <a:rPr lang="en-US" smtClean="0"/>
              <a:t>5</a:t>
            </a:fld>
            <a:endParaRPr lang="en-US" dirty="0"/>
          </a:p>
        </p:txBody>
      </p:sp>
    </p:spTree>
    <p:extLst>
      <p:ext uri="{BB962C8B-B14F-4D97-AF65-F5344CB8AC3E}">
        <p14:creationId xmlns:p14="http://schemas.microsoft.com/office/powerpoint/2010/main" val="3915590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E96DAB-D648-4B09-8068-37D840F3E372}" type="slidenum">
              <a:rPr lang="en-US" smtClean="0"/>
              <a:t>6</a:t>
            </a:fld>
            <a:endParaRPr lang="en-US" dirty="0"/>
          </a:p>
        </p:txBody>
      </p:sp>
    </p:spTree>
    <p:extLst>
      <p:ext uri="{BB962C8B-B14F-4D97-AF65-F5344CB8AC3E}">
        <p14:creationId xmlns:p14="http://schemas.microsoft.com/office/powerpoint/2010/main" val="3980755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b="1" dirty="0"/>
              <a:t>Figure 7 Alternative: </a:t>
            </a:r>
            <a:r>
              <a:rPr lang="en-US" dirty="0"/>
              <a:t>substituted individual data points in panel B with averages; corrected Week 5 to Week 4</a:t>
            </a:r>
          </a:p>
          <a:p>
            <a:r>
              <a:rPr lang="en-US" b="1" dirty="0"/>
              <a:t>LEGEND</a:t>
            </a:r>
            <a:r>
              <a:rPr lang="en-US" dirty="0"/>
              <a:t>: Both, Bacteroidetes and Firmicutes were less abundant relative to other phylum in the WT samples  compared to the Nrf2 KO (A), as well as at the baseline compared to later time points (B) but there was no clear separation observed in relation to the diet (C). On average, relative abundance of Bacteroidetes was higher than Firmicutes at all timepoints in the Nrf2 KO samples and at the baseline in the WT samples but equalized later (at weeks 1 and 4) in the WT. </a:t>
            </a:r>
          </a:p>
        </p:txBody>
      </p:sp>
      <p:sp>
        <p:nvSpPr>
          <p:cNvPr id="4" name="Slide Number Placeholder 3"/>
          <p:cNvSpPr>
            <a:spLocks noGrp="1"/>
          </p:cNvSpPr>
          <p:nvPr>
            <p:ph type="sldNum" sz="quarter" idx="10"/>
          </p:nvPr>
        </p:nvSpPr>
        <p:spPr/>
        <p:txBody>
          <a:bodyPr/>
          <a:lstStyle/>
          <a:p>
            <a:fld id="{33E96DAB-D648-4B09-8068-37D840F3E372}" type="slidenum">
              <a:rPr lang="en-US" smtClean="0"/>
              <a:t>7</a:t>
            </a:fld>
            <a:endParaRPr lang="en-US" dirty="0"/>
          </a:p>
        </p:txBody>
      </p:sp>
    </p:spTree>
    <p:extLst>
      <p:ext uri="{BB962C8B-B14F-4D97-AF65-F5344CB8AC3E}">
        <p14:creationId xmlns:p14="http://schemas.microsoft.com/office/powerpoint/2010/main" val="3954303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C332135-01CE-4CE4-9278-98ED54193CF8}" type="datetimeFigureOut">
              <a:rPr lang="en-US" smtClean="0"/>
              <a:t>5/1/2020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AA7089-3CB5-4F91-B1E0-DE4006092C4F}" type="slidenum">
              <a:rPr lang="en-US" smtClean="0"/>
              <a:t>‹#›</a:t>
            </a:fld>
            <a:endParaRPr lang="en-US" dirty="0"/>
          </a:p>
        </p:txBody>
      </p:sp>
    </p:spTree>
    <p:extLst>
      <p:ext uri="{BB962C8B-B14F-4D97-AF65-F5344CB8AC3E}">
        <p14:creationId xmlns:p14="http://schemas.microsoft.com/office/powerpoint/2010/main" val="1745198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332135-01CE-4CE4-9278-98ED54193CF8}" type="datetimeFigureOut">
              <a:rPr lang="en-US" smtClean="0"/>
              <a:t>5/1/2020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AA7089-3CB5-4F91-B1E0-DE4006092C4F}" type="slidenum">
              <a:rPr lang="en-US" smtClean="0"/>
              <a:t>‹#›</a:t>
            </a:fld>
            <a:endParaRPr lang="en-US" dirty="0"/>
          </a:p>
        </p:txBody>
      </p:sp>
    </p:spTree>
    <p:extLst>
      <p:ext uri="{BB962C8B-B14F-4D97-AF65-F5344CB8AC3E}">
        <p14:creationId xmlns:p14="http://schemas.microsoft.com/office/powerpoint/2010/main" val="2555565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332135-01CE-4CE4-9278-98ED54193CF8}" type="datetimeFigureOut">
              <a:rPr lang="en-US" smtClean="0"/>
              <a:t>5/1/2020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AA7089-3CB5-4F91-B1E0-DE4006092C4F}" type="slidenum">
              <a:rPr lang="en-US" smtClean="0"/>
              <a:t>‹#›</a:t>
            </a:fld>
            <a:endParaRPr lang="en-US" dirty="0"/>
          </a:p>
        </p:txBody>
      </p:sp>
    </p:spTree>
    <p:extLst>
      <p:ext uri="{BB962C8B-B14F-4D97-AF65-F5344CB8AC3E}">
        <p14:creationId xmlns:p14="http://schemas.microsoft.com/office/powerpoint/2010/main" val="3301011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332135-01CE-4CE4-9278-98ED54193CF8}" type="datetimeFigureOut">
              <a:rPr lang="en-US" smtClean="0"/>
              <a:t>5/1/2020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AA7089-3CB5-4F91-B1E0-DE4006092C4F}" type="slidenum">
              <a:rPr lang="en-US" smtClean="0"/>
              <a:t>‹#›</a:t>
            </a:fld>
            <a:endParaRPr lang="en-US" dirty="0"/>
          </a:p>
        </p:txBody>
      </p:sp>
    </p:spTree>
    <p:extLst>
      <p:ext uri="{BB962C8B-B14F-4D97-AF65-F5344CB8AC3E}">
        <p14:creationId xmlns:p14="http://schemas.microsoft.com/office/powerpoint/2010/main" val="3365443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332135-01CE-4CE4-9278-98ED54193CF8}" type="datetimeFigureOut">
              <a:rPr lang="en-US" smtClean="0"/>
              <a:t>5/1/2020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AA7089-3CB5-4F91-B1E0-DE4006092C4F}" type="slidenum">
              <a:rPr lang="en-US" smtClean="0"/>
              <a:t>‹#›</a:t>
            </a:fld>
            <a:endParaRPr lang="en-US" dirty="0"/>
          </a:p>
        </p:txBody>
      </p:sp>
    </p:spTree>
    <p:extLst>
      <p:ext uri="{BB962C8B-B14F-4D97-AF65-F5344CB8AC3E}">
        <p14:creationId xmlns:p14="http://schemas.microsoft.com/office/powerpoint/2010/main" val="4143959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C332135-01CE-4CE4-9278-98ED54193CF8}" type="datetimeFigureOut">
              <a:rPr lang="en-US" smtClean="0"/>
              <a:t>5/1/2020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AA7089-3CB5-4F91-B1E0-DE4006092C4F}" type="slidenum">
              <a:rPr lang="en-US" smtClean="0"/>
              <a:t>‹#›</a:t>
            </a:fld>
            <a:endParaRPr lang="en-US" dirty="0"/>
          </a:p>
        </p:txBody>
      </p:sp>
    </p:spTree>
    <p:extLst>
      <p:ext uri="{BB962C8B-B14F-4D97-AF65-F5344CB8AC3E}">
        <p14:creationId xmlns:p14="http://schemas.microsoft.com/office/powerpoint/2010/main" val="2663966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C332135-01CE-4CE4-9278-98ED54193CF8}" type="datetimeFigureOut">
              <a:rPr lang="en-US" smtClean="0"/>
              <a:t>5/1/2020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7AA7089-3CB5-4F91-B1E0-DE4006092C4F}" type="slidenum">
              <a:rPr lang="en-US" smtClean="0"/>
              <a:t>‹#›</a:t>
            </a:fld>
            <a:endParaRPr lang="en-US" dirty="0"/>
          </a:p>
        </p:txBody>
      </p:sp>
    </p:spTree>
    <p:extLst>
      <p:ext uri="{BB962C8B-B14F-4D97-AF65-F5344CB8AC3E}">
        <p14:creationId xmlns:p14="http://schemas.microsoft.com/office/powerpoint/2010/main" val="2800487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C332135-01CE-4CE4-9278-98ED54193CF8}" type="datetimeFigureOut">
              <a:rPr lang="en-US" smtClean="0"/>
              <a:t>5/1/2020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7AA7089-3CB5-4F91-B1E0-DE4006092C4F}" type="slidenum">
              <a:rPr lang="en-US" smtClean="0"/>
              <a:t>‹#›</a:t>
            </a:fld>
            <a:endParaRPr lang="en-US" dirty="0"/>
          </a:p>
        </p:txBody>
      </p:sp>
    </p:spTree>
    <p:extLst>
      <p:ext uri="{BB962C8B-B14F-4D97-AF65-F5344CB8AC3E}">
        <p14:creationId xmlns:p14="http://schemas.microsoft.com/office/powerpoint/2010/main" val="930686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332135-01CE-4CE4-9278-98ED54193CF8}" type="datetimeFigureOut">
              <a:rPr lang="en-US" smtClean="0"/>
              <a:t>5/1/2020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AA7089-3CB5-4F91-B1E0-DE4006092C4F}" type="slidenum">
              <a:rPr lang="en-US" smtClean="0"/>
              <a:t>‹#›</a:t>
            </a:fld>
            <a:endParaRPr lang="en-US" dirty="0"/>
          </a:p>
        </p:txBody>
      </p:sp>
    </p:spTree>
    <p:extLst>
      <p:ext uri="{BB962C8B-B14F-4D97-AF65-F5344CB8AC3E}">
        <p14:creationId xmlns:p14="http://schemas.microsoft.com/office/powerpoint/2010/main" val="2580021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332135-01CE-4CE4-9278-98ED54193CF8}" type="datetimeFigureOut">
              <a:rPr lang="en-US" smtClean="0"/>
              <a:t>5/1/2020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AA7089-3CB5-4F91-B1E0-DE4006092C4F}" type="slidenum">
              <a:rPr lang="en-US" smtClean="0"/>
              <a:t>‹#›</a:t>
            </a:fld>
            <a:endParaRPr lang="en-US" dirty="0"/>
          </a:p>
        </p:txBody>
      </p:sp>
    </p:spTree>
    <p:extLst>
      <p:ext uri="{BB962C8B-B14F-4D97-AF65-F5344CB8AC3E}">
        <p14:creationId xmlns:p14="http://schemas.microsoft.com/office/powerpoint/2010/main" val="162882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332135-01CE-4CE4-9278-98ED54193CF8}" type="datetimeFigureOut">
              <a:rPr lang="en-US" smtClean="0"/>
              <a:t>5/1/2020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AA7089-3CB5-4F91-B1E0-DE4006092C4F}" type="slidenum">
              <a:rPr lang="en-US" smtClean="0"/>
              <a:t>‹#›</a:t>
            </a:fld>
            <a:endParaRPr lang="en-US" dirty="0"/>
          </a:p>
        </p:txBody>
      </p:sp>
    </p:spTree>
    <p:extLst>
      <p:ext uri="{BB962C8B-B14F-4D97-AF65-F5344CB8AC3E}">
        <p14:creationId xmlns:p14="http://schemas.microsoft.com/office/powerpoint/2010/main" val="141708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332135-01CE-4CE4-9278-98ED54193CF8}" type="datetimeFigureOut">
              <a:rPr lang="en-US" smtClean="0"/>
              <a:t>5/1/2020</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AA7089-3CB5-4F91-B1E0-DE4006092C4F}" type="slidenum">
              <a:rPr lang="en-US" smtClean="0"/>
              <a:t>‹#›</a:t>
            </a:fld>
            <a:endParaRPr lang="en-US" dirty="0"/>
          </a:p>
        </p:txBody>
      </p:sp>
    </p:spTree>
    <p:extLst>
      <p:ext uri="{BB962C8B-B14F-4D97-AF65-F5344CB8AC3E}">
        <p14:creationId xmlns:p14="http://schemas.microsoft.com/office/powerpoint/2010/main" val="3645648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tiff"/><Relationship Id="rId5" Type="http://schemas.openxmlformats.org/officeDocument/2006/relationships/image" Target="../media/image5.tiff"/><Relationship Id="rId4" Type="http://schemas.openxmlformats.org/officeDocument/2006/relationships/image" Target="../media/image4.tiff"/></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jpeg"/><Relationship Id="rId4" Type="http://schemas.openxmlformats.org/officeDocument/2006/relationships/image" Target="../media/image15.emf"/></Relationships>
</file>

<file path=ppt/slides/_rels/slide7.xml.rels><?xml version="1.0" encoding="UTF-8" standalone="yes"?>
<Relationships xmlns="http://schemas.openxmlformats.org/package/2006/relationships"><Relationship Id="rId3" Type="http://schemas.openxmlformats.org/officeDocument/2006/relationships/image" Target="../media/image18.tif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240504" y="228601"/>
            <a:ext cx="76174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Fig. 1</a:t>
            </a:r>
          </a:p>
        </p:txBody>
      </p:sp>
      <p:sp>
        <p:nvSpPr>
          <p:cNvPr id="31" name="TextBox 30"/>
          <p:cNvSpPr txBox="1"/>
          <p:nvPr/>
        </p:nvSpPr>
        <p:spPr>
          <a:xfrm>
            <a:off x="5639967" y="3125351"/>
            <a:ext cx="35137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C</a:t>
            </a:r>
          </a:p>
        </p:txBody>
      </p:sp>
      <p:sp>
        <p:nvSpPr>
          <p:cNvPr id="11" name="Rectangle 10"/>
          <p:cNvSpPr/>
          <p:nvPr/>
        </p:nvSpPr>
        <p:spPr>
          <a:xfrm>
            <a:off x="2436812" y="6248400"/>
            <a:ext cx="1264293" cy="1485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6" name="Table 25">
            <a:extLst>
              <a:ext uri="{FF2B5EF4-FFF2-40B4-BE49-F238E27FC236}">
                <a16:creationId xmlns:a16="http://schemas.microsoft.com/office/drawing/2014/main" id="{0C1007CC-8745-4C56-8368-3530ABE59588}"/>
              </a:ext>
            </a:extLst>
          </p:cNvPr>
          <p:cNvGraphicFramePr>
            <a:graphicFrameLocks noGrp="1"/>
          </p:cNvGraphicFramePr>
          <p:nvPr>
            <p:extLst>
              <p:ext uri="{D42A27DB-BD31-4B8C-83A1-F6EECF244321}">
                <p14:modId xmlns:p14="http://schemas.microsoft.com/office/powerpoint/2010/main" val="1052202902"/>
              </p:ext>
            </p:extLst>
          </p:nvPr>
        </p:nvGraphicFramePr>
        <p:xfrm>
          <a:off x="5708776" y="3727102"/>
          <a:ext cx="6285267" cy="2347882"/>
        </p:xfrm>
        <a:graphic>
          <a:graphicData uri="http://schemas.openxmlformats.org/drawingml/2006/table">
            <a:tbl>
              <a:tblPr>
                <a:tableStyleId>{5940675A-B579-460E-94D1-54222C63F5DA}</a:tableStyleId>
              </a:tblPr>
              <a:tblGrid>
                <a:gridCol w="1189464">
                  <a:extLst>
                    <a:ext uri="{9D8B030D-6E8A-4147-A177-3AD203B41FA5}">
                      <a16:colId xmlns:a16="http://schemas.microsoft.com/office/drawing/2014/main" val="3631068050"/>
                    </a:ext>
                  </a:extLst>
                </a:gridCol>
                <a:gridCol w="1331277">
                  <a:extLst>
                    <a:ext uri="{9D8B030D-6E8A-4147-A177-3AD203B41FA5}">
                      <a16:colId xmlns:a16="http://schemas.microsoft.com/office/drawing/2014/main" val="530586485"/>
                    </a:ext>
                  </a:extLst>
                </a:gridCol>
                <a:gridCol w="1254842">
                  <a:extLst>
                    <a:ext uri="{9D8B030D-6E8A-4147-A177-3AD203B41FA5}">
                      <a16:colId xmlns:a16="http://schemas.microsoft.com/office/drawing/2014/main" val="1709851229"/>
                    </a:ext>
                  </a:extLst>
                </a:gridCol>
                <a:gridCol w="1254842">
                  <a:extLst>
                    <a:ext uri="{9D8B030D-6E8A-4147-A177-3AD203B41FA5}">
                      <a16:colId xmlns:a16="http://schemas.microsoft.com/office/drawing/2014/main" val="2939880786"/>
                    </a:ext>
                  </a:extLst>
                </a:gridCol>
                <a:gridCol w="1254842">
                  <a:extLst>
                    <a:ext uri="{9D8B030D-6E8A-4147-A177-3AD203B41FA5}">
                      <a16:colId xmlns:a16="http://schemas.microsoft.com/office/drawing/2014/main" val="227560095"/>
                    </a:ext>
                  </a:extLst>
                </a:gridCol>
              </a:tblGrid>
              <a:tr h="977690">
                <a:tc>
                  <a:txBody>
                    <a:bodyPr/>
                    <a:lstStyle/>
                    <a:p>
                      <a:pPr algn="ctr"/>
                      <a:r>
                        <a:rPr lang="en-US" sz="1200" dirty="0">
                          <a:effectLst/>
                          <a:latin typeface="Arial" panose="020B0604020202020204" pitchFamily="34" charset="0"/>
                          <a:cs typeface="Arial" panose="020B0604020202020204" pitchFamily="34" charset="0"/>
                        </a:rPr>
                        <a:t>Kingdom</a:t>
                      </a:r>
                      <a:endParaRPr lang="en-US" sz="1200" b="1" dirty="0">
                        <a:effectLst/>
                        <a:latin typeface="Arial" panose="020B0604020202020204" pitchFamily="34" charset="0"/>
                        <a:cs typeface="Arial" panose="020B0604020202020204" pitchFamily="34" charset="0"/>
                      </a:endParaRPr>
                    </a:p>
                  </a:txBody>
                  <a:tcPr marL="171450" marR="171450" marT="95250" marB="95250" anchor="ctr"/>
                </a:tc>
                <a:tc>
                  <a:txBody>
                    <a:bodyPr/>
                    <a:lstStyle/>
                    <a:p>
                      <a:pPr algn="ctr"/>
                      <a:r>
                        <a:rPr lang="en-US" sz="1200" dirty="0">
                          <a:effectLst/>
                          <a:latin typeface="Arial" panose="020B0604020202020204" pitchFamily="34" charset="0"/>
                          <a:cs typeface="Arial" panose="020B0604020202020204" pitchFamily="34" charset="0"/>
                        </a:rPr>
                        <a:t>Number of OTUs in Nrf2 KO Mice</a:t>
                      </a:r>
                      <a:endParaRPr lang="en-US" sz="1200" b="1" dirty="0">
                        <a:effectLst/>
                        <a:latin typeface="Arial" panose="020B0604020202020204" pitchFamily="34" charset="0"/>
                        <a:cs typeface="Arial" panose="020B0604020202020204" pitchFamily="34" charset="0"/>
                      </a:endParaRPr>
                    </a:p>
                  </a:txBody>
                  <a:tcPr marL="171450" marR="171450" marT="95250" marB="95250" anchor="ctr"/>
                </a:tc>
                <a:tc>
                  <a:txBody>
                    <a:bodyPr/>
                    <a:lstStyle/>
                    <a:p>
                      <a:pPr algn="ctr"/>
                      <a:r>
                        <a:rPr lang="en-US" sz="1200" dirty="0">
                          <a:effectLst/>
                          <a:latin typeface="Arial" panose="020B0604020202020204" pitchFamily="34" charset="0"/>
                          <a:cs typeface="Arial" panose="020B0604020202020204" pitchFamily="34" charset="0"/>
                        </a:rPr>
                        <a:t>Number of OTUs in WT Mice</a:t>
                      </a:r>
                      <a:endParaRPr lang="en-US" sz="1200" b="1" dirty="0">
                        <a:effectLst/>
                        <a:latin typeface="Arial" panose="020B0604020202020204" pitchFamily="34" charset="0"/>
                        <a:cs typeface="Arial" panose="020B0604020202020204" pitchFamily="34" charset="0"/>
                      </a:endParaRPr>
                    </a:p>
                  </a:txBody>
                  <a:tcPr marL="171450" marR="171450" marT="95250" marB="95250" anchor="ctr"/>
                </a:tc>
                <a:tc>
                  <a:txBody>
                    <a:bodyPr/>
                    <a:lstStyle/>
                    <a:p>
                      <a:pPr algn="ctr"/>
                      <a:r>
                        <a:rPr lang="en-US" sz="1200" dirty="0">
                          <a:effectLst/>
                          <a:latin typeface="Arial" panose="020B0604020202020204" pitchFamily="34" charset="0"/>
                          <a:cs typeface="Arial" panose="020B0604020202020204" pitchFamily="34" charset="0"/>
                        </a:rPr>
                        <a:t>Percent of OTUs in Nrf2 KO Mice</a:t>
                      </a:r>
                      <a:endParaRPr lang="en-US" sz="1200" b="1" dirty="0">
                        <a:effectLst/>
                        <a:latin typeface="Arial" panose="020B0604020202020204" pitchFamily="34" charset="0"/>
                        <a:cs typeface="Arial" panose="020B0604020202020204" pitchFamily="34" charset="0"/>
                      </a:endParaRPr>
                    </a:p>
                  </a:txBody>
                  <a:tcPr marL="171450" marR="171450" marT="95250" marB="95250" anchor="ctr"/>
                </a:tc>
                <a:tc>
                  <a:txBody>
                    <a:bodyPr/>
                    <a:lstStyle/>
                    <a:p>
                      <a:pPr algn="ctr"/>
                      <a:r>
                        <a:rPr lang="en-US" sz="1200" dirty="0">
                          <a:effectLst/>
                          <a:latin typeface="Arial" panose="020B0604020202020204" pitchFamily="34" charset="0"/>
                          <a:cs typeface="Arial" panose="020B0604020202020204" pitchFamily="34" charset="0"/>
                        </a:rPr>
                        <a:t>Percent of OTUs in WT Mice</a:t>
                      </a:r>
                      <a:endParaRPr lang="en-US" sz="1200" b="1" dirty="0">
                        <a:effectLst/>
                        <a:latin typeface="Arial" panose="020B0604020202020204" pitchFamily="34" charset="0"/>
                        <a:cs typeface="Arial" panose="020B0604020202020204" pitchFamily="34" charset="0"/>
                      </a:endParaRPr>
                    </a:p>
                  </a:txBody>
                  <a:tcPr marL="171450" marR="171450" marT="95250" marB="95250" anchor="ctr"/>
                </a:tc>
                <a:extLst>
                  <a:ext uri="{0D108BD9-81ED-4DB2-BD59-A6C34878D82A}">
                    <a16:rowId xmlns:a16="http://schemas.microsoft.com/office/drawing/2014/main" val="3721234630"/>
                  </a:ext>
                </a:extLst>
              </a:tr>
              <a:tr h="342548">
                <a:tc>
                  <a:txBody>
                    <a:bodyPr/>
                    <a:lstStyle/>
                    <a:p>
                      <a:pPr algn="ctr"/>
                      <a:r>
                        <a:rPr lang="en-US" sz="1200" dirty="0">
                          <a:effectLst/>
                          <a:latin typeface="Arial" panose="020B0604020202020204" pitchFamily="34" charset="0"/>
                          <a:cs typeface="Arial" panose="020B0604020202020204" pitchFamily="34" charset="0"/>
                        </a:rPr>
                        <a:t>Bacteria</a:t>
                      </a:r>
                    </a:p>
                  </a:txBody>
                  <a:tcPr marL="95250" marR="95250" marT="76200" marB="76200" anchor="ctr"/>
                </a:tc>
                <a:tc>
                  <a:txBody>
                    <a:bodyPr/>
                    <a:lstStyle/>
                    <a:p>
                      <a:pPr algn="ctr"/>
                      <a:r>
                        <a:rPr lang="en-US" sz="1200" dirty="0">
                          <a:effectLst/>
                          <a:latin typeface="Arial" panose="020B0604020202020204" pitchFamily="34" charset="0"/>
                          <a:cs typeface="Arial" panose="020B0604020202020204" pitchFamily="34" charset="0"/>
                        </a:rPr>
                        <a:t>10,197</a:t>
                      </a:r>
                    </a:p>
                  </a:txBody>
                  <a:tcPr marL="95250" marR="95250" marT="76200" marB="76200" anchor="ctr"/>
                </a:tc>
                <a:tc>
                  <a:txBody>
                    <a:bodyPr/>
                    <a:lstStyle/>
                    <a:p>
                      <a:pPr algn="ctr"/>
                      <a:r>
                        <a:rPr lang="en-US" sz="1200" dirty="0">
                          <a:effectLst/>
                          <a:latin typeface="Arial" panose="020B0604020202020204" pitchFamily="34" charset="0"/>
                          <a:cs typeface="Arial" panose="020B0604020202020204" pitchFamily="34" charset="0"/>
                        </a:rPr>
                        <a:t>7,994</a:t>
                      </a:r>
                    </a:p>
                  </a:txBody>
                  <a:tcPr marL="95250" marR="95250" marT="76200" marB="76200" anchor="ctr"/>
                </a:tc>
                <a:tc>
                  <a:txBody>
                    <a:bodyPr/>
                    <a:lstStyle/>
                    <a:p>
                      <a:pPr algn="ctr"/>
                      <a:r>
                        <a:rPr lang="en-US" sz="1200" dirty="0">
                          <a:effectLst/>
                          <a:latin typeface="Arial" panose="020B0604020202020204" pitchFamily="34" charset="0"/>
                          <a:cs typeface="Arial" panose="020B0604020202020204" pitchFamily="34" charset="0"/>
                        </a:rPr>
                        <a:t>94.78%</a:t>
                      </a:r>
                    </a:p>
                  </a:txBody>
                  <a:tcPr marL="95250" marR="95250" marT="76200" marB="76200" anchor="ctr"/>
                </a:tc>
                <a:tc>
                  <a:txBody>
                    <a:bodyPr/>
                    <a:lstStyle/>
                    <a:p>
                      <a:pPr algn="ctr"/>
                      <a:r>
                        <a:rPr lang="en-US" sz="1200" dirty="0">
                          <a:effectLst/>
                          <a:latin typeface="Arial" panose="020B0604020202020204" pitchFamily="34" charset="0"/>
                          <a:cs typeface="Arial" panose="020B0604020202020204" pitchFamily="34" charset="0"/>
                        </a:rPr>
                        <a:t>98.34%</a:t>
                      </a:r>
                    </a:p>
                  </a:txBody>
                  <a:tcPr marL="95250" marR="95250" marT="76200" marB="76200" anchor="ctr"/>
                </a:tc>
                <a:extLst>
                  <a:ext uri="{0D108BD9-81ED-4DB2-BD59-A6C34878D82A}">
                    <a16:rowId xmlns:a16="http://schemas.microsoft.com/office/drawing/2014/main" val="2545194544"/>
                  </a:ext>
                </a:extLst>
              </a:tr>
              <a:tr h="342548">
                <a:tc>
                  <a:txBody>
                    <a:bodyPr/>
                    <a:lstStyle/>
                    <a:p>
                      <a:pPr algn="ctr"/>
                      <a:r>
                        <a:rPr lang="en-US" sz="1200" dirty="0" err="1">
                          <a:effectLst/>
                          <a:latin typeface="Arial" panose="020B0604020202020204" pitchFamily="34" charset="0"/>
                          <a:cs typeface="Arial" panose="020B0604020202020204" pitchFamily="34" charset="0"/>
                        </a:rPr>
                        <a:t>Eukaryota</a:t>
                      </a:r>
                      <a:endParaRPr lang="en-US" sz="1200" dirty="0">
                        <a:effectLst/>
                        <a:latin typeface="Arial" panose="020B0604020202020204" pitchFamily="34" charset="0"/>
                        <a:cs typeface="Arial" panose="020B0604020202020204" pitchFamily="34" charset="0"/>
                      </a:endParaRPr>
                    </a:p>
                  </a:txBody>
                  <a:tcPr marL="95250" marR="95250" marT="76200" marB="76200" anchor="ctr"/>
                </a:tc>
                <a:tc>
                  <a:txBody>
                    <a:bodyPr/>
                    <a:lstStyle/>
                    <a:p>
                      <a:pPr algn="ctr"/>
                      <a:r>
                        <a:rPr lang="en-US" sz="1200">
                          <a:effectLst/>
                          <a:latin typeface="Arial" panose="020B0604020202020204" pitchFamily="34" charset="0"/>
                          <a:cs typeface="Arial" panose="020B0604020202020204" pitchFamily="34" charset="0"/>
                        </a:rPr>
                        <a:t>472</a:t>
                      </a:r>
                    </a:p>
                  </a:txBody>
                  <a:tcPr marL="95250" marR="95250" marT="76200" marB="76200" anchor="ctr"/>
                </a:tc>
                <a:tc>
                  <a:txBody>
                    <a:bodyPr/>
                    <a:lstStyle/>
                    <a:p>
                      <a:pPr algn="ctr"/>
                      <a:r>
                        <a:rPr lang="en-US" sz="1200" dirty="0">
                          <a:effectLst/>
                          <a:latin typeface="Arial" panose="020B0604020202020204" pitchFamily="34" charset="0"/>
                          <a:cs typeface="Arial" panose="020B0604020202020204" pitchFamily="34" charset="0"/>
                        </a:rPr>
                        <a:t>116</a:t>
                      </a:r>
                    </a:p>
                  </a:txBody>
                  <a:tcPr marL="95250" marR="95250" marT="76200" marB="76200" anchor="ctr"/>
                </a:tc>
                <a:tc>
                  <a:txBody>
                    <a:bodyPr/>
                    <a:lstStyle/>
                    <a:p>
                      <a:pPr algn="ctr"/>
                      <a:r>
                        <a:rPr lang="en-US" sz="1200">
                          <a:effectLst/>
                          <a:latin typeface="Arial" panose="020B0604020202020204" pitchFamily="34" charset="0"/>
                          <a:cs typeface="Arial" panose="020B0604020202020204" pitchFamily="34" charset="0"/>
                        </a:rPr>
                        <a:t>4.39%</a:t>
                      </a:r>
                    </a:p>
                  </a:txBody>
                  <a:tcPr marL="95250" marR="95250" marT="76200" marB="76200" anchor="ctr"/>
                </a:tc>
                <a:tc>
                  <a:txBody>
                    <a:bodyPr/>
                    <a:lstStyle/>
                    <a:p>
                      <a:pPr algn="ctr"/>
                      <a:r>
                        <a:rPr lang="en-US" sz="1200">
                          <a:effectLst/>
                          <a:latin typeface="Arial" panose="020B0604020202020204" pitchFamily="34" charset="0"/>
                          <a:cs typeface="Arial" panose="020B0604020202020204" pitchFamily="34" charset="0"/>
                        </a:rPr>
                        <a:t>1.43%</a:t>
                      </a:r>
                    </a:p>
                  </a:txBody>
                  <a:tcPr marL="95250" marR="95250" marT="76200" marB="76200" anchor="ctr"/>
                </a:tc>
                <a:extLst>
                  <a:ext uri="{0D108BD9-81ED-4DB2-BD59-A6C34878D82A}">
                    <a16:rowId xmlns:a16="http://schemas.microsoft.com/office/drawing/2014/main" val="3426343939"/>
                  </a:ext>
                </a:extLst>
              </a:tr>
              <a:tr h="342548">
                <a:tc>
                  <a:txBody>
                    <a:bodyPr/>
                    <a:lstStyle/>
                    <a:p>
                      <a:pPr algn="ctr"/>
                      <a:r>
                        <a:rPr lang="en-US" sz="1200">
                          <a:effectLst/>
                          <a:latin typeface="Arial" panose="020B0604020202020204" pitchFamily="34" charset="0"/>
                          <a:cs typeface="Arial" panose="020B0604020202020204" pitchFamily="34" charset="0"/>
                        </a:rPr>
                        <a:t>Unknown</a:t>
                      </a:r>
                    </a:p>
                  </a:txBody>
                  <a:tcPr marL="95250" marR="95250" marT="76200" marB="76200" anchor="ctr"/>
                </a:tc>
                <a:tc>
                  <a:txBody>
                    <a:bodyPr/>
                    <a:lstStyle/>
                    <a:p>
                      <a:pPr algn="ctr"/>
                      <a:r>
                        <a:rPr lang="en-US" sz="1200">
                          <a:effectLst/>
                          <a:latin typeface="Arial" panose="020B0604020202020204" pitchFamily="34" charset="0"/>
                          <a:cs typeface="Arial" panose="020B0604020202020204" pitchFamily="34" charset="0"/>
                        </a:rPr>
                        <a:t>86</a:t>
                      </a:r>
                    </a:p>
                  </a:txBody>
                  <a:tcPr marL="95250" marR="95250" marT="76200" marB="76200" anchor="ctr"/>
                </a:tc>
                <a:tc>
                  <a:txBody>
                    <a:bodyPr/>
                    <a:lstStyle/>
                    <a:p>
                      <a:pPr algn="ctr"/>
                      <a:r>
                        <a:rPr lang="en-US" sz="1200" dirty="0">
                          <a:effectLst/>
                          <a:latin typeface="Arial" panose="020B0604020202020204" pitchFamily="34" charset="0"/>
                          <a:cs typeface="Arial" panose="020B0604020202020204" pitchFamily="34" charset="0"/>
                        </a:rPr>
                        <a:t>19</a:t>
                      </a:r>
                    </a:p>
                  </a:txBody>
                  <a:tcPr marL="95250" marR="95250" marT="76200" marB="76200" anchor="ctr"/>
                </a:tc>
                <a:tc>
                  <a:txBody>
                    <a:bodyPr/>
                    <a:lstStyle/>
                    <a:p>
                      <a:pPr algn="ctr"/>
                      <a:r>
                        <a:rPr lang="en-US" sz="1200" dirty="0">
                          <a:effectLst/>
                          <a:latin typeface="Arial" panose="020B0604020202020204" pitchFamily="34" charset="0"/>
                          <a:cs typeface="Arial" panose="020B0604020202020204" pitchFamily="34" charset="0"/>
                        </a:rPr>
                        <a:t>0.80%</a:t>
                      </a:r>
                    </a:p>
                  </a:txBody>
                  <a:tcPr marL="95250" marR="95250" marT="76200" marB="76200" anchor="ctr"/>
                </a:tc>
                <a:tc>
                  <a:txBody>
                    <a:bodyPr/>
                    <a:lstStyle/>
                    <a:p>
                      <a:pPr algn="ctr"/>
                      <a:r>
                        <a:rPr lang="en-US" sz="1200">
                          <a:effectLst/>
                          <a:latin typeface="Arial" panose="020B0604020202020204" pitchFamily="34" charset="0"/>
                          <a:cs typeface="Arial" panose="020B0604020202020204" pitchFamily="34" charset="0"/>
                        </a:rPr>
                        <a:t>0.23%</a:t>
                      </a:r>
                    </a:p>
                  </a:txBody>
                  <a:tcPr marL="95250" marR="95250" marT="76200" marB="76200" anchor="ctr"/>
                </a:tc>
                <a:extLst>
                  <a:ext uri="{0D108BD9-81ED-4DB2-BD59-A6C34878D82A}">
                    <a16:rowId xmlns:a16="http://schemas.microsoft.com/office/drawing/2014/main" val="2225873562"/>
                  </a:ext>
                </a:extLst>
              </a:tr>
              <a:tr h="342548">
                <a:tc>
                  <a:txBody>
                    <a:bodyPr/>
                    <a:lstStyle/>
                    <a:p>
                      <a:pPr algn="ctr"/>
                      <a:r>
                        <a:rPr lang="en-US" sz="1200">
                          <a:effectLst/>
                          <a:latin typeface="Arial" panose="020B0604020202020204" pitchFamily="34" charset="0"/>
                          <a:cs typeface="Arial" panose="020B0604020202020204" pitchFamily="34" charset="0"/>
                        </a:rPr>
                        <a:t>Archaea</a:t>
                      </a:r>
                    </a:p>
                  </a:txBody>
                  <a:tcPr marL="95250" marR="95250" marT="76200" marB="76200" anchor="ctr"/>
                </a:tc>
                <a:tc>
                  <a:txBody>
                    <a:bodyPr/>
                    <a:lstStyle/>
                    <a:p>
                      <a:pPr algn="ctr"/>
                      <a:r>
                        <a:rPr lang="en-US" sz="1200">
                          <a:effectLst/>
                          <a:latin typeface="Arial" panose="020B0604020202020204" pitchFamily="34" charset="0"/>
                          <a:cs typeface="Arial" panose="020B0604020202020204" pitchFamily="34" charset="0"/>
                        </a:rPr>
                        <a:t>4</a:t>
                      </a:r>
                    </a:p>
                  </a:txBody>
                  <a:tcPr marL="95250" marR="95250" marT="76200" marB="76200" anchor="ctr"/>
                </a:tc>
                <a:tc>
                  <a:txBody>
                    <a:bodyPr/>
                    <a:lstStyle/>
                    <a:p>
                      <a:pPr algn="ctr"/>
                      <a:r>
                        <a:rPr lang="en-US" sz="1200">
                          <a:effectLst/>
                          <a:latin typeface="Arial" panose="020B0604020202020204" pitchFamily="34" charset="0"/>
                          <a:cs typeface="Arial" panose="020B0604020202020204" pitchFamily="34" charset="0"/>
                        </a:rPr>
                        <a:t>0</a:t>
                      </a:r>
                    </a:p>
                  </a:txBody>
                  <a:tcPr marL="95250" marR="95250" marT="76200" marB="76200" anchor="ctr"/>
                </a:tc>
                <a:tc>
                  <a:txBody>
                    <a:bodyPr/>
                    <a:lstStyle/>
                    <a:p>
                      <a:pPr algn="ctr"/>
                      <a:r>
                        <a:rPr lang="en-US" sz="1200" dirty="0">
                          <a:effectLst/>
                          <a:latin typeface="Arial" panose="020B0604020202020204" pitchFamily="34" charset="0"/>
                          <a:cs typeface="Arial" panose="020B0604020202020204" pitchFamily="34" charset="0"/>
                        </a:rPr>
                        <a:t>0.04%</a:t>
                      </a:r>
                    </a:p>
                  </a:txBody>
                  <a:tcPr marL="95250" marR="95250" marT="76200" marB="76200" anchor="ctr"/>
                </a:tc>
                <a:tc>
                  <a:txBody>
                    <a:bodyPr/>
                    <a:lstStyle/>
                    <a:p>
                      <a:pPr algn="ctr"/>
                      <a:r>
                        <a:rPr lang="en-US" sz="1200" dirty="0">
                          <a:effectLst/>
                          <a:latin typeface="Arial" panose="020B0604020202020204" pitchFamily="34" charset="0"/>
                          <a:cs typeface="Arial" panose="020B0604020202020204" pitchFamily="34" charset="0"/>
                        </a:rPr>
                        <a:t>0.00%</a:t>
                      </a:r>
                    </a:p>
                  </a:txBody>
                  <a:tcPr marL="95250" marR="95250" marT="76200" marB="76200" anchor="ctr"/>
                </a:tc>
                <a:extLst>
                  <a:ext uri="{0D108BD9-81ED-4DB2-BD59-A6C34878D82A}">
                    <a16:rowId xmlns:a16="http://schemas.microsoft.com/office/drawing/2014/main" val="274477912"/>
                  </a:ext>
                </a:extLst>
              </a:tr>
            </a:tbl>
          </a:graphicData>
        </a:graphic>
      </p:graphicFrame>
      <p:grpSp>
        <p:nvGrpSpPr>
          <p:cNvPr id="35" name="Group 34">
            <a:extLst>
              <a:ext uri="{FF2B5EF4-FFF2-40B4-BE49-F238E27FC236}">
                <a16:creationId xmlns:a16="http://schemas.microsoft.com/office/drawing/2014/main" id="{5F1F448A-3FF8-4CDE-8BAA-F5F139C1D743}"/>
              </a:ext>
            </a:extLst>
          </p:cNvPr>
          <p:cNvGrpSpPr/>
          <p:nvPr/>
        </p:nvGrpSpPr>
        <p:grpSpPr>
          <a:xfrm>
            <a:off x="1153231" y="599785"/>
            <a:ext cx="10214620" cy="2152752"/>
            <a:chOff x="998524" y="745435"/>
            <a:chExt cx="10839900" cy="2173409"/>
          </a:xfrm>
        </p:grpSpPr>
        <p:sp>
          <p:nvSpPr>
            <p:cNvPr id="36" name="TextBox 35">
              <a:extLst>
                <a:ext uri="{FF2B5EF4-FFF2-40B4-BE49-F238E27FC236}">
                  <a16:creationId xmlns:a16="http://schemas.microsoft.com/office/drawing/2014/main" id="{FD6053EF-D7DA-4A79-8FA8-3BDB55DEF9E8}"/>
                </a:ext>
              </a:extLst>
            </p:cNvPr>
            <p:cNvSpPr txBox="1"/>
            <p:nvPr/>
          </p:nvSpPr>
          <p:spPr>
            <a:xfrm>
              <a:off x="998524" y="745435"/>
              <a:ext cx="359278" cy="372876"/>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a:t>
              </a:r>
            </a:p>
          </p:txBody>
        </p:sp>
        <p:grpSp>
          <p:nvGrpSpPr>
            <p:cNvPr id="38" name="Group 37">
              <a:extLst>
                <a:ext uri="{FF2B5EF4-FFF2-40B4-BE49-F238E27FC236}">
                  <a16:creationId xmlns:a16="http://schemas.microsoft.com/office/drawing/2014/main" id="{DE225859-21C2-4DEB-8399-D90FC43B8E73}"/>
                </a:ext>
              </a:extLst>
            </p:cNvPr>
            <p:cNvGrpSpPr/>
            <p:nvPr/>
          </p:nvGrpSpPr>
          <p:grpSpPr>
            <a:xfrm>
              <a:off x="1316240" y="956480"/>
              <a:ext cx="10522184" cy="1962364"/>
              <a:chOff x="987436" y="2133600"/>
              <a:chExt cx="7893693" cy="1962364"/>
            </a:xfrm>
          </p:grpSpPr>
          <p:grpSp>
            <p:nvGrpSpPr>
              <p:cNvPr id="39" name="Group 38">
                <a:extLst>
                  <a:ext uri="{FF2B5EF4-FFF2-40B4-BE49-F238E27FC236}">
                    <a16:creationId xmlns:a16="http://schemas.microsoft.com/office/drawing/2014/main" id="{09DFDA3F-7C1D-4A0A-9324-6BF2B813421D}"/>
                  </a:ext>
                </a:extLst>
              </p:cNvPr>
              <p:cNvGrpSpPr/>
              <p:nvPr/>
            </p:nvGrpSpPr>
            <p:grpSpPr>
              <a:xfrm>
                <a:off x="987436" y="2133600"/>
                <a:ext cx="7893693" cy="1962364"/>
                <a:chOff x="987436" y="2133600"/>
                <a:chExt cx="7893693" cy="1962364"/>
              </a:xfrm>
            </p:grpSpPr>
            <p:sp>
              <p:nvSpPr>
                <p:cNvPr id="42" name="TextBox 41">
                  <a:extLst>
                    <a:ext uri="{FF2B5EF4-FFF2-40B4-BE49-F238E27FC236}">
                      <a16:creationId xmlns:a16="http://schemas.microsoft.com/office/drawing/2014/main" id="{570E8EED-3F21-4F8E-9A24-B7766E94A9BF}"/>
                    </a:ext>
                  </a:extLst>
                </p:cNvPr>
                <p:cNvSpPr txBox="1"/>
                <p:nvPr/>
              </p:nvSpPr>
              <p:spPr>
                <a:xfrm>
                  <a:off x="987436" y="2276412"/>
                  <a:ext cx="2603459" cy="830997"/>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Group1: WT, AIN93M</a:t>
                  </a:r>
                </a:p>
                <a:p>
                  <a:r>
                    <a:rPr lang="en-US" sz="1200" dirty="0">
                      <a:latin typeface="Arial" panose="020B0604020202020204" pitchFamily="34" charset="0"/>
                      <a:cs typeface="Arial" panose="020B0604020202020204" pitchFamily="34" charset="0"/>
                    </a:rPr>
                    <a:t>Group2: Nrf2-/-, AIN93M</a:t>
                  </a:r>
                </a:p>
                <a:p>
                  <a:r>
                    <a:rPr lang="en-US" sz="1200" dirty="0">
                      <a:latin typeface="Arial" panose="020B0604020202020204" pitchFamily="34" charset="0"/>
                      <a:cs typeface="Arial" panose="020B0604020202020204" pitchFamily="34" charset="0"/>
                    </a:rPr>
                    <a:t>Group3: WT, 0.05% PEITC</a:t>
                  </a:r>
                </a:p>
                <a:p>
                  <a:r>
                    <a:rPr lang="en-US" sz="1200" dirty="0">
                      <a:latin typeface="Arial" panose="020B0604020202020204" pitchFamily="34" charset="0"/>
                      <a:cs typeface="Arial" panose="020B0604020202020204" pitchFamily="34" charset="0"/>
                    </a:rPr>
                    <a:t>Group4: Nrf2-/-, 0.05% PEITC</a:t>
                  </a:r>
                </a:p>
              </p:txBody>
            </p:sp>
            <p:sp>
              <p:nvSpPr>
                <p:cNvPr id="43" name="TextBox 42">
                  <a:extLst>
                    <a:ext uri="{FF2B5EF4-FFF2-40B4-BE49-F238E27FC236}">
                      <a16:creationId xmlns:a16="http://schemas.microsoft.com/office/drawing/2014/main" id="{49E612EC-8144-4F73-B6DA-EA3781764D09}"/>
                    </a:ext>
                  </a:extLst>
                </p:cNvPr>
                <p:cNvSpPr txBox="1"/>
                <p:nvPr/>
              </p:nvSpPr>
              <p:spPr>
                <a:xfrm>
                  <a:off x="5424502" y="2133600"/>
                  <a:ext cx="1509698"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Group 1, 2 AIN93M</a:t>
                  </a:r>
                </a:p>
              </p:txBody>
            </p:sp>
            <p:sp>
              <p:nvSpPr>
                <p:cNvPr id="44" name="Right Brace 43">
                  <a:extLst>
                    <a:ext uri="{FF2B5EF4-FFF2-40B4-BE49-F238E27FC236}">
                      <a16:creationId xmlns:a16="http://schemas.microsoft.com/office/drawing/2014/main" id="{DCCC31B8-DFB1-43B2-9EE2-49D9D2732F66}"/>
                    </a:ext>
                  </a:extLst>
                </p:cNvPr>
                <p:cNvSpPr/>
                <p:nvPr/>
              </p:nvSpPr>
              <p:spPr>
                <a:xfrm rot="16200000">
                  <a:off x="5862652" y="-233691"/>
                  <a:ext cx="228600" cy="5486400"/>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45" name="Straight Connector 44">
                  <a:extLst>
                    <a:ext uri="{FF2B5EF4-FFF2-40B4-BE49-F238E27FC236}">
                      <a16:creationId xmlns:a16="http://schemas.microsoft.com/office/drawing/2014/main" id="{2574C5A3-496F-406B-9081-53BAF8A09573}"/>
                    </a:ext>
                  </a:extLst>
                </p:cNvPr>
                <p:cNvCxnSpPr>
                  <a:cxnSpLocks/>
                </p:cNvCxnSpPr>
                <p:nvPr/>
              </p:nvCxnSpPr>
              <p:spPr>
                <a:xfrm>
                  <a:off x="3233752" y="3352800"/>
                  <a:ext cx="55185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F7B846B6-100C-4330-B991-5730350A2BCC}"/>
                    </a:ext>
                  </a:extLst>
                </p:cNvPr>
                <p:cNvGrpSpPr/>
                <p:nvPr/>
              </p:nvGrpSpPr>
              <p:grpSpPr>
                <a:xfrm>
                  <a:off x="2776551" y="3166645"/>
                  <a:ext cx="6104578" cy="509002"/>
                  <a:chOff x="2438400" y="3166645"/>
                  <a:chExt cx="6104578" cy="509002"/>
                </a:xfrm>
              </p:grpSpPr>
              <p:grpSp>
                <p:nvGrpSpPr>
                  <p:cNvPr id="52" name="Group 51">
                    <a:extLst>
                      <a:ext uri="{FF2B5EF4-FFF2-40B4-BE49-F238E27FC236}">
                        <a16:creationId xmlns:a16="http://schemas.microsoft.com/office/drawing/2014/main" id="{3BBEC3EB-3728-4AEA-9DAB-3F454CCFC8D6}"/>
                      </a:ext>
                    </a:extLst>
                  </p:cNvPr>
                  <p:cNvGrpSpPr/>
                  <p:nvPr/>
                </p:nvGrpSpPr>
                <p:grpSpPr>
                  <a:xfrm>
                    <a:off x="2895601" y="3166645"/>
                    <a:ext cx="5524023" cy="186155"/>
                    <a:chOff x="2895601" y="3124199"/>
                    <a:chExt cx="5524023" cy="186155"/>
                  </a:xfrm>
                  <a:solidFill>
                    <a:schemeClr val="accent1">
                      <a:lumMod val="60000"/>
                      <a:lumOff val="40000"/>
                    </a:schemeClr>
                  </a:solidFill>
                </p:grpSpPr>
                <p:sp>
                  <p:nvSpPr>
                    <p:cNvPr id="57" name="Flowchart: Process 56">
                      <a:extLst>
                        <a:ext uri="{FF2B5EF4-FFF2-40B4-BE49-F238E27FC236}">
                          <a16:creationId xmlns:a16="http://schemas.microsoft.com/office/drawing/2014/main" id="{7E8069FA-2A33-4C0F-8542-7635E007A7A5}"/>
                        </a:ext>
                      </a:extLst>
                    </p:cNvPr>
                    <p:cNvSpPr/>
                    <p:nvPr/>
                  </p:nvSpPr>
                  <p:spPr>
                    <a:xfrm>
                      <a:off x="2895601" y="3124200"/>
                      <a:ext cx="838201" cy="186154"/>
                    </a:xfrm>
                    <a:prstGeom prst="flowChartProcess">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8" name="Flowchart: Process 57">
                      <a:extLst>
                        <a:ext uri="{FF2B5EF4-FFF2-40B4-BE49-F238E27FC236}">
                          <a16:creationId xmlns:a16="http://schemas.microsoft.com/office/drawing/2014/main" id="{41C90006-627B-47B7-9719-AFD9FD1309A6}"/>
                        </a:ext>
                      </a:extLst>
                    </p:cNvPr>
                    <p:cNvSpPr/>
                    <p:nvPr/>
                  </p:nvSpPr>
                  <p:spPr>
                    <a:xfrm>
                      <a:off x="3732537" y="3124199"/>
                      <a:ext cx="4687087" cy="186154"/>
                    </a:xfrm>
                    <a:prstGeom prst="flowChartProcess">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53" name="TextBox 52">
                    <a:extLst>
                      <a:ext uri="{FF2B5EF4-FFF2-40B4-BE49-F238E27FC236}">
                        <a16:creationId xmlns:a16="http://schemas.microsoft.com/office/drawing/2014/main" id="{F9293A8A-77D7-4418-9594-D0DB76740035}"/>
                      </a:ext>
                    </a:extLst>
                  </p:cNvPr>
                  <p:cNvSpPr txBox="1"/>
                  <p:nvPr/>
                </p:nvSpPr>
                <p:spPr>
                  <a:xfrm>
                    <a:off x="2438400" y="3395990"/>
                    <a:ext cx="6104578" cy="279657"/>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Week                          0                                  1                                                                                                  4</a:t>
                    </a:r>
                  </a:p>
                </p:txBody>
              </p:sp>
              <p:cxnSp>
                <p:nvCxnSpPr>
                  <p:cNvPr id="54" name="Straight Connector 53">
                    <a:extLst>
                      <a:ext uri="{FF2B5EF4-FFF2-40B4-BE49-F238E27FC236}">
                        <a16:creationId xmlns:a16="http://schemas.microsoft.com/office/drawing/2014/main" id="{19146875-5EA8-4AD7-A4BB-BA99CA9DD95B}"/>
                      </a:ext>
                    </a:extLst>
                  </p:cNvPr>
                  <p:cNvCxnSpPr/>
                  <p:nvPr/>
                </p:nvCxnSpPr>
                <p:spPr>
                  <a:xfrm>
                    <a:off x="2895600" y="3276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4F2D9DC-06A7-4D7B-9B95-4F8256AFFD54}"/>
                      </a:ext>
                    </a:extLst>
                  </p:cNvPr>
                  <p:cNvCxnSpPr/>
                  <p:nvPr/>
                </p:nvCxnSpPr>
                <p:spPr>
                  <a:xfrm>
                    <a:off x="3733801" y="3276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47E2EBB0-FC61-4C76-AFF1-59FFE6422F4D}"/>
                      </a:ext>
                    </a:extLst>
                  </p:cNvPr>
                  <p:cNvSpPr txBox="1"/>
                  <p:nvPr/>
                </p:nvSpPr>
                <p:spPr>
                  <a:xfrm>
                    <a:off x="8278453" y="3184014"/>
                    <a:ext cx="255492" cy="341803"/>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X</a:t>
                    </a:r>
                  </a:p>
                </p:txBody>
              </p:sp>
            </p:grpSp>
            <p:sp>
              <p:nvSpPr>
                <p:cNvPr id="47" name="TextBox 46">
                  <a:extLst>
                    <a:ext uri="{FF2B5EF4-FFF2-40B4-BE49-F238E27FC236}">
                      <a16:creationId xmlns:a16="http://schemas.microsoft.com/office/drawing/2014/main" id="{8CDD03F1-876A-4A34-9BB0-3BC90DBB374F}"/>
                    </a:ext>
                  </a:extLst>
                </p:cNvPr>
                <p:cNvSpPr txBox="1"/>
                <p:nvPr/>
              </p:nvSpPr>
              <p:spPr>
                <a:xfrm>
                  <a:off x="5036468" y="2633990"/>
                  <a:ext cx="2728735"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Group 3, 4 0.05% PEITC </a:t>
                  </a:r>
                </a:p>
              </p:txBody>
            </p:sp>
            <p:sp>
              <p:nvSpPr>
                <p:cNvPr id="48" name="Right Brace 47">
                  <a:extLst>
                    <a:ext uri="{FF2B5EF4-FFF2-40B4-BE49-F238E27FC236}">
                      <a16:creationId xmlns:a16="http://schemas.microsoft.com/office/drawing/2014/main" id="{5F2D4942-3F9E-46F4-97D5-B3A2AD5AD21A}"/>
                    </a:ext>
                  </a:extLst>
                </p:cNvPr>
                <p:cNvSpPr/>
                <p:nvPr/>
              </p:nvSpPr>
              <p:spPr>
                <a:xfrm rot="16200000">
                  <a:off x="6297804" y="669748"/>
                  <a:ext cx="228600" cy="4680303"/>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782F21AE-6306-4CE4-AE78-F8D279AC45BB}"/>
                    </a:ext>
                  </a:extLst>
                </p:cNvPr>
                <p:cNvSpPr txBox="1"/>
                <p:nvPr/>
              </p:nvSpPr>
              <p:spPr>
                <a:xfrm>
                  <a:off x="5181600" y="3176750"/>
                  <a:ext cx="255492" cy="341803"/>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X</a:t>
                  </a:r>
                </a:p>
              </p:txBody>
            </p:sp>
            <p:sp>
              <p:nvSpPr>
                <p:cNvPr id="50" name="Down Arrow 12">
                  <a:extLst>
                    <a:ext uri="{FF2B5EF4-FFF2-40B4-BE49-F238E27FC236}">
                      <a16:creationId xmlns:a16="http://schemas.microsoft.com/office/drawing/2014/main" id="{4A8AD314-084C-42D5-BD2C-B26E6F0C4050}"/>
                    </a:ext>
                  </a:extLst>
                </p:cNvPr>
                <p:cNvSpPr/>
                <p:nvPr/>
              </p:nvSpPr>
              <p:spPr>
                <a:xfrm rot="10800000">
                  <a:off x="3505200" y="3429000"/>
                  <a:ext cx="228600" cy="380999"/>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29823F02-690A-4EFC-BF13-E219A3642629}"/>
                    </a:ext>
                  </a:extLst>
                </p:cNvPr>
                <p:cNvSpPr txBox="1"/>
                <p:nvPr/>
              </p:nvSpPr>
              <p:spPr>
                <a:xfrm>
                  <a:off x="2253847" y="3818965"/>
                  <a:ext cx="2744587"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Gut microbiota equalization period (2 weeks)</a:t>
                  </a:r>
                </a:p>
              </p:txBody>
            </p:sp>
          </p:grpSp>
          <p:sp>
            <p:nvSpPr>
              <p:cNvPr id="40" name="Right Brace 39">
                <a:extLst>
                  <a:ext uri="{FF2B5EF4-FFF2-40B4-BE49-F238E27FC236}">
                    <a16:creationId xmlns:a16="http://schemas.microsoft.com/office/drawing/2014/main" id="{85D3E0EC-6223-4AE9-963E-4705016C2526}"/>
                  </a:ext>
                </a:extLst>
              </p:cNvPr>
              <p:cNvSpPr/>
              <p:nvPr/>
            </p:nvSpPr>
            <p:spPr>
              <a:xfrm rot="16200000">
                <a:off x="3500654" y="2597169"/>
                <a:ext cx="271046" cy="804847"/>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A2613D14-ED52-44DB-A12B-52CEEB8777DD}"/>
                  </a:ext>
                </a:extLst>
              </p:cNvPr>
              <p:cNvSpPr txBox="1"/>
              <p:nvPr/>
            </p:nvSpPr>
            <p:spPr>
              <a:xfrm>
                <a:off x="2275510" y="2642251"/>
                <a:ext cx="2728735"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Group 3, 4 AIN93M </a:t>
                </a:r>
              </a:p>
            </p:txBody>
          </p:sp>
        </p:grpSp>
      </p:grpSp>
      <p:pic>
        <p:nvPicPr>
          <p:cNvPr id="60" name="Picture 59">
            <a:extLst>
              <a:ext uri="{FF2B5EF4-FFF2-40B4-BE49-F238E27FC236}">
                <a16:creationId xmlns:a16="http://schemas.microsoft.com/office/drawing/2014/main" id="{A65128B1-C7E0-4B17-A1F7-1CE5C4990D8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94785" y="2758694"/>
            <a:ext cx="5210529" cy="3907896"/>
          </a:xfrm>
          <a:prstGeom prst="rect">
            <a:avLst/>
          </a:prstGeom>
        </p:spPr>
      </p:pic>
      <p:sp>
        <p:nvSpPr>
          <p:cNvPr id="61" name="TextBox 60">
            <a:extLst>
              <a:ext uri="{FF2B5EF4-FFF2-40B4-BE49-F238E27FC236}">
                <a16:creationId xmlns:a16="http://schemas.microsoft.com/office/drawing/2014/main" id="{A729230D-6D12-41DB-ABD1-86A5908FDA6F}"/>
              </a:ext>
            </a:extLst>
          </p:cNvPr>
          <p:cNvSpPr txBox="1"/>
          <p:nvPr/>
        </p:nvSpPr>
        <p:spPr>
          <a:xfrm flipH="1">
            <a:off x="240504" y="2762873"/>
            <a:ext cx="21841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B</a:t>
            </a:r>
          </a:p>
        </p:txBody>
      </p:sp>
    </p:spTree>
    <p:extLst>
      <p:ext uri="{BB962C8B-B14F-4D97-AF65-F5344CB8AC3E}">
        <p14:creationId xmlns:p14="http://schemas.microsoft.com/office/powerpoint/2010/main" val="3408535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8FCB731B-7888-4933-9F7D-922FB420917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055812" y="762000"/>
            <a:ext cx="7429500" cy="4953000"/>
          </a:xfrm>
          <a:prstGeom prst="rect">
            <a:avLst/>
          </a:prstGeom>
        </p:spPr>
      </p:pic>
      <p:sp>
        <p:nvSpPr>
          <p:cNvPr id="31" name="TextBox 30"/>
          <p:cNvSpPr txBox="1"/>
          <p:nvPr/>
        </p:nvSpPr>
        <p:spPr>
          <a:xfrm>
            <a:off x="375626" y="228600"/>
            <a:ext cx="76174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Fig. 2</a:t>
            </a:r>
          </a:p>
        </p:txBody>
      </p:sp>
    </p:spTree>
    <p:extLst>
      <p:ext uri="{BB962C8B-B14F-4D97-AF65-F5344CB8AC3E}">
        <p14:creationId xmlns:p14="http://schemas.microsoft.com/office/powerpoint/2010/main" val="3285933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97A871-CD6F-485B-98CB-0B8D867DDE8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922514" y="43892"/>
            <a:ext cx="3333698" cy="3333698"/>
          </a:xfrm>
          <a:prstGeom prst="rect">
            <a:avLst/>
          </a:prstGeom>
        </p:spPr>
      </p:pic>
      <p:sp>
        <p:nvSpPr>
          <p:cNvPr id="9" name="TextBox 8">
            <a:extLst>
              <a:ext uri="{FF2B5EF4-FFF2-40B4-BE49-F238E27FC236}">
                <a16:creationId xmlns:a16="http://schemas.microsoft.com/office/drawing/2014/main" id="{BE6F28F1-A43D-4BE9-84A1-9B52ACB3433C}"/>
              </a:ext>
            </a:extLst>
          </p:cNvPr>
          <p:cNvSpPr txBox="1"/>
          <p:nvPr/>
        </p:nvSpPr>
        <p:spPr>
          <a:xfrm>
            <a:off x="375626" y="228600"/>
            <a:ext cx="761747"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Fig. 3</a:t>
            </a:r>
            <a:endParaRPr lang="en-US"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373FFED3-9692-4A45-BA93-49A950F56101}"/>
              </a:ext>
            </a:extLst>
          </p:cNvPr>
          <p:cNvSpPr txBox="1"/>
          <p:nvPr/>
        </p:nvSpPr>
        <p:spPr>
          <a:xfrm>
            <a:off x="2187320" y="213783"/>
            <a:ext cx="338554" cy="369332"/>
          </a:xfrm>
          <a:prstGeom prst="rect">
            <a:avLst/>
          </a:prstGeom>
          <a:noFill/>
        </p:spPr>
        <p:txBody>
          <a:bodyPr wrap="none" rtlCol="0">
            <a:spAutoFit/>
          </a:bodyPr>
          <a:lstStyle/>
          <a:p>
            <a:pPr algn="ctr"/>
            <a:r>
              <a:rPr lang="en-US" dirty="0">
                <a:latin typeface="Arial" panose="020B0604020202020204" pitchFamily="34" charset="0"/>
                <a:cs typeface="Arial" panose="020B0604020202020204" pitchFamily="34" charset="0"/>
              </a:rPr>
              <a:t>A</a:t>
            </a:r>
          </a:p>
        </p:txBody>
      </p:sp>
      <p:pic>
        <p:nvPicPr>
          <p:cNvPr id="6" name="Picture 5">
            <a:extLst>
              <a:ext uri="{FF2B5EF4-FFF2-40B4-BE49-F238E27FC236}">
                <a16:creationId xmlns:a16="http://schemas.microsoft.com/office/drawing/2014/main" id="{6A702516-C11B-4E7C-9F2E-9E5317C3F9D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5307622" y="43892"/>
            <a:ext cx="3333698" cy="3333698"/>
          </a:xfrm>
          <a:prstGeom prst="rect">
            <a:avLst/>
          </a:prstGeom>
        </p:spPr>
      </p:pic>
      <p:sp>
        <p:nvSpPr>
          <p:cNvPr id="16" name="TextBox 15">
            <a:extLst>
              <a:ext uri="{FF2B5EF4-FFF2-40B4-BE49-F238E27FC236}">
                <a16:creationId xmlns:a16="http://schemas.microsoft.com/office/drawing/2014/main" id="{DD848266-E0F9-46C7-87EC-76E20A037825}"/>
              </a:ext>
            </a:extLst>
          </p:cNvPr>
          <p:cNvSpPr txBox="1"/>
          <p:nvPr/>
        </p:nvSpPr>
        <p:spPr>
          <a:xfrm>
            <a:off x="5572046" y="216410"/>
            <a:ext cx="246224"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B</a:t>
            </a:r>
          </a:p>
        </p:txBody>
      </p:sp>
      <p:pic>
        <p:nvPicPr>
          <p:cNvPr id="18" name="Picture 17" descr="A close up of a map&#10;&#10;Description automatically generated">
            <a:extLst>
              <a:ext uri="{FF2B5EF4-FFF2-40B4-BE49-F238E27FC236}">
                <a16:creationId xmlns:a16="http://schemas.microsoft.com/office/drawing/2014/main" id="{58DACAD3-CED9-448C-98C1-DA48453595D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22515" y="3385109"/>
            <a:ext cx="3333698" cy="3333698"/>
          </a:xfrm>
          <a:prstGeom prst="rect">
            <a:avLst/>
          </a:prstGeom>
        </p:spPr>
      </p:pic>
      <p:sp>
        <p:nvSpPr>
          <p:cNvPr id="19" name="TextBox 18">
            <a:extLst>
              <a:ext uri="{FF2B5EF4-FFF2-40B4-BE49-F238E27FC236}">
                <a16:creationId xmlns:a16="http://schemas.microsoft.com/office/drawing/2014/main" id="{B1FE35CA-EC1D-4C6C-AB6E-5F43AEFDD9F0}"/>
              </a:ext>
            </a:extLst>
          </p:cNvPr>
          <p:cNvSpPr txBox="1"/>
          <p:nvPr/>
        </p:nvSpPr>
        <p:spPr>
          <a:xfrm>
            <a:off x="2187320" y="3571529"/>
            <a:ext cx="351378" cy="369332"/>
          </a:xfrm>
          <a:prstGeom prst="rect">
            <a:avLst/>
          </a:prstGeom>
          <a:noFill/>
        </p:spPr>
        <p:txBody>
          <a:bodyPr wrap="none" rtlCol="0">
            <a:spAutoFit/>
          </a:bodyPr>
          <a:lstStyle/>
          <a:p>
            <a:pPr algn="ctr"/>
            <a:r>
              <a:rPr lang="en-US" dirty="0">
                <a:latin typeface="Arial" panose="020B0604020202020204" pitchFamily="34" charset="0"/>
                <a:cs typeface="Arial" panose="020B0604020202020204" pitchFamily="34" charset="0"/>
              </a:rPr>
              <a:t>C</a:t>
            </a:r>
          </a:p>
        </p:txBody>
      </p:sp>
      <p:pic>
        <p:nvPicPr>
          <p:cNvPr id="21" name="Picture 20" descr="A close up of a map&#10;&#10;Description automatically generated">
            <a:extLst>
              <a:ext uri="{FF2B5EF4-FFF2-40B4-BE49-F238E27FC236}">
                <a16:creationId xmlns:a16="http://schemas.microsoft.com/office/drawing/2014/main" id="{E2C0F8B9-BF78-41E2-9E42-A4B5B449B5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07622" y="3381565"/>
            <a:ext cx="3333698" cy="3333698"/>
          </a:xfrm>
          <a:prstGeom prst="rect">
            <a:avLst/>
          </a:prstGeom>
        </p:spPr>
      </p:pic>
      <p:sp>
        <p:nvSpPr>
          <p:cNvPr id="22" name="TextBox 21">
            <a:extLst>
              <a:ext uri="{FF2B5EF4-FFF2-40B4-BE49-F238E27FC236}">
                <a16:creationId xmlns:a16="http://schemas.microsoft.com/office/drawing/2014/main" id="{D192DCC2-05FA-4D1F-84B6-1D0348128645}"/>
              </a:ext>
            </a:extLst>
          </p:cNvPr>
          <p:cNvSpPr txBox="1"/>
          <p:nvPr/>
        </p:nvSpPr>
        <p:spPr>
          <a:xfrm>
            <a:off x="5568313" y="3553118"/>
            <a:ext cx="351378" cy="369332"/>
          </a:xfrm>
          <a:prstGeom prst="rect">
            <a:avLst/>
          </a:prstGeom>
          <a:noFill/>
        </p:spPr>
        <p:txBody>
          <a:bodyPr wrap="none" rtlCol="0">
            <a:spAutoFit/>
          </a:bodyPr>
          <a:lstStyle/>
          <a:p>
            <a:pPr algn="ctr"/>
            <a:r>
              <a:rPr lang="en-US" dirty="0">
                <a:latin typeface="Arial" panose="020B0604020202020204" pitchFamily="34" charset="0"/>
                <a:cs typeface="Arial" panose="020B0604020202020204" pitchFamily="34" charset="0"/>
              </a:rPr>
              <a:t>D</a:t>
            </a:r>
          </a:p>
        </p:txBody>
      </p:sp>
    </p:spTree>
    <p:extLst>
      <p:ext uri="{BB962C8B-B14F-4D97-AF65-F5344CB8AC3E}">
        <p14:creationId xmlns:p14="http://schemas.microsoft.com/office/powerpoint/2010/main" val="3129838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7FCD88-69C1-CE41-8B4C-CABE9089BE42}"/>
              </a:ext>
            </a:extLst>
          </p:cNvPr>
          <p:cNvPicPr>
            <a:picLocks noChangeAspect="1"/>
          </p:cNvPicPr>
          <p:nvPr/>
        </p:nvPicPr>
        <p:blipFill rotWithShape="1">
          <a:blip r:embed="rId3"/>
          <a:srcRect l="14232" t="12266" r="3464" b="15075"/>
          <a:stretch/>
        </p:blipFill>
        <p:spPr>
          <a:xfrm>
            <a:off x="375626" y="434933"/>
            <a:ext cx="5183940" cy="3153958"/>
          </a:xfrm>
          <a:prstGeom prst="rect">
            <a:avLst/>
          </a:prstGeom>
        </p:spPr>
      </p:pic>
      <p:pic>
        <p:nvPicPr>
          <p:cNvPr id="6" name="Picture 5">
            <a:extLst>
              <a:ext uri="{FF2B5EF4-FFF2-40B4-BE49-F238E27FC236}">
                <a16:creationId xmlns:a16="http://schemas.microsoft.com/office/drawing/2014/main" id="{D7EB2650-BFF1-5344-BA05-D06C6F6C3742}"/>
              </a:ext>
            </a:extLst>
          </p:cNvPr>
          <p:cNvPicPr>
            <a:picLocks noChangeAspect="1"/>
          </p:cNvPicPr>
          <p:nvPr/>
        </p:nvPicPr>
        <p:blipFill rotWithShape="1">
          <a:blip r:embed="rId4"/>
          <a:srcRect l="12383" t="12044" r="7678" b="10427"/>
          <a:stretch/>
        </p:blipFill>
        <p:spPr>
          <a:xfrm>
            <a:off x="5730874" y="493157"/>
            <a:ext cx="5030100" cy="3088787"/>
          </a:xfrm>
          <a:prstGeom prst="rect">
            <a:avLst/>
          </a:prstGeom>
        </p:spPr>
      </p:pic>
      <p:sp>
        <p:nvSpPr>
          <p:cNvPr id="8" name="TextBox 7"/>
          <p:cNvSpPr txBox="1"/>
          <p:nvPr/>
        </p:nvSpPr>
        <p:spPr>
          <a:xfrm>
            <a:off x="375626" y="152400"/>
            <a:ext cx="76174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Fig. 4</a:t>
            </a:r>
          </a:p>
        </p:txBody>
      </p:sp>
      <p:sp>
        <p:nvSpPr>
          <p:cNvPr id="7" name="TextBox 6"/>
          <p:cNvSpPr txBox="1"/>
          <p:nvPr/>
        </p:nvSpPr>
        <p:spPr>
          <a:xfrm>
            <a:off x="1466291" y="376823"/>
            <a:ext cx="338554"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a:t>
            </a:r>
          </a:p>
        </p:txBody>
      </p:sp>
      <p:sp>
        <p:nvSpPr>
          <p:cNvPr id="9" name="TextBox 8"/>
          <p:cNvSpPr txBox="1"/>
          <p:nvPr/>
        </p:nvSpPr>
        <p:spPr>
          <a:xfrm>
            <a:off x="6821539" y="308491"/>
            <a:ext cx="338554"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B</a:t>
            </a:r>
          </a:p>
        </p:txBody>
      </p:sp>
      <p:pic>
        <p:nvPicPr>
          <p:cNvPr id="10" name="Picture 9">
            <a:extLst>
              <a:ext uri="{FF2B5EF4-FFF2-40B4-BE49-F238E27FC236}">
                <a16:creationId xmlns:a16="http://schemas.microsoft.com/office/drawing/2014/main" id="{FF2318E9-70C8-314A-8522-D6D9C186A386}"/>
              </a:ext>
            </a:extLst>
          </p:cNvPr>
          <p:cNvPicPr>
            <a:picLocks noChangeAspect="1"/>
          </p:cNvPicPr>
          <p:nvPr/>
        </p:nvPicPr>
        <p:blipFill rotWithShape="1">
          <a:blip r:embed="rId5"/>
          <a:srcRect l="9334" t="11093" r="11612" b="6979"/>
          <a:stretch/>
        </p:blipFill>
        <p:spPr>
          <a:xfrm>
            <a:off x="684212" y="3545288"/>
            <a:ext cx="4343400" cy="3239324"/>
          </a:xfrm>
          <a:prstGeom prst="rect">
            <a:avLst/>
          </a:prstGeom>
        </p:spPr>
      </p:pic>
      <p:pic>
        <p:nvPicPr>
          <p:cNvPr id="11" name="Picture 10">
            <a:extLst>
              <a:ext uri="{FF2B5EF4-FFF2-40B4-BE49-F238E27FC236}">
                <a16:creationId xmlns:a16="http://schemas.microsoft.com/office/drawing/2014/main" id="{F64AA84C-CF40-D540-809B-F728B60632D4}"/>
              </a:ext>
            </a:extLst>
          </p:cNvPr>
          <p:cNvPicPr>
            <a:picLocks noChangeAspect="1"/>
          </p:cNvPicPr>
          <p:nvPr/>
        </p:nvPicPr>
        <p:blipFill rotWithShape="1">
          <a:blip r:embed="rId6"/>
          <a:srcRect l="9174" t="6812" r="5039" b="6701"/>
          <a:stretch/>
        </p:blipFill>
        <p:spPr>
          <a:xfrm>
            <a:off x="6197599" y="3458913"/>
            <a:ext cx="4709423" cy="3325699"/>
          </a:xfrm>
          <a:prstGeom prst="rect">
            <a:avLst/>
          </a:prstGeom>
        </p:spPr>
      </p:pic>
      <p:sp>
        <p:nvSpPr>
          <p:cNvPr id="13" name="TextBox 12"/>
          <p:cNvSpPr txBox="1"/>
          <p:nvPr/>
        </p:nvSpPr>
        <p:spPr>
          <a:xfrm>
            <a:off x="1522412" y="3396202"/>
            <a:ext cx="35137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C</a:t>
            </a:r>
          </a:p>
        </p:txBody>
      </p:sp>
      <p:sp>
        <p:nvSpPr>
          <p:cNvPr id="15" name="TextBox 14"/>
          <p:cNvSpPr txBox="1"/>
          <p:nvPr/>
        </p:nvSpPr>
        <p:spPr>
          <a:xfrm>
            <a:off x="7039097" y="3378683"/>
            <a:ext cx="35137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D</a:t>
            </a:r>
          </a:p>
        </p:txBody>
      </p:sp>
    </p:spTree>
    <p:extLst>
      <p:ext uri="{BB962C8B-B14F-4D97-AF65-F5344CB8AC3E}">
        <p14:creationId xmlns:p14="http://schemas.microsoft.com/office/powerpoint/2010/main" val="473546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147B7B-8D09-A74D-8456-A0C82E4ADA52}"/>
              </a:ext>
            </a:extLst>
          </p:cNvPr>
          <p:cNvPicPr>
            <a:picLocks noChangeAspect="1"/>
          </p:cNvPicPr>
          <p:nvPr/>
        </p:nvPicPr>
        <p:blipFill rotWithShape="1">
          <a:blip r:embed="rId3"/>
          <a:srcRect l="13122" t="7279"/>
          <a:stretch/>
        </p:blipFill>
        <p:spPr>
          <a:xfrm>
            <a:off x="620506" y="1673603"/>
            <a:ext cx="4765234" cy="3815283"/>
          </a:xfrm>
          <a:prstGeom prst="rect">
            <a:avLst/>
          </a:prstGeom>
        </p:spPr>
      </p:pic>
      <p:pic>
        <p:nvPicPr>
          <p:cNvPr id="5" name="Picture 4">
            <a:extLst>
              <a:ext uri="{FF2B5EF4-FFF2-40B4-BE49-F238E27FC236}">
                <a16:creationId xmlns:a16="http://schemas.microsoft.com/office/drawing/2014/main" id="{321251D6-076B-CB4E-BE2B-BD43ACF05DCD}"/>
              </a:ext>
            </a:extLst>
          </p:cNvPr>
          <p:cNvPicPr>
            <a:picLocks noChangeAspect="1"/>
          </p:cNvPicPr>
          <p:nvPr/>
        </p:nvPicPr>
        <p:blipFill rotWithShape="1">
          <a:blip r:embed="rId4"/>
          <a:srcRect l="12763" t="9597" r="20149" b="8546"/>
          <a:stretch/>
        </p:blipFill>
        <p:spPr>
          <a:xfrm>
            <a:off x="5848283" y="1828800"/>
            <a:ext cx="3679758" cy="3368252"/>
          </a:xfrm>
          <a:prstGeom prst="rect">
            <a:avLst/>
          </a:prstGeom>
        </p:spPr>
      </p:pic>
      <p:pic>
        <p:nvPicPr>
          <p:cNvPr id="8" name="Picture 7">
            <a:extLst>
              <a:ext uri="{FF2B5EF4-FFF2-40B4-BE49-F238E27FC236}">
                <a16:creationId xmlns:a16="http://schemas.microsoft.com/office/drawing/2014/main" id="{F1E40152-7DBF-0447-A0FA-D0342021AE6E}"/>
              </a:ext>
            </a:extLst>
          </p:cNvPr>
          <p:cNvPicPr>
            <a:picLocks noChangeAspect="1"/>
          </p:cNvPicPr>
          <p:nvPr/>
        </p:nvPicPr>
        <p:blipFill rotWithShape="1">
          <a:blip r:embed="rId5"/>
          <a:srcRect l="7775" t="21941" r="9197" b="20297"/>
          <a:stretch/>
        </p:blipFill>
        <p:spPr>
          <a:xfrm>
            <a:off x="9558204" y="1848777"/>
            <a:ext cx="2125228" cy="2875623"/>
          </a:xfrm>
          <a:prstGeom prst="rect">
            <a:avLst/>
          </a:prstGeom>
        </p:spPr>
      </p:pic>
      <p:sp>
        <p:nvSpPr>
          <p:cNvPr id="9" name="TextBox 8"/>
          <p:cNvSpPr txBox="1"/>
          <p:nvPr/>
        </p:nvSpPr>
        <p:spPr>
          <a:xfrm>
            <a:off x="379412" y="240330"/>
            <a:ext cx="76174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Fig. 5</a:t>
            </a:r>
          </a:p>
        </p:txBody>
      </p:sp>
      <p:sp>
        <p:nvSpPr>
          <p:cNvPr id="6" name="TextBox 5"/>
          <p:cNvSpPr txBox="1"/>
          <p:nvPr/>
        </p:nvSpPr>
        <p:spPr>
          <a:xfrm>
            <a:off x="823443" y="1219200"/>
            <a:ext cx="338554"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a:t>
            </a:r>
          </a:p>
        </p:txBody>
      </p:sp>
      <p:sp>
        <p:nvSpPr>
          <p:cNvPr id="7" name="TextBox 6"/>
          <p:cNvSpPr txBox="1"/>
          <p:nvPr/>
        </p:nvSpPr>
        <p:spPr>
          <a:xfrm>
            <a:off x="6018212" y="1273553"/>
            <a:ext cx="338554"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B</a:t>
            </a:r>
          </a:p>
        </p:txBody>
      </p:sp>
    </p:spTree>
    <p:extLst>
      <p:ext uri="{BB962C8B-B14F-4D97-AF65-F5344CB8AC3E}">
        <p14:creationId xmlns:p14="http://schemas.microsoft.com/office/powerpoint/2010/main" val="4109338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F30E820-816D-6D4A-8376-60B073BC0380}"/>
              </a:ext>
            </a:extLst>
          </p:cNvPr>
          <p:cNvPicPr>
            <a:picLocks noChangeAspect="1"/>
          </p:cNvPicPr>
          <p:nvPr/>
        </p:nvPicPr>
        <p:blipFill rotWithShape="1">
          <a:blip r:embed="rId3"/>
          <a:srcRect l="14662" t="7700" r="22996" b="7489"/>
          <a:stretch/>
        </p:blipFill>
        <p:spPr>
          <a:xfrm>
            <a:off x="289283" y="1724616"/>
            <a:ext cx="3191478" cy="3257149"/>
          </a:xfrm>
          <a:prstGeom prst="rect">
            <a:avLst/>
          </a:prstGeom>
        </p:spPr>
      </p:pic>
      <p:pic>
        <p:nvPicPr>
          <p:cNvPr id="10" name="Picture 9">
            <a:extLst>
              <a:ext uri="{FF2B5EF4-FFF2-40B4-BE49-F238E27FC236}">
                <a16:creationId xmlns:a16="http://schemas.microsoft.com/office/drawing/2014/main" id="{2B33D540-218A-EB47-BB4D-FFE7EBF8E375}"/>
              </a:ext>
            </a:extLst>
          </p:cNvPr>
          <p:cNvPicPr>
            <a:picLocks noChangeAspect="1"/>
          </p:cNvPicPr>
          <p:nvPr/>
        </p:nvPicPr>
        <p:blipFill rotWithShape="1">
          <a:blip r:embed="rId4"/>
          <a:srcRect l="4493" t="20084" r="12807" b="19831"/>
          <a:stretch/>
        </p:blipFill>
        <p:spPr>
          <a:xfrm>
            <a:off x="3493778" y="1643891"/>
            <a:ext cx="2419238" cy="3418596"/>
          </a:xfrm>
          <a:prstGeom prst="rect">
            <a:avLst/>
          </a:prstGeom>
        </p:spPr>
      </p:pic>
      <p:pic>
        <p:nvPicPr>
          <p:cNvPr id="12" name="Picture 11">
            <a:extLst>
              <a:ext uri="{FF2B5EF4-FFF2-40B4-BE49-F238E27FC236}">
                <a16:creationId xmlns:a16="http://schemas.microsoft.com/office/drawing/2014/main" id="{D3A30074-E5DA-A64A-BC50-E8D04422D0B7}"/>
              </a:ext>
            </a:extLst>
          </p:cNvPr>
          <p:cNvPicPr>
            <a:picLocks noChangeAspect="1"/>
          </p:cNvPicPr>
          <p:nvPr/>
        </p:nvPicPr>
        <p:blipFill rotWithShape="1">
          <a:blip r:embed="rId5"/>
          <a:srcRect l="15480" t="7583" r="23443" b="7605"/>
          <a:stretch/>
        </p:blipFill>
        <p:spPr>
          <a:xfrm>
            <a:off x="6455564" y="1643891"/>
            <a:ext cx="3126719" cy="3257188"/>
          </a:xfrm>
          <a:prstGeom prst="rect">
            <a:avLst/>
          </a:prstGeom>
        </p:spPr>
      </p:pic>
      <p:pic>
        <p:nvPicPr>
          <p:cNvPr id="14" name="Picture 13">
            <a:extLst>
              <a:ext uri="{FF2B5EF4-FFF2-40B4-BE49-F238E27FC236}">
                <a16:creationId xmlns:a16="http://schemas.microsoft.com/office/drawing/2014/main" id="{AF6AA991-AFE7-EE44-AA25-9A1D8961F6AE}"/>
              </a:ext>
            </a:extLst>
          </p:cNvPr>
          <p:cNvPicPr>
            <a:picLocks noChangeAspect="1"/>
          </p:cNvPicPr>
          <p:nvPr/>
        </p:nvPicPr>
        <p:blipFill rotWithShape="1">
          <a:blip r:embed="rId6"/>
          <a:srcRect l="11287" t="22584" r="8966" b="21555"/>
          <a:stretch/>
        </p:blipFill>
        <p:spPr>
          <a:xfrm>
            <a:off x="9535060" y="1643893"/>
            <a:ext cx="2478656" cy="3376909"/>
          </a:xfrm>
          <a:prstGeom prst="rect">
            <a:avLst/>
          </a:prstGeom>
        </p:spPr>
      </p:pic>
      <p:sp>
        <p:nvSpPr>
          <p:cNvPr id="11" name="TextBox 10"/>
          <p:cNvSpPr txBox="1"/>
          <p:nvPr/>
        </p:nvSpPr>
        <p:spPr>
          <a:xfrm>
            <a:off x="379412" y="240330"/>
            <a:ext cx="76174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Fig. 6</a:t>
            </a:r>
          </a:p>
        </p:txBody>
      </p:sp>
      <p:sp>
        <p:nvSpPr>
          <p:cNvPr id="7" name="TextBox 6"/>
          <p:cNvSpPr txBox="1"/>
          <p:nvPr/>
        </p:nvSpPr>
        <p:spPr>
          <a:xfrm>
            <a:off x="381673" y="1251882"/>
            <a:ext cx="338554"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a:t>
            </a:r>
          </a:p>
        </p:txBody>
      </p:sp>
      <p:sp>
        <p:nvSpPr>
          <p:cNvPr id="9" name="TextBox 8"/>
          <p:cNvSpPr txBox="1"/>
          <p:nvPr/>
        </p:nvSpPr>
        <p:spPr>
          <a:xfrm>
            <a:off x="6455564" y="1268135"/>
            <a:ext cx="338554"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B</a:t>
            </a:r>
          </a:p>
        </p:txBody>
      </p:sp>
    </p:spTree>
    <p:extLst>
      <p:ext uri="{BB962C8B-B14F-4D97-AF65-F5344CB8AC3E}">
        <p14:creationId xmlns:p14="http://schemas.microsoft.com/office/powerpoint/2010/main" val="2957416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418AC6-D330-4176-8FA7-7974DC26A21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979612" y="152400"/>
            <a:ext cx="8737600" cy="6553200"/>
          </a:xfrm>
          <a:prstGeom prst="rect">
            <a:avLst/>
          </a:prstGeom>
        </p:spPr>
      </p:pic>
      <p:sp>
        <p:nvSpPr>
          <p:cNvPr id="4" name="TextBox 3">
            <a:extLst>
              <a:ext uri="{FF2B5EF4-FFF2-40B4-BE49-F238E27FC236}">
                <a16:creationId xmlns:a16="http://schemas.microsoft.com/office/drawing/2014/main" id="{BD141BD9-C4FF-439D-9808-F96920E11FDD}"/>
              </a:ext>
            </a:extLst>
          </p:cNvPr>
          <p:cNvSpPr txBox="1"/>
          <p:nvPr/>
        </p:nvSpPr>
        <p:spPr>
          <a:xfrm>
            <a:off x="1823159" y="228600"/>
            <a:ext cx="338554"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a:t>
            </a:r>
          </a:p>
        </p:txBody>
      </p:sp>
      <p:sp>
        <p:nvSpPr>
          <p:cNvPr id="5" name="TextBox 4">
            <a:extLst>
              <a:ext uri="{FF2B5EF4-FFF2-40B4-BE49-F238E27FC236}">
                <a16:creationId xmlns:a16="http://schemas.microsoft.com/office/drawing/2014/main" id="{8BB32068-558A-49C9-95DB-4A3DCE3D1C17}"/>
              </a:ext>
            </a:extLst>
          </p:cNvPr>
          <p:cNvSpPr txBox="1"/>
          <p:nvPr/>
        </p:nvSpPr>
        <p:spPr>
          <a:xfrm>
            <a:off x="6117603" y="228600"/>
            <a:ext cx="338554"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B</a:t>
            </a:r>
          </a:p>
        </p:txBody>
      </p:sp>
      <p:sp>
        <p:nvSpPr>
          <p:cNvPr id="6" name="TextBox 5">
            <a:extLst>
              <a:ext uri="{FF2B5EF4-FFF2-40B4-BE49-F238E27FC236}">
                <a16:creationId xmlns:a16="http://schemas.microsoft.com/office/drawing/2014/main" id="{F67AFA41-32D9-4AB7-89DD-40EB4CD06DC8}"/>
              </a:ext>
            </a:extLst>
          </p:cNvPr>
          <p:cNvSpPr txBox="1"/>
          <p:nvPr/>
        </p:nvSpPr>
        <p:spPr>
          <a:xfrm>
            <a:off x="1823159" y="3505200"/>
            <a:ext cx="35137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C</a:t>
            </a:r>
          </a:p>
        </p:txBody>
      </p:sp>
      <p:sp>
        <p:nvSpPr>
          <p:cNvPr id="7" name="TextBox 6">
            <a:extLst>
              <a:ext uri="{FF2B5EF4-FFF2-40B4-BE49-F238E27FC236}">
                <a16:creationId xmlns:a16="http://schemas.microsoft.com/office/drawing/2014/main" id="{6A218241-5FB4-4BA2-B8F0-67406AD75EC3}"/>
              </a:ext>
            </a:extLst>
          </p:cNvPr>
          <p:cNvSpPr txBox="1"/>
          <p:nvPr/>
        </p:nvSpPr>
        <p:spPr>
          <a:xfrm>
            <a:off x="6179135" y="3505200"/>
            <a:ext cx="35137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D</a:t>
            </a:r>
          </a:p>
        </p:txBody>
      </p:sp>
      <p:sp>
        <p:nvSpPr>
          <p:cNvPr id="8" name="TextBox 7">
            <a:extLst>
              <a:ext uri="{FF2B5EF4-FFF2-40B4-BE49-F238E27FC236}">
                <a16:creationId xmlns:a16="http://schemas.microsoft.com/office/drawing/2014/main" id="{DE4DD814-1AA1-4540-9ACD-A561E310ED11}"/>
              </a:ext>
            </a:extLst>
          </p:cNvPr>
          <p:cNvSpPr txBox="1"/>
          <p:nvPr/>
        </p:nvSpPr>
        <p:spPr>
          <a:xfrm>
            <a:off x="379412" y="240330"/>
            <a:ext cx="76174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Fig. 7</a:t>
            </a:r>
          </a:p>
        </p:txBody>
      </p:sp>
    </p:spTree>
    <p:extLst>
      <p:ext uri="{BB962C8B-B14F-4D97-AF65-F5344CB8AC3E}">
        <p14:creationId xmlns:p14="http://schemas.microsoft.com/office/powerpoint/2010/main" val="653833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708389A1B08544AB226D9F310D89449" ma:contentTypeVersion="13" ma:contentTypeDescription="Create a new document." ma:contentTypeScope="" ma:versionID="900d4c767a57d01a3083604c49195bc9">
  <xsd:schema xmlns:xsd="http://www.w3.org/2001/XMLSchema" xmlns:xs="http://www.w3.org/2001/XMLSchema" xmlns:p="http://schemas.microsoft.com/office/2006/metadata/properties" xmlns:ns3="1afc89a2-435a-45ed-a54c-908d30ead933" xmlns:ns4="b3d7475e-7b4e-415a-8936-129c8721ef12" targetNamespace="http://schemas.microsoft.com/office/2006/metadata/properties" ma:root="true" ma:fieldsID="b27dcb7c8290ba4c266cdae6e2e3d425" ns3:_="" ns4:_="">
    <xsd:import namespace="1afc89a2-435a-45ed-a54c-908d30ead933"/>
    <xsd:import namespace="b3d7475e-7b4e-415a-8936-129c8721ef1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fc89a2-435a-45ed-a54c-908d30ead933"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d7475e-7b4e-415a-8936-129c8721ef1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FAE901-48B4-4DC0-8B89-14EE9B61F322}">
  <ds:schemaRefs>
    <ds:schemaRef ds:uri="http://purl.org/dc/elements/1.1/"/>
    <ds:schemaRef ds:uri="http://schemas.microsoft.com/office/2006/metadata/properties"/>
    <ds:schemaRef ds:uri="http://schemas.microsoft.com/office/2006/documentManagement/types"/>
    <ds:schemaRef ds:uri="http://purl.org/dc/terms/"/>
    <ds:schemaRef ds:uri="1afc89a2-435a-45ed-a54c-908d30ead933"/>
    <ds:schemaRef ds:uri="http://purl.org/dc/dcmitype/"/>
    <ds:schemaRef ds:uri="http://schemas.microsoft.com/office/infopath/2007/PartnerControls"/>
    <ds:schemaRef ds:uri="http://schemas.openxmlformats.org/package/2006/metadata/core-properties"/>
    <ds:schemaRef ds:uri="b3d7475e-7b4e-415a-8936-129c8721ef12"/>
    <ds:schemaRef ds:uri="http://www.w3.org/XML/1998/namespace"/>
  </ds:schemaRefs>
</ds:datastoreItem>
</file>

<file path=customXml/itemProps2.xml><?xml version="1.0" encoding="utf-8"?>
<ds:datastoreItem xmlns:ds="http://schemas.openxmlformats.org/officeDocument/2006/customXml" ds:itemID="{864F568A-09B5-4421-B6F9-F8AF4B08B154}">
  <ds:schemaRefs>
    <ds:schemaRef ds:uri="http://schemas.microsoft.com/sharepoint/v3/contenttype/forms"/>
  </ds:schemaRefs>
</ds:datastoreItem>
</file>

<file path=customXml/itemProps3.xml><?xml version="1.0" encoding="utf-8"?>
<ds:datastoreItem xmlns:ds="http://schemas.openxmlformats.org/officeDocument/2006/customXml" ds:itemID="{78795B96-5A0C-4800-A45B-976E9E2C61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afc89a2-435a-45ed-a54c-908d30ead933"/>
    <ds:schemaRef ds:uri="b3d7475e-7b4e-415a-8936-129c8721ef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30862</TotalTime>
  <Words>636</Words>
  <Application>Microsoft Office PowerPoint</Application>
  <PresentationFormat>Custom</PresentationFormat>
  <Paragraphs>77</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ry147</dc:creator>
  <cp:lastModifiedBy>Ran Yin</cp:lastModifiedBy>
  <cp:revision>164</cp:revision>
  <dcterms:created xsi:type="dcterms:W3CDTF">2019-12-12T22:11:55Z</dcterms:created>
  <dcterms:modified xsi:type="dcterms:W3CDTF">2020-05-01T20:55:14Z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0x010100E708389A1B08544AB226D9F310D89449</vt:lpwstr>
  </property>
</Properties>
</file>