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E3CA0-189C-43A1-AA91-FFE9A1D24CD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DDE8-8662-4FEC-B4D6-C1AD1505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F00-8A9E-4DB7-A33D-054A4A49C6C8}" type="datetime1">
              <a:rPr lang="en-US" smtClean="0"/>
              <a:t>5/1/2016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E14-8BF5-436E-8031-277E76799CB4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3D0C-9DD9-4E8F-AE8D-1CEFCE35A212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B870-97A0-406A-9BFF-F38A359EEE39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D095-67BE-4D2F-9EF2-1FCE8190C6B1}" type="datetime1">
              <a:rPr lang="en-US" smtClean="0"/>
              <a:t>5/1/2016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498783-66AE-42B2-8E9B-1F998EC97B17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9CE-24EE-45CF-97D8-05DDA0FE0CE0}" type="datetime1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9551-07C8-4981-8FAA-B2373AD44772}" type="datetime1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4D18-1DA4-4CDB-B1DA-B9FE3DF724DE}" type="datetime1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FBEA-E186-452D-A814-7261A8D12C05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A2DD31-93EA-4D5E-A3BF-93BE57777B78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883EAB-40F9-4BEB-8D72-E1C179D2C95B}" type="datetime1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Davit Sargsyan, 04/29/2016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Cell Viability of Curcumin </a:t>
            </a:r>
            <a:r>
              <a:rPr lang="en-US" dirty="0"/>
              <a:t>Treated T-C1 </a:t>
            </a:r>
            <a:r>
              <a:rPr lang="en-US" dirty="0" smtClean="0"/>
              <a:t>(</a:t>
            </a:r>
            <a:r>
              <a:rPr lang="en-US" dirty="0"/>
              <a:t>MTS)</a:t>
            </a:r>
          </a:p>
        </p:txBody>
      </p:sp>
    </p:spTree>
    <p:extLst>
      <p:ext uri="{BB962C8B-B14F-4D97-AF65-F5344CB8AC3E}">
        <p14:creationId xmlns:p14="http://schemas.microsoft.com/office/powerpoint/2010/main" val="11699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Robust IC20/50/80 Estimates</a:t>
            </a:r>
            <a:br>
              <a:rPr lang="en-US" sz="2600" dirty="0"/>
            </a:br>
            <a:r>
              <a:rPr lang="en-US" sz="2600" dirty="0" smtClean="0"/>
              <a:t>48 </a:t>
            </a:r>
            <a:r>
              <a:rPr lang="en-US" sz="2600" dirty="0"/>
              <a:t>Hour/ Reading1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2" y="1969532"/>
            <a:ext cx="47053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5686" y="160020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convergence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Robust IC20/50/80 Estimates</a:t>
            </a:r>
            <a:br>
              <a:rPr lang="en-US" sz="2600" dirty="0"/>
            </a:br>
            <a:r>
              <a:rPr lang="en-US" sz="2600" dirty="0" smtClean="0"/>
              <a:t>48 </a:t>
            </a:r>
            <a:r>
              <a:rPr lang="en-US" sz="2600" dirty="0"/>
              <a:t>Hour/ </a:t>
            </a:r>
            <a:r>
              <a:rPr lang="en-US" sz="2600" dirty="0" smtClean="0"/>
              <a:t>Reading2</a:t>
            </a:r>
            <a:endParaRPr lang="en-US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42383"/>
            <a:ext cx="4476750" cy="343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199"/>
            <a:ext cx="4529483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Robust IC20/50/80 Estimates</a:t>
            </a:r>
            <a:br>
              <a:rPr lang="en-US" sz="2600" dirty="0"/>
            </a:br>
            <a:r>
              <a:rPr lang="en-US" sz="2600" dirty="0" smtClean="0"/>
              <a:t>72 </a:t>
            </a:r>
            <a:r>
              <a:rPr lang="en-US" sz="2600" dirty="0"/>
              <a:t>Hour/ Reading1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47053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399"/>
            <a:ext cx="4419600" cy="215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Robust IC20/50/80 Estimates</a:t>
            </a:r>
            <a:br>
              <a:rPr lang="en-US" sz="2600" dirty="0"/>
            </a:br>
            <a:r>
              <a:rPr lang="en-US" sz="2600" dirty="0" smtClean="0"/>
              <a:t>72 </a:t>
            </a:r>
            <a:r>
              <a:rPr lang="en-US" sz="2600" dirty="0"/>
              <a:t>Hour/ </a:t>
            </a:r>
            <a:r>
              <a:rPr lang="en-US" sz="2600" dirty="0" smtClean="0"/>
              <a:t>Reading2</a:t>
            </a:r>
            <a:endParaRPr lang="en-US" sz="26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80855"/>
            <a:ext cx="47053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72925"/>
            <a:ext cx="4419599" cy="215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Although </a:t>
            </a:r>
            <a:r>
              <a:rPr lang="en-US" dirty="0"/>
              <a:t>data followed 4-parameter model well for 24 and 72 hour read-outs, 48 hour </a:t>
            </a:r>
            <a:r>
              <a:rPr lang="en-US" dirty="0" smtClean="0"/>
              <a:t>read-outs </a:t>
            </a:r>
            <a:r>
              <a:rPr lang="en-US" dirty="0"/>
              <a:t>had major issues.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Variance decreased from lowest to highest doses at 72 hours but the robust model </a:t>
            </a:r>
            <a:r>
              <a:rPr lang="en-US" dirty="0" smtClean="0"/>
              <a:t>assumed </a:t>
            </a:r>
            <a:r>
              <a:rPr lang="en-US" dirty="0"/>
              <a:t>homogeneity of variance across concentrations. Although this might not have influenced the estimates in this case, generally a transformation of the response might be needed to stabilize variance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Hook effect was observed at low doses at 24 hours. A model that can describe the hook might be more appropriate, especially if the hook effect becomes more pronounced.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Smaller </a:t>
            </a:r>
            <a:r>
              <a:rPr lang="en-US" dirty="0"/>
              <a:t>intervals between the doses can be beneficial as we can get smoother curves around IC50 values and decrease standard errors of the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Monday 04/18/2016: 3 96-well plates were seeded with 10^3 cells per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Tuesday 04/19/2016: 8 doses of Curcumin were applied to the plates, highest to lowest from Column 2 to Column 9 respectively; column 10 was left as a positive control; edges were filled with medium.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Wednesday – Friday (04/20/2016 to 04/22/2016): every day, for 3 consecutive days, one plate was taken out, MTS was applied to wells, and plate readings were taken 2 hours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TRAMP-C1 </a:t>
            </a:r>
            <a:r>
              <a:rPr lang="en-US" dirty="0"/>
              <a:t>cells were dosed with serially diluted (. . . /2) Curcumin. Each of the 3 96-well plate contained 6 </a:t>
            </a:r>
            <a:r>
              <a:rPr lang="en-US" dirty="0" smtClean="0"/>
              <a:t>replicas for </a:t>
            </a:r>
            <a:r>
              <a:rPr lang="en-US" dirty="0"/>
              <a:t>each of the 9 doses, plus DMSO control and medium control (background). Plates were analyzed at </a:t>
            </a:r>
            <a:r>
              <a:rPr lang="en-US" dirty="0" smtClean="0"/>
              <a:t>24, 48 </a:t>
            </a:r>
            <a:r>
              <a:rPr lang="en-US" dirty="0"/>
              <a:t>and 72 hours. Each plate was red twice. The results are presented below.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was analyzed using R 3.2.1. The estimates and plots were obtained using my robust 4-parameter </a:t>
            </a:r>
            <a:r>
              <a:rPr lang="en-US" dirty="0" smtClean="0"/>
              <a:t>curve fitting </a:t>
            </a:r>
            <a:r>
              <a:rPr lang="en-US" dirty="0"/>
              <a:t>R package ‘</a:t>
            </a:r>
            <a:r>
              <a:rPr lang="en-US" dirty="0" err="1"/>
              <a:t>ricf</a:t>
            </a:r>
            <a:r>
              <a:rPr lang="en-US" dirty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Read-outs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01" y="1527460"/>
            <a:ext cx="5714286" cy="4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 Fitted to Read-outs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01" y="1527460"/>
            <a:ext cx="5714286" cy="4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%DMSO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%</m:t>
                    </m:r>
                    <m:r>
                      <a:rPr lang="en-US" b="0" i="1" smtClean="0">
                        <a:latin typeface="Cambria Math"/>
                      </a:rPr>
                      <m:t>𝐷𝑀𝑆𝑂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100∗(</m:t>
                        </m:r>
                        <m:r>
                          <a:rPr lang="en-US" b="0" i="1" smtClean="0">
                            <a:latin typeface="Cambria Math"/>
                          </a:rPr>
                          <m:t>𝑇𝑟𝑒𝑎𝑡𝑚𝑒𝑛𝑡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𝑀𝑒𝑑𝑖𝑎𝑛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𝑃𝑙𝑎𝑡𝑒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𝐵𝑎𝑐𝑘𝑔𝑟𝑜𝑢𝑛𝑑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𝑅𝑜𝑤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𝐷𝑀𝑆𝑂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𝑀𝑒𝑑𝑖𝑎𝑛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𝑃𝑙𝑎𝑡𝑒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𝐵𝑎𝑐𝑘𝑔𝑟𝑜𝑢𝑛𝑑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5238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 Fitted to %DMSO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01" y="1527460"/>
            <a:ext cx="5714286" cy="4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Robust IC20/50/80 Estimates</a:t>
            </a:r>
            <a:br>
              <a:rPr lang="en-US" sz="2600" dirty="0"/>
            </a:br>
            <a:r>
              <a:rPr lang="en-US" sz="2600" dirty="0"/>
              <a:t>24 Hour/ Reading1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63981"/>
            <a:ext cx="47053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80287"/>
            <a:ext cx="4725435" cy="2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Robust IC20/50/80 Estimates</a:t>
            </a:r>
            <a:br>
              <a:rPr lang="en-US" sz="2600" dirty="0"/>
            </a:br>
            <a:r>
              <a:rPr lang="en-US" sz="2600" dirty="0"/>
              <a:t>24 Hour/ </a:t>
            </a:r>
            <a:r>
              <a:rPr lang="en-US" sz="2600" dirty="0" smtClean="0"/>
              <a:t>Reading2</a:t>
            </a:r>
            <a:endParaRPr lang="en-US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63980"/>
            <a:ext cx="47053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8" y="1607996"/>
            <a:ext cx="4738898" cy="2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3649</TotalTime>
  <Words>388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Cell Viability of Curcumin Treated T-C1 (MTS)</vt:lpstr>
      <vt:lpstr>Experiment Timeline</vt:lpstr>
      <vt:lpstr>Design and Analysis</vt:lpstr>
      <vt:lpstr>Raw Read-outs</vt:lpstr>
      <vt:lpstr>Curves Fitted to Read-outs</vt:lpstr>
      <vt:lpstr>%DMSO Data</vt:lpstr>
      <vt:lpstr>Curves Fitted to %DMSO</vt:lpstr>
      <vt:lpstr>Robust IC20/50/80 Estimates 24 Hour/ Reading1</vt:lpstr>
      <vt:lpstr>Robust IC20/50/80 Estimates 24 Hour/ Reading2</vt:lpstr>
      <vt:lpstr>Robust IC20/50/80 Estimates 48 Hour/ Reading1</vt:lpstr>
      <vt:lpstr>Robust IC20/50/80 Estimates 48 Hour/ Reading2</vt:lpstr>
      <vt:lpstr>Robust IC20/50/80 Estimates 72 Hour/ Reading1</vt:lpstr>
      <vt:lpstr>Robust IC20/50/80 Estimates 72 Hour/ Reading2</vt:lpstr>
      <vt:lpstr>Discussion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Curcumin Treated T-C1 Cell Proliferation (MTS)</dc:title>
  <dc:creator>Sargsyan, Davit [JRDUS]</dc:creator>
  <cp:lastModifiedBy>Sargsyan, Davit [JRDUS]</cp:lastModifiedBy>
  <cp:revision>14</cp:revision>
  <dcterms:created xsi:type="dcterms:W3CDTF">2016-04-29T12:29:02Z</dcterms:created>
  <dcterms:modified xsi:type="dcterms:W3CDTF">2016-05-02T01:18:27Z</dcterms:modified>
</cp:coreProperties>
</file>