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258" r:id="rId3"/>
    <p:sldId id="257" r:id="rId4"/>
    <p:sldId id="274" r:id="rId5"/>
    <p:sldId id="259" r:id="rId6"/>
    <p:sldId id="279" r:id="rId7"/>
    <p:sldId id="260" r:id="rId8"/>
    <p:sldId id="278" r:id="rId9"/>
    <p:sldId id="271" r:id="rId10"/>
    <p:sldId id="275" r:id="rId11"/>
    <p:sldId id="272" r:id="rId12"/>
    <p:sldId id="276" r:id="rId13"/>
    <p:sldId id="273" r:id="rId14"/>
    <p:sldId id="277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71" autoAdjust="0"/>
  </p:normalViewPr>
  <p:slideViewPr>
    <p:cSldViewPr>
      <p:cViewPr>
        <p:scale>
          <a:sx n="70" d="100"/>
          <a:sy n="70" d="100"/>
        </p:scale>
        <p:origin x="-2178" y="-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E3CA0-189C-43A1-AA91-FFE9A1D24CD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7DDE8-8662-4FEC-B4D6-C1AD1505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6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FF00-8A9E-4DB7-A33D-054A4A49C6C8}" type="datetime1">
              <a:rPr lang="en-US" smtClean="0"/>
              <a:t>5/10/2016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8E14-8BF5-436E-8031-277E76799CB4}" type="datetime1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3D0C-9DD9-4E8F-AE8D-1CEFCE35A212}" type="datetime1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B870-97A0-406A-9BFF-F38A359EEE39}" type="datetime1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D095-67BE-4D2F-9EF2-1FCE8190C6B1}" type="datetime1">
              <a:rPr lang="en-US" smtClean="0"/>
              <a:t>5/10/2016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0498783-66AE-42B2-8E9B-1F998EC97B17}" type="datetime1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E9CE-24EE-45CF-97D8-05DDA0FE0CE0}" type="datetime1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9551-07C8-4981-8FAA-B2373AD44772}" type="datetime1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4D18-1DA4-4CDB-B1DA-B9FE3DF724DE}" type="datetime1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FBEA-E186-452D-A814-7261A8D12C05}" type="datetime1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1A2DD31-93EA-4D5E-A3BF-93BE57777B78}" type="datetime1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3883EAB-40F9-4BEB-8D72-E1C179D2C95B}" type="datetime1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Davit Sargsyan, 05/08/2016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Cell Viability TRAMP-C1 Cells Treated </a:t>
            </a:r>
            <a:r>
              <a:rPr lang="en-US" sz="3200" dirty="0"/>
              <a:t>with Curcumin, </a:t>
            </a:r>
            <a:r>
              <a:rPr lang="en-US" sz="3200" dirty="0" smtClean="0"/>
              <a:t>Isoliquiritigenin or Liquiritigenin </a:t>
            </a:r>
            <a:r>
              <a:rPr lang="en-US" sz="3200" dirty="0"/>
              <a:t>(MTS)</a:t>
            </a:r>
          </a:p>
        </p:txBody>
      </p:sp>
    </p:spTree>
    <p:extLst>
      <p:ext uri="{BB962C8B-B14F-4D97-AF65-F5344CB8AC3E}">
        <p14:creationId xmlns:p14="http://schemas.microsoft.com/office/powerpoint/2010/main" val="116998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24 Hours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10</a:t>
            </a:fld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68" y="1600200"/>
            <a:ext cx="59055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8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48 Hours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112327"/>
            <a:ext cx="8504238" cy="340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2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48 Hours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12</a:t>
            </a:fld>
            <a:endParaRPr 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600200"/>
            <a:ext cx="676347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72 Hours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13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112327"/>
            <a:ext cx="8504238" cy="340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5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72 Hours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14</a:t>
            </a:fld>
            <a:endParaRPr lang="en-US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990896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93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Did </a:t>
            </a:r>
            <a:r>
              <a:rPr lang="en-US" dirty="0"/>
              <a:t>not </a:t>
            </a:r>
            <a:r>
              <a:rPr lang="en-US" dirty="0" smtClean="0"/>
              <a:t>re-dose </a:t>
            </a:r>
            <a:r>
              <a:rPr lang="en-US" dirty="0"/>
              <a:t>at 48 </a:t>
            </a:r>
            <a:r>
              <a:rPr lang="en-US" dirty="0" smtClean="0"/>
              <a:t>Hour (ran out of LIQ).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Hook </a:t>
            </a:r>
            <a:r>
              <a:rPr lang="en-US" dirty="0"/>
              <a:t>effect was observed at low doses. A model that can describe the </a:t>
            </a:r>
            <a:r>
              <a:rPr lang="en-US" dirty="0" smtClean="0"/>
              <a:t>hook </a:t>
            </a:r>
            <a:r>
              <a:rPr lang="en-US" dirty="0"/>
              <a:t>might be more appropriate, especially if the hook effect becomes more pronounced.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Smaller </a:t>
            </a:r>
            <a:r>
              <a:rPr lang="en-US" dirty="0"/>
              <a:t>intervals between the doses can be beneficial as we can </a:t>
            </a:r>
            <a:r>
              <a:rPr lang="en-US" dirty="0" smtClean="0"/>
              <a:t>get smoother </a:t>
            </a:r>
            <a:r>
              <a:rPr lang="en-US" dirty="0"/>
              <a:t>curves around IC50 values and decrease standard errors of the estimates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Starting </a:t>
            </a:r>
            <a:r>
              <a:rPr lang="en-US" dirty="0"/>
              <a:t>dose for ISO (100 </a:t>
            </a:r>
            <a:r>
              <a:rPr lang="el-GR" dirty="0" smtClean="0"/>
              <a:t>μ</a:t>
            </a:r>
            <a:r>
              <a:rPr lang="en-US" dirty="0" smtClean="0"/>
              <a:t>M</a:t>
            </a:r>
            <a:r>
              <a:rPr lang="en-US" dirty="0"/>
              <a:t>) was too low. As a result, I missed </a:t>
            </a:r>
            <a:r>
              <a:rPr lang="en-US" dirty="0" smtClean="0"/>
              <a:t>bottom part </a:t>
            </a:r>
            <a:r>
              <a:rPr lang="en-US" dirty="0"/>
              <a:t>of the curve. Starting concentration needs to be at least X16 of that (X20 = </a:t>
            </a:r>
            <a:r>
              <a:rPr lang="en-US" dirty="0" smtClean="0"/>
              <a:t>2 </a:t>
            </a:r>
            <a:r>
              <a:rPr lang="en-US" dirty="0" err="1" smtClean="0"/>
              <a:t>mM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Starting </a:t>
            </a:r>
            <a:r>
              <a:rPr lang="en-US" dirty="0"/>
              <a:t>dose for LIQ (100 </a:t>
            </a:r>
            <a:r>
              <a:rPr lang="el-GR" dirty="0"/>
              <a:t>μ</a:t>
            </a:r>
            <a:r>
              <a:rPr lang="en-US" dirty="0"/>
              <a:t>M</a:t>
            </a:r>
            <a:r>
              <a:rPr lang="en-US" dirty="0" smtClean="0"/>
              <a:t>) </a:t>
            </a:r>
            <a:r>
              <a:rPr lang="en-US" dirty="0"/>
              <a:t>was too low. As a result, I only observed the </a:t>
            </a:r>
            <a:r>
              <a:rPr lang="en-US" dirty="0" smtClean="0"/>
              <a:t>upper part </a:t>
            </a:r>
            <a:r>
              <a:rPr lang="en-US" dirty="0"/>
              <a:t>of the curve. </a:t>
            </a:r>
            <a:r>
              <a:rPr lang="en-US" dirty="0" smtClean="0"/>
              <a:t>No </a:t>
            </a:r>
            <a:r>
              <a:rPr lang="en-US" dirty="0"/>
              <a:t>estimate of starting concentration can be obtained from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Wednesday 04/27/2016, 7 PM: 6 96-well plates were seeded with 10^3 TRAMP-C1 cells per well.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Friday 04/19/2016, 7 AM: 8 doses of CUR, ISO and LIQ were applied to the </a:t>
            </a:r>
            <a:r>
              <a:rPr lang="en-US" dirty="0"/>
              <a:t>plates (100 </a:t>
            </a:r>
            <a:r>
              <a:rPr lang="el-GR" dirty="0"/>
              <a:t>μ</a:t>
            </a:r>
            <a:r>
              <a:rPr lang="en-US" dirty="0" smtClean="0"/>
              <a:t>M starting dose, serial dilution 1/2) </a:t>
            </a:r>
            <a:r>
              <a:rPr lang="en-US" dirty="0"/>
              <a:t>, </a:t>
            </a:r>
            <a:r>
              <a:rPr lang="en-US" dirty="0" smtClean="0"/>
              <a:t>columns 2 to 10; column 11 was left as a positive control 0.1% DMSO; edges were filled with medium.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Saturday – Monday (04/30/2016 to 05/02/2016): every day, for 3 consecutive days, two plates were taken out, MTS was applied to wells, and plate readings were taken 2 hours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Plates </a:t>
            </a:r>
            <a:r>
              <a:rPr lang="en-US" dirty="0"/>
              <a:t>were analyzed at </a:t>
            </a:r>
            <a:r>
              <a:rPr lang="en-US" dirty="0" smtClean="0"/>
              <a:t>24, 48 </a:t>
            </a:r>
            <a:r>
              <a:rPr lang="en-US" dirty="0"/>
              <a:t>and 72 hours. Each plate was red twice. The results </a:t>
            </a:r>
            <a:r>
              <a:rPr lang="en-US" dirty="0" smtClean="0"/>
              <a:t>were consistent so only first readings were used in the analysis.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was analyzed using R 3.2.1. The estimates and plots were obtained using my robust 4-parameter </a:t>
            </a:r>
            <a:r>
              <a:rPr lang="en-US" dirty="0" smtClean="0"/>
              <a:t>curve fitting </a:t>
            </a:r>
            <a:r>
              <a:rPr lang="en-US" dirty="0"/>
              <a:t>R package ‘</a:t>
            </a:r>
            <a:r>
              <a:rPr lang="en-US" dirty="0" err="1"/>
              <a:t>ricf</a:t>
            </a:r>
            <a:r>
              <a:rPr lang="en-US" dirty="0"/>
              <a:t>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Layout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474912"/>
            <a:ext cx="8690917" cy="209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2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Barplot</a:t>
            </a:r>
            <a:r>
              <a:rPr lang="en-US" dirty="0" smtClean="0"/>
              <a:t> with Error Bars: %DMSO </a:t>
            </a:r>
            <a:r>
              <a:rPr lang="en-US" dirty="0" smtClean="0"/>
              <a:t>Average +/-SD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703" y="1527175"/>
            <a:ext cx="565608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3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Lineplot</a:t>
            </a:r>
            <a:r>
              <a:rPr lang="en-US" sz="2800" dirty="0"/>
              <a:t> </a:t>
            </a:r>
            <a:r>
              <a:rPr lang="en-US" sz="2800" dirty="0" smtClean="0"/>
              <a:t>with Error Bars: </a:t>
            </a:r>
            <a:r>
              <a:rPr lang="en-US" sz="2800" dirty="0"/>
              <a:t>%DMSO Average +/-SD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6</a:t>
            </a:fld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57" y="1527175"/>
            <a:ext cx="456257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6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 Fitted to Read-outs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648" y="1684603"/>
            <a:ext cx="5276191" cy="42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9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600200"/>
            <a:ext cx="56578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5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24 Hours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9</a:t>
            </a:fld>
            <a:endParaRPr lang="en-US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112327"/>
            <a:ext cx="8504238" cy="340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4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6659</TotalTime>
  <Words>386</Words>
  <Application>Microsoft Office PowerPoint</Application>
  <PresentationFormat>On-screen Show 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Cell Viability TRAMP-C1 Cells Treated with Curcumin, Isoliquiritigenin or Liquiritigenin (MTS)</vt:lpstr>
      <vt:lpstr>Experiment Timeline</vt:lpstr>
      <vt:lpstr>Design and Analysis</vt:lpstr>
      <vt:lpstr>Plate Layout</vt:lpstr>
      <vt:lpstr>Barplot with Error Bars: %DMSO Average +/-SD</vt:lpstr>
      <vt:lpstr>Lineplot with Error Bars: %DMSO Average +/-SD </vt:lpstr>
      <vt:lpstr>Curves Fitted to Read-outs</vt:lpstr>
      <vt:lpstr>PowerPoint Presentation</vt:lpstr>
      <vt:lpstr>24 Hours</vt:lpstr>
      <vt:lpstr>24 Hours</vt:lpstr>
      <vt:lpstr>48 Hours</vt:lpstr>
      <vt:lpstr>48 Hours</vt:lpstr>
      <vt:lpstr>72 Hours</vt:lpstr>
      <vt:lpstr>72 Hours</vt:lpstr>
      <vt:lpstr>Discussion</vt:lpstr>
    </vt:vector>
  </TitlesOfParts>
  <Company>Johnson &amp; Johnson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Curcumin Treated T-C1 Cell Proliferation (MTS)</dc:title>
  <dc:creator>Sargsyan, Davit [JRDUS]</dc:creator>
  <cp:lastModifiedBy>Sargsyan, Davit [JRDUS]</cp:lastModifiedBy>
  <cp:revision>28</cp:revision>
  <dcterms:created xsi:type="dcterms:W3CDTF">2016-04-29T12:29:02Z</dcterms:created>
  <dcterms:modified xsi:type="dcterms:W3CDTF">2016-05-11T21:29:10Z</dcterms:modified>
</cp:coreProperties>
</file>