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7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gsyan, Davit [JRDUS]" userId="3e31b559-84b2-4844-9a39-5ca6ce0fe171" providerId="ADAL" clId="{9D82276A-B338-4C88-8482-2E27EA97E262}"/>
    <pc:docChg chg="custSel addSld delSld modSld sldOrd">
      <pc:chgData name="Sargsyan, Davit [JRDUS]" userId="3e31b559-84b2-4844-9a39-5ca6ce0fe171" providerId="ADAL" clId="{9D82276A-B338-4C88-8482-2E27EA97E262}" dt="2018-10-30T21:07:25.052" v="723" actId="2696"/>
      <pc:docMkLst>
        <pc:docMk/>
      </pc:docMkLst>
      <pc:sldChg chg="modSp">
        <pc:chgData name="Sargsyan, Davit [JRDUS]" userId="3e31b559-84b2-4844-9a39-5ca6ce0fe171" providerId="ADAL" clId="{9D82276A-B338-4C88-8482-2E27EA97E262}" dt="2018-10-30T16:12:00.635" v="1" actId="20577"/>
        <pc:sldMkLst>
          <pc:docMk/>
          <pc:sldMk cId="408185335" sldId="256"/>
        </pc:sldMkLst>
        <pc:spChg chg="mod">
          <ac:chgData name="Sargsyan, Davit [JRDUS]" userId="3e31b559-84b2-4844-9a39-5ca6ce0fe171" providerId="ADAL" clId="{9D82276A-B338-4C88-8482-2E27EA97E262}" dt="2018-10-30T16:12:00.635" v="1" actId="20577"/>
          <ac:spMkLst>
            <pc:docMk/>
            <pc:sldMk cId="408185335" sldId="256"/>
            <ac:spMk id="3" creationId="{36E9817B-7C64-40C0-9E33-0407B011DE98}"/>
          </ac:spMkLst>
        </pc:spChg>
      </pc:sldChg>
      <pc:sldChg chg="delSp del">
        <pc:chgData name="Sargsyan, Davit [JRDUS]" userId="3e31b559-84b2-4844-9a39-5ca6ce0fe171" providerId="ADAL" clId="{9D82276A-B338-4C88-8482-2E27EA97E262}" dt="2018-10-30T19:14:44.318" v="643" actId="2696"/>
        <pc:sldMkLst>
          <pc:docMk/>
          <pc:sldMk cId="2813571188" sldId="257"/>
        </pc:sldMkLst>
        <pc:picChg chg="del">
          <ac:chgData name="Sargsyan, Davit [JRDUS]" userId="3e31b559-84b2-4844-9a39-5ca6ce0fe171" providerId="ADAL" clId="{9D82276A-B338-4C88-8482-2E27EA97E262}" dt="2018-10-30T18:20:24.626" v="323" actId="478"/>
          <ac:picMkLst>
            <pc:docMk/>
            <pc:sldMk cId="2813571188" sldId="257"/>
            <ac:picMk id="3" creationId="{896BCA91-7C25-4E03-8F4D-144BFF9F77CB}"/>
          </ac:picMkLst>
        </pc:picChg>
      </pc:sldChg>
      <pc:sldChg chg="del">
        <pc:chgData name="Sargsyan, Davit [JRDUS]" userId="3e31b559-84b2-4844-9a39-5ca6ce0fe171" providerId="ADAL" clId="{9D82276A-B338-4C88-8482-2E27EA97E262}" dt="2018-10-30T19:24:43.940" v="644" actId="2696"/>
        <pc:sldMkLst>
          <pc:docMk/>
          <pc:sldMk cId="1611642386" sldId="258"/>
        </pc:sldMkLst>
      </pc:sldChg>
      <pc:sldChg chg="del">
        <pc:chgData name="Sargsyan, Davit [JRDUS]" userId="3e31b559-84b2-4844-9a39-5ca6ce0fe171" providerId="ADAL" clId="{9D82276A-B338-4C88-8482-2E27EA97E262}" dt="2018-10-30T21:07:24.530" v="722" actId="2696"/>
        <pc:sldMkLst>
          <pc:docMk/>
          <pc:sldMk cId="2903472499" sldId="259"/>
        </pc:sldMkLst>
      </pc:sldChg>
      <pc:sldChg chg="del">
        <pc:chgData name="Sargsyan, Davit [JRDUS]" userId="3e31b559-84b2-4844-9a39-5ca6ce0fe171" providerId="ADAL" clId="{9D82276A-B338-4C88-8482-2E27EA97E262}" dt="2018-10-30T20:50:21.682" v="714" actId="2696"/>
        <pc:sldMkLst>
          <pc:docMk/>
          <pc:sldMk cId="1569518559" sldId="260"/>
        </pc:sldMkLst>
      </pc:sldChg>
      <pc:sldChg chg="del">
        <pc:chgData name="Sargsyan, Davit [JRDUS]" userId="3e31b559-84b2-4844-9a39-5ca6ce0fe171" providerId="ADAL" clId="{9D82276A-B338-4C88-8482-2E27EA97E262}" dt="2018-10-30T20:50:22.498" v="715" actId="2696"/>
        <pc:sldMkLst>
          <pc:docMk/>
          <pc:sldMk cId="865169884" sldId="261"/>
        </pc:sldMkLst>
      </pc:sldChg>
      <pc:sldChg chg="del">
        <pc:chgData name="Sargsyan, Davit [JRDUS]" userId="3e31b559-84b2-4844-9a39-5ca6ce0fe171" providerId="ADAL" clId="{9D82276A-B338-4C88-8482-2E27EA97E262}" dt="2018-10-30T20:50:23.314" v="716" actId="2696"/>
        <pc:sldMkLst>
          <pc:docMk/>
          <pc:sldMk cId="2040395713" sldId="262"/>
        </pc:sldMkLst>
      </pc:sldChg>
      <pc:sldChg chg="del">
        <pc:chgData name="Sargsyan, Davit [JRDUS]" userId="3e31b559-84b2-4844-9a39-5ca6ce0fe171" providerId="ADAL" clId="{9D82276A-B338-4C88-8482-2E27EA97E262}" dt="2018-10-30T20:50:24.067" v="717" actId="2696"/>
        <pc:sldMkLst>
          <pc:docMk/>
          <pc:sldMk cId="81912172" sldId="263"/>
        </pc:sldMkLst>
      </pc:sldChg>
      <pc:sldChg chg="del">
        <pc:chgData name="Sargsyan, Davit [JRDUS]" userId="3e31b559-84b2-4844-9a39-5ca6ce0fe171" providerId="ADAL" clId="{9D82276A-B338-4C88-8482-2E27EA97E262}" dt="2018-10-30T21:07:25.052" v="723" actId="2696"/>
        <pc:sldMkLst>
          <pc:docMk/>
          <pc:sldMk cId="204947226" sldId="264"/>
        </pc:sldMkLst>
      </pc:sldChg>
      <pc:sldChg chg="del">
        <pc:chgData name="Sargsyan, Davit [JRDUS]" userId="3e31b559-84b2-4844-9a39-5ca6ce0fe171" providerId="ADAL" clId="{9D82276A-B338-4C88-8482-2E27EA97E262}" dt="2018-10-30T19:24:51.300" v="645" actId="2696"/>
        <pc:sldMkLst>
          <pc:docMk/>
          <pc:sldMk cId="3125825562" sldId="265"/>
        </pc:sldMkLst>
      </pc:sldChg>
      <pc:sldChg chg="addSp delSp modSp ord">
        <pc:chgData name="Sargsyan, Davit [JRDUS]" userId="3e31b559-84b2-4844-9a39-5ca6ce0fe171" providerId="ADAL" clId="{9D82276A-B338-4C88-8482-2E27EA97E262}" dt="2018-10-30T20:53:31.317" v="718" actId="20577"/>
        <pc:sldMkLst>
          <pc:docMk/>
          <pc:sldMk cId="677568318" sldId="266"/>
        </pc:sldMkLst>
        <pc:spChg chg="mod">
          <ac:chgData name="Sargsyan, Davit [JRDUS]" userId="3e31b559-84b2-4844-9a39-5ca6ce0fe171" providerId="ADAL" clId="{9D82276A-B338-4C88-8482-2E27EA97E262}" dt="2018-10-30T20:53:31.317" v="718" actId="20577"/>
          <ac:spMkLst>
            <pc:docMk/>
            <pc:sldMk cId="677568318" sldId="266"/>
            <ac:spMk id="4" creationId="{CCEB2753-8DDA-45BE-93AF-16765F8EB798}"/>
          </ac:spMkLst>
        </pc:spChg>
        <pc:picChg chg="del">
          <ac:chgData name="Sargsyan, Davit [JRDUS]" userId="3e31b559-84b2-4844-9a39-5ca6ce0fe171" providerId="ADAL" clId="{9D82276A-B338-4C88-8482-2E27EA97E262}" dt="2018-10-30T18:27:05.358" v="616" actId="478"/>
          <ac:picMkLst>
            <pc:docMk/>
            <pc:sldMk cId="677568318" sldId="266"/>
            <ac:picMk id="3" creationId="{896BCA91-7C25-4E03-8F4D-144BFF9F77CB}"/>
          </ac:picMkLst>
        </pc:picChg>
        <pc:picChg chg="add del mod modCrop">
          <ac:chgData name="Sargsyan, Davit [JRDUS]" userId="3e31b559-84b2-4844-9a39-5ca6ce0fe171" providerId="ADAL" clId="{9D82276A-B338-4C88-8482-2E27EA97E262}" dt="2018-10-30T19:09:32.462" v="626" actId="478"/>
          <ac:picMkLst>
            <pc:docMk/>
            <pc:sldMk cId="677568318" sldId="266"/>
            <ac:picMk id="5" creationId="{DAB07F78-7C18-4FEE-B983-B262822867F7}"/>
          </ac:picMkLst>
        </pc:picChg>
        <pc:picChg chg="add mod modCrop">
          <ac:chgData name="Sargsyan, Davit [JRDUS]" userId="3e31b559-84b2-4844-9a39-5ca6ce0fe171" providerId="ADAL" clId="{9D82276A-B338-4C88-8482-2E27EA97E262}" dt="2018-10-30T19:10:03.894" v="633" actId="14100"/>
          <ac:picMkLst>
            <pc:docMk/>
            <pc:sldMk cId="677568318" sldId="266"/>
            <ac:picMk id="7" creationId="{B12859A8-61FB-4BF1-B08D-307FC44FC390}"/>
          </ac:picMkLst>
        </pc:picChg>
      </pc:sldChg>
      <pc:sldChg chg="addSp delSp modSp ord">
        <pc:chgData name="Sargsyan, Davit [JRDUS]" userId="3e31b559-84b2-4844-9a39-5ca6ce0fe171" providerId="ADAL" clId="{9D82276A-B338-4C88-8482-2E27EA97E262}" dt="2018-10-30T21:07:05.992" v="721" actId="14826"/>
        <pc:sldMkLst>
          <pc:docMk/>
          <pc:sldMk cId="2510809027" sldId="267"/>
        </pc:sldMkLst>
        <pc:spChg chg="mod">
          <ac:chgData name="Sargsyan, Davit [JRDUS]" userId="3e31b559-84b2-4844-9a39-5ca6ce0fe171" providerId="ADAL" clId="{9D82276A-B338-4C88-8482-2E27EA97E262}" dt="2018-10-30T21:06:57.709" v="720" actId="1076"/>
          <ac:spMkLst>
            <pc:docMk/>
            <pc:sldMk cId="2510809027" sldId="267"/>
            <ac:spMk id="4" creationId="{F00DB4F4-458C-4EF8-A07C-D3AB29E8A2FB}"/>
          </ac:spMkLst>
        </pc:spChg>
        <pc:picChg chg="del">
          <ac:chgData name="Sargsyan, Davit [JRDUS]" userId="3e31b559-84b2-4844-9a39-5ca6ce0fe171" providerId="ADAL" clId="{9D82276A-B338-4C88-8482-2E27EA97E262}" dt="2018-10-30T20:36:53.709" v="652" actId="478"/>
          <ac:picMkLst>
            <pc:docMk/>
            <pc:sldMk cId="2510809027" sldId="267"/>
            <ac:picMk id="3" creationId="{CC2C4D5B-8578-4CD5-872D-007AD7250F90}"/>
          </ac:picMkLst>
        </pc:picChg>
        <pc:picChg chg="add mod">
          <ac:chgData name="Sargsyan, Davit [JRDUS]" userId="3e31b559-84b2-4844-9a39-5ca6ce0fe171" providerId="ADAL" clId="{9D82276A-B338-4C88-8482-2E27EA97E262}" dt="2018-10-30T21:07:05.992" v="721" actId="14826"/>
          <ac:picMkLst>
            <pc:docMk/>
            <pc:sldMk cId="2510809027" sldId="267"/>
            <ac:picMk id="5" creationId="{B244AE51-8367-4D29-991B-9B3CDA9CB0C6}"/>
          </ac:picMkLst>
        </pc:picChg>
      </pc:sldChg>
      <pc:sldChg chg="del">
        <pc:chgData name="Sargsyan, Davit [JRDUS]" userId="3e31b559-84b2-4844-9a39-5ca6ce0fe171" providerId="ADAL" clId="{9D82276A-B338-4C88-8482-2E27EA97E262}" dt="2018-10-30T19:24:53.415" v="646" actId="2696"/>
        <pc:sldMkLst>
          <pc:docMk/>
          <pc:sldMk cId="345230794" sldId="268"/>
        </pc:sldMkLst>
      </pc:sldChg>
      <pc:sldChg chg="modSp add">
        <pc:chgData name="Sargsyan, Davit [JRDUS]" userId="3e31b559-84b2-4844-9a39-5ca6ce0fe171" providerId="ADAL" clId="{9D82276A-B338-4C88-8482-2E27EA97E262}" dt="2018-10-30T18:26:21.377" v="614" actId="20577"/>
        <pc:sldMkLst>
          <pc:docMk/>
          <pc:sldMk cId="1581620970" sldId="269"/>
        </pc:sldMkLst>
        <pc:spChg chg="mod">
          <ac:chgData name="Sargsyan, Davit [JRDUS]" userId="3e31b559-84b2-4844-9a39-5ca6ce0fe171" providerId="ADAL" clId="{9D82276A-B338-4C88-8482-2E27EA97E262}" dt="2018-10-30T16:15:27.368" v="230" actId="27636"/>
          <ac:spMkLst>
            <pc:docMk/>
            <pc:sldMk cId="1581620970" sldId="269"/>
            <ac:spMk id="2" creationId="{CAC165D9-D57A-4FFD-AE9A-56899217A035}"/>
          </ac:spMkLst>
        </pc:spChg>
        <pc:spChg chg="mod">
          <ac:chgData name="Sargsyan, Davit [JRDUS]" userId="3e31b559-84b2-4844-9a39-5ca6ce0fe171" providerId="ADAL" clId="{9D82276A-B338-4C88-8482-2E27EA97E262}" dt="2018-10-30T18:26:21.377" v="614" actId="20577"/>
          <ac:spMkLst>
            <pc:docMk/>
            <pc:sldMk cId="1581620970" sldId="269"/>
            <ac:spMk id="3" creationId="{1DAD11CD-12E4-4EA4-B6CD-F507F7F56C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FD9C-1A98-4C02-A4CA-06E506E60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FED75-8D05-4C46-8110-2F0F78A25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C9EEB-8A0C-473F-975F-7F33181C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4048-07B6-4DD2-8E19-1679FE71C32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63CEA-AE04-4CBD-AF4F-08387B2E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B2B2F-0512-46CD-8010-826E5CC9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CA74-0774-419C-BCA9-83E07A41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8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B1B9-CB68-4675-A6D0-2772FC5A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A5F0B-AC48-4B5C-AAC0-FCEBA03C4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497D8-A385-45C0-9983-EEB76CAEF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4048-07B6-4DD2-8E19-1679FE71C32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107BA-69ED-4D32-967B-BA616F13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D94F6-3933-4073-9D4F-203360B4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CA74-0774-419C-BCA9-83E07A41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9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0E948F-B1F0-4DC4-8DEE-226CE2E0A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051B8-EE7A-478F-A428-C58655958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AB7F2-EE8B-450F-AEED-1598E62E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4048-07B6-4DD2-8E19-1679FE71C32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3F4E8-6498-40B3-A0EB-C68CB4E7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A6422-E374-4342-9C2A-C836DA0C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CA74-0774-419C-BCA9-83E07A41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177B-D684-499B-892F-56A8D235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F482F-1D0D-47FE-B81E-EF36F0FF3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11D07-4BF1-4274-8347-6C66441C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4048-07B6-4DD2-8E19-1679FE71C32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507E7-75B8-4D4F-84FF-C1B5CED1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DEC93-9934-46FB-BF28-382BBEB5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CA74-0774-419C-BCA9-83E07A41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1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0E49-EB6A-4EB5-9AF8-6EA67CA9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F5FD7-7CEB-4D56-AD07-250E37F16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B0D8D-2E49-46AF-A798-3C9461A8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4048-07B6-4DD2-8E19-1679FE71C32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B840C-22F7-4086-ACCC-CF977B02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671B3-9ACC-4AC4-80F7-471AB814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CA74-0774-419C-BCA9-83E07A41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7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CC4E-52BA-467E-BD8C-A9570956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0D1D3-1C50-4BD8-9C6E-53C3DBBFA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12AC7-55B3-419D-9943-22E26A827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819EF-B9E5-44A3-B40C-7922802F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4048-07B6-4DD2-8E19-1679FE71C32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5381D-B141-4DDF-BE4F-9A3FD21D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88AD6-ACB8-4C8F-A1CB-D175E5CB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CA74-0774-419C-BCA9-83E07A41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4AD7-4288-47B5-A917-5DBE1FCC5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B4503-875E-483A-A3A2-34E4AA40A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BD515-BFBB-42B0-B660-F502CDD29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D0BD6-E2F4-421F-8984-D3F868A12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42723-E975-49AB-89AB-5757A8377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FA3CD-B2E6-4D32-BB33-E8850D32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4048-07B6-4DD2-8E19-1679FE71C32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0E2F0-E9DB-4FD6-8381-AF3576FC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6DE9A-C7DC-41E3-B599-AF0D603E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CA74-0774-419C-BCA9-83E07A41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9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9472-BC8B-4976-9C4F-A2322E17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63B91-8ED0-4D27-A7AB-CEC9C4BE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4048-07B6-4DD2-8E19-1679FE71C32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2A4E4-5197-4EDD-8476-57A19809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0C9CF-3ECF-44D9-841A-9F8104FC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CA74-0774-419C-BCA9-83E07A41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7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371570-0E26-4CA0-AEAC-775CF49E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4048-07B6-4DD2-8E19-1679FE71C32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AB416-48BA-4748-930C-24D3E1BA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205B9-1B10-4A62-8BFD-E8D84387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CA74-0774-419C-BCA9-83E07A41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01F70-93CB-4D56-97F2-EC2AF7460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8F81-DACE-49E9-878A-E3655AE7E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2F9D9-C2BF-4155-AC4A-1F7644F91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507AD-2385-4829-929F-0A02DB1F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4048-07B6-4DD2-8E19-1679FE71C32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23CC5-4B55-4C96-9921-71A3235A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03AEA-A11F-4FD4-841E-F1A421AE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CA74-0774-419C-BCA9-83E07A41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3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7C93-14F0-4448-8381-6B125BC4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4575D-AB45-47C7-B847-43705C95E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0276E-B8C2-4812-B707-D57E49027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63A83-E9D6-46C7-A09F-73BB122F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4048-07B6-4DD2-8E19-1679FE71C32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06889-6CA8-4B4C-B022-F5848635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23C5C-34E1-42E7-B766-1DBB1D57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CA74-0774-419C-BCA9-83E07A41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5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7D3E03-581D-4993-BFCF-1BEB8A16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A583D-F8E6-4DE0-B80B-2A1E160AD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A5D26-BC8C-4AA5-AF87-DB69C0204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C4048-07B6-4DD2-8E19-1679FE71C32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6C212-CE44-40EE-9980-C00AFE9F1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BFCE9-4807-4B7A-82CC-05CF321E1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4CA74-0774-419C-BCA9-83E07A41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2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8AFD-28CB-4A49-92D0-16975C5A8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RA-SFN-UA Study</a:t>
            </a:r>
            <a:br>
              <a:rPr lang="en-US" dirty="0"/>
            </a:br>
            <a:r>
              <a:rPr lang="en-US" dirty="0"/>
              <a:t>NGS Data Analysis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9817B-7C64-40C0-9E33-0407B011D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00"/>
            <a:ext cx="9144000" cy="12259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err="1"/>
              <a:t>Rodica</a:t>
            </a:r>
            <a:r>
              <a:rPr lang="en-US" dirty="0"/>
              <a:t> </a:t>
            </a:r>
            <a:r>
              <a:rPr lang="en-US" dirty="0" err="1"/>
              <a:t>Petruta</a:t>
            </a:r>
            <a:r>
              <a:rPr lang="en-US" dirty="0"/>
              <a:t> </a:t>
            </a:r>
            <a:r>
              <a:rPr lang="en-US" dirty="0" err="1"/>
              <a:t>Bunaciu</a:t>
            </a:r>
            <a:r>
              <a:rPr lang="en-US" dirty="0"/>
              <a:t>, Andrew Yen, Renyi Wu, Davit Sargsyan</a:t>
            </a:r>
          </a:p>
          <a:p>
            <a:pPr algn="r"/>
            <a:r>
              <a:rPr lang="en-US" dirty="0"/>
              <a:t>Version 3</a:t>
            </a:r>
          </a:p>
          <a:p>
            <a:pPr algn="r"/>
            <a:r>
              <a:rPr lang="en-US" dirty="0"/>
              <a:t>October 2018</a:t>
            </a:r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65D9-D57A-4FFD-AE9A-56899217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11CD-12E4-4EA4-B6CD-F507F7F56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725"/>
            <a:ext cx="10515600" cy="4948238"/>
          </a:xfrm>
        </p:spPr>
        <p:txBody>
          <a:bodyPr/>
          <a:lstStyle/>
          <a:p>
            <a:r>
              <a:rPr lang="en-US" dirty="0"/>
              <a:t>Six samples, one sample per treatment group: Control, RA, SFN, UA, SFN RA, and UA RA</a:t>
            </a:r>
          </a:p>
          <a:p>
            <a:r>
              <a:rPr lang="en-US" dirty="0"/>
              <a:t>26,364 genes annotated but only 19,046 genes had at least one positive count in at least one of the samples</a:t>
            </a:r>
          </a:p>
          <a:p>
            <a:r>
              <a:rPr lang="en-US" dirty="0"/>
              <a:t>Two types of normalization were used: DESeq2 fragments per million (FPM) and </a:t>
            </a:r>
            <a:r>
              <a:rPr lang="en-US" dirty="0" err="1"/>
              <a:t>DEGSeq</a:t>
            </a:r>
            <a:r>
              <a:rPr lang="en-US" dirty="0"/>
              <a:t>.</a:t>
            </a:r>
          </a:p>
          <a:p>
            <a:r>
              <a:rPr lang="en-US" dirty="0"/>
              <a:t>Selected genes with significant differences between control and RA treatments (q-value &gt;= 0.01), no significant differences between control and non-RA treatments (q-value &gt; 0.01), and high Control FPM counts (90</a:t>
            </a:r>
            <a:r>
              <a:rPr lang="en-US" baseline="30000" dirty="0"/>
              <a:t>th</a:t>
            </a:r>
            <a:r>
              <a:rPr lang="en-US" dirty="0"/>
              <a:t> quantile = 137.98 FPM). 43 genes were selected.</a:t>
            </a:r>
          </a:p>
        </p:txBody>
      </p:sp>
    </p:spTree>
    <p:extLst>
      <p:ext uri="{BB962C8B-B14F-4D97-AF65-F5344CB8AC3E}">
        <p14:creationId xmlns:p14="http://schemas.microsoft.com/office/powerpoint/2010/main" val="158162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0DB4F4-458C-4EF8-A07C-D3AB29E8A2FB}"/>
              </a:ext>
            </a:extLst>
          </p:cNvPr>
          <p:cNvSpPr txBox="1"/>
          <p:nvPr/>
        </p:nvSpPr>
        <p:spPr>
          <a:xfrm>
            <a:off x="8248650" y="2828835"/>
            <a:ext cx="360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Figure1: Principal components analysis (PCA) results displayed as a biplot. All 19,046 genes were used here.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4AE51-8367-4D29-991B-9B3CDA9CB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361272"/>
            <a:ext cx="7820023" cy="614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0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EB2753-8DDA-45BE-93AF-16765F8EB798}"/>
              </a:ext>
            </a:extLst>
          </p:cNvPr>
          <p:cNvSpPr txBox="1"/>
          <p:nvPr/>
        </p:nvSpPr>
        <p:spPr>
          <a:xfrm>
            <a:off x="7344308" y="1703485"/>
            <a:ext cx="41580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Figure2: Counts of differentially expressed genes normalized to fraction per million (FPM) using DESeq2::fpm function and clustered by Euclidean distances. The treatments are (from inside out): C, RA, SFN, SRA, UA, and URA. Selected genes had significant differences between control and RA treatments (q-value &gt;= 0.01), no significant differences between control and non-RA treatments (q-value &gt; 0.01), and high Control FPM counts (90</a:t>
            </a:r>
            <a:r>
              <a:rPr lang="en-US" baseline="30000" dirty="0"/>
              <a:t>th</a:t>
            </a:r>
            <a:r>
              <a:rPr lang="en-US" dirty="0"/>
              <a:t> quantile,  &gt; 137.98 FPM). 43 genes were selected.</a:t>
            </a:r>
          </a:p>
          <a:p>
            <a:endParaRPr lang="en-US" dirty="0"/>
          </a:p>
        </p:txBody>
      </p: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12859A8-61FB-4BF1-B08D-307FC44FC3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8" b="13750"/>
          <a:stretch/>
        </p:blipFill>
        <p:spPr>
          <a:xfrm>
            <a:off x="171450" y="333938"/>
            <a:ext cx="6858000" cy="629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6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3406</TotalTime>
  <Words>238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RA-SFN-UA Study NGS Data Analysis Results</vt:lpstr>
      <vt:lpstr>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RA-SFN-UA Study NGS Data Analysis Results</dc:title>
  <dc:creator>Sargsyan, Davit [JRDUS]</dc:creator>
  <cp:lastModifiedBy>Sargsyan, Davit [JRDUS]</cp:lastModifiedBy>
  <cp:revision>5</cp:revision>
  <dcterms:created xsi:type="dcterms:W3CDTF">2018-10-11T17:57:24Z</dcterms:created>
  <dcterms:modified xsi:type="dcterms:W3CDTF">2018-10-30T21:07:33Z</dcterms:modified>
</cp:coreProperties>
</file>