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0" r:id="rId4"/>
    <p:sldId id="261" r:id="rId5"/>
    <p:sldId id="262" r:id="rId6"/>
    <p:sldId id="258" r:id="rId7"/>
    <p:sldId id="263" r:id="rId8"/>
    <p:sldId id="269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5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6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0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9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3C955-3B7E-4DEA-8941-6154A6557FCA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D7418-EF9E-42BF-A852-8BCFD6D90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3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Echinatin Screening With HepG2-C8 Cells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Davit Sargsyan, 01/03/2017</a:t>
            </a:r>
          </a:p>
        </p:txBody>
      </p:sp>
    </p:spTree>
    <p:extLst>
      <p:ext uri="{BB962C8B-B14F-4D97-AF65-F5344CB8AC3E}">
        <p14:creationId xmlns:p14="http://schemas.microsoft.com/office/powerpoint/2010/main" val="3825698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318370"/>
            <a:ext cx="9183624" cy="46801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Protein Activity (11/28/2016)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015048"/>
              </p:ext>
            </p:extLst>
          </p:nvPr>
        </p:nvGraphicFramePr>
        <p:xfrm>
          <a:off x="882142" y="4762451"/>
          <a:ext cx="10515600" cy="1851340"/>
        </p:xfrm>
        <a:graphic>
          <a:graphicData uri="http://schemas.openxmlformats.org/drawingml/2006/table">
            <a:tbl>
              <a:tblPr/>
              <a:tblGrid>
                <a:gridCol w="1553757">
                  <a:extLst>
                    <a:ext uri="{9D8B030D-6E8A-4147-A177-3AD203B41FA5}">
                      <a16:colId xmlns:a16="http://schemas.microsoft.com/office/drawing/2014/main" val="2006914408"/>
                    </a:ext>
                  </a:extLst>
                </a:gridCol>
                <a:gridCol w="690558">
                  <a:extLst>
                    <a:ext uri="{9D8B030D-6E8A-4147-A177-3AD203B41FA5}">
                      <a16:colId xmlns:a16="http://schemas.microsoft.com/office/drawing/2014/main" val="3537464546"/>
                    </a:ext>
                  </a:extLst>
                </a:gridCol>
                <a:gridCol w="1973024">
                  <a:extLst>
                    <a:ext uri="{9D8B030D-6E8A-4147-A177-3AD203B41FA5}">
                      <a16:colId xmlns:a16="http://schemas.microsoft.com/office/drawing/2014/main" val="96068786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1207452213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1943472782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3050461597"/>
                    </a:ext>
                  </a:extLst>
                </a:gridCol>
                <a:gridCol w="776878">
                  <a:extLst>
                    <a:ext uri="{9D8B030D-6E8A-4147-A177-3AD203B41FA5}">
                      <a16:colId xmlns:a16="http://schemas.microsoft.com/office/drawing/2014/main" val="24235353"/>
                    </a:ext>
                  </a:extLst>
                </a:gridCol>
                <a:gridCol w="1393448">
                  <a:extLst>
                    <a:ext uri="{9D8B030D-6E8A-4147-A177-3AD203B41FA5}">
                      <a16:colId xmlns:a16="http://schemas.microsoft.com/office/drawing/2014/main" val="2292801016"/>
                    </a:ext>
                  </a:extLst>
                </a:gridCol>
                <a:gridCol w="776878">
                  <a:extLst>
                    <a:ext uri="{9D8B030D-6E8A-4147-A177-3AD203B41FA5}">
                      <a16:colId xmlns:a16="http://schemas.microsoft.com/office/drawing/2014/main" val="803711181"/>
                    </a:ext>
                  </a:extLst>
                </a:gridCol>
                <a:gridCol w="715221">
                  <a:extLst>
                    <a:ext uri="{9D8B030D-6E8A-4147-A177-3AD203B41FA5}">
                      <a16:colId xmlns:a16="http://schemas.microsoft.com/office/drawing/2014/main" val="3950741745"/>
                    </a:ext>
                  </a:extLst>
                </a:gridCol>
              </a:tblGrid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BCA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Concentration (ug/mL)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RLU3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 of RLU/Pred. Conc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RLU/ug/mL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Pct_DMSO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048254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Echinatin_40uM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294.58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16123.00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14832.00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138.08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61270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Echinatin_20uM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11745.00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10546.00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10806.67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96.08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084030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Echinatin_10uM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298.93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11207.33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103.22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81366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SFN_10uM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187.16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60683.00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55024.00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45522.00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53743.00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287.15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790.56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30402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SFN_5uM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245.60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47020.00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48844.00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45145.00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47003.00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191.38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526.88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062053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SFN_2.5uM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243.72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45457.00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47378.00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44411.00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45748.67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187.71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516.79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67952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DMSO_0.1%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311.03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12463.00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10572.00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11297.33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826568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TSA_100uM_5AZA_500uM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276.27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13024.00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11211.67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778954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No_Treatment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305.25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9878.00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8737.67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78.81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4145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42" y="786382"/>
            <a:ext cx="4645152" cy="3483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12892" y="786382"/>
            <a:ext cx="512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Seeded: 11/23/2016</a:t>
            </a:r>
          </a:p>
          <a:p>
            <a:r>
              <a:rPr lang="en-US" dirty="0"/>
              <a:t>Treated: 11/25/2016</a:t>
            </a:r>
          </a:p>
          <a:p>
            <a:r>
              <a:rPr lang="en-US" dirty="0"/>
              <a:t>RLB and frozen (-70): 11/26/2016</a:t>
            </a:r>
          </a:p>
          <a:p>
            <a:r>
              <a:rPr lang="en-US" dirty="0"/>
              <a:t>Collected and processed: 11/28/2016</a:t>
            </a:r>
          </a:p>
        </p:txBody>
      </p:sp>
    </p:spTree>
    <p:extLst>
      <p:ext uri="{BB962C8B-B14F-4D97-AF65-F5344CB8AC3E}">
        <p14:creationId xmlns:p14="http://schemas.microsoft.com/office/powerpoint/2010/main" val="418422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318370"/>
            <a:ext cx="9183624" cy="46801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Protein Activity (12/07/2016)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42" y="786383"/>
            <a:ext cx="4677410" cy="3508057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82142" y="4547808"/>
          <a:ext cx="10515600" cy="1851340"/>
        </p:xfrm>
        <a:graphic>
          <a:graphicData uri="http://schemas.openxmlformats.org/drawingml/2006/table">
            <a:tbl>
              <a:tblPr/>
              <a:tblGrid>
                <a:gridCol w="1553757">
                  <a:extLst>
                    <a:ext uri="{9D8B030D-6E8A-4147-A177-3AD203B41FA5}">
                      <a16:colId xmlns:a16="http://schemas.microsoft.com/office/drawing/2014/main" val="3526145110"/>
                    </a:ext>
                  </a:extLst>
                </a:gridCol>
                <a:gridCol w="690558">
                  <a:extLst>
                    <a:ext uri="{9D8B030D-6E8A-4147-A177-3AD203B41FA5}">
                      <a16:colId xmlns:a16="http://schemas.microsoft.com/office/drawing/2014/main" val="487881046"/>
                    </a:ext>
                  </a:extLst>
                </a:gridCol>
                <a:gridCol w="1973024">
                  <a:extLst>
                    <a:ext uri="{9D8B030D-6E8A-4147-A177-3AD203B41FA5}">
                      <a16:colId xmlns:a16="http://schemas.microsoft.com/office/drawing/2014/main" val="1213453526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2794285272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2034488652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957312908"/>
                    </a:ext>
                  </a:extLst>
                </a:gridCol>
                <a:gridCol w="776878">
                  <a:extLst>
                    <a:ext uri="{9D8B030D-6E8A-4147-A177-3AD203B41FA5}">
                      <a16:colId xmlns:a16="http://schemas.microsoft.com/office/drawing/2014/main" val="1608819723"/>
                    </a:ext>
                  </a:extLst>
                </a:gridCol>
                <a:gridCol w="1393448">
                  <a:extLst>
                    <a:ext uri="{9D8B030D-6E8A-4147-A177-3AD203B41FA5}">
                      <a16:colId xmlns:a16="http://schemas.microsoft.com/office/drawing/2014/main" val="2847484235"/>
                    </a:ext>
                  </a:extLst>
                </a:gridCol>
                <a:gridCol w="776878">
                  <a:extLst>
                    <a:ext uri="{9D8B030D-6E8A-4147-A177-3AD203B41FA5}">
                      <a16:colId xmlns:a16="http://schemas.microsoft.com/office/drawing/2014/main" val="3429464882"/>
                    </a:ext>
                  </a:extLst>
                </a:gridCol>
                <a:gridCol w="715221">
                  <a:extLst>
                    <a:ext uri="{9D8B030D-6E8A-4147-A177-3AD203B41FA5}">
                      <a16:colId xmlns:a16="http://schemas.microsoft.com/office/drawing/2014/main" val="902649693"/>
                    </a:ext>
                  </a:extLst>
                </a:gridCol>
              </a:tblGrid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BCA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Concentration (ug/mL)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RLU3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 of RLU/Pred. Conc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RLU/ug/mL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Pct_DMSO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176849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Echinatin_80uM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327.55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293519.00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291865.00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337076.00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307486.67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78.27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938.73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1825.85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28622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Echinatin_40uM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481.98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174076.00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167182.00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168141.00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169799.67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352.29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685.22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671901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Echinatin_20uM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474.11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100486.00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122292.00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136936.00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119904.67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252.90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491.90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446694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SFN_10uM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309.36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511725.00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650826.00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592758.00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585103.00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225.84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1891.34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3678.69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321993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SFN_5uM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348.13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481687.00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479411.00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536788.00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499295.33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1434.21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2789.56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816157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SFN_2.5uM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333326.00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458829.00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464708.00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418954.33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228.58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1290.40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2509.84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368898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DMSO_0.1%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379.80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18515.00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21003.00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19063.00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19527.00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494181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TSA_100uM_5AZA_500uM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461.37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27045.00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41956.00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38757.00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35919.33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151.42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385876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No_Treatment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364.21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16885.00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19439.00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19102.00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18475.33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50.73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98.66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87474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12892" y="786382"/>
            <a:ext cx="512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Seeded: 12/07/2016</a:t>
            </a:r>
          </a:p>
          <a:p>
            <a:r>
              <a:rPr lang="en-US" dirty="0"/>
              <a:t>Treated: 12/08/2016</a:t>
            </a:r>
          </a:p>
          <a:p>
            <a:r>
              <a:rPr lang="en-US" dirty="0"/>
              <a:t>RLB and frozen (-70): 12/09/2016</a:t>
            </a:r>
          </a:p>
          <a:p>
            <a:r>
              <a:rPr lang="en-US" dirty="0"/>
              <a:t>Collected and processed: 12/29/2016</a:t>
            </a:r>
          </a:p>
        </p:txBody>
      </p:sp>
    </p:spTree>
    <p:extLst>
      <p:ext uri="{BB962C8B-B14F-4D97-AF65-F5344CB8AC3E}">
        <p14:creationId xmlns:p14="http://schemas.microsoft.com/office/powerpoint/2010/main" val="132197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318370"/>
            <a:ext cx="9183624" cy="46801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Protein Activity (12/22/2016)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42" y="786382"/>
            <a:ext cx="4265930" cy="319944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21359"/>
              </p:ext>
            </p:extLst>
          </p:nvPr>
        </p:nvGraphicFramePr>
        <p:xfrm>
          <a:off x="882142" y="4453841"/>
          <a:ext cx="10515600" cy="1851340"/>
        </p:xfrm>
        <a:graphic>
          <a:graphicData uri="http://schemas.openxmlformats.org/drawingml/2006/table">
            <a:tbl>
              <a:tblPr/>
              <a:tblGrid>
                <a:gridCol w="1553757">
                  <a:extLst>
                    <a:ext uri="{9D8B030D-6E8A-4147-A177-3AD203B41FA5}">
                      <a16:colId xmlns:a16="http://schemas.microsoft.com/office/drawing/2014/main" val="1601064307"/>
                    </a:ext>
                  </a:extLst>
                </a:gridCol>
                <a:gridCol w="690558">
                  <a:extLst>
                    <a:ext uri="{9D8B030D-6E8A-4147-A177-3AD203B41FA5}">
                      <a16:colId xmlns:a16="http://schemas.microsoft.com/office/drawing/2014/main" val="890976515"/>
                    </a:ext>
                  </a:extLst>
                </a:gridCol>
                <a:gridCol w="1973024">
                  <a:extLst>
                    <a:ext uri="{9D8B030D-6E8A-4147-A177-3AD203B41FA5}">
                      <a16:colId xmlns:a16="http://schemas.microsoft.com/office/drawing/2014/main" val="1689789110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3750784270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3029451467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1191938807"/>
                    </a:ext>
                  </a:extLst>
                </a:gridCol>
                <a:gridCol w="776878">
                  <a:extLst>
                    <a:ext uri="{9D8B030D-6E8A-4147-A177-3AD203B41FA5}">
                      <a16:colId xmlns:a16="http://schemas.microsoft.com/office/drawing/2014/main" val="4293429091"/>
                    </a:ext>
                  </a:extLst>
                </a:gridCol>
                <a:gridCol w="1393448">
                  <a:extLst>
                    <a:ext uri="{9D8B030D-6E8A-4147-A177-3AD203B41FA5}">
                      <a16:colId xmlns:a16="http://schemas.microsoft.com/office/drawing/2014/main" val="1526902541"/>
                    </a:ext>
                  </a:extLst>
                </a:gridCol>
                <a:gridCol w="776878">
                  <a:extLst>
                    <a:ext uri="{9D8B030D-6E8A-4147-A177-3AD203B41FA5}">
                      <a16:colId xmlns:a16="http://schemas.microsoft.com/office/drawing/2014/main" val="1173075966"/>
                    </a:ext>
                  </a:extLst>
                </a:gridCol>
                <a:gridCol w="715221">
                  <a:extLst>
                    <a:ext uri="{9D8B030D-6E8A-4147-A177-3AD203B41FA5}">
                      <a16:colId xmlns:a16="http://schemas.microsoft.com/office/drawing/2014/main" val="441096063"/>
                    </a:ext>
                  </a:extLst>
                </a:gridCol>
              </a:tblGrid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BCA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Concentration (ug/mL)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RLU3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 of RLU/Pred. Conc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RLU/ug/mL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Pct_DMSO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42500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Echinatin_80uM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117874.00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145583.00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128151.00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103.52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265407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Echinatin_40uM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1074.03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147179.00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132155.00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139667.00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130.04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130.78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77912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Echinatin_20uM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762.92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71802.00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85025.00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80278.00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105.22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40089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SFN_10uM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196.82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26212.00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24416.00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23212.00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24613.33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125.05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125.77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967696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SFN_5uM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315.16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65353.00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63620.00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63411.00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64128.00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203.48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204.64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350703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SFN_2.5uM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241.85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35677.00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40447.00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36313.00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37479.00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154.97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155.85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379976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DMSO_0.1%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702.85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70298.00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67641.00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71721.00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69886.67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963770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TSA_100uM_5AZA_500uM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624.55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85787.00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93389.00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98298.00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92491.33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148.09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148.94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289370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No_Treatment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572.40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55156.00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52667.00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59942.00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55921.67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52829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12892" y="786382"/>
            <a:ext cx="512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Seeded: 12/22/2016</a:t>
            </a:r>
          </a:p>
          <a:p>
            <a:r>
              <a:rPr lang="en-US" dirty="0"/>
              <a:t>Treated: 12/24/2016</a:t>
            </a:r>
          </a:p>
          <a:p>
            <a:r>
              <a:rPr lang="en-US" dirty="0"/>
              <a:t>RLB and frozen (-70): 12/27/2016</a:t>
            </a:r>
          </a:p>
          <a:p>
            <a:r>
              <a:rPr lang="en-US" dirty="0"/>
              <a:t>Collected and processed: 12/29/2016</a:t>
            </a:r>
          </a:p>
        </p:txBody>
      </p:sp>
    </p:spTree>
    <p:extLst>
      <p:ext uri="{BB962C8B-B14F-4D97-AF65-F5344CB8AC3E}">
        <p14:creationId xmlns:p14="http://schemas.microsoft.com/office/powerpoint/2010/main" val="29431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upload.wikimedia.org/wikipedia/commons/thumb/a/aa/Glycyrrhizauralensis.jpg/220px-Glycyrrhizauralens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14593" y="2828925"/>
            <a:ext cx="2672325" cy="33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usercontent2.hubstatic.com/6269193_f52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0925" y="306909"/>
            <a:ext cx="309966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 dirty="0"/>
              <a:t>Echinatin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echinatin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extract from the roots and rhizomes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Glycyrrhiza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uralensis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(Chinese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liquorice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Солодка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уральская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a potent Nrf2 activator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Control: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sulforaphane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(SFN), an extract from cruciferous vegetables, and an Nrf2/HO-1 cascade activator (e.g. human THP1 macrophages)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Controls: 0.1%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dimethyl sulfoxide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(DMSO)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trichostatin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(TSA, inhibits DNA transcription by removing acetyl group from histones)/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5-aza-2'-deoxycytidine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(5-aza, inhibits DNA methylation)</a:t>
            </a:r>
          </a:p>
        </p:txBody>
      </p:sp>
    </p:spTree>
    <p:extLst>
      <p:ext uri="{BB962C8B-B14F-4D97-AF65-F5344CB8AC3E}">
        <p14:creationId xmlns:p14="http://schemas.microsoft.com/office/powerpoint/2010/main" val="160013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Efficacy: 24 Hours MTS (09/26/2016)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1690688"/>
            <a:ext cx="7619048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3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Efficacy: 48 Hours MTS (09/27/2016)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1690688"/>
            <a:ext cx="7619048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0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Efficacy: 72 Hours MTS (09/28/2016)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76" y="1690688"/>
            <a:ext cx="7619048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2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7"/>
            <a:ext cx="11027256" cy="596030"/>
          </a:xfrm>
        </p:spPr>
        <p:txBody>
          <a:bodyPr>
            <a:noAutofit/>
          </a:bodyPr>
          <a:lstStyle/>
          <a:p>
            <a:r>
              <a:rPr lang="en-US" sz="3600" dirty="0"/>
              <a:t>Protein Concentration Using Standard Curve (11/09/2016)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71155"/>
              </p:ext>
            </p:extLst>
          </p:nvPr>
        </p:nvGraphicFramePr>
        <p:xfrm>
          <a:off x="648929" y="1294380"/>
          <a:ext cx="3416300" cy="3238500"/>
        </p:xfrm>
        <a:graphic>
          <a:graphicData uri="http://schemas.openxmlformats.org/drawingml/2006/table">
            <a:tbl>
              <a:tblPr/>
              <a:tblGrid>
                <a:gridCol w="1589198">
                  <a:extLst>
                    <a:ext uri="{9D8B030D-6E8A-4147-A177-3AD203B41FA5}">
                      <a16:colId xmlns:a16="http://schemas.microsoft.com/office/drawing/2014/main" val="1624199394"/>
                    </a:ext>
                  </a:extLst>
                </a:gridCol>
                <a:gridCol w="609034">
                  <a:extLst>
                    <a:ext uri="{9D8B030D-6E8A-4147-A177-3AD203B41FA5}">
                      <a16:colId xmlns:a16="http://schemas.microsoft.com/office/drawing/2014/main" val="3698818231"/>
                    </a:ext>
                  </a:extLst>
                </a:gridCol>
                <a:gridCol w="609034">
                  <a:extLst>
                    <a:ext uri="{9D8B030D-6E8A-4147-A177-3AD203B41FA5}">
                      <a16:colId xmlns:a16="http://schemas.microsoft.com/office/drawing/2014/main" val="1074588440"/>
                    </a:ext>
                  </a:extLst>
                </a:gridCol>
                <a:gridCol w="609034">
                  <a:extLst>
                    <a:ext uri="{9D8B030D-6E8A-4147-A177-3AD203B41FA5}">
                      <a16:colId xmlns:a16="http://schemas.microsoft.com/office/drawing/2014/main" val="19427106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383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78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Albumine_125ug/mL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64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Albumine_250ug/mL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98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Albumine_500ug/mL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222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Albumine_1000ug/mL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398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Albumine_2000ug/mL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3387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BCA_Only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167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DMSO_0.1%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641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Echinatin_20uM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3284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Echinatin_40uM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687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Echinatin_80uM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404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No_Treatment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04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SFN_12.5uM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679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SFN_25uM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214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SFN_50uM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2541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TSA_50uM_5AZA_250uM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22344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99" y="1294380"/>
            <a:ext cx="7114286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3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7"/>
            <a:ext cx="11027256" cy="596030"/>
          </a:xfrm>
        </p:spPr>
        <p:txBody>
          <a:bodyPr>
            <a:noAutofit/>
          </a:bodyPr>
          <a:lstStyle/>
          <a:p>
            <a:r>
              <a:rPr lang="en-US" sz="3600" dirty="0"/>
              <a:t>Protein Concentration Using Standard Curve (11/28/2016)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61689"/>
              </p:ext>
            </p:extLst>
          </p:nvPr>
        </p:nvGraphicFramePr>
        <p:xfrm>
          <a:off x="648927" y="1613640"/>
          <a:ext cx="3711036" cy="3619500"/>
        </p:xfrm>
        <a:graphic>
          <a:graphicData uri="http://schemas.openxmlformats.org/drawingml/2006/table">
            <a:tbl>
              <a:tblPr/>
              <a:tblGrid>
                <a:gridCol w="1617195">
                  <a:extLst>
                    <a:ext uri="{9D8B030D-6E8A-4147-A177-3AD203B41FA5}">
                      <a16:colId xmlns:a16="http://schemas.microsoft.com/office/drawing/2014/main" val="1555548954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4251495485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729900001"/>
                    </a:ext>
                  </a:extLst>
                </a:gridCol>
                <a:gridCol w="636102">
                  <a:extLst>
                    <a:ext uri="{9D8B030D-6E8A-4147-A177-3AD203B41FA5}">
                      <a16:colId xmlns:a16="http://schemas.microsoft.com/office/drawing/2014/main" val="36235714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BCA3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69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Albumine_2000ug/mL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85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Albumine_1000ug/mL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4332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Albumine_500ug/mL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36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Albumine_250ug/mL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515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Albumine_125ug/mL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40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Albumine_62.5ug/mL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084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Albumine_31.25ug/mL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Albumine_0ug/mL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642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SFN_10uM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457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SFN_5uM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237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SFN_2.5uM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3077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Echinatin_40uM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6798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Echinatin_20uM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414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Echinatin_10uM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39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DMSO_0.1%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130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TSA_100uM_5AZA_500uM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256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No_Treatment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523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46161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99" y="1225297"/>
            <a:ext cx="7114286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9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Concentration Using Standard Curve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12/07/2016	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27989"/>
            <a:ext cx="5157787" cy="36387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12/22/2016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19029"/>
            <a:ext cx="5183188" cy="36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6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318370"/>
            <a:ext cx="9183624" cy="468014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Protein Activity (11/09/2016)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42" y="786382"/>
            <a:ext cx="4393946" cy="3295459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87519"/>
              </p:ext>
            </p:extLst>
          </p:nvPr>
        </p:nvGraphicFramePr>
        <p:xfrm>
          <a:off x="882142" y="4549853"/>
          <a:ext cx="10515600" cy="1851340"/>
        </p:xfrm>
        <a:graphic>
          <a:graphicData uri="http://schemas.openxmlformats.org/drawingml/2006/table">
            <a:tbl>
              <a:tblPr/>
              <a:tblGrid>
                <a:gridCol w="1553757">
                  <a:extLst>
                    <a:ext uri="{9D8B030D-6E8A-4147-A177-3AD203B41FA5}">
                      <a16:colId xmlns:a16="http://schemas.microsoft.com/office/drawing/2014/main" val="3636953420"/>
                    </a:ext>
                  </a:extLst>
                </a:gridCol>
                <a:gridCol w="690558">
                  <a:extLst>
                    <a:ext uri="{9D8B030D-6E8A-4147-A177-3AD203B41FA5}">
                      <a16:colId xmlns:a16="http://schemas.microsoft.com/office/drawing/2014/main" val="3864003830"/>
                    </a:ext>
                  </a:extLst>
                </a:gridCol>
                <a:gridCol w="1973024">
                  <a:extLst>
                    <a:ext uri="{9D8B030D-6E8A-4147-A177-3AD203B41FA5}">
                      <a16:colId xmlns:a16="http://schemas.microsoft.com/office/drawing/2014/main" val="1432601224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2444020681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4023614866"/>
                    </a:ext>
                  </a:extLst>
                </a:gridCol>
                <a:gridCol w="878612">
                  <a:extLst>
                    <a:ext uri="{9D8B030D-6E8A-4147-A177-3AD203B41FA5}">
                      <a16:colId xmlns:a16="http://schemas.microsoft.com/office/drawing/2014/main" val="1416274970"/>
                    </a:ext>
                  </a:extLst>
                </a:gridCol>
                <a:gridCol w="776878">
                  <a:extLst>
                    <a:ext uri="{9D8B030D-6E8A-4147-A177-3AD203B41FA5}">
                      <a16:colId xmlns:a16="http://schemas.microsoft.com/office/drawing/2014/main" val="1812993512"/>
                    </a:ext>
                  </a:extLst>
                </a:gridCol>
                <a:gridCol w="1393448">
                  <a:extLst>
                    <a:ext uri="{9D8B030D-6E8A-4147-A177-3AD203B41FA5}">
                      <a16:colId xmlns:a16="http://schemas.microsoft.com/office/drawing/2014/main" val="3534594206"/>
                    </a:ext>
                  </a:extLst>
                </a:gridCol>
                <a:gridCol w="776878">
                  <a:extLst>
                    <a:ext uri="{9D8B030D-6E8A-4147-A177-3AD203B41FA5}">
                      <a16:colId xmlns:a16="http://schemas.microsoft.com/office/drawing/2014/main" val="2084308374"/>
                    </a:ext>
                  </a:extLst>
                </a:gridCol>
                <a:gridCol w="715221">
                  <a:extLst>
                    <a:ext uri="{9D8B030D-6E8A-4147-A177-3AD203B41FA5}">
                      <a16:colId xmlns:a16="http://schemas.microsoft.com/office/drawing/2014/main" val="4263617315"/>
                    </a:ext>
                  </a:extLst>
                </a:gridCol>
              </a:tblGrid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BCA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Concentration (ug/mL)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RLU3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 of RLU/Pred. Conc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RLU/ug/mL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Pct_DMSO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60202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Echinatin_80uM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397441.00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544907.00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391136.00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444494.67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1165.35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5952.79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3564.52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781522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Echinatin_40uM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239.19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1090729.00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1059081.00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1037314.00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1062374.67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112.29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4441.48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2659.55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695619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Echinatin_20uM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322.62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258199.00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268078.00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279614.00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268630.33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832.65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498.59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436655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SFN_50uM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75165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SFN_25uM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287952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SFN_12.5uM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169.09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218421.00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168789.00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185508.00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190906.00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149.35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1129.03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676.06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304261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DMSO_0.1%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293.55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47651.00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49732.00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49687.00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49023.33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076470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TSA_50uM_5AZA_250uM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109.49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45744.00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49406.00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44221.00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46457.00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24.34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424.32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254.08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748434"/>
                  </a:ext>
                </a:extLst>
              </a:tr>
              <a:tr h="1851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No_Treatment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397.41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40597.00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44112.00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43126.00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42611.67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107.22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64.21</a:t>
                      </a:r>
                    </a:p>
                  </a:txBody>
                  <a:tcPr marL="9257" marR="9257" marT="92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82169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12892" y="786382"/>
            <a:ext cx="6118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Seeded: 11/03/2016</a:t>
            </a:r>
          </a:p>
          <a:p>
            <a:r>
              <a:rPr lang="en-US" dirty="0"/>
              <a:t>Treated: 11/05/2016</a:t>
            </a:r>
          </a:p>
          <a:p>
            <a:r>
              <a:rPr lang="en-US" dirty="0"/>
              <a:t>RLB and frozen (-20): 11/06/2016</a:t>
            </a:r>
          </a:p>
          <a:p>
            <a:r>
              <a:rPr lang="en-US" dirty="0"/>
              <a:t>Collected, ran out of Luciferase assay, stored in -20: 11/07/2016</a:t>
            </a:r>
          </a:p>
          <a:p>
            <a:r>
              <a:rPr lang="en-US" dirty="0"/>
              <a:t>Processed: 11/09/2016</a:t>
            </a:r>
          </a:p>
        </p:txBody>
      </p:sp>
    </p:spTree>
    <p:extLst>
      <p:ext uri="{BB962C8B-B14F-4D97-AF65-F5344CB8AC3E}">
        <p14:creationId xmlns:p14="http://schemas.microsoft.com/office/powerpoint/2010/main" val="15044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781</Words>
  <Application>Microsoft Office PowerPoint</Application>
  <PresentationFormat>Widescreen</PresentationFormat>
  <Paragraphs>581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Echinatin Screening With HepG2-C8 Cells</vt:lpstr>
      <vt:lpstr>Echinatin </vt:lpstr>
      <vt:lpstr>Efficacy: 24 Hours MTS (09/26/2016)</vt:lpstr>
      <vt:lpstr>Efficacy: 48 Hours MTS (09/27/2016)</vt:lpstr>
      <vt:lpstr>Efficacy: 72 Hours MTS (09/28/2016)</vt:lpstr>
      <vt:lpstr>Protein Concentration Using Standard Curve (11/09/2016)</vt:lpstr>
      <vt:lpstr>Protein Concentration Using Standard Curve (11/28/2016)</vt:lpstr>
      <vt:lpstr>Protein Concentration Using Standard Curve</vt:lpstr>
      <vt:lpstr>Protein Activity (11/09/2016)</vt:lpstr>
      <vt:lpstr>Protein Activity (11/28/2016)</vt:lpstr>
      <vt:lpstr>Protein Activity (12/07/2016)</vt:lpstr>
      <vt:lpstr>Protein Activity (12/22/2016)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Sargsyan, Davit [JRDUS]</dc:creator>
  <cp:lastModifiedBy>Sargsyan, Davit [JRDUS]</cp:lastModifiedBy>
  <cp:revision>35</cp:revision>
  <dcterms:created xsi:type="dcterms:W3CDTF">2016-11-16T17:32:18Z</dcterms:created>
  <dcterms:modified xsi:type="dcterms:W3CDTF">2017-01-04T03:03:00Z</dcterms:modified>
</cp:coreProperties>
</file>