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48" r:id="rId2"/>
    <p:sldMasterId id="2147483674" r:id="rId3"/>
    <p:sldMasterId id="2147483661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35" autoAdjust="0"/>
  </p:normalViewPr>
  <p:slideViewPr>
    <p:cSldViewPr snapToGrid="0">
      <p:cViewPr varScale="1">
        <p:scale>
          <a:sx n="77" d="100"/>
          <a:sy n="77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3E77F-245B-4B52-927E-62C93A17417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F0E16-A542-459D-898C-53EB99DF7EDE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62A657-5ED6-477E-B5BB-616130F5FB0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sample names</a:t>
            </a: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7FBE1D-BB53-4420-B224-13B9CEDA74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C567-E4D2-4054-B749-011F4062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5E35-9ECF-406E-B49F-AE838F3F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7F43-2E2F-4E09-927C-9188705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3740-7C91-4816-B141-D9452EB428CA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9D1D-82DB-45B9-94D3-ABE872A2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3F16-7036-4B1C-A611-A514B7F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4FB4-A4C5-4942-B16B-A6D4F2E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D146-D848-4DBF-9A02-46DD3CF8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9021-D4B1-43D4-B5EE-7AEC1338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9ACC-4F88-4D20-9D15-72C111C37164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D61F-F85B-451B-8CC1-E6D48F0C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0B73-504F-4440-A2A3-347F2D0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2351B-BA7C-4881-888D-AD84A899A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F5F7E-024E-4CFF-9D27-CFB558D8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03D8-12FF-4458-89E1-10400EA9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9E6-EA7F-4768-BE56-2CFF2B927B0D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AC2E-CF7A-4A6C-A744-CDCA2F60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5BD9-75C0-4739-BA5E-D7C4F535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5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EC68-FCCF-41F7-986E-5CD95B87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97A0-60E5-47A6-B160-38DCE485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93C5-FBBB-47A1-90EB-2DF8DB86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3D4-846A-4BC9-B800-DA2CC6908B8C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648E-542E-455A-9243-CE23A31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5AA2-6BCA-400D-A821-047F0BF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1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00E0-214D-4D52-8149-45DCEADE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5C1D-12DA-4215-B01E-5F65E063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EFD9-61C8-4FB8-BD04-972BB46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9AAA-2005-45D0-B870-49CD7170C2B8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019A-E867-4A84-8219-C5C827D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E521-5FED-4E33-AC53-71555E14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2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71D-E35B-4B13-872F-69EC2125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CE9-2FD8-4570-B42A-F7519169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C7D0-6FB2-4482-B133-EF272908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1CAF-26AF-4BD4-BD31-5B7613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8C31-1A55-495D-A180-BCCE112483A8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2BD8-F724-4B39-99BC-02B6DE0C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01DF-7F5B-4BB9-9292-C53DD14E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57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F5D5-6A0E-44A4-A9BC-CE8C8AF8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97EDE-8280-438E-8A51-E43D2BF8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26B2-CA48-40FF-88FA-704FE1B1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0651-A1D6-4653-84EA-3347B44A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B03D-B787-4A2D-9D36-FA55DA47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5276F-DC1D-4553-B39A-3EED85CB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125-D1AD-4E96-A297-9D9113C09B19}" type="datetime1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4FEE2-99F8-4958-A6D9-0D8CB46A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48642-A5C9-435D-9CCE-4ABD6B47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B8D4-1E65-47A8-925E-DF48D1EF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A7B6-0308-47EF-8627-82BB44F6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70FA-B6E5-4569-82F1-484F08A37866}" type="datetime1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F859-DB02-4250-96A8-CC37A9D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1E4A3-47A2-4DA2-9AC9-4B541875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AFEB8-EEEC-4BB0-8824-C2A430C3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11D-C808-4738-8709-918DC8E6C7B0}" type="datetime1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1F963-ED60-4D08-B256-D836891A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71BC6-D682-4522-860F-AA9814F6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ADC1-38ED-4BD7-8BCC-E8E1DE63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C78A-40A0-472E-A64B-B370FEB8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7226E-8B2B-4FB7-8266-795B8197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7B978-7028-4414-B321-6384A48D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03D-FCA5-4A93-A552-A677BBEE26FB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302E-71E2-4460-847C-4DF88841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9E23-A140-49ED-9382-49CDFE68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113-33E9-49AC-AA03-3535FA95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D6C57-637C-4906-87FC-9D2401018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9085-7DE1-41D9-BF9C-78477605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078D-BBF8-4784-A1D7-AE4E1D5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BF6-6759-4193-936F-F90A7F051018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BE4E-0683-477F-B4A9-29D6A35A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2EFF-BB41-4B98-8C9D-DBC9C8D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122E-0AC8-47FA-9A02-00F2DCB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93C5-5AE2-4C0D-BD89-B12842D9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63A4-B15A-481B-BAC0-C7347C52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07F9-1BE2-448A-BEB0-758171FDC5E3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10FD-CB5D-42D1-A0D5-F6D7FCC5B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3E1F-F699-4254-9166-12E59F8E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d.springer.com/article/10.1186/s13059-014-0408-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23880" y="2103120"/>
            <a:ext cx="9143280" cy="21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Skin cancer Prevention by Sulforaphane (SFN) in UVB-Induced Skin cancer Mouse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Methyl-seq Analysis with R Package DSS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299240" y="4611960"/>
            <a:ext cx="91432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Davit Sargsyan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March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237,858 CpG clusters identified and annotated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removing 2,548 rows with all zeros, 235,310 CpG clusters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Principal components analysis (PCA) and clustering by Euclidean distance (heatmap with dendrograms) show that tumor samples were significantly different from the rest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Additionally, analysis of non-tumor samples suggested clustering of samples by timepoints and separation of controls form treatments.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/>
          <p:cNvPicPr/>
          <p:nvPr/>
        </p:nvPicPr>
        <p:blipFill>
          <a:blip r:embed="rId2"/>
          <a:stretch/>
        </p:blipFill>
        <p:spPr>
          <a:xfrm>
            <a:off x="829800" y="893520"/>
            <a:ext cx="10356480" cy="44798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417960" y="5971320"/>
            <a:ext cx="700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https://rd.springer.com/article/10.1186/s13059-014-0408-0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4"/>
          <p:cNvPicPr/>
          <p:nvPr/>
        </p:nvPicPr>
        <p:blipFill>
          <a:blip r:embed="rId3"/>
          <a:stretch/>
        </p:blipFill>
        <p:spPr>
          <a:xfrm>
            <a:off x="812160" y="176400"/>
            <a:ext cx="9229680" cy="6152760"/>
          </a:xfrm>
          <a:prstGeom prst="rect">
            <a:avLst/>
          </a:prstGeom>
          <a:ln>
            <a:noFill/>
          </a:ln>
        </p:spPr>
      </p:pic>
      <p:pic>
        <p:nvPicPr>
          <p:cNvPr id="120" name="Picture 2"/>
          <p:cNvPicPr/>
          <p:nvPr/>
        </p:nvPicPr>
        <p:blipFill>
          <a:blip r:embed="rId4"/>
          <a:srcRect t="907067" b="959000"/>
          <a:stretch/>
        </p:blipFill>
        <p:spPr>
          <a:xfrm>
            <a:off x="7090560" y="3497040"/>
            <a:ext cx="3828960" cy="283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5"/>
          <p:cNvPicPr/>
          <p:nvPr/>
        </p:nvPicPr>
        <p:blipFill>
          <a:blip r:embed="rId2"/>
          <a:stretch/>
        </p:blipFill>
        <p:spPr>
          <a:xfrm>
            <a:off x="274320" y="1005840"/>
            <a:ext cx="5257080" cy="5257080"/>
          </a:xfrm>
          <a:prstGeom prst="rect">
            <a:avLst/>
          </a:prstGeom>
          <a:ln>
            <a:noFill/>
          </a:ln>
        </p:spPr>
      </p:pic>
      <p:pic>
        <p:nvPicPr>
          <p:cNvPr id="122" name="Picture 7"/>
          <p:cNvPicPr/>
          <p:nvPr/>
        </p:nvPicPr>
        <p:blipFill>
          <a:blip r:embed="rId3"/>
          <a:stretch/>
        </p:blipFill>
        <p:spPr>
          <a:xfrm>
            <a:off x="5931000" y="1005840"/>
            <a:ext cx="6138720" cy="52617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4150800" y="322560"/>
            <a:ext cx="29037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Samples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509880" y="1585440"/>
            <a:ext cx="1902240" cy="426636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 rot="21447600">
            <a:off x="8773200" y="1383480"/>
            <a:ext cx="2084040" cy="328032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5"/>
          <p:cNvPicPr/>
          <p:nvPr/>
        </p:nvPicPr>
        <p:blipFill>
          <a:blip r:embed="rId3"/>
          <a:stretch/>
        </p:blipFill>
        <p:spPr>
          <a:xfrm>
            <a:off x="62640" y="1081440"/>
            <a:ext cx="5257080" cy="5257080"/>
          </a:xfrm>
          <a:prstGeom prst="rect">
            <a:avLst/>
          </a:prstGeom>
          <a:ln>
            <a:noFill/>
          </a:ln>
        </p:spPr>
      </p:pic>
      <p:pic>
        <p:nvPicPr>
          <p:cNvPr id="127" name="Picture 7"/>
          <p:cNvPicPr/>
          <p:nvPr/>
        </p:nvPicPr>
        <p:blipFill>
          <a:blip r:embed="rId4"/>
          <a:stretch/>
        </p:blipFill>
        <p:spPr>
          <a:xfrm>
            <a:off x="5771520" y="1081440"/>
            <a:ext cx="6138720" cy="526176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150800" y="322560"/>
            <a:ext cx="29037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Tumor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 rot="19981200">
            <a:off x="9060120" y="1323720"/>
            <a:ext cx="967680" cy="334944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 rot="21221400">
            <a:off x="8120160" y="2238840"/>
            <a:ext cx="827640" cy="365580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 rot="21363600">
            <a:off x="6365520" y="1823040"/>
            <a:ext cx="727560" cy="377136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 rot="5400000">
            <a:off x="7361280" y="410760"/>
            <a:ext cx="1279800" cy="320004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/>
          <p:cNvPicPr/>
          <p:nvPr/>
        </p:nvPicPr>
        <p:blipFill>
          <a:blip r:embed="rId2"/>
          <a:stretch/>
        </p:blipFill>
        <p:spPr>
          <a:xfrm>
            <a:off x="192240" y="1109880"/>
            <a:ext cx="5829120" cy="4996440"/>
          </a:xfrm>
          <a:prstGeom prst="rect">
            <a:avLst/>
          </a:prstGeom>
          <a:ln>
            <a:noFill/>
          </a:ln>
        </p:spPr>
      </p:pic>
      <p:pic>
        <p:nvPicPr>
          <p:cNvPr id="134" name="Picture 4"/>
          <p:cNvPicPr/>
          <p:nvPr/>
        </p:nvPicPr>
        <p:blipFill>
          <a:blip r:embed="rId3"/>
          <a:stretch/>
        </p:blipFill>
        <p:spPr>
          <a:xfrm>
            <a:off x="6362640" y="1109880"/>
            <a:ext cx="5756760" cy="493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6"/>
          <p:cNvPicPr/>
          <p:nvPr/>
        </p:nvPicPr>
        <p:blipFill>
          <a:blip r:embed="rId2"/>
          <a:stretch/>
        </p:blipFill>
        <p:spPr>
          <a:xfrm>
            <a:off x="314280" y="800280"/>
            <a:ext cx="5485680" cy="5485680"/>
          </a:xfrm>
          <a:prstGeom prst="rect">
            <a:avLst/>
          </a:prstGeom>
          <a:ln>
            <a:noFill/>
          </a:ln>
        </p:spPr>
      </p:pic>
      <p:pic>
        <p:nvPicPr>
          <p:cNvPr id="136" name="Picture 8"/>
          <p:cNvPicPr/>
          <p:nvPr/>
        </p:nvPicPr>
        <p:blipFill>
          <a:blip r:embed="rId3"/>
          <a:stretch/>
        </p:blipFill>
        <p:spPr>
          <a:xfrm>
            <a:off x="5896080" y="800280"/>
            <a:ext cx="5485680" cy="548568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2910240" y="274320"/>
            <a:ext cx="63709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RED: hypermethylated in UVB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GREEN: hypomethylated in UVB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120</Words>
  <Application>Microsoft Office PowerPoint</Application>
  <PresentationFormat>Widescreen</PresentationFormat>
  <Paragraphs>20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UVB RNA-seq Analysis with DESeq2</dc:title>
  <dc:creator>Sargsyan, Davit [JRDUS]</dc:creator>
  <cp:lastModifiedBy>Sargsyan, Davit [JRDUS]</cp:lastModifiedBy>
  <cp:revision>68</cp:revision>
  <dcterms:created xsi:type="dcterms:W3CDTF">2018-03-14T15:04:49Z</dcterms:created>
  <dcterms:modified xsi:type="dcterms:W3CDTF">2018-04-26T16:20:39Z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