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38D28-5181-4BBA-9EE9-C40E355A7B85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48897-ED6E-4669-ABD2-9AF839A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8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8897-ED6E-4669-ABD2-9AF839A2F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AFC5-8E30-477A-9597-5098238277F8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40F-2361-4F60-A299-7438A35A302C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18A6-2BBB-4021-B620-942AF4D5851C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6748-2FD8-42C6-A0D7-7BEA94A148D1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AA26-46EE-432A-A714-766B37C3C0E7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85E-97E1-4BDF-BE18-F1152311D3BF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EE0-2D18-4052-B004-50D16190091B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A627-3EEC-4F12-86ED-156342F9EA06}" type="datetime1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C9A0-4A7E-41ED-963E-2E4AB7387C61}" type="datetime1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B46-D459-4EE0-B4B5-4F430C90D8B8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E853-E43B-4309-8927-027988682784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1D08-CB3E-4340-9652-DD07EB073AA9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emf"/><Relationship Id="rId4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24.em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6022"/>
            <a:ext cx="9144000" cy="896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Skin </a:t>
            </a:r>
            <a:r>
              <a:rPr lang="en-US" dirty="0" smtClean="0"/>
              <a:t>UVB</a:t>
            </a:r>
            <a:r>
              <a:rPr lang="en-US" dirty="0"/>
              <a:t> </a:t>
            </a:r>
            <a:r>
              <a:rPr lang="en-US" dirty="0" smtClean="0"/>
              <a:t>Tumors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Davit Sargsyan</a:t>
            </a:r>
          </a:p>
          <a:p>
            <a:pPr algn="r"/>
            <a:r>
              <a:rPr lang="en-US" dirty="0" smtClean="0"/>
              <a:t>January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1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16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 and size of most tumors monotonically increased over the period of 24 weeks in all 3 UVB-treated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the end of the study (last measurement taken at Week 24):</a:t>
            </a:r>
          </a:p>
          <a:p>
            <a:pPr lvl="1"/>
            <a:r>
              <a:rPr lang="en-US" dirty="0" smtClean="0"/>
              <a:t>UVB+SFN group had </a:t>
            </a:r>
            <a:r>
              <a:rPr lang="en-US" b="1" dirty="0" smtClean="0"/>
              <a:t>significantly</a:t>
            </a:r>
            <a:r>
              <a:rPr lang="en-US" dirty="0" smtClean="0"/>
              <a:t> smaller number of tumors compared to the UA and SFN treated groups (p-value of ANOVA &lt; 0.001). UVB+UA was borderline-significant (p-value = 0.086).</a:t>
            </a:r>
          </a:p>
          <a:p>
            <a:pPr lvl="1"/>
            <a:r>
              <a:rPr lang="en-US" dirty="0" smtClean="0"/>
              <a:t>If animals with no tumors are taken into account, UVB+SFN group on average had significantly smaller tumors compared to UVB-Only and UVB+SFN groups (p-value = 0.03).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UVB+UA also had more animals with tumors (26 out of 26) compared to UVB+SFN group (20 out of 25), same as UVB-Only (26 out of 26).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pPr algn="ctr"/>
            <a:r>
              <a:rPr lang="en-US" dirty="0" smtClean="0"/>
              <a:t>Additional Q&amp;A (Anne, 01/06/2018)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531"/>
            <a:ext cx="10515600" cy="4521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Q1: Is there a difference in average tumor volume at 24 weeks?</a:t>
            </a:r>
          </a:p>
          <a:p>
            <a:pPr marL="0" indent="0">
              <a:buNone/>
            </a:pPr>
            <a:r>
              <a:rPr lang="en-US" dirty="0" smtClean="0"/>
              <a:t>A1: No, there is no difference in the average tumor volumes between the 3 groups (Slide 7 right panel).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Q2: Are there significant differences at weeks 20 &amp; 22?</a:t>
            </a:r>
          </a:p>
          <a:p>
            <a:pPr marL="0" indent="0">
              <a:buNone/>
            </a:pPr>
            <a:r>
              <a:rPr lang="en-US" dirty="0" smtClean="0"/>
              <a:t>A2a: At Week 22, SFN had significantly less tumors by total volume (p-value = 0.032); both, UA and SFN had smaller number of tumors compared to UVB-Only (p-values = 0.006 and 0.013 respectively).</a:t>
            </a:r>
          </a:p>
          <a:p>
            <a:pPr marL="0" indent="0">
              <a:buNone/>
            </a:pPr>
            <a:r>
              <a:rPr lang="en-US" dirty="0" smtClean="0"/>
              <a:t>A2b: At week 20, </a:t>
            </a:r>
            <a:r>
              <a:rPr lang="en-US" dirty="0"/>
              <a:t>SFN had significantly less tumors by total volume </a:t>
            </a:r>
            <a:r>
              <a:rPr lang="en-US" dirty="0" smtClean="0"/>
              <a:t>and number of tumors(p-values </a:t>
            </a:r>
            <a:r>
              <a:rPr lang="en-US" dirty="0"/>
              <a:t>= </a:t>
            </a:r>
            <a:r>
              <a:rPr lang="en-US" dirty="0" smtClean="0"/>
              <a:t>0.001 and 0.003 respectively); </a:t>
            </a:r>
            <a:r>
              <a:rPr lang="en-US" dirty="0"/>
              <a:t>both, UA and SFN had smaller </a:t>
            </a:r>
            <a:r>
              <a:rPr lang="en-US" dirty="0" smtClean="0"/>
              <a:t>tumors (average tumor size) </a:t>
            </a:r>
            <a:r>
              <a:rPr lang="en-US" dirty="0"/>
              <a:t>compared to UVB-Only (p-values = </a:t>
            </a:r>
            <a:r>
              <a:rPr lang="en-US" dirty="0" smtClean="0"/>
              <a:t>0.021 </a:t>
            </a:r>
            <a:r>
              <a:rPr lang="en-US" dirty="0"/>
              <a:t>and </a:t>
            </a:r>
            <a:r>
              <a:rPr lang="en-US" dirty="0" smtClean="0"/>
              <a:t>&lt;0.001 </a:t>
            </a:r>
            <a:r>
              <a:rPr lang="en-US" dirty="0"/>
              <a:t>respectively).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789"/>
          </a:xfrm>
        </p:spPr>
        <p:txBody>
          <a:bodyPr/>
          <a:lstStyle/>
          <a:p>
            <a:pPr algn="ctr"/>
            <a:r>
              <a:rPr lang="en-US" dirty="0" smtClean="0"/>
              <a:t>Number of Animals and Tumors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3" y="1303509"/>
            <a:ext cx="6008142" cy="429152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15162"/>
              </p:ext>
            </p:extLst>
          </p:nvPr>
        </p:nvGraphicFramePr>
        <p:xfrm>
          <a:off x="6250518" y="1897065"/>
          <a:ext cx="5565289" cy="925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84072831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20640928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2173811653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96036014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100292128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269128020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787463210"/>
                    </a:ext>
                  </a:extLst>
                </a:gridCol>
              </a:tblGrid>
              <a:tr h="299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Tumors Present</a:t>
                      </a:r>
                      <a:endParaRPr lang="en-US" sz="1400" dirty="0"/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 smtClean="0">
                          <a:effectLst/>
                        </a:rPr>
                        <a:t>No </a:t>
                      </a:r>
                      <a:r>
                        <a:rPr lang="en-US" sz="1400" dirty="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UA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SFN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UVB+UA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UVB+SFN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2930497339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No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13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24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78804965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Yes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2857552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50515" y="1275459"/>
            <a:ext cx="5565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Table 1: Number of animals with and without tumors in each treatment group at Week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20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6271" y="3121335"/>
            <a:ext cx="5565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Table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2: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Number of animals with and without tumors in each treatment group at Week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22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0514" y="4875933"/>
            <a:ext cx="5565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Table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3: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Number of animals with and without tumors in each treatment group at Week 24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22959"/>
              </p:ext>
            </p:extLst>
          </p:nvPr>
        </p:nvGraphicFramePr>
        <p:xfrm>
          <a:off x="6276271" y="3721509"/>
          <a:ext cx="5565289" cy="925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84072831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20640928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2173811653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96036014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100292128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269128020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787463210"/>
                    </a:ext>
                  </a:extLst>
                </a:gridCol>
              </a:tblGrid>
              <a:tr h="299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Tumors Present</a:t>
                      </a:r>
                      <a:endParaRPr lang="en-US" sz="1400" dirty="0"/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 smtClean="0">
                          <a:effectLst/>
                        </a:rPr>
                        <a:t>No </a:t>
                      </a:r>
                      <a:r>
                        <a:rPr lang="en-US" sz="1400" dirty="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UA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SFN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UVB+UA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UVB+SFN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2930497339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No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78804965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Yes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21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smtClean="0">
                          <a:effectLst/>
                        </a:rPr>
                        <a:t>20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285755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232"/>
              </p:ext>
            </p:extLst>
          </p:nvPr>
        </p:nvGraphicFramePr>
        <p:xfrm>
          <a:off x="6302023" y="5476392"/>
          <a:ext cx="5565289" cy="925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84072831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20640928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2173811653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96036014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100292128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269128020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787463210"/>
                    </a:ext>
                  </a:extLst>
                </a:gridCol>
              </a:tblGrid>
              <a:tr h="299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Tumors Present</a:t>
                      </a:r>
                      <a:endParaRPr lang="en-US" sz="1400" dirty="0"/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 smtClean="0">
                          <a:effectLst/>
                        </a:rPr>
                        <a:t>No </a:t>
                      </a:r>
                      <a:r>
                        <a:rPr lang="en-US" sz="1400" dirty="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UA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SFN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UVB+UA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UVB+SFN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2930497339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No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78804965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Yes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2857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1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Tumor Volumes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9"/>
          <a:stretch/>
        </p:blipFill>
        <p:spPr>
          <a:xfrm>
            <a:off x="233082" y="1690688"/>
            <a:ext cx="5115591" cy="4572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8" y="1690688"/>
            <a:ext cx="64008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Tumor Total Volume </a:t>
            </a:r>
            <a:r>
              <a:rPr lang="en-US" dirty="0"/>
              <a:t>vs. Number of Tumors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50202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Average Tumor Size vs. Number of Tumors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52512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57" y="401250"/>
            <a:ext cx="4358179" cy="1110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Tumors at Week 24 </a:t>
            </a:r>
            <a:br>
              <a:rPr lang="en-US" dirty="0" smtClean="0"/>
            </a:br>
            <a:r>
              <a:rPr lang="en-US" dirty="0" smtClean="0"/>
              <a:t>(Last Measurement)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7" y="1953588"/>
            <a:ext cx="5283314" cy="4402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26" y="151948"/>
            <a:ext cx="4669360" cy="389113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86670"/>
              </p:ext>
            </p:extLst>
          </p:nvPr>
        </p:nvGraphicFramePr>
        <p:xfrm>
          <a:off x="5667468" y="4618672"/>
          <a:ext cx="6237837" cy="15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176">
                  <a:extLst>
                    <a:ext uri="{9D8B030D-6E8A-4147-A177-3AD203B41FA5}">
                      <a16:colId xmlns:a16="http://schemas.microsoft.com/office/drawing/2014/main" val="2142827020"/>
                    </a:ext>
                  </a:extLst>
                </a:gridCol>
                <a:gridCol w="1101295">
                  <a:extLst>
                    <a:ext uri="{9D8B030D-6E8A-4147-A177-3AD203B41FA5}">
                      <a16:colId xmlns:a16="http://schemas.microsoft.com/office/drawing/2014/main" val="3377688815"/>
                    </a:ext>
                  </a:extLst>
                </a:gridCol>
                <a:gridCol w="769997">
                  <a:extLst>
                    <a:ext uri="{9D8B030D-6E8A-4147-A177-3AD203B41FA5}">
                      <a16:colId xmlns:a16="http://schemas.microsoft.com/office/drawing/2014/main" val="3309793477"/>
                    </a:ext>
                  </a:extLst>
                </a:gridCol>
                <a:gridCol w="787299">
                  <a:extLst>
                    <a:ext uri="{9D8B030D-6E8A-4147-A177-3AD203B41FA5}">
                      <a16:colId xmlns:a16="http://schemas.microsoft.com/office/drawing/2014/main" val="1685489124"/>
                    </a:ext>
                  </a:extLst>
                </a:gridCol>
                <a:gridCol w="925726">
                  <a:extLst>
                    <a:ext uri="{9D8B030D-6E8A-4147-A177-3AD203B41FA5}">
                      <a16:colId xmlns:a16="http://schemas.microsoft.com/office/drawing/2014/main" val="4188130603"/>
                    </a:ext>
                  </a:extLst>
                </a:gridCol>
                <a:gridCol w="761344">
                  <a:extLst>
                    <a:ext uri="{9D8B030D-6E8A-4147-A177-3AD203B41FA5}">
                      <a16:colId xmlns:a16="http://schemas.microsoft.com/office/drawing/2014/main" val="4256982460"/>
                    </a:ext>
                  </a:extLst>
                </a:gridCol>
              </a:tblGrid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7274"/>
                  </a:ext>
                </a:extLst>
              </a:tr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UVB-Only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52746"/>
                  </a:ext>
                </a:extLst>
              </a:tr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UVB+UA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30720"/>
                  </a:ext>
                </a:extLst>
              </a:tr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UVB+SFN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32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468" y="4239588"/>
            <a:ext cx="42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Table2: ANOVA: differences from UVB-Only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3" y="233083"/>
            <a:ext cx="11273117" cy="10029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Log10(X+1)-Transformed Values</a:t>
            </a:r>
            <a:br>
              <a:rPr lang="en-US" dirty="0" smtClean="0"/>
            </a:br>
            <a:r>
              <a:rPr lang="en-US" dirty="0" smtClean="0"/>
              <a:t>NOTE: Must Use Transformed Volumes for Analysis!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3"/>
          <a:stretch/>
        </p:blipFill>
        <p:spPr>
          <a:xfrm>
            <a:off x="3655383" y="1523196"/>
            <a:ext cx="3622629" cy="403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81" y="1521964"/>
            <a:ext cx="4839399" cy="4032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0"/>
          <a:stretch/>
        </p:blipFill>
        <p:spPr>
          <a:xfrm>
            <a:off x="0" y="1521965"/>
            <a:ext cx="3655383" cy="4035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142" y="5645730"/>
            <a:ext cx="3543097" cy="644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55382" y="1521965"/>
            <a:ext cx="3543097" cy="4796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012" y="5618059"/>
            <a:ext cx="3587212" cy="6525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40676" y="1521964"/>
            <a:ext cx="3624548" cy="4796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5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Week 22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2" y="1549367"/>
            <a:ext cx="3851878" cy="32098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1" y="5289178"/>
            <a:ext cx="3851879" cy="700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02" y="1549367"/>
            <a:ext cx="3851876" cy="3209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02" y="5289178"/>
            <a:ext cx="3851876" cy="700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20" y="1549367"/>
            <a:ext cx="3851876" cy="3209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920" y="5289178"/>
            <a:ext cx="3851876" cy="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5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Week 20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2" y="1549367"/>
            <a:ext cx="3851877" cy="32098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02" y="1549367"/>
            <a:ext cx="3851876" cy="3209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20" y="1549367"/>
            <a:ext cx="3851876" cy="3209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82" y="5289178"/>
            <a:ext cx="3851877" cy="700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503" y="5289179"/>
            <a:ext cx="3851876" cy="700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921" y="5289179"/>
            <a:ext cx="3851876" cy="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481</Words>
  <Application>Microsoft Office PowerPoint</Application>
  <PresentationFormat>Widescreen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Wingdings</vt:lpstr>
      <vt:lpstr>Office Theme</vt:lpstr>
      <vt:lpstr>Skin UVB Tumors</vt:lpstr>
      <vt:lpstr>Number of Animals and Tumors</vt:lpstr>
      <vt:lpstr>Tumor Volumes</vt:lpstr>
      <vt:lpstr>Tumor Total Volume vs. Number of Tumors</vt:lpstr>
      <vt:lpstr>Average Tumor Size vs. Number of Tumors</vt:lpstr>
      <vt:lpstr>Tumors at Week 24  (Last Measurement)</vt:lpstr>
      <vt:lpstr>Log10(X+1)-Transformed Values NOTE: Must Use Transformed Volumes for Analysis!</vt:lpstr>
      <vt:lpstr>Week 22</vt:lpstr>
      <vt:lpstr>Week 20</vt:lpstr>
      <vt:lpstr>Conclusion</vt:lpstr>
      <vt:lpstr>Additional Q&amp;A (Anne, 01/06/2018)</vt:lpstr>
    </vt:vector>
  </TitlesOfParts>
  <Company>RWJMS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</dc:title>
  <dc:creator>Sargsyan, Davit</dc:creator>
  <cp:lastModifiedBy>Sargsyan, Davit</cp:lastModifiedBy>
  <cp:revision>30</cp:revision>
  <dcterms:created xsi:type="dcterms:W3CDTF">2018-01-05T23:28:26Z</dcterms:created>
  <dcterms:modified xsi:type="dcterms:W3CDTF">2018-01-06T19:26:45Z</dcterms:modified>
</cp:coreProperties>
</file>