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343" r:id="rId3"/>
    <p:sldId id="492" r:id="rId5"/>
    <p:sldId id="491" r:id="rId6"/>
    <p:sldId id="490" r:id="rId7"/>
    <p:sldId id="493" r:id="rId8"/>
    <p:sldId id="494" r:id="rId9"/>
    <p:sldId id="495" r:id="rId10"/>
    <p:sldId id="496" r:id="rId11"/>
    <p:sldId id="498" r:id="rId12"/>
    <p:sldId id="497" r:id="rId13"/>
    <p:sldId id="499" r:id="rId14"/>
    <p:sldId id="500" r:id="rId15"/>
    <p:sldId id="501" r:id="rId16"/>
    <p:sldId id="502" r:id="rId17"/>
  </p:sldIdLst>
  <p:sldSz cx="9144000" cy="6858000" type="screen4x3"/>
  <p:notesSz cx="6858000" cy="9144000"/>
  <p:embeddedFontLst>
    <p:embeddedFont>
      <p:font typeface="DejaVu Math TeX Gyre" panose="02000503000000000000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FF66"/>
    <a:srgbClr val="F5F7F9"/>
    <a:srgbClr val="9900FF"/>
    <a:srgbClr val="FD7C08"/>
    <a:srgbClr val="CE57C1"/>
    <a:srgbClr val="D200FE"/>
    <a:srgbClr val="321562"/>
    <a:srgbClr val="000544"/>
    <a:srgbClr val="000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5915" autoAdjust="0"/>
  </p:normalViewPr>
  <p:slideViewPr>
    <p:cSldViewPr snapToGrid="0" snapToObjects="1">
      <p:cViewPr varScale="1">
        <p:scale>
          <a:sx n="115" d="100"/>
          <a:sy n="115" d="100"/>
        </p:scale>
        <p:origin x="2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2485" y="3173730"/>
            <a:ext cx="77304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 </a:t>
            </a:r>
            <a:r>
              <a:rPr lang="en-US" altLang="zh-CN" sz="2000" b="1"/>
              <a:t>Menglin Kong</a:t>
            </a:r>
            <a:endParaRPr lang="en-US" altLang="zh-CN" sz="2000"/>
          </a:p>
          <a:p>
            <a:pPr algn="ctr"/>
            <a:endParaRPr lang="en-US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77900" y="1572260"/>
                <a:ext cx="6945630" cy="10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ctr">
                  <a:buClrTx/>
                  <a:buSzTx/>
                  <a:buFont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>
                            <a:sym typeface="+mn-ea"/>
                          </a:rPr>
                          <m:t>𝑪</m:t>
                        </m:r>
                      </m:e>
                      <m:sup>
                        <m:r>
                          <a:rPr lang="en-US" altLang="zh-CN" sz="2000">
                            <a:sym typeface="+mn-ea"/>
                          </a:rPr>
                          <m:t>𝟐</m:t>
                        </m:r>
                      </m:sup>
                    </m:sSup>
                    <m:r>
                      <a:rPr lang="en-US" altLang="zh-CN" sz="2000">
                        <a:sym typeface="+mn-ea"/>
                      </a:rPr>
                      <m:t>𝑫𝑹</m:t>
                    </m:r>
                  </m:oMath>
                </a14:m>
                <a:r>
                  <a:rPr lang="en-US" altLang="zh-CN" sz="2000">
                    <a:sym typeface="+mn-ea"/>
                  </a:rPr>
                  <a:t>: </a:t>
                </a:r>
                <a:r>
                  <a:rPr lang="en-US" altLang="zh-CN" sz="2000" b="1">
                    <a:sym typeface="+mn-ea"/>
                  </a:rPr>
                  <a:t>Robust Cross-Domain Recommendation based on Causal Disentanglement</a:t>
                </a:r>
                <a:endParaRPr lang="en-US" altLang="zh-CN" sz="2000" b="1"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:endParaRPr lang="en-US" altLang="zh-CN" sz="2000" b="1"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1572260"/>
                <a:ext cx="6945630" cy="10648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0170" y="707390"/>
                <a:ext cx="9053830" cy="3800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2. Causal embedding independent treatment:</a:t>
                </a:r>
                <a:endParaRPr kumimoji="1" lang="en-US" altLang="zh-CN" dirty="0"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	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From a spatial geometry standpoint, we introduce a vector or_x0002_thogonal regularizer to enforce orthogonality between the variables 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From a statistical distribution standpoint, to encourage 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, we enforce the covariance between these variables to be zero: 𝑐𝑜𝑣(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) = </a:t>
                </a:r>
                <a:r>
                  <a:rPr kumimoji="1" lang="en-US" altLang="zh-CN" b="1" dirty="0"/>
                  <a:t>E(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) − </a:t>
                </a:r>
                <a:r>
                  <a:rPr kumimoji="1" lang="en-US" altLang="zh-CN" b="1" dirty="0"/>
                  <a:t>E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en-US" altLang="zh-CN" b="1" dirty="0"/>
                  <a:t>E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) = 0. To address this, we introduce a learnable weight vector </a:t>
                </a:r>
                <a:r>
                  <a:rPr kumimoji="1" lang="en-US" altLang="zh-CN" b="1" dirty="0"/>
                  <a:t>Ω </a:t>
                </a:r>
                <a:r>
                  <a:rPr kumimoji="1" lang="en-US" altLang="zh-CN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kumimoji="1" lang="en-US" altLang="zh-CN" dirty="0"/>
                  <a:t> .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kumimoji="1"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" y="707390"/>
                <a:ext cx="9053830" cy="38004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80" y="1973580"/>
            <a:ext cx="5374005" cy="63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942715"/>
            <a:ext cx="501967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170" y="707390"/>
            <a:ext cx="905383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2. Causal embedding independent treatment:</a:t>
            </a:r>
            <a:endParaRPr kumimoji="1"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 simplify the calculation, we transform Equation  and optimize the learnable weight </a:t>
            </a:r>
            <a:r>
              <a:rPr lang="en-US" altLang="zh-CN" b="1"/>
              <a:t>Ω</a:t>
            </a:r>
            <a:r>
              <a:rPr lang="en-US" altLang="zh-CN"/>
              <a:t> by minimizing the following objective: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545" y="2335530"/>
            <a:ext cx="4216400" cy="286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0170" y="747395"/>
                <a:ext cx="9053830" cy="4827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3. Domain irrelevant information control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	</a:t>
                </a:r>
                <a:r>
                  <a:rPr kumimoji="1" lang="en-US" b="1" dirty="0">
                    <a:solidFill>
                      <a:srgbClr val="0070C0"/>
                    </a:solidFill>
                  </a:rPr>
                  <a:t>：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Next, we update the ranking model ℋ(·;𝜓∗) in the re-weighted representation space with the following objective: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To guarantee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, w</a:t>
                </a:r>
                <a:r>
                  <a:rPr kumimoji="1" lang="en-US" altLang="zh-CN" dirty="0"/>
                  <a:t>e propose the adoption of an orthogonalization constraint on the gradients of the loss function with respect to the domain-shared information (𝑋) in both domains. The orthogonalization constraint is defined as: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kumimoji="1"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" y="747395"/>
                <a:ext cx="9053830" cy="4827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31670"/>
            <a:ext cx="6267450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0" y="2880360"/>
            <a:ext cx="366712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95" y="4658995"/>
            <a:ext cx="3933190" cy="796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170" y="747395"/>
            <a:ext cx="905383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Training Procedure: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0155" y="1669415"/>
            <a:ext cx="4093845" cy="4813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" y="1669415"/>
            <a:ext cx="5071110" cy="2879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Experiments: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170" y="756285"/>
            <a:ext cx="905383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Main Results: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5870"/>
            <a:ext cx="9144000" cy="3223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6560" y="4374515"/>
            <a:ext cx="8876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semantic correlation of data in different domains has </a:t>
            </a:r>
            <a:r>
              <a:rPr lang="en-US" altLang="zh-CN"/>
              <a:t>a </a:t>
            </a:r>
            <a:r>
              <a:rPr lang="zh-CN" altLang="en-US"/>
              <a:t>significant impact on the performance of CDR models.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improvement of model performance in the source domain is not as significant as in the target domain.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Domain information disentanglement plays a crucial role in achieving robust CDR performance.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Introduction: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350" y="916940"/>
            <a:ext cx="8826500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Research Scope: </a:t>
            </a: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Numerous recommender models have been developed based on leveraging the rich information captured from users’ historical interactions .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Traditional recommendation systems encounter difficulties for new users who have no any prior interaction history, giving rise to the prevalent cold-start problem. 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With users increasingly participating in multiple domains, there is a potential to utilize information from different domains to alleviate the data sparsity and cold-start challenges. This insight has led to the development of Cross-Domain Recommendation (CDR).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Introduction: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350" y="896620"/>
            <a:ext cx="907796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Research Gap: </a:t>
            </a: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Existing approaches often place excessive emphasis on the assumption of domain in-variance, presuming that the data distribution remains unchanged in each domain.</a:t>
            </a: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1. This assumption can be problematic, as the characteristics and distributions of user/item data can vary significantly across domains.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2. User preferences are expressed through distinct behaviors in different domains, transferring domain-shared information can yield positive effects for other domains, while transferring domain-specific information may introduce negative transfer issues. 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3203575"/>
            <a:ext cx="4367530" cy="3022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0880" y="3522345"/>
            <a:ext cx="4368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 argue that </a:t>
            </a:r>
            <a:r>
              <a:rPr lang="zh-CN" altLang="en-US"/>
              <a:t>the optimal approach is to </a:t>
            </a:r>
            <a:r>
              <a:rPr lang="zh-CN" altLang="en-US" b="1"/>
              <a:t>capture and</a:t>
            </a:r>
            <a:r>
              <a:rPr lang="en-US" altLang="zh-CN" b="1"/>
              <a:t> </a:t>
            </a:r>
            <a:r>
              <a:rPr lang="zh-CN" altLang="en-US" b="1"/>
              <a:t>transfer</a:t>
            </a:r>
            <a:r>
              <a:rPr lang="zh-CN" altLang="en-US"/>
              <a:t> the most relevant factors, specifically the </a:t>
            </a:r>
            <a:r>
              <a:rPr lang="zh-CN" altLang="en-US" b="1"/>
              <a:t>domain-shared</a:t>
            </a:r>
            <a:r>
              <a:rPr lang="en-US" altLang="zh-CN" b="1"/>
              <a:t> </a:t>
            </a:r>
            <a:r>
              <a:rPr lang="zh-CN" altLang="en-US" b="1"/>
              <a:t>information</a:t>
            </a:r>
            <a:r>
              <a:rPr lang="zh-CN" altLang="en-US"/>
              <a:t>, to boost recommendations in other domains.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Introduction: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350" y="1245235"/>
            <a:ext cx="9010015" cy="535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Contributions: </a:t>
            </a: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dirty="0"/>
              <a:t>Presenting a </a:t>
            </a:r>
            <a:r>
              <a:rPr kumimoji="1" lang="en-US" altLang="zh-CN" b="1" dirty="0"/>
              <a:t>causal perspective on solving cross-domain recommender systems</a:t>
            </a:r>
            <a:r>
              <a:rPr kumimoji="1" lang="en-US" altLang="zh-CN" dirty="0"/>
              <a:t> and </a:t>
            </a:r>
            <a:r>
              <a:rPr kumimoji="1" lang="en-US" altLang="zh-CN" b="1" dirty="0"/>
              <a:t>introducing a causal graph formulation</a:t>
            </a:r>
            <a:r>
              <a:rPr kumimoji="1" lang="en-US" altLang="zh-CN" dirty="0"/>
              <a:t> for robust recommendation. To the best of our knowledge, this work is the first attempt to address CDR from a causal standpoint.</a:t>
            </a:r>
            <a:endParaRPr kumimoji="1"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Proposing a novel model called 𝐶2𝐷𝑅 that trains the CDR ac_x0002_cording to the causal graph. The model </a:t>
            </a:r>
            <a:r>
              <a:rPr kumimoji="1" lang="en-US" altLang="zh-CN" b="1" dirty="0"/>
              <a:t>employs domain classifier and sample re-weight techniques</a:t>
            </a:r>
            <a:r>
              <a:rPr kumimoji="1" lang="en-US" altLang="zh-CN" dirty="0"/>
              <a:t> to</a:t>
            </a:r>
            <a:r>
              <a:rPr kumimoji="1" lang="en-US" altLang="zh-CN" b="1" dirty="0"/>
              <a:t> distangle domain shared information and domain-specific information</a:t>
            </a:r>
            <a:r>
              <a:rPr kumimoji="1" lang="en-US" altLang="zh-CN" dirty="0"/>
              <a:t>. By selectively transferring only the domain-shared information, we enhance the recommendation performance of the model.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Experimental results on three real-world recommendation datasets demonstrate the effectiveness and robustness of the proposed method. 𝐶2𝐷𝑅 also provides possibilities for understanding how causal variables affect the recommendation outcomes in each domain.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Preliminary: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3350" y="1155700"/>
                <a:ext cx="8693150" cy="3737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ym typeface="+mn-ea"/>
                  </a:rPr>
                  <a:t>The data from the source domain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𝒟</m:t>
                        </m:r>
                      </m:e>
                      <m:sub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</m:e>
                      <m:sub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), and the data from the target domain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)</a:t>
                </a:r>
                <a:r>
                  <a:rPr kumimoji="1" lang="en-US" altLang="zh-CN" dirty="0">
                    <a:sym typeface="+mn-ea"/>
                  </a:rPr>
                  <a:t>. Specifically,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= ∅.</a:t>
                </a:r>
                <a:endParaRPr kumimoji="1" lang="en-US" altLang="zh-CN" dirty="0"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	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Given the observed interactions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dirty="0"/>
                  <a:t> ∈ {0,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}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|</m:t>
                            </m:r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|</m:t>
                            </m:r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</m:sup>
                    </m:sSup>
                    <m:r>
                      <a:rPr kumimoji="1" lang="en-US" altLang="zh-CN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kumimoji="1" lang="en-US" altLang="zh-CN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𝑌</m:t>
                        </m:r>
                      </m:e>
                      <m: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+mn-ea"/>
                  </a:rPr>
                  <a:t> ∈ {0,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}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|</m:t>
                            </m:r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|</m:t>
                            </m:r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|</m:t>
                        </m:r>
                      </m:sup>
                    </m:sSup>
                  </m:oMath>
                </a14:m>
                <a:r>
                  <a:rPr kumimoji="1" lang="en-US" altLang="zh-CN" dirty="0"/>
                  <a:t> in both domains, the goal of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𝐷𝑅 model is to learn disentangled representations of domain-shared information </a:t>
                </a:r>
                <a:r>
                  <a:rPr kumimoji="1" lang="en-US" altLang="zh-CN" b="1" dirty="0"/>
                  <a:t>𝑋</a:t>
                </a:r>
                <a:r>
                  <a:rPr kumimoji="1" lang="en-US" altLang="zh-CN" dirty="0"/>
                  <a:t>, domain-specific information </a:t>
                </a:r>
                <a:r>
                  <a:rPr kumimoji="1" lang="en-US" altLang="zh-CN" b="1" dirty="0"/>
                  <a:t>𝒳∗</a:t>
                </a:r>
                <a:r>
                  <a:rPr kumimoji="1" lang="en-US" altLang="zh-CN" dirty="0"/>
                  <a:t>, and item representations </a:t>
                </a:r>
                <a14:m>
                  <m:oMath xmlns:m="http://schemas.openxmlformats.org/officeDocument/2006/math">
                    <m:r>
                      <a:rPr kumimoji="1" lang="en-US" altLang="zh-CN" b="1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𝑰</m:t>
                    </m:r>
                  </m:oMath>
                </a14:m>
                <a:r>
                  <a:rPr kumimoji="1" lang="en-US" altLang="zh-CN" b="1" dirty="0"/>
                  <a:t>∗</a:t>
                </a:r>
                <a:r>
                  <a:rPr kumimoji="1" lang="en-US" altLang="zh-CN" dirty="0"/>
                  <a:t> in both domains, where ∗ ∈ {𝐴, 𝐵} .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By transferring the domain_x0002_shared representations </a:t>
                </a:r>
                <a:r>
                  <a:rPr kumimoji="1" lang="en-US" altLang="zh-CN" b="1" dirty="0"/>
                  <a:t>𝑋</a:t>
                </a:r>
                <a:r>
                  <a:rPr kumimoji="1" lang="en-US" altLang="zh-CN" dirty="0"/>
                  <a:t>, we aim to enhance the recommendation performance in both domains.</a:t>
                </a:r>
                <a:endParaRPr kumimoji="1" lang="en-US" altLang="zh-CN" dirty="0"/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	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1155700"/>
                <a:ext cx="8693150" cy="37376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8425" y="707390"/>
            <a:ext cx="878459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Causal Look at CDR:</a:t>
            </a:r>
            <a:endParaRPr kumimoji="1"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986" t="3480" r="5953" b="5640"/>
          <a:stretch>
            <a:fillRect/>
          </a:stretch>
        </p:blipFill>
        <p:spPr>
          <a:xfrm>
            <a:off x="-50800" y="1148080"/>
            <a:ext cx="5175885" cy="253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866005" y="789940"/>
                <a:ext cx="4164965" cy="379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/>
                  <a:t>Domain-shared information extraction: </a:t>
                </a:r>
                <a:r>
                  <a:rPr lang="zh-CN" altLang="en-US"/>
                  <a:t> </a:t>
                </a:r>
                <a:r>
                  <a:rPr lang="zh-CN" altLang="en-US">
                    <a:sym typeface="+mn-ea"/>
                  </a:rPr>
                  <a:t>By cutting off the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causal relation 𝐷 → 𝑋, we achieve statistical independence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between 𝑋 and 𝐷 (i.e., 𝐷 ⊥ 𝑋).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/>
                  <a:t>, i.e., 𝑃 (𝑋 |𝐷 = 0) = 𝑃 (𝑋 |𝐷 = 1).</a:t>
                </a:r>
                <a:endParaRPr lang="zh-CN" altLang="en-US"/>
              </a:p>
              <a:p>
                <a:pPr marL="285750" indent="-285750"/>
                <a:endParaRPr lang="zh-CN" alt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/>
                  <a:t>Domain-specific information extraction:</a:t>
                </a:r>
                <a:r>
                  <a:rPr lang="en-US" altLang="zh-CN" b="1"/>
                  <a:t> </a:t>
                </a:r>
                <a:r>
                  <a:rPr lang="zh-CN" altLang="en-US"/>
                  <a:t>By cutting off the causal relations</a:t>
                </a:r>
                <a:r>
                  <a:rPr lang="en-US" altLang="zh-CN"/>
                  <a:t> </a:t>
                </a:r>
                <a:r>
                  <a:rPr lang="zh-CN" altLang="en-US"/>
                  <a:t>𝑋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/>
                  <a:t> and 𝑋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/>
                  <a:t>, we ensure the independence of these</a:t>
                </a:r>
                <a:r>
                  <a:rPr lang="en-US" altLang="zh-CN"/>
                  <a:t> </a:t>
                </a:r>
                <a:r>
                  <a:rPr lang="zh-CN" altLang="en-US"/>
                  <a:t>variables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/>
                  <a:t>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/>
                  <a:t>, 𝑋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/>
                  <a:t>, 𝑋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/>
                  <a:t>). 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05" y="789940"/>
                <a:ext cx="4164965" cy="3799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13690" y="4709160"/>
                <a:ext cx="8119110" cy="158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/>
                  <a:t>Domain irrelevant information control:</a:t>
                </a:r>
                <a:r>
                  <a:rPr lang="zh-CN" altLang="en-US"/>
                  <a:t> </a:t>
                </a:r>
                <a:r>
                  <a:rPr lang="zh-CN" altLang="en-US">
                    <a:sym typeface="+mn-ea"/>
                  </a:rPr>
                  <a:t>By cutting off the causal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, we prevent unwanted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interference and maintain the integrity of the recommendation process (i.e.,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 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>
                    <a:sym typeface="+mn-ea"/>
                  </a:rPr>
                  <a:t>).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/>
                  <a:t>Therefore, we enforce the independence between the domain-specific interest in one domain</a:t>
                </a:r>
                <a:r>
                  <a:rPr lang="en-US" altLang="zh-CN"/>
                  <a:t> </a:t>
                </a:r>
                <a:r>
                  <a:rPr lang="zh-CN" altLang="en-US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/>
                  <a:t>) and the ranking score in another domain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/>
                  <a:t>).</a:t>
                </a:r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" y="4709160"/>
                <a:ext cx="8119110" cy="15836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8425" y="707390"/>
                <a:ext cx="8784590" cy="3444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b="1" i="1" dirty="0">
                            <a:solidFill>
                              <a:srgbClr val="0070C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b="1" i="1" dirty="0">
                            <a:solidFill>
                              <a:srgbClr val="0070C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𝑪</m:t>
                        </m:r>
                      </m:e>
                      <m:sup>
                        <m:r>
                          <a:rPr kumimoji="1" lang="en-US" b="1" i="1" dirty="0">
                            <a:solidFill>
                              <a:srgbClr val="0070C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𝐷𝑅 framework:</a:t>
                </a:r>
                <a:endParaRPr kumimoji="1" lang="en-US" altLang="zh-CN" dirty="0"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altLang="zh-CN" dirty="0">
                    <a:solidFill>
                      <a:srgbClr val="FF0000"/>
                    </a:solidFill>
                  </a:rPr>
                  <a:t>	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" y="707390"/>
                <a:ext cx="8784590" cy="34442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80"/>
            <a:ext cx="8964295" cy="4846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705" y="556895"/>
            <a:ext cx="878459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b="1" dirty="0">
                <a:solidFill>
                  <a:srgbClr val="0070C0"/>
                </a:solidFill>
                <a:sym typeface="+mn-ea"/>
              </a:rPr>
              <a:t>Causal representation learning:</a:t>
            </a:r>
            <a:endParaRPr kumimoji="1" lang="en-US" b="1" dirty="0">
              <a:solidFill>
                <a:srgbClr val="0070C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1094740"/>
            <a:ext cx="5730875" cy="3855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5413375"/>
            <a:ext cx="3000375" cy="428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6027420"/>
            <a:ext cx="5311775" cy="654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0825" y="4950460"/>
            <a:ext cx="4764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Output with respect to user and item: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Loss: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20" y="4897120"/>
            <a:ext cx="3048000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975330" cy="79007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Proposed methods: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7211" y="1678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79705" y="556895"/>
                <a:ext cx="8784590" cy="5467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1. Causal representation </a:t>
                </a:r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disentanglement</a:t>
                </a:r>
                <a:r>
                  <a:rPr kumimoji="1" lang="en-US" b="1" dirty="0">
                    <a:solidFill>
                      <a:srgbClr val="0070C0"/>
                    </a:solidFill>
                    <a:sym typeface="+mn-ea"/>
                  </a:rPr>
                  <a:t>:</a:t>
                </a:r>
                <a:endParaRPr kumimoji="1" lang="en-US" b="1" dirty="0">
                  <a:solidFill>
                    <a:srgbClr val="0070C0"/>
                  </a:solidFill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It is crucial to ensure that the user’s domain-shared interest representation (X) contains domain-invariant information that does not reveal specific domain information.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We label the learned representations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kumimoji="1" lang="en-US" altLang="zh-CN" dirty="0"/>
                  <a:t> with the value ’1’, while labelling 𝑋 with the value ’0’, then train a domain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zh-CN" dirty="0"/>
                  <a:t> (·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𝜓</m:t>
                        </m:r>
                      </m:e>
                      <m:sup>
                        <m:r>
                          <a:rPr kumimoji="1" lang="en-US" altLang="zh-CN" dirty="0">
                            <a:latin typeface="DejaVu Math TeX Gyre" panose="02000503000000000000" charset="0"/>
                            <a:sym typeface="+mn-ea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zh-CN" dirty="0"/>
                  <a:t> ) to predict the label as shown in the following equation: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Here, we utilize the gradient reversal layer (GRL) to extract the domain-shared information by confusing the domain classifier during the training process of the encoder 𝑋 = 𝐹 (·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kumimoji="1" lang="en-US" altLang="zh-CN" dirty="0"/>
                  <a:t>).</a:t>
                </a:r>
                <a:endParaRPr kumimoji="1"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This reversal masks force the encoder 𝑋 = 𝐹 (·;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kumimoji="1" lang="en-US" altLang="zh-CN" dirty="0"/>
                  <a:t>) to learn domain-invariant information, </a:t>
                </a:r>
                <a:r>
                  <a:rPr kumimoji="1" lang="en-US" altLang="zh-CN" b="1" dirty="0"/>
                  <a:t>making it difficult for the domain classifier to distinguish between the source and target domains.</a:t>
                </a:r>
                <a:endParaRPr kumimoji="1"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5" y="556895"/>
                <a:ext cx="8784590" cy="54673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201670"/>
            <a:ext cx="2846070" cy="455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228975" y="4298315"/>
                <a:ext cx="3235960" cy="4978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GRL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 = 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 ,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GRL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X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CN"/>
                  <a:t> =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I</m:t>
                    </m:r>
                  </m:oMath>
                </a14:m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75" y="4298315"/>
                <a:ext cx="3235960" cy="497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960" y="5831205"/>
            <a:ext cx="4794250" cy="68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cxaGRHaGpZV3g3VlgwZ1hGMD0iLAoJIkxhdGV4SW1nQmFzZTY0IiA6ICJpVkJPUncwS0dnb0FBQUFOU1VoRVVnQUFBRHdBQUFBOEJBTUFBQURJMHNSQkFBQUFNRkJNVkVYLy8vOEFBQUFBQUFBQUFBQUFBQUFBQUFBQUFBQUFBQUFBQUFBQUFBQUFBQUFBQUFBQUFBQUFBQUFBQUFBQUFBQXYzYUI3QUFBQUQzUlNUbE1BTW5hNzNlK0pFR2JOSXBsRXExU3VJaHBOQUFBQUNYQklXWE1BQUE3RUFBQU94QUdWS3c0YkFBQUNwMGxFUVZRNEVXVlVQVzhUUVJCZFBvMGRPN2I0QTA1TjR4VDBaeHFnUVdkUklMcExRZThJS1JLZFhkREhEUUpCWVRkSVVKbVd5bTRpU3ROVDJPSVBKSUFOSklFODNzN2R6czBkVzl6T3ZMZTdNL04yYnAyVGNmTjJjamUxekxmeXBKZDZ6OEd4YXhneE94ajV1VGJ6TEg2VjZDdkFub2M2d3VKUGlWNENjMEx2c2ZrU2NjVzNJbDBETmtUcVdNL2ROdW5TNGRlQm42U2JteUcvQ1hEQ3lZeXJ3Qm5kN1piSHhralR6UG0yUmJoN0o2ZTgxYmNJZ0VtUjVvYjlnRnhLMHd3dTV6cHdxdTdsTkUzMW5hTW92OVd0cG1tcTc5elVWanI0VDNKbXRxdXJENEdWT21JdzE2RWlZeEZRWGVkdWtOYkVxYThYMEF4cTlrUGRMWnVIb01mQWQ2V2J3R2QxeElodEtjeHNYcUI5Nks0aU1kWnFpM0ZBZWk5QUZEQVBKR0NmZEN2UWpYSm1yTVJVT2dBK2hLVXljejNPRmVGUkUzVzgwU1o5b1VoaUpCQndUUG9rME96RFloUDdzdklMNFcxMncxS1pwNTRlQm9qZVRyQmxqank5SDZDWnNUMG1aK2M2QVgvRFNwbTlaSGxkWEZ6TUxQSzAxc1dyN2RuZExDUTJNaTVLbVIxZzNURzFMRXVaUlRnakZGU3UySDVuRUxiOEtzazdrNWtWYm5PQmMzOWhvZXpTSDFCSk1PSU9MWnVhZFUzaVZXd20vSUcwY2Z0NUduNVZueUpjTTByRWhUWmswVHYrdXNOTHdzUTFEVzZlZWpWWjlpaUx4elQ4QTVTTlN1enZPY3Jqc2EzeTM5eFZ4ZUdCcTJ3OTB6RDNGZUdsYzN3cXRJc0hsbTVnVFRrWUR5RmEyLzZLUzl3anpoOVNWVmtZTzkzc2VNTWE3OUNjdFBTUitVNmFXemdtUGZHZ2M0MXNFK1BwbzhURHMzK3hNczRNSHFqZE5TV2RLbmdVK3F0dkh1OG1hZEZsQyt1SnhIQXo4ekx3dW9IWHpqMU5zcU5GMHd0WGE4bGE5ZzdIbTQvQW5YU3ZQTjZuNytKZTZpYkNBNDhENjJKQjVxbS9TT2xIVkRNYnNvSHhaTlRGZTVWNWZvcTQ0YUg2ejE1c0h0eFNqOFpiNEw3MVMzYmw2NmVBL0FPM1o5bnZqU2RSSHdBQUFBQkpSVTVFcmtKZ2dnP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dGc2NHaGhJRnhkIiwKCSJMYXRleEltZ0Jhc2U2NCIgOiAiaVZCT1J3MEtHZ29BQUFBTlNVaEVVZ0FBQUM4QUFBQW1CQU1BQUFDbUJ0OVhBQUFBTUZCTVZFWC8vLzhBQUFBQUFBQUFBQUFBQUFBQUFBQUFBQUFBQUFBQUFBQUFBQUFBQUFBQUFBQUFBQUFBQUFBQUFBQUFBQUF2M2FCN0FBQUFEM1JTVGxNQUVIYXIzZTltVkxzaXpabUpNa1JscVhZUkFBQUFDWEJJV1hNQUFBN0VBQUFPeEFHVkt3NGJBQUFCeUVsRVFWUW9GV1ZUdTA0YlFSU2RKUmpIZ0kyRmxCb2tLaXFvSWxFZ1c0cW9qU0pGRkVnc2RPazJmMkQrWUtscFRJUkVhMm9hdGdWRk1nMDEvZ05RWXZOS2xNTTVkOWI3RUxlWSt6aDN6cHc3cyt0Y2FzSEsxdmpMd1NUTGZUVUd0b0NOdk9LamFvaXZSMjRSMkM4anRSZzdxaHpqVHhtSThOeFVKUWh4YnNqc3VybDV3QWV1aXllcjNKMll1OHdZcGdIYk9rZ0VmQUJPNUdsVHdMSjhaNmgxQUJ6SjAyckFObDE5cktRQlBNcWJoWGJJL0Y4bFBkL2xnUmlxVmY0cjZ4ZkhHa0FzOStJamt6R3F4N2sxT3k5ZVpraUZ2MVh5MWdXR2xDRE5FZkF5S1pNRStPSG03T3dPMEM0Qis2Nm5UaXBIa2dOM21yQjF6Z0pueFUwSlNPbzJMODh1aUhMY2tYejhwOFlsNERuZm9HbVRxSzBDV3dwcUJWeFJNSzBMMlB5S2FRU3UvU3R5MUFkZnMzVUpDTnNXWFpiRzBKR3B5RUgrU21va1lKcnMxdFp0cTE4V01vSUk2WWVSQVJxYjFuc0hKRlozRmVEUVI3YVNLdkhwWEVhcVBPaG5CTHpkd2h5M1ZEdlJFaGNtbjhJdnIvNHpkMy9LTDdIZTN3dU1lVWIzV3RWam10VmF2S1VZZkw2S2ZjSGRsS3NSdnc0bG4xOWY2MUNkalJDYmZPTHZVTjNOWU5ROEhqY0ZPUDRGSS81bXV6ZVdSUmpocDBYY2M5RVpuYTZtU1hEOTdZemhHMXZ6K2dFak9UUHlBQUFBQUVsRlRrU3VRbUND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WEhOcFoyMWhYM3R6ZlY1N01uMGdYRjA9IiwKCSJMYXRleEltZ0Jhc2U2NCIgOiAiaVZCT1J3MEtHZ29BQUFBTlNVaEVVZ0FBQUUwQUFBQmZCQU1BQUFCZk9WY1RBQUFBTUZCTVZFWC8vLzhBQUFBQUFBQUFBQUFBQUFBQUFBQUFBQUFBQUFBQUFBQUFBQUFBQUFBQUFBQUFBQUFBQUFBQUFBQUFBQUF2M2FCN0FBQUFEM1JTVGxNQUVHYVozZTlVUkxzeWlTTE5xM1l1MGRGcEFBQUFDWEJJV1hNQUFBN0VBQUFPeEFHVkt3NGJBQUFEZVVsRVFWUklEWTFYejA4VFFSU2VGbWtwbFVLTWVJWEVrSGdyTVNZZWl5WnFqTWJWZ3lZaXlmSWZRSUlIRXcrZzhhU1E1ZURKU3ptWTZLMU5oSGdFWTRnWGNibDVNU24rQlZWaEZiSDYrWFpuWm1lMjNabDJEdDE1Ny92MnpkdVo5MlBLbUcwc2JPUDZLeHVCWXhNSXgvUklGK1k2Ymp4OCt4TDRZZWNWY0RVa05JRmRLM0hqTUZxd0FQeTE4dnd0RGk4QzR4WmlEc0wvSWVDN2hUZXdMOEFpOE0vQ0c4TzBRSDBjV0hoVllJL0ROVWdYMHVqay9oYlhsNEY2R29Qck5vRWxQcHNENXMyOFk4QXNSOG5lcXBsWDlDNEtzR2xkVjFud0VDakJNZ1BrVmxwSWpKV0FQMWFDQVB1QnlWNTQ1ZDdjbytPOTE0dTU0OWJkVXhZcStLVUU4NnlFd0hJWTZyMHlMaWpCUE12aTBBeHFTQmxybW1TY1pudjdDRlkrcUJ0dGFFQUpqeUxwZEJkMlUyUzRZK2VWNUVkQVd5TmwyaFFWcU5CS0FaV3FKTk5uMEY1Z21pSk9Nb3UyZWtCeEhOd09CMkRmeEJvUnhMREYvYUFrMGZPYmN2ckVPVmNCbDBsZlZTS21ZdDREVFlzb0lhaGF4R05YOHA3SEtqNlIrcmFuN2t0SVBHckRoVmowQ1FzdWhZeldSeG83cyttOERTS2NaeXpuQWIvVEdaRzI2SXJTbVlVMXlzbmNOVzZtYWMxVkJ6SWVxRFpPR2hlbS9yQWxRRnA0eXNpakRaWGhTclhFMkZJeXJ0WVFMUi9jcDY4Ri9EU3RPNmEzT1V1enJlaGwwR3d2bzNjNStnN1RnZEJXcUdpbG5xeUVwS01EK21kUWFkZENOMEVjaGt4bVV0T1czMHlnU3FCZG5vOGxhZ0c3c1pDYzFLQVZoYzI0OXlWSkpGWDBadDNVWDBwU1BmM1c0WmpqejlFdUNiUjl4aDdnYTFGQTZiU1VYRTFKbm5ieWROUjFoU1JuZXJ1cDZMNG1hV3hPMlNQM3pEMWxUSDBISGFGeFdUYWd0cUtpVExjdFNtSSt2dXhRNU94MTRySEdrNmptcVFSelg5eVp6MElZRlNIWDE5bEFCM0d3OGdSM09MSG9SZzIyNE9PWk5DT2VHV2QvaExFM01wN1djVlJucDN4Y2FhT3hrL3ppVkpzU3dBUUNCM2pjVG1PTnFCMFV2VGdWRnJhRG5hOGR0RHl2SWFQRzFCSnZEUEhZbmpPbWpPRDE4L0pVdFpTd2lDbE9OSCsydzZPa1loajR0SnBVcFVwMEVRTGV6NmRpdWpJWDhoQ3M2YnJVT2FVc2plNDNpYXdiRVcrbEd0R1YrZGNoMDlDY2RDSXJudUZOTWFGTUZhaERwdXFsc3VDL2k2WlVSNlVxOWJrcEw4TU4yNThGeGhveWx4djJ5N01qNjRscnF0amNEVWVFU2NsWU9UbXZFdjBwbyt0RVFEbGlHVlcrdlRuY3RaQUl5dUlEL2VhOVZ0M09ZL2ZSV2xsR01ONkZ4dGlMWlhmbTZhcWcvUWV1WVFWWXNORXFzQU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6314</Words>
  <Application>WPS 文字</Application>
  <PresentationFormat>全屏显示(4:3)</PresentationFormat>
  <Paragraphs>170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Arial</vt:lpstr>
      <vt:lpstr>Calibri</vt:lpstr>
      <vt:lpstr>Helvetica Neue</vt:lpstr>
      <vt:lpstr>DejaVu Math TeX Gyre</vt:lpstr>
      <vt:lpstr>Times New Roman Bold</vt:lpstr>
      <vt:lpstr>Times New Roman Regular</vt:lpstr>
      <vt:lpstr>微软雅黑</vt:lpstr>
      <vt:lpstr>汉仪旗黑</vt:lpstr>
      <vt:lpstr>汉仪书宋二KW</vt:lpstr>
      <vt:lpstr>宋体</vt:lpstr>
      <vt:lpstr>Arial Unicode MS</vt:lpstr>
      <vt:lpstr>BatangChe</vt:lpstr>
      <vt:lpstr>Apple SD Gothic Neo</vt:lpstr>
      <vt:lpstr>STIX Two Math</vt:lpstr>
      <vt:lpstr>宋体-简</vt:lpstr>
      <vt:lpstr>Calibri</vt:lpstr>
      <vt:lpstr>Default Theme</vt:lpstr>
      <vt:lpstr>PowerPoint 演示文稿</vt:lpstr>
      <vt:lpstr>Introduction:</vt:lpstr>
      <vt:lpstr>Introduction:</vt:lpstr>
      <vt:lpstr>Introduction:</vt:lpstr>
      <vt:lpstr>Preliminary:</vt:lpstr>
      <vt:lpstr>Proposed methods:</vt:lpstr>
      <vt:lpstr>Proposed methods:</vt:lpstr>
      <vt:lpstr>Proposed methods:</vt:lpstr>
      <vt:lpstr>Proposed methods:</vt:lpstr>
      <vt:lpstr>Proposed methods:</vt:lpstr>
      <vt:lpstr>Proposed methods:</vt:lpstr>
      <vt:lpstr>Proposed methods:</vt:lpstr>
      <vt:lpstr>Proposed methods:</vt:lpstr>
      <vt:lpstr>Experiments: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XJTLU</dc:title>
  <dc:creator>Tom Ennis</dc:creator>
  <cp:lastModifiedBy>KML</cp:lastModifiedBy>
  <cp:revision>541</cp:revision>
  <cp:lastPrinted>2023-11-13T07:47:09Z</cp:lastPrinted>
  <dcterms:created xsi:type="dcterms:W3CDTF">2023-11-13T07:47:09Z</dcterms:created>
  <dcterms:modified xsi:type="dcterms:W3CDTF">2023-11-13T07:47:09Z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  <property fmtid="{D5CDD505-2E9C-101B-9397-08002B2CF9AE}" pid="4" name="ICV">
    <vt:lpwstr>4F2EA8DCE27DB4447CD45165CAF33470_43</vt:lpwstr>
  </property>
  <property fmtid="{D5CDD505-2E9C-101B-9397-08002B2CF9AE}" pid="5" name="KSOProductBuildVer">
    <vt:lpwstr>2052-5.5.1.7991</vt:lpwstr>
  </property>
</Properties>
</file>