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6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8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4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7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5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1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28E87-5CBC-451C-8A4E-5A4E55011D71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DDE501-5774-478D-B2B6-89A2B9691E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UI/UX </a:t>
            </a:r>
            <a:r>
              <a:rPr lang="ko-KR" altLang="en-US" dirty="0" smtClean="0"/>
              <a:t>콘셉트 기획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수행평가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ko-KR" altLang="en-US" dirty="0" smtClean="0"/>
              <a:t>날짜 </a:t>
            </a:r>
            <a:r>
              <a:rPr lang="en-US" altLang="ko-KR" dirty="0" smtClean="0"/>
              <a:t>: 2023/02/17</a:t>
            </a:r>
          </a:p>
          <a:p>
            <a:pPr algn="l"/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공민혁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288" y="51276"/>
            <a:ext cx="5856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3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프로젝트 </a:t>
            </a:r>
            <a:r>
              <a:rPr lang="ko-KR" altLang="en-US" sz="4800" dirty="0" err="1" smtClean="0"/>
              <a:t>정보구조</a:t>
            </a:r>
            <a:endParaRPr lang="ko-KR" altLang="en-US" sz="4800" dirty="0"/>
          </a:p>
        </p:txBody>
      </p:sp>
      <p:sp>
        <p:nvSpPr>
          <p:cNvPr id="2" name="직사각형 1"/>
          <p:cNvSpPr/>
          <p:nvPr/>
        </p:nvSpPr>
        <p:spPr>
          <a:xfrm>
            <a:off x="6981917" y="933549"/>
            <a:ext cx="1016950" cy="60675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Kmart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84553" y="2162086"/>
            <a:ext cx="1016950" cy="60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5" name="직선 연결선 4"/>
          <p:cNvCxnSpPr>
            <a:endCxn id="6" idx="0"/>
          </p:cNvCxnSpPr>
          <p:nvPr/>
        </p:nvCxnSpPr>
        <p:spPr>
          <a:xfrm>
            <a:off x="7998867" y="1532782"/>
            <a:ext cx="994161" cy="629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958417" y="2162086"/>
            <a:ext cx="1016950" cy="60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66832" y="933549"/>
            <a:ext cx="1138016" cy="60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2" idx="1"/>
          </p:cNvCxnSpPr>
          <p:nvPr/>
        </p:nvCxnSpPr>
        <p:spPr>
          <a:xfrm flipH="1" flipV="1">
            <a:off x="5999546" y="1236924"/>
            <a:ext cx="98237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20" idx="0"/>
          </p:cNvCxnSpPr>
          <p:nvPr/>
        </p:nvCxnSpPr>
        <p:spPr>
          <a:xfrm>
            <a:off x="7466892" y="1547817"/>
            <a:ext cx="0" cy="614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960129" y="879369"/>
            <a:ext cx="1157953" cy="438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960123" y="1547817"/>
            <a:ext cx="1157953" cy="438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61548" y="2241224"/>
            <a:ext cx="1156531" cy="438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endCxn id="28" idx="1"/>
          </p:cNvCxnSpPr>
          <p:nvPr/>
        </p:nvCxnSpPr>
        <p:spPr>
          <a:xfrm>
            <a:off x="9740073" y="1761125"/>
            <a:ext cx="220050" cy="5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730102" y="1091715"/>
            <a:ext cx="9971" cy="1371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6" idx="3"/>
            <a:endCxn id="29" idx="1"/>
          </p:cNvCxnSpPr>
          <p:nvPr/>
        </p:nvCxnSpPr>
        <p:spPr>
          <a:xfrm flipV="1">
            <a:off x="9501503" y="2460426"/>
            <a:ext cx="460045" cy="5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389127" y="3050589"/>
            <a:ext cx="1207802" cy="55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마이페이지</a:t>
            </a:r>
            <a:endParaRPr lang="ko-KR" altLang="en-US" sz="1600" dirty="0"/>
          </a:p>
        </p:txBody>
      </p:sp>
      <p:cxnSp>
        <p:nvCxnSpPr>
          <p:cNvPr id="39" name="직선 연결선 38"/>
          <p:cNvCxnSpPr>
            <a:stCxn id="6" idx="2"/>
            <a:endCxn id="37" idx="0"/>
          </p:cNvCxnSpPr>
          <p:nvPr/>
        </p:nvCxnSpPr>
        <p:spPr>
          <a:xfrm>
            <a:off x="8993028" y="2768837"/>
            <a:ext cx="0" cy="281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511614" y="3950978"/>
            <a:ext cx="965675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60123" y="5702769"/>
            <a:ext cx="1157953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60125" y="4351672"/>
            <a:ext cx="1157951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960126" y="3069999"/>
            <a:ext cx="1157950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960124" y="5003467"/>
            <a:ext cx="1157952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구매목록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60126" y="3687610"/>
            <a:ext cx="1157950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37" idx="2"/>
            <a:endCxn id="41" idx="0"/>
          </p:cNvCxnSpPr>
          <p:nvPr/>
        </p:nvCxnSpPr>
        <p:spPr>
          <a:xfrm>
            <a:off x="8993028" y="3606066"/>
            <a:ext cx="1424" cy="344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7" idx="3"/>
            <a:endCxn id="44" idx="1"/>
          </p:cNvCxnSpPr>
          <p:nvPr/>
        </p:nvCxnSpPr>
        <p:spPr>
          <a:xfrm>
            <a:off x="9596929" y="3328328"/>
            <a:ext cx="363197" cy="2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778527" y="3328327"/>
            <a:ext cx="0" cy="2635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42" idx="1"/>
          </p:cNvCxnSpPr>
          <p:nvPr/>
        </p:nvCxnSpPr>
        <p:spPr>
          <a:xfrm>
            <a:off x="9778527" y="5963416"/>
            <a:ext cx="1815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5" idx="1"/>
          </p:cNvCxnSpPr>
          <p:nvPr/>
        </p:nvCxnSpPr>
        <p:spPr>
          <a:xfrm>
            <a:off x="9778527" y="5264114"/>
            <a:ext cx="181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43" idx="1"/>
          </p:cNvCxnSpPr>
          <p:nvPr/>
        </p:nvCxnSpPr>
        <p:spPr>
          <a:xfrm>
            <a:off x="9778527" y="4612319"/>
            <a:ext cx="181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46" idx="1"/>
          </p:cNvCxnSpPr>
          <p:nvPr/>
        </p:nvCxnSpPr>
        <p:spPr>
          <a:xfrm>
            <a:off x="9778526" y="3948257"/>
            <a:ext cx="18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27" idx="1"/>
          </p:cNvCxnSpPr>
          <p:nvPr/>
        </p:nvCxnSpPr>
        <p:spPr>
          <a:xfrm>
            <a:off x="9730102" y="1098571"/>
            <a:ext cx="2300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5152409" y="2204816"/>
            <a:ext cx="1157952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상품목록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136037" y="5006849"/>
            <a:ext cx="1157952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142089" y="2901396"/>
            <a:ext cx="1157952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152409" y="3593943"/>
            <a:ext cx="1157952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138526" y="4304669"/>
            <a:ext cx="1157952" cy="521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상품주문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>
            <a:stCxn id="100" idx="3"/>
            <a:endCxn id="20" idx="1"/>
          </p:cNvCxnSpPr>
          <p:nvPr/>
        </p:nvCxnSpPr>
        <p:spPr>
          <a:xfrm flipV="1">
            <a:off x="6310361" y="2465462"/>
            <a:ext cx="64805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649342" y="2460426"/>
            <a:ext cx="7834" cy="2803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293989" y="3156685"/>
            <a:ext cx="355353" cy="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301823" y="3855789"/>
            <a:ext cx="355353" cy="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290067" y="4547235"/>
            <a:ext cx="355353" cy="5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01" idx="3"/>
          </p:cNvCxnSpPr>
          <p:nvPr/>
        </p:nvCxnSpPr>
        <p:spPr>
          <a:xfrm>
            <a:off x="6293989" y="5267496"/>
            <a:ext cx="359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657744" y="933549"/>
            <a:ext cx="1626627" cy="61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자주묻는질문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657743" y="2427520"/>
            <a:ext cx="1626627" cy="61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2657742" y="4056010"/>
            <a:ext cx="1626627" cy="61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cxnSp>
        <p:nvCxnSpPr>
          <p:cNvPr id="129" name="직선 연결선 128"/>
          <p:cNvCxnSpPr>
            <a:stCxn id="126" idx="3"/>
            <a:endCxn id="21" idx="1"/>
          </p:cNvCxnSpPr>
          <p:nvPr/>
        </p:nvCxnSpPr>
        <p:spPr>
          <a:xfrm flipV="1">
            <a:off x="4284371" y="1236925"/>
            <a:ext cx="582461" cy="3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4575601" y="1233165"/>
            <a:ext cx="0" cy="3129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4276851" y="4339564"/>
            <a:ext cx="306266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4276851" y="2726108"/>
            <a:ext cx="306266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323532" y="935267"/>
            <a:ext cx="965675" cy="61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연결선 138"/>
          <p:cNvCxnSpPr>
            <a:stCxn id="137" idx="3"/>
            <a:endCxn id="126" idx="1"/>
          </p:cNvCxnSpPr>
          <p:nvPr/>
        </p:nvCxnSpPr>
        <p:spPr>
          <a:xfrm flipV="1">
            <a:off x="2289207" y="1240683"/>
            <a:ext cx="368537" cy="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1327805" y="1723104"/>
            <a:ext cx="965675" cy="61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73475" y="1240683"/>
            <a:ext cx="0" cy="788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2275617" y="2029379"/>
            <a:ext cx="1978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1309942" y="2429239"/>
            <a:ext cx="965675" cy="61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313740" y="3165972"/>
            <a:ext cx="965675" cy="61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1" name="직선 연결선 150"/>
          <p:cNvCxnSpPr>
            <a:endCxn id="127" idx="1"/>
          </p:cNvCxnSpPr>
          <p:nvPr/>
        </p:nvCxnSpPr>
        <p:spPr>
          <a:xfrm>
            <a:off x="2279539" y="2734654"/>
            <a:ext cx="3782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2468641" y="2726108"/>
            <a:ext cx="0" cy="788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150" idx="3"/>
          </p:cNvCxnSpPr>
          <p:nvPr/>
        </p:nvCxnSpPr>
        <p:spPr>
          <a:xfrm flipV="1">
            <a:off x="2279415" y="3469595"/>
            <a:ext cx="181776" cy="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1320747" y="4062156"/>
            <a:ext cx="965675" cy="61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323597" y="4826135"/>
            <a:ext cx="965675" cy="61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/>
          <p:cNvCxnSpPr/>
          <p:nvPr/>
        </p:nvCxnSpPr>
        <p:spPr>
          <a:xfrm>
            <a:off x="2468641" y="4330307"/>
            <a:ext cx="0" cy="788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2279538" y="4339564"/>
            <a:ext cx="3782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2293194" y="5117677"/>
            <a:ext cx="181776" cy="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525" y="2444101"/>
            <a:ext cx="3869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4. </a:t>
            </a:r>
            <a:r>
              <a:rPr lang="ko-KR" altLang="en-US" sz="4800" dirty="0" smtClean="0"/>
              <a:t>스토리보드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327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34" y="17092"/>
            <a:ext cx="649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프로토타입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와이어프레임 </a:t>
            </a:r>
            <a:r>
              <a:rPr lang="en-US" altLang="ko-KR" sz="2800" dirty="0" smtClean="0"/>
              <a:t>1)</a:t>
            </a:r>
            <a:endParaRPr lang="ko-KR" altLang="en-US" sz="2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19568"/>
              </p:ext>
            </p:extLst>
          </p:nvPr>
        </p:nvGraphicFramePr>
        <p:xfrm>
          <a:off x="510847" y="540312"/>
          <a:ext cx="108379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91">
                  <a:extLst>
                    <a:ext uri="{9D8B030D-6E8A-4147-A177-3AD203B41FA5}">
                      <a16:colId xmlns:a16="http://schemas.microsoft.com/office/drawing/2014/main" val="487618056"/>
                    </a:ext>
                  </a:extLst>
                </a:gridCol>
                <a:gridCol w="2674834">
                  <a:extLst>
                    <a:ext uri="{9D8B030D-6E8A-4147-A177-3AD203B41FA5}">
                      <a16:colId xmlns:a16="http://schemas.microsoft.com/office/drawing/2014/main" val="4020815752"/>
                    </a:ext>
                  </a:extLst>
                </a:gridCol>
                <a:gridCol w="3400751">
                  <a:extLst>
                    <a:ext uri="{9D8B030D-6E8A-4147-A177-3AD203B41FA5}">
                      <a16:colId xmlns:a16="http://schemas.microsoft.com/office/drawing/2014/main" val="4074216694"/>
                    </a:ext>
                  </a:extLst>
                </a:gridCol>
                <a:gridCol w="2709492">
                  <a:extLst>
                    <a:ext uri="{9D8B030D-6E8A-4147-A177-3AD203B41FA5}">
                      <a16:colId xmlns:a16="http://schemas.microsoft.com/office/drawing/2014/main" val="2892386702"/>
                    </a:ext>
                  </a:extLst>
                </a:gridCol>
              </a:tblGrid>
              <a:tr h="345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82136"/>
                  </a:ext>
                </a:extLst>
              </a:tr>
              <a:tr h="345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http://localhost:8080/Kmart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4654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024782" y="1363185"/>
            <a:ext cx="828945" cy="277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3333" y="1363185"/>
            <a:ext cx="828945" cy="277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16249" y="1363185"/>
            <a:ext cx="828945" cy="277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847" y="1363185"/>
            <a:ext cx="8234347" cy="484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6441" y="1917238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846" y="2764695"/>
            <a:ext cx="8234347" cy="1439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슬라이더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4732" y="1917238"/>
            <a:ext cx="295969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6441" y="2471291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92295" y="2471291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생활가전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07636" y="2467388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가공식품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04003" y="2465593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98149" y="2465593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농산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2021" y="2465593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축산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5559" y="1917238"/>
            <a:ext cx="478564" cy="441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3871" y="1917237"/>
            <a:ext cx="478564" cy="441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59351" y="2467214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38171" y="5179463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91927" y="4477930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핫딜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97781" y="4478128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베스트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06005" y="4478772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08775" y="4479422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평점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44963" y="5179463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78811" y="5176583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77058" y="5182281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32915"/>
              </p:ext>
            </p:extLst>
          </p:nvPr>
        </p:nvGraphicFramePr>
        <p:xfrm>
          <a:off x="8874799" y="1363186"/>
          <a:ext cx="3164320" cy="484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880">
                  <a:extLst>
                    <a:ext uri="{9D8B030D-6E8A-4147-A177-3AD203B41FA5}">
                      <a16:colId xmlns:a16="http://schemas.microsoft.com/office/drawing/2014/main" val="1175409750"/>
                    </a:ext>
                  </a:extLst>
                </a:gridCol>
                <a:gridCol w="2531440">
                  <a:extLst>
                    <a:ext uri="{9D8B030D-6E8A-4147-A177-3AD203B41FA5}">
                      <a16:colId xmlns:a16="http://schemas.microsoft.com/office/drawing/2014/main" val="2715499854"/>
                    </a:ext>
                  </a:extLst>
                </a:gridCol>
              </a:tblGrid>
              <a:tr h="4284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091808"/>
                  </a:ext>
                </a:extLst>
              </a:tr>
              <a:tr h="6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/>
                        <a:t>로고 </a:t>
                      </a:r>
                      <a:r>
                        <a:rPr lang="ko-KR" altLang="en-US" sz="1400" u="sng" dirty="0" err="1" smtClean="0"/>
                        <a:t>클릭시</a:t>
                      </a:r>
                      <a:r>
                        <a:rPr lang="ko-KR" altLang="en-US" sz="1400" u="sng" dirty="0" smtClean="0"/>
                        <a:t> </a:t>
                      </a:r>
                      <a:r>
                        <a:rPr lang="ko-KR" altLang="en-US" sz="1400" u="sng" dirty="0" err="1" smtClean="0"/>
                        <a:t>메인화면</a:t>
                      </a:r>
                      <a:r>
                        <a:rPr lang="ko-KR" altLang="en-US" sz="1400" u="sng" dirty="0" smtClean="0"/>
                        <a:t> 이동</a:t>
                      </a:r>
                      <a:endParaRPr lang="ko-KR" altLang="en-US" sz="1400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84427"/>
                  </a:ext>
                </a:extLst>
              </a:tr>
              <a:tr h="6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검색기능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7771"/>
                  </a:ext>
                </a:extLst>
              </a:tr>
              <a:tr h="6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비회원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상품 담는 장바구니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0465"/>
                  </a:ext>
                </a:extLst>
              </a:tr>
              <a:tr h="6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로그인시 </a:t>
                      </a:r>
                      <a:r>
                        <a:rPr lang="ko-KR" altLang="en-US" sz="1200" dirty="0" err="1" smtClean="0"/>
                        <a:t>마이페이지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21433"/>
                  </a:ext>
                </a:extLst>
              </a:tr>
              <a:tr h="6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상품별 카테고리 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38015"/>
                  </a:ext>
                </a:extLst>
              </a:tr>
              <a:tr h="6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슬라이더 효과 이미지 출력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931328"/>
                  </a:ext>
                </a:extLst>
              </a:tr>
              <a:tr h="631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출력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34940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1194987" y="1956245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20401" y="1944980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328018" y="1749368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012158" y="1749368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503635" y="2940143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81183" y="5233349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40852" y="2699080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934" y="17092"/>
            <a:ext cx="649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4. </a:t>
            </a:r>
            <a:r>
              <a:rPr lang="ko-KR" altLang="en-US" sz="2800" dirty="0" smtClean="0"/>
              <a:t>프로젝트 </a:t>
            </a:r>
            <a:r>
              <a:rPr lang="ko-KR" altLang="en-US" sz="2800" dirty="0" err="1" smtClean="0"/>
              <a:t>프로토타입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와이어프레임 </a:t>
            </a:r>
            <a:r>
              <a:rPr lang="en-US" altLang="ko-KR" sz="2800" dirty="0" smtClean="0"/>
              <a:t>2)</a:t>
            </a:r>
            <a:endParaRPr lang="ko-KR" altLang="en-US" sz="2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10847" y="540312"/>
          <a:ext cx="108379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891">
                  <a:extLst>
                    <a:ext uri="{9D8B030D-6E8A-4147-A177-3AD203B41FA5}">
                      <a16:colId xmlns:a16="http://schemas.microsoft.com/office/drawing/2014/main" val="487618056"/>
                    </a:ext>
                  </a:extLst>
                </a:gridCol>
                <a:gridCol w="2674834">
                  <a:extLst>
                    <a:ext uri="{9D8B030D-6E8A-4147-A177-3AD203B41FA5}">
                      <a16:colId xmlns:a16="http://schemas.microsoft.com/office/drawing/2014/main" val="4020815752"/>
                    </a:ext>
                  </a:extLst>
                </a:gridCol>
                <a:gridCol w="3400751">
                  <a:extLst>
                    <a:ext uri="{9D8B030D-6E8A-4147-A177-3AD203B41FA5}">
                      <a16:colId xmlns:a16="http://schemas.microsoft.com/office/drawing/2014/main" val="4074216694"/>
                    </a:ext>
                  </a:extLst>
                </a:gridCol>
                <a:gridCol w="2709492">
                  <a:extLst>
                    <a:ext uri="{9D8B030D-6E8A-4147-A177-3AD203B41FA5}">
                      <a16:colId xmlns:a16="http://schemas.microsoft.com/office/drawing/2014/main" val="2892386702"/>
                    </a:ext>
                  </a:extLst>
                </a:gridCol>
              </a:tblGrid>
              <a:tr h="345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화면이름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782136"/>
                  </a:ext>
                </a:extLst>
              </a:tr>
              <a:tr h="345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http://localhost:8080/Kmart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4654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024782" y="1363185"/>
            <a:ext cx="828945" cy="277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83333" y="1363185"/>
            <a:ext cx="828945" cy="277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16249" y="1363185"/>
            <a:ext cx="828945" cy="277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고객센터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847" y="1363185"/>
            <a:ext cx="8234347" cy="4849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6441" y="1917238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4732" y="1917238"/>
            <a:ext cx="295969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86441" y="2471291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92295" y="2471291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생활가전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07636" y="2467388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가공식품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04003" y="2465593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98149" y="2465593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농산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2021" y="2465593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축산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95559" y="1917238"/>
            <a:ext cx="478564" cy="441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33871" y="1917237"/>
            <a:ext cx="478564" cy="441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59351" y="2467214"/>
            <a:ext cx="905854" cy="299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4448" y="4251530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3198" y="4221468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41977" y="4230013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65332" y="4238559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77410" y="4251530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9433"/>
              </p:ext>
            </p:extLst>
          </p:nvPr>
        </p:nvGraphicFramePr>
        <p:xfrm>
          <a:off x="8874799" y="1363184"/>
          <a:ext cx="3168000" cy="4848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16">
                  <a:extLst>
                    <a:ext uri="{9D8B030D-6E8A-4147-A177-3AD203B41FA5}">
                      <a16:colId xmlns:a16="http://schemas.microsoft.com/office/drawing/2014/main" val="1175409750"/>
                    </a:ext>
                  </a:extLst>
                </a:gridCol>
                <a:gridCol w="2534384">
                  <a:extLst>
                    <a:ext uri="{9D8B030D-6E8A-4147-A177-3AD203B41FA5}">
                      <a16:colId xmlns:a16="http://schemas.microsoft.com/office/drawing/2014/main" val="2715499854"/>
                    </a:ext>
                  </a:extLst>
                </a:gridCol>
              </a:tblGrid>
              <a:tr h="4924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091808"/>
                  </a:ext>
                </a:extLst>
              </a:tr>
              <a:tr h="1451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 별 목록 출력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84427"/>
                  </a:ext>
                </a:extLst>
              </a:tr>
              <a:tr h="1451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분류별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하단 상품 출력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0465"/>
                  </a:ext>
                </a:extLst>
              </a:tr>
              <a:tr h="1451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카테고리별</a:t>
                      </a:r>
                      <a:r>
                        <a:rPr lang="ko-KR" altLang="en-US" sz="1400" dirty="0" smtClean="0"/>
                        <a:t> 상품 목록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상품 </a:t>
                      </a:r>
                      <a:r>
                        <a:rPr lang="ko-KR" altLang="en-US" sz="1400" dirty="0" err="1" smtClean="0"/>
                        <a:t>썸네일</a:t>
                      </a:r>
                      <a:r>
                        <a:rPr lang="ko-KR" altLang="en-US" sz="1400" dirty="0" smtClean="0"/>
                        <a:t> 출력</a:t>
                      </a:r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상품명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가격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평점 출력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38015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374447" y="5359638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13198" y="5359637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41976" y="5359636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65331" y="5358769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60318" y="5358178"/>
            <a:ext cx="967099" cy="853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0789" y="2873270"/>
            <a:ext cx="6149472" cy="1171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86969" y="2892982"/>
            <a:ext cx="1153682" cy="1103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90413" y="2906593"/>
            <a:ext cx="889884" cy="23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분류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919973" y="2903743"/>
            <a:ext cx="889884" cy="23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90239" y="2906592"/>
            <a:ext cx="889884" cy="23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24782" y="2904576"/>
            <a:ext cx="889884" cy="23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90413" y="3246971"/>
            <a:ext cx="889884" cy="23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30262" y="3246971"/>
            <a:ext cx="889884" cy="23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990239" y="3252070"/>
            <a:ext cx="889884" cy="23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33906" y="3246971"/>
            <a:ext cx="889884" cy="237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891172" y="2918487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438236" y="2935327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751173" y="4351776"/>
            <a:ext cx="213646" cy="20801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16166" y="1083692"/>
            <a:ext cx="10058400" cy="46078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ko-KR" altLang="en-US" dirty="0" smtClean="0"/>
              <a:t>개발 계획 수립</a:t>
            </a:r>
            <a:endParaRPr lang="en-US" altLang="ko-KR" dirty="0" smtClean="0"/>
          </a:p>
          <a:p>
            <a:pPr marL="914400" indent="-914400">
              <a:buAutoNum type="arabicPeriod"/>
            </a:pP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ko-KR" altLang="en-US" dirty="0" smtClean="0"/>
              <a:t>요구사항 작성</a:t>
            </a:r>
            <a:endParaRPr lang="en-US" altLang="ko-KR" dirty="0" smtClean="0"/>
          </a:p>
          <a:p>
            <a:pPr marL="914400" indent="-914400">
              <a:buAutoNum type="arabicPeriod"/>
            </a:pP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ko-KR" altLang="en-US" dirty="0" err="1" smtClean="0"/>
              <a:t>정보구조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914400" indent="-914400">
              <a:buAutoNum type="arabicPeriod"/>
            </a:pPr>
            <a:endParaRPr lang="en-US" altLang="ko-KR" dirty="0" smtClean="0"/>
          </a:p>
          <a:p>
            <a:pPr marL="914400" indent="-914400">
              <a:buAutoNum type="arabicPeriod"/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487" y="11109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76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1244" y="2367185"/>
            <a:ext cx="476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1. </a:t>
            </a:r>
            <a:r>
              <a:rPr lang="ko-KR" altLang="en-US" sz="4800" dirty="0" smtClean="0"/>
              <a:t>개발 계획 수립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687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23099"/>
              </p:ext>
            </p:extLst>
          </p:nvPr>
        </p:nvGraphicFramePr>
        <p:xfrm>
          <a:off x="647580" y="957128"/>
          <a:ext cx="10668119" cy="517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62">
                  <a:extLst>
                    <a:ext uri="{9D8B030D-6E8A-4147-A177-3AD203B41FA5}">
                      <a16:colId xmlns:a16="http://schemas.microsoft.com/office/drawing/2014/main" val="2133122123"/>
                    </a:ext>
                  </a:extLst>
                </a:gridCol>
                <a:gridCol w="8781257">
                  <a:extLst>
                    <a:ext uri="{9D8B030D-6E8A-4147-A177-3AD203B41FA5}">
                      <a16:colId xmlns:a16="http://schemas.microsoft.com/office/drawing/2014/main" val="1109087822"/>
                    </a:ext>
                  </a:extLst>
                </a:gridCol>
              </a:tblGrid>
              <a:tr h="614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서비스 구분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농수산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 홈쇼핑 서비스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526723"/>
                  </a:ext>
                </a:extLst>
              </a:tr>
              <a:tr h="6191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배경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소비자들의 편리함을 제공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쇼핑몰 개발에 대한 정보 수집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372862"/>
                  </a:ext>
                </a:extLst>
              </a:tr>
              <a:tr h="614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목적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인터넷으로도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 상품을 구매 및 상품의 정보제공</a:t>
                      </a:r>
                      <a:endParaRPr lang="en-US" altLang="ko-KR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364052"/>
                  </a:ext>
                </a:extLst>
              </a:tr>
              <a:tr h="614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기대효과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합리적인 상품에 대해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구매가능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25592"/>
                  </a:ext>
                </a:extLst>
              </a:tr>
              <a:tr h="614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주요기능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고객과의 직접적인 커뮤니케이션 게시판 제공</a:t>
                      </a:r>
                    </a:p>
                    <a:p>
                      <a:pPr algn="l" latinLnBrk="1"/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상품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회원의 관리 기능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상품 카트 보관 및 구입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상품별 후기 작성 및 확인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92299"/>
                  </a:ext>
                </a:extLst>
              </a:tr>
              <a:tr h="614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개발기간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주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(2023.02.27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~ 2023.03.27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127105"/>
                  </a:ext>
                </a:extLst>
              </a:tr>
              <a:tr h="614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개발인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15197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7581" y="25635"/>
            <a:ext cx="476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1. </a:t>
            </a:r>
            <a:r>
              <a:rPr lang="ko-KR" altLang="en-US" sz="4800" dirty="0" smtClean="0"/>
              <a:t>계발 계획 수립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448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0863" y="2512467"/>
            <a:ext cx="5240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2. </a:t>
            </a:r>
            <a:r>
              <a:rPr lang="ko-KR" altLang="en-US" sz="4800" dirty="0" smtClean="0"/>
              <a:t>요구사항 정의서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68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943" y="34181"/>
            <a:ext cx="5240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요구사항 정의서</a:t>
            </a:r>
            <a:endParaRPr lang="ko-KR" altLang="en-US" sz="4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8237"/>
              </p:ext>
            </p:extLst>
          </p:nvPr>
        </p:nvGraphicFramePr>
        <p:xfrm>
          <a:off x="1307507" y="805123"/>
          <a:ext cx="990457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01">
                  <a:extLst>
                    <a:ext uri="{9D8B030D-6E8A-4147-A177-3AD203B41FA5}">
                      <a16:colId xmlns:a16="http://schemas.microsoft.com/office/drawing/2014/main" val="3829996668"/>
                    </a:ext>
                  </a:extLst>
                </a:gridCol>
                <a:gridCol w="1401503">
                  <a:extLst>
                    <a:ext uri="{9D8B030D-6E8A-4147-A177-3AD203B41FA5}">
                      <a16:colId xmlns:a16="http://schemas.microsoft.com/office/drawing/2014/main" val="1188422670"/>
                    </a:ext>
                  </a:extLst>
                </a:gridCol>
                <a:gridCol w="2973937">
                  <a:extLst>
                    <a:ext uri="{9D8B030D-6E8A-4147-A177-3AD203B41FA5}">
                      <a16:colId xmlns:a16="http://schemas.microsoft.com/office/drawing/2014/main" val="3898741111"/>
                    </a:ext>
                  </a:extLst>
                </a:gridCol>
                <a:gridCol w="1512613">
                  <a:extLst>
                    <a:ext uri="{9D8B030D-6E8A-4147-A177-3AD203B41FA5}">
                      <a16:colId xmlns:a16="http://schemas.microsoft.com/office/drawing/2014/main" val="3063498432"/>
                    </a:ext>
                  </a:extLst>
                </a:gridCol>
                <a:gridCol w="1239140">
                  <a:extLst>
                    <a:ext uri="{9D8B030D-6E8A-4147-A177-3AD203B41FA5}">
                      <a16:colId xmlns:a16="http://schemas.microsoft.com/office/drawing/2014/main" val="436255840"/>
                    </a:ext>
                  </a:extLst>
                </a:gridCol>
                <a:gridCol w="1128042">
                  <a:extLst>
                    <a:ext uri="{9D8B030D-6E8A-4147-A177-3AD203B41FA5}">
                      <a16:colId xmlns:a16="http://schemas.microsoft.com/office/drawing/2014/main" val="2192366271"/>
                    </a:ext>
                  </a:extLst>
                </a:gridCol>
                <a:gridCol w="1145136">
                  <a:extLst>
                    <a:ext uri="{9D8B030D-6E8A-4147-A177-3AD203B41FA5}">
                      <a16:colId xmlns:a16="http://schemas.microsoft.com/office/drawing/2014/main" val="752737258"/>
                    </a:ext>
                  </a:extLst>
                </a:gridCol>
              </a:tblGrid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규모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수용여부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201586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안내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Small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26446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02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5826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03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 설계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1646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1-1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쇼핑몰 </a:t>
                      </a:r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5507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2-1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로그인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817633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2-2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약관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40063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2-3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일반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가입</a:t>
                      </a:r>
                      <a:r>
                        <a:rPr lang="ko-KR" altLang="en-US" dirty="0" smtClean="0"/>
                        <a:t>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2509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2-4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판매자 </a:t>
                      </a:r>
                      <a:r>
                        <a:rPr lang="ko-KR" altLang="en-US" baseline="0" dirty="0" smtClean="0"/>
                        <a:t>가입</a:t>
                      </a:r>
                      <a:r>
                        <a:rPr lang="ko-KR" altLang="en-US" dirty="0" smtClean="0"/>
                        <a:t>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7131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2-5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화면 기능 </a:t>
                      </a:r>
                      <a:r>
                        <a:rPr lang="ko-KR" altLang="en-US" dirty="0" smtClean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Large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204448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2-6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주문 기능 구현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4912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2-7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리뷰 기능 구현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4618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2-8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쿠폰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8494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2-9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문의 기능 구현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0781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2-10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수정 기능 구현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Medium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28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943" y="34181"/>
            <a:ext cx="5240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요구사항 정의서</a:t>
            </a:r>
            <a:endParaRPr lang="ko-KR" altLang="en-US" sz="4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73508"/>
              </p:ext>
            </p:extLst>
          </p:nvPr>
        </p:nvGraphicFramePr>
        <p:xfrm>
          <a:off x="1331236" y="805123"/>
          <a:ext cx="988084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93">
                  <a:extLst>
                    <a:ext uri="{9D8B030D-6E8A-4147-A177-3AD203B41FA5}">
                      <a16:colId xmlns:a16="http://schemas.microsoft.com/office/drawing/2014/main" val="3829996668"/>
                    </a:ext>
                  </a:extLst>
                </a:gridCol>
                <a:gridCol w="1307506">
                  <a:extLst>
                    <a:ext uri="{9D8B030D-6E8A-4147-A177-3AD203B41FA5}">
                      <a16:colId xmlns:a16="http://schemas.microsoft.com/office/drawing/2014/main" val="1188422670"/>
                    </a:ext>
                  </a:extLst>
                </a:gridCol>
                <a:gridCol w="3443963">
                  <a:extLst>
                    <a:ext uri="{9D8B030D-6E8A-4147-A177-3AD203B41FA5}">
                      <a16:colId xmlns:a16="http://schemas.microsoft.com/office/drawing/2014/main" val="3898741111"/>
                    </a:ext>
                  </a:extLst>
                </a:gridCol>
                <a:gridCol w="1384419">
                  <a:extLst>
                    <a:ext uri="{9D8B030D-6E8A-4147-A177-3AD203B41FA5}">
                      <a16:colId xmlns:a16="http://schemas.microsoft.com/office/drawing/2014/main" val="3063498432"/>
                    </a:ext>
                  </a:extLst>
                </a:gridCol>
                <a:gridCol w="1128044">
                  <a:extLst>
                    <a:ext uri="{9D8B030D-6E8A-4147-A177-3AD203B41FA5}">
                      <a16:colId xmlns:a16="http://schemas.microsoft.com/office/drawing/2014/main" val="436255840"/>
                    </a:ext>
                  </a:extLst>
                </a:gridCol>
                <a:gridCol w="982767">
                  <a:extLst>
                    <a:ext uri="{9D8B030D-6E8A-4147-A177-3AD203B41FA5}">
                      <a16:colId xmlns:a16="http://schemas.microsoft.com/office/drawing/2014/main" val="2192366271"/>
                    </a:ext>
                  </a:extLst>
                </a:gridCol>
                <a:gridCol w="1110953">
                  <a:extLst>
                    <a:ext uri="{9D8B030D-6E8A-4147-A177-3AD203B41FA5}">
                      <a16:colId xmlns:a16="http://schemas.microsoft.com/office/drawing/2014/main" val="752737258"/>
                    </a:ext>
                  </a:extLst>
                </a:gridCol>
              </a:tblGrid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규모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수용여부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201586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3-4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상품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목록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26446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3-2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상품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보기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5826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3-3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상품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장바구니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1646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3-4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상품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주문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구매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5507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3-5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구매완료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817633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메인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Medium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40063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/FAQ</a:t>
                      </a:r>
                      <a:r>
                        <a:rPr lang="ko-KR" altLang="en-US" dirty="0" smtClean="0"/>
                        <a:t> 목록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2509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/FAQ</a:t>
                      </a:r>
                      <a:r>
                        <a:rPr lang="ko-KR" altLang="en-US" dirty="0" smtClean="0"/>
                        <a:t> 보기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7131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sz="1600" dirty="0" smtClean="0"/>
                        <a:t>Notice</a:t>
                      </a:r>
                      <a:r>
                        <a:rPr lang="ko-KR" altLang="en-US" dirty="0" smtClean="0"/>
                        <a:t> 목록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204448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4-5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sz="1600" dirty="0" smtClean="0"/>
                        <a:t>Notice </a:t>
                      </a:r>
                      <a:r>
                        <a:rPr lang="ko-KR" altLang="en-US" sz="1600" dirty="0" smtClean="0"/>
                        <a:t>보기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4912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4-6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Qna</a:t>
                      </a:r>
                      <a:r>
                        <a:rPr lang="ko-KR" altLang="en-US" dirty="0" smtClean="0"/>
                        <a:t> 보기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4618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Qna</a:t>
                      </a:r>
                      <a:r>
                        <a:rPr lang="ko-KR" altLang="en-US" dirty="0" smtClean="0"/>
                        <a:t> 목록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8494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4-6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Qna</a:t>
                      </a:r>
                      <a:r>
                        <a:rPr lang="ko-KR" altLang="en-US" dirty="0" smtClean="0"/>
                        <a:t> 보기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0781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Qna</a:t>
                      </a:r>
                      <a:r>
                        <a:rPr lang="ko-KR" altLang="en-US" dirty="0" smtClean="0"/>
                        <a:t> 목록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28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943" y="34181"/>
            <a:ext cx="5240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2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요구사항 정의서</a:t>
            </a:r>
            <a:endParaRPr lang="ko-KR" altLang="en-US" sz="4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3216"/>
              </p:ext>
            </p:extLst>
          </p:nvPr>
        </p:nvGraphicFramePr>
        <p:xfrm>
          <a:off x="1273324" y="805123"/>
          <a:ext cx="99387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56">
                  <a:extLst>
                    <a:ext uri="{9D8B030D-6E8A-4147-A177-3AD203B41FA5}">
                      <a16:colId xmlns:a16="http://schemas.microsoft.com/office/drawing/2014/main" val="3829996668"/>
                    </a:ext>
                  </a:extLst>
                </a:gridCol>
                <a:gridCol w="1392956">
                  <a:extLst>
                    <a:ext uri="{9D8B030D-6E8A-4147-A177-3AD203B41FA5}">
                      <a16:colId xmlns:a16="http://schemas.microsoft.com/office/drawing/2014/main" val="1188422670"/>
                    </a:ext>
                  </a:extLst>
                </a:gridCol>
                <a:gridCol w="3443963">
                  <a:extLst>
                    <a:ext uri="{9D8B030D-6E8A-4147-A177-3AD203B41FA5}">
                      <a16:colId xmlns:a16="http://schemas.microsoft.com/office/drawing/2014/main" val="3898741111"/>
                    </a:ext>
                  </a:extLst>
                </a:gridCol>
                <a:gridCol w="1384419">
                  <a:extLst>
                    <a:ext uri="{9D8B030D-6E8A-4147-A177-3AD203B41FA5}">
                      <a16:colId xmlns:a16="http://schemas.microsoft.com/office/drawing/2014/main" val="3063498432"/>
                    </a:ext>
                  </a:extLst>
                </a:gridCol>
                <a:gridCol w="1128044">
                  <a:extLst>
                    <a:ext uri="{9D8B030D-6E8A-4147-A177-3AD203B41FA5}">
                      <a16:colId xmlns:a16="http://schemas.microsoft.com/office/drawing/2014/main" val="436255840"/>
                    </a:ext>
                  </a:extLst>
                </a:gridCol>
                <a:gridCol w="982767">
                  <a:extLst>
                    <a:ext uri="{9D8B030D-6E8A-4147-A177-3AD203B41FA5}">
                      <a16:colId xmlns:a16="http://schemas.microsoft.com/office/drawing/2014/main" val="2192366271"/>
                    </a:ext>
                  </a:extLst>
                </a:gridCol>
                <a:gridCol w="1110953">
                  <a:extLst>
                    <a:ext uri="{9D8B030D-6E8A-4147-A177-3AD203B41FA5}">
                      <a16:colId xmlns:a16="http://schemas.microsoft.com/office/drawing/2014/main" val="752737258"/>
                    </a:ext>
                  </a:extLst>
                </a:gridCol>
              </a:tblGrid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규모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수용여부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201586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4-8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고객센터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Qna</a:t>
                      </a:r>
                      <a:r>
                        <a:rPr lang="ko-KR" altLang="en-US" dirty="0" smtClean="0"/>
                        <a:t> 쓰기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26446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5-1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/Cs/Notice </a:t>
                      </a:r>
                      <a:r>
                        <a:rPr lang="ko-KR" altLang="en-US" dirty="0" smtClean="0"/>
                        <a:t>목록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Medium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5826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5-2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/Cs/Notice </a:t>
                      </a:r>
                      <a:r>
                        <a:rPr lang="ko-KR" altLang="en-US" dirty="0" smtClean="0"/>
                        <a:t>보기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Medium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1646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5-3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/Cs/Notice </a:t>
                      </a:r>
                      <a:r>
                        <a:rPr lang="ko-KR" altLang="en-US" dirty="0" smtClean="0"/>
                        <a:t>등록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05507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5-4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/Cs/Notice </a:t>
                      </a:r>
                      <a:r>
                        <a:rPr lang="ko-KR" altLang="en-US" dirty="0" smtClean="0"/>
                        <a:t>수정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817633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5-5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/Cs/FAQ </a:t>
                      </a:r>
                      <a:r>
                        <a:rPr lang="ko-KR" altLang="en-US" dirty="0" smtClean="0"/>
                        <a:t>목록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358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5-6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/Cs/FAQ </a:t>
                      </a:r>
                      <a:r>
                        <a:rPr lang="ko-KR" altLang="en-US" dirty="0" smtClean="0"/>
                        <a:t>보기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28761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5-7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/Cs/FAQ </a:t>
                      </a:r>
                      <a:r>
                        <a:rPr lang="ko-KR" altLang="en-US" dirty="0" smtClean="0"/>
                        <a:t>쓰기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88202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5-8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/Cs/FAQ </a:t>
                      </a:r>
                      <a:r>
                        <a:rPr lang="ko-KR" altLang="en-US" dirty="0" smtClean="0"/>
                        <a:t>수정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Medium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46455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5-9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/Cs/QNA </a:t>
                      </a:r>
                      <a:r>
                        <a:rPr lang="ko-KR" altLang="en-US" dirty="0" smtClean="0"/>
                        <a:t>목록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Medium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79152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5-10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/Cs/QNA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답변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Medium</a:t>
                      </a:r>
                      <a:endParaRPr lang="ko-KR" alt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75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5-11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상품목록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기능구현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48159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Kmart</a:t>
                      </a:r>
                      <a:r>
                        <a:rPr lang="en-US" altLang="ko-KR" baseline="0" dirty="0" smtClean="0"/>
                        <a:t> # </a:t>
                      </a:r>
                      <a:r>
                        <a:rPr lang="en-US" altLang="ko-KR" baseline="0" dirty="0" smtClean="0"/>
                        <a:t>5-12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상품등록 </a:t>
                      </a:r>
                      <a:r>
                        <a:rPr lang="ko-KR" altLang="en-US" dirty="0" err="1" smtClean="0"/>
                        <a:t>기능구현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 기능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Large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1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0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2854" y="2512467"/>
            <a:ext cx="5856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3</a:t>
            </a:r>
            <a:r>
              <a:rPr lang="en-US" altLang="ko-KR" sz="4800" dirty="0" smtClean="0"/>
              <a:t>. </a:t>
            </a:r>
            <a:r>
              <a:rPr lang="ko-KR" altLang="en-US" sz="4800" dirty="0" smtClean="0"/>
              <a:t>프로젝트 </a:t>
            </a:r>
            <a:r>
              <a:rPr lang="ko-KR" altLang="en-US" sz="4800" dirty="0" err="1" smtClean="0"/>
              <a:t>정보구조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322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883</Words>
  <Application>Microsoft Office PowerPoint</Application>
  <PresentationFormat>와이드스크린</PresentationFormat>
  <Paragraphs>482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Calibri</vt:lpstr>
      <vt:lpstr>Calibri Light</vt:lpstr>
      <vt:lpstr>추억</vt:lpstr>
      <vt:lpstr>UI/UX 콘셉트 기획  수행평가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콘셉트 기획  수행평가</dc:title>
  <dc:creator>Administrator</dc:creator>
  <cp:lastModifiedBy>Administrator</cp:lastModifiedBy>
  <cp:revision>23</cp:revision>
  <dcterms:created xsi:type="dcterms:W3CDTF">2023-02-17T00:25:57Z</dcterms:created>
  <dcterms:modified xsi:type="dcterms:W3CDTF">2023-02-17T04:22:18Z</dcterms:modified>
</cp:coreProperties>
</file>