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9" r:id="rId4"/>
    <p:sldId id="281" r:id="rId5"/>
    <p:sldId id="282" r:id="rId6"/>
    <p:sldId id="291" r:id="rId7"/>
    <p:sldId id="292" r:id="rId8"/>
    <p:sldId id="295" r:id="rId9"/>
    <p:sldId id="294" r:id="rId10"/>
    <p:sldId id="296" r:id="rId11"/>
    <p:sldId id="297" r:id="rId12"/>
    <p:sldId id="271" r:id="rId13"/>
    <p:sldId id="298" r:id="rId14"/>
    <p:sldId id="277" r:id="rId15"/>
    <p:sldId id="29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latha kongara" userId="8095411d6eaea784" providerId="LiveId" clId="{1C20E07F-6155-46B1-9A8D-E352EEB05B74}"/>
    <pc:docChg chg="undo custSel modSld">
      <pc:chgData name="Sailatha kongara" userId="8095411d6eaea784" providerId="LiveId" clId="{1C20E07F-6155-46B1-9A8D-E352EEB05B74}" dt="2024-03-14T16:16:51.196" v="15" actId="20577"/>
      <pc:docMkLst>
        <pc:docMk/>
      </pc:docMkLst>
      <pc:sldChg chg="modSp mod">
        <pc:chgData name="Sailatha kongara" userId="8095411d6eaea784" providerId="LiveId" clId="{1C20E07F-6155-46B1-9A8D-E352EEB05B74}" dt="2024-03-10T13:05:14.493" v="5" actId="1036"/>
        <pc:sldMkLst>
          <pc:docMk/>
          <pc:sldMk cId="0" sldId="256"/>
        </pc:sldMkLst>
        <pc:picChg chg="mod">
          <ac:chgData name="Sailatha kongara" userId="8095411d6eaea784" providerId="LiveId" clId="{1C20E07F-6155-46B1-9A8D-E352EEB05B74}" dt="2024-03-10T13:05:14.493" v="5" actId="1036"/>
          <ac:picMkLst>
            <pc:docMk/>
            <pc:sldMk cId="0" sldId="256"/>
            <ac:picMk id="11" creationId="{639ED9DE-B5C4-53C0-86A5-E50F21111D55}"/>
          </ac:picMkLst>
        </pc:picChg>
      </pc:sldChg>
      <pc:sldChg chg="modSp mod">
        <pc:chgData name="Sailatha kongara" userId="8095411d6eaea784" providerId="LiveId" clId="{1C20E07F-6155-46B1-9A8D-E352EEB05B74}" dt="2024-03-14T16:15:05.761" v="10" actId="14100"/>
        <pc:sldMkLst>
          <pc:docMk/>
          <pc:sldMk cId="2489880165" sldId="296"/>
        </pc:sldMkLst>
        <pc:graphicFrameChg chg="mod modGraphic">
          <ac:chgData name="Sailatha kongara" userId="8095411d6eaea784" providerId="LiveId" clId="{1C20E07F-6155-46B1-9A8D-E352EEB05B74}" dt="2024-03-14T16:15:05.761" v="10" actId="14100"/>
          <ac:graphicFrameMkLst>
            <pc:docMk/>
            <pc:sldMk cId="2489880165" sldId="296"/>
            <ac:graphicFrameMk id="3" creationId="{09E018E1-FCE2-308D-BCE2-869003B54161}"/>
          </ac:graphicFrameMkLst>
        </pc:graphicFrameChg>
      </pc:sldChg>
      <pc:sldChg chg="modSp mod">
        <pc:chgData name="Sailatha kongara" userId="8095411d6eaea784" providerId="LiveId" clId="{1C20E07F-6155-46B1-9A8D-E352EEB05B74}" dt="2024-03-14T16:16:51.196" v="15" actId="20577"/>
        <pc:sldMkLst>
          <pc:docMk/>
          <pc:sldMk cId="1218791847" sldId="298"/>
        </pc:sldMkLst>
        <pc:spChg chg="mod">
          <ac:chgData name="Sailatha kongara" userId="8095411d6eaea784" providerId="LiveId" clId="{1C20E07F-6155-46B1-9A8D-E352EEB05B74}" dt="2024-03-14T16:16:50.695" v="14" actId="14100"/>
          <ac:spMkLst>
            <pc:docMk/>
            <pc:sldMk cId="1218791847" sldId="298"/>
            <ac:spMk id="4" creationId="{7189C6A7-B2F2-3D64-9D25-6C0E9AD58D93}"/>
          </ac:spMkLst>
        </pc:spChg>
        <pc:spChg chg="mod">
          <ac:chgData name="Sailatha kongara" userId="8095411d6eaea784" providerId="LiveId" clId="{1C20E07F-6155-46B1-9A8D-E352EEB05B74}" dt="2024-03-14T16:16:51.196" v="15" actId="20577"/>
          <ac:spMkLst>
            <pc:docMk/>
            <pc:sldMk cId="1218791847" sldId="298"/>
            <ac:spMk id="6" creationId="{79445F28-9A37-E012-BEF9-891C601602E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3/15/2024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3/15/2024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b="-1562"/>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t>3/15/2024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6066" y="1087395"/>
            <a:ext cx="8344930" cy="2239401"/>
          </a:xfrm>
        </p:spPr>
        <p:txBody>
          <a:bodyPr>
            <a:normAutofit/>
          </a:bodyPr>
          <a:lstStyle/>
          <a:p>
            <a:r>
              <a:rPr lang="en-IN" sz="3600" dirty="0"/>
              <a:t>Generative AI Cultivation: Innovations and Insights in Agricultural Disease Management</a:t>
            </a:r>
          </a:p>
        </p:txBody>
      </p:sp>
      <p:sp>
        <p:nvSpPr>
          <p:cNvPr id="3" name="Subtitle 2"/>
          <p:cNvSpPr>
            <a:spLocks noGrp="1"/>
          </p:cNvSpPr>
          <p:nvPr>
            <p:ph type="subTitle" idx="1"/>
          </p:nvPr>
        </p:nvSpPr>
        <p:spPr/>
        <p:txBody>
          <a:bodyPr>
            <a:normAutofit fontScale="85000" lnSpcReduction="10000"/>
          </a:bodyPr>
          <a:lstStyle/>
          <a:p>
            <a:r>
              <a:rPr lang="en-IN" dirty="0"/>
              <a:t>                                                                                                                                           </a:t>
            </a:r>
            <a:r>
              <a:rPr lang="en-IN" sz="1900" dirty="0"/>
              <a:t>G.LIKITHA                                                                                                        </a:t>
            </a:r>
          </a:p>
          <a:p>
            <a:r>
              <a:rPr lang="en-IN" sz="1900" dirty="0"/>
              <a:t>                                                                                                                               </a:t>
            </a:r>
            <a:r>
              <a:rPr lang="en-IN" sz="1900" dirty="0" err="1"/>
              <a:t>K.SAiLATHA</a:t>
            </a:r>
            <a:endParaRPr lang="en-IN" sz="1900" dirty="0"/>
          </a:p>
          <a:p>
            <a:endParaRPr lang="en-IN" dirty="0"/>
          </a:p>
        </p:txBody>
      </p:sp>
      <p:pic>
        <p:nvPicPr>
          <p:cNvPr id="5" name="Picture 4">
            <a:extLst>
              <a:ext uri="{FF2B5EF4-FFF2-40B4-BE49-F238E27FC236}">
                <a16:creationId xmlns:a16="http://schemas.microsoft.com/office/drawing/2014/main" id="{9434F972-A4CF-5A68-9D92-45961FDF861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7177" y="139170"/>
            <a:ext cx="1507525" cy="948225"/>
          </a:xfrm>
          <a:prstGeom prst="rect">
            <a:avLst/>
          </a:prstGeom>
        </p:spPr>
      </p:pic>
      <p:pic>
        <p:nvPicPr>
          <p:cNvPr id="7" name="Picture 6">
            <a:extLst>
              <a:ext uri="{FF2B5EF4-FFF2-40B4-BE49-F238E27FC236}">
                <a16:creationId xmlns:a16="http://schemas.microsoft.com/office/drawing/2014/main" id="{CEC0D603-7256-1AA0-5EA5-978A2CA2AC3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7176" y="1293341"/>
            <a:ext cx="1622856" cy="1449859"/>
          </a:xfrm>
          <a:prstGeom prst="rect">
            <a:avLst/>
          </a:prstGeom>
        </p:spPr>
      </p:pic>
      <p:pic>
        <p:nvPicPr>
          <p:cNvPr id="9" name="Picture 8">
            <a:extLst>
              <a:ext uri="{FF2B5EF4-FFF2-40B4-BE49-F238E27FC236}">
                <a16:creationId xmlns:a16="http://schemas.microsoft.com/office/drawing/2014/main" id="{7D046DEB-A991-3612-13E1-FD870D003DD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7708" y="2949147"/>
            <a:ext cx="1869989" cy="1449859"/>
          </a:xfrm>
          <a:prstGeom prst="rect">
            <a:avLst/>
          </a:prstGeom>
        </p:spPr>
      </p:pic>
      <p:pic>
        <p:nvPicPr>
          <p:cNvPr id="11" name="Picture 10">
            <a:extLst>
              <a:ext uri="{FF2B5EF4-FFF2-40B4-BE49-F238E27FC236}">
                <a16:creationId xmlns:a16="http://schemas.microsoft.com/office/drawing/2014/main" id="{639ED9DE-B5C4-53C0-86A5-E50F21111D5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412626" y="403655"/>
            <a:ext cx="1707559" cy="1573426"/>
          </a:xfrm>
          <a:prstGeom prst="rect">
            <a:avLst/>
          </a:prstGeom>
        </p:spPr>
      </p:pic>
      <p:pic>
        <p:nvPicPr>
          <p:cNvPr id="13" name="Picture 12">
            <a:extLst>
              <a:ext uri="{FF2B5EF4-FFF2-40B4-BE49-F238E27FC236}">
                <a16:creationId xmlns:a16="http://schemas.microsoft.com/office/drawing/2014/main" id="{AF33E15A-2AA3-5FDB-200B-F8A80E4AB60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97708" y="4604952"/>
            <a:ext cx="1869989" cy="1351004"/>
          </a:xfrm>
          <a:prstGeom prst="rect">
            <a:avLst/>
          </a:prstGeom>
        </p:spPr>
      </p:pic>
      <p:pic>
        <p:nvPicPr>
          <p:cNvPr id="15" name="Picture 14">
            <a:extLst>
              <a:ext uri="{FF2B5EF4-FFF2-40B4-BE49-F238E27FC236}">
                <a16:creationId xmlns:a16="http://schemas.microsoft.com/office/drawing/2014/main" id="{BF2355D9-7F44-F173-D805-472CE3A40C9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306595" y="3852379"/>
            <a:ext cx="3666810" cy="17217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F3C0-795F-473D-C6EF-71C122FDF7A8}"/>
              </a:ext>
            </a:extLst>
          </p:cNvPr>
          <p:cNvSpPr>
            <a:spLocks noGrp="1"/>
          </p:cNvSpPr>
          <p:nvPr>
            <p:ph type="title"/>
          </p:nvPr>
        </p:nvSpPr>
        <p:spPr/>
        <p:txBody>
          <a:bodyPr>
            <a:normAutofit fontScale="90000"/>
          </a:bodyPr>
          <a:lstStyle/>
          <a:p>
            <a:r>
              <a:rPr lang="en-US" dirty="0">
                <a:solidFill>
                  <a:schemeClr val="tx1">
                    <a:lumMod val="95000"/>
                    <a:lumOff val="5000"/>
                  </a:schemeClr>
                </a:solidFill>
              </a:rPr>
              <a:t>Key Differences between Traditional and AI-Based Plant Disease Detection</a:t>
            </a:r>
            <a:br>
              <a:rPr lang="en-IN" dirty="0">
                <a:solidFill>
                  <a:schemeClr val="tx1">
                    <a:lumMod val="95000"/>
                    <a:lumOff val="5000"/>
                  </a:schemeClr>
                </a:solidFill>
              </a:rPr>
            </a:br>
            <a:endParaRPr lang="en-IN" dirty="0"/>
          </a:p>
        </p:txBody>
      </p:sp>
      <p:graphicFrame>
        <p:nvGraphicFramePr>
          <p:cNvPr id="3" name="Table 2">
            <a:extLst>
              <a:ext uri="{FF2B5EF4-FFF2-40B4-BE49-F238E27FC236}">
                <a16:creationId xmlns:a16="http://schemas.microsoft.com/office/drawing/2014/main" id="{09E018E1-FCE2-308D-BCE2-869003B54161}"/>
              </a:ext>
            </a:extLst>
          </p:cNvPr>
          <p:cNvGraphicFramePr>
            <a:graphicFrameLocks noGrp="1"/>
          </p:cNvGraphicFramePr>
          <p:nvPr>
            <p:extLst>
              <p:ext uri="{D42A27DB-BD31-4B8C-83A1-F6EECF244321}">
                <p14:modId xmlns:p14="http://schemas.microsoft.com/office/powerpoint/2010/main" val="1224280125"/>
              </p:ext>
            </p:extLst>
          </p:nvPr>
        </p:nvGraphicFramePr>
        <p:xfrm>
          <a:off x="1208598" y="1979874"/>
          <a:ext cx="10408259" cy="3836773"/>
        </p:xfrm>
        <a:graphic>
          <a:graphicData uri="http://schemas.openxmlformats.org/drawingml/2006/table">
            <a:tbl>
              <a:tblPr firstRow="1" bandRow="1">
                <a:tableStyleId>{5C22544A-7EE6-4342-B048-85BDC9FD1C3A}</a:tableStyleId>
              </a:tblPr>
              <a:tblGrid>
                <a:gridCol w="4031224">
                  <a:extLst>
                    <a:ext uri="{9D8B030D-6E8A-4147-A177-3AD203B41FA5}">
                      <a16:colId xmlns:a16="http://schemas.microsoft.com/office/drawing/2014/main" val="20000"/>
                    </a:ext>
                  </a:extLst>
                </a:gridCol>
                <a:gridCol w="3239753">
                  <a:extLst>
                    <a:ext uri="{9D8B030D-6E8A-4147-A177-3AD203B41FA5}">
                      <a16:colId xmlns:a16="http://schemas.microsoft.com/office/drawing/2014/main" val="20001"/>
                    </a:ext>
                  </a:extLst>
                </a:gridCol>
                <a:gridCol w="3137282">
                  <a:extLst>
                    <a:ext uri="{9D8B030D-6E8A-4147-A177-3AD203B41FA5}">
                      <a16:colId xmlns:a16="http://schemas.microsoft.com/office/drawing/2014/main" val="20002"/>
                    </a:ext>
                  </a:extLst>
                </a:gridCol>
              </a:tblGrid>
              <a:tr h="392533">
                <a:tc>
                  <a:txBody>
                    <a:bodyPr/>
                    <a:lstStyle/>
                    <a:p>
                      <a:r>
                        <a:rPr lang="en-IN" sz="1800" b="1" kern="1200" dirty="0">
                          <a:solidFill>
                            <a:schemeClr val="lt1"/>
                          </a:solidFill>
                          <a:effectLst/>
                        </a:rPr>
                        <a:t>Aspect</a:t>
                      </a:r>
                      <a:endParaRPr lang="en-IN" dirty="0"/>
                    </a:p>
                  </a:txBody>
                  <a:tcPr/>
                </a:tc>
                <a:tc>
                  <a:txBody>
                    <a:bodyPr/>
                    <a:lstStyle/>
                    <a:p>
                      <a:r>
                        <a:rPr lang="en-IN" sz="1800" b="1" kern="1200" dirty="0">
                          <a:solidFill>
                            <a:schemeClr val="lt1"/>
                          </a:solidFill>
                          <a:effectLst/>
                        </a:rPr>
                        <a:t>Traditional Methods</a:t>
                      </a:r>
                      <a:endParaRPr lang="en-IN" dirty="0"/>
                    </a:p>
                  </a:txBody>
                  <a:tcPr/>
                </a:tc>
                <a:tc>
                  <a:txBody>
                    <a:bodyPr/>
                    <a:lstStyle/>
                    <a:p>
                      <a:r>
                        <a:rPr lang="en-IN" sz="1800" b="1" kern="1200" dirty="0">
                          <a:solidFill>
                            <a:schemeClr val="lt1"/>
                          </a:solidFill>
                          <a:effectLst/>
                        </a:rPr>
                        <a:t>AI-Based Methods</a:t>
                      </a:r>
                      <a:endParaRPr lang="en-IN" dirty="0"/>
                    </a:p>
                  </a:txBody>
                  <a:tcPr/>
                </a:tc>
                <a:extLst>
                  <a:ext uri="{0D108BD9-81ED-4DB2-BD59-A6C34878D82A}">
                    <a16:rowId xmlns:a16="http://schemas.microsoft.com/office/drawing/2014/main" val="10000"/>
                  </a:ext>
                </a:extLst>
              </a:tr>
              <a:tr h="704629">
                <a:tc>
                  <a:txBody>
                    <a:bodyPr/>
                    <a:lstStyle/>
                    <a:p>
                      <a:pPr fontAlgn="base"/>
                      <a:r>
                        <a:rPr lang="en-IN" b="1" dirty="0">
                          <a:effectLst/>
                        </a:rPr>
                        <a:t>Detection Process</a:t>
                      </a:r>
                      <a:endParaRPr lang="en-IN" dirty="0">
                        <a:effectLst/>
                      </a:endParaRPr>
                    </a:p>
                  </a:txBody>
                  <a:tcPr anchor="ctr"/>
                </a:tc>
                <a:tc>
                  <a:txBody>
                    <a:bodyPr/>
                    <a:lstStyle/>
                    <a:p>
                      <a:pPr fontAlgn="base"/>
                      <a:r>
                        <a:rPr lang="en-US" sz="1400" dirty="0">
                          <a:effectLst/>
                        </a:rPr>
                        <a:t>Relies on human observation and expertise to identify visual symptoms.</a:t>
                      </a:r>
                    </a:p>
                  </a:txBody>
                  <a:tcPr anchor="ctr"/>
                </a:tc>
                <a:tc>
                  <a:txBody>
                    <a:bodyPr/>
                    <a:lstStyle/>
                    <a:p>
                      <a:pPr fontAlgn="base"/>
                      <a:r>
                        <a:rPr lang="en-US" sz="1400" dirty="0">
                          <a:effectLst/>
                        </a:rPr>
                        <a:t>Utilizes machine learning and computer vision algorithms to analyze images of plants.</a:t>
                      </a:r>
                    </a:p>
                  </a:txBody>
                  <a:tcPr anchor="ctr"/>
                </a:tc>
                <a:extLst>
                  <a:ext uri="{0D108BD9-81ED-4DB2-BD59-A6C34878D82A}">
                    <a16:rowId xmlns:a16="http://schemas.microsoft.com/office/drawing/2014/main" val="10001"/>
                  </a:ext>
                </a:extLst>
              </a:tr>
              <a:tr h="792707">
                <a:tc>
                  <a:txBody>
                    <a:bodyPr/>
                    <a:lstStyle/>
                    <a:p>
                      <a:pPr fontAlgn="base"/>
                      <a:r>
                        <a:rPr lang="en-IN" b="1" dirty="0">
                          <a:effectLst/>
                        </a:rPr>
                        <a:t>Accuracy</a:t>
                      </a:r>
                      <a:endParaRPr lang="en-IN" dirty="0">
                        <a:effectLst/>
                      </a:endParaRPr>
                    </a:p>
                  </a:txBody>
                  <a:tcPr anchor="ctr"/>
                </a:tc>
                <a:tc>
                  <a:txBody>
                    <a:bodyPr/>
                    <a:lstStyle/>
                    <a:p>
                      <a:pPr fontAlgn="base"/>
                      <a:r>
                        <a:rPr lang="en-US" sz="1600" dirty="0">
                          <a:effectLst/>
                        </a:rPr>
                        <a:t>Accuracy can vary based on the expertise of the observer</a:t>
                      </a:r>
                      <a:r>
                        <a:rPr lang="en-US" dirty="0">
                          <a:effectLst/>
                        </a:rPr>
                        <a:t>.</a:t>
                      </a:r>
                    </a:p>
                  </a:txBody>
                  <a:tcPr anchor="ctr"/>
                </a:tc>
                <a:tc>
                  <a:txBody>
                    <a:bodyPr/>
                    <a:lstStyle/>
                    <a:p>
                      <a:pPr fontAlgn="base"/>
                      <a:r>
                        <a:rPr lang="en-US" sz="1600" dirty="0">
                          <a:effectLst/>
                        </a:rPr>
                        <a:t>Can achieve high levels of accuracy, especially in detecting subtle or early-stage symptoms.</a:t>
                      </a:r>
                    </a:p>
                  </a:txBody>
                  <a:tcPr anchor="ctr"/>
                </a:tc>
                <a:extLst>
                  <a:ext uri="{0D108BD9-81ED-4DB2-BD59-A6C34878D82A}">
                    <a16:rowId xmlns:a16="http://schemas.microsoft.com/office/drawing/2014/main" val="10002"/>
                  </a:ext>
                </a:extLst>
              </a:tr>
              <a:tr h="1027584">
                <a:tc>
                  <a:txBody>
                    <a:bodyPr/>
                    <a:lstStyle/>
                    <a:p>
                      <a:pPr fontAlgn="base"/>
                      <a:r>
                        <a:rPr lang="en-IN" b="1" dirty="0">
                          <a:effectLst/>
                        </a:rPr>
                        <a:t>Adaptability</a:t>
                      </a:r>
                      <a:endParaRPr lang="en-IN" dirty="0">
                        <a:effectLst/>
                      </a:endParaRPr>
                    </a:p>
                  </a:txBody>
                  <a:tcPr anchor="ctr"/>
                </a:tc>
                <a:tc>
                  <a:txBody>
                    <a:bodyPr/>
                    <a:lstStyle/>
                    <a:p>
                      <a:pPr fontAlgn="base"/>
                      <a:r>
                        <a:rPr lang="en-US" sz="1600" dirty="0">
                          <a:effectLst/>
                        </a:rPr>
                        <a:t>Limited adaptability to new diseases or changes in disease symptoms.</a:t>
                      </a:r>
                    </a:p>
                  </a:txBody>
                  <a:tcPr anchor="ctr"/>
                </a:tc>
                <a:tc>
                  <a:txBody>
                    <a:bodyPr/>
                    <a:lstStyle/>
                    <a:p>
                      <a:pPr fontAlgn="base"/>
                      <a:r>
                        <a:rPr lang="en-US" sz="1600" dirty="0">
                          <a:effectLst/>
                        </a:rPr>
                        <a:t>Can be trained to detect new diseases or variations in symptoms by updating the AI model with new data.</a:t>
                      </a:r>
                    </a:p>
                  </a:txBody>
                  <a:tcPr anchor="ctr"/>
                </a:tc>
                <a:extLst>
                  <a:ext uri="{0D108BD9-81ED-4DB2-BD59-A6C34878D82A}">
                    <a16:rowId xmlns:a16="http://schemas.microsoft.com/office/drawing/2014/main" val="10003"/>
                  </a:ext>
                </a:extLst>
              </a:tr>
              <a:tr h="803759">
                <a:tc>
                  <a:txBody>
                    <a:bodyPr/>
                    <a:lstStyle/>
                    <a:p>
                      <a:pPr fontAlgn="base"/>
                      <a:r>
                        <a:rPr lang="en-IN" b="1" dirty="0">
                          <a:effectLst/>
                        </a:rPr>
                        <a:t>Decision Support</a:t>
                      </a:r>
                      <a:endParaRPr lang="en-IN" dirty="0">
                        <a:effectLst/>
                      </a:endParaRPr>
                    </a:p>
                  </a:txBody>
                  <a:tcPr anchor="ctr"/>
                </a:tc>
                <a:tc>
                  <a:txBody>
                    <a:bodyPr/>
                    <a:lstStyle/>
                    <a:p>
                      <a:pPr fontAlgn="base"/>
                      <a:r>
                        <a:rPr lang="en-US" sz="1600" dirty="0">
                          <a:effectLst/>
                        </a:rPr>
                        <a:t>Provides limited decision support, mostly relying on human judgment</a:t>
                      </a:r>
                      <a:r>
                        <a:rPr lang="en-US" dirty="0">
                          <a:effectLst/>
                        </a:rPr>
                        <a:t>.</a:t>
                      </a:r>
                    </a:p>
                  </a:txBody>
                  <a:tcPr anchor="ctr"/>
                </a:tc>
                <a:tc>
                  <a:txBody>
                    <a:bodyPr/>
                    <a:lstStyle/>
                    <a:p>
                      <a:pPr fontAlgn="base"/>
                      <a:r>
                        <a:rPr lang="en-US" sz="1600" dirty="0">
                          <a:effectLst/>
                        </a:rPr>
                        <a:t>Offers advanced decision support, providing actionable insights based on data analysis.</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8988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A0F-EF3F-6E3E-7E21-B891B9165E7F}"/>
              </a:ext>
            </a:extLst>
          </p:cNvPr>
          <p:cNvSpPr>
            <a:spLocks noGrp="1"/>
          </p:cNvSpPr>
          <p:nvPr>
            <p:ph type="title"/>
          </p:nvPr>
        </p:nvSpPr>
        <p:spPr>
          <a:xfrm>
            <a:off x="1062679" y="804519"/>
            <a:ext cx="9992175" cy="1049235"/>
          </a:xfrm>
        </p:spPr>
        <p:txBody>
          <a:bodyPr>
            <a:normAutofit fontScale="90000"/>
          </a:bodyPr>
          <a:lstStyle/>
          <a:p>
            <a:br>
              <a:rPr lang="en-US" sz="3200" dirty="0"/>
            </a:br>
            <a:r>
              <a:rPr lang="en-US" sz="3200" dirty="0"/>
              <a:t>Advancement in plant Diseases detection</a:t>
            </a:r>
            <a:br>
              <a:rPr lang="en-IN" sz="3200" dirty="0"/>
            </a:br>
            <a:endParaRPr lang="en-IN" dirty="0"/>
          </a:p>
        </p:txBody>
      </p:sp>
      <p:sp>
        <p:nvSpPr>
          <p:cNvPr id="4" name="TextBox 3">
            <a:extLst>
              <a:ext uri="{FF2B5EF4-FFF2-40B4-BE49-F238E27FC236}">
                <a16:creationId xmlns:a16="http://schemas.microsoft.com/office/drawing/2014/main" id="{DC0FED3B-FFA2-C4D2-7A13-E6CCB9E7C417}"/>
              </a:ext>
            </a:extLst>
          </p:cNvPr>
          <p:cNvSpPr txBox="1"/>
          <p:nvPr/>
        </p:nvSpPr>
        <p:spPr>
          <a:xfrm>
            <a:off x="874644" y="1853754"/>
            <a:ext cx="7411476" cy="923330"/>
          </a:xfrm>
          <a:prstGeom prst="rect">
            <a:avLst/>
          </a:prstGeom>
          <a:noFill/>
        </p:spPr>
        <p:txBody>
          <a:bodyPr wrap="square">
            <a:spAutoFit/>
          </a:bodyPr>
          <a:lstStyle/>
          <a:p>
            <a:r>
              <a:rPr lang="en-US" sz="1800" dirty="0"/>
              <a:t>Advancements in plant disease detection have been driven by technological innovations, especially in the field of artificial intelligence and digital imaging. Some key advancements include:</a:t>
            </a:r>
            <a:endParaRPr lang="en-IN" sz="1800" dirty="0"/>
          </a:p>
        </p:txBody>
      </p:sp>
      <p:sp>
        <p:nvSpPr>
          <p:cNvPr id="6" name="TextBox 5">
            <a:extLst>
              <a:ext uri="{FF2B5EF4-FFF2-40B4-BE49-F238E27FC236}">
                <a16:creationId xmlns:a16="http://schemas.microsoft.com/office/drawing/2014/main" id="{2794BA50-4241-6114-147C-9C52DCC6C015}"/>
              </a:ext>
            </a:extLst>
          </p:cNvPr>
          <p:cNvSpPr txBox="1"/>
          <p:nvPr/>
        </p:nvSpPr>
        <p:spPr>
          <a:xfrm>
            <a:off x="524786" y="2704824"/>
            <a:ext cx="8405031" cy="1200329"/>
          </a:xfrm>
          <a:prstGeom prst="rect">
            <a:avLst/>
          </a:prstGeom>
          <a:noFill/>
        </p:spPr>
        <p:txBody>
          <a:bodyPr wrap="square">
            <a:spAutoFit/>
          </a:bodyPr>
          <a:lstStyle/>
          <a:p>
            <a:pPr marL="285750" indent="-285750">
              <a:buClr>
                <a:schemeClr val="accent1"/>
              </a:buClr>
              <a:buSzPct val="111000"/>
              <a:buFont typeface="Arial" panose="020B0604020202020204" pitchFamily="34" charset="0"/>
              <a:buChar char="•"/>
            </a:pPr>
            <a:r>
              <a:rPr lang="en-US" b="1" dirty="0"/>
              <a:t>AI and Machine Learning: </a:t>
            </a:r>
            <a:r>
              <a:rPr lang="en-US" dirty="0"/>
              <a:t>AI algorithms, particularly machine learning models like convolutional neural networks (CNNs), have significantly improved the accuracy and speed of disease detection in plants. These models can analyze large datasets of images to identify patterns associated with diseases, enabling early detection </a:t>
            </a:r>
            <a:endParaRPr lang="en-IN" dirty="0"/>
          </a:p>
        </p:txBody>
      </p:sp>
      <p:sp>
        <p:nvSpPr>
          <p:cNvPr id="8" name="TextBox 7">
            <a:extLst>
              <a:ext uri="{FF2B5EF4-FFF2-40B4-BE49-F238E27FC236}">
                <a16:creationId xmlns:a16="http://schemas.microsoft.com/office/drawing/2014/main" id="{23F71453-D842-F5E3-969D-DEE985A5061C}"/>
              </a:ext>
            </a:extLst>
          </p:cNvPr>
          <p:cNvSpPr txBox="1"/>
          <p:nvPr/>
        </p:nvSpPr>
        <p:spPr>
          <a:xfrm>
            <a:off x="588397" y="3847586"/>
            <a:ext cx="8193139" cy="1200329"/>
          </a:xfrm>
          <a:prstGeom prst="rect">
            <a:avLst/>
          </a:prstGeom>
          <a:noFill/>
        </p:spPr>
        <p:txBody>
          <a:bodyPr wrap="square">
            <a:spAutoFit/>
          </a:bodyPr>
          <a:lstStyle/>
          <a:p>
            <a:pPr marL="285750" indent="-285750">
              <a:buClr>
                <a:schemeClr val="accent1"/>
              </a:buClr>
              <a:buSzPct val="111000"/>
              <a:buFont typeface="Arial" panose="020B0604020202020204" pitchFamily="34" charset="0"/>
              <a:buChar char="•"/>
            </a:pPr>
            <a:r>
              <a:rPr lang="en-US" b="1" dirty="0"/>
              <a:t>Internet of Things (IoT): </a:t>
            </a:r>
            <a:r>
              <a:rPr lang="en-US" dirty="0"/>
              <a:t>IoT devices, such as sensors and smart farming equipment, can collect real-time data on environmental conditions and plant health. This data can be analyzed using AI algorithms to detect diseases and optimize farming practices.</a:t>
            </a:r>
          </a:p>
        </p:txBody>
      </p:sp>
      <p:sp>
        <p:nvSpPr>
          <p:cNvPr id="10" name="TextBox 9">
            <a:extLst>
              <a:ext uri="{FF2B5EF4-FFF2-40B4-BE49-F238E27FC236}">
                <a16:creationId xmlns:a16="http://schemas.microsoft.com/office/drawing/2014/main" id="{DB9BC21B-78C5-C1D1-20D1-7C2669198DA9}"/>
              </a:ext>
            </a:extLst>
          </p:cNvPr>
          <p:cNvSpPr txBox="1"/>
          <p:nvPr/>
        </p:nvSpPr>
        <p:spPr>
          <a:xfrm>
            <a:off x="588397" y="4975654"/>
            <a:ext cx="8046720" cy="1200329"/>
          </a:xfrm>
          <a:prstGeom prst="rect">
            <a:avLst/>
          </a:prstGeom>
          <a:noFill/>
        </p:spPr>
        <p:txBody>
          <a:bodyPr wrap="square">
            <a:spAutoFit/>
          </a:bodyPr>
          <a:lstStyle/>
          <a:p>
            <a:pPr marL="285750" indent="-285750">
              <a:buClr>
                <a:schemeClr val="accent1"/>
              </a:buClr>
              <a:buSzPct val="113000"/>
              <a:buFont typeface="Arial" panose="020B0604020202020204" pitchFamily="34" charset="0"/>
              <a:buChar char="•"/>
            </a:pPr>
            <a:r>
              <a:rPr lang="en-US" b="1" dirty="0"/>
              <a:t>Mobile Applications:</a:t>
            </a:r>
            <a:r>
              <a:rPr lang="en-US" dirty="0"/>
              <a:t> Mobile apps have been developed to allow farmers to easily capture and upload images of diseased plants for analysis. These apps often use AI algorithms to provide instant diagnosis and recommendations for treatment.</a:t>
            </a:r>
          </a:p>
        </p:txBody>
      </p:sp>
      <p:pic>
        <p:nvPicPr>
          <p:cNvPr id="11" name="Picture 10">
            <a:extLst>
              <a:ext uri="{FF2B5EF4-FFF2-40B4-BE49-F238E27FC236}">
                <a16:creationId xmlns:a16="http://schemas.microsoft.com/office/drawing/2014/main" id="{F293D389-009A-DF9A-2A1B-198CCD72932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72151" y="1927655"/>
            <a:ext cx="2940449" cy="1501345"/>
          </a:xfrm>
          <a:prstGeom prst="rect">
            <a:avLst/>
          </a:prstGeom>
        </p:spPr>
      </p:pic>
      <p:pic>
        <p:nvPicPr>
          <p:cNvPr id="13" name="Picture 12">
            <a:extLst>
              <a:ext uri="{FF2B5EF4-FFF2-40B4-BE49-F238E27FC236}">
                <a16:creationId xmlns:a16="http://schemas.microsoft.com/office/drawing/2014/main" id="{166DA28E-F7DB-26E1-890E-6B94BEF7C98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872151" y="3120338"/>
            <a:ext cx="2940449" cy="2967710"/>
          </a:xfrm>
          <a:prstGeom prst="rect">
            <a:avLst/>
          </a:prstGeom>
        </p:spPr>
      </p:pic>
    </p:spTree>
    <p:extLst>
      <p:ext uri="{BB962C8B-B14F-4D97-AF65-F5344CB8AC3E}">
        <p14:creationId xmlns:p14="http://schemas.microsoft.com/office/powerpoint/2010/main" val="108140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31237" y="1319917"/>
            <a:ext cx="4993570" cy="4232888"/>
          </a:xfrm>
          <a:prstGeom prst="rect">
            <a:avLst/>
          </a:prstGeom>
        </p:spPr>
      </p:pic>
      <p:sp>
        <p:nvSpPr>
          <p:cNvPr id="4" name="TextBox 3"/>
          <p:cNvSpPr txBox="1"/>
          <p:nvPr/>
        </p:nvSpPr>
        <p:spPr>
          <a:xfrm>
            <a:off x="1" y="1081377"/>
            <a:ext cx="6480311" cy="2800767"/>
          </a:xfrm>
          <a:prstGeom prst="rect">
            <a:avLst/>
          </a:prstGeom>
          <a:noFill/>
        </p:spPr>
        <p:txBody>
          <a:bodyPr wrap="square">
            <a:spAutoFit/>
          </a:bodyPr>
          <a:lstStyle/>
          <a:p>
            <a:r>
              <a:rPr lang="en-US" sz="1600" dirty="0">
                <a:latin typeface="+mj-lt"/>
              </a:rPr>
              <a:t>Machine learning algorithms have been increasingly employed for classifying plant diseases based on symptoms and patterns in images.</a:t>
            </a:r>
          </a:p>
          <a:p>
            <a:r>
              <a:rPr lang="en-US" sz="1600" dirty="0">
                <a:latin typeface="+mj-lt"/>
              </a:rPr>
              <a:t>1. Convolutional Neural Networks (CNNs):  CNNs have been highly successful in classifying plant diseases from images, leveraging their ability to automatically learn and extract features.</a:t>
            </a:r>
          </a:p>
          <a:p>
            <a:pPr algn="l"/>
            <a:r>
              <a:rPr lang="en-US" sz="1600" b="1" i="0" dirty="0">
                <a:solidFill>
                  <a:srgbClr val="0D0D0D"/>
                </a:solidFill>
                <a:effectLst/>
                <a:latin typeface="+mj-lt"/>
              </a:rPr>
              <a:t>2</a:t>
            </a:r>
            <a:r>
              <a:rPr lang="en-US" sz="1600" i="0" dirty="0">
                <a:solidFill>
                  <a:srgbClr val="0D0D0D"/>
                </a:solidFill>
                <a:effectLst/>
                <a:latin typeface="+mj-lt"/>
              </a:rPr>
              <a:t>.Image Preprocessing</a:t>
            </a:r>
            <a:r>
              <a:rPr lang="en-US" sz="1600" b="1" i="0" dirty="0">
                <a:solidFill>
                  <a:srgbClr val="0D0D0D"/>
                </a:solidFill>
                <a:effectLst/>
                <a:latin typeface="+mj-lt"/>
              </a:rPr>
              <a:t>:  </a:t>
            </a:r>
            <a:r>
              <a:rPr lang="en-US" sz="1600" b="0" i="0" dirty="0">
                <a:solidFill>
                  <a:srgbClr val="0D0D0D"/>
                </a:solidFill>
                <a:effectLst/>
                <a:latin typeface="+mj-lt"/>
              </a:rPr>
              <a:t>Preprocessing techniques, such as image normalization, resizing, and color space conversion, are applied to enhance the quality of images for classification.</a:t>
            </a:r>
            <a:endParaRPr lang="en-US" sz="1600" dirty="0">
              <a:latin typeface="+mj-lt"/>
            </a:endParaRPr>
          </a:p>
          <a:p>
            <a:r>
              <a:rPr lang="en-US" sz="1600" dirty="0">
                <a:latin typeface="+mj-lt"/>
              </a:rPr>
              <a:t>3. Support Vector Machines (SVMs): SVMs are used for classification tasks in plant disease detection, particularly when dealing with small datasets or when interpretability is important</a:t>
            </a:r>
            <a:r>
              <a:rPr lang="en-US" sz="1600" dirty="0"/>
              <a:t>.</a:t>
            </a:r>
            <a:endParaRPr lang="en-IN" sz="1600" dirty="0"/>
          </a:p>
        </p:txBody>
      </p:sp>
      <p:sp>
        <p:nvSpPr>
          <p:cNvPr id="6" name="TextBox 5"/>
          <p:cNvSpPr txBox="1"/>
          <p:nvPr/>
        </p:nvSpPr>
        <p:spPr>
          <a:xfrm>
            <a:off x="1" y="4071068"/>
            <a:ext cx="6225869" cy="1657735"/>
          </a:xfrm>
          <a:prstGeom prst="rect">
            <a:avLst/>
          </a:prstGeom>
          <a:noFill/>
        </p:spPr>
        <p:txBody>
          <a:bodyPr wrap="square">
            <a:spAutoFit/>
          </a:bodyPr>
          <a:lstStyle/>
          <a:p>
            <a:pPr marL="285750" indent="-285750">
              <a:buFont typeface="Wingdings" panose="05000000000000000000" pitchFamily="2" charset="2"/>
              <a:buChar char="§"/>
            </a:pPr>
            <a:r>
              <a:rPr lang="en-US" sz="1600" dirty="0"/>
              <a:t>Deep learning has revolutionized the field of plant disease identification by enabling the development of highly accurate and efficient models for detecting diseases in crops.</a:t>
            </a:r>
          </a:p>
          <a:p>
            <a:pPr marL="285750" indent="-285750">
              <a:buFont typeface="Wingdings" panose="05000000000000000000" pitchFamily="2" charset="2"/>
              <a:buChar char="§"/>
            </a:pPr>
            <a:r>
              <a:rPr lang="en-US" sz="1600" dirty="0"/>
              <a:t>Deep learning models, particularly Convolutional Neural Networks (CNNs), have shown remarkable success in automatically learning and extracting features from plant images for disease identification</a:t>
            </a:r>
            <a:r>
              <a:rPr lang="en-US" dirty="0"/>
              <a:t>.</a:t>
            </a:r>
            <a:endParaRPr lang="en-IN" dirty="0"/>
          </a:p>
        </p:txBody>
      </p:sp>
      <p:sp>
        <p:nvSpPr>
          <p:cNvPr id="10" name="TextBox 9"/>
          <p:cNvSpPr txBox="1"/>
          <p:nvPr/>
        </p:nvSpPr>
        <p:spPr>
          <a:xfrm>
            <a:off x="0" y="3774959"/>
            <a:ext cx="5454595" cy="400110"/>
          </a:xfrm>
          <a:prstGeom prst="rect">
            <a:avLst/>
          </a:prstGeom>
          <a:noFill/>
        </p:spPr>
        <p:txBody>
          <a:bodyPr wrap="square">
            <a:spAutoFit/>
          </a:bodyPr>
          <a:lstStyle/>
          <a:p>
            <a:r>
              <a:rPr lang="en-US" sz="2000" dirty="0">
                <a:solidFill>
                  <a:srgbClr val="00B0F0"/>
                </a:solidFill>
              </a:rPr>
              <a:t>Deep Learning in Identifying Plant Diseases</a:t>
            </a:r>
            <a:endParaRPr lang="en-IN" sz="2000" dirty="0">
              <a:solidFill>
                <a:srgbClr val="00B0F0"/>
              </a:solidFill>
            </a:endParaRPr>
          </a:p>
        </p:txBody>
      </p:sp>
      <p:sp>
        <p:nvSpPr>
          <p:cNvPr id="12" name="TextBox 11"/>
          <p:cNvSpPr txBox="1"/>
          <p:nvPr/>
        </p:nvSpPr>
        <p:spPr>
          <a:xfrm>
            <a:off x="87464" y="588397"/>
            <a:ext cx="5740844" cy="400110"/>
          </a:xfrm>
          <a:prstGeom prst="rect">
            <a:avLst/>
          </a:prstGeom>
          <a:noFill/>
        </p:spPr>
        <p:txBody>
          <a:bodyPr wrap="square">
            <a:spAutoFit/>
          </a:bodyPr>
          <a:lstStyle/>
          <a:p>
            <a:r>
              <a:rPr lang="en-US" sz="2000" dirty="0">
                <a:solidFill>
                  <a:srgbClr val="00B0F0"/>
                </a:solidFill>
              </a:rPr>
              <a:t>Machine Learning in Classifying Plant Diseases</a:t>
            </a:r>
            <a:endParaRPr lang="en-IN" sz="2000" dirty="0">
              <a:solidFill>
                <a:srgbClr val="00B0F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B0C0-4B59-C676-CF0E-548D6B8CBC4A}"/>
              </a:ext>
            </a:extLst>
          </p:cNvPr>
          <p:cNvSpPr>
            <a:spLocks noGrp="1"/>
          </p:cNvSpPr>
          <p:nvPr>
            <p:ph type="title"/>
          </p:nvPr>
        </p:nvSpPr>
        <p:spPr>
          <a:xfrm>
            <a:off x="1001864" y="804519"/>
            <a:ext cx="9525664" cy="1049235"/>
          </a:xfrm>
        </p:spPr>
        <p:txBody>
          <a:bodyPr>
            <a:normAutofit fontScale="90000"/>
          </a:bodyPr>
          <a:lstStyle/>
          <a:p>
            <a:br>
              <a:rPr lang="en-IN" sz="3200" dirty="0">
                <a:solidFill>
                  <a:schemeClr val="accent2">
                    <a:lumMod val="50000"/>
                  </a:schemeClr>
                </a:solidFill>
              </a:rPr>
            </a:br>
            <a:r>
              <a:rPr lang="en-IN" sz="3200" dirty="0">
                <a:solidFill>
                  <a:schemeClr val="accent2">
                    <a:lumMod val="50000"/>
                  </a:schemeClr>
                </a:solidFill>
              </a:rPr>
              <a:t>case study</a:t>
            </a:r>
            <a:br>
              <a:rPr lang="en-IN" sz="3200" dirty="0">
                <a:solidFill>
                  <a:schemeClr val="accent2">
                    <a:lumMod val="50000"/>
                  </a:schemeClr>
                </a:solidFill>
              </a:rPr>
            </a:br>
            <a:endParaRPr lang="en-IN" dirty="0"/>
          </a:p>
        </p:txBody>
      </p:sp>
      <p:sp>
        <p:nvSpPr>
          <p:cNvPr id="4" name="TextBox 3">
            <a:extLst>
              <a:ext uri="{FF2B5EF4-FFF2-40B4-BE49-F238E27FC236}">
                <a16:creationId xmlns:a16="http://schemas.microsoft.com/office/drawing/2014/main" id="{7189C6A7-B2F2-3D64-9D25-6C0E9AD58D93}"/>
              </a:ext>
            </a:extLst>
          </p:cNvPr>
          <p:cNvSpPr txBox="1"/>
          <p:nvPr/>
        </p:nvSpPr>
        <p:spPr>
          <a:xfrm>
            <a:off x="461176" y="1853754"/>
            <a:ext cx="8484041" cy="400110"/>
          </a:xfrm>
          <a:prstGeom prst="rect">
            <a:avLst/>
          </a:prstGeom>
          <a:noFill/>
        </p:spPr>
        <p:txBody>
          <a:bodyPr wrap="square">
            <a:spAutoFit/>
          </a:bodyPr>
          <a:lstStyle/>
          <a:p>
            <a:pPr marL="342900" indent="-342900">
              <a:buFont typeface="Wingdings" panose="05000000000000000000" pitchFamily="2" charset="2"/>
              <a:buChar char="Ø"/>
            </a:pPr>
            <a:r>
              <a:rPr lang="en-US" sz="2000" b="1" dirty="0" err="1"/>
              <a:t>PlantVillage</a:t>
            </a:r>
            <a:r>
              <a:rPr lang="en-US" sz="2000" b="1" dirty="0"/>
              <a:t>:  AI-Powered Crop Disease Management Platform</a:t>
            </a:r>
          </a:p>
        </p:txBody>
      </p:sp>
      <p:sp>
        <p:nvSpPr>
          <p:cNvPr id="6" name="TextBox 5">
            <a:extLst>
              <a:ext uri="{FF2B5EF4-FFF2-40B4-BE49-F238E27FC236}">
                <a16:creationId xmlns:a16="http://schemas.microsoft.com/office/drawing/2014/main" id="{79445F28-9A37-E012-BEF9-891C601602E1}"/>
              </a:ext>
            </a:extLst>
          </p:cNvPr>
          <p:cNvSpPr txBox="1"/>
          <p:nvPr/>
        </p:nvSpPr>
        <p:spPr>
          <a:xfrm>
            <a:off x="461176" y="2218414"/>
            <a:ext cx="8619214" cy="2646878"/>
          </a:xfrm>
          <a:prstGeom prst="rect">
            <a:avLst/>
          </a:prstGeom>
          <a:noFill/>
        </p:spPr>
        <p:txBody>
          <a:bodyPr wrap="square">
            <a:spAutoFit/>
          </a:bodyPr>
          <a:lstStyle/>
          <a:p>
            <a:r>
              <a:rPr lang="en-US" sz="1600" dirty="0" err="1"/>
              <a:t>PlantVillage</a:t>
            </a:r>
            <a:r>
              <a:rPr lang="en-US" sz="1600" dirty="0"/>
              <a:t> is an AI-powered platform designed to assist farmers in managing crop diseases effectively. The platform employs AI and crowdsourcing to identify and manage various crop diseases. With a vast database of images showcasing diseased crops,  </a:t>
            </a:r>
            <a:r>
              <a:rPr lang="en-US" sz="1600" dirty="0" err="1"/>
              <a:t>PlantVillage</a:t>
            </a:r>
            <a:r>
              <a:rPr lang="en-US" sz="1600" dirty="0"/>
              <a:t> uses machine learning models to recognize diseases accurately.</a:t>
            </a:r>
          </a:p>
          <a:p>
            <a:r>
              <a:rPr lang="en-US" sz="1600" dirty="0"/>
              <a:t>Farmers can upload images of their crops, and the platform provides detailed information about the disease affecting their crops, along with recommended treatments. This approach enables early disease detection and helps farmers take timely actions to mitigate crop losses, ultimately enhancing agricultural productivity and sustainability.</a:t>
            </a:r>
          </a:p>
          <a:p>
            <a:pPr marL="342900" indent="-342900">
              <a:buFont typeface="Wingdings" panose="05000000000000000000" pitchFamily="2" charset="2"/>
              <a:buChar char="Ø"/>
            </a:pPr>
            <a:r>
              <a:rPr lang="en-US" sz="2000" b="1" dirty="0"/>
              <a:t>Leaf Doctor:</a:t>
            </a:r>
            <a:r>
              <a:rPr lang="en-US" sz="2000" dirty="0"/>
              <a:t>  </a:t>
            </a:r>
            <a:r>
              <a:rPr lang="en-US" sz="2000" b="1" dirty="0"/>
              <a:t>An AI-Powered Plant Disease Diagnosis Tool</a:t>
            </a:r>
          </a:p>
          <a:p>
            <a:endParaRPr lang="en-US" dirty="0"/>
          </a:p>
        </p:txBody>
      </p:sp>
      <p:pic>
        <p:nvPicPr>
          <p:cNvPr id="7" name="Picture 6">
            <a:extLst>
              <a:ext uri="{FF2B5EF4-FFF2-40B4-BE49-F238E27FC236}">
                <a16:creationId xmlns:a16="http://schemas.microsoft.com/office/drawing/2014/main" id="{62C121BB-C015-FB5D-0820-DB2F0A7F94F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080390" y="1714573"/>
            <a:ext cx="3144273" cy="2149761"/>
          </a:xfrm>
          <a:prstGeom prst="rect">
            <a:avLst/>
          </a:prstGeom>
        </p:spPr>
      </p:pic>
      <p:pic>
        <p:nvPicPr>
          <p:cNvPr id="8" name="Picture 7">
            <a:extLst>
              <a:ext uri="{FF2B5EF4-FFF2-40B4-BE49-F238E27FC236}">
                <a16:creationId xmlns:a16="http://schemas.microsoft.com/office/drawing/2014/main" id="{F22E9F6A-B95A-5913-3909-A8379B3C2FF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45988" y="3942711"/>
            <a:ext cx="2968487" cy="1973919"/>
          </a:xfrm>
          <a:prstGeom prst="rect">
            <a:avLst/>
          </a:prstGeom>
        </p:spPr>
      </p:pic>
    </p:spTree>
    <p:extLst>
      <p:ext uri="{BB962C8B-B14F-4D97-AF65-F5344CB8AC3E}">
        <p14:creationId xmlns:p14="http://schemas.microsoft.com/office/powerpoint/2010/main" val="121879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79940"/>
          </a:xfrm>
        </p:spPr>
        <p:txBody>
          <a:bodyPr>
            <a:normAutofit fontScale="90000"/>
          </a:bodyPr>
          <a:lstStyle/>
          <a:p>
            <a:br>
              <a:rPr lang="en-US" sz="4400" dirty="0"/>
            </a:br>
            <a:r>
              <a:rPr lang="en-US" sz="4400" dirty="0"/>
              <a:t>Conclusion</a:t>
            </a:r>
            <a:br>
              <a:rPr lang="en-US" sz="4400" dirty="0"/>
            </a:br>
            <a:br>
              <a:rPr lang="en-US" dirty="0"/>
            </a:br>
            <a:br>
              <a:rPr lang="en-US" dirty="0"/>
            </a:br>
            <a:br>
              <a:rPr lang="en-US" dirty="0"/>
            </a:br>
            <a:br>
              <a:rPr lang="en-US" dirty="0"/>
            </a:br>
            <a:br>
              <a:rPr lang="en-US" dirty="0"/>
            </a:br>
            <a:endParaRPr lang="en-IN" dirty="0"/>
          </a:p>
        </p:txBody>
      </p:sp>
      <p:sp>
        <p:nvSpPr>
          <p:cNvPr id="7" name="TextBox 6"/>
          <p:cNvSpPr txBox="1"/>
          <p:nvPr/>
        </p:nvSpPr>
        <p:spPr>
          <a:xfrm>
            <a:off x="1296064" y="2059388"/>
            <a:ext cx="8881606" cy="3970318"/>
          </a:xfrm>
          <a:prstGeom prst="rect">
            <a:avLst/>
          </a:prstGeom>
          <a:noFill/>
        </p:spPr>
        <p:txBody>
          <a:bodyPr wrap="square">
            <a:spAutoFit/>
          </a:bodyPr>
          <a:lstStyle/>
          <a:p>
            <a:pPr marL="285750" indent="-285750" algn="just">
              <a:buFont typeface="Wingdings" panose="05000000000000000000" pitchFamily="2" charset="2"/>
              <a:buChar char="§"/>
            </a:pPr>
            <a:r>
              <a:rPr lang="en-US" sz="1800" dirty="0">
                <a:effectLst/>
                <a:latin typeface="+mj-lt"/>
                <a:ea typeface="Times New Roman" panose="02020603050405020304" pitchFamily="18" charset="0"/>
              </a:rPr>
              <a:t>In Conclusion, this</a:t>
            </a:r>
            <a:r>
              <a:rPr lang="en-US" sz="1800" spc="200" dirty="0">
                <a:effectLst/>
                <a:latin typeface="+mj-lt"/>
                <a:ea typeface="Times New Roman" panose="02020603050405020304" pitchFamily="18" charset="0"/>
              </a:rPr>
              <a:t> </a:t>
            </a:r>
            <a:r>
              <a:rPr lang="en-US" sz="1800" dirty="0">
                <a:effectLst/>
                <a:latin typeface="+mj-lt"/>
                <a:ea typeface="Times New Roman" panose="02020603050405020304" pitchFamily="18" charset="0"/>
              </a:rPr>
              <a:t>paper</a:t>
            </a:r>
            <a:r>
              <a:rPr lang="en-US" spc="200" dirty="0">
                <a:latin typeface="+mj-lt"/>
                <a:ea typeface="Times New Roman" panose="02020603050405020304" pitchFamily="18" charset="0"/>
              </a:rPr>
              <a:t> presentation </a:t>
            </a:r>
            <a:r>
              <a:rPr lang="en-US" sz="1800" dirty="0">
                <a:effectLst/>
                <a:latin typeface="+mj-lt"/>
                <a:ea typeface="Times New Roman" panose="02020603050405020304" pitchFamily="18" charset="0"/>
              </a:rPr>
              <a:t>discusses</a:t>
            </a:r>
            <a:r>
              <a:rPr lang="en-US" sz="1800" spc="200" dirty="0">
                <a:effectLst/>
                <a:latin typeface="+mj-lt"/>
                <a:ea typeface="Times New Roman" panose="02020603050405020304" pitchFamily="18" charset="0"/>
              </a:rPr>
              <a:t> </a:t>
            </a:r>
            <a:r>
              <a:rPr lang="en-US" sz="1800" dirty="0">
                <a:effectLst/>
                <a:latin typeface="+mj-lt"/>
                <a:ea typeface="Times New Roman" panose="02020603050405020304" pitchFamily="18" charset="0"/>
              </a:rPr>
              <a:t>the</a:t>
            </a:r>
            <a:r>
              <a:rPr lang="en-US" sz="1800" spc="200" dirty="0">
                <a:effectLst/>
                <a:latin typeface="+mj-lt"/>
                <a:ea typeface="Times New Roman" panose="02020603050405020304" pitchFamily="18" charset="0"/>
              </a:rPr>
              <a:t> </a:t>
            </a:r>
            <a:r>
              <a:rPr lang="en-US" sz="1800" dirty="0">
                <a:effectLst/>
                <a:latin typeface="+mj-lt"/>
                <a:ea typeface="Times New Roman" panose="02020603050405020304" pitchFamily="18" charset="0"/>
              </a:rPr>
              <a:t>farmers’</a:t>
            </a:r>
            <a:r>
              <a:rPr lang="en-US" sz="1800" spc="200" dirty="0">
                <a:effectLst/>
                <a:latin typeface="+mj-lt"/>
                <a:ea typeface="Times New Roman" panose="02020603050405020304" pitchFamily="18" charset="0"/>
              </a:rPr>
              <a:t> </a:t>
            </a:r>
            <a:r>
              <a:rPr lang="en-US" sz="1800" dirty="0">
                <a:effectLst/>
                <a:latin typeface="+mj-lt"/>
                <a:ea typeface="Times New Roman" panose="02020603050405020304" pitchFamily="18" charset="0"/>
              </a:rPr>
              <a:t>challenges</a:t>
            </a:r>
            <a:r>
              <a:rPr lang="en-US" sz="1800" spc="200" dirty="0">
                <a:effectLst/>
                <a:latin typeface="+mj-lt"/>
                <a:ea typeface="Times New Roman" panose="02020603050405020304" pitchFamily="18" charset="0"/>
              </a:rPr>
              <a:t> </a:t>
            </a:r>
            <a:r>
              <a:rPr lang="en-US" sz="1800" dirty="0">
                <a:effectLst/>
                <a:latin typeface="+mj-lt"/>
                <a:ea typeface="Times New Roman" panose="02020603050405020304" pitchFamily="18" charset="0"/>
              </a:rPr>
              <a:t>and</a:t>
            </a:r>
            <a:r>
              <a:rPr lang="en-US" sz="1800" spc="200" dirty="0">
                <a:effectLst/>
                <a:latin typeface="+mj-lt"/>
                <a:ea typeface="Times New Roman" panose="02020603050405020304" pitchFamily="18" charset="0"/>
              </a:rPr>
              <a:t> </a:t>
            </a:r>
            <a:r>
              <a:rPr lang="en-US" sz="1800" dirty="0">
                <a:effectLst/>
                <a:latin typeface="+mj-lt"/>
                <a:ea typeface="Times New Roman" panose="02020603050405020304" pitchFamily="18" charset="0"/>
              </a:rPr>
              <a:t>their AI-based solutions. AI has many applications in the agriculture</a:t>
            </a:r>
            <a:r>
              <a:rPr lang="en-US" sz="1800" spc="-5" dirty="0">
                <a:effectLst/>
                <a:latin typeface="+mj-lt"/>
                <a:ea typeface="Times New Roman" panose="02020603050405020304" pitchFamily="18" charset="0"/>
              </a:rPr>
              <a:t> </a:t>
            </a:r>
            <a:r>
              <a:rPr lang="en-US" sz="1800" dirty="0">
                <a:effectLst/>
                <a:latin typeface="+mj-lt"/>
                <a:ea typeface="Times New Roman" panose="02020603050405020304" pitchFamily="18" charset="0"/>
              </a:rPr>
              <a:t>sector,</a:t>
            </a:r>
            <a:r>
              <a:rPr lang="en-US" sz="1800" spc="-5" dirty="0">
                <a:effectLst/>
                <a:latin typeface="+mj-lt"/>
                <a:ea typeface="Times New Roman" panose="02020603050405020304" pitchFamily="18" charset="0"/>
              </a:rPr>
              <a:t> </a:t>
            </a:r>
            <a:r>
              <a:rPr lang="en-US" sz="1800" dirty="0">
                <a:effectLst/>
                <a:latin typeface="+mj-lt"/>
                <a:ea typeface="Times New Roman" panose="02020603050405020304" pitchFamily="18" charset="0"/>
              </a:rPr>
              <a:t>which</a:t>
            </a:r>
            <a:r>
              <a:rPr lang="en-US" sz="1800" spc="-5" dirty="0">
                <a:effectLst/>
                <a:latin typeface="+mj-lt"/>
                <a:ea typeface="Times New Roman" panose="02020603050405020304" pitchFamily="18" charset="0"/>
              </a:rPr>
              <a:t> </a:t>
            </a:r>
            <a:r>
              <a:rPr lang="en-US" sz="1800" dirty="0">
                <a:effectLst/>
                <a:latin typeface="+mj-lt"/>
                <a:ea typeface="Times New Roman" panose="02020603050405020304" pitchFamily="18" charset="0"/>
              </a:rPr>
              <a:t>this</a:t>
            </a:r>
            <a:r>
              <a:rPr lang="en-US" sz="1800" spc="-5" dirty="0">
                <a:effectLst/>
                <a:latin typeface="+mj-lt"/>
                <a:ea typeface="Times New Roman" panose="02020603050405020304" pitchFamily="18" charset="0"/>
              </a:rPr>
              <a:t> </a:t>
            </a:r>
            <a:r>
              <a:rPr lang="en-US" sz="1800" dirty="0">
                <a:effectLst/>
                <a:latin typeface="+mj-lt"/>
                <a:ea typeface="Times New Roman" panose="02020603050405020304" pitchFamily="18" charset="0"/>
              </a:rPr>
              <a:t>article</a:t>
            </a:r>
            <a:r>
              <a:rPr lang="en-US" sz="1800" spc="-5" dirty="0">
                <a:effectLst/>
                <a:latin typeface="+mj-lt"/>
                <a:ea typeface="Times New Roman" panose="02020603050405020304" pitchFamily="18" charset="0"/>
              </a:rPr>
              <a:t> </a:t>
            </a:r>
            <a:r>
              <a:rPr lang="en-US" sz="1800" dirty="0">
                <a:effectLst/>
                <a:latin typeface="+mj-lt"/>
                <a:ea typeface="Times New Roman" panose="02020603050405020304" pitchFamily="18" charset="0"/>
              </a:rPr>
              <a:t>reviews.</a:t>
            </a:r>
            <a:r>
              <a:rPr lang="en-US" sz="1800" spc="-5" dirty="0">
                <a:effectLst/>
                <a:latin typeface="+mj-lt"/>
                <a:ea typeface="Times New Roman" panose="02020603050405020304" pitchFamily="18" charset="0"/>
              </a:rPr>
              <a:t> </a:t>
            </a:r>
            <a:r>
              <a:rPr lang="en-US" sz="1800" dirty="0">
                <a:effectLst/>
                <a:latin typeface="+mj-lt"/>
                <a:ea typeface="Times New Roman" panose="02020603050405020304" pitchFamily="18" charset="0"/>
              </a:rPr>
              <a:t>Plant</a:t>
            </a:r>
            <a:r>
              <a:rPr lang="en-US" sz="1800" spc="-5" dirty="0">
                <a:effectLst/>
                <a:latin typeface="+mj-lt"/>
                <a:ea typeface="Times New Roman" panose="02020603050405020304" pitchFamily="18" charset="0"/>
              </a:rPr>
              <a:t> </a:t>
            </a:r>
            <a:r>
              <a:rPr lang="en-US" sz="1800" dirty="0">
                <a:effectLst/>
                <a:latin typeface="+mj-lt"/>
                <a:ea typeface="Times New Roman" panose="02020603050405020304" pitchFamily="18" charset="0"/>
              </a:rPr>
              <a:t>diseases</a:t>
            </a:r>
            <a:r>
              <a:rPr lang="en-US" sz="1800" spc="-5" dirty="0">
                <a:effectLst/>
                <a:latin typeface="+mj-lt"/>
                <a:ea typeface="Times New Roman" panose="02020603050405020304" pitchFamily="18" charset="0"/>
              </a:rPr>
              <a:t> </a:t>
            </a:r>
            <a:r>
              <a:rPr lang="en-US" sz="1800" dirty="0">
                <a:effectLst/>
                <a:latin typeface="+mj-lt"/>
                <a:ea typeface="Times New Roman" panose="02020603050405020304" pitchFamily="18" charset="0"/>
              </a:rPr>
              <a:t>and pests negatively impact the agriculture sector worldwide .It highlights the challenges that must be discussed to provide</a:t>
            </a:r>
            <a:r>
              <a:rPr lang="en-US" sz="1800" spc="-20" dirty="0">
                <a:effectLst/>
                <a:latin typeface="+mj-lt"/>
                <a:ea typeface="Times New Roman" panose="02020603050405020304" pitchFamily="18" charset="0"/>
              </a:rPr>
              <a:t> </a:t>
            </a:r>
            <a:r>
              <a:rPr lang="en-US" sz="1800" dirty="0">
                <a:effectLst/>
                <a:latin typeface="+mj-lt"/>
                <a:ea typeface="Times New Roman" panose="02020603050405020304" pitchFamily="18" charset="0"/>
              </a:rPr>
              <a:t>real-time</a:t>
            </a:r>
            <a:r>
              <a:rPr lang="en-US" sz="1800" spc="-20" dirty="0">
                <a:effectLst/>
                <a:latin typeface="+mj-lt"/>
                <a:ea typeface="Times New Roman" panose="02020603050405020304" pitchFamily="18" charset="0"/>
              </a:rPr>
              <a:t> </a:t>
            </a:r>
            <a:r>
              <a:rPr lang="en-US" sz="1800" dirty="0">
                <a:effectLst/>
                <a:latin typeface="+mj-lt"/>
                <a:ea typeface="Times New Roman" panose="02020603050405020304" pitchFamily="18" charset="0"/>
              </a:rPr>
              <a:t>solutions</a:t>
            </a:r>
            <a:r>
              <a:rPr lang="en-US" sz="1800" spc="-20" dirty="0">
                <a:effectLst/>
                <a:latin typeface="+mj-lt"/>
                <a:ea typeface="Times New Roman" panose="02020603050405020304" pitchFamily="18" charset="0"/>
              </a:rPr>
              <a:t> </a:t>
            </a:r>
            <a:r>
              <a:rPr lang="en-US" sz="1800" dirty="0">
                <a:effectLst/>
                <a:latin typeface="+mj-lt"/>
                <a:ea typeface="Times New Roman" panose="02020603050405020304" pitchFamily="18" charset="0"/>
              </a:rPr>
              <a:t>for</a:t>
            </a:r>
            <a:r>
              <a:rPr lang="en-US" sz="1800" spc="-20" dirty="0">
                <a:effectLst/>
                <a:latin typeface="+mj-lt"/>
                <a:ea typeface="Times New Roman" panose="02020603050405020304" pitchFamily="18" charset="0"/>
              </a:rPr>
              <a:t> </a:t>
            </a:r>
            <a:r>
              <a:rPr lang="en-US" sz="1800" dirty="0">
                <a:effectLst/>
                <a:latin typeface="+mj-lt"/>
                <a:ea typeface="Times New Roman" panose="02020603050405020304" pitchFamily="18" charset="0"/>
              </a:rPr>
              <a:t>early</a:t>
            </a:r>
            <a:r>
              <a:rPr lang="en-US" sz="1800" spc="-20" dirty="0">
                <a:effectLst/>
                <a:latin typeface="+mj-lt"/>
                <a:ea typeface="Times New Roman" panose="02020603050405020304" pitchFamily="18" charset="0"/>
              </a:rPr>
              <a:t> </a:t>
            </a:r>
            <a:r>
              <a:rPr lang="en-US" sz="1800" dirty="0">
                <a:effectLst/>
                <a:latin typeface="+mj-lt"/>
                <a:ea typeface="Times New Roman" panose="02020603050405020304" pitchFamily="18" charset="0"/>
              </a:rPr>
              <a:t>disease</a:t>
            </a:r>
            <a:r>
              <a:rPr lang="en-US" sz="1800" spc="-20" dirty="0">
                <a:effectLst/>
                <a:latin typeface="+mj-lt"/>
                <a:ea typeface="Times New Roman" panose="02020603050405020304" pitchFamily="18" charset="0"/>
              </a:rPr>
              <a:t> </a:t>
            </a:r>
            <a:r>
              <a:rPr lang="en-US" sz="1800" dirty="0">
                <a:effectLst/>
                <a:latin typeface="+mj-lt"/>
                <a:ea typeface="Times New Roman" panose="02020603050405020304" pitchFamily="18" charset="0"/>
              </a:rPr>
              <a:t>detection.</a:t>
            </a:r>
            <a:r>
              <a:rPr lang="en-US" sz="1800" spc="-20" dirty="0">
                <a:effectLst/>
                <a:latin typeface="+mj-lt"/>
                <a:ea typeface="Times New Roman" panose="02020603050405020304" pitchFamily="18" charset="0"/>
              </a:rPr>
              <a:t> </a:t>
            </a:r>
            <a:r>
              <a:rPr lang="en-US" sz="1800" dirty="0">
                <a:effectLst/>
                <a:latin typeface="+mj-lt"/>
                <a:ea typeface="Times New Roman" panose="02020603050405020304" pitchFamily="18" charset="0"/>
              </a:rPr>
              <a:t>Plant diseases pose a significant threat to the global agricultural sector.</a:t>
            </a:r>
            <a:r>
              <a:rPr lang="en-US" sz="1800" spc="-50" dirty="0">
                <a:effectLst/>
                <a:latin typeface="+mj-lt"/>
                <a:ea typeface="Times New Roman" panose="02020603050405020304" pitchFamily="18" charset="0"/>
              </a:rPr>
              <a:t> </a:t>
            </a:r>
            <a:r>
              <a:rPr lang="en-US" sz="1800" dirty="0">
                <a:effectLst/>
                <a:latin typeface="+mj-lt"/>
                <a:ea typeface="Times New Roman" panose="02020603050405020304" pitchFamily="18" charset="0"/>
              </a:rPr>
              <a:t>Although</a:t>
            </a:r>
            <a:r>
              <a:rPr lang="en-US" sz="1800" spc="-50" dirty="0">
                <a:effectLst/>
                <a:latin typeface="+mj-lt"/>
                <a:ea typeface="Times New Roman" panose="02020603050405020304" pitchFamily="18" charset="0"/>
              </a:rPr>
              <a:t> </a:t>
            </a:r>
            <a:r>
              <a:rPr lang="en-US" sz="1800" dirty="0">
                <a:effectLst/>
                <a:latin typeface="+mj-lt"/>
                <a:ea typeface="Times New Roman" panose="02020603050405020304" pitchFamily="18" charset="0"/>
              </a:rPr>
              <a:t>AI-based</a:t>
            </a:r>
            <a:r>
              <a:rPr lang="en-US" sz="1800" spc="-50" dirty="0">
                <a:effectLst/>
                <a:latin typeface="+mj-lt"/>
                <a:ea typeface="Times New Roman" panose="02020603050405020304" pitchFamily="18" charset="0"/>
              </a:rPr>
              <a:t> </a:t>
            </a:r>
            <a:r>
              <a:rPr lang="en-US" sz="1800" dirty="0">
                <a:effectLst/>
                <a:latin typeface="+mj-lt"/>
                <a:ea typeface="Times New Roman" panose="02020603050405020304" pitchFamily="18" charset="0"/>
              </a:rPr>
              <a:t>solutions</a:t>
            </a:r>
            <a:r>
              <a:rPr lang="en-US" sz="1800" spc="-50" dirty="0">
                <a:effectLst/>
                <a:latin typeface="+mj-lt"/>
                <a:ea typeface="Times New Roman" panose="02020603050405020304" pitchFamily="18" charset="0"/>
              </a:rPr>
              <a:t> </a:t>
            </a:r>
            <a:r>
              <a:rPr lang="en-US" sz="1800" dirty="0">
                <a:effectLst/>
                <a:latin typeface="+mj-lt"/>
                <a:ea typeface="Times New Roman" panose="02020603050405020304" pitchFamily="18" charset="0"/>
              </a:rPr>
              <a:t>have</a:t>
            </a:r>
            <a:r>
              <a:rPr lang="en-US" sz="1800" spc="-50" dirty="0">
                <a:effectLst/>
                <a:latin typeface="+mj-lt"/>
                <a:ea typeface="Times New Roman" panose="02020603050405020304" pitchFamily="18" charset="0"/>
              </a:rPr>
              <a:t> </a:t>
            </a:r>
            <a:r>
              <a:rPr lang="en-US" sz="1800" dirty="0">
                <a:effectLst/>
                <a:latin typeface="+mj-lt"/>
                <a:ea typeface="Times New Roman" panose="02020603050405020304" pitchFamily="18" charset="0"/>
              </a:rPr>
              <a:t>seen</a:t>
            </a:r>
            <a:r>
              <a:rPr lang="en-US" sz="1800" spc="-50" dirty="0">
                <a:effectLst/>
                <a:latin typeface="+mj-lt"/>
                <a:ea typeface="Times New Roman" panose="02020603050405020304" pitchFamily="18" charset="0"/>
              </a:rPr>
              <a:t> </a:t>
            </a:r>
            <a:r>
              <a:rPr lang="en-US" sz="1800" dirty="0">
                <a:effectLst/>
                <a:latin typeface="+mj-lt"/>
                <a:ea typeface="Times New Roman" panose="02020603050405020304" pitchFamily="18" charset="0"/>
              </a:rPr>
              <a:t>rapid</a:t>
            </a:r>
            <a:r>
              <a:rPr lang="en-US" sz="1800" spc="-50" dirty="0">
                <a:effectLst/>
                <a:latin typeface="+mj-lt"/>
                <a:ea typeface="Times New Roman" panose="02020603050405020304" pitchFamily="18" charset="0"/>
              </a:rPr>
              <a:t> </a:t>
            </a:r>
            <a:r>
              <a:rPr lang="en-US" sz="1800" dirty="0">
                <a:effectLst/>
                <a:latin typeface="+mj-lt"/>
                <a:ea typeface="Times New Roman" panose="02020603050405020304" pitchFamily="18" charset="0"/>
              </a:rPr>
              <a:t>growth, </a:t>
            </a:r>
            <a:r>
              <a:rPr lang="en-US" sz="1800" spc="-10" dirty="0">
                <a:effectLst/>
                <a:latin typeface="+mj-lt"/>
                <a:ea typeface="Times New Roman" panose="02020603050405020304" pitchFamily="18" charset="0"/>
              </a:rPr>
              <a:t>several</a:t>
            </a:r>
            <a:r>
              <a:rPr lang="en-US" sz="1800" spc="-45" dirty="0">
                <a:effectLst/>
                <a:latin typeface="+mj-lt"/>
                <a:ea typeface="Times New Roman" panose="02020603050405020304" pitchFamily="18" charset="0"/>
              </a:rPr>
              <a:t> </a:t>
            </a:r>
            <a:r>
              <a:rPr lang="en-US" sz="1800" spc="-10" dirty="0">
                <a:effectLst/>
                <a:latin typeface="+mj-lt"/>
                <a:ea typeface="Times New Roman" panose="02020603050405020304" pitchFamily="18" charset="0"/>
              </a:rPr>
              <a:t>challenges</a:t>
            </a:r>
            <a:r>
              <a:rPr lang="en-US" sz="1800" spc="-40" dirty="0">
                <a:effectLst/>
                <a:latin typeface="+mj-lt"/>
                <a:ea typeface="Times New Roman" panose="02020603050405020304" pitchFamily="18" charset="0"/>
              </a:rPr>
              <a:t> </a:t>
            </a:r>
            <a:r>
              <a:rPr lang="en-US" sz="1800" spc="-10" dirty="0">
                <a:effectLst/>
                <a:latin typeface="+mj-lt"/>
                <a:ea typeface="Times New Roman" panose="02020603050405020304" pitchFamily="18" charset="0"/>
              </a:rPr>
              <a:t>must</a:t>
            </a:r>
            <a:r>
              <a:rPr lang="en-US" sz="1800" spc="-45" dirty="0">
                <a:effectLst/>
                <a:latin typeface="+mj-lt"/>
                <a:ea typeface="Times New Roman" panose="02020603050405020304" pitchFamily="18" charset="0"/>
              </a:rPr>
              <a:t> </a:t>
            </a:r>
            <a:r>
              <a:rPr lang="en-US" sz="1800" spc="-10" dirty="0">
                <a:effectLst/>
                <a:latin typeface="+mj-lt"/>
                <a:ea typeface="Times New Roman" panose="02020603050405020304" pitchFamily="18" charset="0"/>
              </a:rPr>
              <a:t>be</a:t>
            </a:r>
            <a:r>
              <a:rPr lang="en-US" sz="1800" spc="-45" dirty="0">
                <a:effectLst/>
                <a:latin typeface="+mj-lt"/>
                <a:ea typeface="Times New Roman" panose="02020603050405020304" pitchFamily="18" charset="0"/>
              </a:rPr>
              <a:t> </a:t>
            </a:r>
            <a:r>
              <a:rPr lang="en-US" sz="1800" spc="-10" dirty="0">
                <a:effectLst/>
                <a:latin typeface="+mj-lt"/>
                <a:ea typeface="Times New Roman" panose="02020603050405020304" pitchFamily="18" charset="0"/>
              </a:rPr>
              <a:t>addressed</a:t>
            </a:r>
            <a:r>
              <a:rPr lang="en-US" sz="1800" spc="-40" dirty="0">
                <a:effectLst/>
                <a:latin typeface="+mj-lt"/>
                <a:ea typeface="Times New Roman" panose="02020603050405020304" pitchFamily="18" charset="0"/>
              </a:rPr>
              <a:t> </a:t>
            </a:r>
            <a:r>
              <a:rPr lang="en-US" sz="1800" spc="-10" dirty="0">
                <a:effectLst/>
                <a:latin typeface="+mj-lt"/>
                <a:ea typeface="Times New Roman" panose="02020603050405020304" pitchFamily="18" charset="0"/>
              </a:rPr>
              <a:t>before</a:t>
            </a:r>
            <a:r>
              <a:rPr lang="en-US" sz="1800" spc="-45" dirty="0">
                <a:effectLst/>
                <a:latin typeface="+mj-lt"/>
                <a:ea typeface="Times New Roman" panose="02020603050405020304" pitchFamily="18" charset="0"/>
              </a:rPr>
              <a:t> </a:t>
            </a:r>
            <a:r>
              <a:rPr lang="en-US" sz="1800" spc="-10" dirty="0">
                <a:effectLst/>
                <a:latin typeface="+mj-lt"/>
                <a:ea typeface="Times New Roman" panose="02020603050405020304" pitchFamily="18" charset="0"/>
              </a:rPr>
              <a:t>developing</a:t>
            </a:r>
            <a:r>
              <a:rPr lang="en-US" sz="1800" spc="-45" dirty="0">
                <a:effectLst/>
                <a:latin typeface="+mj-lt"/>
                <a:ea typeface="Times New Roman" panose="02020603050405020304" pitchFamily="18" charset="0"/>
              </a:rPr>
              <a:t> </a:t>
            </a:r>
            <a:r>
              <a:rPr lang="en-US" sz="1800" spc="-10" dirty="0">
                <a:effectLst/>
                <a:latin typeface="+mj-lt"/>
                <a:ea typeface="Times New Roman" panose="02020603050405020304" pitchFamily="18" charset="0"/>
              </a:rPr>
              <a:t>high- </a:t>
            </a:r>
            <a:r>
              <a:rPr lang="en-US" sz="1800" dirty="0">
                <a:effectLst/>
                <a:latin typeface="+mj-lt"/>
                <a:ea typeface="Times New Roman" panose="02020603050405020304" pitchFamily="18" charset="0"/>
              </a:rPr>
              <a:t>performance, real-time Plant Disease Detection solutions</a:t>
            </a:r>
            <a:endParaRPr lang="en-US" dirty="0">
              <a:latin typeface="+mj-lt"/>
            </a:endParaRPr>
          </a:p>
          <a:p>
            <a:pPr marL="285750" indent="-285750" algn="just">
              <a:buFont typeface="Wingdings" panose="05000000000000000000" pitchFamily="2" charset="2"/>
              <a:buChar char="§"/>
            </a:pPr>
            <a:r>
              <a:rPr lang="en-US" dirty="0"/>
              <a:t>Generative AI is revolutionizing agricultural disease management by enhancing disease detection accuracy and reducing costs. Its ability to generate synthetic images for training models enables early intervention and improves crop health. As Generative AI continues to evolve, it holds promise for more sustainable and productive farming practices.</a:t>
            </a:r>
          </a:p>
          <a:p>
            <a:pPr algn="just"/>
            <a:endParaRPr lang="en-US" dirty="0"/>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 Box 4"/>
          <p:cNvSpPr txBox="1"/>
          <p:nvPr/>
        </p:nvSpPr>
        <p:spPr>
          <a:xfrm>
            <a:off x="2239010" y="2595245"/>
            <a:ext cx="7071360" cy="1158240"/>
          </a:xfrm>
          <a:prstGeom prst="rect">
            <a:avLst/>
          </a:prstGeom>
          <a:noFill/>
        </p:spPr>
        <p:txBody>
          <a:bodyPr wrap="square" rtlCol="0">
            <a:noAutofit/>
          </a:bodyPr>
          <a:lstStyle/>
          <a:p>
            <a:r>
              <a:rPr lang="en-US" sz="880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528" y="1065474"/>
            <a:ext cx="9671328" cy="636105"/>
          </a:xfrm>
        </p:spPr>
        <p:txBody>
          <a:bodyPr>
            <a:normAutofit fontScale="90000"/>
          </a:bodyPr>
          <a:lstStyle/>
          <a:p>
            <a:r>
              <a:rPr lang="en-US" sz="4000" dirty="0"/>
              <a:t>CONTEXT</a:t>
            </a:r>
            <a:br>
              <a:rPr lang="en-US" sz="4000" dirty="0"/>
            </a:br>
            <a:endParaRPr lang="en-IN" sz="4000" dirty="0"/>
          </a:p>
        </p:txBody>
      </p:sp>
      <p:sp>
        <p:nvSpPr>
          <p:cNvPr id="3" name="Content Placeholder 2"/>
          <p:cNvSpPr>
            <a:spLocks noGrp="1"/>
          </p:cNvSpPr>
          <p:nvPr>
            <p:ph idx="1"/>
          </p:nvPr>
        </p:nvSpPr>
        <p:spPr>
          <a:xfrm>
            <a:off x="1451579" y="1892410"/>
            <a:ext cx="9603275" cy="3573935"/>
          </a:xfrm>
        </p:spPr>
        <p:txBody>
          <a:bodyPr>
            <a:normAutofit/>
          </a:bodyPr>
          <a:lstStyle/>
          <a:p>
            <a:r>
              <a:rPr lang="en-IN" dirty="0"/>
              <a:t>Introduction</a:t>
            </a:r>
          </a:p>
          <a:p>
            <a:r>
              <a:rPr lang="en-IN" dirty="0"/>
              <a:t>How generative AI is used in Agriculture</a:t>
            </a:r>
          </a:p>
          <a:p>
            <a:r>
              <a:rPr lang="en-IN" dirty="0"/>
              <a:t>Challenges in Agriculture &amp; Plant Diseases</a:t>
            </a:r>
          </a:p>
          <a:p>
            <a:r>
              <a:rPr lang="en-IN" dirty="0"/>
              <a:t>AI based solutions</a:t>
            </a:r>
            <a:endParaRPr lang="en-IN" i="0" dirty="0">
              <a:solidFill>
                <a:srgbClr val="0D0D0D"/>
              </a:solidFill>
              <a:effectLst/>
              <a:latin typeface="Söhne"/>
            </a:endParaRPr>
          </a:p>
          <a:p>
            <a:r>
              <a:rPr lang="en-IN" dirty="0"/>
              <a:t>Advancement in plant diseases detection</a:t>
            </a:r>
          </a:p>
          <a:p>
            <a:r>
              <a:rPr lang="en-IN" dirty="0"/>
              <a:t>Case study</a:t>
            </a:r>
          </a:p>
          <a:p>
            <a:r>
              <a:rPr lang="en-IN" dirty="0"/>
              <a:t>Conclusion</a:t>
            </a:r>
          </a:p>
          <a:p>
            <a:endParaRPr lang="en-IN" dirty="0"/>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381" y="1224501"/>
            <a:ext cx="9647473" cy="629253"/>
          </a:xfrm>
        </p:spPr>
        <p:txBody>
          <a:bodyPr/>
          <a:lstStyle/>
          <a:p>
            <a:r>
              <a:rPr lang="en-IN" dirty="0"/>
              <a:t>Introduction</a:t>
            </a:r>
          </a:p>
        </p:txBody>
      </p:sp>
      <p:sp>
        <p:nvSpPr>
          <p:cNvPr id="4" name="TextBox 3"/>
          <p:cNvSpPr txBox="1"/>
          <p:nvPr/>
        </p:nvSpPr>
        <p:spPr>
          <a:xfrm>
            <a:off x="1327869" y="2202510"/>
            <a:ext cx="7044854" cy="3416320"/>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bg2">
                    <a:lumMod val="10000"/>
                  </a:schemeClr>
                </a:solidFill>
              </a:rPr>
              <a:t>Agricultural diseases pose a significant threat to global food security, leading to substantial yield losses and economic instability.</a:t>
            </a:r>
          </a:p>
          <a:p>
            <a:pPr marL="285750" indent="-285750">
              <a:buFont typeface="Wingdings" panose="05000000000000000000" pitchFamily="2" charset="2"/>
              <a:buChar char="Ø"/>
            </a:pPr>
            <a:endParaRPr lang="en-US" dirty="0">
              <a:solidFill>
                <a:schemeClr val="bg2">
                  <a:lumMod val="10000"/>
                </a:schemeClr>
              </a:solidFill>
            </a:endParaRPr>
          </a:p>
          <a:p>
            <a:pPr marL="285750" indent="-285750">
              <a:buFont typeface="Wingdings" panose="05000000000000000000" pitchFamily="2" charset="2"/>
              <a:buChar char="Ø"/>
            </a:pPr>
            <a:r>
              <a:rPr lang="en-US" dirty="0"/>
              <a:t>Traditional disease management methods are often reactive, resource-intensive, and sometimes ineffective.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AI technologies, such as machine learning and deep learning, are being applied to solve complex agricultural challenges.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Factors such as climate change, globalization, and evolving pathogens contribute to the complexity of disease management.</a:t>
            </a:r>
          </a:p>
          <a:p>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72723" y="1971923"/>
            <a:ext cx="3737113" cy="3796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4000" dirty="0"/>
            </a:br>
            <a:r>
              <a:rPr lang="en-IN" sz="4000" dirty="0"/>
              <a:t>Introduction</a:t>
            </a:r>
          </a:p>
        </p:txBody>
      </p:sp>
      <p:sp>
        <p:nvSpPr>
          <p:cNvPr id="4" name="TextBox 3"/>
          <p:cNvSpPr txBox="1"/>
          <p:nvPr/>
        </p:nvSpPr>
        <p:spPr>
          <a:xfrm>
            <a:off x="1359672" y="2138900"/>
            <a:ext cx="9843715" cy="1477328"/>
          </a:xfrm>
          <a:prstGeom prst="rect">
            <a:avLst/>
          </a:prstGeom>
          <a:noFill/>
        </p:spPr>
        <p:txBody>
          <a:bodyPr wrap="square">
            <a:spAutoFit/>
          </a:bodyPr>
          <a:lstStyle/>
          <a:p>
            <a:pPr marL="285750" indent="-285750">
              <a:buFont typeface="Wingdings" panose="05000000000000000000" pitchFamily="2" charset="2"/>
              <a:buChar char="Ø"/>
            </a:pPr>
            <a:r>
              <a:rPr lang="en-US" dirty="0"/>
              <a:t>Generative AI is being increasingly utilized in agriculture to address various challenges, including disease management.</a:t>
            </a:r>
          </a:p>
          <a:p>
            <a:endParaRPr lang="en-US" dirty="0"/>
          </a:p>
          <a:p>
            <a:pPr marL="285750" indent="-285750">
              <a:buFont typeface="Wingdings" panose="05000000000000000000" pitchFamily="2" charset="2"/>
              <a:buChar char="Ø"/>
            </a:pPr>
            <a:r>
              <a:rPr lang="en-US" dirty="0"/>
              <a:t>Data plays a crucial role in disease management, providing insights into disease patterns, environmental factors, and crop health.</a:t>
            </a:r>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38121" y="3645219"/>
            <a:ext cx="4882101" cy="2119476"/>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63359" y="3738015"/>
            <a:ext cx="4765879" cy="21513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083" y="804519"/>
            <a:ext cx="10503672" cy="1049235"/>
          </a:xfrm>
        </p:spPr>
        <p:txBody>
          <a:bodyPr>
            <a:noAutofit/>
          </a:bodyPr>
          <a:lstStyle/>
          <a:p>
            <a:br>
              <a:rPr lang="en-IN" sz="3600" dirty="0">
                <a:sym typeface="+mn-ea"/>
              </a:rPr>
            </a:br>
            <a:r>
              <a:rPr lang="en-IN" sz="3600" dirty="0">
                <a:sym typeface="+mn-ea"/>
              </a:rPr>
              <a:t>   How Generative AI is used </a:t>
            </a:r>
            <a:r>
              <a:rPr lang="en-IN" sz="3600">
                <a:sym typeface="+mn-ea"/>
              </a:rPr>
              <a:t>in  Agriculture</a:t>
            </a:r>
            <a:endParaRPr lang="en-IN" sz="3600" dirty="0"/>
          </a:p>
        </p:txBody>
      </p:sp>
      <p:sp>
        <p:nvSpPr>
          <p:cNvPr id="4" name="TextBox 3"/>
          <p:cNvSpPr txBox="1"/>
          <p:nvPr/>
        </p:nvSpPr>
        <p:spPr>
          <a:xfrm>
            <a:off x="802640" y="2106929"/>
            <a:ext cx="6156325" cy="3691285"/>
          </a:xfrm>
          <a:prstGeom prst="rect">
            <a:avLst/>
          </a:prstGeom>
          <a:noFill/>
        </p:spPr>
        <p:txBody>
          <a:bodyPr wrap="square">
            <a:noAutofit/>
          </a:bodyPr>
          <a:lstStyle/>
          <a:p>
            <a:pPr marL="285750" indent="-285750">
              <a:buFont typeface="Arial" panose="020B0604020202020204" pitchFamily="34" charset="0"/>
              <a:buChar char="•"/>
            </a:pPr>
            <a:r>
              <a:rPr lang="en-US" dirty="0">
                <a:sym typeface="+mn-ea"/>
              </a:rPr>
              <a:t>Generative AI models can analyze various data sources such as weather patterns, soil quality, historical yield data, and satellite imagery to predict crop yields. These predictions help farmers make informed decisions regarding planting, harvesting, and resource allocation.</a:t>
            </a:r>
          </a:p>
          <a:p>
            <a:endParaRPr lang="en-US" dirty="0"/>
          </a:p>
          <a:p>
            <a:pPr marL="285750" indent="-285750">
              <a:buFont typeface="Arial" panose="020B0604020202020204" pitchFamily="34" charset="0"/>
              <a:buChar char="•"/>
            </a:pPr>
            <a:r>
              <a:rPr lang="en-US" dirty="0"/>
              <a:t>Drones equipped with cameras, satellites, and ground-based sensors capture high-resolution images of crops.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Generative AI models simulate the potential impacts of climate change on agricultural systems, predicting changes in temperature, precipitation patterns, and extreme weather events.</a:t>
            </a:r>
          </a:p>
        </p:txBody>
      </p:sp>
      <p:pic>
        <p:nvPicPr>
          <p:cNvPr id="6" name="Picture 5">
            <a:extLst>
              <a:ext uri="{FF2B5EF4-FFF2-40B4-BE49-F238E27FC236}">
                <a16:creationId xmlns:a16="http://schemas.microsoft.com/office/drawing/2014/main" id="{9EDC4223-AD61-0AF0-10B4-3200374C98B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958965" y="1938624"/>
            <a:ext cx="5301945" cy="36912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85" y="1176793"/>
            <a:ext cx="10840030" cy="516834"/>
          </a:xfrm>
        </p:spPr>
        <p:txBody>
          <a:bodyPr>
            <a:normAutofit fontScale="90000"/>
          </a:bodyPr>
          <a:lstStyle/>
          <a:p>
            <a:pPr algn="ctr"/>
            <a:r>
              <a:rPr lang="en-IN" dirty="0">
                <a:sym typeface="+mn-ea"/>
              </a:rPr>
              <a:t>Challenges in Agriculture &amp; Plant Diseases</a:t>
            </a:r>
            <a:endParaRPr lang="en-US" dirty="0"/>
          </a:p>
        </p:txBody>
      </p:sp>
      <p:sp>
        <p:nvSpPr>
          <p:cNvPr id="3" name="Text Box 2"/>
          <p:cNvSpPr txBox="1"/>
          <p:nvPr/>
        </p:nvSpPr>
        <p:spPr>
          <a:xfrm>
            <a:off x="868045" y="1957070"/>
            <a:ext cx="10770870" cy="3667760"/>
          </a:xfrm>
          <a:prstGeom prst="rect">
            <a:avLst/>
          </a:prstGeom>
          <a:noFill/>
        </p:spPr>
        <p:txBody>
          <a:bodyPr wrap="square" rtlCol="0">
            <a:noAutofit/>
          </a:bodyPr>
          <a:lstStyle/>
          <a:p>
            <a:pPr marL="285750" indent="-285750" algn="just">
              <a:buFont typeface="Arial" panose="020B0604020202020204" pitchFamily="34" charset="0"/>
              <a:buChar char="•"/>
            </a:pPr>
            <a:r>
              <a:rPr lang="en-US" b="1" dirty="0">
                <a:sym typeface="+mn-ea"/>
              </a:rPr>
              <a:t>Climate change: </a:t>
            </a:r>
            <a:r>
              <a:rPr lang="en-US" dirty="0">
                <a:sym typeface="+mn-ea"/>
              </a:rPr>
              <a:t>Climate change leads to unpredictable weather patterns, including droughts, floods, and heatwaves.</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Increased food Demand: </a:t>
            </a:r>
            <a:r>
              <a:rPr lang="en-US" dirty="0"/>
              <a:t>The demand for a particular  crop or food is the critical factor that decides the price and production of that crop in the market. Due to increasing population, industrialization, modernization, urbanization, and deforestation, there appears to be a lack of food production in the local market, which in turn causes an increase in the demand for crops/food. Small farmers with a small area of agricultural land often cannot satisfy the sudden increase in food demand. This causes a hike in the crop price, resulting in fewer sales and financial loss in production.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Water scarcity:</a:t>
            </a:r>
            <a:r>
              <a:rPr lang="en-US" dirty="0"/>
              <a:t>  Water scarcity is a growing concern in agriculture, especially in regions facing droughts and water stress.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445" y="1070609"/>
            <a:ext cx="10474409" cy="441609"/>
          </a:xfrm>
        </p:spPr>
        <p:txBody>
          <a:bodyPr>
            <a:normAutofit fontScale="90000"/>
          </a:bodyPr>
          <a:lstStyle/>
          <a:p>
            <a:pPr algn="ctr"/>
            <a:r>
              <a:rPr lang="en-IN" dirty="0">
                <a:sym typeface="+mn-ea"/>
              </a:rPr>
              <a:t>Challenges in Agriculture &amp; Plant Diseases</a:t>
            </a:r>
            <a:endParaRPr lang="en-US" dirty="0"/>
          </a:p>
        </p:txBody>
      </p:sp>
      <p:sp>
        <p:nvSpPr>
          <p:cNvPr id="4" name="Text Box 3"/>
          <p:cNvSpPr txBox="1"/>
          <p:nvPr/>
        </p:nvSpPr>
        <p:spPr>
          <a:xfrm>
            <a:off x="1451610" y="1935480"/>
            <a:ext cx="9603105" cy="3591560"/>
          </a:xfrm>
          <a:prstGeom prst="rect">
            <a:avLst/>
          </a:prstGeom>
          <a:noFill/>
        </p:spPr>
        <p:txBody>
          <a:bodyPr wrap="square" rtlCol="0">
            <a:noAutofit/>
          </a:bodyPr>
          <a:lstStyle/>
          <a:p>
            <a:endParaRPr lang="en-US"/>
          </a:p>
        </p:txBody>
      </p:sp>
      <p:pic>
        <p:nvPicPr>
          <p:cNvPr id="5" name="Picture 4" descr="Screenshot 2024-03-10 11382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33804" y="2094451"/>
            <a:ext cx="1458208" cy="1435928"/>
          </a:xfrm>
          <a:prstGeom prst="rect">
            <a:avLst/>
          </a:prstGeom>
        </p:spPr>
      </p:pic>
      <p:pic>
        <p:nvPicPr>
          <p:cNvPr id="6" name="Picture 5" descr="Screenshot 2024-03-10 11384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43675" y="2019631"/>
            <a:ext cx="1458208" cy="1510748"/>
          </a:xfrm>
          <a:prstGeom prst="rect">
            <a:avLst/>
          </a:prstGeom>
        </p:spPr>
      </p:pic>
      <p:pic>
        <p:nvPicPr>
          <p:cNvPr id="8" name="Picture 7">
            <a:extLst>
              <a:ext uri="{FF2B5EF4-FFF2-40B4-BE49-F238E27FC236}">
                <a16:creationId xmlns:a16="http://schemas.microsoft.com/office/drawing/2014/main" id="{BBCC47E4-6D88-5857-FD03-9486A856A46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48208" y="2145748"/>
            <a:ext cx="3068855" cy="3804553"/>
          </a:xfrm>
          <a:prstGeom prst="rect">
            <a:avLst/>
          </a:prstGeom>
        </p:spPr>
      </p:pic>
      <p:pic>
        <p:nvPicPr>
          <p:cNvPr id="10" name="Picture 9">
            <a:extLst>
              <a:ext uri="{FF2B5EF4-FFF2-40B4-BE49-F238E27FC236}">
                <a16:creationId xmlns:a16="http://schemas.microsoft.com/office/drawing/2014/main" id="{1F95D518-FCB2-7355-95D1-718FD3A3C22E}"/>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531750" y="2145748"/>
            <a:ext cx="3132813" cy="3804553"/>
          </a:xfrm>
          <a:prstGeom prst="rect">
            <a:avLst/>
          </a:prstGeom>
        </p:spPr>
      </p:pic>
      <p:pic>
        <p:nvPicPr>
          <p:cNvPr id="12" name="Picture 11">
            <a:extLst>
              <a:ext uri="{FF2B5EF4-FFF2-40B4-BE49-F238E27FC236}">
                <a16:creationId xmlns:a16="http://schemas.microsoft.com/office/drawing/2014/main" id="{29C17496-91E3-6AFE-E073-EA9E3CB8B28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550504" y="3614530"/>
            <a:ext cx="3483017" cy="21728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CE9B-AEC9-CC47-A5CE-31DD20019A9D}"/>
              </a:ext>
            </a:extLst>
          </p:cNvPr>
          <p:cNvSpPr>
            <a:spLocks noGrp="1"/>
          </p:cNvSpPr>
          <p:nvPr>
            <p:ph type="title"/>
          </p:nvPr>
        </p:nvSpPr>
        <p:spPr/>
        <p:txBody>
          <a:bodyPr>
            <a:normAutofit fontScale="90000"/>
          </a:bodyPr>
          <a:lstStyle/>
          <a:p>
            <a:br>
              <a:rPr lang="en-IN" sz="3200" dirty="0"/>
            </a:br>
            <a:r>
              <a:rPr lang="en-IN" sz="3200" dirty="0"/>
              <a:t>AI Based Solutions</a:t>
            </a:r>
            <a:br>
              <a:rPr lang="en-IN" sz="3200" dirty="0"/>
            </a:br>
            <a:endParaRPr lang="en-IN" dirty="0"/>
          </a:p>
        </p:txBody>
      </p:sp>
      <p:sp>
        <p:nvSpPr>
          <p:cNvPr id="4" name="TextBox 3">
            <a:extLst>
              <a:ext uri="{FF2B5EF4-FFF2-40B4-BE49-F238E27FC236}">
                <a16:creationId xmlns:a16="http://schemas.microsoft.com/office/drawing/2014/main" id="{69D0AAE7-92FC-41AC-AD7C-B613ED208CCA}"/>
              </a:ext>
            </a:extLst>
          </p:cNvPr>
          <p:cNvSpPr txBox="1"/>
          <p:nvPr/>
        </p:nvSpPr>
        <p:spPr>
          <a:xfrm>
            <a:off x="1391478" y="2146852"/>
            <a:ext cx="5812403" cy="3416320"/>
          </a:xfrm>
          <a:prstGeom prst="rect">
            <a:avLst/>
          </a:prstGeom>
          <a:noFill/>
        </p:spPr>
        <p:txBody>
          <a:bodyPr wrap="square">
            <a:spAutoFit/>
          </a:bodyPr>
          <a:lstStyle/>
          <a:p>
            <a:r>
              <a:rPr lang="en-US" dirty="0"/>
              <a:t>AI-based solutions in agriculture encompass a wide range of applications that leverage artificial intelligence to improve efficiency, yield, and sustainability in farming practices. Some key AI applications in agriculture include:</a:t>
            </a:r>
          </a:p>
          <a:p>
            <a:pPr marL="285750" indent="-285750">
              <a:buClr>
                <a:srgbClr val="00B050"/>
              </a:buClr>
              <a:buSzPct val="110000"/>
              <a:buFont typeface="Arial" panose="020B0604020202020204" pitchFamily="34" charset="0"/>
              <a:buChar char="•"/>
            </a:pPr>
            <a:r>
              <a:rPr lang="en-US" b="1" dirty="0"/>
              <a:t>Precision Agriculture</a:t>
            </a:r>
            <a:r>
              <a:rPr lang="en-US" dirty="0"/>
              <a:t>: AI is used to analyze data from sensors, drones, and satellite imagery to optimize farming practices such as planting, irrigation, and fertilization. This helps farmers reduce costs and improve crop yields.</a:t>
            </a:r>
          </a:p>
          <a:p>
            <a:pPr marL="285750" indent="-285750">
              <a:buClr>
                <a:srgbClr val="00B050"/>
              </a:buClr>
              <a:buSzPct val="110000"/>
              <a:buFont typeface="Arial" panose="020B0604020202020204" pitchFamily="34" charset="0"/>
              <a:buChar char="•"/>
            </a:pPr>
            <a:r>
              <a:rPr lang="en-US" b="1" dirty="0"/>
              <a:t>Crop Monitoring:</a:t>
            </a:r>
            <a:r>
              <a:rPr lang="en-US" dirty="0"/>
              <a:t> AI algorithms analyze images of crops to detect diseases, pests, and nutrient deficiencies early. This allows farmers to take timely action to protect their crops.</a:t>
            </a:r>
          </a:p>
        </p:txBody>
      </p:sp>
      <p:pic>
        <p:nvPicPr>
          <p:cNvPr id="5" name="Picture 4">
            <a:extLst>
              <a:ext uri="{FF2B5EF4-FFF2-40B4-BE49-F238E27FC236}">
                <a16:creationId xmlns:a16="http://schemas.microsoft.com/office/drawing/2014/main" id="{4AFBBF1C-F9D1-FC1F-7099-0882448D962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203881" y="2122998"/>
            <a:ext cx="4715123" cy="3799208"/>
          </a:xfrm>
          <a:prstGeom prst="rect">
            <a:avLst/>
          </a:prstGeom>
        </p:spPr>
      </p:pic>
    </p:spTree>
    <p:extLst>
      <p:ext uri="{BB962C8B-B14F-4D97-AF65-F5344CB8AC3E}">
        <p14:creationId xmlns:p14="http://schemas.microsoft.com/office/powerpoint/2010/main" val="174013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4391-22FC-3E3D-BBCC-3C0B5423E97C}"/>
              </a:ext>
            </a:extLst>
          </p:cNvPr>
          <p:cNvSpPr>
            <a:spLocks noGrp="1"/>
          </p:cNvSpPr>
          <p:nvPr>
            <p:ph type="title"/>
          </p:nvPr>
        </p:nvSpPr>
        <p:spPr/>
        <p:txBody>
          <a:bodyPr>
            <a:normAutofit fontScale="90000"/>
          </a:bodyPr>
          <a:lstStyle/>
          <a:p>
            <a:br>
              <a:rPr lang="en-IN" sz="3200" dirty="0"/>
            </a:br>
            <a:r>
              <a:rPr lang="en-IN" sz="3200" dirty="0"/>
              <a:t>AI Based Solutions</a:t>
            </a:r>
            <a:br>
              <a:rPr lang="en-IN" sz="3200" dirty="0"/>
            </a:br>
            <a:endParaRPr lang="en-IN" dirty="0"/>
          </a:p>
        </p:txBody>
      </p:sp>
      <p:sp>
        <p:nvSpPr>
          <p:cNvPr id="4" name="TextBox 3">
            <a:extLst>
              <a:ext uri="{FF2B5EF4-FFF2-40B4-BE49-F238E27FC236}">
                <a16:creationId xmlns:a16="http://schemas.microsoft.com/office/drawing/2014/main" id="{1B021CC3-C91A-02AF-22B0-C52458A71CC5}"/>
              </a:ext>
            </a:extLst>
          </p:cNvPr>
          <p:cNvSpPr txBox="1"/>
          <p:nvPr/>
        </p:nvSpPr>
        <p:spPr>
          <a:xfrm>
            <a:off x="1319918" y="1979875"/>
            <a:ext cx="6925586" cy="3416320"/>
          </a:xfrm>
          <a:prstGeom prst="rect">
            <a:avLst/>
          </a:prstGeom>
          <a:noFill/>
        </p:spPr>
        <p:txBody>
          <a:bodyPr wrap="square">
            <a:spAutoFit/>
          </a:bodyPr>
          <a:lstStyle/>
          <a:p>
            <a:pPr marL="285750" indent="-285750">
              <a:buClr>
                <a:srgbClr val="00B050"/>
              </a:buClr>
              <a:buSzPct val="107000"/>
              <a:buFont typeface="Arial" panose="020B0604020202020204" pitchFamily="34" charset="0"/>
              <a:buChar char="•"/>
            </a:pPr>
            <a:r>
              <a:rPr lang="en-US" b="1" dirty="0"/>
              <a:t>Livestock Monitoring</a:t>
            </a:r>
            <a:r>
              <a:rPr lang="en-US" dirty="0"/>
              <a:t>: AI is used to monitor the health and behavior of livestock, helping farmers detect diseases early and improve animal welfare.</a:t>
            </a:r>
          </a:p>
          <a:p>
            <a:pPr marL="285750" indent="-285750">
              <a:buClr>
                <a:srgbClr val="00B050"/>
              </a:buClr>
              <a:buSzPct val="107000"/>
              <a:buFont typeface="Arial" panose="020B0604020202020204" pitchFamily="34" charset="0"/>
              <a:buChar char="•"/>
            </a:pPr>
            <a:r>
              <a:rPr lang="en-US" b="1" dirty="0"/>
              <a:t>Market Forecasting</a:t>
            </a:r>
            <a:r>
              <a:rPr lang="en-US" dirty="0"/>
              <a:t>: AI models analyze market data to forecast prices for agricultural commodities, helping farmers make informed decisions about when to sell their crops.</a:t>
            </a:r>
          </a:p>
          <a:p>
            <a:pPr marL="285750" indent="-285750">
              <a:buClr>
                <a:srgbClr val="00B050"/>
              </a:buClr>
              <a:buSzPct val="107000"/>
              <a:buFont typeface="Arial" panose="020B0604020202020204" pitchFamily="34" charset="0"/>
              <a:buChar char="•"/>
            </a:pPr>
            <a:r>
              <a:rPr lang="en-US" b="1" dirty="0"/>
              <a:t>Soil Health Monitoring: </a:t>
            </a:r>
            <a:r>
              <a:rPr lang="en-US" dirty="0"/>
              <a:t>AI helps farmers monitor soil health by analyzing soil samples and providing recommendations for improving fertility and reducing erosion.</a:t>
            </a:r>
          </a:p>
          <a:p>
            <a:pPr marL="285750" indent="-285750">
              <a:buClr>
                <a:srgbClr val="00B050"/>
              </a:buClr>
              <a:buSzPct val="107000"/>
              <a:buFont typeface="Arial" panose="020B0604020202020204" pitchFamily="34" charset="0"/>
              <a:buChar char="•"/>
            </a:pPr>
            <a:r>
              <a:rPr lang="en-US" b="1" dirty="0"/>
              <a:t>Robotics and Automation</a:t>
            </a:r>
            <a:r>
              <a:rPr lang="en-US" dirty="0"/>
              <a:t>: AI-powered robots and drones are used for tasks such as planting, weeding, and harvesting crops. This reduces the need for manual labor and improves efficiency.</a:t>
            </a:r>
            <a:endParaRPr lang="en-IN" dirty="0"/>
          </a:p>
        </p:txBody>
      </p:sp>
      <p:pic>
        <p:nvPicPr>
          <p:cNvPr id="5" name="Picture 4">
            <a:extLst>
              <a:ext uri="{FF2B5EF4-FFF2-40B4-BE49-F238E27FC236}">
                <a16:creationId xmlns:a16="http://schemas.microsoft.com/office/drawing/2014/main" id="{0710D005-61D3-4980-92EF-AE6BD33A5F9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523797" y="2115047"/>
            <a:ext cx="3554233" cy="1655631"/>
          </a:xfrm>
          <a:prstGeom prst="rect">
            <a:avLst/>
          </a:prstGeom>
        </p:spPr>
      </p:pic>
      <p:pic>
        <p:nvPicPr>
          <p:cNvPr id="6" name="Picture 5">
            <a:extLst>
              <a:ext uri="{FF2B5EF4-FFF2-40B4-BE49-F238E27FC236}">
                <a16:creationId xmlns:a16="http://schemas.microsoft.com/office/drawing/2014/main" id="{A8F9DA59-67F6-8ED8-BCCF-8A4278E38A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523797" y="3905850"/>
            <a:ext cx="3482672" cy="2089433"/>
          </a:xfrm>
          <a:prstGeom prst="rect">
            <a:avLst/>
          </a:prstGeom>
        </p:spPr>
      </p:pic>
    </p:spTree>
    <p:extLst>
      <p:ext uri="{BB962C8B-B14F-4D97-AF65-F5344CB8AC3E}">
        <p14:creationId xmlns:p14="http://schemas.microsoft.com/office/powerpoint/2010/main" val="36535303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229</TotalTime>
  <Words>1386</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Söhne</vt:lpstr>
      <vt:lpstr>Wingdings</vt:lpstr>
      <vt:lpstr>Gallery</vt:lpstr>
      <vt:lpstr>Generative AI Cultivation: Innovations and Insights in Agricultural Disease Management</vt:lpstr>
      <vt:lpstr>CONTEXT </vt:lpstr>
      <vt:lpstr>Introduction</vt:lpstr>
      <vt:lpstr> Introduction</vt:lpstr>
      <vt:lpstr>    How Generative AI is used in  Agriculture</vt:lpstr>
      <vt:lpstr>Challenges in Agriculture &amp; Plant Diseases</vt:lpstr>
      <vt:lpstr>Challenges in Agriculture &amp; Plant Diseases</vt:lpstr>
      <vt:lpstr> AI Based Solutions </vt:lpstr>
      <vt:lpstr> AI Based Solutions </vt:lpstr>
      <vt:lpstr>Key Differences between Traditional and AI-Based Plant Disease Detection </vt:lpstr>
      <vt:lpstr> Advancement in plant Diseases detection </vt:lpstr>
      <vt:lpstr>PowerPoint Presentation</vt:lpstr>
      <vt:lpstr> case study </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Cultivation: Innovations and Insights in Agricultural Disease Management</dc:title>
  <dc:creator>Sailatha kongara</dc:creator>
  <cp:lastModifiedBy>Sailatha kongara</cp:lastModifiedBy>
  <cp:revision>10</cp:revision>
  <dcterms:created xsi:type="dcterms:W3CDTF">2024-03-09T09:38:00Z</dcterms:created>
  <dcterms:modified xsi:type="dcterms:W3CDTF">2024-03-15T17:13:31Z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461E4815A36C48BD97695F9A2E3750F9_12</vt:lpwstr>
  </property>
  <property fmtid="{D5CDD505-2E9C-101B-9397-08002B2CF9AE}" pid="3" name="KSOProductBuildVer">
    <vt:lpwstr>1033-12.2.0.13489</vt:lpwstr>
  </property>
</Properties>
</file>