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2"/>
    <p:sldId id="273" r:id="rId3"/>
    <p:sldId id="286" r:id="rId4"/>
    <p:sldId id="285" r:id="rId5"/>
    <p:sldId id="284" r:id="rId6"/>
    <p:sldId id="283" r:id="rId7"/>
    <p:sldId id="306" r:id="rId8"/>
    <p:sldId id="307" r:id="rId9"/>
    <p:sldId id="282" r:id="rId10"/>
    <p:sldId id="287" r:id="rId11"/>
    <p:sldId id="288" r:id="rId12"/>
    <p:sldId id="289" r:id="rId13"/>
    <p:sldId id="290" r:id="rId14"/>
    <p:sldId id="291" r:id="rId15"/>
    <p:sldId id="292" r:id="rId16"/>
    <p:sldId id="293" r:id="rId17"/>
    <p:sldId id="294" r:id="rId18"/>
    <p:sldId id="304"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FF6600"/>
    <a:srgbClr val="009900"/>
    <a:srgbClr val="F4AF83"/>
    <a:srgbClr val="006666"/>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7A0E96-72B2-4514-AF65-60091F666B53}" v="61" dt="2024-08-04T17:47:59.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259" y="82"/>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05-08-2024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05-08-2024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en-IN" sz="1500" b="1" i="1" dirty="0">
                <a:solidFill>
                  <a:schemeClr val="bg1"/>
                </a:solidFill>
                <a:effectLst/>
                <a:latin typeface="Times New Roman" panose="02020603050405020304" pitchFamily="18" charset="0"/>
                <a:cs typeface="Times New Roman" panose="02020603050405020304" pitchFamily="18" charset="0"/>
              </a:rPr>
              <a:t>AWS Data Engineering Virtual Internship</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386"/>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214g1a3295</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analyticsvidhya.com/blog/2020/02/9-data-engineering-books-must-read/" TargetMode="External"/><Relationship Id="rId2" Type="http://schemas.openxmlformats.org/officeDocument/2006/relationships/hyperlink" Target="https://www.oreilly.com/library/view/data-engineering-with/9781804614426/"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4282751" y="1795319"/>
            <a:ext cx="3340359"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K.Sailatha</a:t>
            </a:r>
          </a:p>
          <a:p>
            <a:pPr>
              <a:spcBef>
                <a:spcPts val="300"/>
              </a:spcBef>
            </a:pPr>
            <a:r>
              <a:rPr lang="en-US" sz="1200" b="0" dirty="0"/>
              <a:t>Roll No. 214g1a3295</a:t>
            </a:r>
          </a:p>
        </p:txBody>
      </p:sp>
      <p:sp>
        <p:nvSpPr>
          <p:cNvPr id="7" name="Subtitle 11"/>
          <p:cNvSpPr txBox="1"/>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2023 - 2024</a:t>
            </a:r>
            <a:endParaRPr lang="en-US" sz="2500" b="0" dirty="0"/>
          </a:p>
          <a:p>
            <a:endParaRPr lang="en-IN" b="0" dirty="0"/>
          </a:p>
        </p:txBody>
      </p:sp>
      <p:sp>
        <p:nvSpPr>
          <p:cNvPr id="17" name="Rectangle: Rounded Corners 16"/>
          <p:cNvSpPr/>
          <p:nvPr/>
        </p:nvSpPr>
        <p:spPr>
          <a:xfrm>
            <a:off x="831844"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Aws Data Engineering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en-US" alt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Spark</a:t>
            </a:r>
          </a:p>
        </p:txBody>
      </p:sp>
      <p:sp>
        <p:nvSpPr>
          <p:cNvPr id="3" name="Content Placeholder 2"/>
          <p:cNvSpPr>
            <a:spLocks noGrp="1"/>
          </p:cNvSpPr>
          <p:nvPr>
            <p:ph idx="1"/>
          </p:nvPr>
        </p:nvSpPr>
        <p:spPr>
          <a:xfrm>
            <a:off x="199390" y="1097280"/>
            <a:ext cx="7621270" cy="5394960"/>
          </a:xfrm>
        </p:spPr>
        <p:txBody>
          <a:bodyPr>
            <a:normAutofit/>
          </a:bodyPr>
          <a:lstStyle/>
          <a:p>
            <a:r>
              <a:rPr lang="en-US" altLang="en-US" dirty="0"/>
              <a:t>Apache Spark is a powerful open-source distributed computing system designed for processing large datasets quickly. It's known for its speed, ease of use, and sophisticated analytics capabilities, including support for SQL, streaming data, machine learning, and graph processing. Here are some key features of Spark:</a:t>
            </a:r>
            <a:endParaRPr lang="en-IN" altLang="en-US" dirty="0"/>
          </a:p>
          <a:p>
            <a:r>
              <a:rPr lang="en-IN" altLang="en-US" dirty="0"/>
              <a:t>Easy of Use</a:t>
            </a:r>
          </a:p>
          <a:p>
            <a:r>
              <a:rPr lang="en-IN" altLang="en-US" dirty="0"/>
              <a:t>Flexibility</a:t>
            </a:r>
          </a:p>
          <a:p>
            <a:r>
              <a:rPr lang="en-IN" altLang="en-US" dirty="0"/>
              <a:t>Advanced Analytics</a:t>
            </a:r>
          </a:p>
          <a:p>
            <a:pPr marL="0" indent="0">
              <a:buNone/>
            </a:pPr>
            <a:endParaRPr lang="en-IN" altLang="en-US" dirty="0"/>
          </a:p>
          <a:p>
            <a:pPr marL="0" indent="0">
              <a:buNone/>
            </a:pPr>
            <a:endParaRPr lang="en-IN" altLang="en-US" dirty="0"/>
          </a:p>
        </p:txBody>
      </p:sp>
      <p:pic>
        <p:nvPicPr>
          <p:cNvPr id="6" name="Picture 5">
            <a:extLst>
              <a:ext uri="{FF2B5EF4-FFF2-40B4-BE49-F238E27FC236}">
                <a16:creationId xmlns:a16="http://schemas.microsoft.com/office/drawing/2014/main" id="{54E2CA1C-CBD3-D330-7BE5-FF3ABE3AA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033" y="1647825"/>
            <a:ext cx="3591098" cy="42209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Hadoop</a:t>
            </a:r>
          </a:p>
        </p:txBody>
      </p:sp>
      <p:sp>
        <p:nvSpPr>
          <p:cNvPr id="3" name="Content Placeholder 2"/>
          <p:cNvSpPr>
            <a:spLocks noGrp="1"/>
          </p:cNvSpPr>
          <p:nvPr>
            <p:ph idx="1"/>
          </p:nvPr>
        </p:nvSpPr>
        <p:spPr/>
        <p:txBody>
          <a:bodyPr>
            <a:normAutofit/>
          </a:bodyPr>
          <a:lstStyle/>
          <a:p>
            <a:r>
              <a:rPr lang="en-US" dirty="0"/>
              <a:t>Apache Hadoop is another robust open-source framework for distributed storage and processing of large datasets. It is designed to scale up from a single server to thousands of machines, each offering local computation and storage. Here are the key components and features of Hadoop:</a:t>
            </a:r>
          </a:p>
        </p:txBody>
      </p:sp>
      <p:pic>
        <p:nvPicPr>
          <p:cNvPr id="6" name="Picture 5">
            <a:extLst>
              <a:ext uri="{FF2B5EF4-FFF2-40B4-BE49-F238E27FC236}">
                <a16:creationId xmlns:a16="http://schemas.microsoft.com/office/drawing/2014/main" id="{4971A70A-1BE8-5290-90D6-3FECA706A6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0" y="3200400"/>
            <a:ext cx="4336141" cy="3059084"/>
          </a:xfrm>
          <a:prstGeom prst="rect">
            <a:avLst/>
          </a:prstGeom>
        </p:spPr>
      </p:pic>
      <p:pic>
        <p:nvPicPr>
          <p:cNvPr id="8" name="Picture 7">
            <a:extLst>
              <a:ext uri="{FF2B5EF4-FFF2-40B4-BE49-F238E27FC236}">
                <a16:creationId xmlns:a16="http://schemas.microsoft.com/office/drawing/2014/main" id="{C64EFD53-F4BA-8CED-8760-FF440D9F6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2" y="2691485"/>
            <a:ext cx="5852158" cy="36344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 Real Time Example</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Here are some real-time examples of how AWS Data Engineering is applied across different industries:</a:t>
            </a:r>
          </a:p>
          <a:p>
            <a:r>
              <a:rPr lang="en-IN" b="1" dirty="0"/>
              <a:t>Healthcare Patient Data Integration</a:t>
            </a:r>
            <a:endParaRPr lang="en-US" b="1" dirty="0"/>
          </a:p>
          <a:p>
            <a:pPr marL="0" indent="0">
              <a:buNone/>
            </a:pPr>
            <a:r>
              <a:rPr lang="en-IN" altLang="en-US" dirty="0"/>
              <a:t> </a:t>
            </a:r>
            <a:r>
              <a:rPr lang="en-US" dirty="0"/>
              <a:t>A healthcare provider wants to integrate and analyze patient data from multiple sources for improved care and decision-making.</a:t>
            </a:r>
          </a:p>
        </p:txBody>
      </p:sp>
      <p:pic>
        <p:nvPicPr>
          <p:cNvPr id="9" name="Picture 8">
            <a:extLst>
              <a:ext uri="{FF2B5EF4-FFF2-40B4-BE49-F238E27FC236}">
                <a16:creationId xmlns:a16="http://schemas.microsoft.com/office/drawing/2014/main" id="{345929EA-5CD5-65D6-F7CB-206B35D37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 y="3649287"/>
            <a:ext cx="6386945" cy="2723196"/>
          </a:xfrm>
          <a:prstGeom prst="rect">
            <a:avLst/>
          </a:prstGeom>
        </p:spPr>
      </p:pic>
      <p:pic>
        <p:nvPicPr>
          <p:cNvPr id="11" name="Picture 10">
            <a:extLst>
              <a:ext uri="{FF2B5EF4-FFF2-40B4-BE49-F238E27FC236}">
                <a16:creationId xmlns:a16="http://schemas.microsoft.com/office/drawing/2014/main" id="{C002A39E-38A6-09F5-3A0F-A039D461E9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262" y="3467116"/>
            <a:ext cx="3981796" cy="30251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Applications</a:t>
            </a:r>
          </a:p>
        </p:txBody>
      </p:sp>
      <p:sp>
        <p:nvSpPr>
          <p:cNvPr id="3" name="Content Placeholder 2"/>
          <p:cNvSpPr>
            <a:spLocks noGrp="1"/>
          </p:cNvSpPr>
          <p:nvPr>
            <p:ph idx="1"/>
          </p:nvPr>
        </p:nvSpPr>
        <p:spPr/>
        <p:txBody>
          <a:bodyPr/>
          <a:lstStyle/>
          <a:p>
            <a:pPr marL="0" indent="0">
              <a:buNone/>
            </a:pPr>
            <a:r>
              <a:rPr lang="en-US" dirty="0"/>
              <a:t>AWS data engineering services can be applied across various industries and use cases to solve complex data challenges. Here are some prominent applications:</a:t>
            </a:r>
          </a:p>
          <a:p>
            <a:r>
              <a:rPr lang="en-IN" dirty="0"/>
              <a:t>Fraud Detection </a:t>
            </a:r>
          </a:p>
          <a:p>
            <a:pPr marL="0" indent="0">
              <a:buNone/>
            </a:pPr>
            <a:r>
              <a:rPr lang="en-IN" dirty="0"/>
              <a:t>&amp; Financial Transactions</a:t>
            </a:r>
            <a:endParaRPr lang="en-US" dirty="0">
              <a:sym typeface="+mn-ea"/>
            </a:endParaRPr>
          </a:p>
          <a:p>
            <a:r>
              <a:rPr lang="en-IN" dirty="0"/>
              <a:t>Healthcare</a:t>
            </a:r>
          </a:p>
          <a:p>
            <a:r>
              <a:rPr lang="en-IN" dirty="0"/>
              <a:t>Customer Sentiment </a:t>
            </a:r>
          </a:p>
          <a:p>
            <a:pPr marL="0" indent="0">
              <a:buNone/>
            </a:pPr>
            <a:r>
              <a:rPr lang="en-IN" dirty="0"/>
              <a:t>Analysis for Social Media</a:t>
            </a:r>
            <a:endParaRPr lang="en-US" dirty="0"/>
          </a:p>
        </p:txBody>
      </p:sp>
      <p:pic>
        <p:nvPicPr>
          <p:cNvPr id="6" name="Picture 5">
            <a:extLst>
              <a:ext uri="{FF2B5EF4-FFF2-40B4-BE49-F238E27FC236}">
                <a16:creationId xmlns:a16="http://schemas.microsoft.com/office/drawing/2014/main" id="{61EFE74C-8E8F-BAB5-9F61-E35196928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035" y="2552006"/>
            <a:ext cx="3591099" cy="3499659"/>
          </a:xfrm>
          <a:prstGeom prst="rect">
            <a:avLst/>
          </a:prstGeom>
        </p:spPr>
      </p:pic>
      <p:pic>
        <p:nvPicPr>
          <p:cNvPr id="8" name="Picture 7">
            <a:extLst>
              <a:ext uri="{FF2B5EF4-FFF2-40B4-BE49-F238E27FC236}">
                <a16:creationId xmlns:a16="http://schemas.microsoft.com/office/drawing/2014/main" id="{542A688F-D4BF-99AF-2EE0-77CDAB15E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1259" y="3843593"/>
            <a:ext cx="2277686" cy="2368779"/>
          </a:xfrm>
          <a:prstGeom prst="rect">
            <a:avLst/>
          </a:prstGeom>
        </p:spPr>
      </p:pic>
      <p:pic>
        <p:nvPicPr>
          <p:cNvPr id="10" name="Picture 9">
            <a:extLst>
              <a:ext uri="{FF2B5EF4-FFF2-40B4-BE49-F238E27FC236}">
                <a16:creationId xmlns:a16="http://schemas.microsoft.com/office/drawing/2014/main" id="{24BA2A3F-BFAB-69C3-28B3-F39E8C9C9B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5498" y="2476499"/>
            <a:ext cx="2790652" cy="128085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Outcomes</a:t>
            </a:r>
          </a:p>
        </p:txBody>
      </p:sp>
      <p:sp>
        <p:nvSpPr>
          <p:cNvPr id="3" name="Content Placeholder 2"/>
          <p:cNvSpPr>
            <a:spLocks noGrp="1"/>
          </p:cNvSpPr>
          <p:nvPr>
            <p:ph idx="1"/>
          </p:nvPr>
        </p:nvSpPr>
        <p:spPr/>
        <p:txBody>
          <a:bodyPr>
            <a:normAutofit/>
          </a:bodyPr>
          <a:lstStyle/>
          <a:p>
            <a:pPr marL="0" indent="0">
              <a:buNone/>
            </a:pPr>
            <a:endParaRPr lang="en-IN" altLang="en-US" dirty="0"/>
          </a:p>
          <a:p>
            <a:r>
              <a:rPr lang="en-IN" altLang="en-US" dirty="0"/>
              <a:t>By the end of the </a:t>
            </a:r>
            <a:r>
              <a:rPr lang="en-US" altLang="en-US" dirty="0"/>
              <a:t>AWS Data Engineering Virtual Internship</a:t>
            </a:r>
            <a:r>
              <a:rPr lang="en-IN" altLang="en-US" dirty="0"/>
              <a:t> with AWS participants should have </a:t>
            </a:r>
            <a:r>
              <a:rPr lang="en-US" dirty="0"/>
              <a:t>a comprehensive and immersive experience in the field of data engineering, providing hands-on exposure to various tools, technologies, and methodologies.</a:t>
            </a:r>
          </a:p>
          <a:p>
            <a:r>
              <a:rPr lang="en-US" dirty="0"/>
              <a:t>Data Quality and Consistency: Implementation of data validation and cleansing processes improved data quality.</a:t>
            </a:r>
          </a:p>
          <a:p>
            <a:r>
              <a:rPr lang="en-US" altLang="en-US" dirty="0"/>
              <a:t>In this virtual internship, you learned about the key components of AWS data engineering, including data collection, ingestion, storage, processing, transformation, and analytics.</a:t>
            </a:r>
            <a:endParaRPr lang="en-I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Conclusion</a:t>
            </a:r>
          </a:p>
        </p:txBody>
      </p:sp>
      <p:sp>
        <p:nvSpPr>
          <p:cNvPr id="3" name="Content Placeholder 2"/>
          <p:cNvSpPr>
            <a:spLocks noGrp="1"/>
          </p:cNvSpPr>
          <p:nvPr>
            <p:ph idx="1"/>
          </p:nvPr>
        </p:nvSpPr>
        <p:spPr/>
        <p:txBody>
          <a:bodyPr>
            <a:normAutofit/>
          </a:bodyPr>
          <a:lstStyle/>
          <a:p>
            <a:r>
              <a:rPr lang="en-US" dirty="0">
                <a:sym typeface="+mn-ea"/>
              </a:rPr>
              <a:t>In conclusion, AWS Data Engineering Virtual Internship </a:t>
            </a:r>
            <a:r>
              <a:rPr lang="en-US" dirty="0"/>
              <a:t>I have learned a lot about how to use AWS tools to analyze process data and to identify and prioritize improvement opportunities..</a:t>
            </a:r>
          </a:p>
          <a:p>
            <a:r>
              <a:rPr lang="en-US" dirty="0"/>
              <a:t>The outcomes of this project were substantial. We achieved improved data processing efficiency, enhanced data storage and management, and cost savings. </a:t>
            </a:r>
          </a:p>
          <a:p>
            <a:pPr marL="0" indent="0">
              <a:buNone/>
            </a:pPr>
            <a:endParaRPr lang="en-I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References</a:t>
            </a:r>
          </a:p>
        </p:txBody>
      </p:sp>
      <p:sp>
        <p:nvSpPr>
          <p:cNvPr id="3" name="Content Placeholder 2"/>
          <p:cNvSpPr>
            <a:spLocks noGrp="1"/>
          </p:cNvSpPr>
          <p:nvPr>
            <p:ph idx="1"/>
          </p:nvPr>
        </p:nvSpPr>
        <p:spPr/>
        <p:txBody>
          <a:bodyPr>
            <a:normAutofit fontScale="97500"/>
          </a:bodyPr>
          <a:lstStyle/>
          <a:p>
            <a:r>
              <a:rPr lang="en-US" dirty="0"/>
              <a:t>Website </a:t>
            </a:r>
            <a:r>
              <a:rPr lang="en-US" sz="2100" dirty="0">
                <a:hlinkClick r:id="rId2"/>
              </a:rPr>
              <a:t>Data Engineering with AWS - Second Edition [Book] (oreilly.com)</a:t>
            </a:r>
            <a:endParaRPr lang="en-US" sz="2100" dirty="0"/>
          </a:p>
          <a:p>
            <a:r>
              <a:rPr lang="en-US" dirty="0"/>
              <a:t>Website </a:t>
            </a:r>
            <a:r>
              <a:rPr lang="en-US" sz="2100" dirty="0">
                <a:hlinkClick r:id="rId3"/>
              </a:rPr>
              <a:t>9 Data Engineering Books : The Best Books For Data Engineers (analyticsvidhya.com)</a:t>
            </a:r>
            <a:endParaRPr lang="en-US" sz="2100" dirty="0"/>
          </a:p>
          <a:p>
            <a:r>
              <a:rPr lang="en-US" b="0" i="0" dirty="0">
                <a:solidFill>
                  <a:srgbClr val="0F1111"/>
                </a:solidFill>
                <a:effectLst/>
                <a:highlight>
                  <a:srgbClr val="FFFFFF"/>
                </a:highlight>
                <a:latin typeface="Amazon Ember"/>
              </a:rPr>
              <a:t>Spark: The Definitive Guide: Big Data Processing Made Simple </a:t>
            </a:r>
            <a:r>
              <a:rPr lang="en-US" b="0" i="0" dirty="0">
                <a:solidFill>
                  <a:srgbClr val="565959"/>
                </a:solidFill>
                <a:effectLst/>
                <a:highlight>
                  <a:srgbClr val="FFFFFF"/>
                </a:highlight>
                <a:latin typeface="Amazon Ember"/>
              </a:rPr>
              <a:t>1st Edition, Kindle Edition</a:t>
            </a:r>
          </a:p>
          <a:p>
            <a:r>
              <a:rPr lang="en-US" b="0" i="0" dirty="0">
                <a:solidFill>
                  <a:srgbClr val="0F1111"/>
                </a:solidFill>
                <a:effectLst/>
                <a:highlight>
                  <a:srgbClr val="FFFFFF"/>
                </a:highlight>
                <a:latin typeface="Amazon Ember"/>
              </a:rPr>
              <a:t>Data Engineering with AWS: Acquire the skills to design and build AWS-based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Internship certificate</a:t>
            </a:r>
          </a:p>
        </p:txBody>
      </p:sp>
      <p:pic>
        <p:nvPicPr>
          <p:cNvPr id="8" name="Content Placeholder 7">
            <a:extLst>
              <a:ext uri="{FF2B5EF4-FFF2-40B4-BE49-F238E27FC236}">
                <a16:creationId xmlns:a16="http://schemas.microsoft.com/office/drawing/2014/main" id="{5C4E9856-64FB-F5A8-D8A1-25B5C914AA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1446" y="1096963"/>
            <a:ext cx="4096408" cy="5395912"/>
          </a:xfrm>
        </p:spPr>
      </p:pic>
      <p:pic>
        <p:nvPicPr>
          <p:cNvPr id="4" name="Picture 3" descr="WhatsApp Image 2023-08-28 at 22.05.58"/>
          <p:cNvPicPr>
            <a:picLocks noChangeAspect="1"/>
          </p:cNvPicPr>
          <p:nvPr/>
        </p:nvPicPr>
        <p:blipFill>
          <a:blip r:embed="rId3"/>
          <a:stretch>
            <a:fillRect/>
          </a:stretch>
        </p:blipFill>
        <p:spPr>
          <a:xfrm>
            <a:off x="4107180" y="1097280"/>
            <a:ext cx="3683635" cy="527939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Git Hub Dashboard</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IN" altLang="en-US" dirty="0"/>
              <a:t>Repository Name : Summer Internship - II</a:t>
            </a:r>
          </a:p>
          <a:p>
            <a:r>
              <a:rPr lang="en-IN" altLang="en-US" dirty="0">
                <a:solidFill>
                  <a:schemeClr val="accent1">
                    <a:lumMod val="75000"/>
                  </a:schemeClr>
                </a:solidFill>
              </a:rPr>
              <a:t>https://github.com/Kongarasailatha/Summer-Internship---2</a:t>
            </a:r>
          </a:p>
        </p:txBody>
      </p:sp>
      <p:pic>
        <p:nvPicPr>
          <p:cNvPr id="4" name="Picture 3" descr="Screenshot 2023-08-28 231102"/>
          <p:cNvPicPr>
            <a:picLocks noChangeAspect="1"/>
          </p:cNvPicPr>
          <p:nvPr/>
        </p:nvPicPr>
        <p:blipFill>
          <a:blip r:embed="rId2"/>
          <a:stretch>
            <a:fillRect/>
          </a:stretch>
        </p:blipFill>
        <p:spPr>
          <a:xfrm>
            <a:off x="535940" y="1180465"/>
            <a:ext cx="10234930" cy="38150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87500" lnSpcReduction="10000"/>
          </a:bodyPr>
          <a:lstStyle/>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Course Objectives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Real Time Examples &amp; Applications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Learning Outcomes</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Conclusion</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a:t>
            </a:r>
          </a:p>
          <a:p>
            <a:pPr marL="462280" indent="-462280">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sym typeface="+mn-ea"/>
              </a:rPr>
              <a:t>GitHub Link</a:t>
            </a:r>
            <a:endParaRPr lang="en-US" dirty="0"/>
          </a:p>
          <a:p>
            <a:pPr marL="0" indent="0">
              <a:lnSpc>
                <a:spcPct val="150000"/>
              </a:lnSpc>
              <a:spcBef>
                <a:spcPts val="500"/>
              </a:spcBef>
              <a:spcAft>
                <a:spcPts val="500"/>
              </a:spcAft>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Course Objectives</a:t>
            </a:r>
          </a:p>
        </p:txBody>
      </p:sp>
      <p:sp>
        <p:nvSpPr>
          <p:cNvPr id="3" name="Content Placeholder 2"/>
          <p:cNvSpPr>
            <a:spLocks noGrp="1"/>
          </p:cNvSpPr>
          <p:nvPr>
            <p:ph idx="1"/>
          </p:nvPr>
        </p:nvSpPr>
        <p:spPr/>
        <p:txBody>
          <a:bodyPr/>
          <a:lstStyle/>
          <a:p>
            <a:pPr marL="457200" indent="-457200"/>
            <a:r>
              <a:rPr lang="en-US" sz="2800" b="1" dirty="0"/>
              <a:t>The AWS Data Engineering Virtual Internship</a:t>
            </a:r>
            <a:r>
              <a:rPr lang="en-US" sz="2800" dirty="0"/>
              <a:t>: This course aims to provide practical experience and foundational knowledge in data engineering using Amazon Web Services (AWS). </a:t>
            </a:r>
          </a:p>
          <a:p>
            <a:pPr marL="457200" indent="-457200"/>
            <a:r>
              <a:rPr lang="en-US" sz="2800" b="1" dirty="0"/>
              <a:t>Security and Compliance</a:t>
            </a:r>
            <a:r>
              <a:rPr lang="en-US" b="1" dirty="0"/>
              <a:t>: </a:t>
            </a:r>
            <a:r>
              <a:rPr lang="en-US" sz="2800" dirty="0"/>
              <a:t>Understand data security and compliance on AWS. Implement data encryption, access control, and adhere to industry standards.</a:t>
            </a:r>
            <a:endParaRPr lang="en-US" sz="4000" b="1" dirty="0"/>
          </a:p>
          <a:p>
            <a:pPr marL="457200" indent="-457200"/>
            <a:r>
              <a:rPr lang="en-US" dirty="0"/>
              <a:t>You will learn how to collect, ingest, store, process, transform, and analyze data using a variety of AWS services and tools.</a:t>
            </a:r>
          </a:p>
          <a:p>
            <a:r>
              <a:rPr lang="en-US" dirty="0"/>
              <a:t>Processing of Big Data :Learn to process large datasets efficiently.</a:t>
            </a:r>
          </a:p>
          <a:p>
            <a:pPr marL="457200" indent="-457200"/>
            <a:endParaRPr lang="en-US" sz="2800" dirty="0"/>
          </a:p>
          <a:p>
            <a:pPr marL="457200" indent="-457200"/>
            <a:endParaRPr lang="en-US" sz="2800" dirty="0"/>
          </a:p>
          <a:p>
            <a:pPr marL="457200" indent="-457200"/>
            <a:endParaRPr lang="en-US" dirty="0">
              <a:sym typeface="+mn-ea"/>
            </a:endParaRPr>
          </a:p>
          <a:p>
            <a:pPr marL="457200" indent="-457200"/>
            <a:endParaRPr lang="en-US" dirty="0">
              <a:sym typeface="+mn-ea"/>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a:t>
            </a:r>
          </a:p>
        </p:txBody>
      </p:sp>
      <p:sp>
        <p:nvSpPr>
          <p:cNvPr id="3" name="Content Placeholder 2"/>
          <p:cNvSpPr>
            <a:spLocks noGrp="1"/>
          </p:cNvSpPr>
          <p:nvPr>
            <p:ph idx="1"/>
          </p:nvPr>
        </p:nvSpPr>
        <p:spPr/>
        <p:txBody>
          <a:bodyPr/>
          <a:lstStyle/>
          <a:p>
            <a:pPr marL="0" indent="0">
              <a:buNone/>
            </a:pPr>
            <a:r>
              <a:rPr lang="en-US" b="1" dirty="0"/>
              <a:t>Amazon Web Services (AWS)</a:t>
            </a:r>
            <a:endParaRPr lang="en-US" dirty="0"/>
          </a:p>
          <a:p>
            <a:pPr>
              <a:buFont typeface="Arial" panose="020B0604020202020204" pitchFamily="34" charset="0"/>
              <a:buChar char="•"/>
            </a:pPr>
            <a:r>
              <a:rPr lang="en-US" b="1" dirty="0"/>
              <a:t>Overview</a:t>
            </a:r>
            <a:r>
              <a:rPr lang="en-US" dirty="0"/>
              <a:t>: AWS is a comprehensive and widely adopted cloud platform offered by Amazon. It provides a broad set of on-demand cloud computing services and APIs to individuals, companies, and governments, on a metered pay-as-you-go basis.</a:t>
            </a:r>
          </a:p>
          <a:p>
            <a:pPr marL="0" indent="0">
              <a:buNone/>
            </a:pPr>
            <a:r>
              <a:rPr lang="en-US" b="1" dirty="0"/>
              <a:t>Key Aspects of AWS Data Engineering</a:t>
            </a:r>
            <a:r>
              <a:rPr lang="en-US" dirty="0"/>
              <a:t>:</a:t>
            </a:r>
          </a:p>
          <a:p>
            <a:r>
              <a:rPr lang="en-IN" dirty="0"/>
              <a:t>Data Ingestion</a:t>
            </a:r>
            <a:endParaRPr lang="en-US" dirty="0"/>
          </a:p>
          <a:p>
            <a:r>
              <a:rPr lang="en-IN" dirty="0"/>
              <a:t>Data Storage</a:t>
            </a:r>
            <a:endParaRPr lang="en-US" dirty="0"/>
          </a:p>
          <a:p>
            <a:r>
              <a:rPr lang="en-IN" dirty="0"/>
              <a:t>Data Processing</a:t>
            </a:r>
            <a:endParaRPr lang="en-US" dirty="0"/>
          </a:p>
          <a:p>
            <a:r>
              <a:rPr lang="en-IN" dirty="0"/>
              <a:t>Data Transformation</a:t>
            </a:r>
            <a:endParaRPr lang="en-US" dirty="0"/>
          </a:p>
          <a:p>
            <a:r>
              <a:rPr lang="en-IN" dirty="0"/>
              <a:t>Data Analysis</a:t>
            </a:r>
          </a:p>
        </p:txBody>
      </p:sp>
      <p:pic>
        <p:nvPicPr>
          <p:cNvPr id="5" name="Picture 4">
            <a:extLst>
              <a:ext uri="{FF2B5EF4-FFF2-40B4-BE49-F238E27FC236}">
                <a16:creationId xmlns:a16="http://schemas.microsoft.com/office/drawing/2014/main" id="{08279D77-C973-ACC4-5CF0-CE869A914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8451" y="2908130"/>
            <a:ext cx="4297679" cy="28525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390" y="1097280"/>
            <a:ext cx="11992610" cy="5394960"/>
          </a:xfrm>
        </p:spPr>
        <p:txBody>
          <a:bodyPr>
            <a:normAutofit/>
          </a:bodyPr>
          <a:lstStyle/>
          <a:p>
            <a:pPr marL="0" indent="0">
              <a:buNone/>
            </a:pPr>
            <a:r>
              <a:rPr lang="en-US" b="1" dirty="0"/>
              <a:t>What is Big Data?</a:t>
            </a:r>
          </a:p>
          <a:p>
            <a:pPr>
              <a:buFont typeface="Arial" panose="020B0604020202020204" pitchFamily="34" charset="0"/>
              <a:buChar char="•"/>
            </a:pPr>
            <a:r>
              <a:rPr lang="en-US" dirty="0"/>
              <a:t>Big Data refers to extremely large and complex datasets that are difficult to process and analyze using traditional data processing techniques. It encompasses both structured and unstructured data and is characterized by the five Vs: Volume, Velocity, Variety, Veracity, and Value.</a:t>
            </a:r>
          </a:p>
          <a:p>
            <a:pPr marL="0" indent="0">
              <a:buNone/>
            </a:pPr>
            <a:endParaRPr lang="en-US" dirty="0"/>
          </a:p>
        </p:txBody>
      </p:sp>
      <p:sp>
        <p:nvSpPr>
          <p:cNvPr id="6" name="Title 5">
            <a:extLst>
              <a:ext uri="{FF2B5EF4-FFF2-40B4-BE49-F238E27FC236}">
                <a16:creationId xmlns:a16="http://schemas.microsoft.com/office/drawing/2014/main" id="{09E75E57-39A1-FC2D-1E87-2B27DFF91C5A}"/>
              </a:ext>
            </a:extLst>
          </p:cNvPr>
          <p:cNvSpPr>
            <a:spLocks noGrp="1"/>
          </p:cNvSpPr>
          <p:nvPr>
            <p:ph type="title"/>
          </p:nvPr>
        </p:nvSpPr>
        <p:spPr/>
        <p:txBody>
          <a:bodyPr/>
          <a:lstStyle/>
          <a:p>
            <a:r>
              <a:rPr lang="en-IN" dirty="0"/>
              <a:t>Elements of Data</a:t>
            </a:r>
          </a:p>
        </p:txBody>
      </p:sp>
      <p:pic>
        <p:nvPicPr>
          <p:cNvPr id="18" name="Picture 17">
            <a:extLst>
              <a:ext uri="{FF2B5EF4-FFF2-40B4-BE49-F238E27FC236}">
                <a16:creationId xmlns:a16="http://schemas.microsoft.com/office/drawing/2014/main" id="{829FB31B-1CB2-1F26-C20D-1E71098FB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262" y="3020781"/>
            <a:ext cx="4702348" cy="3396644"/>
          </a:xfrm>
          <a:prstGeom prst="rect">
            <a:avLst/>
          </a:prstGeom>
        </p:spPr>
      </p:pic>
      <p:pic>
        <p:nvPicPr>
          <p:cNvPr id="25" name="Picture 24">
            <a:extLst>
              <a:ext uri="{FF2B5EF4-FFF2-40B4-BE49-F238E27FC236}">
                <a16:creationId xmlns:a16="http://schemas.microsoft.com/office/drawing/2014/main" id="{4389A44A-C7E3-BF4E-8194-15746AF63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041" y="3377414"/>
            <a:ext cx="4813068" cy="29070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Processing of Big Data </a:t>
            </a:r>
            <a:endParaRPr lang="en-IN" altLang="en-US" dirty="0"/>
          </a:p>
        </p:txBody>
      </p:sp>
      <p:sp>
        <p:nvSpPr>
          <p:cNvPr id="3" name="Content Placeholder 2"/>
          <p:cNvSpPr>
            <a:spLocks noGrp="1"/>
          </p:cNvSpPr>
          <p:nvPr>
            <p:ph idx="1"/>
          </p:nvPr>
        </p:nvSpPr>
        <p:spPr>
          <a:xfrm>
            <a:off x="199390" y="1097280"/>
            <a:ext cx="7397750" cy="5394960"/>
          </a:xfrm>
        </p:spPr>
        <p:txBody>
          <a:bodyPr>
            <a:normAutofit/>
          </a:bodyPr>
          <a:lstStyle/>
          <a:p>
            <a:pPr marL="0" indent="0">
              <a:buNone/>
            </a:pPr>
            <a:r>
              <a:rPr lang="en-US" dirty="0"/>
              <a:t>Processing Big Data involves various techniques and tools to efficiently handle, manage, and analyze large and complex datasets. AWS provides a range of services designed to process Big Data, ensuring scalability, speed, and flexibility.</a:t>
            </a:r>
          </a:p>
          <a:p>
            <a:r>
              <a:rPr lang="en-IN" b="1" dirty="0"/>
              <a:t>Data Ingestion &amp; Preparing:</a:t>
            </a:r>
            <a:r>
              <a:rPr lang="en-US" dirty="0"/>
              <a:t>The process of collecting data from various sources and bringing it into a central system or data repository.</a:t>
            </a:r>
          </a:p>
          <a:p>
            <a:r>
              <a:rPr lang="en-US" dirty="0"/>
              <a:t>The process of transforming raw data into a clean and structured format suitable for analysis.</a:t>
            </a:r>
          </a:p>
        </p:txBody>
      </p:sp>
      <p:pic>
        <p:nvPicPr>
          <p:cNvPr id="6" name="Picture 5">
            <a:extLst>
              <a:ext uri="{FF2B5EF4-FFF2-40B4-BE49-F238E27FC236}">
                <a16:creationId xmlns:a16="http://schemas.microsoft.com/office/drawing/2014/main" id="{9479037F-7B5A-BBAC-F909-C5ED171A3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5651" y="4031672"/>
            <a:ext cx="3632661" cy="2394065"/>
          </a:xfrm>
          <a:prstGeom prst="rect">
            <a:avLst/>
          </a:prstGeom>
        </p:spPr>
      </p:pic>
      <p:pic>
        <p:nvPicPr>
          <p:cNvPr id="8" name="Picture 7">
            <a:extLst>
              <a:ext uri="{FF2B5EF4-FFF2-40B4-BE49-F238E27FC236}">
                <a16:creationId xmlns:a16="http://schemas.microsoft.com/office/drawing/2014/main" id="{184B5DC2-C6BC-3FCE-1DAC-A0DBD9369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3717" y="1462087"/>
            <a:ext cx="3632661" cy="20541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11BF93-D19D-14B0-C19F-A717B7C42F0B}"/>
              </a:ext>
            </a:extLst>
          </p:cNvPr>
          <p:cNvSpPr>
            <a:spLocks noGrp="1"/>
          </p:cNvSpPr>
          <p:nvPr>
            <p:ph idx="1"/>
          </p:nvPr>
        </p:nvSpPr>
        <p:spPr/>
        <p:txBody>
          <a:bodyPr/>
          <a:lstStyle/>
          <a:p>
            <a:r>
              <a:rPr lang="en-US" b="1" dirty="0"/>
              <a:t>ETL (Extract, Transform, Load):</a:t>
            </a:r>
            <a:r>
              <a:rPr lang="en-US" dirty="0"/>
              <a:t> ETL is a data processing method where data is first extracted from source systems, transformed into a suitable format, and then loaded into a data warehouse or data lake.</a:t>
            </a:r>
          </a:p>
          <a:p>
            <a:r>
              <a:rPr lang="en-US" b="1" dirty="0"/>
              <a:t>ELT (Extract, Load, Transform):</a:t>
            </a:r>
            <a:r>
              <a:rPr lang="en-US" dirty="0"/>
              <a:t> ELT is a data processing method where data is first extracted from source systems, loaded into a data repository (e.g., data lake), and then transformed within the target system.</a:t>
            </a:r>
          </a:p>
          <a:p>
            <a:endParaRPr lang="en-IN" dirty="0"/>
          </a:p>
        </p:txBody>
      </p:sp>
      <p:sp>
        <p:nvSpPr>
          <p:cNvPr id="5" name="Title 4">
            <a:extLst>
              <a:ext uri="{FF2B5EF4-FFF2-40B4-BE49-F238E27FC236}">
                <a16:creationId xmlns:a16="http://schemas.microsoft.com/office/drawing/2014/main" id="{3097D588-8033-9741-FEF4-9D11E6CED240}"/>
              </a:ext>
            </a:extLst>
          </p:cNvPr>
          <p:cNvSpPr>
            <a:spLocks noGrp="1"/>
          </p:cNvSpPr>
          <p:nvPr>
            <p:ph type="title"/>
          </p:nvPr>
        </p:nvSpPr>
        <p:spPr/>
        <p:txBody>
          <a:bodyPr/>
          <a:lstStyle/>
          <a:p>
            <a:r>
              <a:rPr lang="en-IN" dirty="0"/>
              <a:t>ETL And ELT</a:t>
            </a:r>
          </a:p>
        </p:txBody>
      </p:sp>
      <p:pic>
        <p:nvPicPr>
          <p:cNvPr id="7" name="Picture 6">
            <a:extLst>
              <a:ext uri="{FF2B5EF4-FFF2-40B4-BE49-F238E27FC236}">
                <a16:creationId xmlns:a16="http://schemas.microsoft.com/office/drawing/2014/main" id="{086FA29B-DB6F-BCC2-58A4-04FBC49EF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571" y="3794759"/>
            <a:ext cx="6774873" cy="2531838"/>
          </a:xfrm>
          <a:prstGeom prst="rect">
            <a:avLst/>
          </a:prstGeom>
        </p:spPr>
      </p:pic>
    </p:spTree>
    <p:extLst>
      <p:ext uri="{BB962C8B-B14F-4D97-AF65-F5344CB8AC3E}">
        <p14:creationId xmlns:p14="http://schemas.microsoft.com/office/powerpoint/2010/main" val="998434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2A9A9-0A46-421F-8BC2-AB011F86DCCC}"/>
              </a:ext>
            </a:extLst>
          </p:cNvPr>
          <p:cNvSpPr>
            <a:spLocks noGrp="1"/>
          </p:cNvSpPr>
          <p:nvPr>
            <p:ph type="title"/>
          </p:nvPr>
        </p:nvSpPr>
        <p:spPr/>
        <p:txBody>
          <a:bodyPr/>
          <a:lstStyle/>
          <a:p>
            <a:r>
              <a:rPr lang="en-IN" dirty="0"/>
              <a:t>Data Storing and Organizing Data</a:t>
            </a:r>
          </a:p>
        </p:txBody>
      </p:sp>
      <p:sp>
        <p:nvSpPr>
          <p:cNvPr id="9" name="Content Placeholder 8">
            <a:extLst>
              <a:ext uri="{FF2B5EF4-FFF2-40B4-BE49-F238E27FC236}">
                <a16:creationId xmlns:a16="http://schemas.microsoft.com/office/drawing/2014/main" id="{A02CDF96-F3C3-B556-F2B7-F89BC198C8E8}"/>
              </a:ext>
            </a:extLst>
          </p:cNvPr>
          <p:cNvSpPr>
            <a:spLocks noGrp="1"/>
          </p:cNvSpPr>
          <p:nvPr>
            <p:ph idx="1"/>
          </p:nvPr>
        </p:nvSpPr>
        <p:spPr/>
        <p:txBody>
          <a:bodyPr/>
          <a:lstStyle/>
          <a:p>
            <a:pPr marL="0" indent="0">
              <a:buNone/>
            </a:pPr>
            <a:r>
              <a:rPr lang="en-US" b="1" dirty="0"/>
              <a:t>Data Storing: </a:t>
            </a:r>
            <a:r>
              <a:rPr lang="en-US" dirty="0"/>
              <a:t>The process of saving </a:t>
            </a:r>
          </a:p>
          <a:p>
            <a:pPr marL="0" indent="0">
              <a:buNone/>
            </a:pPr>
            <a:r>
              <a:rPr lang="en-US" dirty="0"/>
              <a:t>data in a manner that allows for easy </a:t>
            </a:r>
          </a:p>
          <a:p>
            <a:pPr marL="0" indent="0">
              <a:buNone/>
            </a:pPr>
            <a:r>
              <a:rPr lang="en-US" dirty="0"/>
              <a:t>retrieval, management, and analysis. </a:t>
            </a:r>
          </a:p>
          <a:p>
            <a:pPr marL="0" indent="0">
              <a:buNone/>
            </a:pPr>
            <a:r>
              <a:rPr lang="en-US" dirty="0"/>
              <a:t>Effective data storage solutions balance </a:t>
            </a:r>
          </a:p>
          <a:p>
            <a:pPr marL="0" indent="0">
              <a:buNone/>
            </a:pPr>
            <a:r>
              <a:rPr lang="en-US" dirty="0"/>
              <a:t>cost, performance, and scalability.</a:t>
            </a:r>
          </a:p>
          <a:p>
            <a:r>
              <a:rPr lang="en-US" b="1" dirty="0"/>
              <a:t>Data Lake: </a:t>
            </a:r>
            <a:r>
              <a:rPr lang="en-US" dirty="0"/>
              <a:t>To store all your structured </a:t>
            </a:r>
          </a:p>
          <a:p>
            <a:pPr marL="0" indent="0">
              <a:buNone/>
            </a:pPr>
            <a:r>
              <a:rPr lang="en-US" dirty="0"/>
              <a:t>and unstructured data at any scale.</a:t>
            </a:r>
          </a:p>
          <a:p>
            <a:r>
              <a:rPr lang="en-US" b="1" dirty="0"/>
              <a:t>Data Warehouse: </a:t>
            </a:r>
            <a:r>
              <a:rPr lang="en-US" dirty="0"/>
              <a:t>Data warehouses </a:t>
            </a:r>
          </a:p>
          <a:p>
            <a:pPr marL="0" indent="0">
              <a:buNone/>
            </a:pPr>
            <a:r>
              <a:rPr lang="en-US" dirty="0"/>
              <a:t>store data in a structured format, </a:t>
            </a:r>
          </a:p>
          <a:p>
            <a:pPr marL="0" indent="0">
              <a:buNone/>
            </a:pPr>
            <a:r>
              <a:rPr lang="en-US" dirty="0"/>
              <a:t>often organized by schemas.</a:t>
            </a:r>
          </a:p>
          <a:p>
            <a:endParaRPr lang="en-US" dirty="0"/>
          </a:p>
        </p:txBody>
      </p:sp>
      <p:pic>
        <p:nvPicPr>
          <p:cNvPr id="11" name="Picture 10">
            <a:extLst>
              <a:ext uri="{FF2B5EF4-FFF2-40B4-BE49-F238E27FC236}">
                <a16:creationId xmlns:a16="http://schemas.microsoft.com/office/drawing/2014/main" id="{81DF0C48-129B-2B55-3B9F-B770BFA71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1047" y="3857104"/>
            <a:ext cx="5087389" cy="2336397"/>
          </a:xfrm>
          <a:prstGeom prst="rect">
            <a:avLst/>
          </a:prstGeom>
        </p:spPr>
      </p:pic>
      <p:pic>
        <p:nvPicPr>
          <p:cNvPr id="13" name="Picture 12">
            <a:extLst>
              <a:ext uri="{FF2B5EF4-FFF2-40B4-BE49-F238E27FC236}">
                <a16:creationId xmlns:a16="http://schemas.microsoft.com/office/drawing/2014/main" id="{59F4ED64-DA85-80BE-3E76-19C641D5F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616" y="1521229"/>
            <a:ext cx="5516879" cy="2186247"/>
          </a:xfrm>
          <a:prstGeom prst="rect">
            <a:avLst/>
          </a:prstGeom>
        </p:spPr>
      </p:pic>
    </p:spTree>
    <p:extLst>
      <p:ext uri="{BB962C8B-B14F-4D97-AF65-F5344CB8AC3E}">
        <p14:creationId xmlns:p14="http://schemas.microsoft.com/office/powerpoint/2010/main" val="3130568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AWS Tools</a:t>
            </a:r>
          </a:p>
        </p:txBody>
      </p:sp>
      <p:sp>
        <p:nvSpPr>
          <p:cNvPr id="3" name="Content Placeholder 2"/>
          <p:cNvSpPr>
            <a:spLocks noGrp="1"/>
          </p:cNvSpPr>
          <p:nvPr>
            <p:ph idx="1"/>
          </p:nvPr>
        </p:nvSpPr>
        <p:spPr>
          <a:xfrm>
            <a:off x="199390" y="1097280"/>
            <a:ext cx="6931025" cy="5394960"/>
          </a:xfrm>
        </p:spPr>
        <p:txBody>
          <a:bodyPr/>
          <a:lstStyle/>
          <a:p>
            <a:pPr marL="0" indent="0">
              <a:buNone/>
            </a:pPr>
            <a:r>
              <a:rPr lang="en-US" dirty="0"/>
              <a:t>AWS offers a variety of tools and services that can be useful depending on your needs</a:t>
            </a:r>
            <a:endParaRPr lang="en-IN" b="1" dirty="0"/>
          </a:p>
          <a:p>
            <a:r>
              <a:rPr lang="en-IN" dirty="0"/>
              <a:t>Amazon S3</a:t>
            </a:r>
          </a:p>
          <a:p>
            <a:r>
              <a:rPr lang="en-IN" dirty="0"/>
              <a:t>Amazon EC2</a:t>
            </a:r>
          </a:p>
          <a:p>
            <a:r>
              <a:rPr lang="en-IN" dirty="0"/>
              <a:t>Amazon RDS</a:t>
            </a:r>
          </a:p>
          <a:p>
            <a:r>
              <a:rPr lang="en-IN" dirty="0"/>
              <a:t>Amazon Lambda</a:t>
            </a:r>
          </a:p>
          <a:p>
            <a:r>
              <a:rPr lang="en-IN" dirty="0"/>
              <a:t>AWS Glue</a:t>
            </a:r>
          </a:p>
          <a:p>
            <a:r>
              <a:rPr lang="en-IN" dirty="0"/>
              <a:t>AWS Code Pipeline</a:t>
            </a:r>
          </a:p>
          <a:p>
            <a:r>
              <a:rPr lang="en-IN" dirty="0"/>
              <a:t>AWS Step Functions</a:t>
            </a:r>
          </a:p>
        </p:txBody>
      </p:sp>
      <p:pic>
        <p:nvPicPr>
          <p:cNvPr id="6" name="Picture 5">
            <a:extLst>
              <a:ext uri="{FF2B5EF4-FFF2-40B4-BE49-F238E27FC236}">
                <a16:creationId xmlns:a16="http://schemas.microsoft.com/office/drawing/2014/main" id="{B146E6AE-4652-424D-E147-7520A22483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80960" y="1169846"/>
            <a:ext cx="4064924" cy="2803638"/>
          </a:xfrm>
          <a:prstGeom prst="rect">
            <a:avLst/>
          </a:prstGeom>
        </p:spPr>
      </p:pic>
      <p:pic>
        <p:nvPicPr>
          <p:cNvPr id="8" name="Picture 7">
            <a:extLst>
              <a:ext uri="{FF2B5EF4-FFF2-40B4-BE49-F238E27FC236}">
                <a16:creationId xmlns:a16="http://schemas.microsoft.com/office/drawing/2014/main" id="{9B51DECE-B436-3BC6-2E3E-06E6F9EBF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6966" y="4195679"/>
            <a:ext cx="3624350" cy="1939113"/>
          </a:xfrm>
          <a:prstGeom prst="rect">
            <a:avLst/>
          </a:prstGeom>
        </p:spPr>
      </p:pic>
      <p:pic>
        <p:nvPicPr>
          <p:cNvPr id="12" name="Picture 11">
            <a:extLst>
              <a:ext uri="{FF2B5EF4-FFF2-40B4-BE49-F238E27FC236}">
                <a16:creationId xmlns:a16="http://schemas.microsoft.com/office/drawing/2014/main" id="{7F9EAB5F-A674-1C4E-772D-BBA9218DBD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1010" y="3580535"/>
            <a:ext cx="3182625" cy="2803639"/>
          </a:xfrm>
          <a:prstGeom prst="rect">
            <a:avLst/>
          </a:prstGeom>
        </p:spPr>
      </p:pic>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TotalTime>
  <Words>1006</Words>
  <Application>Microsoft Office PowerPoint</Application>
  <PresentationFormat>Widescreen</PresentationFormat>
  <Paragraphs>110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Amazon Ember</vt:lpstr>
      <vt:lpstr>Arial</vt:lpstr>
      <vt:lpstr>Calibri</vt:lpstr>
      <vt:lpstr>Courier New</vt:lpstr>
      <vt:lpstr>Times New Roman</vt:lpstr>
      <vt:lpstr>Wingdings</vt:lpstr>
      <vt:lpstr>Custom Design</vt:lpstr>
      <vt:lpstr>PowerPoint Presentation</vt:lpstr>
      <vt:lpstr>Contents</vt:lpstr>
      <vt:lpstr>Course Objectives</vt:lpstr>
      <vt:lpstr>Introduction</vt:lpstr>
      <vt:lpstr>Elements of Data</vt:lpstr>
      <vt:lpstr>Processing of Big Data </vt:lpstr>
      <vt:lpstr>ETL And ELT</vt:lpstr>
      <vt:lpstr>Data Storing and Organizing Data</vt:lpstr>
      <vt:lpstr>AWS Tools</vt:lpstr>
      <vt:lpstr>Spark</vt:lpstr>
      <vt:lpstr>Hadoop</vt:lpstr>
      <vt:lpstr> Real Time Example </vt:lpstr>
      <vt:lpstr>Applications</vt:lpstr>
      <vt:lpstr>Outcomes</vt:lpstr>
      <vt:lpstr>Conclusion</vt:lpstr>
      <vt:lpstr>References</vt:lpstr>
      <vt:lpstr>Internship certificate</vt:lpstr>
      <vt:lpstr>Git Hub Dashboard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Sailatha kongara</cp:lastModifiedBy>
  <cp:revision>120</cp:revision>
  <dcterms:created xsi:type="dcterms:W3CDTF">2019-06-11T05:35:00Z</dcterms:created>
  <dcterms:modified xsi:type="dcterms:W3CDTF">2024-08-05T00:48:04Z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384AE044DA4447A3ADC567E799CA8557</vt:lpwstr>
  </property>
  <property fmtid="{D5CDD505-2E9C-101B-9397-08002B2CF9AE}" pid="3" name="KSOProductBuildVer">
    <vt:lpwstr>1033-12.2.0.13201</vt:lpwstr>
  </property>
</Properties>
</file>