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351" r:id="rId2"/>
    <p:sldId id="352" r:id="rId3"/>
    <p:sldId id="353" r:id="rId4"/>
    <p:sldId id="354" r:id="rId5"/>
    <p:sldId id="355" r:id="rId6"/>
    <p:sldId id="356" r:id="rId7"/>
    <p:sldId id="357" r:id="rId8"/>
    <p:sldId id="358" r:id="rId9"/>
    <p:sldId id="359" r:id="rId10"/>
    <p:sldId id="360" r:id="rId11"/>
    <p:sldId id="361" r:id="rId12"/>
    <p:sldId id="296" r:id="rId13"/>
    <p:sldId id="297" r:id="rId14"/>
    <p:sldId id="298" r:id="rId15"/>
    <p:sldId id="300" r:id="rId16"/>
    <p:sldId id="304" r:id="rId17"/>
    <p:sldId id="305" r:id="rId18"/>
    <p:sldId id="306" r:id="rId19"/>
    <p:sldId id="307" r:id="rId20"/>
    <p:sldId id="308" r:id="rId21"/>
    <p:sldId id="309" r:id="rId22"/>
    <p:sldId id="310" r:id="rId23"/>
    <p:sldId id="311" r:id="rId24"/>
    <p:sldId id="312" r:id="rId25"/>
    <p:sldId id="363" r:id="rId26"/>
  </p:sldIdLst>
  <p:sldSz cx="9144000" cy="6858000" type="screen4x3"/>
  <p:notesSz cx="6805613" cy="9944100"/>
  <p:defaultTextStyle>
    <a:defPPr>
      <a:defRPr lang="en-GB"/>
    </a:defPPr>
    <a:lvl1pPr algn="l" rtl="0" fontAlgn="base">
      <a:spcBef>
        <a:spcPct val="0"/>
      </a:spcBef>
      <a:spcAft>
        <a:spcPct val="0"/>
      </a:spcAft>
      <a:defRPr kern="1200">
        <a:solidFill>
          <a:schemeClr val="tx1"/>
        </a:solidFill>
        <a:latin typeface="Arial" pitchFamily="34" charset="0"/>
        <a:ea typeface="Geneva" charset="-128"/>
        <a:cs typeface="+mn-cs"/>
      </a:defRPr>
    </a:lvl1pPr>
    <a:lvl2pPr marL="457200" algn="l" rtl="0" fontAlgn="base">
      <a:spcBef>
        <a:spcPct val="0"/>
      </a:spcBef>
      <a:spcAft>
        <a:spcPct val="0"/>
      </a:spcAft>
      <a:defRPr kern="1200">
        <a:solidFill>
          <a:schemeClr val="tx1"/>
        </a:solidFill>
        <a:latin typeface="Arial" pitchFamily="34" charset="0"/>
        <a:ea typeface="Geneva" charset="-128"/>
        <a:cs typeface="+mn-cs"/>
      </a:defRPr>
    </a:lvl2pPr>
    <a:lvl3pPr marL="914400" algn="l" rtl="0" fontAlgn="base">
      <a:spcBef>
        <a:spcPct val="0"/>
      </a:spcBef>
      <a:spcAft>
        <a:spcPct val="0"/>
      </a:spcAft>
      <a:defRPr kern="1200">
        <a:solidFill>
          <a:schemeClr val="tx1"/>
        </a:solidFill>
        <a:latin typeface="Arial" pitchFamily="34" charset="0"/>
        <a:ea typeface="Geneva" charset="-128"/>
        <a:cs typeface="+mn-cs"/>
      </a:defRPr>
    </a:lvl3pPr>
    <a:lvl4pPr marL="1371600" algn="l" rtl="0" fontAlgn="base">
      <a:spcBef>
        <a:spcPct val="0"/>
      </a:spcBef>
      <a:spcAft>
        <a:spcPct val="0"/>
      </a:spcAft>
      <a:defRPr kern="1200">
        <a:solidFill>
          <a:schemeClr val="tx1"/>
        </a:solidFill>
        <a:latin typeface="Arial" pitchFamily="34" charset="0"/>
        <a:ea typeface="Geneva" charset="-128"/>
        <a:cs typeface="+mn-cs"/>
      </a:defRPr>
    </a:lvl4pPr>
    <a:lvl5pPr marL="1828800" algn="l" rtl="0" fontAlgn="base">
      <a:spcBef>
        <a:spcPct val="0"/>
      </a:spcBef>
      <a:spcAft>
        <a:spcPct val="0"/>
      </a:spcAft>
      <a:defRPr kern="1200">
        <a:solidFill>
          <a:schemeClr val="tx1"/>
        </a:solidFill>
        <a:latin typeface="Arial" pitchFamily="34" charset="0"/>
        <a:ea typeface="Geneva" charset="-128"/>
        <a:cs typeface="+mn-cs"/>
      </a:defRPr>
    </a:lvl5pPr>
    <a:lvl6pPr marL="2286000" algn="l" defTabSz="914400" rtl="0" eaLnBrk="1" latinLnBrk="0" hangingPunct="1">
      <a:defRPr kern="1200">
        <a:solidFill>
          <a:schemeClr val="tx1"/>
        </a:solidFill>
        <a:latin typeface="Arial" pitchFamily="34" charset="0"/>
        <a:ea typeface="Geneva" charset="-128"/>
        <a:cs typeface="+mn-cs"/>
      </a:defRPr>
    </a:lvl6pPr>
    <a:lvl7pPr marL="2743200" algn="l" defTabSz="914400" rtl="0" eaLnBrk="1" latinLnBrk="0" hangingPunct="1">
      <a:defRPr kern="1200">
        <a:solidFill>
          <a:schemeClr val="tx1"/>
        </a:solidFill>
        <a:latin typeface="Arial" pitchFamily="34" charset="0"/>
        <a:ea typeface="Geneva" charset="-128"/>
        <a:cs typeface="+mn-cs"/>
      </a:defRPr>
    </a:lvl7pPr>
    <a:lvl8pPr marL="3200400" algn="l" defTabSz="914400" rtl="0" eaLnBrk="1" latinLnBrk="0" hangingPunct="1">
      <a:defRPr kern="1200">
        <a:solidFill>
          <a:schemeClr val="tx1"/>
        </a:solidFill>
        <a:latin typeface="Arial" pitchFamily="34" charset="0"/>
        <a:ea typeface="Geneva" charset="-128"/>
        <a:cs typeface="+mn-cs"/>
      </a:defRPr>
    </a:lvl8pPr>
    <a:lvl9pPr marL="3657600" algn="l" defTabSz="914400" rtl="0" eaLnBrk="1" latinLnBrk="0" hangingPunct="1">
      <a:defRPr kern="1200">
        <a:solidFill>
          <a:schemeClr val="tx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0000"/>
    <a:srgbClr val="C41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970" autoAdjust="0"/>
  </p:normalViewPr>
  <p:slideViewPr>
    <p:cSldViewPr snapToGrid="0">
      <p:cViewPr varScale="1">
        <p:scale>
          <a:sx n="72" d="100"/>
          <a:sy n="72" d="100"/>
        </p:scale>
        <p:origin x="-2118" y="-90"/>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A8FC9-91E9-40D3-9B9F-EBDC23F00E92}" type="doc">
      <dgm:prSet loTypeId="urn:microsoft.com/office/officeart/2005/8/layout/venn1" loCatId="relationship" qsTypeId="urn:microsoft.com/office/officeart/2005/8/quickstyle/simple1" qsCatId="simple" csTypeId="urn:microsoft.com/office/officeart/2005/8/colors/accent1_2" csCatId="accent1" phldr="1"/>
      <dgm:spPr/>
    </dgm:pt>
    <dgm:pt modelId="{57C704A1-3E1F-462D-8466-97D300BF3B40}">
      <dgm:prSet phldrT="[Tekst]" custT="1"/>
      <dgm:spPr>
        <a:gradFill flip="none" rotWithShape="1">
          <a:gsLst>
            <a:gs pos="0">
              <a:srgbClr val="92D050"/>
            </a:gs>
            <a:gs pos="50000">
              <a:srgbClr val="9CB86E"/>
            </a:gs>
            <a:gs pos="100000">
              <a:srgbClr val="156B13"/>
            </a:gs>
          </a:gsLst>
          <a:lin ang="16200000" scaled="1"/>
          <a:tileRect/>
        </a:gradFill>
        <a:ln w="38100" cap="rnd">
          <a:solidFill>
            <a:schemeClr val="tx1"/>
          </a:solidFill>
          <a:miter lim="800000"/>
        </a:ln>
        <a:effectLst/>
      </dgm:spPr>
      <dgm:t>
        <a:bodyPr/>
        <a:lstStyle/>
        <a:p>
          <a:pPr algn="ctr"/>
          <a:r>
            <a:rPr lang="da-DK" sz="1600" b="1" dirty="0" smtClean="0"/>
            <a:t>Children</a:t>
          </a:r>
        </a:p>
        <a:p>
          <a:pPr algn="l"/>
          <a:r>
            <a:rPr lang="en-US" sz="800" dirty="0" smtClean="0">
              <a:solidFill>
                <a:schemeClr val="tx1"/>
              </a:solidFill>
            </a:rPr>
            <a:t>Learning about your own and others boundaries in a social context.</a:t>
          </a:r>
        </a:p>
        <a:p>
          <a:pPr algn="l"/>
          <a:endParaRPr lang="en-US" sz="800" dirty="0" smtClean="0">
            <a:solidFill>
              <a:schemeClr val="tx1"/>
            </a:solidFill>
          </a:endParaRPr>
        </a:p>
        <a:p>
          <a:pPr algn="l"/>
          <a:r>
            <a:rPr lang="en-US" sz="800" dirty="0" smtClean="0">
              <a:solidFill>
                <a:schemeClr val="tx1"/>
              </a:solidFill>
            </a:rPr>
            <a:t>Information  and education about children's rights.</a:t>
          </a:r>
        </a:p>
        <a:p>
          <a:pPr algn="l"/>
          <a:endParaRPr lang="en-US" sz="800" dirty="0" smtClean="0">
            <a:solidFill>
              <a:schemeClr val="tx1"/>
            </a:solidFill>
          </a:endParaRPr>
        </a:p>
        <a:p>
          <a:pPr algn="l"/>
          <a:r>
            <a:rPr lang="en-US" sz="800" dirty="0" smtClean="0">
              <a:solidFill>
                <a:schemeClr val="tx1"/>
              </a:solidFill>
            </a:rPr>
            <a:t>Good and safe environment for the children in the school, day care or residential care. </a:t>
          </a:r>
        </a:p>
        <a:p>
          <a:pPr algn="l"/>
          <a:endParaRPr lang="en-US" sz="800" dirty="0" smtClean="0">
            <a:solidFill>
              <a:schemeClr val="tx1"/>
            </a:solidFill>
          </a:endParaRPr>
        </a:p>
        <a:p>
          <a:pPr algn="l"/>
          <a:r>
            <a:rPr lang="en-US" sz="800" dirty="0" smtClean="0">
              <a:solidFill>
                <a:schemeClr val="tx1"/>
              </a:solidFill>
            </a:rPr>
            <a:t>Open dialogue with the children. </a:t>
          </a:r>
          <a:endParaRPr lang="da-DK" sz="800" b="1" dirty="0"/>
        </a:p>
      </dgm:t>
    </dgm:pt>
    <dgm:pt modelId="{0B9A0116-5241-4CDD-B9FF-728636CDA0FC}" type="parTrans" cxnId="{F25847C6-D51B-49CC-A21D-AE111A6C8E85}">
      <dgm:prSet/>
      <dgm:spPr/>
      <dgm:t>
        <a:bodyPr/>
        <a:lstStyle/>
        <a:p>
          <a:endParaRPr lang="da-DK"/>
        </a:p>
      </dgm:t>
    </dgm:pt>
    <dgm:pt modelId="{021FD8A0-6B90-4427-B2EA-2B5E4DC536D9}" type="sibTrans" cxnId="{F25847C6-D51B-49CC-A21D-AE111A6C8E85}">
      <dgm:prSet/>
      <dgm:spPr/>
      <dgm:t>
        <a:bodyPr/>
        <a:lstStyle/>
        <a:p>
          <a:endParaRPr lang="da-DK"/>
        </a:p>
      </dgm:t>
    </dgm:pt>
    <dgm:pt modelId="{C7C4941D-0F28-433E-8099-299D32E6AF5C}">
      <dgm:prSet phldrT="[Tekst]" custT="1"/>
      <dgm:spPr>
        <a:ln w="38100">
          <a:solidFill>
            <a:schemeClr val="tx1"/>
          </a:solidFill>
        </a:ln>
      </dgm:spPr>
      <dgm:t>
        <a:bodyPr/>
        <a:lstStyle/>
        <a:p>
          <a:pPr algn="ctr"/>
          <a:r>
            <a:rPr lang="da-DK" sz="1600" b="1" dirty="0" smtClean="0"/>
            <a:t>Professionals</a:t>
          </a:r>
        </a:p>
        <a:p>
          <a:pPr algn="l"/>
          <a:r>
            <a:rPr lang="en-US" sz="800" dirty="0" smtClean="0"/>
            <a:t>Clear recruitment and staff follow-up procedures. </a:t>
          </a:r>
        </a:p>
        <a:p>
          <a:pPr algn="l"/>
          <a:r>
            <a:rPr lang="en-US" sz="800" dirty="0" smtClean="0"/>
            <a:t>Open academic and teaching environment.</a:t>
          </a:r>
        </a:p>
        <a:p>
          <a:pPr algn="l"/>
          <a:r>
            <a:rPr lang="en-US" sz="800" dirty="0" smtClean="0"/>
            <a:t>Creating dialogue between professionals</a:t>
          </a:r>
        </a:p>
        <a:p>
          <a:pPr algn="l"/>
          <a:r>
            <a:rPr lang="en-US" sz="800" dirty="0" smtClean="0"/>
            <a:t>Update of knowledge about violence and sexual abuse against children.</a:t>
          </a:r>
        </a:p>
        <a:p>
          <a:pPr algn="l"/>
          <a:r>
            <a:rPr lang="en-US" sz="800" dirty="0" smtClean="0"/>
            <a:t>Clear procedures in cases with violence and sexual abuse against children.</a:t>
          </a:r>
          <a:endParaRPr lang="da-DK" sz="800" b="1" dirty="0"/>
        </a:p>
      </dgm:t>
    </dgm:pt>
    <dgm:pt modelId="{738945FC-D865-4741-AAEB-7DADEDCBBA46}" type="parTrans" cxnId="{DEBF0760-6F15-461C-8243-5B5C1D1ECE09}">
      <dgm:prSet/>
      <dgm:spPr/>
      <dgm:t>
        <a:bodyPr/>
        <a:lstStyle/>
        <a:p>
          <a:endParaRPr lang="da-DK"/>
        </a:p>
      </dgm:t>
    </dgm:pt>
    <dgm:pt modelId="{84D14CD5-49B9-4788-988B-749C5C7D7A5F}" type="sibTrans" cxnId="{DEBF0760-6F15-461C-8243-5B5C1D1ECE09}">
      <dgm:prSet/>
      <dgm:spPr/>
      <dgm:t>
        <a:bodyPr/>
        <a:lstStyle/>
        <a:p>
          <a:endParaRPr lang="da-DK"/>
        </a:p>
      </dgm:t>
    </dgm:pt>
    <dgm:pt modelId="{0662248A-D47B-4705-A4B2-C81A31645A65}">
      <dgm:prSet phldrT="[Tekst]" custT="1"/>
      <dgm:spPr>
        <a:solidFill>
          <a:srgbClr val="C7A1E3">
            <a:alpha val="50000"/>
          </a:srgbClr>
        </a:solidFill>
        <a:ln w="38100">
          <a:solidFill>
            <a:schemeClr val="tx1"/>
          </a:solidFill>
        </a:ln>
      </dgm:spPr>
      <dgm:t>
        <a:bodyPr/>
        <a:lstStyle/>
        <a:p>
          <a:pPr algn="ctr"/>
          <a:endParaRPr lang="da-DK" sz="1600" b="1" dirty="0" smtClean="0"/>
        </a:p>
        <a:p>
          <a:pPr algn="ctr"/>
          <a:endParaRPr lang="da-DK" sz="1600" b="1" dirty="0" smtClean="0"/>
        </a:p>
        <a:p>
          <a:pPr algn="ctr"/>
          <a:r>
            <a:rPr lang="da-DK" sz="1600" b="1" dirty="0" err="1" smtClean="0"/>
            <a:t>Parents</a:t>
          </a:r>
          <a:endParaRPr lang="da-DK" sz="1600" b="1" dirty="0" smtClean="0"/>
        </a:p>
        <a:p>
          <a:pPr algn="l"/>
          <a:r>
            <a:rPr lang="en-US" sz="800" dirty="0" smtClean="0">
              <a:solidFill>
                <a:schemeClr val="tx1"/>
              </a:solidFill>
            </a:rPr>
            <a:t>Information about the    professionals obligations to act.</a:t>
          </a:r>
        </a:p>
        <a:p>
          <a:pPr algn="l"/>
          <a:endParaRPr lang="en-US" sz="800" dirty="0" smtClean="0">
            <a:solidFill>
              <a:schemeClr val="tx1"/>
            </a:solidFill>
          </a:endParaRPr>
        </a:p>
        <a:p>
          <a:pPr algn="l"/>
          <a:r>
            <a:rPr lang="en-US" sz="800" dirty="0" err="1" smtClean="0">
              <a:solidFill>
                <a:schemeClr val="tx1"/>
              </a:solidFill>
            </a:rPr>
            <a:t>IInformation</a:t>
          </a:r>
          <a:r>
            <a:rPr lang="en-US" sz="800" dirty="0" smtClean="0">
              <a:solidFill>
                <a:schemeClr val="tx1"/>
              </a:solidFill>
            </a:rPr>
            <a:t> and dialogue about the ongoing work with developing a Policy and Professional Guidelines at the day care, school or residential care for children</a:t>
          </a:r>
          <a:endParaRPr lang="da-DK" sz="800" b="1" dirty="0" smtClean="0"/>
        </a:p>
        <a:p>
          <a:pPr algn="ctr"/>
          <a:endParaRPr lang="da-DK" sz="1600" b="1" dirty="0" smtClean="0"/>
        </a:p>
        <a:p>
          <a:pPr algn="ctr"/>
          <a:endParaRPr lang="da-DK" sz="1600" b="1" dirty="0" smtClean="0"/>
        </a:p>
        <a:p>
          <a:pPr algn="ctr"/>
          <a:endParaRPr lang="da-DK" sz="1600" b="1" dirty="0" smtClean="0"/>
        </a:p>
        <a:p>
          <a:pPr algn="ctr"/>
          <a:endParaRPr lang="da-DK" sz="1600" b="1" dirty="0" smtClean="0"/>
        </a:p>
      </dgm:t>
    </dgm:pt>
    <dgm:pt modelId="{4C98F093-11AF-4D85-B350-3B4A17E07E5E}" type="parTrans" cxnId="{4F2CFB9F-4615-4E59-9DCC-A62926F51ECA}">
      <dgm:prSet/>
      <dgm:spPr/>
      <dgm:t>
        <a:bodyPr/>
        <a:lstStyle/>
        <a:p>
          <a:endParaRPr lang="da-DK"/>
        </a:p>
      </dgm:t>
    </dgm:pt>
    <dgm:pt modelId="{2FEADD3B-BBA2-4162-9396-04B97D607FAF}" type="sibTrans" cxnId="{4F2CFB9F-4615-4E59-9DCC-A62926F51ECA}">
      <dgm:prSet/>
      <dgm:spPr/>
      <dgm:t>
        <a:bodyPr/>
        <a:lstStyle/>
        <a:p>
          <a:endParaRPr lang="da-DK"/>
        </a:p>
      </dgm:t>
    </dgm:pt>
    <dgm:pt modelId="{55D47DC0-6202-4F0C-A572-1C3107737D84}" type="pres">
      <dgm:prSet presAssocID="{131A8FC9-91E9-40D3-9B9F-EBDC23F00E92}" presName="compositeShape" presStyleCnt="0">
        <dgm:presLayoutVars>
          <dgm:chMax val="7"/>
          <dgm:dir/>
          <dgm:resizeHandles val="exact"/>
        </dgm:presLayoutVars>
      </dgm:prSet>
      <dgm:spPr/>
    </dgm:pt>
    <dgm:pt modelId="{F337D4EE-63FE-4458-BF84-FE6744137842}" type="pres">
      <dgm:prSet presAssocID="{57C704A1-3E1F-462D-8466-97D300BF3B40}" presName="circ1" presStyleLbl="vennNode1" presStyleIdx="0" presStyleCnt="3" custLinFactNeighborX="9427" custLinFactNeighborY="-7209"/>
      <dgm:spPr/>
      <dgm:t>
        <a:bodyPr/>
        <a:lstStyle/>
        <a:p>
          <a:endParaRPr lang="da-DK"/>
        </a:p>
      </dgm:t>
    </dgm:pt>
    <dgm:pt modelId="{5204A0B5-2C5F-4163-9505-71CFFEFB536E}" type="pres">
      <dgm:prSet presAssocID="{57C704A1-3E1F-462D-8466-97D300BF3B40}" presName="circ1Tx" presStyleLbl="revTx" presStyleIdx="0" presStyleCnt="0">
        <dgm:presLayoutVars>
          <dgm:chMax val="0"/>
          <dgm:chPref val="0"/>
          <dgm:bulletEnabled val="1"/>
        </dgm:presLayoutVars>
      </dgm:prSet>
      <dgm:spPr/>
      <dgm:t>
        <a:bodyPr/>
        <a:lstStyle/>
        <a:p>
          <a:endParaRPr lang="da-DK"/>
        </a:p>
      </dgm:t>
    </dgm:pt>
    <dgm:pt modelId="{82EB196D-CE0A-48A8-8186-BE3373BECB9F}" type="pres">
      <dgm:prSet presAssocID="{C7C4941D-0F28-433E-8099-299D32E6AF5C}" presName="circ2" presStyleLbl="vennNode1" presStyleIdx="1" presStyleCnt="3" custLinFactNeighborX="16081" custLinFactNeighborY="832"/>
      <dgm:spPr/>
      <dgm:t>
        <a:bodyPr/>
        <a:lstStyle/>
        <a:p>
          <a:endParaRPr lang="da-DK"/>
        </a:p>
      </dgm:t>
    </dgm:pt>
    <dgm:pt modelId="{02575608-DC4F-47FC-A42A-483B288C190F}" type="pres">
      <dgm:prSet presAssocID="{C7C4941D-0F28-433E-8099-299D32E6AF5C}" presName="circ2Tx" presStyleLbl="revTx" presStyleIdx="0" presStyleCnt="0">
        <dgm:presLayoutVars>
          <dgm:chMax val="0"/>
          <dgm:chPref val="0"/>
          <dgm:bulletEnabled val="1"/>
        </dgm:presLayoutVars>
      </dgm:prSet>
      <dgm:spPr/>
      <dgm:t>
        <a:bodyPr/>
        <a:lstStyle/>
        <a:p>
          <a:endParaRPr lang="da-DK"/>
        </a:p>
      </dgm:t>
    </dgm:pt>
    <dgm:pt modelId="{05B40D16-472A-4489-A7F7-A862AE084A59}" type="pres">
      <dgm:prSet presAssocID="{0662248A-D47B-4705-A4B2-C81A31645A65}" presName="circ3" presStyleLbl="vennNode1" presStyleIdx="2" presStyleCnt="3" custLinFactNeighborX="5823" custLinFactNeighborY="1806"/>
      <dgm:spPr/>
      <dgm:t>
        <a:bodyPr/>
        <a:lstStyle/>
        <a:p>
          <a:endParaRPr lang="da-DK"/>
        </a:p>
      </dgm:t>
    </dgm:pt>
    <dgm:pt modelId="{F3971DA1-8372-47D4-B8FF-AF20165F97A6}" type="pres">
      <dgm:prSet presAssocID="{0662248A-D47B-4705-A4B2-C81A31645A65}" presName="circ3Tx" presStyleLbl="revTx" presStyleIdx="0" presStyleCnt="0">
        <dgm:presLayoutVars>
          <dgm:chMax val="0"/>
          <dgm:chPref val="0"/>
          <dgm:bulletEnabled val="1"/>
        </dgm:presLayoutVars>
      </dgm:prSet>
      <dgm:spPr/>
      <dgm:t>
        <a:bodyPr/>
        <a:lstStyle/>
        <a:p>
          <a:endParaRPr lang="da-DK"/>
        </a:p>
      </dgm:t>
    </dgm:pt>
  </dgm:ptLst>
  <dgm:cxnLst>
    <dgm:cxn modelId="{BCCB44B4-6997-4D7A-89CD-D35EDFFB8827}" type="presOf" srcId="{0662248A-D47B-4705-A4B2-C81A31645A65}" destId="{05B40D16-472A-4489-A7F7-A862AE084A59}" srcOrd="0" destOrd="0" presId="urn:microsoft.com/office/officeart/2005/8/layout/venn1"/>
    <dgm:cxn modelId="{F25847C6-D51B-49CC-A21D-AE111A6C8E85}" srcId="{131A8FC9-91E9-40D3-9B9F-EBDC23F00E92}" destId="{57C704A1-3E1F-462D-8466-97D300BF3B40}" srcOrd="0" destOrd="0" parTransId="{0B9A0116-5241-4CDD-B9FF-728636CDA0FC}" sibTransId="{021FD8A0-6B90-4427-B2EA-2B5E4DC536D9}"/>
    <dgm:cxn modelId="{1BDBCCB2-3CE2-47D1-A794-680A45E76716}" type="presOf" srcId="{57C704A1-3E1F-462D-8466-97D300BF3B40}" destId="{F337D4EE-63FE-4458-BF84-FE6744137842}" srcOrd="0" destOrd="0" presId="urn:microsoft.com/office/officeart/2005/8/layout/venn1"/>
    <dgm:cxn modelId="{9174AEBB-45FB-4368-A6CB-83954F58FF26}" type="presOf" srcId="{0662248A-D47B-4705-A4B2-C81A31645A65}" destId="{F3971DA1-8372-47D4-B8FF-AF20165F97A6}" srcOrd="1" destOrd="0" presId="urn:microsoft.com/office/officeart/2005/8/layout/venn1"/>
    <dgm:cxn modelId="{D6A0E397-D7DE-40C0-B5CF-8D8B3D93D410}" type="presOf" srcId="{57C704A1-3E1F-462D-8466-97D300BF3B40}" destId="{5204A0B5-2C5F-4163-9505-71CFFEFB536E}" srcOrd="1" destOrd="0" presId="urn:microsoft.com/office/officeart/2005/8/layout/venn1"/>
    <dgm:cxn modelId="{4F2CFB9F-4615-4E59-9DCC-A62926F51ECA}" srcId="{131A8FC9-91E9-40D3-9B9F-EBDC23F00E92}" destId="{0662248A-D47B-4705-A4B2-C81A31645A65}" srcOrd="2" destOrd="0" parTransId="{4C98F093-11AF-4D85-B350-3B4A17E07E5E}" sibTransId="{2FEADD3B-BBA2-4162-9396-04B97D607FAF}"/>
    <dgm:cxn modelId="{7462896E-9DF9-4036-906E-0298942AA075}" type="presOf" srcId="{C7C4941D-0F28-433E-8099-299D32E6AF5C}" destId="{02575608-DC4F-47FC-A42A-483B288C190F}" srcOrd="1" destOrd="0" presId="urn:microsoft.com/office/officeart/2005/8/layout/venn1"/>
    <dgm:cxn modelId="{896F5CBB-3722-42E2-A736-AE37B694787B}" type="presOf" srcId="{131A8FC9-91E9-40D3-9B9F-EBDC23F00E92}" destId="{55D47DC0-6202-4F0C-A572-1C3107737D84}" srcOrd="0" destOrd="0" presId="urn:microsoft.com/office/officeart/2005/8/layout/venn1"/>
    <dgm:cxn modelId="{DEBF0760-6F15-461C-8243-5B5C1D1ECE09}" srcId="{131A8FC9-91E9-40D3-9B9F-EBDC23F00E92}" destId="{C7C4941D-0F28-433E-8099-299D32E6AF5C}" srcOrd="1" destOrd="0" parTransId="{738945FC-D865-4741-AAEB-7DADEDCBBA46}" sibTransId="{84D14CD5-49B9-4788-988B-749C5C7D7A5F}"/>
    <dgm:cxn modelId="{628111B1-6D8B-4A6E-AF6A-A724C2BECC04}" type="presOf" srcId="{C7C4941D-0F28-433E-8099-299D32E6AF5C}" destId="{82EB196D-CE0A-48A8-8186-BE3373BECB9F}" srcOrd="0" destOrd="0" presId="urn:microsoft.com/office/officeart/2005/8/layout/venn1"/>
    <dgm:cxn modelId="{3467C80C-F488-4353-95E7-630185A57489}" type="presParOf" srcId="{55D47DC0-6202-4F0C-A572-1C3107737D84}" destId="{F337D4EE-63FE-4458-BF84-FE6744137842}" srcOrd="0" destOrd="0" presId="urn:microsoft.com/office/officeart/2005/8/layout/venn1"/>
    <dgm:cxn modelId="{FCF8DAB5-C877-46BE-9FDC-8035D75A7D98}" type="presParOf" srcId="{55D47DC0-6202-4F0C-A572-1C3107737D84}" destId="{5204A0B5-2C5F-4163-9505-71CFFEFB536E}" srcOrd="1" destOrd="0" presId="urn:microsoft.com/office/officeart/2005/8/layout/venn1"/>
    <dgm:cxn modelId="{C8279B51-86E1-4D6F-B067-C3125CD178D5}" type="presParOf" srcId="{55D47DC0-6202-4F0C-A572-1C3107737D84}" destId="{82EB196D-CE0A-48A8-8186-BE3373BECB9F}" srcOrd="2" destOrd="0" presId="urn:microsoft.com/office/officeart/2005/8/layout/venn1"/>
    <dgm:cxn modelId="{B20341F2-1F6C-42C4-9563-F10EF0AAD9A4}" type="presParOf" srcId="{55D47DC0-6202-4F0C-A572-1C3107737D84}" destId="{02575608-DC4F-47FC-A42A-483B288C190F}" srcOrd="3" destOrd="0" presId="urn:microsoft.com/office/officeart/2005/8/layout/venn1"/>
    <dgm:cxn modelId="{C3B4DE2A-4D17-415F-BDCF-E77DC87FD924}" type="presParOf" srcId="{55D47DC0-6202-4F0C-A572-1C3107737D84}" destId="{05B40D16-472A-4489-A7F7-A862AE084A59}" srcOrd="4" destOrd="0" presId="urn:microsoft.com/office/officeart/2005/8/layout/venn1"/>
    <dgm:cxn modelId="{3710B266-434B-40BE-AD07-B84440EB1A4D}" type="presParOf" srcId="{55D47DC0-6202-4F0C-A572-1C3107737D84}" destId="{F3971DA1-8372-47D4-B8FF-AF20165F97A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7D4EE-63FE-4458-BF84-FE6744137842}">
      <dsp:nvSpPr>
        <dsp:cNvPr id="0" name=""/>
        <dsp:cNvSpPr/>
      </dsp:nvSpPr>
      <dsp:spPr>
        <a:xfrm>
          <a:off x="3008924" y="0"/>
          <a:ext cx="2725643" cy="2725643"/>
        </a:xfrm>
        <a:prstGeom prst="ellipse">
          <a:avLst/>
        </a:prstGeom>
        <a:gradFill flip="none" rotWithShape="1">
          <a:gsLst>
            <a:gs pos="0">
              <a:srgbClr val="92D050"/>
            </a:gs>
            <a:gs pos="50000">
              <a:srgbClr val="9CB86E"/>
            </a:gs>
            <a:gs pos="100000">
              <a:srgbClr val="156B13"/>
            </a:gs>
          </a:gsLst>
          <a:lin ang="16200000" scaled="1"/>
          <a:tileRect/>
        </a:gradFill>
        <a:ln w="38100" cap="rnd"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da-DK" sz="1600" b="1" kern="1200" dirty="0" smtClean="0"/>
            <a:t>Children</a:t>
          </a:r>
        </a:p>
        <a:p>
          <a:pPr lvl="0" algn="l" defTabSz="711200">
            <a:lnSpc>
              <a:spcPct val="90000"/>
            </a:lnSpc>
            <a:spcBef>
              <a:spcPct val="0"/>
            </a:spcBef>
            <a:spcAft>
              <a:spcPct val="35000"/>
            </a:spcAft>
          </a:pPr>
          <a:r>
            <a:rPr lang="en-US" sz="800" kern="1200" dirty="0" smtClean="0">
              <a:solidFill>
                <a:schemeClr val="tx1"/>
              </a:solidFill>
            </a:rPr>
            <a:t>Learning about your own and others boundaries in a social context.</a:t>
          </a:r>
        </a:p>
        <a:p>
          <a:pPr lvl="0" algn="l" defTabSz="711200">
            <a:lnSpc>
              <a:spcPct val="90000"/>
            </a:lnSpc>
            <a:spcBef>
              <a:spcPct val="0"/>
            </a:spcBef>
            <a:spcAft>
              <a:spcPct val="35000"/>
            </a:spcAft>
          </a:pPr>
          <a:endParaRPr lang="en-US" sz="800" kern="1200" dirty="0" smtClean="0">
            <a:solidFill>
              <a:schemeClr val="tx1"/>
            </a:solidFill>
          </a:endParaRPr>
        </a:p>
        <a:p>
          <a:pPr lvl="0" algn="l" defTabSz="711200">
            <a:lnSpc>
              <a:spcPct val="90000"/>
            </a:lnSpc>
            <a:spcBef>
              <a:spcPct val="0"/>
            </a:spcBef>
            <a:spcAft>
              <a:spcPct val="35000"/>
            </a:spcAft>
          </a:pPr>
          <a:r>
            <a:rPr lang="en-US" sz="800" kern="1200" dirty="0" smtClean="0">
              <a:solidFill>
                <a:schemeClr val="tx1"/>
              </a:solidFill>
            </a:rPr>
            <a:t>Information  and education about children's rights.</a:t>
          </a:r>
        </a:p>
        <a:p>
          <a:pPr lvl="0" algn="l" defTabSz="711200">
            <a:lnSpc>
              <a:spcPct val="90000"/>
            </a:lnSpc>
            <a:spcBef>
              <a:spcPct val="0"/>
            </a:spcBef>
            <a:spcAft>
              <a:spcPct val="35000"/>
            </a:spcAft>
          </a:pPr>
          <a:endParaRPr lang="en-US" sz="800" kern="1200" dirty="0" smtClean="0">
            <a:solidFill>
              <a:schemeClr val="tx1"/>
            </a:solidFill>
          </a:endParaRPr>
        </a:p>
        <a:p>
          <a:pPr lvl="0" algn="l" defTabSz="711200">
            <a:lnSpc>
              <a:spcPct val="90000"/>
            </a:lnSpc>
            <a:spcBef>
              <a:spcPct val="0"/>
            </a:spcBef>
            <a:spcAft>
              <a:spcPct val="35000"/>
            </a:spcAft>
          </a:pPr>
          <a:r>
            <a:rPr lang="en-US" sz="800" kern="1200" dirty="0" smtClean="0">
              <a:solidFill>
                <a:schemeClr val="tx1"/>
              </a:solidFill>
            </a:rPr>
            <a:t>Good and safe environment for the children in the school, day care or residential care. </a:t>
          </a:r>
        </a:p>
        <a:p>
          <a:pPr lvl="0" algn="l" defTabSz="711200">
            <a:lnSpc>
              <a:spcPct val="90000"/>
            </a:lnSpc>
            <a:spcBef>
              <a:spcPct val="0"/>
            </a:spcBef>
            <a:spcAft>
              <a:spcPct val="35000"/>
            </a:spcAft>
          </a:pPr>
          <a:endParaRPr lang="en-US" sz="800" kern="1200" dirty="0" smtClean="0">
            <a:solidFill>
              <a:schemeClr val="tx1"/>
            </a:solidFill>
          </a:endParaRPr>
        </a:p>
        <a:p>
          <a:pPr lvl="0" algn="l" defTabSz="711200">
            <a:lnSpc>
              <a:spcPct val="90000"/>
            </a:lnSpc>
            <a:spcBef>
              <a:spcPct val="0"/>
            </a:spcBef>
            <a:spcAft>
              <a:spcPct val="35000"/>
            </a:spcAft>
          </a:pPr>
          <a:r>
            <a:rPr lang="en-US" sz="800" kern="1200" dirty="0" smtClean="0">
              <a:solidFill>
                <a:schemeClr val="tx1"/>
              </a:solidFill>
            </a:rPr>
            <a:t>Open dialogue with the children. </a:t>
          </a:r>
          <a:endParaRPr lang="da-DK" sz="800" b="1" kern="1200" dirty="0"/>
        </a:p>
      </dsp:txBody>
      <dsp:txXfrm>
        <a:off x="3372343" y="476987"/>
        <a:ext cx="1998805" cy="1226539"/>
      </dsp:txXfrm>
    </dsp:sp>
    <dsp:sp modelId="{82EB196D-CE0A-48A8-8186-BE3373BECB9F}">
      <dsp:nvSpPr>
        <dsp:cNvPr id="0" name=""/>
        <dsp:cNvSpPr/>
      </dsp:nvSpPr>
      <dsp:spPr>
        <a:xfrm>
          <a:off x="4173792" y="1857944"/>
          <a:ext cx="2725643" cy="2725643"/>
        </a:xfrm>
        <a:prstGeom prst="ellipse">
          <a:avLst/>
        </a:prstGeom>
        <a:solidFill>
          <a:schemeClr val="accent1">
            <a:alpha val="50000"/>
            <a:hueOff val="0"/>
            <a:satOff val="0"/>
            <a:lumOff val="0"/>
            <a:alphaOff val="0"/>
          </a:schemeClr>
        </a:solidFill>
        <a:ln w="381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da-DK" sz="1600" b="1" kern="1200" dirty="0" smtClean="0"/>
            <a:t>Professionals</a:t>
          </a:r>
        </a:p>
        <a:p>
          <a:pPr lvl="0" algn="l" defTabSz="711200">
            <a:lnSpc>
              <a:spcPct val="90000"/>
            </a:lnSpc>
            <a:spcBef>
              <a:spcPct val="0"/>
            </a:spcBef>
            <a:spcAft>
              <a:spcPct val="35000"/>
            </a:spcAft>
          </a:pPr>
          <a:r>
            <a:rPr lang="en-US" sz="800" kern="1200" dirty="0" smtClean="0"/>
            <a:t>Clear recruitment and staff follow-up procedures. </a:t>
          </a:r>
        </a:p>
        <a:p>
          <a:pPr lvl="0" algn="l" defTabSz="711200">
            <a:lnSpc>
              <a:spcPct val="90000"/>
            </a:lnSpc>
            <a:spcBef>
              <a:spcPct val="0"/>
            </a:spcBef>
            <a:spcAft>
              <a:spcPct val="35000"/>
            </a:spcAft>
          </a:pPr>
          <a:r>
            <a:rPr lang="en-US" sz="800" kern="1200" dirty="0" smtClean="0"/>
            <a:t>Open academic and teaching environment.</a:t>
          </a:r>
        </a:p>
        <a:p>
          <a:pPr lvl="0" algn="l" defTabSz="711200">
            <a:lnSpc>
              <a:spcPct val="90000"/>
            </a:lnSpc>
            <a:spcBef>
              <a:spcPct val="0"/>
            </a:spcBef>
            <a:spcAft>
              <a:spcPct val="35000"/>
            </a:spcAft>
          </a:pPr>
          <a:r>
            <a:rPr lang="en-US" sz="800" kern="1200" dirty="0" smtClean="0"/>
            <a:t>Creating dialogue between professionals</a:t>
          </a:r>
        </a:p>
        <a:p>
          <a:pPr lvl="0" algn="l" defTabSz="711200">
            <a:lnSpc>
              <a:spcPct val="90000"/>
            </a:lnSpc>
            <a:spcBef>
              <a:spcPct val="0"/>
            </a:spcBef>
            <a:spcAft>
              <a:spcPct val="35000"/>
            </a:spcAft>
          </a:pPr>
          <a:r>
            <a:rPr lang="en-US" sz="800" kern="1200" dirty="0" smtClean="0"/>
            <a:t>Update of knowledge about violence and sexual abuse against children.</a:t>
          </a:r>
        </a:p>
        <a:p>
          <a:pPr lvl="0" algn="l" defTabSz="711200">
            <a:lnSpc>
              <a:spcPct val="90000"/>
            </a:lnSpc>
            <a:spcBef>
              <a:spcPct val="0"/>
            </a:spcBef>
            <a:spcAft>
              <a:spcPct val="35000"/>
            </a:spcAft>
          </a:pPr>
          <a:r>
            <a:rPr lang="en-US" sz="800" kern="1200" dirty="0" smtClean="0"/>
            <a:t>Clear procedures in cases with violence and sexual abuse against children.</a:t>
          </a:r>
          <a:endParaRPr lang="da-DK" sz="800" b="1" kern="1200" dirty="0"/>
        </a:p>
      </dsp:txBody>
      <dsp:txXfrm>
        <a:off x="5007384" y="2562068"/>
        <a:ext cx="1635386" cy="1499104"/>
      </dsp:txXfrm>
    </dsp:sp>
    <dsp:sp modelId="{05B40D16-472A-4489-A7F7-A862AE084A59}">
      <dsp:nvSpPr>
        <dsp:cNvPr id="0" name=""/>
        <dsp:cNvSpPr/>
      </dsp:nvSpPr>
      <dsp:spPr>
        <a:xfrm>
          <a:off x="1927189" y="1884491"/>
          <a:ext cx="2725643" cy="2725643"/>
        </a:xfrm>
        <a:prstGeom prst="ellipse">
          <a:avLst/>
        </a:prstGeom>
        <a:solidFill>
          <a:srgbClr val="C7A1E3">
            <a:alpha val="50000"/>
          </a:srgbClr>
        </a:solidFill>
        <a:ln w="381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da-DK" sz="1600" b="1" kern="1200" dirty="0" smtClean="0"/>
        </a:p>
        <a:p>
          <a:pPr lvl="0" algn="ctr" defTabSz="711200">
            <a:lnSpc>
              <a:spcPct val="90000"/>
            </a:lnSpc>
            <a:spcBef>
              <a:spcPct val="0"/>
            </a:spcBef>
            <a:spcAft>
              <a:spcPct val="35000"/>
            </a:spcAft>
          </a:pPr>
          <a:endParaRPr lang="da-DK" sz="1600" b="1" kern="1200" dirty="0" smtClean="0"/>
        </a:p>
        <a:p>
          <a:pPr lvl="0" algn="ctr" defTabSz="711200">
            <a:lnSpc>
              <a:spcPct val="90000"/>
            </a:lnSpc>
            <a:spcBef>
              <a:spcPct val="0"/>
            </a:spcBef>
            <a:spcAft>
              <a:spcPct val="35000"/>
            </a:spcAft>
          </a:pPr>
          <a:r>
            <a:rPr lang="da-DK" sz="1600" b="1" kern="1200" dirty="0" err="1" smtClean="0"/>
            <a:t>Parents</a:t>
          </a:r>
          <a:endParaRPr lang="da-DK" sz="1600" b="1" kern="1200" dirty="0" smtClean="0"/>
        </a:p>
        <a:p>
          <a:pPr lvl="0" algn="l" defTabSz="711200">
            <a:lnSpc>
              <a:spcPct val="90000"/>
            </a:lnSpc>
            <a:spcBef>
              <a:spcPct val="0"/>
            </a:spcBef>
            <a:spcAft>
              <a:spcPct val="35000"/>
            </a:spcAft>
          </a:pPr>
          <a:r>
            <a:rPr lang="en-US" sz="800" kern="1200" dirty="0" smtClean="0">
              <a:solidFill>
                <a:schemeClr val="tx1"/>
              </a:solidFill>
            </a:rPr>
            <a:t>Information about the    professionals obligations to act.</a:t>
          </a:r>
        </a:p>
        <a:p>
          <a:pPr lvl="0" algn="l" defTabSz="711200">
            <a:lnSpc>
              <a:spcPct val="90000"/>
            </a:lnSpc>
            <a:spcBef>
              <a:spcPct val="0"/>
            </a:spcBef>
            <a:spcAft>
              <a:spcPct val="35000"/>
            </a:spcAft>
          </a:pPr>
          <a:endParaRPr lang="en-US" sz="800" kern="1200" dirty="0" smtClean="0">
            <a:solidFill>
              <a:schemeClr val="tx1"/>
            </a:solidFill>
          </a:endParaRPr>
        </a:p>
        <a:p>
          <a:pPr lvl="0" algn="l" defTabSz="711200">
            <a:lnSpc>
              <a:spcPct val="90000"/>
            </a:lnSpc>
            <a:spcBef>
              <a:spcPct val="0"/>
            </a:spcBef>
            <a:spcAft>
              <a:spcPct val="35000"/>
            </a:spcAft>
          </a:pPr>
          <a:r>
            <a:rPr lang="en-US" sz="800" kern="1200" dirty="0" err="1" smtClean="0">
              <a:solidFill>
                <a:schemeClr val="tx1"/>
              </a:solidFill>
            </a:rPr>
            <a:t>IInformation</a:t>
          </a:r>
          <a:r>
            <a:rPr lang="en-US" sz="800" kern="1200" dirty="0" smtClean="0">
              <a:solidFill>
                <a:schemeClr val="tx1"/>
              </a:solidFill>
            </a:rPr>
            <a:t> and dialogue about the ongoing work with developing a Policy and Professional Guidelines at the day care, school or residential care for children</a:t>
          </a:r>
          <a:endParaRPr lang="da-DK" sz="800" b="1" kern="1200" dirty="0" smtClean="0"/>
        </a:p>
        <a:p>
          <a:pPr lvl="0" algn="ctr" defTabSz="711200">
            <a:lnSpc>
              <a:spcPct val="90000"/>
            </a:lnSpc>
            <a:spcBef>
              <a:spcPct val="0"/>
            </a:spcBef>
            <a:spcAft>
              <a:spcPct val="35000"/>
            </a:spcAft>
          </a:pPr>
          <a:endParaRPr lang="da-DK" sz="1600" b="1" kern="1200" dirty="0" smtClean="0"/>
        </a:p>
        <a:p>
          <a:pPr lvl="0" algn="ctr" defTabSz="711200">
            <a:lnSpc>
              <a:spcPct val="90000"/>
            </a:lnSpc>
            <a:spcBef>
              <a:spcPct val="0"/>
            </a:spcBef>
            <a:spcAft>
              <a:spcPct val="35000"/>
            </a:spcAft>
          </a:pPr>
          <a:endParaRPr lang="da-DK" sz="1600" b="1" kern="1200" dirty="0" smtClean="0"/>
        </a:p>
        <a:p>
          <a:pPr lvl="0" algn="ctr" defTabSz="711200">
            <a:lnSpc>
              <a:spcPct val="90000"/>
            </a:lnSpc>
            <a:spcBef>
              <a:spcPct val="0"/>
            </a:spcBef>
            <a:spcAft>
              <a:spcPct val="35000"/>
            </a:spcAft>
          </a:pPr>
          <a:endParaRPr lang="da-DK" sz="1600" b="1" kern="1200" dirty="0" smtClean="0"/>
        </a:p>
        <a:p>
          <a:pPr lvl="0" algn="ctr" defTabSz="711200">
            <a:lnSpc>
              <a:spcPct val="90000"/>
            </a:lnSpc>
            <a:spcBef>
              <a:spcPct val="0"/>
            </a:spcBef>
            <a:spcAft>
              <a:spcPct val="35000"/>
            </a:spcAft>
          </a:pPr>
          <a:endParaRPr lang="da-DK" sz="1600" b="1" kern="1200" dirty="0" smtClean="0"/>
        </a:p>
      </dsp:txBody>
      <dsp:txXfrm>
        <a:off x="2183854" y="2588616"/>
        <a:ext cx="1635386" cy="149910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9787" cy="497047"/>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54240" y="0"/>
            <a:ext cx="2949786" cy="497047"/>
          </a:xfrm>
          <a:prstGeom prst="rect">
            <a:avLst/>
          </a:prstGeom>
        </p:spPr>
        <p:txBody>
          <a:bodyPr vert="horz" lIns="91440" tIns="45720" rIns="91440" bIns="45720" rtlCol="0"/>
          <a:lstStyle>
            <a:lvl1pPr algn="r">
              <a:defRPr sz="1200"/>
            </a:lvl1pPr>
          </a:lstStyle>
          <a:p>
            <a:fld id="{29E0F382-07FC-414F-8907-4C06A2842A12}" type="datetimeFigureOut">
              <a:rPr lang="da-DK" smtClean="0"/>
              <a:pPr/>
              <a:t>27-08-2015</a:t>
            </a:fld>
            <a:endParaRPr lang="da-DK"/>
          </a:p>
        </p:txBody>
      </p:sp>
      <p:sp>
        <p:nvSpPr>
          <p:cNvPr id="4" name="Pladsholder til sidefod 3"/>
          <p:cNvSpPr>
            <a:spLocks noGrp="1"/>
          </p:cNvSpPr>
          <p:nvPr>
            <p:ph type="ftr" sz="quarter" idx="2"/>
          </p:nvPr>
        </p:nvSpPr>
        <p:spPr>
          <a:xfrm>
            <a:off x="0" y="9445466"/>
            <a:ext cx="2949787" cy="497047"/>
          </a:xfrm>
          <a:prstGeom prst="rect">
            <a:avLst/>
          </a:prstGeom>
        </p:spPr>
        <p:txBody>
          <a:bodyPr vert="horz" lIns="91440" tIns="45720" rIns="91440" bIns="45720" rtlCol="0" anchor="b"/>
          <a:lstStyle>
            <a:lvl1pPr algn="l">
              <a:defRPr sz="1200"/>
            </a:lvl1pPr>
          </a:lstStyle>
          <a:p>
            <a:endParaRPr lang="da-DK"/>
          </a:p>
        </p:txBody>
      </p:sp>
      <p:sp>
        <p:nvSpPr>
          <p:cNvPr id="5" name="Pladsholder til diasnummer 4"/>
          <p:cNvSpPr>
            <a:spLocks noGrp="1"/>
          </p:cNvSpPr>
          <p:nvPr>
            <p:ph type="sldNum" sz="quarter" idx="3"/>
          </p:nvPr>
        </p:nvSpPr>
        <p:spPr>
          <a:xfrm>
            <a:off x="3854240" y="9445466"/>
            <a:ext cx="2949786" cy="497047"/>
          </a:xfrm>
          <a:prstGeom prst="rect">
            <a:avLst/>
          </a:prstGeom>
        </p:spPr>
        <p:txBody>
          <a:bodyPr vert="horz" lIns="91440" tIns="45720" rIns="91440" bIns="45720" rtlCol="0" anchor="b"/>
          <a:lstStyle>
            <a:lvl1pPr algn="r">
              <a:defRPr sz="1200"/>
            </a:lvl1pPr>
          </a:lstStyle>
          <a:p>
            <a:fld id="{5B5912C5-785B-4D64-B605-3C9CE24B8345}" type="slidenum">
              <a:rPr lang="da-DK" smtClean="0"/>
              <a:pPr/>
              <a:t>‹nr.›</a:t>
            </a:fld>
            <a:endParaRPr lang="da-DK"/>
          </a:p>
        </p:txBody>
      </p:sp>
    </p:spTree>
    <p:extLst>
      <p:ext uri="{BB962C8B-B14F-4D97-AF65-F5344CB8AC3E}">
        <p14:creationId xmlns:p14="http://schemas.microsoft.com/office/powerpoint/2010/main" val="804085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8396" cy="497762"/>
          </a:xfrm>
          <a:prstGeom prst="rect">
            <a:avLst/>
          </a:prstGeom>
        </p:spPr>
        <p:txBody>
          <a:bodyPr vert="horz" lIns="92281" tIns="46141" rIns="92281" bIns="46141" rtlCol="0"/>
          <a:lstStyle>
            <a:lvl1pPr algn="l">
              <a:defRPr sz="1200">
                <a:latin typeface="Arial" charset="0"/>
                <a:ea typeface="Geneva" charset="0"/>
                <a:cs typeface="+mn-cs"/>
              </a:defRPr>
            </a:lvl1pPr>
          </a:lstStyle>
          <a:p>
            <a:pPr>
              <a:defRPr/>
            </a:pPr>
            <a:endParaRPr lang="da-DK"/>
          </a:p>
        </p:txBody>
      </p:sp>
      <p:sp>
        <p:nvSpPr>
          <p:cNvPr id="3" name="Pladsholder til dato 2"/>
          <p:cNvSpPr>
            <a:spLocks noGrp="1"/>
          </p:cNvSpPr>
          <p:nvPr>
            <p:ph type="dt" idx="1"/>
          </p:nvPr>
        </p:nvSpPr>
        <p:spPr>
          <a:xfrm>
            <a:off x="3855597" y="0"/>
            <a:ext cx="2948396" cy="497762"/>
          </a:xfrm>
          <a:prstGeom prst="rect">
            <a:avLst/>
          </a:prstGeom>
        </p:spPr>
        <p:txBody>
          <a:bodyPr vert="horz" wrap="square" lIns="92281" tIns="46141" rIns="92281" bIns="46141" numCol="1" anchor="t" anchorCtr="0" compatLnSpc="1">
            <a:prstTxWarp prst="textNoShape">
              <a:avLst/>
            </a:prstTxWarp>
          </a:bodyPr>
          <a:lstStyle>
            <a:lvl1pPr algn="r">
              <a:defRPr sz="1200"/>
            </a:lvl1pPr>
          </a:lstStyle>
          <a:p>
            <a:fld id="{A21235B0-97BF-4E85-A4B4-BE7EAA15016B}" type="datetimeFigureOut">
              <a:rPr lang="da-DK"/>
              <a:pPr/>
              <a:t>27-08-2015</a:t>
            </a:fld>
            <a:endParaRPr lang="da-DK"/>
          </a:p>
        </p:txBody>
      </p:sp>
      <p:sp>
        <p:nvSpPr>
          <p:cNvPr id="4" name="Pladsholder til diasbillede 3"/>
          <p:cNvSpPr>
            <a:spLocks noGrp="1" noRot="1" noChangeAspect="1"/>
          </p:cNvSpPr>
          <p:nvPr>
            <p:ph type="sldImg" idx="2"/>
          </p:nvPr>
        </p:nvSpPr>
        <p:spPr>
          <a:xfrm>
            <a:off x="917575" y="746125"/>
            <a:ext cx="4970463" cy="3729038"/>
          </a:xfrm>
          <a:prstGeom prst="rect">
            <a:avLst/>
          </a:prstGeom>
          <a:noFill/>
          <a:ln w="12700">
            <a:solidFill>
              <a:prstClr val="black"/>
            </a:solidFill>
          </a:ln>
        </p:spPr>
        <p:txBody>
          <a:bodyPr vert="horz" lIns="92281" tIns="46141" rIns="92281" bIns="46141" rtlCol="0" anchor="ctr"/>
          <a:lstStyle/>
          <a:p>
            <a:pPr lvl="0"/>
            <a:endParaRPr lang="da-DK" noProof="0" smtClean="0"/>
          </a:p>
        </p:txBody>
      </p:sp>
      <p:sp>
        <p:nvSpPr>
          <p:cNvPr id="5" name="Pladsholder til noter 4"/>
          <p:cNvSpPr>
            <a:spLocks noGrp="1"/>
          </p:cNvSpPr>
          <p:nvPr>
            <p:ph type="body" sz="quarter" idx="3"/>
          </p:nvPr>
        </p:nvSpPr>
        <p:spPr>
          <a:xfrm>
            <a:off x="680400" y="4723170"/>
            <a:ext cx="5444815" cy="4475083"/>
          </a:xfrm>
          <a:prstGeom prst="rect">
            <a:avLst/>
          </a:prstGeom>
        </p:spPr>
        <p:txBody>
          <a:bodyPr vert="horz" lIns="92281" tIns="46141" rIns="92281" bIns="46141" rtlCol="0"/>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6" name="Pladsholder til sidefod 5"/>
          <p:cNvSpPr>
            <a:spLocks noGrp="1"/>
          </p:cNvSpPr>
          <p:nvPr>
            <p:ph type="ftr" sz="quarter" idx="4"/>
          </p:nvPr>
        </p:nvSpPr>
        <p:spPr>
          <a:xfrm>
            <a:off x="0" y="9444749"/>
            <a:ext cx="2948396" cy="497761"/>
          </a:xfrm>
          <a:prstGeom prst="rect">
            <a:avLst/>
          </a:prstGeom>
        </p:spPr>
        <p:txBody>
          <a:bodyPr vert="horz" lIns="92281" tIns="46141" rIns="92281" bIns="46141" rtlCol="0" anchor="b"/>
          <a:lstStyle>
            <a:lvl1pPr algn="l">
              <a:defRPr sz="1200">
                <a:latin typeface="Arial" charset="0"/>
                <a:ea typeface="Geneva" charset="0"/>
                <a:cs typeface="+mn-cs"/>
              </a:defRPr>
            </a:lvl1pPr>
          </a:lstStyle>
          <a:p>
            <a:pPr>
              <a:defRPr/>
            </a:pPr>
            <a:endParaRPr lang="da-DK"/>
          </a:p>
        </p:txBody>
      </p:sp>
      <p:sp>
        <p:nvSpPr>
          <p:cNvPr id="7" name="Pladsholder til diasnummer 6"/>
          <p:cNvSpPr>
            <a:spLocks noGrp="1"/>
          </p:cNvSpPr>
          <p:nvPr>
            <p:ph type="sldNum" sz="quarter" idx="5"/>
          </p:nvPr>
        </p:nvSpPr>
        <p:spPr>
          <a:xfrm>
            <a:off x="3855597" y="9444749"/>
            <a:ext cx="2948396" cy="497761"/>
          </a:xfrm>
          <a:prstGeom prst="rect">
            <a:avLst/>
          </a:prstGeom>
        </p:spPr>
        <p:txBody>
          <a:bodyPr vert="horz" wrap="square" lIns="92281" tIns="46141" rIns="92281" bIns="46141" numCol="1" anchor="b" anchorCtr="0" compatLnSpc="1">
            <a:prstTxWarp prst="textNoShape">
              <a:avLst/>
            </a:prstTxWarp>
          </a:bodyPr>
          <a:lstStyle>
            <a:lvl1pPr algn="r">
              <a:defRPr sz="1200"/>
            </a:lvl1pPr>
          </a:lstStyle>
          <a:p>
            <a:fld id="{790DD9E8-1C83-4BDE-AAFC-B2DB82AD518F}" type="slidenum">
              <a:rPr lang="da-DK"/>
              <a:pPr/>
              <a:t>‹nr.›</a:t>
            </a:fld>
            <a:endParaRPr lang="da-DK"/>
          </a:p>
        </p:txBody>
      </p:sp>
    </p:spTree>
    <p:extLst>
      <p:ext uri="{BB962C8B-B14F-4D97-AF65-F5344CB8AC3E}">
        <p14:creationId xmlns:p14="http://schemas.microsoft.com/office/powerpoint/2010/main" val="124100893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0"/>
        <a:cs typeface="Geneva" charset="0"/>
      </a:defRPr>
    </a:lvl1pPr>
    <a:lvl2pPr marL="457200" algn="l" defTabSz="457200" rtl="0" eaLnBrk="0" fontAlgn="base" hangingPunct="0">
      <a:spcBef>
        <a:spcPct val="30000"/>
      </a:spcBef>
      <a:spcAft>
        <a:spcPct val="0"/>
      </a:spcAft>
      <a:defRPr sz="1200" kern="1200">
        <a:solidFill>
          <a:schemeClr val="tx1"/>
        </a:solidFill>
        <a:latin typeface="+mn-lt"/>
        <a:ea typeface="Geneva"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a:p>
        </p:txBody>
      </p:sp>
      <p:sp>
        <p:nvSpPr>
          <p:cNvPr id="4" name="Pladsholder til diasnummer 3"/>
          <p:cNvSpPr>
            <a:spLocks noGrp="1"/>
          </p:cNvSpPr>
          <p:nvPr>
            <p:ph type="sldNum" sz="quarter" idx="10"/>
          </p:nvPr>
        </p:nvSpPr>
        <p:spPr/>
        <p:txBody>
          <a:bodyPr/>
          <a:lstStyle/>
          <a:p>
            <a:pPr>
              <a:defRPr/>
            </a:pPr>
            <a:fld id="{6C629F6C-0E78-4FF5-8174-7E66CF057A8F}" type="slidenum">
              <a:rPr lang="da-DK" altLang="da-DK" smtClean="0">
                <a:solidFill>
                  <a:prstClr val="black"/>
                </a:solidFill>
              </a:rPr>
              <a:pPr>
                <a:defRPr/>
              </a:pPr>
              <a:t>1</a:t>
            </a:fld>
            <a:endParaRPr lang="da-DK" altLang="da-DK">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pPr>
              <a:defRPr/>
            </a:pPr>
            <a:fld id="{6C629F6C-0E78-4FF5-8174-7E66CF057A8F}" type="slidenum">
              <a:rPr lang="da-DK" altLang="da-DK" smtClean="0"/>
              <a:pPr>
                <a:defRPr/>
              </a:pPr>
              <a:t>12</a:t>
            </a:fld>
            <a:endParaRPr lang="da-DK" altLang="da-D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Pladsholder til diasbillede 1"/>
          <p:cNvSpPr>
            <a:spLocks noGrp="1" noRot="1" noChangeAspect="1" noTextEdit="1"/>
          </p:cNvSpPr>
          <p:nvPr>
            <p:ph type="sldImg"/>
          </p:nvPr>
        </p:nvSpPr>
        <p:spPr>
          <a:ln/>
        </p:spPr>
      </p:sp>
      <p:sp>
        <p:nvSpPr>
          <p:cNvPr id="65539" name="Pladsholder til noter 2"/>
          <p:cNvSpPr>
            <a:spLocks noGrp="1"/>
          </p:cNvSpPr>
          <p:nvPr>
            <p:ph type="body" idx="1"/>
          </p:nvPr>
        </p:nvSpPr>
        <p:spPr>
          <a:noFill/>
          <a:ln/>
        </p:spPr>
        <p:txBody>
          <a:bodyPr/>
          <a:lstStyle/>
          <a:p>
            <a:pPr eaLnBrk="1" hangingPunct="1"/>
            <a:endParaRPr lang="en-US" sz="1200" kern="1200" dirty="0" smtClean="0">
              <a:solidFill>
                <a:schemeClr val="tx1"/>
              </a:solidFill>
              <a:effectLst/>
              <a:latin typeface="+mn-lt"/>
              <a:ea typeface="Geneva" charset="0"/>
              <a:cs typeface="Geneva" charset="0"/>
            </a:endParaRPr>
          </a:p>
          <a:p>
            <a:pPr eaLnBrk="1" hangingPunct="1"/>
            <a:r>
              <a:rPr lang="en-US" sz="1200" kern="1200" dirty="0" smtClean="0">
                <a:solidFill>
                  <a:schemeClr val="tx1"/>
                </a:solidFill>
                <a:effectLst/>
                <a:latin typeface="+mn-lt"/>
                <a:ea typeface="Geneva" charset="0"/>
                <a:cs typeface="Geneva" charset="0"/>
              </a:rPr>
              <a:t>For induction: Why are these cases are often difficult to handle. Because of the complexity of the problem and because there are several sectors involved. Lack of cooperation.</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We work in the social field, but the interdisciplinary and </a:t>
            </a:r>
            <a:r>
              <a:rPr lang="en-US" sz="1200" kern="1200" dirty="0" err="1" smtClean="0">
                <a:solidFill>
                  <a:schemeClr val="tx1"/>
                </a:solidFill>
                <a:effectLst/>
                <a:latin typeface="+mn-lt"/>
                <a:ea typeface="Geneva" charset="0"/>
                <a:cs typeface="Geneva" charset="0"/>
              </a:rPr>
              <a:t>intersectoral</a:t>
            </a:r>
            <a:r>
              <a:rPr lang="en-US" sz="1200" kern="1200" dirty="0" smtClean="0">
                <a:solidFill>
                  <a:schemeClr val="tx1"/>
                </a:solidFill>
                <a:effectLst/>
                <a:latin typeface="+mn-lt"/>
                <a:ea typeface="Geneva" charset="0"/>
                <a:cs typeface="Geneva" charset="0"/>
              </a:rPr>
              <a:t> cooperation is necessary in cases of violence and abuse:</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When abuse cases are difficult to handle, it's partly because we have three sectors with different laws with different focus involved in many of the cases.</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It is the task of the police to investigate whether there is a criminal act - and if so, to prosecute it.</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It is the task of the health care to examine whether the child has suffered physical injury - and if so treat them (and also to find possible evidence for a possible prosecution).</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It is the social service’s task to examine and assess whether the child because of what it has been exposed to have special difficulties and needs - and if so, to take the necessary action. </a:t>
            </a:r>
            <a:r>
              <a:rPr lang="en-US" sz="1200" kern="1200" dirty="0" err="1" smtClean="0">
                <a:solidFill>
                  <a:schemeClr val="tx1"/>
                </a:solidFill>
                <a:effectLst/>
                <a:latin typeface="+mn-lt"/>
                <a:ea typeface="Geneva" charset="0"/>
                <a:cs typeface="Geneva" charset="0"/>
              </a:rPr>
              <a:t>Futher</a:t>
            </a:r>
            <a:r>
              <a:rPr lang="en-US" sz="1200" kern="1200" baseline="0" dirty="0" smtClean="0">
                <a:solidFill>
                  <a:schemeClr val="tx1"/>
                </a:solidFill>
                <a:effectLst/>
                <a:latin typeface="+mn-lt"/>
                <a:ea typeface="Geneva" charset="0"/>
                <a:cs typeface="Geneva" charset="0"/>
              </a:rPr>
              <a:t> more they have to take care, that the child is safe from </a:t>
            </a:r>
            <a:r>
              <a:rPr lang="en-US" sz="1200" kern="1200" baseline="0" dirty="0" err="1" smtClean="0">
                <a:solidFill>
                  <a:schemeClr val="tx1"/>
                </a:solidFill>
                <a:effectLst/>
                <a:latin typeface="+mn-lt"/>
                <a:ea typeface="Geneva" charset="0"/>
                <a:cs typeface="Geneva" charset="0"/>
              </a:rPr>
              <a:t>futher</a:t>
            </a:r>
            <a:r>
              <a:rPr lang="en-US" sz="1200" kern="1200" baseline="0" dirty="0" smtClean="0">
                <a:solidFill>
                  <a:schemeClr val="tx1"/>
                </a:solidFill>
                <a:effectLst/>
                <a:latin typeface="+mn-lt"/>
                <a:ea typeface="Geneva" charset="0"/>
                <a:cs typeface="Geneva" charset="0"/>
              </a:rPr>
              <a:t> assault.</a:t>
            </a: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It</a:t>
            </a:r>
            <a:r>
              <a:rPr lang="en-US" sz="1200" kern="1200" baseline="0" dirty="0" smtClean="0">
                <a:solidFill>
                  <a:schemeClr val="tx1"/>
                </a:solidFill>
                <a:effectLst/>
                <a:latin typeface="+mn-lt"/>
                <a:ea typeface="Geneva" charset="0"/>
                <a:cs typeface="Geneva" charset="0"/>
              </a:rPr>
              <a:t> is important, that n</a:t>
            </a:r>
            <a:r>
              <a:rPr lang="en-US" sz="1200" kern="1200" dirty="0" smtClean="0">
                <a:solidFill>
                  <a:schemeClr val="tx1"/>
                </a:solidFill>
                <a:effectLst/>
                <a:latin typeface="+mn-lt"/>
                <a:ea typeface="Geneva" charset="0"/>
                <a:cs typeface="Geneva" charset="0"/>
              </a:rPr>
              <a:t>o administrative</a:t>
            </a:r>
            <a:r>
              <a:rPr lang="en-US" sz="1200" kern="1200" baseline="0" dirty="0" smtClean="0">
                <a:solidFill>
                  <a:schemeClr val="tx1"/>
                </a:solidFill>
                <a:effectLst/>
                <a:latin typeface="+mn-lt"/>
                <a:ea typeface="Geneva" charset="0"/>
                <a:cs typeface="Geneva" charset="0"/>
              </a:rPr>
              <a:t> </a:t>
            </a:r>
            <a:r>
              <a:rPr lang="en-US" sz="1200" kern="1200" dirty="0" smtClean="0">
                <a:solidFill>
                  <a:schemeClr val="tx1"/>
                </a:solidFill>
                <a:effectLst/>
                <a:latin typeface="+mn-lt"/>
                <a:ea typeface="Geneva" charset="0"/>
                <a:cs typeface="Geneva" charset="0"/>
              </a:rPr>
              <a:t>body can solve cases of violence and sexual abuse alone.</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As the circles indicates there are areas of collaboration between the areas. It highlights the need for good coordination and clarity about their own and others' roles.</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The interdisciplinary cooperation is a major challenge in these cases and is sometimes also the reason why the focus is not sufficiently on the child.</a:t>
            </a:r>
            <a:endParaRPr lang="da-DK" altLang="da-DK" dirty="0" smtClean="0">
              <a:ea typeface="Geneva" charset="-128"/>
            </a:endParaRPr>
          </a:p>
          <a:p>
            <a:pPr eaLnBrk="1" hangingPunct="1"/>
            <a:endParaRPr lang="da-DK" altLang="da-DK" dirty="0" smtClean="0">
              <a:ea typeface="Geneva" charset="-128"/>
            </a:endParaRPr>
          </a:p>
        </p:txBody>
      </p:sp>
      <p:sp>
        <p:nvSpPr>
          <p:cNvPr id="65540" name="Pladsholder til diasnummer 3"/>
          <p:cNvSpPr>
            <a:spLocks noGrp="1"/>
          </p:cNvSpPr>
          <p:nvPr>
            <p:ph type="sldNum" sz="quarter" idx="5"/>
          </p:nvPr>
        </p:nvSpPr>
        <p:spPr>
          <a:noFill/>
        </p:spPr>
        <p:txBody>
          <a:bodyPr/>
          <a:lstStyle/>
          <a:p>
            <a:fld id="{212F2CAA-AE31-4B69-AF01-AE23CE80B2F7}" type="slidenum">
              <a:rPr lang="da-DK" altLang="da-DK" smtClean="0">
                <a:latin typeface="Arial" pitchFamily="34" charset="0"/>
              </a:rPr>
              <a:pPr/>
              <a:t>13</a:t>
            </a:fld>
            <a:endParaRPr lang="da-DK" altLang="da-DK"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a:lstStyle/>
          <a:p>
            <a:fld id="{9F18EBC2-5AD3-4E2B-84D2-55D22608204A}" type="slidenum">
              <a:rPr lang="da-DK" altLang="da-DK" smtClean="0"/>
              <a:pPr/>
              <a:t>14</a:t>
            </a:fld>
            <a:endParaRPr lang="da-DK" altLang="da-DK" smtClean="0"/>
          </a:p>
        </p:txBody>
      </p:sp>
      <p:sp>
        <p:nvSpPr>
          <p:cNvPr id="20483" name="Rectangle 2"/>
          <p:cNvSpPr>
            <a:spLocks noGrp="1" noRot="1" noChangeAspect="1" noChangeArrowheads="1" noTextEdit="1"/>
          </p:cNvSpPr>
          <p:nvPr>
            <p:ph type="sldImg"/>
          </p:nvPr>
        </p:nvSpPr>
        <p:spPr bwMode="auto">
          <a:xfrm>
            <a:off x="919163" y="746125"/>
            <a:ext cx="4967287" cy="3727450"/>
          </a:xfrm>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da-DK" altLang="da-DK" dirty="0" smtClean="0">
              <a:latin typeface="Arial" pitchFamily="34" charset="0"/>
              <a:ea typeface="Geneva" charset="-128"/>
            </a:endParaRPr>
          </a:p>
          <a:p>
            <a:pPr eaLnBrk="1" hangingPunct="1"/>
            <a:endParaRPr lang="da-DK" altLang="da-DK" dirty="0" smtClean="0">
              <a:latin typeface="Arial" pitchFamily="34" charset="0"/>
              <a:ea typeface="Geneva" charset="-128"/>
            </a:endParaRPr>
          </a:p>
          <a:p>
            <a:pPr eaLnBrk="1" hangingPunct="1"/>
            <a:r>
              <a:rPr lang="da-DK" altLang="da-DK" dirty="0" smtClean="0">
                <a:latin typeface="Arial" pitchFamily="34" charset="0"/>
                <a:ea typeface="Geneva" charset="-128"/>
              </a:rPr>
              <a:t>Cases:</a:t>
            </a:r>
          </a:p>
          <a:p>
            <a:pPr eaLnBrk="1" hangingPunct="1"/>
            <a:r>
              <a:rPr lang="da-DK" altLang="da-DK" dirty="0" err="1" smtClean="0">
                <a:latin typeface="Arial" pitchFamily="34" charset="0"/>
                <a:ea typeface="Geneva" charset="-128"/>
              </a:rPr>
              <a:t>Brønderslevsagen</a:t>
            </a:r>
            <a:endParaRPr lang="da-DK" altLang="da-DK" dirty="0" smtClean="0">
              <a:latin typeface="Arial" pitchFamily="34" charset="0"/>
              <a:ea typeface="Geneva" charset="-128"/>
            </a:endParaRPr>
          </a:p>
          <a:p>
            <a:pPr eaLnBrk="1" hangingPunct="1"/>
            <a:r>
              <a:rPr lang="da-DK" altLang="da-DK" dirty="0" smtClean="0">
                <a:latin typeface="Arial" pitchFamily="34" charset="0"/>
                <a:ea typeface="Geneva" charset="-128"/>
              </a:rPr>
              <a:t>Tøndersagen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en-US" sz="1200" kern="1200" dirty="0" smtClean="0">
              <a:solidFill>
                <a:schemeClr val="tx1"/>
              </a:solidFill>
              <a:effectLst/>
              <a:latin typeface="+mn-lt"/>
              <a:ea typeface="Geneva" charset="0"/>
              <a:cs typeface="Geneva" charset="0"/>
            </a:endParaRPr>
          </a:p>
          <a:p>
            <a:endParaRPr lang="en-US" sz="1200" kern="1200" dirty="0" smtClean="0">
              <a:solidFill>
                <a:schemeClr val="tx1"/>
              </a:solidFill>
              <a:effectLst/>
              <a:latin typeface="+mn-lt"/>
              <a:ea typeface="Geneva" charset="0"/>
              <a:cs typeface="Geneva" charset="0"/>
            </a:endParaRPr>
          </a:p>
          <a:p>
            <a:r>
              <a:rPr lang="en-US" sz="1200" kern="1200" dirty="0" smtClean="0">
                <a:solidFill>
                  <a:schemeClr val="tx1"/>
                </a:solidFill>
                <a:effectLst/>
                <a:latin typeface="+mn-lt"/>
                <a:ea typeface="Geneva" charset="0"/>
                <a:cs typeface="Geneva" charset="0"/>
              </a:rPr>
              <a:t>Track 1). Prevention and early detection in schools, day centers and residential homes - upgrading of the occupational professional</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Track 2): legislative:</a:t>
            </a:r>
            <a:r>
              <a:rPr lang="en-US" sz="1200" kern="1200" baseline="0" dirty="0" smtClean="0">
                <a:solidFill>
                  <a:schemeClr val="tx1"/>
                </a:solidFill>
                <a:effectLst/>
                <a:latin typeface="+mn-lt"/>
                <a:ea typeface="Geneva" charset="0"/>
                <a:cs typeface="Geneva" charset="0"/>
              </a:rPr>
              <a:t> The municipals must have a “preparedness” </a:t>
            </a:r>
            <a:r>
              <a:rPr lang="en-US" sz="1200" kern="1200" baseline="0" dirty="0" err="1" smtClean="0">
                <a:solidFill>
                  <a:schemeClr val="tx1"/>
                </a:solidFill>
                <a:effectLst/>
                <a:latin typeface="+mn-lt"/>
                <a:ea typeface="Geneva" charset="0"/>
                <a:cs typeface="Geneva" charset="0"/>
              </a:rPr>
              <a:t>wich</a:t>
            </a:r>
            <a:r>
              <a:rPr lang="en-US" sz="1200" kern="1200" baseline="0" dirty="0" smtClean="0">
                <a:solidFill>
                  <a:schemeClr val="tx1"/>
                </a:solidFill>
                <a:effectLst/>
                <a:latin typeface="+mn-lt"/>
                <a:ea typeface="Geneva" charset="0"/>
                <a:cs typeface="Geneva" charset="0"/>
              </a:rPr>
              <a:t> </a:t>
            </a:r>
            <a:r>
              <a:rPr lang="en-US" sz="1200" kern="1200" baseline="0" dirty="0" err="1" smtClean="0">
                <a:solidFill>
                  <a:schemeClr val="tx1"/>
                </a:solidFill>
                <a:effectLst/>
                <a:latin typeface="+mn-lt"/>
                <a:ea typeface="Geneva" charset="0"/>
                <a:cs typeface="Geneva" charset="0"/>
              </a:rPr>
              <a:t>descripe</a:t>
            </a:r>
            <a:r>
              <a:rPr lang="en-US" sz="1200" kern="1200" baseline="0" dirty="0" smtClean="0">
                <a:solidFill>
                  <a:schemeClr val="tx1"/>
                </a:solidFill>
                <a:effectLst/>
                <a:latin typeface="+mn-lt"/>
                <a:ea typeface="Geneva" charset="0"/>
                <a:cs typeface="Geneva" charset="0"/>
              </a:rPr>
              <a:t> how to report to the </a:t>
            </a:r>
            <a:r>
              <a:rPr lang="en-US" sz="1200" kern="1200" baseline="0" dirty="0" err="1" smtClean="0">
                <a:solidFill>
                  <a:schemeClr val="tx1"/>
                </a:solidFill>
                <a:effectLst/>
                <a:latin typeface="+mn-lt"/>
                <a:ea typeface="Geneva" charset="0"/>
                <a:cs typeface="Geneva" charset="0"/>
              </a:rPr>
              <a:t>authoryties</a:t>
            </a:r>
            <a:r>
              <a:rPr lang="en-US" sz="1200" kern="1200" baseline="0" dirty="0" smtClean="0">
                <a:solidFill>
                  <a:schemeClr val="tx1"/>
                </a:solidFill>
                <a:effectLst/>
                <a:latin typeface="+mn-lt"/>
                <a:ea typeface="Geneva" charset="0"/>
                <a:cs typeface="Geneva" charset="0"/>
              </a:rPr>
              <a:t>, the</a:t>
            </a:r>
            <a:r>
              <a:rPr lang="en-US" sz="1200" kern="1200" dirty="0" smtClean="0">
                <a:solidFill>
                  <a:schemeClr val="tx1"/>
                </a:solidFill>
                <a:effectLst/>
                <a:latin typeface="+mn-lt"/>
                <a:ea typeface="Geneva" charset="0"/>
                <a:cs typeface="Geneva" charset="0"/>
              </a:rPr>
              <a:t> municipal approval, among other things how to cooperate between schools,</a:t>
            </a:r>
            <a:r>
              <a:rPr lang="en-US" sz="1200" kern="1200" baseline="0" dirty="0" smtClean="0">
                <a:solidFill>
                  <a:schemeClr val="tx1"/>
                </a:solidFill>
                <a:effectLst/>
                <a:latin typeface="+mn-lt"/>
                <a:ea typeface="Geneva" charset="0"/>
                <a:cs typeface="Geneva" charset="0"/>
              </a:rPr>
              <a:t> day-care and the social </a:t>
            </a:r>
            <a:r>
              <a:rPr lang="en-US" sz="1200" kern="1200" baseline="0" dirty="0" err="1" smtClean="0">
                <a:solidFill>
                  <a:schemeClr val="tx1"/>
                </a:solidFill>
                <a:effectLst/>
                <a:latin typeface="+mn-lt"/>
                <a:ea typeface="Geneva" charset="0"/>
                <a:cs typeface="Geneva" charset="0"/>
              </a:rPr>
              <a:t>authoryties</a:t>
            </a:r>
            <a:r>
              <a:rPr lang="en-US" sz="1200" kern="1200" baseline="0" dirty="0" smtClean="0">
                <a:solidFill>
                  <a:schemeClr val="tx1"/>
                </a:solidFill>
                <a:effectLst/>
                <a:latin typeface="+mn-lt"/>
                <a:ea typeface="Geneva" charset="0"/>
                <a:cs typeface="Geneva" charset="0"/>
              </a:rPr>
              <a:t>, and the</a:t>
            </a:r>
            <a:r>
              <a:rPr lang="en-US" sz="1200" kern="1200" dirty="0" smtClean="0">
                <a:solidFill>
                  <a:schemeClr val="tx1"/>
                </a:solidFill>
                <a:effectLst/>
                <a:latin typeface="+mn-lt"/>
                <a:ea typeface="Geneva" charset="0"/>
                <a:cs typeface="Geneva" charset="0"/>
              </a:rPr>
              <a:t> use of ‘Children's Houses’. The </a:t>
            </a:r>
            <a:r>
              <a:rPr lang="en-US" sz="1200" kern="1200" dirty="0" err="1" smtClean="0">
                <a:solidFill>
                  <a:schemeClr val="tx1"/>
                </a:solidFill>
                <a:effectLst/>
                <a:latin typeface="+mn-lt"/>
                <a:ea typeface="Geneva" charset="0"/>
                <a:cs typeface="Geneva" charset="0"/>
              </a:rPr>
              <a:t>socialworker</a:t>
            </a:r>
            <a:r>
              <a:rPr lang="en-US" sz="1200" kern="1200" dirty="0" smtClean="0">
                <a:solidFill>
                  <a:schemeClr val="tx1"/>
                </a:solidFill>
                <a:effectLst/>
                <a:latin typeface="+mn-lt"/>
                <a:ea typeface="Geneva" charset="0"/>
                <a:cs typeface="Geneva" charset="0"/>
              </a:rPr>
              <a:t> has to talk to the child, when receiving </a:t>
            </a:r>
            <a:r>
              <a:rPr lang="en-US" sz="1200" kern="1200" dirty="0" err="1" smtClean="0">
                <a:solidFill>
                  <a:schemeClr val="tx1"/>
                </a:solidFill>
                <a:effectLst/>
                <a:latin typeface="+mn-lt"/>
                <a:ea typeface="Geneva" charset="0"/>
                <a:cs typeface="Geneva" charset="0"/>
              </a:rPr>
              <a:t>reproting</a:t>
            </a: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Track 3): Campaigns targeting</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	children on their rights and information’s to them about where they can get help</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	the general population / adults to focus on violence against children, and where they can</a:t>
            </a:r>
            <a:r>
              <a:rPr lang="en-US" sz="1200" kern="1200" baseline="0" dirty="0" smtClean="0">
                <a:solidFill>
                  <a:schemeClr val="tx1"/>
                </a:solidFill>
                <a:effectLst/>
                <a:latin typeface="+mn-lt"/>
                <a:ea typeface="Geneva" charset="0"/>
                <a:cs typeface="Geneva" charset="0"/>
              </a:rPr>
              <a:t> get in touch with </a:t>
            </a:r>
            <a:r>
              <a:rPr lang="en-US" sz="1200" kern="1200" dirty="0" smtClean="0">
                <a:solidFill>
                  <a:schemeClr val="tx1"/>
                </a:solidFill>
                <a:effectLst/>
                <a:latin typeface="+mn-lt"/>
                <a:ea typeface="Geneva" charset="0"/>
                <a:cs typeface="Geneva" charset="0"/>
              </a:rPr>
              <a:t>professionals about their reporting obligations</a:t>
            </a:r>
            <a:endParaRPr lang="da-DK" baseline="0" dirty="0" smtClean="0"/>
          </a:p>
        </p:txBody>
      </p:sp>
      <p:sp>
        <p:nvSpPr>
          <p:cNvPr id="4" name="Pladsholder til diasnummer 3"/>
          <p:cNvSpPr>
            <a:spLocks noGrp="1"/>
          </p:cNvSpPr>
          <p:nvPr>
            <p:ph type="sldNum" sz="quarter" idx="10"/>
          </p:nvPr>
        </p:nvSpPr>
        <p:spPr/>
        <p:txBody>
          <a:bodyPr/>
          <a:lstStyle/>
          <a:p>
            <a:pPr>
              <a:defRPr/>
            </a:pPr>
            <a:fld id="{6C629F6C-0E78-4FF5-8174-7E66CF057A8F}" type="slidenum">
              <a:rPr lang="da-DK" altLang="da-DK" smtClean="0"/>
              <a:pPr>
                <a:defRPr/>
              </a:pPr>
              <a:t>15</a:t>
            </a:fld>
            <a:endParaRPr lang="da-DK" altLang="da-D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fontScale="92500" lnSpcReduction="10000"/>
          </a:bodyPr>
          <a:lstStyle/>
          <a:p>
            <a:pPr>
              <a:defRPr/>
            </a:pPr>
            <a:endParaRPr lang="da-DK" b="1" dirty="0" smtClean="0"/>
          </a:p>
          <a:p>
            <a:pPr>
              <a:defRPr/>
            </a:pPr>
            <a:r>
              <a:rPr lang="da-DK" b="1" dirty="0" smtClean="0"/>
              <a:t>Professionals</a:t>
            </a:r>
          </a:p>
          <a:p>
            <a:pPr marL="342969" indent="-342969">
              <a:spcAft>
                <a:spcPts val="600"/>
              </a:spcAft>
              <a:buFont typeface="Wingdings" pitchFamily="2" charset="2"/>
              <a:buChar char="Ø"/>
              <a:defRPr/>
            </a:pPr>
            <a:r>
              <a:rPr lang="en-US" dirty="0" smtClean="0"/>
              <a:t>Clear recruitment and staff follow-up procedures. </a:t>
            </a:r>
          </a:p>
          <a:p>
            <a:pPr marL="342969" indent="-342969">
              <a:spcAft>
                <a:spcPts val="600"/>
              </a:spcAft>
              <a:buFont typeface="Wingdings" pitchFamily="2" charset="2"/>
              <a:buChar char="Ø"/>
              <a:defRPr/>
            </a:pPr>
            <a:r>
              <a:rPr lang="en-US" dirty="0" smtClean="0"/>
              <a:t>Open academic and teaching environment.</a:t>
            </a:r>
          </a:p>
          <a:p>
            <a:pPr marL="342969" indent="-342969">
              <a:spcAft>
                <a:spcPts val="600"/>
              </a:spcAft>
              <a:buFont typeface="Wingdings" pitchFamily="2" charset="2"/>
              <a:buChar char="Ø"/>
              <a:defRPr/>
            </a:pPr>
            <a:r>
              <a:rPr lang="en-US" dirty="0" smtClean="0"/>
              <a:t>Creating dialogue between professionals</a:t>
            </a:r>
          </a:p>
          <a:p>
            <a:pPr marL="342969" indent="-342969">
              <a:spcAft>
                <a:spcPts val="600"/>
              </a:spcAft>
              <a:buFont typeface="Wingdings" pitchFamily="2" charset="2"/>
              <a:buChar char="Ø"/>
              <a:defRPr/>
            </a:pPr>
            <a:r>
              <a:rPr lang="en-US" dirty="0" smtClean="0"/>
              <a:t>Update of knowledge about violence and sexual abuse against children.</a:t>
            </a:r>
          </a:p>
          <a:p>
            <a:pPr marL="342969" indent="-342969">
              <a:spcAft>
                <a:spcPts val="600"/>
              </a:spcAft>
              <a:buFont typeface="Wingdings" pitchFamily="2" charset="2"/>
              <a:buChar char="Ø"/>
              <a:defRPr/>
            </a:pPr>
            <a:r>
              <a:rPr lang="en-US" dirty="0" smtClean="0"/>
              <a:t>Clear procedures in cases with violence and sexual abuse against children.</a:t>
            </a:r>
          </a:p>
          <a:p>
            <a:pPr>
              <a:defRPr/>
            </a:pPr>
            <a:r>
              <a:rPr lang="da-DK" b="1" dirty="0" err="1" smtClean="0"/>
              <a:t>Children</a:t>
            </a:r>
            <a:endParaRPr lang="en-US" dirty="0" smtClean="0"/>
          </a:p>
          <a:p>
            <a:pPr marL="342969" indent="-342969">
              <a:spcAft>
                <a:spcPts val="600"/>
              </a:spcAft>
              <a:buFont typeface="Wingdings" pitchFamily="2" charset="2"/>
              <a:buChar char="Ø"/>
              <a:defRPr/>
            </a:pPr>
            <a:r>
              <a:rPr lang="en-US" dirty="0" smtClean="0"/>
              <a:t>Learning about your own and others boundaries in a social context.</a:t>
            </a:r>
          </a:p>
          <a:p>
            <a:pPr marL="342969" indent="-342969">
              <a:spcAft>
                <a:spcPts val="600"/>
              </a:spcAft>
              <a:buFont typeface="Wingdings" pitchFamily="2" charset="2"/>
              <a:buChar char="Ø"/>
              <a:defRPr/>
            </a:pPr>
            <a:r>
              <a:rPr lang="en-US" dirty="0" smtClean="0"/>
              <a:t>Information  and education about children's rights.</a:t>
            </a:r>
          </a:p>
          <a:p>
            <a:pPr marL="342969" indent="-342969">
              <a:spcAft>
                <a:spcPts val="600"/>
              </a:spcAft>
              <a:buFont typeface="Wingdings" pitchFamily="2" charset="2"/>
              <a:buChar char="Ø"/>
              <a:defRPr/>
            </a:pPr>
            <a:r>
              <a:rPr lang="en-US" dirty="0" smtClean="0"/>
              <a:t>Good and safe environment for the children in the school, day care or residential care. </a:t>
            </a:r>
          </a:p>
          <a:p>
            <a:pPr marL="342969" indent="-342969">
              <a:spcAft>
                <a:spcPts val="600"/>
              </a:spcAft>
              <a:buFont typeface="Wingdings" pitchFamily="2" charset="2"/>
              <a:buChar char="Ø"/>
              <a:defRPr/>
            </a:pPr>
            <a:r>
              <a:rPr lang="en-US" dirty="0" smtClean="0"/>
              <a:t>Open dialogue with the children. How do we make our self available for the children?</a:t>
            </a:r>
          </a:p>
          <a:p>
            <a:pPr>
              <a:defRPr/>
            </a:pPr>
            <a:r>
              <a:rPr lang="da-DK" b="1" dirty="0" err="1" smtClean="0"/>
              <a:t>Parents</a:t>
            </a:r>
            <a:endParaRPr lang="en-US" dirty="0" smtClean="0"/>
          </a:p>
          <a:p>
            <a:pPr marL="342969" indent="-342969">
              <a:spcAft>
                <a:spcPts val="600"/>
              </a:spcAft>
              <a:buFont typeface="Wingdings" pitchFamily="2" charset="2"/>
              <a:buChar char="Ø"/>
              <a:defRPr/>
            </a:pPr>
            <a:r>
              <a:rPr lang="en-US" dirty="0" smtClean="0"/>
              <a:t>Information about the professionals obligations to act.</a:t>
            </a:r>
          </a:p>
          <a:p>
            <a:pPr marL="342969" indent="-342969">
              <a:spcAft>
                <a:spcPts val="600"/>
              </a:spcAft>
              <a:buFont typeface="Wingdings" pitchFamily="2" charset="2"/>
              <a:buChar char="Ø"/>
              <a:defRPr/>
            </a:pPr>
            <a:r>
              <a:rPr lang="en-US" dirty="0" smtClean="0"/>
              <a:t>Information and dialogue (involvement) about the work with the Local Professional Guidelines</a:t>
            </a:r>
          </a:p>
          <a:p>
            <a:pPr marL="342969" indent="-342969">
              <a:spcAft>
                <a:spcPts val="600"/>
              </a:spcAft>
              <a:buFont typeface="Wingdings" pitchFamily="2" charset="2"/>
              <a:buNone/>
              <a:defRPr/>
            </a:pPr>
            <a:endParaRPr lang="en-US" dirty="0" smtClean="0"/>
          </a:p>
          <a:p>
            <a:pPr marL="342969" indent="-342969">
              <a:spcAft>
                <a:spcPts val="600"/>
              </a:spcAft>
              <a:buFont typeface="Wingdings" pitchFamily="2" charset="2"/>
              <a:buNone/>
              <a:defRPr/>
            </a:pPr>
            <a:endParaRPr lang="en-US" dirty="0" smtClean="0"/>
          </a:p>
          <a:p>
            <a:pPr>
              <a:defRPr/>
            </a:pPr>
            <a:endParaRPr lang="da-DK" dirty="0" smtClean="0"/>
          </a:p>
          <a:p>
            <a:endParaRPr lang="da-DK" dirty="0"/>
          </a:p>
        </p:txBody>
      </p:sp>
      <p:sp>
        <p:nvSpPr>
          <p:cNvPr id="4" name="Pladsholder til diasnummer 3"/>
          <p:cNvSpPr>
            <a:spLocks noGrp="1"/>
          </p:cNvSpPr>
          <p:nvPr>
            <p:ph type="sldNum" sz="quarter" idx="10"/>
          </p:nvPr>
        </p:nvSpPr>
        <p:spPr/>
        <p:txBody>
          <a:bodyPr/>
          <a:lstStyle/>
          <a:p>
            <a:pPr>
              <a:defRPr/>
            </a:pPr>
            <a:fld id="{6C629F6C-0E78-4FF5-8174-7E66CF057A8F}" type="slidenum">
              <a:rPr lang="da-DK" altLang="da-DK" smtClean="0"/>
              <a:pPr>
                <a:defRPr/>
              </a:pPr>
              <a:t>16</a:t>
            </a:fld>
            <a:endParaRPr lang="da-DK" altLang="da-D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76A5311-E205-448B-9493-AF0B21C9FA41}" type="slidenum">
              <a:rPr lang="da-DK" smtClean="0">
                <a:latin typeface="Arial" charset="0"/>
              </a:rPr>
              <a:pPr/>
              <a:t>20</a:t>
            </a:fld>
            <a:endParaRPr lang="da-DK" smtClean="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da-DK" dirty="0" smtClean="0">
                <a:latin typeface="Arial" charset="0"/>
              </a:rPr>
              <a:t>A </a:t>
            </a:r>
            <a:r>
              <a:rPr lang="da-DK" dirty="0" err="1" smtClean="0">
                <a:latin typeface="Arial" charset="0"/>
              </a:rPr>
              <a:t>written</a:t>
            </a:r>
            <a:r>
              <a:rPr lang="da-DK" dirty="0" smtClean="0">
                <a:latin typeface="Arial" charset="0"/>
              </a:rPr>
              <a:t> ”</a:t>
            </a:r>
            <a:r>
              <a:rPr lang="da-DK" dirty="0" err="1" smtClean="0">
                <a:latin typeface="Arial" charset="0"/>
              </a:rPr>
              <a:t>prepareness</a:t>
            </a:r>
            <a:r>
              <a:rPr lang="da-DK" dirty="0" smtClean="0">
                <a:latin typeface="Arial" charset="0"/>
              </a:rPr>
              <a:t>”, </a:t>
            </a:r>
            <a:r>
              <a:rPr lang="da-DK" dirty="0" err="1" smtClean="0">
                <a:latin typeface="Arial" charset="0"/>
              </a:rPr>
              <a:t>descpriping</a:t>
            </a:r>
            <a:r>
              <a:rPr lang="da-DK" dirty="0" smtClean="0">
                <a:latin typeface="Arial" charset="0"/>
              </a:rPr>
              <a:t> procedures</a:t>
            </a:r>
            <a:r>
              <a:rPr lang="da-DK" baseline="0" dirty="0" smtClean="0">
                <a:latin typeface="Arial" charset="0"/>
              </a:rPr>
              <a:t> for </a:t>
            </a:r>
            <a:r>
              <a:rPr lang="da-DK" baseline="0" dirty="0" err="1" smtClean="0">
                <a:latin typeface="Arial" charset="0"/>
              </a:rPr>
              <a:t>cooperation</a:t>
            </a:r>
            <a:r>
              <a:rPr lang="da-DK" baseline="0" dirty="0" smtClean="0">
                <a:latin typeface="Arial" charset="0"/>
              </a:rPr>
              <a:t> </a:t>
            </a:r>
            <a:r>
              <a:rPr lang="da-DK" baseline="0" dirty="0" err="1" smtClean="0">
                <a:latin typeface="Arial" charset="0"/>
              </a:rPr>
              <a:t>between</a:t>
            </a:r>
            <a:r>
              <a:rPr lang="da-DK" baseline="0" dirty="0" smtClean="0">
                <a:latin typeface="Arial" charset="0"/>
              </a:rPr>
              <a:t> </a:t>
            </a:r>
            <a:r>
              <a:rPr lang="da-DK" baseline="0" dirty="0" err="1" smtClean="0">
                <a:latin typeface="Arial" charset="0"/>
              </a:rPr>
              <a:t>different</a:t>
            </a:r>
            <a:r>
              <a:rPr lang="da-DK" baseline="0" dirty="0" smtClean="0">
                <a:latin typeface="Arial" charset="0"/>
              </a:rPr>
              <a:t> professional </a:t>
            </a:r>
            <a:r>
              <a:rPr lang="da-DK" baseline="0" dirty="0" err="1" smtClean="0">
                <a:latin typeface="Arial" charset="0"/>
              </a:rPr>
              <a:t>groups</a:t>
            </a:r>
            <a:r>
              <a:rPr lang="da-DK" baseline="0" dirty="0" smtClean="0">
                <a:latin typeface="Arial" charset="0"/>
              </a:rPr>
              <a:t> and </a:t>
            </a:r>
            <a:r>
              <a:rPr lang="da-DK" baseline="0" dirty="0" err="1" smtClean="0">
                <a:latin typeface="Arial" charset="0"/>
              </a:rPr>
              <a:t>between</a:t>
            </a:r>
            <a:r>
              <a:rPr lang="da-DK" baseline="0" dirty="0" smtClean="0">
                <a:latin typeface="Arial" charset="0"/>
              </a:rPr>
              <a:t> </a:t>
            </a:r>
            <a:r>
              <a:rPr lang="da-DK" baseline="0" dirty="0" err="1" smtClean="0">
                <a:latin typeface="Arial" charset="0"/>
              </a:rPr>
              <a:t>different</a:t>
            </a:r>
            <a:r>
              <a:rPr lang="da-DK" baseline="0" dirty="0" smtClean="0">
                <a:latin typeface="Arial" charset="0"/>
              </a:rPr>
              <a:t> </a:t>
            </a:r>
            <a:r>
              <a:rPr lang="da-DK" baseline="0" dirty="0" err="1" smtClean="0">
                <a:latin typeface="Arial" charset="0"/>
              </a:rPr>
              <a:t>sectors</a:t>
            </a:r>
            <a:r>
              <a:rPr lang="da-DK" baseline="0" dirty="0" smtClean="0">
                <a:latin typeface="Arial" charset="0"/>
              </a:rPr>
              <a:t>.</a:t>
            </a:r>
            <a:endParaRPr lang="da-DK" dirty="0" smtClean="0">
              <a:latin typeface="Arial" charset="0"/>
            </a:endParaRPr>
          </a:p>
          <a:p>
            <a:pPr eaLnBrk="1" hangingPunct="1"/>
            <a:endParaRPr lang="da-DK"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Pladsholder til diasbillede 1"/>
          <p:cNvSpPr>
            <a:spLocks noGrp="1" noRot="1" noChangeAspect="1" noTextEdit="1"/>
          </p:cNvSpPr>
          <p:nvPr>
            <p:ph type="sldImg"/>
          </p:nvPr>
        </p:nvSpPr>
        <p:spPr>
          <a:ln/>
        </p:spPr>
      </p:sp>
      <p:sp>
        <p:nvSpPr>
          <p:cNvPr id="65539" name="Pladsholder til noter 2"/>
          <p:cNvSpPr>
            <a:spLocks noGrp="1"/>
          </p:cNvSpPr>
          <p:nvPr>
            <p:ph type="body" idx="1"/>
          </p:nvPr>
        </p:nvSpPr>
        <p:spPr>
          <a:noFill/>
          <a:ln/>
        </p:spPr>
        <p:txBody>
          <a:bodyPr/>
          <a:lstStyle/>
          <a:p>
            <a:pPr eaLnBrk="1" hangingPunct="1"/>
            <a:endParaRPr lang="en-US" sz="1200" b="1" kern="1200" dirty="0" smtClean="0">
              <a:solidFill>
                <a:schemeClr val="tx1"/>
              </a:solidFill>
              <a:effectLst/>
              <a:latin typeface="+mn-lt"/>
              <a:ea typeface="Geneva" charset="0"/>
              <a:cs typeface="Geneva" charset="0"/>
            </a:endParaRPr>
          </a:p>
          <a:p>
            <a:pPr eaLnBrk="1" hangingPunct="1"/>
            <a:endParaRPr lang="en-US" sz="1200" b="1" kern="1200" dirty="0" smtClean="0">
              <a:solidFill>
                <a:schemeClr val="tx1"/>
              </a:solidFill>
              <a:effectLst/>
              <a:latin typeface="+mn-lt"/>
              <a:ea typeface="Geneva" charset="0"/>
              <a:cs typeface="Geneva" charset="0"/>
            </a:endParaRPr>
          </a:p>
          <a:p>
            <a:pPr eaLnBrk="1" hangingPunct="1"/>
            <a:r>
              <a:rPr lang="en-US" sz="1200" b="1" kern="1200" dirty="0" smtClean="0">
                <a:solidFill>
                  <a:schemeClr val="tx1"/>
                </a:solidFill>
                <a:effectLst/>
                <a:latin typeface="+mn-lt"/>
                <a:ea typeface="Geneva" charset="0"/>
                <a:cs typeface="Geneva" charset="0"/>
              </a:rPr>
              <a:t>A</a:t>
            </a:r>
            <a:r>
              <a:rPr lang="en-US" sz="1200" b="1" kern="1200" baseline="0" dirty="0" smtClean="0">
                <a:solidFill>
                  <a:schemeClr val="tx1"/>
                </a:solidFill>
                <a:effectLst/>
                <a:latin typeface="+mn-lt"/>
                <a:ea typeface="Geneva" charset="0"/>
                <a:cs typeface="Geneva" charset="0"/>
              </a:rPr>
              <a:t> m</a:t>
            </a:r>
            <a:r>
              <a:rPr lang="en-US" sz="1200" b="1" kern="1200" dirty="0" smtClean="0">
                <a:solidFill>
                  <a:schemeClr val="tx1"/>
                </a:solidFill>
                <a:effectLst/>
                <a:latin typeface="+mn-lt"/>
                <a:ea typeface="Geneva" charset="0"/>
                <a:cs typeface="Geneva" charset="0"/>
              </a:rPr>
              <a:t>odel for ‘Children's Houses’ in Denmark</a:t>
            </a: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The five ‘Children’s Houses’ shall strengthen the interdisciplinary and </a:t>
            </a:r>
            <a:r>
              <a:rPr lang="en-US" sz="1200" kern="1200" dirty="0" err="1" smtClean="0">
                <a:solidFill>
                  <a:schemeClr val="tx1"/>
                </a:solidFill>
                <a:effectLst/>
                <a:latin typeface="+mn-lt"/>
                <a:ea typeface="Geneva" charset="0"/>
                <a:cs typeface="Geneva" charset="0"/>
              </a:rPr>
              <a:t>intersectoral</a:t>
            </a:r>
            <a:r>
              <a:rPr lang="en-US" sz="1200" kern="1200" dirty="0" smtClean="0">
                <a:solidFill>
                  <a:schemeClr val="tx1"/>
                </a:solidFill>
                <a:effectLst/>
                <a:latin typeface="+mn-lt"/>
                <a:ea typeface="Geneva" charset="0"/>
                <a:cs typeface="Geneva" charset="0"/>
              </a:rPr>
              <a:t> cooperation in cases of abuse of children and ensure that children are heard and examined in a child-friendly environment.</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Organizational:</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Inter-municipal cooperation - with five geographically distributed municipalities operating the</a:t>
            </a:r>
            <a:r>
              <a:rPr lang="en-US" sz="1200" kern="1200" baseline="0" dirty="0" smtClean="0">
                <a:solidFill>
                  <a:schemeClr val="tx1"/>
                </a:solidFill>
                <a:effectLst/>
                <a:latin typeface="+mn-lt"/>
                <a:ea typeface="Geneva" charset="0"/>
                <a:cs typeface="Geneva" charset="0"/>
              </a:rPr>
              <a:t> houses.</a:t>
            </a: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Financed by the state</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Co-ordination by the state (National Board, SISO), including documentation / data recording and collection, description of professional standards and methods</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Tasks:</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Police Questioning by specially trained police officers</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Possibly forensic examination</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Assessment / Specific examination of the children by specially trained social workers and psychologists - in cooperation with local social workers.</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Decision-making and paying for any support</a:t>
            </a:r>
            <a:r>
              <a:rPr lang="en-US" sz="1200" kern="1200" baseline="0" dirty="0" smtClean="0">
                <a:solidFill>
                  <a:schemeClr val="tx1"/>
                </a:solidFill>
                <a:effectLst/>
                <a:latin typeface="+mn-lt"/>
                <a:ea typeface="Geneva" charset="0"/>
                <a:cs typeface="Geneva" charset="0"/>
              </a:rPr>
              <a:t> or treatment </a:t>
            </a:r>
            <a:r>
              <a:rPr lang="en-US" sz="1200" kern="1200" dirty="0" smtClean="0">
                <a:solidFill>
                  <a:schemeClr val="tx1"/>
                </a:solidFill>
                <a:effectLst/>
                <a:latin typeface="+mn-lt"/>
                <a:ea typeface="Geneva" charset="0"/>
                <a:cs typeface="Geneva" charset="0"/>
              </a:rPr>
              <a:t>is in the municipality</a:t>
            </a:r>
            <a:endParaRPr lang="da-DK" altLang="da-DK" dirty="0" smtClean="0">
              <a:ea typeface="Geneva" charset="-128"/>
            </a:endParaRPr>
          </a:p>
          <a:p>
            <a:pPr eaLnBrk="1" hangingPunct="1"/>
            <a:endParaRPr lang="da-DK" altLang="da-DK" dirty="0" smtClean="0">
              <a:ea typeface="Geneva" charset="-128"/>
            </a:endParaRPr>
          </a:p>
          <a:p>
            <a:endParaRPr lang="da-DK" altLang="da-DK" dirty="0" smtClean="0">
              <a:ea typeface="Geneva" charset="-128"/>
            </a:endParaRPr>
          </a:p>
          <a:p>
            <a:pPr eaLnBrk="1" hangingPunct="1"/>
            <a:endParaRPr lang="da-DK" altLang="da-DK" dirty="0" smtClean="0">
              <a:latin typeface="Arial" pitchFamily="34" charset="0"/>
              <a:ea typeface="Geneva"/>
              <a:cs typeface="Geneva"/>
            </a:endParaRPr>
          </a:p>
          <a:p>
            <a:pPr eaLnBrk="1" hangingPunct="1"/>
            <a:endParaRPr lang="da-DK" altLang="da-DK" dirty="0" smtClean="0">
              <a:latin typeface="Arial" pitchFamily="34" charset="0"/>
              <a:ea typeface="Geneva"/>
              <a:cs typeface="Geneva"/>
            </a:endParaRPr>
          </a:p>
          <a:p>
            <a:pPr eaLnBrk="1" hangingPunct="1"/>
            <a:endParaRPr lang="da-DK" altLang="da-DK" dirty="0" smtClean="0">
              <a:latin typeface="Arial" pitchFamily="34" charset="0"/>
              <a:ea typeface="Geneva"/>
              <a:cs typeface="Geneva"/>
            </a:endParaRPr>
          </a:p>
        </p:txBody>
      </p:sp>
      <p:sp>
        <p:nvSpPr>
          <p:cNvPr id="65540" name="Pladsholder til diasnummer 3"/>
          <p:cNvSpPr>
            <a:spLocks noGrp="1"/>
          </p:cNvSpPr>
          <p:nvPr>
            <p:ph type="sldNum" sz="quarter" idx="5"/>
          </p:nvPr>
        </p:nvSpPr>
        <p:spPr>
          <a:noFill/>
        </p:spPr>
        <p:txBody>
          <a:bodyPr/>
          <a:lstStyle/>
          <a:p>
            <a:fld id="{212F2CAA-AE31-4B69-AF01-AE23CE80B2F7}" type="slidenum">
              <a:rPr lang="da-DK" altLang="da-DK" smtClean="0">
                <a:latin typeface="Arial" pitchFamily="34" charset="0"/>
              </a:rPr>
              <a:pPr/>
              <a:t>21</a:t>
            </a:fld>
            <a:endParaRPr lang="da-DK" altLang="da-DK"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baseline="0" dirty="0" smtClean="0"/>
          </a:p>
          <a:p>
            <a:endParaRPr lang="da-DK" baseline="0" dirty="0" smtClean="0"/>
          </a:p>
          <a:p>
            <a:pPr marL="286150" indent="-286150">
              <a:buFont typeface="Arial" panose="020B0604020202020204" pitchFamily="34" charset="0"/>
              <a:buChar char="•"/>
            </a:pPr>
            <a:endParaRPr lang="da-DK" baseline="0" dirty="0" smtClean="0"/>
          </a:p>
          <a:p>
            <a:endParaRPr lang="da-DK" dirty="0"/>
          </a:p>
        </p:txBody>
      </p:sp>
      <p:sp>
        <p:nvSpPr>
          <p:cNvPr id="4" name="Pladsholder til sidehoved 3"/>
          <p:cNvSpPr>
            <a:spLocks noGrp="1"/>
          </p:cNvSpPr>
          <p:nvPr>
            <p:ph type="hdr" sz="quarter" idx="10"/>
          </p:nvPr>
        </p:nvSpPr>
        <p:spPr/>
        <p:txBody>
          <a:bodyPr/>
          <a:lstStyle/>
          <a:p>
            <a:pPr>
              <a:defRPr/>
            </a:pPr>
            <a:r>
              <a:rPr lang="en-US" smtClean="0"/>
              <a:t>MINISTRY OF CHILDREN, GENDER EQUALITY, INTEGRATION AND SOCIAL AFFAIRS</a:t>
            </a:r>
            <a:endParaRPr lang="da-DK"/>
          </a:p>
        </p:txBody>
      </p:sp>
      <p:sp>
        <p:nvSpPr>
          <p:cNvPr id="5" name="Pladsholder til dato 4"/>
          <p:cNvSpPr>
            <a:spLocks noGrp="1"/>
          </p:cNvSpPr>
          <p:nvPr>
            <p:ph type="dt" idx="11"/>
          </p:nvPr>
        </p:nvSpPr>
        <p:spPr/>
        <p:txBody>
          <a:bodyPr/>
          <a:lstStyle/>
          <a:p>
            <a:pPr>
              <a:defRPr/>
            </a:pPr>
            <a:fld id="{18E51806-6920-4933-AB79-49CC34D94D94}" type="datetime1">
              <a:rPr lang="da-DK" smtClean="0"/>
              <a:pPr>
                <a:defRPr/>
              </a:pPr>
              <a:t>27-08-2015</a:t>
            </a:fld>
            <a:endParaRPr lang="da-DK"/>
          </a:p>
        </p:txBody>
      </p:sp>
      <p:sp>
        <p:nvSpPr>
          <p:cNvPr id="6" name="Pladsholder til sidefod 5"/>
          <p:cNvSpPr>
            <a:spLocks noGrp="1"/>
          </p:cNvSpPr>
          <p:nvPr>
            <p:ph type="ftr" sz="quarter" idx="12"/>
          </p:nvPr>
        </p:nvSpPr>
        <p:spPr/>
        <p:txBody>
          <a:bodyPr/>
          <a:lstStyle/>
          <a:p>
            <a:pPr>
              <a:defRPr/>
            </a:pPr>
            <a:r>
              <a:rPr lang="en-US" smtClean="0"/>
              <a:t>MINISTRY OF CHILDREN, GENDER EQUALITY, INTEGRATION AND SOCIAL AFFAIRS</a:t>
            </a:r>
            <a:endParaRPr lang="da-DK"/>
          </a:p>
        </p:txBody>
      </p:sp>
      <p:sp>
        <p:nvSpPr>
          <p:cNvPr id="7" name="Pladsholder til diasnummer 6"/>
          <p:cNvSpPr>
            <a:spLocks noGrp="1"/>
          </p:cNvSpPr>
          <p:nvPr>
            <p:ph type="sldNum" sz="quarter" idx="13"/>
          </p:nvPr>
        </p:nvSpPr>
        <p:spPr/>
        <p:txBody>
          <a:bodyPr/>
          <a:lstStyle/>
          <a:p>
            <a:pPr>
              <a:defRPr/>
            </a:pPr>
            <a:fld id="{C945807D-E50B-4F70-A507-96065C1E185D}" type="slidenum">
              <a:rPr lang="da-DK" smtClean="0"/>
              <a:pPr>
                <a:defRPr/>
              </a:pPr>
              <a:t>22</a:t>
            </a:fld>
            <a:endParaRPr lang="da-DK"/>
          </a:p>
        </p:txBody>
      </p:sp>
    </p:spTree>
    <p:extLst>
      <p:ext uri="{BB962C8B-B14F-4D97-AF65-F5344CB8AC3E}">
        <p14:creationId xmlns:p14="http://schemas.microsoft.com/office/powerpoint/2010/main" val="4134401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p:spPr>
        <p:txBody>
          <a:bodyPr/>
          <a:lstStyle>
            <a:lvl1pPr>
              <a:defRPr sz="1600">
                <a:solidFill>
                  <a:schemeClr val="tx1"/>
                </a:solidFill>
                <a:latin typeface="Lucida Sans" panose="020B0602030504020204" pitchFamily="34" charset="0"/>
              </a:defRPr>
            </a:lvl1pPr>
            <a:lvl2pPr marL="743990" indent="-286150">
              <a:defRPr sz="1600">
                <a:solidFill>
                  <a:schemeClr val="tx1"/>
                </a:solidFill>
                <a:latin typeface="Lucida Sans" panose="020B0602030504020204" pitchFamily="34" charset="0"/>
              </a:defRPr>
            </a:lvl2pPr>
            <a:lvl3pPr marL="1144600" indent="-228920">
              <a:defRPr sz="1600">
                <a:solidFill>
                  <a:schemeClr val="tx1"/>
                </a:solidFill>
                <a:latin typeface="Lucida Sans" panose="020B0602030504020204" pitchFamily="34" charset="0"/>
              </a:defRPr>
            </a:lvl3pPr>
            <a:lvl4pPr marL="1602440" indent="-228920">
              <a:defRPr sz="1600">
                <a:solidFill>
                  <a:schemeClr val="tx1"/>
                </a:solidFill>
                <a:latin typeface="Lucida Sans" panose="020B0602030504020204" pitchFamily="34" charset="0"/>
              </a:defRPr>
            </a:lvl4pPr>
            <a:lvl5pPr marL="2060280" indent="-228920">
              <a:defRPr sz="1600">
                <a:solidFill>
                  <a:schemeClr val="tx1"/>
                </a:solidFill>
                <a:latin typeface="Lucida Sans" panose="020B0602030504020204" pitchFamily="34" charset="0"/>
              </a:defRPr>
            </a:lvl5pPr>
            <a:lvl6pPr marL="2518120" indent="-228920" eaLnBrk="0" fontAlgn="base" hangingPunct="0">
              <a:spcBef>
                <a:spcPct val="0"/>
              </a:spcBef>
              <a:spcAft>
                <a:spcPct val="0"/>
              </a:spcAft>
              <a:defRPr sz="1600">
                <a:solidFill>
                  <a:schemeClr val="tx1"/>
                </a:solidFill>
                <a:latin typeface="Lucida Sans" panose="020B0602030504020204" pitchFamily="34" charset="0"/>
              </a:defRPr>
            </a:lvl6pPr>
            <a:lvl7pPr marL="2975961" indent="-228920" eaLnBrk="0" fontAlgn="base" hangingPunct="0">
              <a:spcBef>
                <a:spcPct val="0"/>
              </a:spcBef>
              <a:spcAft>
                <a:spcPct val="0"/>
              </a:spcAft>
              <a:defRPr sz="1600">
                <a:solidFill>
                  <a:schemeClr val="tx1"/>
                </a:solidFill>
                <a:latin typeface="Lucida Sans" panose="020B0602030504020204" pitchFamily="34" charset="0"/>
              </a:defRPr>
            </a:lvl7pPr>
            <a:lvl8pPr marL="3433801" indent="-228920" eaLnBrk="0" fontAlgn="base" hangingPunct="0">
              <a:spcBef>
                <a:spcPct val="0"/>
              </a:spcBef>
              <a:spcAft>
                <a:spcPct val="0"/>
              </a:spcAft>
              <a:defRPr sz="1600">
                <a:solidFill>
                  <a:schemeClr val="tx1"/>
                </a:solidFill>
                <a:latin typeface="Lucida Sans" panose="020B0602030504020204" pitchFamily="34" charset="0"/>
              </a:defRPr>
            </a:lvl8pPr>
            <a:lvl9pPr marL="3891641" indent="-228920" eaLnBrk="0" fontAlgn="base" hangingPunct="0">
              <a:spcBef>
                <a:spcPct val="0"/>
              </a:spcBef>
              <a:spcAft>
                <a:spcPct val="0"/>
              </a:spcAft>
              <a:defRPr sz="1600">
                <a:solidFill>
                  <a:schemeClr val="tx1"/>
                </a:solidFill>
                <a:latin typeface="Lucida Sans" panose="020B0602030504020204" pitchFamily="34" charset="0"/>
              </a:defRPr>
            </a:lvl9pPr>
          </a:lstStyle>
          <a:p>
            <a:r>
              <a:rPr lang="da-DK" sz="700" dirty="0" smtClean="0"/>
              <a:t>SOCIAL, BØRNE OG INTEGRATIONSMINISTERIET</a:t>
            </a:r>
          </a:p>
        </p:txBody>
      </p:sp>
      <p:sp>
        <p:nvSpPr>
          <p:cNvPr id="12291" name="Rectangle 3"/>
          <p:cNvSpPr>
            <a:spLocks noGrp="1" noChangeArrowheads="1"/>
          </p:cNvSpPr>
          <p:nvPr>
            <p:ph type="dt" sz="quarter" idx="1"/>
          </p:nvPr>
        </p:nvSpPr>
        <p:spPr>
          <a:noFill/>
        </p:spPr>
        <p:txBody>
          <a:bodyPr/>
          <a:lstStyle>
            <a:lvl1pPr>
              <a:defRPr sz="1600">
                <a:solidFill>
                  <a:schemeClr val="tx1"/>
                </a:solidFill>
                <a:latin typeface="Lucida Sans" panose="020B0602030504020204" pitchFamily="34" charset="0"/>
              </a:defRPr>
            </a:lvl1pPr>
            <a:lvl2pPr marL="743990" indent="-286150">
              <a:defRPr sz="1600">
                <a:solidFill>
                  <a:schemeClr val="tx1"/>
                </a:solidFill>
                <a:latin typeface="Lucida Sans" panose="020B0602030504020204" pitchFamily="34" charset="0"/>
              </a:defRPr>
            </a:lvl2pPr>
            <a:lvl3pPr marL="1144600" indent="-228920">
              <a:defRPr sz="1600">
                <a:solidFill>
                  <a:schemeClr val="tx1"/>
                </a:solidFill>
                <a:latin typeface="Lucida Sans" panose="020B0602030504020204" pitchFamily="34" charset="0"/>
              </a:defRPr>
            </a:lvl3pPr>
            <a:lvl4pPr marL="1602440" indent="-228920">
              <a:defRPr sz="1600">
                <a:solidFill>
                  <a:schemeClr val="tx1"/>
                </a:solidFill>
                <a:latin typeface="Lucida Sans" panose="020B0602030504020204" pitchFamily="34" charset="0"/>
              </a:defRPr>
            </a:lvl4pPr>
            <a:lvl5pPr marL="2060280" indent="-228920">
              <a:defRPr sz="1600">
                <a:solidFill>
                  <a:schemeClr val="tx1"/>
                </a:solidFill>
                <a:latin typeface="Lucida Sans" panose="020B0602030504020204" pitchFamily="34" charset="0"/>
              </a:defRPr>
            </a:lvl5pPr>
            <a:lvl6pPr marL="2518120" indent="-228920" eaLnBrk="0" fontAlgn="base" hangingPunct="0">
              <a:spcBef>
                <a:spcPct val="0"/>
              </a:spcBef>
              <a:spcAft>
                <a:spcPct val="0"/>
              </a:spcAft>
              <a:defRPr sz="1600">
                <a:solidFill>
                  <a:schemeClr val="tx1"/>
                </a:solidFill>
                <a:latin typeface="Lucida Sans" panose="020B0602030504020204" pitchFamily="34" charset="0"/>
              </a:defRPr>
            </a:lvl6pPr>
            <a:lvl7pPr marL="2975961" indent="-228920" eaLnBrk="0" fontAlgn="base" hangingPunct="0">
              <a:spcBef>
                <a:spcPct val="0"/>
              </a:spcBef>
              <a:spcAft>
                <a:spcPct val="0"/>
              </a:spcAft>
              <a:defRPr sz="1600">
                <a:solidFill>
                  <a:schemeClr val="tx1"/>
                </a:solidFill>
                <a:latin typeface="Lucida Sans" panose="020B0602030504020204" pitchFamily="34" charset="0"/>
              </a:defRPr>
            </a:lvl7pPr>
            <a:lvl8pPr marL="3433801" indent="-228920" eaLnBrk="0" fontAlgn="base" hangingPunct="0">
              <a:spcBef>
                <a:spcPct val="0"/>
              </a:spcBef>
              <a:spcAft>
                <a:spcPct val="0"/>
              </a:spcAft>
              <a:defRPr sz="1600">
                <a:solidFill>
                  <a:schemeClr val="tx1"/>
                </a:solidFill>
                <a:latin typeface="Lucida Sans" panose="020B0602030504020204" pitchFamily="34" charset="0"/>
              </a:defRPr>
            </a:lvl8pPr>
            <a:lvl9pPr marL="3891641" indent="-228920" eaLnBrk="0" fontAlgn="base" hangingPunct="0">
              <a:spcBef>
                <a:spcPct val="0"/>
              </a:spcBef>
              <a:spcAft>
                <a:spcPct val="0"/>
              </a:spcAft>
              <a:defRPr sz="1600">
                <a:solidFill>
                  <a:schemeClr val="tx1"/>
                </a:solidFill>
                <a:latin typeface="Lucida Sans" panose="020B0602030504020204" pitchFamily="34" charset="0"/>
              </a:defRPr>
            </a:lvl9pPr>
          </a:lstStyle>
          <a:p>
            <a:fld id="{0E05CD5A-164D-44CA-BC94-207C86EA63B4}" type="datetime1">
              <a:rPr lang="da-DK" sz="700" smtClean="0"/>
              <a:pPr/>
              <a:t>27-08-2015</a:t>
            </a:fld>
            <a:endParaRPr lang="da-DK" sz="700" dirty="0" smtClean="0"/>
          </a:p>
        </p:txBody>
      </p:sp>
      <p:sp>
        <p:nvSpPr>
          <p:cNvPr id="12292" name="Rectangle 6"/>
          <p:cNvSpPr>
            <a:spLocks noGrp="1" noChangeArrowheads="1"/>
          </p:cNvSpPr>
          <p:nvPr>
            <p:ph type="ftr" sz="quarter" idx="4"/>
          </p:nvPr>
        </p:nvSpPr>
        <p:spPr>
          <a:noFill/>
        </p:spPr>
        <p:txBody>
          <a:bodyPr/>
          <a:lstStyle>
            <a:lvl1pPr>
              <a:defRPr sz="1600">
                <a:solidFill>
                  <a:schemeClr val="tx1"/>
                </a:solidFill>
                <a:latin typeface="Lucida Sans" panose="020B0602030504020204" pitchFamily="34" charset="0"/>
              </a:defRPr>
            </a:lvl1pPr>
            <a:lvl2pPr marL="743990" indent="-286150">
              <a:defRPr sz="1600">
                <a:solidFill>
                  <a:schemeClr val="tx1"/>
                </a:solidFill>
                <a:latin typeface="Lucida Sans" panose="020B0602030504020204" pitchFamily="34" charset="0"/>
              </a:defRPr>
            </a:lvl2pPr>
            <a:lvl3pPr marL="1144600" indent="-228920">
              <a:defRPr sz="1600">
                <a:solidFill>
                  <a:schemeClr val="tx1"/>
                </a:solidFill>
                <a:latin typeface="Lucida Sans" panose="020B0602030504020204" pitchFamily="34" charset="0"/>
              </a:defRPr>
            </a:lvl3pPr>
            <a:lvl4pPr marL="1602440" indent="-228920">
              <a:defRPr sz="1600">
                <a:solidFill>
                  <a:schemeClr val="tx1"/>
                </a:solidFill>
                <a:latin typeface="Lucida Sans" panose="020B0602030504020204" pitchFamily="34" charset="0"/>
              </a:defRPr>
            </a:lvl4pPr>
            <a:lvl5pPr marL="2060280" indent="-228920">
              <a:defRPr sz="1600">
                <a:solidFill>
                  <a:schemeClr val="tx1"/>
                </a:solidFill>
                <a:latin typeface="Lucida Sans" panose="020B0602030504020204" pitchFamily="34" charset="0"/>
              </a:defRPr>
            </a:lvl5pPr>
            <a:lvl6pPr marL="2518120" indent="-228920" eaLnBrk="0" fontAlgn="base" hangingPunct="0">
              <a:spcBef>
                <a:spcPct val="0"/>
              </a:spcBef>
              <a:spcAft>
                <a:spcPct val="0"/>
              </a:spcAft>
              <a:defRPr sz="1600">
                <a:solidFill>
                  <a:schemeClr val="tx1"/>
                </a:solidFill>
                <a:latin typeface="Lucida Sans" panose="020B0602030504020204" pitchFamily="34" charset="0"/>
              </a:defRPr>
            </a:lvl6pPr>
            <a:lvl7pPr marL="2975961" indent="-228920" eaLnBrk="0" fontAlgn="base" hangingPunct="0">
              <a:spcBef>
                <a:spcPct val="0"/>
              </a:spcBef>
              <a:spcAft>
                <a:spcPct val="0"/>
              </a:spcAft>
              <a:defRPr sz="1600">
                <a:solidFill>
                  <a:schemeClr val="tx1"/>
                </a:solidFill>
                <a:latin typeface="Lucida Sans" panose="020B0602030504020204" pitchFamily="34" charset="0"/>
              </a:defRPr>
            </a:lvl7pPr>
            <a:lvl8pPr marL="3433801" indent="-228920" eaLnBrk="0" fontAlgn="base" hangingPunct="0">
              <a:spcBef>
                <a:spcPct val="0"/>
              </a:spcBef>
              <a:spcAft>
                <a:spcPct val="0"/>
              </a:spcAft>
              <a:defRPr sz="1600">
                <a:solidFill>
                  <a:schemeClr val="tx1"/>
                </a:solidFill>
                <a:latin typeface="Lucida Sans" panose="020B0602030504020204" pitchFamily="34" charset="0"/>
              </a:defRPr>
            </a:lvl8pPr>
            <a:lvl9pPr marL="3891641" indent="-228920" eaLnBrk="0" fontAlgn="base" hangingPunct="0">
              <a:spcBef>
                <a:spcPct val="0"/>
              </a:spcBef>
              <a:spcAft>
                <a:spcPct val="0"/>
              </a:spcAft>
              <a:defRPr sz="1600">
                <a:solidFill>
                  <a:schemeClr val="tx1"/>
                </a:solidFill>
                <a:latin typeface="Lucida Sans" panose="020B0602030504020204" pitchFamily="34" charset="0"/>
              </a:defRPr>
            </a:lvl9pPr>
          </a:lstStyle>
          <a:p>
            <a:r>
              <a:rPr lang="en-US" sz="700" dirty="0" smtClean="0"/>
              <a:t>MINISTRY OF CHILDREN, GENDER EQUALITY, INTEGRATION AND SOCIAL AFFAIRS</a:t>
            </a:r>
            <a:endParaRPr lang="da-DK" sz="700" dirty="0" smtClean="0"/>
          </a:p>
        </p:txBody>
      </p:sp>
      <p:sp>
        <p:nvSpPr>
          <p:cNvPr id="12293" name="Rectangle 7"/>
          <p:cNvSpPr>
            <a:spLocks noGrp="1" noChangeArrowheads="1"/>
          </p:cNvSpPr>
          <p:nvPr>
            <p:ph type="sldNum" sz="quarter" idx="5"/>
          </p:nvPr>
        </p:nvSpPr>
        <p:spPr>
          <a:noFill/>
        </p:spPr>
        <p:txBody>
          <a:bodyPr/>
          <a:lstStyle>
            <a:lvl1pPr>
              <a:defRPr sz="1600">
                <a:solidFill>
                  <a:schemeClr val="tx1"/>
                </a:solidFill>
                <a:latin typeface="Lucida Sans" panose="020B0602030504020204" pitchFamily="34" charset="0"/>
              </a:defRPr>
            </a:lvl1pPr>
            <a:lvl2pPr marL="743990" indent="-286150">
              <a:defRPr sz="1600">
                <a:solidFill>
                  <a:schemeClr val="tx1"/>
                </a:solidFill>
                <a:latin typeface="Lucida Sans" panose="020B0602030504020204" pitchFamily="34" charset="0"/>
              </a:defRPr>
            </a:lvl2pPr>
            <a:lvl3pPr marL="1144600" indent="-228920">
              <a:defRPr sz="1600">
                <a:solidFill>
                  <a:schemeClr val="tx1"/>
                </a:solidFill>
                <a:latin typeface="Lucida Sans" panose="020B0602030504020204" pitchFamily="34" charset="0"/>
              </a:defRPr>
            </a:lvl3pPr>
            <a:lvl4pPr marL="1602440" indent="-228920">
              <a:defRPr sz="1600">
                <a:solidFill>
                  <a:schemeClr val="tx1"/>
                </a:solidFill>
                <a:latin typeface="Lucida Sans" panose="020B0602030504020204" pitchFamily="34" charset="0"/>
              </a:defRPr>
            </a:lvl4pPr>
            <a:lvl5pPr marL="2060280" indent="-228920">
              <a:defRPr sz="1600">
                <a:solidFill>
                  <a:schemeClr val="tx1"/>
                </a:solidFill>
                <a:latin typeface="Lucida Sans" panose="020B0602030504020204" pitchFamily="34" charset="0"/>
              </a:defRPr>
            </a:lvl5pPr>
            <a:lvl6pPr marL="2518120" indent="-228920" eaLnBrk="0" fontAlgn="base" hangingPunct="0">
              <a:spcBef>
                <a:spcPct val="0"/>
              </a:spcBef>
              <a:spcAft>
                <a:spcPct val="0"/>
              </a:spcAft>
              <a:defRPr sz="1600">
                <a:solidFill>
                  <a:schemeClr val="tx1"/>
                </a:solidFill>
                <a:latin typeface="Lucida Sans" panose="020B0602030504020204" pitchFamily="34" charset="0"/>
              </a:defRPr>
            </a:lvl6pPr>
            <a:lvl7pPr marL="2975961" indent="-228920" eaLnBrk="0" fontAlgn="base" hangingPunct="0">
              <a:spcBef>
                <a:spcPct val="0"/>
              </a:spcBef>
              <a:spcAft>
                <a:spcPct val="0"/>
              </a:spcAft>
              <a:defRPr sz="1600">
                <a:solidFill>
                  <a:schemeClr val="tx1"/>
                </a:solidFill>
                <a:latin typeface="Lucida Sans" panose="020B0602030504020204" pitchFamily="34" charset="0"/>
              </a:defRPr>
            </a:lvl7pPr>
            <a:lvl8pPr marL="3433801" indent="-228920" eaLnBrk="0" fontAlgn="base" hangingPunct="0">
              <a:spcBef>
                <a:spcPct val="0"/>
              </a:spcBef>
              <a:spcAft>
                <a:spcPct val="0"/>
              </a:spcAft>
              <a:defRPr sz="1600">
                <a:solidFill>
                  <a:schemeClr val="tx1"/>
                </a:solidFill>
                <a:latin typeface="Lucida Sans" panose="020B0602030504020204" pitchFamily="34" charset="0"/>
              </a:defRPr>
            </a:lvl8pPr>
            <a:lvl9pPr marL="3891641" indent="-228920" eaLnBrk="0" fontAlgn="base" hangingPunct="0">
              <a:spcBef>
                <a:spcPct val="0"/>
              </a:spcBef>
              <a:spcAft>
                <a:spcPct val="0"/>
              </a:spcAft>
              <a:defRPr sz="1600">
                <a:solidFill>
                  <a:schemeClr val="tx1"/>
                </a:solidFill>
                <a:latin typeface="Lucida Sans" panose="020B0602030504020204" pitchFamily="34" charset="0"/>
              </a:defRPr>
            </a:lvl9pPr>
          </a:lstStyle>
          <a:p>
            <a:fld id="{014347B5-A2D6-4B09-9A81-D356FC2E3952}" type="slidenum">
              <a:rPr lang="da-DK" sz="700" smtClean="0"/>
              <a:pPr/>
              <a:t>23</a:t>
            </a:fld>
            <a:endParaRPr lang="da-DK" sz="700" dirty="0" smtClean="0"/>
          </a:p>
        </p:txBody>
      </p:sp>
      <p:sp>
        <p:nvSpPr>
          <p:cNvPr id="12294" name="Rectangle 2"/>
          <p:cNvSpPr>
            <a:spLocks noGrp="1" noRot="1" noChangeAspect="1" noChangeArrowheads="1" noTextEdit="1"/>
          </p:cNvSpPr>
          <p:nvPr>
            <p:ph type="sldImg"/>
          </p:nvPr>
        </p:nvSpPr>
        <p:spPr>
          <a:ln/>
        </p:spPr>
      </p:sp>
      <p:sp>
        <p:nvSpPr>
          <p:cNvPr id="12295" name="Rectangle 3"/>
          <p:cNvSpPr>
            <a:spLocks noGrp="1" noChangeArrowheads="1"/>
          </p:cNvSpPr>
          <p:nvPr>
            <p:ph type="body" idx="1"/>
          </p:nvPr>
        </p:nvSpPr>
        <p:spPr>
          <a:noFill/>
        </p:spPr>
        <p:txBody>
          <a:bodyPr/>
          <a:lstStyle/>
          <a:p>
            <a:pPr eaLnBrk="1" hangingPunct="1"/>
            <a:endParaRPr lang="nb-NO" dirty="0" smtClean="0"/>
          </a:p>
        </p:txBody>
      </p:sp>
    </p:spTree>
    <p:extLst>
      <p:ext uri="{BB962C8B-B14F-4D97-AF65-F5344CB8AC3E}">
        <p14:creationId xmlns:p14="http://schemas.microsoft.com/office/powerpoint/2010/main" val="1838342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a-DK" dirty="0" err="1" smtClean="0">
                <a:effectLst/>
                <a:latin typeface="arial"/>
              </a:rPr>
              <a:t>Knowledge</a:t>
            </a:r>
            <a:r>
              <a:rPr lang="da-DK" dirty="0" smtClean="0">
                <a:effectLst/>
                <a:latin typeface="arial"/>
              </a:rPr>
              <a:t> – </a:t>
            </a:r>
            <a:r>
              <a:rPr lang="da-DK" dirty="0" err="1" smtClean="0">
                <a:effectLst/>
                <a:latin typeface="arial"/>
              </a:rPr>
              <a:t>Openness</a:t>
            </a:r>
            <a:r>
              <a:rPr lang="da-DK" dirty="0" smtClean="0">
                <a:effectLst/>
                <a:latin typeface="arial"/>
              </a:rPr>
              <a:t> – </a:t>
            </a:r>
            <a:r>
              <a:rPr lang="da-DK" dirty="0" err="1" smtClean="0">
                <a:effectLst/>
                <a:latin typeface="arial"/>
              </a:rPr>
              <a:t>Dialogue</a:t>
            </a:r>
            <a:r>
              <a:rPr lang="da-DK" dirty="0" smtClean="0">
                <a:effectLst/>
                <a:latin typeface="arial"/>
              </a:rPr>
              <a:t> - Action</a:t>
            </a:r>
            <a:br>
              <a:rPr lang="da-DK" dirty="0" smtClean="0">
                <a:effectLst/>
                <a:latin typeface="arial"/>
              </a:rPr>
            </a:br>
            <a:endParaRPr lang="da-DK" dirty="0" smtClean="0">
              <a:ea typeface="Geneva" charset="-128"/>
            </a:endParaRPr>
          </a:p>
          <a:p>
            <a:r>
              <a:rPr lang="da-DK" dirty="0" err="1" smtClean="0">
                <a:ea typeface="Geneva" charset="-128"/>
              </a:rPr>
              <a:t>Concluding</a:t>
            </a:r>
            <a:r>
              <a:rPr lang="da-DK" dirty="0" smtClean="0">
                <a:ea typeface="Geneva" charset="-128"/>
              </a:rPr>
              <a:t>:</a:t>
            </a:r>
            <a:r>
              <a:rPr lang="da-DK" baseline="0" dirty="0" smtClean="0">
                <a:ea typeface="Geneva" charset="-128"/>
              </a:rPr>
              <a:t> </a:t>
            </a:r>
          </a:p>
          <a:p>
            <a:r>
              <a:rPr lang="en-US" sz="1200" kern="1200" dirty="0" smtClean="0">
                <a:solidFill>
                  <a:schemeClr val="tx1"/>
                </a:solidFill>
                <a:effectLst/>
                <a:latin typeface="+mn-lt"/>
                <a:ea typeface="Geneva" charset="0"/>
                <a:cs typeface="Geneva" charset="0"/>
              </a:rPr>
              <a:t>4 Cornerstones if we are going to be better to prevent, to discover and to handle violence and sexual abuse toward children:</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It requires a basic</a:t>
            </a:r>
            <a:br>
              <a:rPr lang="en-US" sz="1200" kern="1200" dirty="0" smtClean="0">
                <a:solidFill>
                  <a:schemeClr val="tx1"/>
                </a:solidFill>
                <a:effectLst/>
                <a:latin typeface="+mn-lt"/>
                <a:ea typeface="Geneva" charset="0"/>
                <a:cs typeface="Geneva" charset="0"/>
              </a:rPr>
            </a:br>
            <a:r>
              <a:rPr lang="en-US" sz="1200" b="1" i="0" kern="1200" dirty="0" smtClean="0">
                <a:solidFill>
                  <a:schemeClr val="tx1"/>
                </a:solidFill>
                <a:effectLst/>
                <a:latin typeface="+mn-lt"/>
                <a:ea typeface="Geneva" charset="0"/>
                <a:cs typeface="Geneva" charset="0"/>
              </a:rPr>
              <a:t>professional knowledge</a:t>
            </a:r>
            <a:r>
              <a:rPr lang="en-US" sz="1200" kern="1200" dirty="0" smtClean="0">
                <a:solidFill>
                  <a:schemeClr val="tx1"/>
                </a:solidFill>
                <a:effectLst/>
                <a:latin typeface="+mn-lt"/>
                <a:ea typeface="Geneva" charset="0"/>
                <a:cs typeface="Geneva" charset="0"/>
              </a:rPr>
              <a:t> about violence and its impact on children, and on the signs and reactions you have to be aware of. The expertise must have a child perspective to ensure that the signals are seen and understood in relation to the specific context in which the child is situated, as well as in the child's overall living conditions.</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You also have to </a:t>
            </a:r>
            <a:r>
              <a:rPr lang="en-US" sz="1200" kern="1200" dirty="0" err="1" smtClean="0">
                <a:solidFill>
                  <a:schemeClr val="tx1"/>
                </a:solidFill>
                <a:effectLst/>
                <a:latin typeface="+mn-lt"/>
                <a:ea typeface="Geneva" charset="0"/>
                <a:cs typeface="Geneva" charset="0"/>
              </a:rPr>
              <a:t>hav</a:t>
            </a:r>
            <a:r>
              <a:rPr lang="en-US" sz="1200" kern="1200" dirty="0" smtClean="0">
                <a:solidFill>
                  <a:schemeClr val="tx1"/>
                </a:solidFill>
                <a:effectLst/>
                <a:latin typeface="+mn-lt"/>
                <a:ea typeface="Geneva" charset="0"/>
                <a:cs typeface="Geneva" charset="0"/>
              </a:rPr>
              <a:t> knowledge of the barriers that exist - both for the professional and for the children - which can lead</a:t>
            </a:r>
            <a:r>
              <a:rPr lang="en-US" sz="1200" kern="1200" baseline="0" dirty="0" smtClean="0">
                <a:solidFill>
                  <a:schemeClr val="tx1"/>
                </a:solidFill>
                <a:effectLst/>
                <a:latin typeface="+mn-lt"/>
                <a:ea typeface="Geneva" charset="0"/>
                <a:cs typeface="Geneva" charset="0"/>
              </a:rPr>
              <a:t> to that the </a:t>
            </a:r>
            <a:r>
              <a:rPr lang="en-US" sz="1200" kern="1200" dirty="0" smtClean="0">
                <a:solidFill>
                  <a:schemeClr val="tx1"/>
                </a:solidFill>
                <a:effectLst/>
                <a:latin typeface="+mn-lt"/>
                <a:ea typeface="Geneva" charset="0"/>
                <a:cs typeface="Geneva" charset="0"/>
              </a:rPr>
              <a:t>violence is not seen, heard, articulated and assessed.</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So it requires </a:t>
            </a:r>
            <a:r>
              <a:rPr lang="en-US" sz="1200" b="1" kern="1200" dirty="0" smtClean="0">
                <a:solidFill>
                  <a:schemeClr val="tx1"/>
                </a:solidFill>
                <a:effectLst/>
                <a:latin typeface="+mn-lt"/>
                <a:ea typeface="Geneva" charset="0"/>
                <a:cs typeface="Geneva" charset="0"/>
              </a:rPr>
              <a:t>professional</a:t>
            </a:r>
            <a:r>
              <a:rPr lang="en-US" sz="1200" b="1" kern="1200" baseline="0" dirty="0" smtClean="0">
                <a:solidFill>
                  <a:schemeClr val="tx1"/>
                </a:solidFill>
                <a:effectLst/>
                <a:latin typeface="+mn-lt"/>
                <a:ea typeface="Geneva" charset="0"/>
                <a:cs typeface="Geneva" charset="0"/>
              </a:rPr>
              <a:t> </a:t>
            </a:r>
            <a:r>
              <a:rPr lang="en-US" sz="1200" b="1" kern="1200" dirty="0" smtClean="0">
                <a:solidFill>
                  <a:schemeClr val="tx1"/>
                </a:solidFill>
                <a:effectLst/>
                <a:latin typeface="+mn-lt"/>
                <a:ea typeface="Geneva" charset="0"/>
                <a:cs typeface="Geneva" charset="0"/>
              </a:rPr>
              <a:t>openness</a:t>
            </a:r>
            <a:r>
              <a:rPr lang="en-US" sz="1200" kern="1200" dirty="0" smtClean="0">
                <a:solidFill>
                  <a:schemeClr val="tx1"/>
                </a:solidFill>
                <a:effectLst/>
                <a:latin typeface="+mn-lt"/>
                <a:ea typeface="Geneva" charset="0"/>
                <a:cs typeface="Geneva" charset="0"/>
              </a:rPr>
              <a:t>. An important point is that you shall</a:t>
            </a:r>
            <a:r>
              <a:rPr lang="en-US" sz="1200" kern="1200" baseline="0" dirty="0" smtClean="0">
                <a:solidFill>
                  <a:schemeClr val="tx1"/>
                </a:solidFill>
                <a:effectLst/>
                <a:latin typeface="+mn-lt"/>
                <a:ea typeface="Geneva" charset="0"/>
                <a:cs typeface="Geneva" charset="0"/>
              </a:rPr>
              <a:t> </a:t>
            </a:r>
            <a:r>
              <a:rPr lang="en-US" sz="1200" kern="1200" dirty="0" smtClean="0">
                <a:solidFill>
                  <a:schemeClr val="tx1"/>
                </a:solidFill>
                <a:effectLst/>
                <a:latin typeface="+mn-lt"/>
                <a:ea typeface="Geneva" charset="0"/>
                <a:cs typeface="Geneva" charset="0"/>
              </a:rPr>
              <a:t>not too early either reject or one-eyed insists that a child do not</a:t>
            </a:r>
            <a:r>
              <a:rPr lang="en-US" sz="1200" kern="1200" baseline="0" dirty="0" smtClean="0">
                <a:solidFill>
                  <a:schemeClr val="tx1"/>
                </a:solidFill>
                <a:effectLst/>
                <a:latin typeface="+mn-lt"/>
                <a:ea typeface="Geneva" charset="0"/>
                <a:cs typeface="Geneva" charset="0"/>
              </a:rPr>
              <a:t> </a:t>
            </a:r>
            <a:r>
              <a:rPr lang="en-US" sz="1200" kern="1200" dirty="0" smtClean="0">
                <a:solidFill>
                  <a:schemeClr val="tx1"/>
                </a:solidFill>
                <a:effectLst/>
                <a:latin typeface="+mn-lt"/>
                <a:ea typeface="Geneva" charset="0"/>
                <a:cs typeface="Geneva" charset="0"/>
              </a:rPr>
              <a:t>thrive due to violence. Instead, you must practice an open approach to the cause of the failure to thrive. A professional open approach is based on the fact that violence can be one of several possible explanations when assessing a child's failure to thrive.</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A third element is that you as a professional is prepared to engage in a </a:t>
            </a:r>
            <a:r>
              <a:rPr lang="en-US" sz="1200" b="1" kern="1200" dirty="0" smtClean="0">
                <a:solidFill>
                  <a:schemeClr val="tx1"/>
                </a:solidFill>
                <a:effectLst/>
                <a:latin typeface="+mn-lt"/>
                <a:ea typeface="Geneva" charset="0"/>
                <a:cs typeface="Geneva" charset="0"/>
              </a:rPr>
              <a:t>professional dialogue </a:t>
            </a:r>
            <a:r>
              <a:rPr lang="en-US" sz="1200" kern="1200" dirty="0" smtClean="0">
                <a:solidFill>
                  <a:schemeClr val="tx1"/>
                </a:solidFill>
                <a:effectLst/>
                <a:latin typeface="+mn-lt"/>
                <a:ea typeface="Geneva" charset="0"/>
                <a:cs typeface="Geneva" charset="0"/>
              </a:rPr>
              <a:t>with other specialists about concerns or suspicions of violence. The importance of engaging in professional dialogue with colleagues, partners and children themselves is central to an early and qualified tracing. And that is what</a:t>
            </a:r>
            <a:r>
              <a:rPr lang="en-US" sz="1200" kern="1200" baseline="0" dirty="0" smtClean="0">
                <a:solidFill>
                  <a:schemeClr val="tx1"/>
                </a:solidFill>
                <a:effectLst/>
                <a:latin typeface="+mn-lt"/>
                <a:ea typeface="Geneva" charset="0"/>
                <a:cs typeface="Geneva" charset="0"/>
              </a:rPr>
              <a:t> </a:t>
            </a:r>
            <a:r>
              <a:rPr lang="en-US" sz="1200" kern="1200" dirty="0" smtClean="0">
                <a:solidFill>
                  <a:schemeClr val="tx1"/>
                </a:solidFill>
                <a:effectLst/>
                <a:latin typeface="+mn-lt"/>
                <a:ea typeface="Geneva" charset="0"/>
                <a:cs typeface="Geneva" charset="0"/>
              </a:rPr>
              <a:t>a part of this module is about.</a:t>
            </a:r>
            <a:br>
              <a:rPr lang="en-US" sz="1200" kern="1200" dirty="0" smtClean="0">
                <a:solidFill>
                  <a:schemeClr val="tx1"/>
                </a:solidFill>
                <a:effectLst/>
                <a:latin typeface="+mn-lt"/>
                <a:ea typeface="Geneva" charset="0"/>
                <a:cs typeface="Geneva" charset="0"/>
              </a:rPr>
            </a:br>
            <a:r>
              <a:rPr lang="en-US" sz="1200" kern="1200" dirty="0" smtClean="0">
                <a:solidFill>
                  <a:schemeClr val="tx1"/>
                </a:solidFill>
                <a:effectLst/>
                <a:latin typeface="+mn-lt"/>
                <a:ea typeface="Geneva" charset="0"/>
                <a:cs typeface="Geneva" charset="0"/>
              </a:rPr>
              <a:t>Finally, as a fourth element, it is crucial that professionals know about the possibilities and obligations to take the right </a:t>
            </a:r>
            <a:r>
              <a:rPr lang="en-US" sz="1200" b="1" kern="1200" dirty="0" smtClean="0">
                <a:solidFill>
                  <a:schemeClr val="tx1"/>
                </a:solidFill>
                <a:effectLst/>
                <a:latin typeface="+mn-lt"/>
                <a:ea typeface="Geneva" charset="0"/>
                <a:cs typeface="Geneva" charset="0"/>
              </a:rPr>
              <a:t>action</a:t>
            </a:r>
            <a:r>
              <a:rPr lang="en-US" sz="1200" kern="1200" dirty="0" smtClean="0">
                <a:solidFill>
                  <a:schemeClr val="tx1"/>
                </a:solidFill>
                <a:effectLst/>
                <a:latin typeface="+mn-lt"/>
                <a:ea typeface="Geneva" charset="0"/>
                <a:cs typeface="Geneva" charset="0"/>
              </a:rPr>
              <a:t> when there is suspicion of abuse. It is important for the handling of these cases that you act in the right way and at the right time.</a:t>
            </a:r>
            <a:endParaRPr lang="da-DK" dirty="0" smtClean="0">
              <a:ea typeface="Geneva" charset="-128"/>
            </a:endParaRPr>
          </a:p>
          <a:p>
            <a:endParaRPr lang="da-DK" dirty="0"/>
          </a:p>
        </p:txBody>
      </p:sp>
      <p:sp>
        <p:nvSpPr>
          <p:cNvPr id="4" name="Pladsholder til diasnummer 3"/>
          <p:cNvSpPr>
            <a:spLocks noGrp="1"/>
          </p:cNvSpPr>
          <p:nvPr>
            <p:ph type="sldNum" sz="quarter" idx="10"/>
          </p:nvPr>
        </p:nvSpPr>
        <p:spPr/>
        <p:txBody>
          <a:bodyPr/>
          <a:lstStyle/>
          <a:p>
            <a:pPr>
              <a:defRPr/>
            </a:pPr>
            <a:fld id="{38141751-060D-45DA-8618-8023828C1467}" type="slidenum">
              <a:rPr lang="da-DK" smtClean="0"/>
              <a:pPr>
                <a:defRPr/>
              </a:pPr>
              <a:t>24</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a:buFont typeface="Arial" pitchFamily="34" charset="0"/>
              <a:buNone/>
            </a:pPr>
            <a:endParaRPr lang="da-DK" dirty="0" smtClean="0"/>
          </a:p>
          <a:p>
            <a:endParaRPr lang="da-DK" dirty="0"/>
          </a:p>
        </p:txBody>
      </p:sp>
      <p:sp>
        <p:nvSpPr>
          <p:cNvPr id="4" name="Pladsholder til diasnummer 3"/>
          <p:cNvSpPr>
            <a:spLocks noGrp="1"/>
          </p:cNvSpPr>
          <p:nvPr>
            <p:ph type="sldNum" sz="quarter" idx="10"/>
          </p:nvPr>
        </p:nvSpPr>
        <p:spPr/>
        <p:txBody>
          <a:bodyPr/>
          <a:lstStyle/>
          <a:p>
            <a:pPr>
              <a:defRPr/>
            </a:pPr>
            <a:fld id="{6C629F6C-0E78-4FF5-8174-7E66CF057A8F}" type="slidenum">
              <a:rPr lang="da-DK" altLang="da-DK" smtClean="0">
                <a:solidFill>
                  <a:prstClr val="black"/>
                </a:solidFill>
              </a:rPr>
              <a:pPr>
                <a:defRPr/>
              </a:pPr>
              <a:t>2</a:t>
            </a:fld>
            <a:endParaRPr lang="da-DK" altLang="da-DK">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338138" y="-1588"/>
            <a:ext cx="5919787" cy="4440238"/>
          </a:xfrm>
        </p:spPr>
      </p:sp>
      <p:sp>
        <p:nvSpPr>
          <p:cNvPr id="3" name="Pladsholder til noter 2"/>
          <p:cNvSpPr>
            <a:spLocks noGrp="1"/>
          </p:cNvSpPr>
          <p:nvPr>
            <p:ph type="body" idx="1"/>
          </p:nvPr>
        </p:nvSpPr>
        <p:spPr/>
        <p:txBody>
          <a:bodyPr>
            <a:normAutofit/>
          </a:bodyPr>
          <a:lstStyle/>
          <a:p>
            <a:pPr eaLnBrk="1" hangingPunct="1"/>
            <a:r>
              <a:rPr lang="en-US" sz="2400" dirty="0" smtClean="0">
                <a:latin typeface="arial"/>
              </a:rPr>
              <a:t>How can you reach these particularly vulnerable children in Kyrgyzstan?</a:t>
            </a:r>
          </a:p>
          <a:p>
            <a:pPr lvl="1" eaLnBrk="1" hangingPunct="1"/>
            <a:r>
              <a:rPr lang="en-US" sz="2000" dirty="0" smtClean="0">
                <a:latin typeface="arial"/>
              </a:rPr>
              <a:t>Specific geographical challenges? (Isolated areas in the countryside, in the mountains?)</a:t>
            </a:r>
          </a:p>
          <a:p>
            <a:pPr eaLnBrk="1" hangingPunct="1"/>
            <a:r>
              <a:rPr lang="en-US" sz="2400" dirty="0" smtClean="0">
                <a:latin typeface="arial"/>
              </a:rPr>
              <a:t>	Can campaigns be used? How?</a:t>
            </a:r>
          </a:p>
          <a:p>
            <a:pPr eaLnBrk="1" hangingPunct="1"/>
            <a:r>
              <a:rPr lang="en-US" sz="2400" dirty="0" smtClean="0">
                <a:latin typeface="arial"/>
              </a:rPr>
              <a:t>	Can teaching materials be developed and used?</a:t>
            </a:r>
          </a:p>
          <a:p>
            <a:pPr eaLnBrk="1" hangingPunct="1"/>
            <a:r>
              <a:rPr lang="en-US" sz="2400" dirty="0" smtClean="0">
                <a:latin typeface="arial"/>
              </a:rPr>
              <a:t>	Can volunteers be involved? How?</a:t>
            </a:r>
          </a:p>
          <a:p>
            <a:pPr eaLnBrk="1" hangingPunct="1"/>
            <a:endParaRPr lang="en-US" sz="2400" dirty="0" smtClean="0">
              <a:latin typeface="arial"/>
            </a:endParaRPr>
          </a:p>
          <a:p>
            <a:pPr eaLnBrk="1" hangingPunct="1"/>
            <a:endParaRPr lang="en-US" sz="2400" dirty="0" smtClean="0">
              <a:latin typeface="arial"/>
            </a:endParaRPr>
          </a:p>
        </p:txBody>
      </p:sp>
      <p:sp>
        <p:nvSpPr>
          <p:cNvPr id="4" name="Pladsholder til diasnummer 3"/>
          <p:cNvSpPr>
            <a:spLocks noGrp="1"/>
          </p:cNvSpPr>
          <p:nvPr>
            <p:ph type="sldNum" sz="quarter" idx="10"/>
          </p:nvPr>
        </p:nvSpPr>
        <p:spPr/>
        <p:txBody>
          <a:bodyPr/>
          <a:lstStyle/>
          <a:p>
            <a:pPr>
              <a:defRPr/>
            </a:pPr>
            <a:fld id="{6C629F6C-0E78-4FF5-8174-7E66CF057A8F}" type="slidenum">
              <a:rPr lang="da-DK" altLang="da-DK" smtClean="0"/>
              <a:pPr>
                <a:defRPr/>
              </a:pPr>
              <a:t>25</a:t>
            </a:fld>
            <a:endParaRPr lang="da-DK" altLang="da-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Developments </a:t>
            </a:r>
            <a:r>
              <a:rPr lang="en-US" dirty="0"/>
              <a:t>in Denmark:</a:t>
            </a:r>
            <a:br>
              <a:rPr lang="en-US" dirty="0"/>
            </a:br>
            <a:r>
              <a:rPr lang="en-US" dirty="0"/>
              <a:t>From: Big institutions - normalization through punishment / consequences pedagogy. Impersonal relationships, group education (Makarenko). Far away was an end in itself, to remove the child from the problem (in the family and environment).</a:t>
            </a:r>
            <a:br>
              <a:rPr lang="en-US" dirty="0"/>
            </a:br>
            <a:r>
              <a:rPr lang="en-US" dirty="0"/>
              <a:t/>
            </a:r>
            <a:br>
              <a:rPr lang="en-US" dirty="0"/>
            </a:br>
            <a:r>
              <a:rPr lang="en-US" dirty="0"/>
              <a:t>Research shows that children who grew up on the big orphanages do not fare so well in life. Learning, role models, relationships ... Children who spent their early years in an institution is injured: attachment, cognitive functions.</a:t>
            </a:r>
            <a:br>
              <a:rPr lang="en-US" dirty="0"/>
            </a:br>
            <a:r>
              <a:rPr lang="en-US" dirty="0"/>
              <a:t/>
            </a:r>
            <a:br>
              <a:rPr lang="en-US" dirty="0"/>
            </a:br>
            <a:r>
              <a:rPr lang="en-US" dirty="0"/>
              <a:t>Now: Children should as far as possible keep in touch with their parents. Placing not too far away from their parents. We try to involve network families. Foster care in the municipalities. Prioritize schooling, spare time activities (sport etc.)</a:t>
            </a:r>
          </a:p>
          <a:p>
            <a:endParaRPr lang="en-US" dirty="0"/>
          </a:p>
          <a:p>
            <a:r>
              <a:rPr lang="en-US" dirty="0"/>
              <a:t>**</a:t>
            </a:r>
          </a:p>
          <a:p>
            <a:r>
              <a:rPr lang="en-US" dirty="0"/>
              <a:t>A few examples.</a:t>
            </a:r>
            <a:endParaRPr lang="da-DK" dirty="0"/>
          </a:p>
        </p:txBody>
      </p:sp>
      <p:sp>
        <p:nvSpPr>
          <p:cNvPr id="4" name="Pladsholder til diasnummer 3"/>
          <p:cNvSpPr>
            <a:spLocks noGrp="1"/>
          </p:cNvSpPr>
          <p:nvPr>
            <p:ph type="sldNum" sz="quarter" idx="10"/>
          </p:nvPr>
        </p:nvSpPr>
        <p:spPr/>
        <p:txBody>
          <a:bodyPr/>
          <a:lstStyle/>
          <a:p>
            <a:pPr>
              <a:defRPr/>
            </a:pPr>
            <a:fld id="{6C629F6C-0E78-4FF5-8174-7E66CF057A8F}" type="slidenum">
              <a:rPr lang="da-DK" altLang="da-DK" smtClean="0">
                <a:solidFill>
                  <a:prstClr val="black"/>
                </a:solidFill>
              </a:rPr>
              <a:pPr>
                <a:defRPr/>
              </a:pPr>
              <a:t>3</a:t>
            </a:fld>
            <a:endParaRPr lang="da-DK" altLang="da-DK">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ICS</a:t>
            </a:r>
            <a:endParaRPr lang="da-DK" dirty="0"/>
          </a:p>
        </p:txBody>
      </p:sp>
      <p:sp>
        <p:nvSpPr>
          <p:cNvPr id="4" name="Pladsholder til diasnummer 3"/>
          <p:cNvSpPr>
            <a:spLocks noGrp="1"/>
          </p:cNvSpPr>
          <p:nvPr>
            <p:ph type="sldNum" sz="quarter" idx="10"/>
          </p:nvPr>
        </p:nvSpPr>
        <p:spPr/>
        <p:txBody>
          <a:bodyPr/>
          <a:lstStyle/>
          <a:p>
            <a:fld id="{790DD9E8-1C83-4BDE-AAFC-B2DB82AD518F}" type="slidenum">
              <a:rPr lang="da-DK" smtClean="0"/>
              <a:pPr/>
              <a:t>4</a:t>
            </a:fld>
            <a:endParaRPr lang="da-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790DD9E8-1C83-4BDE-AAFC-B2DB82AD518F}" type="slidenum">
              <a:rPr lang="da-DK" smtClean="0"/>
              <a:pPr/>
              <a:t>5</a:t>
            </a:fld>
            <a:endParaRPr lang="da-D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eaLnBrk="1" hangingPunct="1"/>
            <a:endParaRPr lang="en-US" dirty="0" smtClean="0"/>
          </a:p>
          <a:p>
            <a:pPr eaLnBrk="1" hangingPunct="1"/>
            <a:endParaRPr lang="en-US" dirty="0" smtClean="0"/>
          </a:p>
          <a:p>
            <a:pPr eaLnBrk="1" hangingPunct="1"/>
            <a:r>
              <a:rPr lang="en-US" dirty="0" smtClean="0"/>
              <a:t>Why, when and how?</a:t>
            </a:r>
          </a:p>
          <a:p>
            <a:pPr eaLnBrk="1" hangingPunct="1"/>
            <a:r>
              <a:rPr lang="en-US" dirty="0" smtClean="0"/>
              <a:t>Where?</a:t>
            </a:r>
          </a:p>
          <a:p>
            <a:pPr eaLnBrk="1" hangingPunct="1"/>
            <a:r>
              <a:rPr lang="en-US" dirty="0" smtClean="0"/>
              <a:t>How long time?</a:t>
            </a:r>
          </a:p>
          <a:p>
            <a:endParaRPr lang="da-DK" dirty="0"/>
          </a:p>
        </p:txBody>
      </p:sp>
      <p:sp>
        <p:nvSpPr>
          <p:cNvPr id="4" name="Pladsholder til diasnummer 3"/>
          <p:cNvSpPr>
            <a:spLocks noGrp="1"/>
          </p:cNvSpPr>
          <p:nvPr>
            <p:ph type="sldNum" sz="quarter" idx="10"/>
          </p:nvPr>
        </p:nvSpPr>
        <p:spPr/>
        <p:txBody>
          <a:bodyPr/>
          <a:lstStyle/>
          <a:p>
            <a:fld id="{790DD9E8-1C83-4BDE-AAFC-B2DB82AD518F}" type="slidenum">
              <a:rPr lang="da-DK" smtClean="0">
                <a:solidFill>
                  <a:prstClr val="black"/>
                </a:solidFill>
              </a:rPr>
              <a:pPr/>
              <a:t>6</a:t>
            </a:fld>
            <a:endParaRPr lang="da-DK">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790DD9E8-1C83-4BDE-AAFC-B2DB82AD518F}" type="slidenum">
              <a:rPr lang="da-DK" smtClean="0">
                <a:solidFill>
                  <a:prstClr val="black"/>
                </a:solidFill>
              </a:rPr>
              <a:pPr/>
              <a:t>7</a:t>
            </a:fld>
            <a:endParaRPr lang="da-DK">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baseline="0" dirty="0" smtClean="0"/>
          </a:p>
          <a:p>
            <a:r>
              <a:rPr lang="en-US" dirty="0"/>
              <a:t>The starting point was ethnic inequality. Developed in the 1980s in New Zealand as it became clear that Maori children in </a:t>
            </a:r>
            <a:r>
              <a:rPr lang="da-DK" dirty="0" err="1" smtClean="0">
                <a:effectLst/>
                <a:latin typeface="arial"/>
              </a:rPr>
              <a:t>disproportionate</a:t>
            </a:r>
            <a:r>
              <a:rPr lang="da-DK" dirty="0" smtClean="0">
                <a:effectLst/>
                <a:latin typeface="arial"/>
              </a:rPr>
              <a:t> </a:t>
            </a:r>
            <a:r>
              <a:rPr lang="da-DK" dirty="0" err="1" smtClean="0">
                <a:effectLst/>
                <a:latin typeface="arial"/>
              </a:rPr>
              <a:t>numbers</a:t>
            </a:r>
            <a:r>
              <a:rPr lang="da-DK" dirty="0" smtClean="0">
                <a:effectLst/>
                <a:latin typeface="arial"/>
              </a:rPr>
              <a:t> </a:t>
            </a:r>
            <a:r>
              <a:rPr lang="da-DK" dirty="0" err="1" smtClean="0">
                <a:effectLst/>
                <a:latin typeface="arial"/>
              </a:rPr>
              <a:t>were</a:t>
            </a:r>
            <a:r>
              <a:rPr lang="da-DK" dirty="0" smtClean="0">
                <a:effectLst/>
                <a:latin typeface="arial"/>
              </a:rPr>
              <a:t> </a:t>
            </a:r>
            <a:r>
              <a:rPr lang="en-US" dirty="0"/>
              <a:t>placed outside home.</a:t>
            </a:r>
            <a:br>
              <a:rPr lang="en-US" dirty="0"/>
            </a:br>
            <a:r>
              <a:rPr lang="en-US" dirty="0"/>
              <a:t/>
            </a:r>
            <a:br>
              <a:rPr lang="en-US" dirty="0"/>
            </a:br>
            <a:r>
              <a:rPr lang="en-US" dirty="0"/>
              <a:t>"A formal meeting of members of the family group (...) to discuss, </a:t>
            </a:r>
            <a:r>
              <a:rPr lang="en-US" dirty="0" smtClean="0"/>
              <a:t>often </a:t>
            </a:r>
            <a:r>
              <a:rPr lang="en-US" dirty="0"/>
              <a:t>with social workers, what needs two be </a:t>
            </a:r>
            <a:r>
              <a:rPr lang="en-US" dirty="0" smtClean="0"/>
              <a:t>done </a:t>
            </a:r>
            <a:r>
              <a:rPr lang="en-US" dirty="0"/>
              <a:t>two </a:t>
            </a:r>
            <a:r>
              <a:rPr lang="en-US" dirty="0" smtClean="0"/>
              <a:t>make sure </a:t>
            </a:r>
            <a:r>
              <a:rPr lang="en-US" dirty="0"/>
              <a:t>a child or </a:t>
            </a:r>
            <a:r>
              <a:rPr lang="en-US" dirty="0" smtClean="0"/>
              <a:t>young </a:t>
            </a:r>
            <a:r>
              <a:rPr lang="en-US" dirty="0"/>
              <a:t>person is safe and cared for"</a:t>
            </a:r>
            <a:br>
              <a:rPr lang="en-US" dirty="0"/>
            </a:br>
            <a:r>
              <a:rPr lang="en-US" dirty="0"/>
              <a:t/>
            </a:r>
            <a:br>
              <a:rPr lang="en-US" dirty="0"/>
            </a:br>
            <a:r>
              <a:rPr lang="en-US" dirty="0"/>
              <a:t>In the Danish Law of Social Service it is emphasized that the involvement of the child, family and network is an important basis for achieving the objective of social action.</a:t>
            </a:r>
            <a:br>
              <a:rPr lang="en-US" dirty="0"/>
            </a:br>
            <a:r>
              <a:rPr lang="en-US" dirty="0"/>
              <a:t>Family Group Conference can be such a method that can promote the intentions of increased legal certainty for the children, young people and their families, better the knowledge base and enable a resource orientation.</a:t>
            </a:r>
            <a:br>
              <a:rPr lang="en-US" dirty="0"/>
            </a:br>
            <a:r>
              <a:rPr lang="en-US" dirty="0"/>
              <a:t/>
            </a:r>
            <a:br>
              <a:rPr lang="en-US" dirty="0"/>
            </a:br>
            <a:r>
              <a:rPr lang="en-US" dirty="0"/>
              <a:t>The principle of Family Group Conference - and how it differs from other ways of making decisions:</a:t>
            </a:r>
            <a:br>
              <a:rPr lang="en-US" dirty="0"/>
            </a:br>
            <a:r>
              <a:rPr lang="en-US" dirty="0"/>
              <a:t>The extended family is actively involved in decision making. The authority to formulate an action plan is submitted to the extended family, which formulates it, without any professional present.</a:t>
            </a:r>
            <a:br>
              <a:rPr lang="en-US" dirty="0"/>
            </a:br>
            <a:r>
              <a:rPr lang="en-US" dirty="0"/>
              <a:t>The family's participation is supported by a neutral person (a partner / coordinator), engaged to coordinate the conference.</a:t>
            </a:r>
            <a:br>
              <a:rPr lang="en-US" dirty="0"/>
            </a:br>
            <a:r>
              <a:rPr lang="en-US" dirty="0"/>
              <a:t>Use of questions: Before the Family Group Conference is held some questions have been formulated which the family must consider in relation to an Action Plan. There is also pre-formulated a framework within which the action plan must respect. To ensure focus on the child. Caseworker keeps the authority by formulating the questions and because she shall approve and follow-up.</a:t>
            </a:r>
          </a:p>
          <a:p>
            <a:endParaRPr lang="en-US" dirty="0"/>
          </a:p>
        </p:txBody>
      </p:sp>
      <p:sp>
        <p:nvSpPr>
          <p:cNvPr id="4" name="Pladsholder til diasnummer 3"/>
          <p:cNvSpPr>
            <a:spLocks noGrp="1"/>
          </p:cNvSpPr>
          <p:nvPr>
            <p:ph type="sldNum" sz="quarter" idx="10"/>
          </p:nvPr>
        </p:nvSpPr>
        <p:spPr/>
        <p:txBody>
          <a:bodyPr/>
          <a:lstStyle/>
          <a:p>
            <a:fld id="{790DD9E8-1C83-4BDE-AAFC-B2DB82AD518F}" type="slidenum">
              <a:rPr lang="da-DK" smtClean="0">
                <a:solidFill>
                  <a:prstClr val="black"/>
                </a:solidFill>
              </a:rPr>
              <a:pPr/>
              <a:t>10</a:t>
            </a:fld>
            <a:endParaRPr lang="da-DK">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err="1" smtClean="0"/>
              <a:t>Source</a:t>
            </a:r>
            <a:r>
              <a:rPr lang="da-DK" dirty="0" smtClean="0"/>
              <a:t>: </a:t>
            </a:r>
            <a:r>
              <a:rPr lang="da-DK" i="1" dirty="0" smtClean="0"/>
              <a:t>UFC </a:t>
            </a:r>
            <a:r>
              <a:rPr lang="da-DK" i="1" dirty="0" err="1" smtClean="0"/>
              <a:t>Children</a:t>
            </a:r>
            <a:r>
              <a:rPr lang="da-DK" i="1" dirty="0" smtClean="0"/>
              <a:t> and Families</a:t>
            </a:r>
            <a:r>
              <a:rPr lang="da-DK" i="1" baseline="0" dirty="0" smtClean="0"/>
              <a:t>, </a:t>
            </a:r>
            <a:r>
              <a:rPr lang="da-DK" i="1" baseline="0" dirty="0" err="1" smtClean="0"/>
              <a:t>study</a:t>
            </a:r>
            <a:r>
              <a:rPr lang="da-DK" i="1" baseline="0" dirty="0" smtClean="0"/>
              <a:t> on Family Group Conference in Denmark,</a:t>
            </a:r>
            <a:r>
              <a:rPr lang="da-DK" i="1" dirty="0" smtClean="0"/>
              <a:t> 2001</a:t>
            </a:r>
          </a:p>
          <a:p>
            <a:endParaRPr lang="da-DK" dirty="0" smtClean="0"/>
          </a:p>
          <a:p>
            <a:r>
              <a:rPr lang="en-US" dirty="0"/>
              <a:t>In each phase there are key tasks to be carried out.</a:t>
            </a:r>
            <a:br>
              <a:rPr lang="en-US" dirty="0"/>
            </a:br>
            <a:r>
              <a:rPr lang="en-US" dirty="0"/>
              <a:t>The preparation stage: agreement between the family and </a:t>
            </a:r>
            <a:r>
              <a:rPr lang="en-US" i="1" dirty="0"/>
              <a:t>the coordinator</a:t>
            </a:r>
            <a:r>
              <a:rPr lang="en-US" dirty="0"/>
              <a:t>  about the Family Group Conference. Finding out what is needed for the decision. Study of the problem and definition of the problem, so that you can define questions.</a:t>
            </a:r>
            <a:br>
              <a:rPr lang="en-US" dirty="0"/>
            </a:br>
            <a:r>
              <a:rPr lang="en-US" dirty="0"/>
              <a:t/>
            </a:r>
            <a:br>
              <a:rPr lang="en-US" dirty="0"/>
            </a:br>
            <a:r>
              <a:rPr lang="en-US" dirty="0"/>
              <a:t>For the meeting itself, there must be: Preparation of paper with information about the issues. Appointment of persons in the network to control the meeting and support the child.</a:t>
            </a:r>
            <a:br>
              <a:rPr lang="en-US" dirty="0"/>
            </a:br>
            <a:r>
              <a:rPr lang="en-US" dirty="0"/>
              <a:t>The responsible professional / social worker must approve the action plan, the network has formulated.</a:t>
            </a:r>
            <a:br>
              <a:rPr lang="en-US" dirty="0"/>
            </a:br>
            <a:r>
              <a:rPr lang="en-US" dirty="0"/>
              <a:t/>
            </a:r>
            <a:br>
              <a:rPr lang="en-US" dirty="0"/>
            </a:br>
            <a:r>
              <a:rPr lang="en-US" dirty="0"/>
              <a:t>After the meeting. Agreements on follow-up and how the plan and the process must be evaluated.</a:t>
            </a:r>
          </a:p>
          <a:p>
            <a:r>
              <a:rPr lang="en-US" dirty="0"/>
              <a:t/>
            </a:r>
            <a:br>
              <a:rPr lang="en-US" dirty="0"/>
            </a:br>
            <a:endParaRPr lang="da-DK" baseline="0" dirty="0" smtClean="0"/>
          </a:p>
        </p:txBody>
      </p:sp>
      <p:sp>
        <p:nvSpPr>
          <p:cNvPr id="4" name="Pladsholder til diasnummer 3"/>
          <p:cNvSpPr>
            <a:spLocks noGrp="1"/>
          </p:cNvSpPr>
          <p:nvPr>
            <p:ph type="sldNum" sz="quarter" idx="10"/>
          </p:nvPr>
        </p:nvSpPr>
        <p:spPr/>
        <p:txBody>
          <a:bodyPr/>
          <a:lstStyle/>
          <a:p>
            <a:fld id="{790DD9E8-1C83-4BDE-AAFC-B2DB82AD518F}" type="slidenum">
              <a:rPr lang="da-DK" smtClean="0">
                <a:solidFill>
                  <a:prstClr val="black"/>
                </a:solidFill>
              </a:rPr>
              <a:pPr/>
              <a:t>11</a:t>
            </a:fld>
            <a:endParaRPr lang="da-DK">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s">
    <p:spTree>
      <p:nvGrpSpPr>
        <p:cNvPr id="1" name=""/>
        <p:cNvGrpSpPr/>
        <p:nvPr/>
      </p:nvGrpSpPr>
      <p:grpSpPr>
        <a:xfrm>
          <a:off x="0" y="0"/>
          <a:ext cx="0" cy="0"/>
          <a:chOff x="0" y="0"/>
          <a:chExt cx="0" cy="0"/>
        </a:xfrm>
      </p:grpSpPr>
      <p:pic>
        <p:nvPicPr>
          <p:cNvPr id="4" name="Billede 7" descr="PP baggrund.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Billede 9"/>
          <p:cNvPicPr>
            <a:picLocks noChangeAspect="1"/>
          </p:cNvPicPr>
          <p:nvPr userDrawn="1"/>
        </p:nvPicPr>
        <p:blipFill>
          <a:blip r:embed="rId3"/>
          <a:srcRect/>
          <a:stretch>
            <a:fillRect/>
          </a:stretch>
        </p:blipFill>
        <p:spPr bwMode="auto">
          <a:xfrm>
            <a:off x="6880225" y="358775"/>
            <a:ext cx="1916113" cy="731838"/>
          </a:xfrm>
          <a:prstGeom prst="rect">
            <a:avLst/>
          </a:prstGeom>
          <a:noFill/>
          <a:ln w="9525">
            <a:noFill/>
            <a:miter lim="800000"/>
            <a:headEnd/>
            <a:tailEnd/>
          </a:ln>
        </p:spPr>
      </p:pic>
      <p:pic>
        <p:nvPicPr>
          <p:cNvPr id="6" name="Billede 10"/>
          <p:cNvPicPr>
            <a:picLocks noChangeAspect="1"/>
          </p:cNvPicPr>
          <p:nvPr userDrawn="1"/>
        </p:nvPicPr>
        <p:blipFill>
          <a:blip r:embed="rId4"/>
          <a:srcRect/>
          <a:stretch>
            <a:fillRect/>
          </a:stretch>
        </p:blipFill>
        <p:spPr bwMode="auto">
          <a:xfrm>
            <a:off x="534988" y="6332538"/>
            <a:ext cx="4492625" cy="90487"/>
          </a:xfrm>
          <a:prstGeom prst="rect">
            <a:avLst/>
          </a:prstGeom>
          <a:noFill/>
          <a:ln w="9525">
            <a:noFill/>
            <a:miter lim="800000"/>
            <a:headEnd/>
            <a:tailEnd/>
          </a:ln>
        </p:spPr>
      </p:pic>
      <p:sp>
        <p:nvSpPr>
          <p:cNvPr id="3074" name="Rectangle 2"/>
          <p:cNvSpPr>
            <a:spLocks noGrp="1" noChangeArrowheads="1"/>
          </p:cNvSpPr>
          <p:nvPr>
            <p:ph type="ctrTitle"/>
          </p:nvPr>
        </p:nvSpPr>
        <p:spPr>
          <a:xfrm>
            <a:off x="514350" y="2243138"/>
            <a:ext cx="7772400" cy="1214437"/>
          </a:xfrm>
        </p:spPr>
        <p:txBody>
          <a:bodyPr lIns="0" tIns="0" rIns="0" bIns="0"/>
          <a:lstStyle>
            <a:lvl1pPr>
              <a:defRPr sz="3200"/>
            </a:lvl1pPr>
          </a:lstStyle>
          <a:p>
            <a:pPr lvl="0"/>
            <a:r>
              <a:rPr lang="en-GB" noProof="0" smtClean="0"/>
              <a:t>Click to edit Master title style</a:t>
            </a:r>
          </a:p>
        </p:txBody>
      </p:sp>
      <p:sp>
        <p:nvSpPr>
          <p:cNvPr id="3075" name="Rectangle 3"/>
          <p:cNvSpPr>
            <a:spLocks noGrp="1" noChangeArrowheads="1"/>
          </p:cNvSpPr>
          <p:nvPr>
            <p:ph type="subTitle" idx="1"/>
          </p:nvPr>
        </p:nvSpPr>
        <p:spPr>
          <a:xfrm>
            <a:off x="514350" y="3470275"/>
            <a:ext cx="7772400" cy="175260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marL="0" indent="0">
              <a:buFontTx/>
              <a:buNone/>
              <a:defRPr sz="2000"/>
            </a:lvl1pPr>
          </a:lstStyle>
          <a:p>
            <a:pPr lvl="0"/>
            <a:r>
              <a:rPr lang="en-GB"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457200"/>
            <a:ext cx="2057400" cy="5668963"/>
          </a:xfrm>
        </p:spPr>
        <p:txBody>
          <a:bodyPr vert="eaVert"/>
          <a:lstStyle/>
          <a:p>
            <a:r>
              <a:rPr lang="da-DK" smtClean="0"/>
              <a:t>Klik for at redigere i masteren</a:t>
            </a:r>
            <a:endParaRPr lang="da-DK"/>
          </a:p>
        </p:txBody>
      </p:sp>
      <p:sp>
        <p:nvSpPr>
          <p:cNvPr id="3" name="Pladsholder til lodret titel 2"/>
          <p:cNvSpPr>
            <a:spLocks noGrp="1"/>
          </p:cNvSpPr>
          <p:nvPr>
            <p:ph type="body" orient="vert" idx="1"/>
          </p:nvPr>
        </p:nvSpPr>
        <p:spPr>
          <a:xfrm>
            <a:off x="457200" y="457200"/>
            <a:ext cx="6019800" cy="5668963"/>
          </a:xfrm>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Pladsholder til indhold 2"/>
          <p:cNvSpPr>
            <a:spLocks noGrp="1"/>
          </p:cNvSpPr>
          <p:nvPr>
            <p:ph idx="1"/>
          </p:nvPr>
        </p:nvSpPr>
        <p:spPr/>
        <p:txBody>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a-DK" smtClean="0"/>
              <a:t>Klik for at redigere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smtClean="0"/>
              <a:t>Klik for at redigere teksttypografierne i masteren</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Pladsholder til indhold 2"/>
          <p:cNvSpPr>
            <a:spLocks noGrp="1"/>
          </p:cNvSpPr>
          <p:nvPr>
            <p:ph sz="half" idx="1"/>
          </p:nvPr>
        </p:nvSpPr>
        <p:spPr>
          <a:xfrm>
            <a:off x="457200" y="1433513"/>
            <a:ext cx="4038600"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433513"/>
            <a:ext cx="4038600"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a-DK" smtClean="0"/>
              <a:t>Klik for at redigere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smtClean="0"/>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41F2F"/>
            </a:gs>
            <a:gs pos="100000">
              <a:srgbClr val="490000"/>
            </a:gs>
          </a:gsLst>
          <a:lin ang="5400000" scaled="1"/>
        </a:gradFill>
        <a:effectLst/>
      </p:bgPr>
    </p:bg>
    <p:spTree>
      <p:nvGrpSpPr>
        <p:cNvPr id="1" name=""/>
        <p:cNvGrpSpPr/>
        <p:nvPr/>
      </p:nvGrpSpPr>
      <p:grpSpPr>
        <a:xfrm>
          <a:off x="0" y="0"/>
          <a:ext cx="0" cy="0"/>
          <a:chOff x="0" y="0"/>
          <a:chExt cx="0" cy="0"/>
        </a:xfrm>
      </p:grpSpPr>
      <p:pic>
        <p:nvPicPr>
          <p:cNvPr id="1026" name="Picture 21" descr="Hvid-bund"/>
          <p:cNvPicPr>
            <a:picLocks noChangeAspect="1" noChangeArrowheads="1"/>
          </p:cNvPicPr>
          <p:nvPr userDrawn="1"/>
        </p:nvPicPr>
        <p:blipFill>
          <a:blip r:embed="rId13"/>
          <a:srcRect/>
          <a:stretch>
            <a:fillRect/>
          </a:stretch>
        </p:blipFill>
        <p:spPr bwMode="auto">
          <a:xfrm>
            <a:off x="-7938" y="1365250"/>
            <a:ext cx="9151938" cy="5492750"/>
          </a:xfrm>
          <a:prstGeom prst="rect">
            <a:avLst/>
          </a:prstGeom>
          <a:noFill/>
          <a:ln w="9525">
            <a:noFill/>
            <a:miter lim="800000"/>
            <a:headEnd/>
            <a:tailEnd/>
          </a:ln>
        </p:spPr>
      </p:pic>
      <p:sp>
        <p:nvSpPr>
          <p:cNvPr id="2" name="Rectangle 2"/>
          <p:cNvSpPr>
            <a:spLocks noGrp="1" noChangeArrowheads="1"/>
          </p:cNvSpPr>
          <p:nvPr>
            <p:ph type="title"/>
          </p:nvPr>
        </p:nvSpPr>
        <p:spPr bwMode="auto">
          <a:xfrm>
            <a:off x="457200" y="457200"/>
            <a:ext cx="566261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endParaRPr lang="da-DK"/>
          </a:p>
        </p:txBody>
      </p:sp>
      <p:sp>
        <p:nvSpPr>
          <p:cNvPr id="1027" name="Rectangle 3"/>
          <p:cNvSpPr>
            <a:spLocks noGrp="1" noChangeArrowheads="1"/>
          </p:cNvSpPr>
          <p:nvPr>
            <p:ph type="body" idx="1"/>
          </p:nvPr>
        </p:nvSpPr>
        <p:spPr bwMode="auto">
          <a:xfrm>
            <a:off x="457200" y="1433513"/>
            <a:ext cx="8229600" cy="46926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9" name="Rectangle 5"/>
          <p:cNvSpPr>
            <a:spLocks noGrp="1" noChangeArrowheads="1"/>
          </p:cNvSpPr>
          <p:nvPr>
            <p:ph type="ftr" sz="quarter" idx="3"/>
          </p:nvPr>
        </p:nvSpPr>
        <p:spPr bwMode="auto">
          <a:xfrm>
            <a:off x="3873500" y="6273800"/>
            <a:ext cx="48037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900">
                <a:latin typeface="Arial" charset="0"/>
                <a:ea typeface="Geneva" charset="0"/>
                <a:cs typeface="+mn-cs"/>
              </a:defRPr>
            </a:lvl1pPr>
          </a:lstStyle>
          <a:p>
            <a:pPr>
              <a:defRPr/>
            </a:pPr>
            <a:endParaRPr lang="en-GB"/>
          </a:p>
        </p:txBody>
      </p:sp>
      <p:pic>
        <p:nvPicPr>
          <p:cNvPr id="1030" name="Billede 7"/>
          <p:cNvPicPr>
            <a:picLocks noChangeAspect="1"/>
          </p:cNvPicPr>
          <p:nvPr userDrawn="1"/>
        </p:nvPicPr>
        <p:blipFill>
          <a:blip r:embed="rId14"/>
          <a:srcRect/>
          <a:stretch>
            <a:fillRect/>
          </a:stretch>
        </p:blipFill>
        <p:spPr bwMode="auto">
          <a:xfrm>
            <a:off x="6880225" y="358775"/>
            <a:ext cx="1916113" cy="731838"/>
          </a:xfrm>
          <a:prstGeom prst="rect">
            <a:avLst/>
          </a:prstGeom>
          <a:noFill/>
          <a:ln w="9525">
            <a:noFill/>
            <a:miter lim="800000"/>
            <a:headEnd/>
            <a:tailEnd/>
          </a:ln>
        </p:spPr>
      </p:pic>
      <p:pic>
        <p:nvPicPr>
          <p:cNvPr id="1031" name="Billede 10"/>
          <p:cNvPicPr>
            <a:picLocks noChangeAspect="1"/>
          </p:cNvPicPr>
          <p:nvPr userDrawn="1"/>
        </p:nvPicPr>
        <p:blipFill>
          <a:blip r:embed="rId15"/>
          <a:srcRect/>
          <a:stretch>
            <a:fillRect/>
          </a:stretch>
        </p:blipFill>
        <p:spPr bwMode="auto">
          <a:xfrm>
            <a:off x="534988" y="6332538"/>
            <a:ext cx="4492625" cy="904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0" fontAlgn="base" hangingPunct="0">
        <a:spcBef>
          <a:spcPct val="0"/>
        </a:spcBef>
        <a:spcAft>
          <a:spcPct val="0"/>
        </a:spcAft>
        <a:defRPr sz="2000" b="1">
          <a:solidFill>
            <a:schemeClr val="bg1"/>
          </a:solidFill>
          <a:latin typeface="+mj-lt"/>
          <a:ea typeface="+mj-ea"/>
          <a:cs typeface="Geneva" charset="0"/>
        </a:defRPr>
      </a:lvl1pPr>
      <a:lvl2pPr algn="l" rtl="0" eaLnBrk="0" fontAlgn="base" hangingPunct="0">
        <a:spcBef>
          <a:spcPct val="0"/>
        </a:spcBef>
        <a:spcAft>
          <a:spcPct val="0"/>
        </a:spcAft>
        <a:defRPr sz="2000" b="1">
          <a:solidFill>
            <a:schemeClr val="bg1"/>
          </a:solidFill>
          <a:latin typeface="Arial" charset="0"/>
          <a:ea typeface="Geneva" charset="0"/>
          <a:cs typeface="Geneva" charset="0"/>
        </a:defRPr>
      </a:lvl2pPr>
      <a:lvl3pPr algn="l" rtl="0" eaLnBrk="0" fontAlgn="base" hangingPunct="0">
        <a:spcBef>
          <a:spcPct val="0"/>
        </a:spcBef>
        <a:spcAft>
          <a:spcPct val="0"/>
        </a:spcAft>
        <a:defRPr sz="2000" b="1">
          <a:solidFill>
            <a:schemeClr val="bg1"/>
          </a:solidFill>
          <a:latin typeface="Arial" charset="0"/>
          <a:ea typeface="Geneva" charset="0"/>
          <a:cs typeface="Geneva" charset="0"/>
        </a:defRPr>
      </a:lvl3pPr>
      <a:lvl4pPr algn="l" rtl="0" eaLnBrk="0" fontAlgn="base" hangingPunct="0">
        <a:spcBef>
          <a:spcPct val="0"/>
        </a:spcBef>
        <a:spcAft>
          <a:spcPct val="0"/>
        </a:spcAft>
        <a:defRPr sz="2000" b="1">
          <a:solidFill>
            <a:schemeClr val="bg1"/>
          </a:solidFill>
          <a:latin typeface="Arial" charset="0"/>
          <a:ea typeface="Geneva" charset="0"/>
          <a:cs typeface="Geneva" charset="0"/>
        </a:defRPr>
      </a:lvl4pPr>
      <a:lvl5pPr algn="l" rtl="0" eaLnBrk="0" fontAlgn="base" hangingPunct="0">
        <a:spcBef>
          <a:spcPct val="0"/>
        </a:spcBef>
        <a:spcAft>
          <a:spcPct val="0"/>
        </a:spcAft>
        <a:defRPr sz="2000" b="1">
          <a:solidFill>
            <a:schemeClr val="bg1"/>
          </a:solidFill>
          <a:latin typeface="Arial" charset="0"/>
          <a:ea typeface="Geneva" charset="0"/>
          <a:cs typeface="Geneva" charset="0"/>
        </a:defRPr>
      </a:lvl5pPr>
      <a:lvl6pPr marL="457200" algn="l" rtl="0" fontAlgn="base">
        <a:spcBef>
          <a:spcPct val="0"/>
        </a:spcBef>
        <a:spcAft>
          <a:spcPct val="0"/>
        </a:spcAft>
        <a:defRPr sz="2000" b="1">
          <a:solidFill>
            <a:schemeClr val="bg1"/>
          </a:solidFill>
          <a:latin typeface="Arial" charset="0"/>
          <a:ea typeface="Geneva" charset="0"/>
        </a:defRPr>
      </a:lvl6pPr>
      <a:lvl7pPr marL="914400" algn="l" rtl="0" fontAlgn="base">
        <a:spcBef>
          <a:spcPct val="0"/>
        </a:spcBef>
        <a:spcAft>
          <a:spcPct val="0"/>
        </a:spcAft>
        <a:defRPr sz="2000" b="1">
          <a:solidFill>
            <a:schemeClr val="bg1"/>
          </a:solidFill>
          <a:latin typeface="Arial" charset="0"/>
          <a:ea typeface="Geneva" charset="0"/>
        </a:defRPr>
      </a:lvl7pPr>
      <a:lvl8pPr marL="1371600" algn="l" rtl="0" fontAlgn="base">
        <a:spcBef>
          <a:spcPct val="0"/>
        </a:spcBef>
        <a:spcAft>
          <a:spcPct val="0"/>
        </a:spcAft>
        <a:defRPr sz="2000" b="1">
          <a:solidFill>
            <a:schemeClr val="bg1"/>
          </a:solidFill>
          <a:latin typeface="Arial" charset="0"/>
          <a:ea typeface="Geneva" charset="0"/>
        </a:defRPr>
      </a:lvl8pPr>
      <a:lvl9pPr marL="1828800" algn="l" rtl="0" fontAlgn="base">
        <a:spcBef>
          <a:spcPct val="0"/>
        </a:spcBef>
        <a:spcAft>
          <a:spcPct val="0"/>
        </a:spcAft>
        <a:defRPr sz="2000" b="1">
          <a:solidFill>
            <a:schemeClr val="bg1"/>
          </a:solidFill>
          <a:latin typeface="Arial" charset="0"/>
          <a:ea typeface="Geneva" charset="0"/>
        </a:defRPr>
      </a:lvl9pPr>
    </p:titleStyle>
    <p:bodyStyle>
      <a:lvl1pPr marL="342900" indent="-342900" algn="l" rtl="0" eaLnBrk="0" fontAlgn="base" hangingPunct="0">
        <a:spcBef>
          <a:spcPct val="20000"/>
        </a:spcBef>
        <a:spcAft>
          <a:spcPct val="0"/>
        </a:spcAft>
        <a:buChar char="•"/>
        <a:defRPr>
          <a:solidFill>
            <a:schemeClr val="tx1"/>
          </a:solidFill>
          <a:latin typeface="+mn-lt"/>
          <a:ea typeface="+mn-ea"/>
          <a:cs typeface="Geneva" charset="0"/>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a-DK" dirty="0" smtClean="0"/>
              <a:t>Social interventions: </a:t>
            </a:r>
            <a:br>
              <a:rPr lang="da-DK" dirty="0" smtClean="0"/>
            </a:br>
            <a:r>
              <a:rPr lang="da-DK" dirty="0" smtClean="0"/>
              <a:t>Vulnerable </a:t>
            </a:r>
            <a:r>
              <a:rPr lang="da-DK" dirty="0" err="1" smtClean="0"/>
              <a:t>children</a:t>
            </a:r>
            <a:r>
              <a:rPr lang="da-DK" dirty="0" smtClean="0"/>
              <a:t> </a:t>
            </a:r>
            <a:br>
              <a:rPr lang="da-DK" dirty="0" smtClean="0"/>
            </a:br>
            <a:endParaRPr lang="da-DK" sz="2800" dirty="0"/>
          </a:p>
        </p:txBody>
      </p:sp>
      <p:sp>
        <p:nvSpPr>
          <p:cNvPr id="5" name="Undertitel 4"/>
          <p:cNvSpPr>
            <a:spLocks noGrp="1"/>
          </p:cNvSpPr>
          <p:nvPr>
            <p:ph type="subTitle" idx="1"/>
          </p:nvPr>
        </p:nvSpPr>
        <p:spPr/>
        <p:txBody>
          <a:bodyPr/>
          <a:lstStyle/>
          <a:p>
            <a:endParaRPr lang="da-DK" dirty="0"/>
          </a:p>
        </p:txBody>
      </p:sp>
    </p:spTree>
    <p:extLst>
      <p:ext uri="{BB962C8B-B14F-4D97-AF65-F5344CB8AC3E}">
        <p14:creationId xmlns:p14="http://schemas.microsoft.com/office/powerpoint/2010/main" val="234248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Family</a:t>
            </a:r>
            <a:r>
              <a:rPr lang="da-DK" sz="2400" dirty="0" smtClean="0"/>
              <a:t> Group </a:t>
            </a:r>
            <a:r>
              <a:rPr lang="da-DK" sz="2400" dirty="0" err="1" smtClean="0"/>
              <a:t>Conference</a:t>
            </a:r>
            <a:endParaRPr lang="da-DK" sz="2400" dirty="0"/>
          </a:p>
        </p:txBody>
      </p:sp>
      <p:sp>
        <p:nvSpPr>
          <p:cNvPr id="3" name="Pladsholder til indhold 2"/>
          <p:cNvSpPr>
            <a:spLocks noGrp="1"/>
          </p:cNvSpPr>
          <p:nvPr>
            <p:ph idx="1"/>
          </p:nvPr>
        </p:nvSpPr>
        <p:spPr/>
        <p:txBody>
          <a:bodyPr/>
          <a:lstStyle/>
          <a:p>
            <a:r>
              <a:rPr lang="da-DK" dirty="0" smtClean="0"/>
              <a:t>A </a:t>
            </a:r>
            <a:r>
              <a:rPr lang="da-DK" dirty="0" err="1" smtClean="0"/>
              <a:t>method</a:t>
            </a:r>
            <a:r>
              <a:rPr lang="da-DK" dirty="0" smtClean="0"/>
              <a:t> in social </a:t>
            </a:r>
            <a:r>
              <a:rPr lang="da-DK" dirty="0" err="1" smtClean="0"/>
              <a:t>work</a:t>
            </a:r>
            <a:endParaRPr lang="da-DK" dirty="0" smtClean="0"/>
          </a:p>
          <a:p>
            <a:r>
              <a:rPr lang="da-DK" dirty="0" err="1" smtClean="0"/>
              <a:t>Developed</a:t>
            </a:r>
            <a:r>
              <a:rPr lang="da-DK" dirty="0" smtClean="0"/>
              <a:t> in New Zealand</a:t>
            </a:r>
          </a:p>
          <a:p>
            <a:endParaRPr lang="da-DK" dirty="0" smtClean="0"/>
          </a:p>
          <a:p>
            <a:r>
              <a:rPr lang="da-DK" dirty="0" err="1" smtClean="0"/>
              <a:t>Theoretical</a:t>
            </a:r>
            <a:r>
              <a:rPr lang="da-DK" dirty="0" smtClean="0"/>
              <a:t> </a:t>
            </a:r>
            <a:r>
              <a:rPr lang="da-DK" dirty="0" err="1" smtClean="0"/>
              <a:t>background</a:t>
            </a:r>
            <a:r>
              <a:rPr lang="da-DK" dirty="0" smtClean="0"/>
              <a:t>:</a:t>
            </a:r>
          </a:p>
          <a:p>
            <a:pPr lvl="1"/>
            <a:r>
              <a:rPr lang="da-DK" dirty="0" err="1" smtClean="0"/>
              <a:t>Ecological</a:t>
            </a:r>
            <a:r>
              <a:rPr lang="da-DK" dirty="0" smtClean="0"/>
              <a:t> system-</a:t>
            </a:r>
            <a:r>
              <a:rPr lang="da-DK" dirty="0" err="1" smtClean="0"/>
              <a:t>theory</a:t>
            </a:r>
            <a:endParaRPr lang="da-DK" dirty="0" smtClean="0"/>
          </a:p>
          <a:p>
            <a:pPr lvl="1"/>
            <a:r>
              <a:rPr lang="da-DK" dirty="0" smtClean="0"/>
              <a:t>Social </a:t>
            </a:r>
            <a:r>
              <a:rPr lang="da-DK" dirty="0" err="1" smtClean="0"/>
              <a:t>networking</a:t>
            </a:r>
            <a:r>
              <a:rPr lang="da-DK" dirty="0" smtClean="0"/>
              <a:t> </a:t>
            </a:r>
            <a:r>
              <a:rPr lang="da-DK" dirty="0" err="1" smtClean="0"/>
              <a:t>theory</a:t>
            </a:r>
            <a:endParaRPr lang="da-DK" dirty="0" smtClean="0"/>
          </a:p>
          <a:p>
            <a:pPr lvl="1"/>
            <a:r>
              <a:rPr lang="da-DK" dirty="0" err="1" smtClean="0"/>
              <a:t>Empowerment</a:t>
            </a:r>
            <a:endParaRPr lang="da-DK" dirty="0" smtClean="0"/>
          </a:p>
          <a:p>
            <a:endParaRPr lang="da-DK" dirty="0" smtClean="0"/>
          </a:p>
          <a:p>
            <a:r>
              <a:rPr lang="da-DK" dirty="0" smtClean="0"/>
              <a:t>In Denmark:</a:t>
            </a:r>
          </a:p>
          <a:p>
            <a:r>
              <a:rPr lang="en-US" kern="1200" dirty="0">
                <a:ea typeface="Geneva" charset="0"/>
              </a:rPr>
              <a:t>“A model for communication and decision with clear framework and predefined questions, where the extended family in a private room will decide on the aid to be granted from the public and / or family for the child / young person's well-being and development. Administration approves subsequent action plan and the follow-up.”</a:t>
            </a:r>
            <a:endParaRPr lang="da-DK" dirty="0"/>
          </a:p>
          <a:p>
            <a:pPr marL="0" indent="0">
              <a:buNone/>
            </a:pPr>
            <a:r>
              <a:rPr lang="da-DK" sz="1200" i="1" dirty="0" smtClean="0"/>
              <a:t>					(Rasmussen and Hansen, 2002, Mortensen 2007)</a:t>
            </a:r>
            <a:endParaRPr lang="da-DK" sz="1200" i="1" dirty="0"/>
          </a:p>
        </p:txBody>
      </p:sp>
    </p:spTree>
    <p:extLst>
      <p:ext uri="{BB962C8B-B14F-4D97-AF65-F5344CB8AC3E}">
        <p14:creationId xmlns:p14="http://schemas.microsoft.com/office/powerpoint/2010/main" val="6386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Family</a:t>
            </a:r>
            <a:r>
              <a:rPr lang="da-DK" sz="2400" dirty="0" smtClean="0"/>
              <a:t> Group </a:t>
            </a:r>
            <a:r>
              <a:rPr lang="da-DK" sz="2400" dirty="0" err="1" smtClean="0"/>
              <a:t>Conference</a:t>
            </a:r>
            <a:r>
              <a:rPr lang="da-DK" sz="2400" dirty="0" smtClean="0"/>
              <a:t>: </a:t>
            </a:r>
            <a:r>
              <a:rPr lang="da-DK" sz="2400" dirty="0" err="1" smtClean="0"/>
              <a:t>Phases</a:t>
            </a:r>
            <a:endParaRPr lang="da-DK" sz="2400" dirty="0"/>
          </a:p>
        </p:txBody>
      </p:sp>
      <p:graphicFrame>
        <p:nvGraphicFramePr>
          <p:cNvPr id="6" name="Pladsholder til indhold 5"/>
          <p:cNvGraphicFramePr>
            <a:graphicFrameLocks noGrp="1"/>
          </p:cNvGraphicFramePr>
          <p:nvPr>
            <p:ph idx="1"/>
          </p:nvPr>
        </p:nvGraphicFramePr>
        <p:xfrm>
          <a:off x="457200" y="1433511"/>
          <a:ext cx="8229600" cy="3931920"/>
        </p:xfrm>
        <a:graphic>
          <a:graphicData uri="http://schemas.openxmlformats.org/drawingml/2006/table">
            <a:tbl>
              <a:tblPr firstRow="1" bandRow="1">
                <a:tableStyleId>{5C22544A-7EE6-4342-B048-85BDC9FD1C3A}</a:tableStyleId>
              </a:tblPr>
              <a:tblGrid>
                <a:gridCol w="8229600"/>
              </a:tblGrid>
              <a:tr h="0">
                <a:tc>
                  <a:txBody>
                    <a:bodyPr/>
                    <a:lstStyle/>
                    <a:p>
                      <a:endParaRPr lang="da-DK" dirty="0"/>
                    </a:p>
                  </a:txBody>
                  <a:tcPr/>
                </a:tc>
              </a:tr>
              <a:tr h="307908">
                <a:tc>
                  <a:txBody>
                    <a:bodyPr/>
                    <a:lstStyle/>
                    <a:p>
                      <a:r>
                        <a:rPr lang="da-DK" dirty="0" smtClean="0"/>
                        <a:t> </a:t>
                      </a:r>
                      <a:r>
                        <a:rPr lang="da-DK" dirty="0" err="1" smtClean="0"/>
                        <a:t>Explore</a:t>
                      </a:r>
                      <a:r>
                        <a:rPr lang="da-DK" dirty="0" smtClean="0"/>
                        <a:t> </a:t>
                      </a:r>
                      <a:r>
                        <a:rPr lang="da-DK" dirty="0" err="1" smtClean="0"/>
                        <a:t>needs</a:t>
                      </a:r>
                      <a:r>
                        <a:rPr lang="da-DK" dirty="0" smtClean="0"/>
                        <a:t>                      Start</a:t>
                      </a:r>
                      <a:r>
                        <a:rPr lang="da-DK" baseline="0" dirty="0" smtClean="0"/>
                        <a:t> </a:t>
                      </a:r>
                      <a:r>
                        <a:rPr lang="da-DK" baseline="0" dirty="0" err="1" smtClean="0"/>
                        <a:t>family</a:t>
                      </a:r>
                      <a:r>
                        <a:rPr lang="da-DK" baseline="0" dirty="0" smtClean="0"/>
                        <a:t> </a:t>
                      </a:r>
                      <a:r>
                        <a:rPr lang="da-DK" baseline="0" dirty="0" err="1" smtClean="0"/>
                        <a:t>conference</a:t>
                      </a:r>
                      <a:r>
                        <a:rPr lang="da-DK" dirty="0" smtClean="0"/>
                        <a:t>            </a:t>
                      </a:r>
                      <a:r>
                        <a:rPr lang="da-DK" baseline="0" dirty="0" smtClean="0"/>
                        <a:t> </a:t>
                      </a:r>
                      <a:r>
                        <a:rPr lang="da-DK" baseline="0" dirty="0" err="1" smtClean="0"/>
                        <a:t>Follow</a:t>
                      </a:r>
                      <a:r>
                        <a:rPr lang="da-DK" baseline="0" dirty="0" smtClean="0"/>
                        <a:t> up</a:t>
                      </a:r>
                      <a:endParaRPr lang="da-DK" dirty="0"/>
                    </a:p>
                  </a:txBody>
                  <a:tcPr/>
                </a:tc>
              </a:tr>
              <a:tr h="20606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a-DK" dirty="0" err="1" smtClean="0"/>
                        <a:t>Specific</a:t>
                      </a:r>
                      <a:r>
                        <a:rPr lang="da-DK" baseline="0" dirty="0" smtClean="0"/>
                        <a:t> </a:t>
                      </a:r>
                      <a:r>
                        <a:rPr lang="da-DK" baseline="0" dirty="0" err="1" smtClean="0"/>
                        <a:t>need</a:t>
                      </a:r>
                      <a:r>
                        <a:rPr lang="da-DK" baseline="0" dirty="0" smtClean="0"/>
                        <a:t> </a:t>
                      </a:r>
                      <a:r>
                        <a:rPr lang="da-DK" baseline="0" dirty="0" err="1" smtClean="0"/>
                        <a:t>identified</a:t>
                      </a:r>
                      <a:r>
                        <a:rPr lang="da-DK" baseline="0" dirty="0" smtClean="0"/>
                        <a:t>          </a:t>
                      </a:r>
                      <a:r>
                        <a:rPr lang="da-DK" baseline="0" dirty="0" err="1" smtClean="0"/>
                        <a:t>Family</a:t>
                      </a:r>
                      <a:r>
                        <a:rPr lang="da-DK" baseline="0" dirty="0" smtClean="0"/>
                        <a:t> </a:t>
                      </a:r>
                      <a:r>
                        <a:rPr lang="da-DK" baseline="0" dirty="0" err="1" smtClean="0"/>
                        <a:t>conference</a:t>
                      </a:r>
                      <a:endParaRPr lang="da-DK" dirty="0" smtClean="0"/>
                    </a:p>
                    <a:p>
                      <a:endParaRPr lang="da-DK" dirty="0" smtClean="0"/>
                    </a:p>
                    <a:p>
                      <a:r>
                        <a:rPr lang="da-DK" baseline="0" dirty="0" smtClean="0"/>
                        <a:t>                           </a:t>
                      </a:r>
                      <a:r>
                        <a:rPr lang="da-DK" dirty="0" smtClean="0"/>
                        <a:t>                    </a:t>
                      </a:r>
                    </a:p>
                    <a:p>
                      <a:endParaRPr lang="da-DK" dirty="0" smtClean="0"/>
                    </a:p>
                    <a:p>
                      <a:endParaRPr lang="da-DK" dirty="0" smtClean="0"/>
                    </a:p>
                    <a:p>
                      <a:endParaRPr lang="da-DK" dirty="0" smtClean="0"/>
                    </a:p>
                    <a:p>
                      <a:endParaRPr lang="da-DK" dirty="0" smtClean="0"/>
                    </a:p>
                    <a:p>
                      <a:endParaRPr lang="da-DK" dirty="0" smtClean="0"/>
                    </a:p>
                    <a:p>
                      <a:r>
                        <a:rPr lang="da-DK" dirty="0" err="1" smtClean="0"/>
                        <a:t>Proposals/questions</a:t>
                      </a:r>
                      <a:endParaRPr lang="da-DK" dirty="0" smtClean="0"/>
                    </a:p>
                    <a:p>
                      <a:r>
                        <a:rPr lang="da-DK" dirty="0" smtClean="0"/>
                        <a:t>                </a:t>
                      </a:r>
                      <a:endParaRPr lang="da-DK" dirty="0"/>
                    </a:p>
                  </a:txBody>
                  <a:tcPr/>
                </a:tc>
              </a:tr>
              <a:tr h="0">
                <a:tc>
                  <a:txBody>
                    <a:bodyPr/>
                    <a:lstStyle/>
                    <a:p>
                      <a:endParaRPr lang="da-DK" dirty="0"/>
                    </a:p>
                  </a:txBody>
                  <a:tcPr/>
                </a:tc>
              </a:tr>
            </a:tbl>
          </a:graphicData>
        </a:graphic>
      </p:graphicFrame>
      <p:sp>
        <p:nvSpPr>
          <p:cNvPr id="7" name="Højrepil 6"/>
          <p:cNvSpPr/>
          <p:nvPr/>
        </p:nvSpPr>
        <p:spPr>
          <a:xfrm>
            <a:off x="6272463" y="3015917"/>
            <a:ext cx="2086821" cy="88231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a-DK" dirty="0" err="1" smtClean="0">
                <a:solidFill>
                  <a:srgbClr val="FFFFFF"/>
                </a:solidFill>
              </a:rPr>
              <a:t>Follow</a:t>
            </a:r>
            <a:r>
              <a:rPr lang="da-DK" dirty="0" smtClean="0">
                <a:solidFill>
                  <a:srgbClr val="FFFFFF"/>
                </a:solidFill>
              </a:rPr>
              <a:t> up</a:t>
            </a:r>
            <a:endParaRPr lang="da-DK" dirty="0">
              <a:solidFill>
                <a:srgbClr val="FFFFFF"/>
              </a:solidFill>
            </a:endParaRPr>
          </a:p>
        </p:txBody>
      </p:sp>
      <p:sp>
        <p:nvSpPr>
          <p:cNvPr id="8" name="Højrepil 7"/>
          <p:cNvSpPr/>
          <p:nvPr/>
        </p:nvSpPr>
        <p:spPr>
          <a:xfrm>
            <a:off x="577517" y="3096126"/>
            <a:ext cx="2069432" cy="81491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a-DK" dirty="0" err="1" smtClean="0">
                <a:solidFill>
                  <a:srgbClr val="FFFFFF"/>
                </a:solidFill>
              </a:rPr>
              <a:t>Preparation</a:t>
            </a:r>
            <a:endParaRPr lang="da-DK" dirty="0">
              <a:solidFill>
                <a:srgbClr val="FFFFFF"/>
              </a:solidFill>
            </a:endParaRPr>
          </a:p>
        </p:txBody>
      </p:sp>
      <p:sp>
        <p:nvSpPr>
          <p:cNvPr id="9" name="Højrepil 8"/>
          <p:cNvSpPr/>
          <p:nvPr/>
        </p:nvSpPr>
        <p:spPr>
          <a:xfrm>
            <a:off x="3320715" y="3096127"/>
            <a:ext cx="2181727" cy="8378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a-DK" dirty="0" smtClean="0">
                <a:solidFill>
                  <a:srgbClr val="FFFFFF"/>
                </a:solidFill>
              </a:rPr>
              <a:t>1        2        3      </a:t>
            </a:r>
            <a:endParaRPr lang="da-DK" dirty="0">
              <a:solidFill>
                <a:srgbClr val="FFFFFF"/>
              </a:solidFill>
            </a:endParaRPr>
          </a:p>
        </p:txBody>
      </p:sp>
    </p:spTree>
    <p:extLst>
      <p:ext uri="{BB962C8B-B14F-4D97-AF65-F5344CB8AC3E}">
        <p14:creationId xmlns:p14="http://schemas.microsoft.com/office/powerpoint/2010/main" val="106555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a-DK" dirty="0" err="1" smtClean="0"/>
              <a:t>Serious</a:t>
            </a:r>
            <a:r>
              <a:rPr lang="da-DK" dirty="0" smtClean="0"/>
              <a:t> cases </a:t>
            </a:r>
            <a:r>
              <a:rPr lang="da-DK" dirty="0" err="1" smtClean="0"/>
              <a:t>about</a:t>
            </a:r>
            <a:r>
              <a:rPr lang="da-DK" dirty="0" smtClean="0"/>
              <a:t> </a:t>
            </a:r>
            <a:r>
              <a:rPr lang="da-DK" dirty="0" err="1" smtClean="0"/>
              <a:t>abuse</a:t>
            </a:r>
            <a:r>
              <a:rPr lang="da-DK" dirty="0" smtClean="0"/>
              <a:t> in Denmark</a:t>
            </a:r>
            <a:br>
              <a:rPr lang="da-DK" dirty="0" smtClean="0"/>
            </a:br>
            <a:r>
              <a:rPr lang="da-DK" dirty="0" smtClean="0"/>
              <a:t/>
            </a:r>
            <a:br>
              <a:rPr lang="da-DK" dirty="0" smtClean="0"/>
            </a:br>
            <a:r>
              <a:rPr lang="da-DK" dirty="0" smtClean="0"/>
              <a:t>Intervention from the Parliament: The </a:t>
            </a:r>
            <a:r>
              <a:rPr lang="da-DK" dirty="0" err="1" smtClean="0"/>
              <a:t>child</a:t>
            </a:r>
            <a:r>
              <a:rPr lang="da-DK" dirty="0" smtClean="0"/>
              <a:t> </a:t>
            </a:r>
            <a:r>
              <a:rPr lang="da-DK" dirty="0" err="1" smtClean="0"/>
              <a:t>abuse</a:t>
            </a:r>
            <a:r>
              <a:rPr lang="da-DK" dirty="0" smtClean="0"/>
              <a:t> program</a:t>
            </a:r>
            <a:endParaRPr lang="da-DK" dirty="0"/>
          </a:p>
        </p:txBody>
      </p:sp>
      <p:sp>
        <p:nvSpPr>
          <p:cNvPr id="5" name="Undertitel 4"/>
          <p:cNvSpPr>
            <a:spLocks noGrp="1"/>
          </p:cNvSpPr>
          <p:nvPr>
            <p:ph type="subTitle" idx="1"/>
          </p:nvPr>
        </p:nvSpPr>
        <p:spPr>
          <a:xfrm flipV="1">
            <a:off x="514350" y="2909455"/>
            <a:ext cx="7772400" cy="560820"/>
          </a:xfrm>
        </p:spPr>
        <p:txBody>
          <a:bodyPr/>
          <a:lstStyle/>
          <a:p>
            <a:endParaRPr lang="da-DK"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Oval 3"/>
          <p:cNvSpPr>
            <a:spLocks noChangeArrowheads="1"/>
          </p:cNvSpPr>
          <p:nvPr/>
        </p:nvSpPr>
        <p:spPr bwMode="auto">
          <a:xfrm>
            <a:off x="3967948" y="2515051"/>
            <a:ext cx="1581150" cy="1587500"/>
          </a:xfrm>
          <a:prstGeom prst="ellipse">
            <a:avLst/>
          </a:prstGeom>
          <a:solidFill>
            <a:srgbClr val="000080">
              <a:alpha val="50195"/>
            </a:srgbClr>
          </a:solidFill>
          <a:ln w="9525">
            <a:solidFill>
              <a:srgbClr val="00B0F0"/>
            </a:solidFill>
            <a:round/>
            <a:headEnd/>
            <a:tailEnd/>
          </a:ln>
        </p:spPr>
        <p:txBody>
          <a:bodyPr wrap="none" anchor="ctr"/>
          <a:lstStyle/>
          <a:p>
            <a:pPr algn="ctr"/>
            <a:r>
              <a:rPr lang="da-DK" altLang="da-DK" sz="900" dirty="0"/>
              <a:t>	</a:t>
            </a:r>
          </a:p>
        </p:txBody>
      </p:sp>
      <p:sp>
        <p:nvSpPr>
          <p:cNvPr id="31748" name="Oval 4"/>
          <p:cNvSpPr>
            <a:spLocks noChangeArrowheads="1"/>
          </p:cNvSpPr>
          <p:nvPr/>
        </p:nvSpPr>
        <p:spPr bwMode="auto">
          <a:xfrm>
            <a:off x="4512253" y="3243409"/>
            <a:ext cx="1581150" cy="1603375"/>
          </a:xfrm>
          <a:prstGeom prst="ellipse">
            <a:avLst/>
          </a:prstGeom>
          <a:solidFill>
            <a:srgbClr val="99CCFF">
              <a:alpha val="59999"/>
            </a:srgbClr>
          </a:solidFill>
          <a:ln w="9525">
            <a:solidFill>
              <a:srgbClr val="C0C0C0"/>
            </a:solidFill>
            <a:round/>
            <a:headEnd/>
            <a:tailEnd/>
          </a:ln>
        </p:spPr>
        <p:txBody>
          <a:bodyPr wrap="none" anchor="ctr"/>
          <a:lstStyle/>
          <a:p>
            <a:pPr algn="ctr"/>
            <a:endParaRPr lang="da-DK" altLang="da-DK" sz="900" dirty="0"/>
          </a:p>
        </p:txBody>
      </p:sp>
      <p:sp>
        <p:nvSpPr>
          <p:cNvPr id="31749" name="Oval 5"/>
          <p:cNvSpPr>
            <a:spLocks noChangeArrowheads="1"/>
          </p:cNvSpPr>
          <p:nvPr/>
        </p:nvSpPr>
        <p:spPr bwMode="auto">
          <a:xfrm>
            <a:off x="3358884" y="3176089"/>
            <a:ext cx="1581150" cy="1603375"/>
          </a:xfrm>
          <a:prstGeom prst="ellipse">
            <a:avLst/>
          </a:prstGeom>
          <a:solidFill>
            <a:srgbClr val="FFCC00">
              <a:alpha val="50195"/>
            </a:srgbClr>
          </a:solidFill>
          <a:ln w="9525">
            <a:solidFill>
              <a:srgbClr val="FFCC00"/>
            </a:solidFill>
            <a:round/>
            <a:headEnd/>
            <a:tailEnd/>
          </a:ln>
        </p:spPr>
        <p:txBody>
          <a:bodyPr wrap="none" anchor="ctr"/>
          <a:lstStyle/>
          <a:p>
            <a:pPr algn="ctr"/>
            <a:endParaRPr lang="da-DK" altLang="da-DK" sz="900" dirty="0"/>
          </a:p>
        </p:txBody>
      </p:sp>
      <p:sp>
        <p:nvSpPr>
          <p:cNvPr id="31750" name="Text Box 6"/>
          <p:cNvSpPr txBox="1">
            <a:spLocks noChangeArrowheads="1"/>
          </p:cNvSpPr>
          <p:nvPr/>
        </p:nvSpPr>
        <p:spPr bwMode="auto">
          <a:xfrm>
            <a:off x="3576926" y="1764406"/>
            <a:ext cx="2376487" cy="707886"/>
          </a:xfrm>
          <a:prstGeom prst="rect">
            <a:avLst/>
          </a:prstGeom>
          <a:noFill/>
          <a:ln w="9525">
            <a:noFill/>
            <a:miter lim="800000"/>
            <a:headEnd/>
            <a:tailEnd/>
          </a:ln>
        </p:spPr>
        <p:txBody>
          <a:bodyPr wrap="square">
            <a:spAutoFit/>
          </a:bodyPr>
          <a:lstStyle/>
          <a:p>
            <a:pPr algn="ctr">
              <a:spcBef>
                <a:spcPct val="50000"/>
              </a:spcBef>
            </a:pPr>
            <a:r>
              <a:rPr lang="da-DK" altLang="da-DK" sz="1600" dirty="0" smtClean="0"/>
              <a:t>Social services</a:t>
            </a:r>
          </a:p>
          <a:p>
            <a:pPr algn="ctr">
              <a:spcBef>
                <a:spcPct val="50000"/>
              </a:spcBef>
            </a:pPr>
            <a:r>
              <a:rPr lang="da-DK" altLang="da-DK" sz="1600" dirty="0" smtClean="0"/>
              <a:t>The </a:t>
            </a:r>
            <a:r>
              <a:rPr lang="da-DK" altLang="da-DK" sz="1600" dirty="0" err="1" smtClean="0"/>
              <a:t>municipalities</a:t>
            </a:r>
            <a:endParaRPr lang="da-DK" altLang="da-DK" sz="1600" dirty="0"/>
          </a:p>
        </p:txBody>
      </p:sp>
      <p:sp>
        <p:nvSpPr>
          <p:cNvPr id="31751" name="Text Box 7"/>
          <p:cNvSpPr txBox="1">
            <a:spLocks noChangeArrowheads="1"/>
          </p:cNvSpPr>
          <p:nvPr/>
        </p:nvSpPr>
        <p:spPr bwMode="auto">
          <a:xfrm>
            <a:off x="204538" y="3786388"/>
            <a:ext cx="2839452" cy="707886"/>
          </a:xfrm>
          <a:prstGeom prst="rect">
            <a:avLst/>
          </a:prstGeom>
          <a:noFill/>
          <a:ln w="9525">
            <a:noFill/>
            <a:miter lim="800000"/>
            <a:headEnd/>
            <a:tailEnd/>
          </a:ln>
        </p:spPr>
        <p:txBody>
          <a:bodyPr wrap="square">
            <a:spAutoFit/>
          </a:bodyPr>
          <a:lstStyle/>
          <a:p>
            <a:pPr algn="r">
              <a:spcBef>
                <a:spcPct val="50000"/>
              </a:spcBef>
            </a:pPr>
            <a:r>
              <a:rPr lang="da-DK" altLang="da-DK" sz="1600" dirty="0" smtClean="0"/>
              <a:t>Health </a:t>
            </a:r>
            <a:r>
              <a:rPr lang="da-DK" altLang="da-DK" sz="1600" dirty="0" err="1" smtClean="0"/>
              <a:t>care</a:t>
            </a:r>
            <a:endParaRPr lang="da-DK" altLang="da-DK" sz="1600" dirty="0"/>
          </a:p>
          <a:p>
            <a:pPr algn="r">
              <a:spcBef>
                <a:spcPct val="50000"/>
              </a:spcBef>
            </a:pPr>
            <a:r>
              <a:rPr lang="da-DK" altLang="da-DK" sz="1600" dirty="0" smtClean="0"/>
              <a:t>The </a:t>
            </a:r>
            <a:r>
              <a:rPr lang="da-DK" altLang="da-DK" sz="1600" dirty="0" err="1" smtClean="0"/>
              <a:t>health</a:t>
            </a:r>
            <a:r>
              <a:rPr lang="da-DK" altLang="da-DK" sz="1600" dirty="0" smtClean="0"/>
              <a:t> </a:t>
            </a:r>
            <a:r>
              <a:rPr lang="da-DK" altLang="da-DK" sz="1600" dirty="0" err="1" smtClean="0"/>
              <a:t>sector</a:t>
            </a:r>
            <a:r>
              <a:rPr lang="da-DK" altLang="da-DK" sz="1600" dirty="0" smtClean="0"/>
              <a:t> in regions</a:t>
            </a:r>
            <a:endParaRPr lang="da-DK" altLang="da-DK" sz="1600" dirty="0"/>
          </a:p>
        </p:txBody>
      </p:sp>
      <p:sp>
        <p:nvSpPr>
          <p:cNvPr id="31752" name="Text Box 8"/>
          <p:cNvSpPr txBox="1">
            <a:spLocks noChangeArrowheads="1"/>
          </p:cNvSpPr>
          <p:nvPr/>
        </p:nvSpPr>
        <p:spPr bwMode="auto">
          <a:xfrm>
            <a:off x="6208295" y="3837904"/>
            <a:ext cx="2533923" cy="707886"/>
          </a:xfrm>
          <a:prstGeom prst="rect">
            <a:avLst/>
          </a:prstGeom>
          <a:noFill/>
          <a:ln w="9525">
            <a:noFill/>
            <a:miter lim="800000"/>
            <a:headEnd/>
            <a:tailEnd/>
          </a:ln>
        </p:spPr>
        <p:txBody>
          <a:bodyPr wrap="square">
            <a:spAutoFit/>
          </a:bodyPr>
          <a:lstStyle/>
          <a:p>
            <a:pPr>
              <a:spcBef>
                <a:spcPct val="50000"/>
              </a:spcBef>
            </a:pPr>
            <a:r>
              <a:rPr lang="da-DK" altLang="da-DK" sz="1600" dirty="0" err="1" smtClean="0"/>
              <a:t>Punishment</a:t>
            </a:r>
            <a:r>
              <a:rPr lang="da-DK" altLang="da-DK" sz="1600" dirty="0" smtClean="0"/>
              <a:t>, </a:t>
            </a:r>
            <a:r>
              <a:rPr lang="da-DK" altLang="da-DK" sz="1600" dirty="0" err="1" smtClean="0"/>
              <a:t>Criminal</a:t>
            </a:r>
            <a:r>
              <a:rPr lang="da-DK" altLang="da-DK" sz="1600" dirty="0" smtClean="0"/>
              <a:t> </a:t>
            </a:r>
            <a:r>
              <a:rPr lang="da-DK" altLang="da-DK" sz="1600" dirty="0" err="1" smtClean="0"/>
              <a:t>law</a:t>
            </a:r>
            <a:endParaRPr lang="da-DK" altLang="da-DK" sz="1600" dirty="0" smtClean="0"/>
          </a:p>
          <a:p>
            <a:pPr>
              <a:spcBef>
                <a:spcPct val="50000"/>
              </a:spcBef>
            </a:pPr>
            <a:r>
              <a:rPr lang="da-DK" altLang="da-DK" sz="1600" dirty="0" smtClean="0"/>
              <a:t>The Police</a:t>
            </a:r>
            <a:endParaRPr lang="da-DK" altLang="da-DK" sz="1600" dirty="0"/>
          </a:p>
        </p:txBody>
      </p:sp>
      <p:sp>
        <p:nvSpPr>
          <p:cNvPr id="12" name="Tekstboks 11"/>
          <p:cNvSpPr txBox="1"/>
          <p:nvPr/>
        </p:nvSpPr>
        <p:spPr>
          <a:xfrm>
            <a:off x="437881" y="249382"/>
            <a:ext cx="5644263" cy="830997"/>
          </a:xfrm>
          <a:prstGeom prst="rect">
            <a:avLst/>
          </a:prstGeom>
          <a:noFill/>
        </p:spPr>
        <p:txBody>
          <a:bodyPr wrap="square" rtlCol="0">
            <a:spAutoFit/>
          </a:bodyPr>
          <a:lstStyle/>
          <a:p>
            <a:r>
              <a:rPr lang="da-DK" sz="2400" b="1" dirty="0" smtClean="0">
                <a:solidFill>
                  <a:schemeClr val="bg1"/>
                </a:solidFill>
              </a:rPr>
              <a:t>Three </a:t>
            </a:r>
            <a:r>
              <a:rPr lang="da-DK" sz="2400" b="1" dirty="0" err="1" smtClean="0">
                <a:solidFill>
                  <a:schemeClr val="bg1"/>
                </a:solidFill>
              </a:rPr>
              <a:t>sectors</a:t>
            </a:r>
            <a:r>
              <a:rPr lang="da-DK" sz="2400" b="1" dirty="0" smtClean="0">
                <a:solidFill>
                  <a:schemeClr val="bg1"/>
                </a:solidFill>
              </a:rPr>
              <a:t> </a:t>
            </a:r>
            <a:r>
              <a:rPr lang="da-DK" sz="2400" b="1" dirty="0" err="1" smtClean="0">
                <a:solidFill>
                  <a:schemeClr val="bg1"/>
                </a:solidFill>
              </a:rPr>
              <a:t>involved</a:t>
            </a:r>
            <a:r>
              <a:rPr lang="da-DK" sz="2400" b="1" dirty="0" smtClean="0">
                <a:solidFill>
                  <a:schemeClr val="bg1"/>
                </a:solidFill>
              </a:rPr>
              <a:t> in cases on </a:t>
            </a:r>
            <a:r>
              <a:rPr lang="da-DK" sz="2400" b="1" dirty="0" err="1" smtClean="0">
                <a:solidFill>
                  <a:schemeClr val="bg1"/>
                </a:solidFill>
              </a:rPr>
              <a:t>abuse</a:t>
            </a:r>
            <a:r>
              <a:rPr lang="da-DK" sz="2400" b="1" dirty="0" smtClean="0">
                <a:solidFill>
                  <a:schemeClr val="bg1"/>
                </a:solidFill>
              </a:rPr>
              <a:t> </a:t>
            </a:r>
            <a:r>
              <a:rPr lang="da-DK" sz="2400" b="1" dirty="0" err="1" smtClean="0">
                <a:solidFill>
                  <a:schemeClr val="bg1"/>
                </a:solidFill>
              </a:rPr>
              <a:t>aginst</a:t>
            </a:r>
            <a:r>
              <a:rPr lang="da-DK" sz="2400" b="1" dirty="0" smtClean="0">
                <a:solidFill>
                  <a:schemeClr val="bg1"/>
                </a:solidFill>
              </a:rPr>
              <a:t> </a:t>
            </a:r>
            <a:r>
              <a:rPr lang="da-DK" sz="2400" b="1" dirty="0" err="1" smtClean="0">
                <a:solidFill>
                  <a:schemeClr val="bg1"/>
                </a:solidFill>
              </a:rPr>
              <a:t>children</a:t>
            </a:r>
            <a:endParaRPr lang="da-DK" sz="2400"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3"/>
          <a:srcRect l="12268" t="55383" r="52179" b="26981"/>
          <a:stretch>
            <a:fillRect/>
          </a:stretch>
        </p:blipFill>
        <p:spPr bwMode="auto">
          <a:xfrm rot="589460">
            <a:off x="4981575" y="5065713"/>
            <a:ext cx="3748088" cy="1042987"/>
          </a:xfrm>
          <a:prstGeom prst="rect">
            <a:avLst/>
          </a:prstGeom>
          <a:noFill/>
          <a:ln w="9525">
            <a:noFill/>
            <a:miter lim="800000"/>
            <a:headEnd/>
            <a:tailEnd/>
          </a:ln>
        </p:spPr>
      </p:pic>
      <p:pic>
        <p:nvPicPr>
          <p:cNvPr id="18435" name="Picture 5"/>
          <p:cNvPicPr>
            <a:picLocks noChangeAspect="1" noChangeArrowheads="1"/>
          </p:cNvPicPr>
          <p:nvPr/>
        </p:nvPicPr>
        <p:blipFill>
          <a:blip r:embed="rId4"/>
          <a:srcRect l="14622" t="39999" r="38931" b="34836"/>
          <a:stretch>
            <a:fillRect/>
          </a:stretch>
        </p:blipFill>
        <p:spPr bwMode="auto">
          <a:xfrm rot="-292160">
            <a:off x="101600" y="1582738"/>
            <a:ext cx="4633913" cy="1408112"/>
          </a:xfrm>
          <a:prstGeom prst="rect">
            <a:avLst/>
          </a:prstGeom>
          <a:noFill/>
          <a:ln w="9525">
            <a:noFill/>
            <a:miter lim="800000"/>
            <a:headEnd/>
            <a:tailEnd/>
          </a:ln>
        </p:spPr>
      </p:pic>
      <p:pic>
        <p:nvPicPr>
          <p:cNvPr id="18436" name="Picture 6"/>
          <p:cNvPicPr>
            <a:picLocks noChangeAspect="1" noChangeArrowheads="1"/>
          </p:cNvPicPr>
          <p:nvPr/>
        </p:nvPicPr>
        <p:blipFill>
          <a:blip r:embed="rId5"/>
          <a:srcRect l="12260" t="47198" r="52156" b="32536"/>
          <a:stretch>
            <a:fillRect/>
          </a:stretch>
        </p:blipFill>
        <p:spPr bwMode="auto">
          <a:xfrm>
            <a:off x="219075" y="4576763"/>
            <a:ext cx="4567238" cy="1481137"/>
          </a:xfrm>
          <a:prstGeom prst="rect">
            <a:avLst/>
          </a:prstGeom>
          <a:noFill/>
          <a:ln w="9525">
            <a:noFill/>
            <a:miter lim="800000"/>
            <a:headEnd/>
            <a:tailEnd/>
          </a:ln>
        </p:spPr>
      </p:pic>
      <p:sp>
        <p:nvSpPr>
          <p:cNvPr id="1843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da-DK" altLang="da-DK"/>
          </a:p>
        </p:txBody>
      </p:sp>
      <p:sp>
        <p:nvSpPr>
          <p:cNvPr id="18438" name="Rectangle 2"/>
          <p:cNvSpPr>
            <a:spLocks noGrp="1" noChangeArrowheads="1"/>
          </p:cNvSpPr>
          <p:nvPr>
            <p:ph type="title"/>
          </p:nvPr>
        </p:nvSpPr>
        <p:spPr>
          <a:xfrm>
            <a:off x="457200" y="438150"/>
            <a:ext cx="5857875" cy="838200"/>
          </a:xfrm>
        </p:spPr>
        <p:txBody>
          <a:bodyPr/>
          <a:lstStyle/>
          <a:p>
            <a:pPr eaLnBrk="1" hangingPunct="1"/>
            <a:r>
              <a:rPr lang="da-DK" altLang="da-DK" sz="2400" dirty="0" smtClean="0"/>
              <a:t>Focus on </a:t>
            </a:r>
            <a:r>
              <a:rPr lang="da-DK" altLang="da-DK" sz="2400" dirty="0" err="1" smtClean="0"/>
              <a:t>abuse</a:t>
            </a:r>
            <a:endParaRPr lang="da-DK" altLang="da-DK" sz="2400" dirty="0" smtClean="0"/>
          </a:p>
        </p:txBody>
      </p:sp>
      <p:pic>
        <p:nvPicPr>
          <p:cNvPr id="18439" name="Picture 8"/>
          <p:cNvPicPr>
            <a:picLocks noGrp="1" noChangeAspect="1" noChangeArrowheads="1"/>
          </p:cNvPicPr>
          <p:nvPr>
            <p:ph idx="1"/>
          </p:nvPr>
        </p:nvPicPr>
        <p:blipFill>
          <a:blip r:embed="rId6"/>
          <a:srcRect l="24205" t="53247" r="48068" b="28343"/>
          <a:stretch>
            <a:fillRect/>
          </a:stretch>
        </p:blipFill>
        <p:spPr>
          <a:xfrm rot="621164">
            <a:off x="5224463" y="1773238"/>
            <a:ext cx="3602037" cy="1350962"/>
          </a:xfrm>
          <a:noFill/>
          <a:ln>
            <a:noFill/>
          </a:ln>
        </p:spPr>
      </p:pic>
      <p:sp>
        <p:nvSpPr>
          <p:cNvPr id="18440" name="Pladsholder til diasnummer 4"/>
          <p:cNvSpPr>
            <a:spLocks noGrp="1"/>
          </p:cNvSpPr>
          <p:nvPr>
            <p:ph type="sldNum" sz="quarter" idx="4294967295"/>
          </p:nvPr>
        </p:nvSpPr>
        <p:spPr bwMode="auto">
          <a:xfrm>
            <a:off x="3873500" y="6273800"/>
            <a:ext cx="4803775" cy="238125"/>
          </a:xfrm>
          <a:prstGeom prst="rect">
            <a:avLst/>
          </a:prstGeom>
          <a:noFill/>
          <a:ln>
            <a:miter lim="800000"/>
            <a:headEnd/>
            <a:tailEnd/>
          </a:ln>
        </p:spPr>
        <p:txBody>
          <a:bodyPr/>
          <a:lstStyle/>
          <a:p>
            <a:pPr algn="r"/>
            <a:fld id="{A10EE3BE-B9BE-46FB-B817-5E5F59DD639E}" type="slidenum">
              <a:rPr lang="da-DK" altLang="da-DK" sz="900"/>
              <a:pPr algn="r"/>
              <a:t>14</a:t>
            </a:fld>
            <a:r>
              <a:rPr lang="da-DK" altLang="da-DK" sz="900"/>
              <a:t> / 18</a:t>
            </a:r>
          </a:p>
        </p:txBody>
      </p:sp>
      <p:pic>
        <p:nvPicPr>
          <p:cNvPr id="18441" name="Picture 4"/>
          <p:cNvPicPr>
            <a:picLocks noChangeAspect="1" noChangeArrowheads="1"/>
          </p:cNvPicPr>
          <p:nvPr/>
        </p:nvPicPr>
        <p:blipFill>
          <a:blip r:embed="rId7"/>
          <a:srcRect l="201" t="26537" r="32506" b="43315"/>
          <a:stretch>
            <a:fillRect/>
          </a:stretch>
        </p:blipFill>
        <p:spPr bwMode="auto">
          <a:xfrm rot="263672">
            <a:off x="1611313" y="3111500"/>
            <a:ext cx="6086475" cy="1522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p:cNvSpPr/>
          <p:nvPr/>
        </p:nvSpPr>
        <p:spPr>
          <a:xfrm>
            <a:off x="762000" y="1416676"/>
            <a:ext cx="7467600" cy="217653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da-DK" sz="2000" dirty="0">
                <a:solidFill>
                  <a:schemeClr val="tx1"/>
                </a:solidFill>
              </a:rPr>
              <a:t>Legislation and</a:t>
            </a:r>
          </a:p>
          <a:p>
            <a:pPr algn="ctr">
              <a:defRPr/>
            </a:pPr>
            <a:r>
              <a:rPr lang="da-DK" sz="2000" dirty="0">
                <a:solidFill>
                  <a:schemeClr val="tx1"/>
                </a:solidFill>
              </a:rPr>
              <a:t>many initiatives to support implementation and expand prevention and early intervention. The National Board of Social Service</a:t>
            </a:r>
          </a:p>
        </p:txBody>
      </p:sp>
      <p:sp>
        <p:nvSpPr>
          <p:cNvPr id="3" name="Ellipse 2"/>
          <p:cNvSpPr/>
          <p:nvPr/>
        </p:nvSpPr>
        <p:spPr>
          <a:xfrm>
            <a:off x="463639" y="4082602"/>
            <a:ext cx="2395471" cy="233107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sz="1400" dirty="0">
                <a:solidFill>
                  <a:schemeClr val="tx1"/>
                </a:solidFill>
              </a:rPr>
              <a:t>Developing  Policies and Professional guidelines for prevention abuse  against children at day care, schools and  residential care</a:t>
            </a:r>
          </a:p>
        </p:txBody>
      </p:sp>
      <p:sp>
        <p:nvSpPr>
          <p:cNvPr id="4" name="Ellipse 3"/>
          <p:cNvSpPr/>
          <p:nvPr/>
        </p:nvSpPr>
        <p:spPr>
          <a:xfrm>
            <a:off x="3284113" y="4056846"/>
            <a:ext cx="2446986" cy="2382054"/>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sz="1400" dirty="0">
                <a:solidFill>
                  <a:schemeClr val="tx1"/>
                </a:solidFill>
              </a:rPr>
              <a:t>Professional  guidelines for prevention abuse and handling cases with abuse  against children in municipalities</a:t>
            </a:r>
          </a:p>
        </p:txBody>
      </p:sp>
      <p:sp>
        <p:nvSpPr>
          <p:cNvPr id="6149" name="Titel 8"/>
          <p:cNvSpPr>
            <a:spLocks noGrp="1"/>
          </p:cNvSpPr>
          <p:nvPr>
            <p:ph type="title"/>
          </p:nvPr>
        </p:nvSpPr>
        <p:spPr>
          <a:xfrm>
            <a:off x="400050" y="381000"/>
            <a:ext cx="5662613" cy="809625"/>
          </a:xfrm>
        </p:spPr>
        <p:txBody>
          <a:bodyPr/>
          <a:lstStyle/>
          <a:p>
            <a:r>
              <a:rPr lang="da-DK" sz="2400" dirty="0" err="1" smtClean="0"/>
              <a:t>Coordinated</a:t>
            </a:r>
            <a:r>
              <a:rPr lang="da-DK" sz="2400" dirty="0" smtClean="0"/>
              <a:t> </a:t>
            </a:r>
            <a:r>
              <a:rPr lang="da-DK" sz="2400" dirty="0" err="1" smtClean="0"/>
              <a:t>measures</a:t>
            </a:r>
            <a:r>
              <a:rPr lang="da-DK" sz="2400" dirty="0" smtClean="0"/>
              <a:t> to </a:t>
            </a:r>
            <a:r>
              <a:rPr lang="da-DK" sz="2400" dirty="0" err="1" smtClean="0"/>
              <a:t>protect</a:t>
            </a:r>
            <a:r>
              <a:rPr lang="da-DK" sz="2400" dirty="0" smtClean="0"/>
              <a:t> children against abuse </a:t>
            </a:r>
          </a:p>
        </p:txBody>
      </p:sp>
      <p:sp>
        <p:nvSpPr>
          <p:cNvPr id="19" name="Nedadgående pil 18"/>
          <p:cNvSpPr/>
          <p:nvPr/>
        </p:nvSpPr>
        <p:spPr>
          <a:xfrm>
            <a:off x="6822851" y="3344288"/>
            <a:ext cx="1066800" cy="666750"/>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dirty="0" smtClean="0"/>
              <a:t>3</a:t>
            </a:r>
            <a:endParaRPr lang="da-DK" dirty="0"/>
          </a:p>
        </p:txBody>
      </p:sp>
      <p:sp>
        <p:nvSpPr>
          <p:cNvPr id="21" name="Nedadgående pil 20"/>
          <p:cNvSpPr/>
          <p:nvPr/>
        </p:nvSpPr>
        <p:spPr>
          <a:xfrm>
            <a:off x="1192458" y="3371161"/>
            <a:ext cx="1047750" cy="647700"/>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dirty="0" smtClean="0"/>
              <a:t>1</a:t>
            </a:r>
            <a:endParaRPr lang="da-DK" dirty="0"/>
          </a:p>
        </p:txBody>
      </p:sp>
      <p:sp>
        <p:nvSpPr>
          <p:cNvPr id="9" name="Ellipse 8"/>
          <p:cNvSpPr/>
          <p:nvPr/>
        </p:nvSpPr>
        <p:spPr>
          <a:xfrm>
            <a:off x="6008060" y="4053202"/>
            <a:ext cx="2524259" cy="23954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400" dirty="0" err="1" smtClean="0">
                <a:solidFill>
                  <a:srgbClr val="490000"/>
                </a:solidFill>
              </a:rPr>
              <a:t>Campaigns</a:t>
            </a:r>
            <a:r>
              <a:rPr lang="da-DK" sz="1400" dirty="0" smtClean="0">
                <a:solidFill>
                  <a:srgbClr val="490000"/>
                </a:solidFill>
              </a:rPr>
              <a:t> </a:t>
            </a:r>
            <a:r>
              <a:rPr lang="da-DK" sz="1400" dirty="0" err="1" smtClean="0">
                <a:solidFill>
                  <a:srgbClr val="490000"/>
                </a:solidFill>
              </a:rPr>
              <a:t>targeting</a:t>
            </a:r>
            <a:r>
              <a:rPr lang="da-DK" sz="1400" dirty="0" smtClean="0">
                <a:solidFill>
                  <a:srgbClr val="490000"/>
                </a:solidFill>
              </a:rPr>
              <a:t> </a:t>
            </a:r>
            <a:r>
              <a:rPr lang="da-DK" sz="1400" dirty="0" err="1" smtClean="0">
                <a:solidFill>
                  <a:srgbClr val="490000"/>
                </a:solidFill>
              </a:rPr>
              <a:t>children</a:t>
            </a:r>
            <a:r>
              <a:rPr lang="da-DK" sz="1400" dirty="0" smtClean="0">
                <a:solidFill>
                  <a:srgbClr val="490000"/>
                </a:solidFill>
              </a:rPr>
              <a:t>, the general population and professionals </a:t>
            </a:r>
            <a:r>
              <a:rPr lang="da-DK" sz="1400" dirty="0" err="1" smtClean="0">
                <a:solidFill>
                  <a:srgbClr val="490000"/>
                </a:solidFill>
              </a:rPr>
              <a:t>on</a:t>
            </a:r>
            <a:r>
              <a:rPr lang="da-DK" sz="1400" dirty="0" smtClean="0">
                <a:solidFill>
                  <a:srgbClr val="490000"/>
                </a:solidFill>
              </a:rPr>
              <a:t> </a:t>
            </a:r>
            <a:r>
              <a:rPr lang="da-DK" sz="1400" dirty="0" err="1" smtClean="0">
                <a:solidFill>
                  <a:srgbClr val="490000"/>
                </a:solidFill>
              </a:rPr>
              <a:t>childrens</a:t>
            </a:r>
            <a:r>
              <a:rPr lang="da-DK" sz="1400" dirty="0" smtClean="0">
                <a:solidFill>
                  <a:srgbClr val="490000"/>
                </a:solidFill>
              </a:rPr>
              <a:t> </a:t>
            </a:r>
            <a:r>
              <a:rPr lang="da-DK" sz="1400" dirty="0" err="1" smtClean="0">
                <a:solidFill>
                  <a:srgbClr val="490000"/>
                </a:solidFill>
              </a:rPr>
              <a:t>rights</a:t>
            </a:r>
            <a:endParaRPr lang="da-DK" sz="1400" dirty="0">
              <a:solidFill>
                <a:srgbClr val="490000"/>
              </a:solidFill>
            </a:endParaRPr>
          </a:p>
        </p:txBody>
      </p:sp>
      <p:sp>
        <p:nvSpPr>
          <p:cNvPr id="10" name="Nedadgående pil 9"/>
          <p:cNvSpPr/>
          <p:nvPr/>
        </p:nvSpPr>
        <p:spPr>
          <a:xfrm>
            <a:off x="4015209" y="3343256"/>
            <a:ext cx="1047750" cy="647700"/>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dirty="0" smtClean="0"/>
              <a:t>2</a:t>
            </a:r>
            <a:endParaRPr lang="da-DK"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a:xfrm>
            <a:off x="438150" y="361950"/>
            <a:ext cx="5662613" cy="809625"/>
          </a:xfrm>
        </p:spPr>
        <p:txBody>
          <a:bodyPr/>
          <a:lstStyle/>
          <a:p>
            <a:r>
              <a:rPr lang="en-US" sz="2400" dirty="0" smtClean="0"/>
              <a:t>Prevention in day care, school and residential care</a:t>
            </a:r>
            <a:endParaRPr lang="da-DK" sz="2400" dirty="0" smtClean="0"/>
          </a:p>
        </p:txBody>
      </p:sp>
      <p:sp>
        <p:nvSpPr>
          <p:cNvPr id="14339" name="Pladsholder til indhold 4"/>
          <p:cNvSpPr>
            <a:spLocks noGrp="1"/>
          </p:cNvSpPr>
          <p:nvPr>
            <p:ph idx="1"/>
          </p:nvPr>
        </p:nvSpPr>
        <p:spPr/>
        <p:txBody>
          <a:bodyPr/>
          <a:lstStyle/>
          <a:p>
            <a:endParaRPr lang="da-DK" dirty="0" smtClean="0"/>
          </a:p>
        </p:txBody>
      </p:sp>
      <p:graphicFrame>
        <p:nvGraphicFramePr>
          <p:cNvPr id="6" name="Pladsholder til indhold 3"/>
          <p:cNvGraphicFramePr>
            <a:graphicFrameLocks/>
          </p:cNvGraphicFramePr>
          <p:nvPr/>
        </p:nvGraphicFramePr>
        <p:xfrm>
          <a:off x="0" y="1434772"/>
          <a:ext cx="8229600" cy="4692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41" name="Tekstboks 6"/>
          <p:cNvSpPr txBox="1">
            <a:spLocks noChangeArrowheads="1"/>
          </p:cNvSpPr>
          <p:nvPr/>
        </p:nvSpPr>
        <p:spPr bwMode="auto">
          <a:xfrm>
            <a:off x="5751513" y="1927225"/>
            <a:ext cx="3215945" cy="1184940"/>
          </a:xfrm>
          <a:prstGeom prst="rect">
            <a:avLst/>
          </a:prstGeom>
          <a:noFill/>
          <a:ln w="9525">
            <a:noFill/>
            <a:miter lim="800000"/>
            <a:headEnd/>
            <a:tailEnd/>
          </a:ln>
        </p:spPr>
        <p:txBody>
          <a:bodyPr wrap="none">
            <a:spAutoFit/>
          </a:bodyPr>
          <a:lstStyle/>
          <a:p>
            <a:r>
              <a:rPr lang="en-US" sz="1400" b="1" smtClean="0"/>
              <a:t>Policy and Professional </a:t>
            </a:r>
            <a:r>
              <a:rPr lang="en-US" sz="1400" b="1"/>
              <a:t>Guidelines </a:t>
            </a:r>
          </a:p>
          <a:p>
            <a:r>
              <a:rPr lang="en-US" sz="1300"/>
              <a:t>in </a:t>
            </a:r>
            <a:r>
              <a:rPr lang="en-US" sz="1300" smtClean="0"/>
              <a:t>day care, schools </a:t>
            </a:r>
            <a:r>
              <a:rPr lang="en-US" sz="1300"/>
              <a:t>and residential care</a:t>
            </a:r>
          </a:p>
          <a:p>
            <a:endParaRPr lang="en-US" sz="1300"/>
          </a:p>
          <a:p>
            <a:r>
              <a:rPr lang="en-US" sz="1300"/>
              <a:t>- A dynamic policy </a:t>
            </a:r>
            <a:endParaRPr lang="da-DK" sz="1300"/>
          </a:p>
          <a:p>
            <a:endParaRPr lang="da-DK"/>
          </a:p>
        </p:txBody>
      </p:sp>
      <p:cxnSp>
        <p:nvCxnSpPr>
          <p:cNvPr id="9" name="Lige pilforbindelse 8"/>
          <p:cNvCxnSpPr/>
          <p:nvPr/>
        </p:nvCxnSpPr>
        <p:spPr>
          <a:xfrm flipH="1">
            <a:off x="4405313" y="2855913"/>
            <a:ext cx="1979612" cy="1225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411125" y="364129"/>
            <a:ext cx="6153149" cy="809625"/>
          </a:xfrm>
        </p:spPr>
        <p:txBody>
          <a:bodyPr/>
          <a:lstStyle/>
          <a:p>
            <a:r>
              <a:rPr lang="da-DK" sz="2400" dirty="0" smtClean="0"/>
              <a:t>Professionals</a:t>
            </a:r>
            <a:br>
              <a:rPr lang="da-DK" sz="2400" dirty="0" smtClean="0"/>
            </a:br>
            <a:r>
              <a:rPr lang="da-DK" sz="1600" dirty="0" smtClean="0"/>
              <a:t>- </a:t>
            </a:r>
            <a:r>
              <a:rPr lang="da-DK" sz="1600" dirty="0" err="1" smtClean="0"/>
              <a:t>teachers</a:t>
            </a:r>
            <a:r>
              <a:rPr lang="da-DK" sz="1600" dirty="0" smtClean="0"/>
              <a:t>, and social </a:t>
            </a:r>
            <a:r>
              <a:rPr lang="da-DK" sz="1600" dirty="0" err="1" smtClean="0"/>
              <a:t>workers</a:t>
            </a:r>
            <a:endParaRPr lang="da-DK" sz="1600" dirty="0" smtClean="0"/>
          </a:p>
        </p:txBody>
      </p:sp>
      <p:sp>
        <p:nvSpPr>
          <p:cNvPr id="11267" name="Pladsholder til indhold 2"/>
          <p:cNvSpPr>
            <a:spLocks noGrp="1"/>
          </p:cNvSpPr>
          <p:nvPr>
            <p:ph idx="1"/>
          </p:nvPr>
        </p:nvSpPr>
        <p:spPr/>
        <p:txBody>
          <a:bodyPr/>
          <a:lstStyle/>
          <a:p>
            <a:pPr>
              <a:buFontTx/>
              <a:buNone/>
            </a:pPr>
            <a:endParaRPr lang="da-DK" dirty="0" smtClean="0"/>
          </a:p>
        </p:txBody>
      </p:sp>
      <p:sp>
        <p:nvSpPr>
          <p:cNvPr id="4" name="Ellipse 3"/>
          <p:cNvSpPr/>
          <p:nvPr/>
        </p:nvSpPr>
        <p:spPr>
          <a:xfrm>
            <a:off x="2365375" y="1446028"/>
            <a:ext cx="4747806" cy="4805916"/>
          </a:xfrm>
          <a:prstGeom prst="ellipse">
            <a:avLst/>
          </a:prstGeom>
          <a:gradFill>
            <a:gsLst>
              <a:gs pos="0">
                <a:schemeClr val="accent1">
                  <a:lumMod val="60000"/>
                  <a:lumOff val="40000"/>
                </a:schemeClr>
              </a:gs>
              <a:gs pos="100000">
                <a:schemeClr val="accent1">
                  <a:tint val="50000"/>
                  <a:shade val="100000"/>
                  <a:satMod val="350000"/>
                </a:schemeClr>
              </a:gs>
            </a:gsLst>
          </a:gra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a-DK"/>
          </a:p>
        </p:txBody>
      </p:sp>
      <p:sp>
        <p:nvSpPr>
          <p:cNvPr id="5" name="Tekstboks 4"/>
          <p:cNvSpPr txBox="1"/>
          <p:nvPr/>
        </p:nvSpPr>
        <p:spPr>
          <a:xfrm>
            <a:off x="2753611" y="2044663"/>
            <a:ext cx="4011613" cy="3985706"/>
          </a:xfrm>
          <a:prstGeom prst="rect">
            <a:avLst/>
          </a:prstGeom>
          <a:noFill/>
        </p:spPr>
        <p:txBody>
          <a:bodyPr>
            <a:spAutoFit/>
          </a:bodyPr>
          <a:lstStyle/>
          <a:p>
            <a:pPr algn="ctr">
              <a:defRPr/>
            </a:pPr>
            <a:r>
              <a:rPr lang="da-DK" sz="2000" b="1" dirty="0"/>
              <a:t>Professionals</a:t>
            </a:r>
          </a:p>
          <a:p>
            <a:pPr>
              <a:defRPr/>
            </a:pPr>
            <a:endParaRPr lang="da-DK" sz="1600" b="1" dirty="0"/>
          </a:p>
          <a:p>
            <a:pPr marL="342900" indent="-342900">
              <a:spcAft>
                <a:spcPts val="600"/>
              </a:spcAft>
              <a:buFont typeface="Wingdings" pitchFamily="2" charset="2"/>
              <a:buChar char="Ø"/>
              <a:defRPr/>
            </a:pPr>
            <a:r>
              <a:rPr lang="en-US" sz="1600" dirty="0"/>
              <a:t>Clear recruitment and staff follow-up procedures. </a:t>
            </a:r>
          </a:p>
          <a:p>
            <a:pPr marL="342900" indent="-342900">
              <a:spcAft>
                <a:spcPts val="600"/>
              </a:spcAft>
              <a:buFont typeface="Wingdings" pitchFamily="2" charset="2"/>
              <a:buChar char="Ø"/>
              <a:defRPr/>
            </a:pPr>
            <a:r>
              <a:rPr lang="en-US" sz="1600" dirty="0"/>
              <a:t>Open academic and teaching environment.</a:t>
            </a:r>
          </a:p>
          <a:p>
            <a:pPr marL="342900" indent="-342900">
              <a:spcAft>
                <a:spcPts val="600"/>
              </a:spcAft>
              <a:buFont typeface="Wingdings" pitchFamily="2" charset="2"/>
              <a:buChar char="Ø"/>
              <a:defRPr/>
            </a:pPr>
            <a:r>
              <a:rPr lang="en-US" sz="1600" dirty="0"/>
              <a:t>Creating dialogue between professionals</a:t>
            </a:r>
          </a:p>
          <a:p>
            <a:pPr marL="342900" indent="-342900">
              <a:spcAft>
                <a:spcPts val="600"/>
              </a:spcAft>
              <a:buFont typeface="Wingdings" pitchFamily="2" charset="2"/>
              <a:buChar char="Ø"/>
              <a:defRPr/>
            </a:pPr>
            <a:r>
              <a:rPr lang="en-US" sz="1600" dirty="0"/>
              <a:t>Update of knowledge about violence and sexual abuse against children.</a:t>
            </a:r>
          </a:p>
          <a:p>
            <a:pPr marL="342900" indent="-342900">
              <a:spcAft>
                <a:spcPts val="600"/>
              </a:spcAft>
              <a:buFont typeface="Wingdings" pitchFamily="2" charset="2"/>
              <a:buChar char="Ø"/>
              <a:defRPr/>
            </a:pPr>
            <a:r>
              <a:rPr lang="en-US" sz="1600" dirty="0"/>
              <a:t>Clear procedures in cases with violence and sexual abuse against children.</a:t>
            </a:r>
          </a:p>
          <a:p>
            <a:pPr>
              <a:defRPr/>
            </a:pPr>
            <a:endParaRPr lang="da-DK"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title"/>
          </p:nvPr>
        </p:nvSpPr>
        <p:spPr/>
        <p:txBody>
          <a:bodyPr/>
          <a:lstStyle/>
          <a:p>
            <a:r>
              <a:rPr lang="da-DK" sz="2400" dirty="0" smtClean="0"/>
              <a:t>Children</a:t>
            </a:r>
          </a:p>
        </p:txBody>
      </p:sp>
      <p:sp>
        <p:nvSpPr>
          <p:cNvPr id="12291" name="Pladsholder til indhold 2"/>
          <p:cNvSpPr>
            <a:spLocks noGrp="1"/>
          </p:cNvSpPr>
          <p:nvPr>
            <p:ph idx="1"/>
          </p:nvPr>
        </p:nvSpPr>
        <p:spPr/>
        <p:txBody>
          <a:bodyPr/>
          <a:lstStyle/>
          <a:p>
            <a:endParaRPr lang="da-DK" smtClean="0"/>
          </a:p>
        </p:txBody>
      </p:sp>
      <p:sp>
        <p:nvSpPr>
          <p:cNvPr id="4" name="Ellipse 3"/>
          <p:cNvSpPr/>
          <p:nvPr/>
        </p:nvSpPr>
        <p:spPr>
          <a:xfrm>
            <a:off x="2266950" y="1392865"/>
            <a:ext cx="4856864" cy="4837814"/>
          </a:xfrm>
          <a:prstGeom prst="ellipse">
            <a:avLst/>
          </a:prstGeom>
          <a:solidFill>
            <a:schemeClr val="bg2">
              <a:alpha val="67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sz="2000" b="1" dirty="0">
                <a:solidFill>
                  <a:schemeClr val="tx1"/>
                </a:solidFill>
              </a:rPr>
              <a:t>Children</a:t>
            </a:r>
          </a:p>
          <a:p>
            <a:pPr marL="342900" indent="-342900">
              <a:spcAft>
                <a:spcPts val="600"/>
              </a:spcAft>
              <a:defRPr/>
            </a:pPr>
            <a:endParaRPr lang="en-US" sz="1400" dirty="0">
              <a:solidFill>
                <a:schemeClr val="tx1"/>
              </a:solidFill>
            </a:endParaRPr>
          </a:p>
          <a:p>
            <a:pPr marL="342900" indent="-342900">
              <a:spcAft>
                <a:spcPts val="600"/>
              </a:spcAft>
              <a:buFont typeface="Wingdings" pitchFamily="2" charset="2"/>
              <a:buChar char="Ø"/>
              <a:defRPr/>
            </a:pPr>
            <a:r>
              <a:rPr lang="en-US" sz="1600" dirty="0">
                <a:solidFill>
                  <a:schemeClr val="tx1"/>
                </a:solidFill>
              </a:rPr>
              <a:t>Learning about your own and others boundaries in a social context.</a:t>
            </a:r>
          </a:p>
          <a:p>
            <a:pPr marL="342900" indent="-342900">
              <a:spcAft>
                <a:spcPts val="600"/>
              </a:spcAft>
              <a:buFont typeface="Wingdings" pitchFamily="2" charset="2"/>
              <a:buChar char="Ø"/>
              <a:defRPr/>
            </a:pPr>
            <a:r>
              <a:rPr lang="en-US" sz="1600" dirty="0">
                <a:solidFill>
                  <a:schemeClr val="tx1"/>
                </a:solidFill>
              </a:rPr>
              <a:t>Information  and education about children's rights.</a:t>
            </a:r>
          </a:p>
          <a:p>
            <a:pPr marL="342900" indent="-342900">
              <a:spcAft>
                <a:spcPts val="600"/>
              </a:spcAft>
              <a:buFont typeface="Wingdings" pitchFamily="2" charset="2"/>
              <a:buChar char="Ø"/>
              <a:defRPr/>
            </a:pPr>
            <a:r>
              <a:rPr lang="en-US" sz="1600" dirty="0">
                <a:solidFill>
                  <a:schemeClr val="tx1"/>
                </a:solidFill>
              </a:rPr>
              <a:t>Good and safe environment for the children in the school, day care or residential care. </a:t>
            </a:r>
          </a:p>
          <a:p>
            <a:pPr marL="342900" indent="-342900">
              <a:spcAft>
                <a:spcPts val="600"/>
              </a:spcAft>
              <a:buFont typeface="Wingdings" pitchFamily="2" charset="2"/>
              <a:buChar char="Ø"/>
              <a:defRPr/>
            </a:pPr>
            <a:r>
              <a:rPr lang="en-US" sz="1600" dirty="0">
                <a:solidFill>
                  <a:schemeClr val="tx1"/>
                </a:solidFill>
              </a:rPr>
              <a:t>Open dialogue with the children. How do we make our self available for the children?</a:t>
            </a:r>
          </a:p>
          <a:p>
            <a:pPr>
              <a:defRPr/>
            </a:pPr>
            <a:endParaRPr lang="da-DK" sz="1400" b="1" dirty="0">
              <a:solidFill>
                <a:schemeClr val="tx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title"/>
          </p:nvPr>
        </p:nvSpPr>
        <p:spPr/>
        <p:txBody>
          <a:bodyPr/>
          <a:lstStyle/>
          <a:p>
            <a:r>
              <a:rPr lang="da-DK" sz="2400" dirty="0" err="1" smtClean="0"/>
              <a:t>Parents</a:t>
            </a:r>
            <a:endParaRPr lang="da-DK" sz="2400" dirty="0" smtClean="0"/>
          </a:p>
        </p:txBody>
      </p:sp>
      <p:sp>
        <p:nvSpPr>
          <p:cNvPr id="13315" name="Pladsholder til indhold 2"/>
          <p:cNvSpPr>
            <a:spLocks noGrp="1"/>
          </p:cNvSpPr>
          <p:nvPr>
            <p:ph idx="1"/>
          </p:nvPr>
        </p:nvSpPr>
        <p:spPr/>
        <p:txBody>
          <a:bodyPr/>
          <a:lstStyle/>
          <a:p>
            <a:endParaRPr lang="da-DK" smtClean="0"/>
          </a:p>
        </p:txBody>
      </p:sp>
      <p:sp>
        <p:nvSpPr>
          <p:cNvPr id="4" name="Ellipse 3"/>
          <p:cNvSpPr/>
          <p:nvPr/>
        </p:nvSpPr>
        <p:spPr>
          <a:xfrm>
            <a:off x="2331706" y="1446028"/>
            <a:ext cx="4781476" cy="4763386"/>
          </a:xfrm>
          <a:prstGeom prst="ellipse">
            <a:avLst/>
          </a:prstGeom>
          <a:solidFill>
            <a:srgbClr val="C7A1E3">
              <a:alpha val="40000"/>
            </a:srgb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sz="2000" b="1" dirty="0" err="1">
                <a:solidFill>
                  <a:schemeClr val="tx1"/>
                </a:solidFill>
              </a:rPr>
              <a:t>Parents</a:t>
            </a:r>
            <a:endParaRPr lang="da-DK" sz="2000" b="1" dirty="0">
              <a:solidFill>
                <a:schemeClr val="tx1"/>
              </a:solidFill>
            </a:endParaRPr>
          </a:p>
          <a:p>
            <a:pPr marL="342900" indent="-342900">
              <a:spcAft>
                <a:spcPts val="600"/>
              </a:spcAft>
              <a:defRPr/>
            </a:pPr>
            <a:endParaRPr lang="en-US" dirty="0">
              <a:solidFill>
                <a:schemeClr val="tx1"/>
              </a:solidFill>
            </a:endParaRPr>
          </a:p>
          <a:p>
            <a:pPr marL="342900" indent="-342900">
              <a:spcAft>
                <a:spcPts val="600"/>
              </a:spcAft>
              <a:buFont typeface="Wingdings" pitchFamily="2" charset="2"/>
              <a:buChar char="Ø"/>
              <a:defRPr/>
            </a:pPr>
            <a:r>
              <a:rPr lang="en-US" sz="1600" dirty="0">
                <a:solidFill>
                  <a:schemeClr val="tx1"/>
                </a:solidFill>
              </a:rPr>
              <a:t>Information about the professionals obligations to </a:t>
            </a:r>
            <a:r>
              <a:rPr lang="en-US" sz="1600" dirty="0" smtClean="0">
                <a:solidFill>
                  <a:schemeClr val="tx1"/>
                </a:solidFill>
              </a:rPr>
              <a:t>act.</a:t>
            </a:r>
          </a:p>
          <a:p>
            <a:pPr marL="342900" indent="-342900">
              <a:spcAft>
                <a:spcPts val="600"/>
              </a:spcAft>
              <a:defRPr/>
            </a:pPr>
            <a:endParaRPr lang="en-US" sz="1600" dirty="0">
              <a:solidFill>
                <a:schemeClr val="tx1"/>
              </a:solidFill>
            </a:endParaRPr>
          </a:p>
          <a:p>
            <a:pPr marL="342900" indent="-342900">
              <a:spcAft>
                <a:spcPts val="600"/>
              </a:spcAft>
              <a:buFont typeface="Wingdings" pitchFamily="2" charset="2"/>
              <a:buChar char="Ø"/>
              <a:defRPr/>
            </a:pPr>
            <a:r>
              <a:rPr lang="en-US" sz="1600" dirty="0">
                <a:solidFill>
                  <a:schemeClr val="tx1"/>
                </a:solidFill>
              </a:rPr>
              <a:t>Information and dialogue about the </a:t>
            </a:r>
            <a:r>
              <a:rPr lang="en-US" sz="1600" dirty="0" smtClean="0">
                <a:solidFill>
                  <a:schemeClr val="tx1"/>
                </a:solidFill>
              </a:rPr>
              <a:t>ongoing work with developing a Policy and Professional </a:t>
            </a:r>
            <a:r>
              <a:rPr lang="en-US" sz="1600" dirty="0">
                <a:solidFill>
                  <a:schemeClr val="tx1"/>
                </a:solidFill>
              </a:rPr>
              <a:t>Guidelines at the day care, school or residential care for </a:t>
            </a:r>
            <a:r>
              <a:rPr lang="en-US" sz="1600" dirty="0" smtClean="0">
                <a:solidFill>
                  <a:schemeClr val="tx1"/>
                </a:solidFill>
              </a:rPr>
              <a:t>children.</a:t>
            </a:r>
            <a:endParaRPr lang="en-US" sz="1600" dirty="0">
              <a:solidFill>
                <a:schemeClr val="tx1"/>
              </a:solidFill>
            </a:endParaRPr>
          </a:p>
          <a:p>
            <a:pPr>
              <a:defRPr/>
            </a:pPr>
            <a:endParaRPr lang="da-DK" b="1" dirty="0">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Program</a:t>
            </a:r>
            <a:r>
              <a:rPr lang="da-DK" dirty="0" smtClean="0"/>
              <a:t/>
            </a:r>
            <a:br>
              <a:rPr lang="da-DK" dirty="0" smtClean="0"/>
            </a:br>
            <a:endParaRPr lang="da-DK" dirty="0"/>
          </a:p>
        </p:txBody>
      </p:sp>
      <p:sp>
        <p:nvSpPr>
          <p:cNvPr id="3" name="Pladsholder til indhold 2"/>
          <p:cNvSpPr>
            <a:spLocks noGrp="1"/>
          </p:cNvSpPr>
          <p:nvPr>
            <p:ph idx="1"/>
          </p:nvPr>
        </p:nvSpPr>
        <p:spPr/>
        <p:txBody>
          <a:bodyPr/>
          <a:lstStyle/>
          <a:p>
            <a:pPr>
              <a:buNone/>
            </a:pPr>
            <a:endParaRPr lang="da-DK" b="1" dirty="0" smtClean="0"/>
          </a:p>
          <a:p>
            <a:pPr>
              <a:buNone/>
            </a:pPr>
            <a:r>
              <a:rPr lang="da-DK" b="1" dirty="0" err="1" smtClean="0"/>
              <a:t>Municipality</a:t>
            </a:r>
            <a:endParaRPr lang="da-DK" b="1" dirty="0" smtClean="0"/>
          </a:p>
          <a:p>
            <a:pPr>
              <a:buNone/>
            </a:pPr>
            <a:r>
              <a:rPr lang="da-DK" dirty="0" err="1" smtClean="0"/>
              <a:t>Principles</a:t>
            </a:r>
            <a:endParaRPr lang="da-DK" dirty="0" smtClean="0"/>
          </a:p>
          <a:p>
            <a:pPr>
              <a:buNone/>
            </a:pPr>
            <a:r>
              <a:rPr lang="da-DK" dirty="0" smtClean="0"/>
              <a:t>Interventions: </a:t>
            </a:r>
            <a:r>
              <a:rPr lang="da-DK" dirty="0" err="1" smtClean="0"/>
              <a:t>child</a:t>
            </a:r>
            <a:r>
              <a:rPr lang="da-DK" dirty="0" smtClean="0"/>
              <a:t> and </a:t>
            </a:r>
            <a:r>
              <a:rPr lang="da-DK" dirty="0" err="1" smtClean="0"/>
              <a:t>family</a:t>
            </a:r>
            <a:endParaRPr lang="da-DK" dirty="0" smtClean="0"/>
          </a:p>
          <a:p>
            <a:pPr>
              <a:buNone/>
            </a:pPr>
            <a:r>
              <a:rPr lang="da-DK" dirty="0" err="1" smtClean="0"/>
              <a:t>Family</a:t>
            </a:r>
            <a:r>
              <a:rPr lang="da-DK" dirty="0" smtClean="0"/>
              <a:t> </a:t>
            </a:r>
            <a:r>
              <a:rPr lang="da-DK" dirty="0" err="1" smtClean="0"/>
              <a:t>Conference</a:t>
            </a:r>
            <a:endParaRPr lang="da-DK" dirty="0" smtClean="0"/>
          </a:p>
          <a:p>
            <a:pPr>
              <a:buNone/>
            </a:pPr>
            <a:endParaRPr lang="da-DK" dirty="0" smtClean="0"/>
          </a:p>
          <a:p>
            <a:pPr>
              <a:buNone/>
            </a:pPr>
            <a:r>
              <a:rPr lang="da-DK" b="1" dirty="0" smtClean="0"/>
              <a:t>State</a:t>
            </a:r>
          </a:p>
          <a:p>
            <a:pPr>
              <a:buNone/>
            </a:pPr>
            <a:r>
              <a:rPr lang="da-DK" dirty="0" smtClean="0"/>
              <a:t>National program: </a:t>
            </a:r>
            <a:r>
              <a:rPr lang="da-DK" dirty="0" err="1" smtClean="0"/>
              <a:t>Prevention</a:t>
            </a:r>
            <a:r>
              <a:rPr lang="da-DK" dirty="0" smtClean="0"/>
              <a:t>, </a:t>
            </a:r>
            <a:r>
              <a:rPr lang="da-DK" smtClean="0"/>
              <a:t>discovering </a:t>
            </a:r>
            <a:r>
              <a:rPr lang="da-DK" dirty="0" smtClean="0"/>
              <a:t>and handling in cases of </a:t>
            </a:r>
            <a:r>
              <a:rPr lang="da-DK" dirty="0" err="1" smtClean="0"/>
              <a:t>sexual</a:t>
            </a:r>
            <a:r>
              <a:rPr lang="da-DK" dirty="0" smtClean="0"/>
              <a:t> </a:t>
            </a:r>
            <a:r>
              <a:rPr lang="da-DK" dirty="0" err="1" smtClean="0"/>
              <a:t>abuse</a:t>
            </a:r>
            <a:r>
              <a:rPr lang="da-DK" dirty="0" smtClean="0"/>
              <a:t> and </a:t>
            </a:r>
            <a:r>
              <a:rPr lang="da-DK" dirty="0" err="1" smtClean="0"/>
              <a:t>violence</a:t>
            </a:r>
            <a:r>
              <a:rPr lang="da-DK" dirty="0" smtClean="0"/>
              <a:t> </a:t>
            </a:r>
            <a:r>
              <a:rPr lang="da-DK" dirty="0" err="1" smtClean="0"/>
              <a:t>towards</a:t>
            </a:r>
            <a:r>
              <a:rPr lang="da-DK" dirty="0" smtClean="0"/>
              <a:t> </a:t>
            </a:r>
            <a:r>
              <a:rPr lang="da-DK" dirty="0" err="1" smtClean="0"/>
              <a:t>children</a:t>
            </a:r>
            <a:r>
              <a:rPr lang="da-DK" dirty="0" smtClean="0"/>
              <a:t> </a:t>
            </a:r>
          </a:p>
          <a:p>
            <a:pPr>
              <a:buNone/>
            </a:pPr>
            <a:endParaRPr lang="da-DK" dirty="0" smtClean="0"/>
          </a:p>
        </p:txBody>
      </p:sp>
    </p:spTree>
    <p:extLst>
      <p:ext uri="{BB962C8B-B14F-4D97-AF65-F5344CB8AC3E}">
        <p14:creationId xmlns:p14="http://schemas.microsoft.com/office/powerpoint/2010/main" val="4077786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da-DK" sz="2400" dirty="0" smtClean="0"/>
              <a:t>”</a:t>
            </a:r>
            <a:r>
              <a:rPr lang="da-DK" sz="2400" dirty="0" err="1" smtClean="0"/>
              <a:t>Preparedness</a:t>
            </a:r>
            <a:r>
              <a:rPr lang="da-DK" sz="2400" dirty="0" smtClean="0"/>
              <a:t>”</a:t>
            </a:r>
          </a:p>
        </p:txBody>
      </p:sp>
      <p:sp>
        <p:nvSpPr>
          <p:cNvPr id="9219" name="Rectangle 3"/>
          <p:cNvSpPr>
            <a:spLocks noGrp="1" noChangeArrowheads="1"/>
          </p:cNvSpPr>
          <p:nvPr>
            <p:ph type="body" idx="1"/>
          </p:nvPr>
        </p:nvSpPr>
        <p:spPr/>
        <p:txBody>
          <a:bodyPr/>
          <a:lstStyle/>
          <a:p>
            <a:pPr eaLnBrk="1" hangingPunct="1">
              <a:buFontTx/>
              <a:buNone/>
            </a:pPr>
            <a:r>
              <a:rPr lang="da-DK" b="1" dirty="0" err="1" smtClean="0"/>
              <a:t>Before</a:t>
            </a:r>
            <a:r>
              <a:rPr lang="da-DK" b="1" dirty="0" smtClean="0"/>
              <a:t> the </a:t>
            </a:r>
            <a:r>
              <a:rPr lang="da-DK" b="1" dirty="0" err="1" smtClean="0"/>
              <a:t>assault/abuse</a:t>
            </a:r>
            <a:endParaRPr lang="da-DK" b="1" dirty="0" smtClean="0"/>
          </a:p>
          <a:p>
            <a:pPr eaLnBrk="1" hangingPunct="1"/>
            <a:r>
              <a:rPr lang="da-DK" dirty="0" err="1" smtClean="0"/>
              <a:t>Prevention</a:t>
            </a:r>
            <a:r>
              <a:rPr lang="da-DK" dirty="0" smtClean="0"/>
              <a:t> programs and </a:t>
            </a:r>
            <a:r>
              <a:rPr lang="da-DK" dirty="0" err="1" smtClean="0"/>
              <a:t>early</a:t>
            </a:r>
            <a:r>
              <a:rPr lang="da-DK" dirty="0" smtClean="0"/>
              <a:t> </a:t>
            </a:r>
            <a:r>
              <a:rPr lang="da-DK" dirty="0" err="1" smtClean="0"/>
              <a:t>descovering</a:t>
            </a:r>
            <a:endParaRPr lang="da-DK" dirty="0" smtClean="0"/>
          </a:p>
          <a:p>
            <a:pPr eaLnBrk="1" hangingPunct="1">
              <a:buNone/>
            </a:pPr>
            <a:endParaRPr lang="da-DK" dirty="0" smtClean="0"/>
          </a:p>
          <a:p>
            <a:pPr eaLnBrk="1" hangingPunct="1">
              <a:buFontTx/>
              <a:buNone/>
            </a:pPr>
            <a:r>
              <a:rPr lang="da-DK" b="1" dirty="0" err="1" smtClean="0"/>
              <a:t>During</a:t>
            </a:r>
            <a:endParaRPr lang="da-DK" b="1" dirty="0" smtClean="0"/>
          </a:p>
          <a:p>
            <a:pPr eaLnBrk="1" hangingPunct="1"/>
            <a:r>
              <a:rPr lang="da-DK" dirty="0" smtClean="0"/>
              <a:t>The time from the </a:t>
            </a:r>
            <a:r>
              <a:rPr lang="da-DK" dirty="0" err="1" smtClean="0"/>
              <a:t>abused</a:t>
            </a:r>
            <a:r>
              <a:rPr lang="da-DK" dirty="0" smtClean="0"/>
              <a:t> has </a:t>
            </a:r>
            <a:r>
              <a:rPr lang="da-DK" dirty="0" err="1" smtClean="0"/>
              <a:t>rapported</a:t>
            </a:r>
            <a:r>
              <a:rPr lang="da-DK" dirty="0" smtClean="0"/>
              <a:t> to the </a:t>
            </a:r>
            <a:r>
              <a:rPr lang="da-DK" dirty="0" err="1" smtClean="0"/>
              <a:t>child</a:t>
            </a:r>
            <a:r>
              <a:rPr lang="da-DK" dirty="0" smtClean="0"/>
              <a:t> is in the </a:t>
            </a:r>
            <a:r>
              <a:rPr lang="da-DK" dirty="0" err="1" smtClean="0"/>
              <a:t>Childrens</a:t>
            </a:r>
            <a:r>
              <a:rPr lang="da-DK" dirty="0" smtClean="0"/>
              <a:t> House</a:t>
            </a:r>
          </a:p>
          <a:p>
            <a:pPr eaLnBrk="1" hangingPunct="1">
              <a:buFontTx/>
              <a:buNone/>
            </a:pPr>
            <a:endParaRPr lang="da-DK" b="1" dirty="0" smtClean="0"/>
          </a:p>
          <a:p>
            <a:pPr eaLnBrk="1" hangingPunct="1">
              <a:buFontTx/>
              <a:buNone/>
            </a:pPr>
            <a:r>
              <a:rPr lang="da-DK" b="1" dirty="0" err="1" smtClean="0"/>
              <a:t>After</a:t>
            </a:r>
            <a:endParaRPr lang="da-DK" b="1" dirty="0" smtClean="0"/>
          </a:p>
          <a:p>
            <a:pPr eaLnBrk="1" hangingPunct="1"/>
            <a:r>
              <a:rPr lang="da-DK" dirty="0" smtClean="0"/>
              <a:t>Social interventions, social </a:t>
            </a:r>
            <a:r>
              <a:rPr lang="da-DK" dirty="0" err="1" smtClean="0"/>
              <a:t>supporting</a:t>
            </a:r>
            <a:r>
              <a:rPr lang="da-DK" dirty="0" smtClean="0"/>
              <a:t> and </a:t>
            </a:r>
            <a:r>
              <a:rPr lang="da-DK" dirty="0" err="1" smtClean="0"/>
              <a:t>teatment</a:t>
            </a:r>
            <a:r>
              <a:rPr lang="da-DK" dirty="0" smtClean="0"/>
              <a:t> to the </a:t>
            </a:r>
            <a:r>
              <a:rPr lang="da-DK" dirty="0" err="1" smtClean="0"/>
              <a:t>child</a:t>
            </a:r>
            <a:r>
              <a:rPr lang="da-DK" dirty="0" smtClean="0"/>
              <a:t> and </a:t>
            </a:r>
            <a:r>
              <a:rPr lang="da-DK" dirty="0" err="1" smtClean="0"/>
              <a:t>family</a:t>
            </a:r>
            <a:r>
              <a:rPr lang="da-DK" dirty="0" smtClean="0"/>
              <a:t> </a:t>
            </a:r>
            <a:r>
              <a:rPr lang="da-DK" dirty="0" err="1" smtClean="0"/>
              <a:t>after</a:t>
            </a:r>
            <a:r>
              <a:rPr lang="da-DK" dirty="0" smtClean="0"/>
              <a:t> </a:t>
            </a:r>
            <a:r>
              <a:rPr lang="da-DK" dirty="0" err="1" smtClean="0"/>
              <a:t>beeing</a:t>
            </a:r>
            <a:r>
              <a:rPr lang="da-DK" dirty="0" smtClean="0"/>
              <a:t> in the </a:t>
            </a:r>
            <a:r>
              <a:rPr lang="da-DK" dirty="0" err="1" smtClean="0"/>
              <a:t>Childrens</a:t>
            </a:r>
            <a:r>
              <a:rPr lang="da-DK" dirty="0" smtClean="0"/>
              <a:t> House</a:t>
            </a:r>
          </a:p>
          <a:p>
            <a:pPr eaLnBrk="1" hangingPunct="1"/>
            <a:endParaRPr lang="da-DK" dirty="0" smtClean="0"/>
          </a:p>
        </p:txBody>
      </p:sp>
      <p:grpSp>
        <p:nvGrpSpPr>
          <p:cNvPr id="2" name="Group 4"/>
          <p:cNvGrpSpPr>
            <a:grpSpLocks/>
          </p:cNvGrpSpPr>
          <p:nvPr/>
        </p:nvGrpSpPr>
        <p:grpSpPr bwMode="auto">
          <a:xfrm>
            <a:off x="4316413" y="4525963"/>
            <a:ext cx="3752850" cy="2049462"/>
            <a:chOff x="1697" y="1184"/>
            <a:chExt cx="2028" cy="997"/>
          </a:xfrm>
        </p:grpSpPr>
        <p:sp>
          <p:nvSpPr>
            <p:cNvPr id="9221" name="AutoShape 5"/>
            <p:cNvSpPr>
              <a:spLocks noChangeArrowheads="1"/>
            </p:cNvSpPr>
            <p:nvPr/>
          </p:nvSpPr>
          <p:spPr bwMode="auto">
            <a:xfrm rot="-201925">
              <a:off x="1697" y="1773"/>
              <a:ext cx="1043" cy="408"/>
            </a:xfrm>
            <a:prstGeom prst="curvedRightArrow">
              <a:avLst>
                <a:gd name="adj1" fmla="val 20000"/>
                <a:gd name="adj2" fmla="val 40000"/>
                <a:gd name="adj3" fmla="val 85212"/>
              </a:avLst>
            </a:prstGeom>
            <a:gradFill rotWithShape="1">
              <a:gsLst>
                <a:gs pos="0">
                  <a:schemeClr val="bg1"/>
                </a:gs>
                <a:gs pos="100000">
                  <a:srgbClr val="BBE0E3"/>
                </a:gs>
              </a:gsLst>
              <a:lin ang="5400000" scaled="1"/>
            </a:gradFill>
            <a:ln w="9525">
              <a:noFill/>
              <a:miter lim="800000"/>
              <a:headEnd/>
              <a:tailEnd/>
            </a:ln>
          </p:spPr>
          <p:txBody>
            <a:bodyPr wrap="none" anchor="ctr"/>
            <a:lstStyle/>
            <a:p>
              <a:endParaRPr lang="da-DK"/>
            </a:p>
          </p:txBody>
        </p:sp>
        <p:sp>
          <p:nvSpPr>
            <p:cNvPr id="9222" name="Oval 6"/>
            <p:cNvSpPr>
              <a:spLocks noChangeArrowheads="1"/>
            </p:cNvSpPr>
            <p:nvPr/>
          </p:nvSpPr>
          <p:spPr bwMode="auto">
            <a:xfrm>
              <a:off x="1877" y="1344"/>
              <a:ext cx="680" cy="680"/>
            </a:xfrm>
            <a:prstGeom prst="ellipse">
              <a:avLst/>
            </a:prstGeom>
            <a:solidFill>
              <a:srgbClr val="008000">
                <a:alpha val="50195"/>
              </a:srgbClr>
            </a:solidFill>
            <a:ln w="9525">
              <a:solidFill>
                <a:schemeClr val="tx1"/>
              </a:solidFill>
              <a:prstDash val="dash"/>
              <a:round/>
              <a:headEnd/>
              <a:tailEnd/>
            </a:ln>
          </p:spPr>
          <p:txBody>
            <a:bodyPr wrap="none" anchor="ctr"/>
            <a:lstStyle/>
            <a:p>
              <a:endParaRPr lang="da-DK"/>
            </a:p>
          </p:txBody>
        </p:sp>
        <p:sp>
          <p:nvSpPr>
            <p:cNvPr id="9223" name="Oval 7"/>
            <p:cNvSpPr>
              <a:spLocks noChangeArrowheads="1"/>
            </p:cNvSpPr>
            <p:nvPr/>
          </p:nvSpPr>
          <p:spPr bwMode="auto">
            <a:xfrm>
              <a:off x="2376" y="1344"/>
              <a:ext cx="680" cy="680"/>
            </a:xfrm>
            <a:prstGeom prst="ellipse">
              <a:avLst/>
            </a:prstGeom>
            <a:solidFill>
              <a:srgbClr val="FF9900">
                <a:alpha val="89803"/>
              </a:srgbClr>
            </a:solidFill>
            <a:ln w="9525">
              <a:solidFill>
                <a:schemeClr val="tx1"/>
              </a:solidFill>
              <a:round/>
              <a:headEnd/>
              <a:tailEnd/>
            </a:ln>
          </p:spPr>
          <p:txBody>
            <a:bodyPr wrap="none" anchor="ctr"/>
            <a:lstStyle/>
            <a:p>
              <a:endParaRPr lang="da-DK"/>
            </a:p>
          </p:txBody>
        </p:sp>
        <p:sp>
          <p:nvSpPr>
            <p:cNvPr id="9224" name="Oval 8"/>
            <p:cNvSpPr>
              <a:spLocks noChangeArrowheads="1"/>
            </p:cNvSpPr>
            <p:nvPr/>
          </p:nvSpPr>
          <p:spPr bwMode="auto">
            <a:xfrm>
              <a:off x="2830" y="1344"/>
              <a:ext cx="680" cy="680"/>
            </a:xfrm>
            <a:prstGeom prst="ellipse">
              <a:avLst/>
            </a:prstGeom>
            <a:solidFill>
              <a:srgbClr val="666699">
                <a:alpha val="83920"/>
              </a:srgbClr>
            </a:solidFill>
            <a:ln w="9525">
              <a:solidFill>
                <a:schemeClr val="tx1"/>
              </a:solidFill>
              <a:prstDash val="dash"/>
              <a:round/>
              <a:headEnd/>
              <a:tailEnd/>
            </a:ln>
          </p:spPr>
          <p:txBody>
            <a:bodyPr wrap="none" anchor="ctr"/>
            <a:lstStyle/>
            <a:p>
              <a:endParaRPr lang="da-DK"/>
            </a:p>
          </p:txBody>
        </p:sp>
        <p:sp>
          <p:nvSpPr>
            <p:cNvPr id="9225" name="Text Box 9"/>
            <p:cNvSpPr txBox="1">
              <a:spLocks noChangeArrowheads="1"/>
            </p:cNvSpPr>
            <p:nvPr/>
          </p:nvSpPr>
          <p:spPr bwMode="auto">
            <a:xfrm>
              <a:off x="2015" y="1617"/>
              <a:ext cx="335" cy="105"/>
            </a:xfrm>
            <a:prstGeom prst="rect">
              <a:avLst/>
            </a:prstGeom>
            <a:noFill/>
            <a:ln w="9525">
              <a:noFill/>
              <a:miter lim="800000"/>
              <a:headEnd/>
              <a:tailEnd/>
            </a:ln>
          </p:spPr>
          <p:txBody>
            <a:bodyPr wrap="square" lIns="0" tIns="0" rIns="0" bIns="0">
              <a:spAutoFit/>
            </a:bodyPr>
            <a:lstStyle/>
            <a:p>
              <a:pPr algn="ctr">
                <a:spcBef>
                  <a:spcPct val="50000"/>
                </a:spcBef>
              </a:pPr>
              <a:r>
                <a:rPr lang="da-DK" sz="1400" dirty="0" err="1" smtClean="0">
                  <a:solidFill>
                    <a:schemeClr val="bg1"/>
                  </a:solidFill>
                </a:rPr>
                <a:t>Before</a:t>
              </a:r>
              <a:endParaRPr lang="da-DK" sz="1400" dirty="0">
                <a:solidFill>
                  <a:schemeClr val="bg1"/>
                </a:solidFill>
              </a:endParaRPr>
            </a:p>
          </p:txBody>
        </p:sp>
        <p:sp>
          <p:nvSpPr>
            <p:cNvPr id="9226" name="Text Box 10"/>
            <p:cNvSpPr txBox="1">
              <a:spLocks noChangeArrowheads="1"/>
            </p:cNvSpPr>
            <p:nvPr/>
          </p:nvSpPr>
          <p:spPr bwMode="auto">
            <a:xfrm>
              <a:off x="2426" y="1616"/>
              <a:ext cx="363" cy="105"/>
            </a:xfrm>
            <a:prstGeom prst="rect">
              <a:avLst/>
            </a:prstGeom>
            <a:noFill/>
            <a:ln w="9525">
              <a:noFill/>
              <a:miter lim="800000"/>
              <a:headEnd/>
              <a:tailEnd/>
            </a:ln>
          </p:spPr>
          <p:txBody>
            <a:bodyPr lIns="0" tIns="0" rIns="0" bIns="0">
              <a:spAutoFit/>
            </a:bodyPr>
            <a:lstStyle/>
            <a:p>
              <a:pPr algn="ctr">
                <a:spcBef>
                  <a:spcPct val="50000"/>
                </a:spcBef>
              </a:pPr>
              <a:r>
                <a:rPr lang="da-DK" sz="1400" dirty="0" err="1" smtClean="0">
                  <a:solidFill>
                    <a:schemeClr val="bg1"/>
                  </a:solidFill>
                </a:rPr>
                <a:t>During</a:t>
              </a:r>
              <a:endParaRPr lang="da-DK" sz="1400" dirty="0">
                <a:solidFill>
                  <a:schemeClr val="bg1"/>
                </a:solidFill>
              </a:endParaRPr>
            </a:p>
          </p:txBody>
        </p:sp>
        <p:sp>
          <p:nvSpPr>
            <p:cNvPr id="9227" name="Text Box 11"/>
            <p:cNvSpPr txBox="1">
              <a:spLocks noChangeArrowheads="1"/>
            </p:cNvSpPr>
            <p:nvPr/>
          </p:nvSpPr>
          <p:spPr bwMode="auto">
            <a:xfrm>
              <a:off x="3091" y="1617"/>
              <a:ext cx="273" cy="105"/>
            </a:xfrm>
            <a:prstGeom prst="rect">
              <a:avLst/>
            </a:prstGeom>
            <a:noFill/>
            <a:ln w="9525">
              <a:noFill/>
              <a:miter lim="800000"/>
              <a:headEnd/>
              <a:tailEnd/>
            </a:ln>
          </p:spPr>
          <p:txBody>
            <a:bodyPr lIns="0" tIns="0" rIns="0" bIns="0">
              <a:spAutoFit/>
            </a:bodyPr>
            <a:lstStyle/>
            <a:p>
              <a:pPr algn="ctr">
                <a:spcBef>
                  <a:spcPct val="50000"/>
                </a:spcBef>
              </a:pPr>
              <a:r>
                <a:rPr lang="da-DK" sz="1400" dirty="0" err="1" smtClean="0">
                  <a:solidFill>
                    <a:schemeClr val="bg1"/>
                  </a:solidFill>
                </a:rPr>
                <a:t>After</a:t>
              </a:r>
              <a:endParaRPr lang="da-DK" sz="1400" dirty="0">
                <a:solidFill>
                  <a:schemeClr val="bg1"/>
                </a:solidFill>
              </a:endParaRPr>
            </a:p>
          </p:txBody>
        </p:sp>
        <p:sp>
          <p:nvSpPr>
            <p:cNvPr id="9228" name="AutoShape 12"/>
            <p:cNvSpPr>
              <a:spLocks noChangeArrowheads="1"/>
            </p:cNvSpPr>
            <p:nvPr/>
          </p:nvSpPr>
          <p:spPr bwMode="auto">
            <a:xfrm rot="-5544800">
              <a:off x="3000" y="866"/>
              <a:ext cx="408" cy="1043"/>
            </a:xfrm>
            <a:prstGeom prst="curvedUpArrow">
              <a:avLst>
                <a:gd name="adj1" fmla="val 20000"/>
                <a:gd name="adj2" fmla="val 40000"/>
                <a:gd name="adj3" fmla="val 85212"/>
              </a:avLst>
            </a:prstGeom>
            <a:gradFill rotWithShape="1">
              <a:gsLst>
                <a:gs pos="0">
                  <a:srgbClr val="BBE0E3">
                    <a:alpha val="89998"/>
                  </a:srgbClr>
                </a:gs>
                <a:gs pos="100000">
                  <a:schemeClr val="bg1"/>
                </a:gs>
              </a:gsLst>
              <a:lin ang="5400000" scaled="1"/>
            </a:gradFill>
            <a:ln w="6350" cap="rnd">
              <a:solidFill>
                <a:srgbClr val="99CCFF">
                  <a:alpha val="78038"/>
                </a:srgbClr>
              </a:solidFill>
              <a:prstDash val="sysDot"/>
              <a:miter lim="800000"/>
              <a:headEnd/>
              <a:tailEnd/>
            </a:ln>
          </p:spPr>
          <p:txBody>
            <a:bodyPr vert="eaVert" wrap="none" anchor="ctr"/>
            <a:lstStyle/>
            <a:p>
              <a:pPr algn="ctr"/>
              <a:endParaRPr lang="da-DK"/>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boks 1"/>
          <p:cNvSpPr txBox="1"/>
          <p:nvPr/>
        </p:nvSpPr>
        <p:spPr>
          <a:xfrm>
            <a:off x="1352549" y="3394363"/>
            <a:ext cx="1438275"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da-DK" dirty="0" smtClean="0"/>
              <a:t>‘</a:t>
            </a:r>
            <a:r>
              <a:rPr lang="da-DK" dirty="0" err="1" smtClean="0"/>
              <a:t>Children’s</a:t>
            </a:r>
            <a:r>
              <a:rPr lang="da-DK" dirty="0" smtClean="0"/>
              <a:t> Houses’</a:t>
            </a:r>
            <a:endParaRPr lang="da-DK" dirty="0"/>
          </a:p>
        </p:txBody>
      </p:sp>
      <p:sp>
        <p:nvSpPr>
          <p:cNvPr id="31747" name="Oval 3"/>
          <p:cNvSpPr>
            <a:spLocks noChangeArrowheads="1"/>
          </p:cNvSpPr>
          <p:nvPr/>
        </p:nvSpPr>
        <p:spPr bwMode="auto">
          <a:xfrm>
            <a:off x="3890675" y="3583998"/>
            <a:ext cx="1581150" cy="1587500"/>
          </a:xfrm>
          <a:prstGeom prst="ellipse">
            <a:avLst/>
          </a:prstGeom>
          <a:solidFill>
            <a:srgbClr val="000080">
              <a:alpha val="50195"/>
            </a:srgbClr>
          </a:solidFill>
          <a:ln w="9525">
            <a:solidFill>
              <a:srgbClr val="00B0F0"/>
            </a:solidFill>
            <a:round/>
            <a:headEnd/>
            <a:tailEnd/>
          </a:ln>
        </p:spPr>
        <p:txBody>
          <a:bodyPr wrap="none" anchor="ctr"/>
          <a:lstStyle/>
          <a:p>
            <a:pPr algn="ctr"/>
            <a:r>
              <a:rPr lang="da-DK" altLang="da-DK" sz="900" dirty="0"/>
              <a:t>	</a:t>
            </a:r>
          </a:p>
        </p:txBody>
      </p:sp>
      <p:sp>
        <p:nvSpPr>
          <p:cNvPr id="31748" name="Oval 4"/>
          <p:cNvSpPr>
            <a:spLocks noChangeArrowheads="1"/>
          </p:cNvSpPr>
          <p:nvPr/>
        </p:nvSpPr>
        <p:spPr bwMode="auto">
          <a:xfrm>
            <a:off x="4512253" y="4479780"/>
            <a:ext cx="1581150" cy="1603375"/>
          </a:xfrm>
          <a:prstGeom prst="ellipse">
            <a:avLst/>
          </a:prstGeom>
          <a:solidFill>
            <a:srgbClr val="99CCFF">
              <a:alpha val="59999"/>
            </a:srgbClr>
          </a:solidFill>
          <a:ln w="9525">
            <a:solidFill>
              <a:srgbClr val="C0C0C0"/>
            </a:solidFill>
            <a:round/>
            <a:headEnd/>
            <a:tailEnd/>
          </a:ln>
        </p:spPr>
        <p:txBody>
          <a:bodyPr wrap="none" anchor="ctr"/>
          <a:lstStyle/>
          <a:p>
            <a:pPr algn="ctr"/>
            <a:endParaRPr lang="da-DK" altLang="da-DK" sz="900" dirty="0"/>
          </a:p>
        </p:txBody>
      </p:sp>
      <p:sp>
        <p:nvSpPr>
          <p:cNvPr id="31749" name="Oval 5"/>
          <p:cNvSpPr>
            <a:spLocks noChangeArrowheads="1"/>
          </p:cNvSpPr>
          <p:nvPr/>
        </p:nvSpPr>
        <p:spPr bwMode="auto">
          <a:xfrm>
            <a:off x="3242974" y="4438218"/>
            <a:ext cx="1581150" cy="1603375"/>
          </a:xfrm>
          <a:prstGeom prst="ellipse">
            <a:avLst/>
          </a:prstGeom>
          <a:solidFill>
            <a:srgbClr val="FFCC00">
              <a:alpha val="50195"/>
            </a:srgbClr>
          </a:solidFill>
          <a:ln w="9525">
            <a:solidFill>
              <a:srgbClr val="FFCC00"/>
            </a:solidFill>
            <a:round/>
            <a:headEnd/>
            <a:tailEnd/>
          </a:ln>
        </p:spPr>
        <p:txBody>
          <a:bodyPr wrap="none" anchor="ctr"/>
          <a:lstStyle/>
          <a:p>
            <a:pPr algn="ctr"/>
            <a:endParaRPr lang="da-DK" altLang="da-DK" sz="900" dirty="0"/>
          </a:p>
        </p:txBody>
      </p:sp>
      <p:sp>
        <p:nvSpPr>
          <p:cNvPr id="31750" name="Text Box 6"/>
          <p:cNvSpPr txBox="1">
            <a:spLocks noChangeArrowheads="1"/>
          </p:cNvSpPr>
          <p:nvPr/>
        </p:nvSpPr>
        <p:spPr bwMode="auto">
          <a:xfrm>
            <a:off x="3576926" y="2798619"/>
            <a:ext cx="2376487" cy="707886"/>
          </a:xfrm>
          <a:prstGeom prst="rect">
            <a:avLst/>
          </a:prstGeom>
          <a:noFill/>
          <a:ln w="9525">
            <a:noFill/>
            <a:miter lim="800000"/>
            <a:headEnd/>
            <a:tailEnd/>
          </a:ln>
        </p:spPr>
        <p:txBody>
          <a:bodyPr wrap="square">
            <a:spAutoFit/>
          </a:bodyPr>
          <a:lstStyle/>
          <a:p>
            <a:pPr lvl="0" algn="ctr">
              <a:spcBef>
                <a:spcPct val="50000"/>
              </a:spcBef>
            </a:pPr>
            <a:r>
              <a:rPr lang="da-DK" altLang="da-DK" sz="1600" dirty="0">
                <a:solidFill>
                  <a:srgbClr val="000000"/>
                </a:solidFill>
              </a:rPr>
              <a:t>Social services</a:t>
            </a:r>
          </a:p>
          <a:p>
            <a:pPr lvl="0" algn="ctr">
              <a:spcBef>
                <a:spcPct val="50000"/>
              </a:spcBef>
            </a:pPr>
            <a:r>
              <a:rPr lang="da-DK" altLang="da-DK" sz="1600" dirty="0">
                <a:solidFill>
                  <a:srgbClr val="000000"/>
                </a:solidFill>
              </a:rPr>
              <a:t>The </a:t>
            </a:r>
            <a:r>
              <a:rPr lang="da-DK" altLang="da-DK" sz="1600" dirty="0" err="1">
                <a:solidFill>
                  <a:srgbClr val="000000"/>
                </a:solidFill>
              </a:rPr>
              <a:t>municipalities</a:t>
            </a:r>
            <a:endParaRPr lang="da-DK" altLang="da-DK" sz="1600" dirty="0">
              <a:solidFill>
                <a:srgbClr val="000000"/>
              </a:solidFill>
            </a:endParaRPr>
          </a:p>
        </p:txBody>
      </p:sp>
      <p:sp>
        <p:nvSpPr>
          <p:cNvPr id="31751" name="Text Box 7"/>
          <p:cNvSpPr txBox="1">
            <a:spLocks noChangeArrowheads="1"/>
          </p:cNvSpPr>
          <p:nvPr/>
        </p:nvSpPr>
        <p:spPr bwMode="auto">
          <a:xfrm>
            <a:off x="-677863" y="5084618"/>
            <a:ext cx="3810001" cy="707886"/>
          </a:xfrm>
          <a:prstGeom prst="rect">
            <a:avLst/>
          </a:prstGeom>
          <a:noFill/>
          <a:ln w="9525">
            <a:noFill/>
            <a:miter lim="800000"/>
            <a:headEnd/>
            <a:tailEnd/>
          </a:ln>
        </p:spPr>
        <p:txBody>
          <a:bodyPr wrap="square">
            <a:spAutoFit/>
          </a:bodyPr>
          <a:lstStyle/>
          <a:p>
            <a:pPr lvl="0" algn="r">
              <a:spcBef>
                <a:spcPct val="50000"/>
              </a:spcBef>
            </a:pPr>
            <a:r>
              <a:rPr lang="da-DK" altLang="da-DK" sz="1600" dirty="0">
                <a:solidFill>
                  <a:srgbClr val="000000"/>
                </a:solidFill>
              </a:rPr>
              <a:t>Health </a:t>
            </a:r>
            <a:r>
              <a:rPr lang="da-DK" altLang="da-DK" sz="1600" dirty="0" err="1">
                <a:solidFill>
                  <a:srgbClr val="000000"/>
                </a:solidFill>
              </a:rPr>
              <a:t>care</a:t>
            </a:r>
            <a:endParaRPr lang="da-DK" altLang="da-DK" sz="1600" dirty="0">
              <a:solidFill>
                <a:srgbClr val="000000"/>
              </a:solidFill>
            </a:endParaRPr>
          </a:p>
          <a:p>
            <a:pPr lvl="0" algn="r">
              <a:spcBef>
                <a:spcPct val="50000"/>
              </a:spcBef>
            </a:pPr>
            <a:r>
              <a:rPr lang="da-DK" altLang="da-DK" sz="1600" dirty="0">
                <a:solidFill>
                  <a:srgbClr val="000000"/>
                </a:solidFill>
              </a:rPr>
              <a:t>The </a:t>
            </a:r>
            <a:r>
              <a:rPr lang="da-DK" altLang="da-DK" sz="1600" dirty="0" err="1">
                <a:solidFill>
                  <a:srgbClr val="000000"/>
                </a:solidFill>
              </a:rPr>
              <a:t>health</a:t>
            </a:r>
            <a:r>
              <a:rPr lang="da-DK" altLang="da-DK" sz="1600" dirty="0">
                <a:solidFill>
                  <a:srgbClr val="000000"/>
                </a:solidFill>
              </a:rPr>
              <a:t> </a:t>
            </a:r>
            <a:r>
              <a:rPr lang="da-DK" altLang="da-DK" sz="1600" dirty="0" err="1">
                <a:solidFill>
                  <a:srgbClr val="000000"/>
                </a:solidFill>
              </a:rPr>
              <a:t>sector</a:t>
            </a:r>
            <a:r>
              <a:rPr lang="da-DK" altLang="da-DK" sz="1600" dirty="0">
                <a:solidFill>
                  <a:srgbClr val="000000"/>
                </a:solidFill>
              </a:rPr>
              <a:t> in regions</a:t>
            </a:r>
          </a:p>
        </p:txBody>
      </p:sp>
      <p:sp>
        <p:nvSpPr>
          <p:cNvPr id="31752" name="Text Box 8"/>
          <p:cNvSpPr txBox="1">
            <a:spLocks noChangeArrowheads="1"/>
          </p:cNvSpPr>
          <p:nvPr/>
        </p:nvSpPr>
        <p:spPr bwMode="auto">
          <a:xfrm>
            <a:off x="6010275" y="5043055"/>
            <a:ext cx="2731943" cy="707886"/>
          </a:xfrm>
          <a:prstGeom prst="rect">
            <a:avLst/>
          </a:prstGeom>
          <a:noFill/>
          <a:ln w="9525">
            <a:noFill/>
            <a:miter lim="800000"/>
            <a:headEnd/>
            <a:tailEnd/>
          </a:ln>
        </p:spPr>
        <p:txBody>
          <a:bodyPr wrap="square">
            <a:spAutoFit/>
          </a:bodyPr>
          <a:lstStyle/>
          <a:p>
            <a:pPr lvl="0">
              <a:spcBef>
                <a:spcPct val="50000"/>
              </a:spcBef>
            </a:pPr>
            <a:r>
              <a:rPr lang="da-DK" altLang="da-DK" sz="1600" dirty="0" err="1">
                <a:solidFill>
                  <a:srgbClr val="000000"/>
                </a:solidFill>
              </a:rPr>
              <a:t>Punishment</a:t>
            </a:r>
            <a:r>
              <a:rPr lang="da-DK" altLang="da-DK" sz="1600" dirty="0">
                <a:solidFill>
                  <a:srgbClr val="000000"/>
                </a:solidFill>
              </a:rPr>
              <a:t>, </a:t>
            </a:r>
            <a:r>
              <a:rPr lang="da-DK" altLang="da-DK" sz="1600" dirty="0" err="1">
                <a:solidFill>
                  <a:srgbClr val="000000"/>
                </a:solidFill>
              </a:rPr>
              <a:t>Criminal</a:t>
            </a:r>
            <a:r>
              <a:rPr lang="da-DK" altLang="da-DK" sz="1600" dirty="0">
                <a:solidFill>
                  <a:srgbClr val="000000"/>
                </a:solidFill>
              </a:rPr>
              <a:t> </a:t>
            </a:r>
            <a:r>
              <a:rPr lang="da-DK" altLang="da-DK" sz="1600" dirty="0" err="1">
                <a:solidFill>
                  <a:srgbClr val="000000"/>
                </a:solidFill>
              </a:rPr>
              <a:t>law</a:t>
            </a:r>
            <a:endParaRPr lang="da-DK" altLang="da-DK" sz="1600" dirty="0">
              <a:solidFill>
                <a:srgbClr val="000000"/>
              </a:solidFill>
            </a:endParaRPr>
          </a:p>
          <a:p>
            <a:pPr lvl="0">
              <a:spcBef>
                <a:spcPct val="50000"/>
              </a:spcBef>
            </a:pPr>
            <a:r>
              <a:rPr lang="da-DK" altLang="da-DK" sz="1600" dirty="0">
                <a:solidFill>
                  <a:srgbClr val="000000"/>
                </a:solidFill>
              </a:rPr>
              <a:t>The Police</a:t>
            </a:r>
          </a:p>
        </p:txBody>
      </p:sp>
      <p:cxnSp>
        <p:nvCxnSpPr>
          <p:cNvPr id="20" name="Lige forbindelse 19"/>
          <p:cNvCxnSpPr/>
          <p:nvPr/>
        </p:nvCxnSpPr>
        <p:spPr>
          <a:xfrm flipH="1">
            <a:off x="1350097" y="3787053"/>
            <a:ext cx="14382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Lige pilforbindelse 21"/>
          <p:cNvCxnSpPr/>
          <p:nvPr/>
        </p:nvCxnSpPr>
        <p:spPr>
          <a:xfrm>
            <a:off x="2726170" y="3766416"/>
            <a:ext cx="1809750" cy="915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1756" name="Picture 3"/>
          <p:cNvPicPr>
            <a:picLocks noChangeAspect="1" noChangeArrowheads="1"/>
          </p:cNvPicPr>
          <p:nvPr/>
        </p:nvPicPr>
        <p:blipFill>
          <a:blip r:embed="rId3"/>
          <a:srcRect/>
          <a:stretch>
            <a:fillRect/>
          </a:stretch>
        </p:blipFill>
        <p:spPr bwMode="auto">
          <a:xfrm>
            <a:off x="414338" y="171450"/>
            <a:ext cx="1042987" cy="1057275"/>
          </a:xfrm>
          <a:prstGeom prst="rect">
            <a:avLst/>
          </a:prstGeom>
          <a:noFill/>
          <a:ln w="9525">
            <a:noFill/>
            <a:miter lim="800000"/>
            <a:headEnd/>
            <a:tailEnd/>
          </a:ln>
        </p:spPr>
      </p:pic>
      <p:sp>
        <p:nvSpPr>
          <p:cNvPr id="12" name="Tekstboks 11"/>
          <p:cNvSpPr txBox="1"/>
          <p:nvPr/>
        </p:nvSpPr>
        <p:spPr>
          <a:xfrm>
            <a:off x="1565565" y="180110"/>
            <a:ext cx="5278580" cy="830997"/>
          </a:xfrm>
          <a:prstGeom prst="rect">
            <a:avLst/>
          </a:prstGeom>
          <a:noFill/>
        </p:spPr>
        <p:txBody>
          <a:bodyPr wrap="square" rtlCol="0">
            <a:spAutoFit/>
          </a:bodyPr>
          <a:lstStyle/>
          <a:p>
            <a:r>
              <a:rPr lang="da-DK" sz="2400" b="1" dirty="0" err="1" smtClean="0">
                <a:solidFill>
                  <a:schemeClr val="bg1"/>
                </a:solidFill>
              </a:rPr>
              <a:t>Organizing</a:t>
            </a:r>
            <a:r>
              <a:rPr lang="da-DK" sz="2400" b="1" dirty="0" smtClean="0">
                <a:solidFill>
                  <a:schemeClr val="bg1"/>
                </a:solidFill>
              </a:rPr>
              <a:t> the system in Denmark</a:t>
            </a:r>
          </a:p>
          <a:p>
            <a:r>
              <a:rPr lang="da-DK" sz="2400" b="1" dirty="0" smtClean="0">
                <a:solidFill>
                  <a:schemeClr val="bg1"/>
                </a:solidFill>
              </a:rPr>
              <a:t>The </a:t>
            </a:r>
            <a:r>
              <a:rPr lang="da-DK" sz="2400" b="1" dirty="0" err="1" smtClean="0">
                <a:solidFill>
                  <a:schemeClr val="bg1"/>
                </a:solidFill>
              </a:rPr>
              <a:t>Children</a:t>
            </a:r>
            <a:r>
              <a:rPr lang="da-DK" sz="2400" b="1" dirty="0" smtClean="0">
                <a:solidFill>
                  <a:schemeClr val="bg1"/>
                </a:solidFill>
              </a:rPr>
              <a:t>’ Houses</a:t>
            </a:r>
            <a:endParaRPr lang="da-DK" sz="2400" b="1" dirty="0">
              <a:solidFill>
                <a:schemeClr val="bg1"/>
              </a:solidFill>
            </a:endParaRPr>
          </a:p>
        </p:txBody>
      </p:sp>
      <p:sp>
        <p:nvSpPr>
          <p:cNvPr id="13" name="Tekstboks 12"/>
          <p:cNvSpPr txBox="1"/>
          <p:nvPr/>
        </p:nvSpPr>
        <p:spPr>
          <a:xfrm>
            <a:off x="290945" y="1676401"/>
            <a:ext cx="4562467" cy="584775"/>
          </a:xfrm>
          <a:prstGeom prst="rect">
            <a:avLst/>
          </a:prstGeom>
          <a:noFill/>
        </p:spPr>
        <p:txBody>
          <a:bodyPr wrap="none" rtlCol="0">
            <a:spAutoFit/>
          </a:bodyPr>
          <a:lstStyle/>
          <a:p>
            <a:r>
              <a:rPr lang="da-DK" sz="1600" dirty="0" smtClean="0"/>
              <a:t>The </a:t>
            </a:r>
            <a:r>
              <a:rPr lang="da-DK" sz="1600" dirty="0" err="1" smtClean="0"/>
              <a:t>state</a:t>
            </a:r>
            <a:r>
              <a:rPr lang="da-DK" sz="1600" dirty="0" smtClean="0"/>
              <a:t>/Socialstyrelsen as a </a:t>
            </a:r>
            <a:r>
              <a:rPr lang="da-DK" sz="1600" dirty="0" err="1" smtClean="0"/>
              <a:t>co-ordinating</a:t>
            </a:r>
            <a:r>
              <a:rPr lang="da-DK" sz="1600" dirty="0" smtClean="0"/>
              <a:t> and</a:t>
            </a:r>
          </a:p>
          <a:p>
            <a:r>
              <a:rPr lang="da-DK" sz="1600" dirty="0" err="1" smtClean="0"/>
              <a:t>facilitating</a:t>
            </a:r>
            <a:r>
              <a:rPr lang="da-DK" sz="1600" dirty="0" smtClean="0"/>
              <a:t> </a:t>
            </a:r>
            <a:r>
              <a:rPr lang="da-DK" sz="1600" dirty="0" err="1" smtClean="0"/>
              <a:t>body</a:t>
            </a:r>
            <a:endParaRPr lang="da-DK"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2738" y="437883"/>
            <a:ext cx="8529637" cy="1122904"/>
          </a:xfrm>
        </p:spPr>
        <p:txBody>
          <a:bodyPr/>
          <a:lstStyle/>
          <a:p>
            <a:r>
              <a:rPr lang="da-DK" sz="2400" b="1" dirty="0" smtClean="0"/>
              <a:t>The ‘</a:t>
            </a:r>
            <a:r>
              <a:rPr lang="da-DK" sz="2400" b="1" dirty="0" err="1" smtClean="0"/>
              <a:t>Children’s</a:t>
            </a:r>
            <a:r>
              <a:rPr lang="da-DK" sz="2400" b="1" dirty="0" smtClean="0"/>
              <a:t> Houses’</a:t>
            </a:r>
            <a:endParaRPr lang="da-DK" sz="2400" dirty="0"/>
          </a:p>
        </p:txBody>
      </p:sp>
      <p:sp>
        <p:nvSpPr>
          <p:cNvPr id="3" name="Pladsholder til indhold 2"/>
          <p:cNvSpPr>
            <a:spLocks noGrp="1"/>
          </p:cNvSpPr>
          <p:nvPr>
            <p:ph idx="1"/>
          </p:nvPr>
        </p:nvSpPr>
        <p:spPr>
          <a:xfrm>
            <a:off x="312738" y="1852449"/>
            <a:ext cx="8524875" cy="4732502"/>
          </a:xfrm>
        </p:spPr>
        <p:txBody>
          <a:bodyPr/>
          <a:lstStyle/>
          <a:p>
            <a:pPr marL="0" indent="0">
              <a:buNone/>
              <a:defRPr/>
            </a:pPr>
            <a:r>
              <a:rPr lang="en-US" altLang="da-DK" sz="1800" dirty="0" smtClean="0">
                <a:cs typeface="Geneva"/>
              </a:rPr>
              <a:t>Legislation:</a:t>
            </a:r>
          </a:p>
          <a:p>
            <a:pPr>
              <a:defRPr/>
            </a:pPr>
            <a:r>
              <a:rPr lang="en-US" altLang="da-DK" sz="1800" dirty="0" smtClean="0">
                <a:cs typeface="Geneva"/>
              </a:rPr>
              <a:t>Obligates the </a:t>
            </a:r>
            <a:r>
              <a:rPr lang="en-US" altLang="da-DK" sz="1800" dirty="0">
                <a:cs typeface="Geneva"/>
              </a:rPr>
              <a:t>municipalities </a:t>
            </a:r>
            <a:r>
              <a:rPr lang="en-US" altLang="da-DK" sz="1800" dirty="0" smtClean="0">
                <a:cs typeface="Geneva"/>
              </a:rPr>
              <a:t>to use the </a:t>
            </a:r>
            <a:r>
              <a:rPr lang="en-US" altLang="da-DK" sz="1800" dirty="0">
                <a:cs typeface="Geneva"/>
              </a:rPr>
              <a:t>houses in cases of abuse and violence against children or </a:t>
            </a:r>
            <a:r>
              <a:rPr lang="en-US" altLang="da-DK" sz="1800" dirty="0" smtClean="0">
                <a:cs typeface="Geneva"/>
              </a:rPr>
              <a:t>when in doubt. </a:t>
            </a:r>
            <a:endParaRPr lang="en-US" altLang="da-DK" sz="1800" dirty="0">
              <a:cs typeface="Geneva"/>
            </a:endParaRPr>
          </a:p>
          <a:p>
            <a:pPr>
              <a:buFontTx/>
              <a:buNone/>
              <a:defRPr/>
            </a:pPr>
            <a:endParaRPr lang="da-DK" sz="1800" dirty="0"/>
          </a:p>
          <a:p>
            <a:pPr marL="0" indent="0">
              <a:buFontTx/>
              <a:buNone/>
              <a:defRPr/>
            </a:pPr>
            <a:r>
              <a:rPr lang="da-DK" sz="1800" dirty="0" smtClean="0"/>
              <a:t>The </a:t>
            </a:r>
            <a:r>
              <a:rPr lang="da-DK" sz="1800" dirty="0" err="1"/>
              <a:t>aim</a:t>
            </a:r>
            <a:r>
              <a:rPr lang="da-DK" sz="1800" dirty="0"/>
              <a:t> </a:t>
            </a:r>
            <a:r>
              <a:rPr lang="da-DK" sz="1800" dirty="0" smtClean="0"/>
              <a:t>of the ‘</a:t>
            </a:r>
            <a:r>
              <a:rPr lang="da-DK" sz="1800" dirty="0" err="1" smtClean="0"/>
              <a:t>Children’s</a:t>
            </a:r>
            <a:r>
              <a:rPr lang="da-DK" sz="1800" dirty="0" smtClean="0"/>
              <a:t> Houses’:</a:t>
            </a:r>
          </a:p>
          <a:p>
            <a:pPr marL="0" indent="0">
              <a:buFontTx/>
              <a:buNone/>
              <a:defRPr/>
            </a:pPr>
            <a:endParaRPr lang="da-DK" sz="1800" dirty="0" smtClean="0"/>
          </a:p>
          <a:p>
            <a:pPr>
              <a:defRPr/>
            </a:pPr>
            <a:r>
              <a:rPr lang="da-DK" sz="1800" dirty="0" smtClean="0"/>
              <a:t>A </a:t>
            </a:r>
            <a:r>
              <a:rPr lang="da-DK" sz="1800" dirty="0" err="1"/>
              <a:t>coordinated</a:t>
            </a:r>
            <a:r>
              <a:rPr lang="da-DK" sz="1800" dirty="0"/>
              <a:t> and </a:t>
            </a:r>
            <a:r>
              <a:rPr lang="da-DK" sz="1800" dirty="0" err="1"/>
              <a:t>gentle</a:t>
            </a:r>
            <a:r>
              <a:rPr lang="da-DK" sz="1800" dirty="0"/>
              <a:t> </a:t>
            </a:r>
            <a:r>
              <a:rPr lang="da-DK" sz="1800" dirty="0" err="1" smtClean="0"/>
              <a:t>interdisciplinary</a:t>
            </a:r>
            <a:r>
              <a:rPr lang="da-DK" sz="1800" dirty="0" smtClean="0"/>
              <a:t> </a:t>
            </a:r>
            <a:r>
              <a:rPr lang="da-DK" sz="1800" dirty="0" err="1"/>
              <a:t>effort</a:t>
            </a:r>
            <a:r>
              <a:rPr lang="da-DK" sz="1800" dirty="0"/>
              <a:t> </a:t>
            </a:r>
            <a:r>
              <a:rPr lang="da-DK" sz="1800" dirty="0" err="1" smtClean="0"/>
              <a:t>concerning</a:t>
            </a:r>
            <a:endParaRPr lang="da-DK" sz="1800" dirty="0" smtClean="0"/>
          </a:p>
          <a:p>
            <a:pPr lvl="1">
              <a:defRPr/>
            </a:pPr>
            <a:r>
              <a:rPr lang="da-DK" dirty="0" err="1" smtClean="0"/>
              <a:t>assessment</a:t>
            </a:r>
            <a:endParaRPr lang="da-DK" dirty="0" smtClean="0"/>
          </a:p>
          <a:p>
            <a:pPr lvl="1">
              <a:defRPr/>
            </a:pPr>
            <a:r>
              <a:rPr lang="da-DK" dirty="0" err="1"/>
              <a:t>i</a:t>
            </a:r>
            <a:r>
              <a:rPr lang="da-DK" dirty="0" err="1" smtClean="0"/>
              <a:t>nvestigation</a:t>
            </a:r>
            <a:endParaRPr lang="da-DK" dirty="0" smtClean="0"/>
          </a:p>
          <a:p>
            <a:pPr lvl="1">
              <a:defRPr/>
            </a:pPr>
            <a:r>
              <a:rPr lang="da-DK" dirty="0" err="1" smtClean="0"/>
              <a:t>examination</a:t>
            </a:r>
            <a:r>
              <a:rPr lang="da-DK" dirty="0"/>
              <a:t>, and </a:t>
            </a:r>
            <a:endParaRPr lang="da-DK" dirty="0" smtClean="0"/>
          </a:p>
          <a:p>
            <a:pPr lvl="1">
              <a:defRPr/>
            </a:pPr>
            <a:r>
              <a:rPr lang="da-DK" dirty="0" err="1"/>
              <a:t>c</a:t>
            </a:r>
            <a:r>
              <a:rPr lang="da-DK" dirty="0" err="1" smtClean="0"/>
              <a:t>risis</a:t>
            </a:r>
            <a:r>
              <a:rPr lang="da-DK" dirty="0" smtClean="0"/>
              <a:t> intervention.</a:t>
            </a:r>
          </a:p>
          <a:p>
            <a:pPr>
              <a:defRPr/>
            </a:pPr>
            <a:endParaRPr lang="da-DK" sz="1800" dirty="0"/>
          </a:p>
          <a:p>
            <a:pPr>
              <a:defRPr/>
            </a:pPr>
            <a:endParaRPr lang="da-DK" sz="1800" dirty="0"/>
          </a:p>
        </p:txBody>
      </p:sp>
      <p:sp>
        <p:nvSpPr>
          <p:cNvPr id="5" name="Pladsholder til diasnummer 4"/>
          <p:cNvSpPr>
            <a:spLocks noGrp="1"/>
          </p:cNvSpPr>
          <p:nvPr>
            <p:ph type="sldNum" sz="quarter" idx="4294967295"/>
          </p:nvPr>
        </p:nvSpPr>
        <p:spPr>
          <a:xfrm>
            <a:off x="8429625" y="117475"/>
            <a:ext cx="407988" cy="95250"/>
          </a:xfrm>
          <a:prstGeom prst="rect">
            <a:avLst/>
          </a:prstGeom>
        </p:spPr>
        <p:txBody>
          <a:bodyPr/>
          <a:lstStyle/>
          <a:p>
            <a:pPr>
              <a:defRPr/>
            </a:pPr>
            <a:endParaRPr lang="en-GB" noProof="0" dirty="0"/>
          </a:p>
        </p:txBody>
      </p:sp>
      <p:sp>
        <p:nvSpPr>
          <p:cNvPr id="6" name="Pladsholder til dato 5"/>
          <p:cNvSpPr>
            <a:spLocks noGrp="1"/>
          </p:cNvSpPr>
          <p:nvPr>
            <p:ph type="dt" sz="half" idx="4294967295"/>
          </p:nvPr>
        </p:nvSpPr>
        <p:spPr>
          <a:xfrm>
            <a:off x="7394575" y="117475"/>
            <a:ext cx="968375" cy="95250"/>
          </a:xfrm>
          <a:prstGeom prst="rect">
            <a:avLst/>
          </a:prstGeom>
        </p:spPr>
        <p:txBody>
          <a:bodyPr/>
          <a:lstStyle/>
          <a:p>
            <a:pPr>
              <a:defRPr/>
            </a:pPr>
            <a:endParaRPr lang="en-GB" noProof="0"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8177" y="4206240"/>
            <a:ext cx="1974148" cy="2218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65086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4294967295"/>
          </p:nvPr>
        </p:nvSpPr>
        <p:spPr>
          <a:xfrm>
            <a:off x="8429625" y="117475"/>
            <a:ext cx="407988" cy="95250"/>
          </a:xfrm>
          <a:prstGeom prst="rect">
            <a:avLst/>
          </a:prstGeom>
          <a:noFill/>
        </p:spPr>
        <p:txBody>
          <a:bodyPr/>
          <a:lstStyle>
            <a:lvl1pPr>
              <a:defRPr sz="1600">
                <a:solidFill>
                  <a:schemeClr val="tx1"/>
                </a:solidFill>
                <a:latin typeface="Lucida Sans" panose="020B0602030504020204" pitchFamily="34" charset="0"/>
              </a:defRPr>
            </a:lvl1pPr>
            <a:lvl2pPr marL="742950" indent="-285750">
              <a:defRPr sz="1600">
                <a:solidFill>
                  <a:schemeClr val="tx1"/>
                </a:solidFill>
                <a:latin typeface="Lucida Sans" panose="020B0602030504020204" pitchFamily="34" charset="0"/>
              </a:defRPr>
            </a:lvl2pPr>
            <a:lvl3pPr marL="1143000" indent="-228600">
              <a:defRPr sz="1600">
                <a:solidFill>
                  <a:schemeClr val="tx1"/>
                </a:solidFill>
                <a:latin typeface="Lucida Sans" panose="020B0602030504020204" pitchFamily="34" charset="0"/>
              </a:defRPr>
            </a:lvl3pPr>
            <a:lvl4pPr marL="1600200" indent="-228600">
              <a:defRPr sz="1600">
                <a:solidFill>
                  <a:schemeClr val="tx1"/>
                </a:solidFill>
                <a:latin typeface="Lucida Sans" panose="020B0602030504020204" pitchFamily="34" charset="0"/>
              </a:defRPr>
            </a:lvl4pPr>
            <a:lvl5pPr marL="2057400" indent="-228600">
              <a:defRPr sz="1600">
                <a:solidFill>
                  <a:schemeClr val="tx1"/>
                </a:solidFill>
                <a:latin typeface="Lucida Sans" panose="020B0602030504020204" pitchFamily="34" charset="0"/>
              </a:defRPr>
            </a:lvl5pPr>
            <a:lvl6pPr marL="2514600" indent="-228600" eaLnBrk="0" fontAlgn="base" hangingPunct="0">
              <a:spcBef>
                <a:spcPct val="0"/>
              </a:spcBef>
              <a:spcAft>
                <a:spcPct val="0"/>
              </a:spcAft>
              <a:defRPr sz="1600">
                <a:solidFill>
                  <a:schemeClr val="tx1"/>
                </a:solidFill>
                <a:latin typeface="Lucida Sans" panose="020B0602030504020204" pitchFamily="34" charset="0"/>
              </a:defRPr>
            </a:lvl6pPr>
            <a:lvl7pPr marL="2971800" indent="-228600" eaLnBrk="0" fontAlgn="base" hangingPunct="0">
              <a:spcBef>
                <a:spcPct val="0"/>
              </a:spcBef>
              <a:spcAft>
                <a:spcPct val="0"/>
              </a:spcAft>
              <a:defRPr sz="1600">
                <a:solidFill>
                  <a:schemeClr val="tx1"/>
                </a:solidFill>
                <a:latin typeface="Lucida Sans" panose="020B0602030504020204" pitchFamily="34" charset="0"/>
              </a:defRPr>
            </a:lvl7pPr>
            <a:lvl8pPr marL="3429000" indent="-228600" eaLnBrk="0" fontAlgn="base" hangingPunct="0">
              <a:spcBef>
                <a:spcPct val="0"/>
              </a:spcBef>
              <a:spcAft>
                <a:spcPct val="0"/>
              </a:spcAft>
              <a:defRPr sz="1600">
                <a:solidFill>
                  <a:schemeClr val="tx1"/>
                </a:solidFill>
                <a:latin typeface="Lucida Sans" panose="020B0602030504020204" pitchFamily="34" charset="0"/>
              </a:defRPr>
            </a:lvl8pPr>
            <a:lvl9pPr marL="3886200" indent="-228600" eaLnBrk="0" fontAlgn="base" hangingPunct="0">
              <a:spcBef>
                <a:spcPct val="0"/>
              </a:spcBef>
              <a:spcAft>
                <a:spcPct val="0"/>
              </a:spcAft>
              <a:defRPr sz="1600">
                <a:solidFill>
                  <a:schemeClr val="tx1"/>
                </a:solidFill>
                <a:latin typeface="Lucida Sans" panose="020B0602030504020204" pitchFamily="34" charset="0"/>
              </a:defRPr>
            </a:lvl9pPr>
          </a:lstStyle>
          <a:p>
            <a:fld id="{81475389-CBEC-4258-83D1-BC1B1D5D92FE}" type="slidenum">
              <a:rPr lang="en-GB" sz="600" smtClean="0"/>
              <a:pPr/>
              <a:t>23</a:t>
            </a:fld>
            <a:endParaRPr lang="en-GB" sz="600" dirty="0" smtClean="0"/>
          </a:p>
        </p:txBody>
      </p:sp>
      <p:sp>
        <p:nvSpPr>
          <p:cNvPr id="11268" name="Date Placeholder 5"/>
          <p:cNvSpPr>
            <a:spLocks noGrp="1"/>
          </p:cNvSpPr>
          <p:nvPr>
            <p:ph type="dt" sz="quarter" idx="4294967295"/>
          </p:nvPr>
        </p:nvSpPr>
        <p:spPr>
          <a:xfrm>
            <a:off x="7394575" y="117475"/>
            <a:ext cx="968375" cy="95250"/>
          </a:xfrm>
          <a:prstGeom prst="rect">
            <a:avLst/>
          </a:prstGeom>
          <a:noFill/>
        </p:spPr>
        <p:txBody>
          <a:bodyPr/>
          <a:lstStyle>
            <a:lvl1pPr>
              <a:defRPr sz="1600">
                <a:solidFill>
                  <a:schemeClr val="tx1"/>
                </a:solidFill>
                <a:latin typeface="Lucida Sans" panose="020B0602030504020204" pitchFamily="34" charset="0"/>
              </a:defRPr>
            </a:lvl1pPr>
            <a:lvl2pPr marL="742950" indent="-285750">
              <a:defRPr sz="1600">
                <a:solidFill>
                  <a:schemeClr val="tx1"/>
                </a:solidFill>
                <a:latin typeface="Lucida Sans" panose="020B0602030504020204" pitchFamily="34" charset="0"/>
              </a:defRPr>
            </a:lvl2pPr>
            <a:lvl3pPr marL="1143000" indent="-228600">
              <a:defRPr sz="1600">
                <a:solidFill>
                  <a:schemeClr val="tx1"/>
                </a:solidFill>
                <a:latin typeface="Lucida Sans" panose="020B0602030504020204" pitchFamily="34" charset="0"/>
              </a:defRPr>
            </a:lvl3pPr>
            <a:lvl4pPr marL="1600200" indent="-228600">
              <a:defRPr sz="1600">
                <a:solidFill>
                  <a:schemeClr val="tx1"/>
                </a:solidFill>
                <a:latin typeface="Lucida Sans" panose="020B0602030504020204" pitchFamily="34" charset="0"/>
              </a:defRPr>
            </a:lvl4pPr>
            <a:lvl5pPr marL="2057400" indent="-228600">
              <a:defRPr sz="1600">
                <a:solidFill>
                  <a:schemeClr val="tx1"/>
                </a:solidFill>
                <a:latin typeface="Lucida Sans" panose="020B0602030504020204" pitchFamily="34" charset="0"/>
              </a:defRPr>
            </a:lvl5pPr>
            <a:lvl6pPr marL="2514600" indent="-228600" eaLnBrk="0" fontAlgn="base" hangingPunct="0">
              <a:spcBef>
                <a:spcPct val="0"/>
              </a:spcBef>
              <a:spcAft>
                <a:spcPct val="0"/>
              </a:spcAft>
              <a:defRPr sz="1600">
                <a:solidFill>
                  <a:schemeClr val="tx1"/>
                </a:solidFill>
                <a:latin typeface="Lucida Sans" panose="020B0602030504020204" pitchFamily="34" charset="0"/>
              </a:defRPr>
            </a:lvl6pPr>
            <a:lvl7pPr marL="2971800" indent="-228600" eaLnBrk="0" fontAlgn="base" hangingPunct="0">
              <a:spcBef>
                <a:spcPct val="0"/>
              </a:spcBef>
              <a:spcAft>
                <a:spcPct val="0"/>
              </a:spcAft>
              <a:defRPr sz="1600">
                <a:solidFill>
                  <a:schemeClr val="tx1"/>
                </a:solidFill>
                <a:latin typeface="Lucida Sans" panose="020B0602030504020204" pitchFamily="34" charset="0"/>
              </a:defRPr>
            </a:lvl7pPr>
            <a:lvl8pPr marL="3429000" indent="-228600" eaLnBrk="0" fontAlgn="base" hangingPunct="0">
              <a:spcBef>
                <a:spcPct val="0"/>
              </a:spcBef>
              <a:spcAft>
                <a:spcPct val="0"/>
              </a:spcAft>
              <a:defRPr sz="1600">
                <a:solidFill>
                  <a:schemeClr val="tx1"/>
                </a:solidFill>
                <a:latin typeface="Lucida Sans" panose="020B0602030504020204" pitchFamily="34" charset="0"/>
              </a:defRPr>
            </a:lvl8pPr>
            <a:lvl9pPr marL="3886200" indent="-228600" eaLnBrk="0" fontAlgn="base" hangingPunct="0">
              <a:spcBef>
                <a:spcPct val="0"/>
              </a:spcBef>
              <a:spcAft>
                <a:spcPct val="0"/>
              </a:spcAft>
              <a:defRPr sz="1600">
                <a:solidFill>
                  <a:schemeClr val="tx1"/>
                </a:solidFill>
                <a:latin typeface="Lucida Sans" panose="020B0602030504020204" pitchFamily="34" charset="0"/>
              </a:defRPr>
            </a:lvl9pPr>
          </a:lstStyle>
          <a:p>
            <a:fld id="{9CEAF60E-2D21-4B9B-82FA-969816060CDA}" type="datetime1">
              <a:rPr lang="da-DK" sz="600" smtClean="0"/>
              <a:pPr/>
              <a:t>27-08-2015</a:t>
            </a:fld>
            <a:endParaRPr lang="en-GB" sz="600" dirty="0" smtClean="0"/>
          </a:p>
        </p:txBody>
      </p:sp>
      <p:sp>
        <p:nvSpPr>
          <p:cNvPr id="11269" name="Rectangle 2"/>
          <p:cNvSpPr>
            <a:spLocks noChangeArrowheads="1"/>
          </p:cNvSpPr>
          <p:nvPr/>
        </p:nvSpPr>
        <p:spPr bwMode="auto">
          <a:xfrm>
            <a:off x="328613" y="3414713"/>
            <a:ext cx="6677025"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72000" bIns="46800" anchor="b"/>
          <a:lstStyle>
            <a:lvl1pPr>
              <a:spcBef>
                <a:spcPct val="20000"/>
              </a:spcBef>
              <a:buClr>
                <a:schemeClr val="tx1"/>
              </a:buClr>
              <a:buChar char="•"/>
              <a:defRPr sz="2000">
                <a:solidFill>
                  <a:schemeClr val="tx1"/>
                </a:solidFill>
                <a:latin typeface="Lucida Sans" panose="020B0602030504020204" pitchFamily="34" charset="0"/>
              </a:defRPr>
            </a:lvl1pPr>
            <a:lvl2pPr marL="628650" indent="-182563">
              <a:spcBef>
                <a:spcPct val="20000"/>
              </a:spcBef>
              <a:buClr>
                <a:schemeClr val="tx1"/>
              </a:buClr>
              <a:buChar char="•"/>
              <a:defRPr>
                <a:solidFill>
                  <a:schemeClr val="tx1"/>
                </a:solidFill>
                <a:latin typeface="Lucida Sans" panose="020B0602030504020204" pitchFamily="34" charset="0"/>
              </a:defRPr>
            </a:lvl2pPr>
            <a:lvl3pPr marL="1074738" indent="-180975">
              <a:spcBef>
                <a:spcPct val="20000"/>
              </a:spcBef>
              <a:buClr>
                <a:schemeClr val="tx1"/>
              </a:buClr>
              <a:buChar char="•"/>
              <a:defRPr sz="1600">
                <a:solidFill>
                  <a:schemeClr val="tx1"/>
                </a:solidFill>
                <a:latin typeface="Lucida Sans" panose="020B0602030504020204" pitchFamily="34" charset="0"/>
              </a:defRPr>
            </a:lvl3pPr>
            <a:lvl4pPr marL="1522413" indent="-174625">
              <a:spcBef>
                <a:spcPct val="20000"/>
              </a:spcBef>
              <a:buClr>
                <a:schemeClr val="tx1"/>
              </a:buClr>
              <a:buChar char="•"/>
              <a:defRPr sz="1400">
                <a:solidFill>
                  <a:schemeClr val="tx1"/>
                </a:solidFill>
                <a:latin typeface="Lucida Sans" panose="020B0602030504020204" pitchFamily="34" charset="0"/>
              </a:defRPr>
            </a:lvl4pPr>
            <a:lvl5pPr marL="1974850" indent="-180975">
              <a:spcBef>
                <a:spcPct val="20000"/>
              </a:spcBef>
              <a:buClr>
                <a:schemeClr val="tx1"/>
              </a:buClr>
              <a:buChar char="•"/>
              <a:defRPr sz="1200">
                <a:solidFill>
                  <a:schemeClr val="tx1"/>
                </a:solidFill>
                <a:latin typeface="Lucida Sans" panose="020B0602030504020204" pitchFamily="34" charset="0"/>
              </a:defRPr>
            </a:lvl5pPr>
            <a:lvl6pPr marL="2432050" indent="-180975" eaLnBrk="0" fontAlgn="base" hangingPunct="0">
              <a:spcBef>
                <a:spcPct val="20000"/>
              </a:spcBef>
              <a:spcAft>
                <a:spcPct val="0"/>
              </a:spcAft>
              <a:buClr>
                <a:schemeClr val="tx1"/>
              </a:buClr>
              <a:buChar char="•"/>
              <a:defRPr sz="1200">
                <a:solidFill>
                  <a:schemeClr val="tx1"/>
                </a:solidFill>
                <a:latin typeface="Lucida Sans" panose="020B0602030504020204" pitchFamily="34" charset="0"/>
              </a:defRPr>
            </a:lvl6pPr>
            <a:lvl7pPr marL="2889250" indent="-180975" eaLnBrk="0" fontAlgn="base" hangingPunct="0">
              <a:spcBef>
                <a:spcPct val="20000"/>
              </a:spcBef>
              <a:spcAft>
                <a:spcPct val="0"/>
              </a:spcAft>
              <a:buClr>
                <a:schemeClr val="tx1"/>
              </a:buClr>
              <a:buChar char="•"/>
              <a:defRPr sz="1200">
                <a:solidFill>
                  <a:schemeClr val="tx1"/>
                </a:solidFill>
                <a:latin typeface="Lucida Sans" panose="020B0602030504020204" pitchFamily="34" charset="0"/>
              </a:defRPr>
            </a:lvl7pPr>
            <a:lvl8pPr marL="3346450" indent="-180975" eaLnBrk="0" fontAlgn="base" hangingPunct="0">
              <a:spcBef>
                <a:spcPct val="20000"/>
              </a:spcBef>
              <a:spcAft>
                <a:spcPct val="0"/>
              </a:spcAft>
              <a:buClr>
                <a:schemeClr val="tx1"/>
              </a:buClr>
              <a:buChar char="•"/>
              <a:defRPr sz="1200">
                <a:solidFill>
                  <a:schemeClr val="tx1"/>
                </a:solidFill>
                <a:latin typeface="Lucida Sans" panose="020B0602030504020204" pitchFamily="34" charset="0"/>
              </a:defRPr>
            </a:lvl8pPr>
            <a:lvl9pPr marL="3803650" indent="-180975" eaLnBrk="0" fontAlgn="base" hangingPunct="0">
              <a:spcBef>
                <a:spcPct val="20000"/>
              </a:spcBef>
              <a:spcAft>
                <a:spcPct val="0"/>
              </a:spcAft>
              <a:buClr>
                <a:schemeClr val="tx1"/>
              </a:buClr>
              <a:buChar char="•"/>
              <a:defRPr sz="1200">
                <a:solidFill>
                  <a:schemeClr val="tx1"/>
                </a:solidFill>
                <a:latin typeface="Lucida Sans" panose="020B0602030504020204" pitchFamily="34" charset="0"/>
              </a:defRPr>
            </a:lvl9pPr>
          </a:lstStyle>
          <a:p>
            <a:pPr eaLnBrk="1" hangingPunct="1">
              <a:lnSpc>
                <a:spcPct val="95000"/>
              </a:lnSpc>
              <a:spcBef>
                <a:spcPct val="0"/>
              </a:spcBef>
              <a:buClrTx/>
              <a:buFontTx/>
              <a:buNone/>
            </a:pPr>
            <a:endParaRPr lang="en-GB" sz="6000" dirty="0">
              <a:solidFill>
                <a:schemeClr val="hlink"/>
              </a:solidFill>
            </a:endParaRPr>
          </a:p>
        </p:txBody>
      </p:sp>
      <p:pic>
        <p:nvPicPr>
          <p:cNvPr id="7"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l="-8069" b="16823"/>
          <a:stretch>
            <a:fillRect/>
          </a:stretch>
        </p:blipFill>
        <p:spPr>
          <a:xfrm>
            <a:off x="1971248" y="1366676"/>
            <a:ext cx="5121335" cy="4918214"/>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pic>
    </p:spTree>
    <p:extLst>
      <p:ext uri="{BB962C8B-B14F-4D97-AF65-F5344CB8AC3E}">
        <p14:creationId xmlns:p14="http://schemas.microsoft.com/office/powerpoint/2010/main" val="29604580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3" cstate="print"/>
          <a:srcRect/>
          <a:stretch>
            <a:fillRect/>
          </a:stretch>
        </p:blipFill>
        <p:spPr bwMode="auto">
          <a:xfrm>
            <a:off x="457714" y="1674541"/>
            <a:ext cx="8228572" cy="4023894"/>
          </a:xfrm>
          <a:prstGeom prst="rect">
            <a:avLst/>
          </a:prstGeom>
          <a:noFill/>
          <a:ln w="9525">
            <a:noFill/>
            <a:miter lim="800000"/>
            <a:headEnd/>
            <a:tailEnd/>
          </a:ln>
        </p:spPr>
      </p:pic>
      <p:sp>
        <p:nvSpPr>
          <p:cNvPr id="2" name="Titel 1"/>
          <p:cNvSpPr>
            <a:spLocks noGrp="1"/>
          </p:cNvSpPr>
          <p:nvPr>
            <p:ph type="title"/>
          </p:nvPr>
        </p:nvSpPr>
        <p:spPr>
          <a:xfrm>
            <a:off x="457200" y="0"/>
            <a:ext cx="5662613" cy="1266826"/>
          </a:xfrm>
        </p:spPr>
        <p:txBody>
          <a:bodyPr/>
          <a:lstStyle/>
          <a:p>
            <a:r>
              <a:rPr lang="en-US" sz="2400" dirty="0">
                <a:latin typeface="arial"/>
              </a:rPr>
              <a:t>Prevention, </a:t>
            </a:r>
            <a:r>
              <a:rPr lang="en-US" sz="2400" dirty="0" smtClean="0">
                <a:latin typeface="arial"/>
              </a:rPr>
              <a:t>discovering </a:t>
            </a:r>
            <a:r>
              <a:rPr lang="en-US" sz="2400" dirty="0">
                <a:latin typeface="arial"/>
              </a:rPr>
              <a:t>and handling of sexual assault and child abuse? </a:t>
            </a:r>
            <a:r>
              <a:rPr lang="en-US" sz="2400" dirty="0" smtClean="0">
                <a:latin typeface="arial"/>
              </a:rPr>
              <a:t/>
            </a:r>
            <a:br>
              <a:rPr lang="en-US" sz="2400" dirty="0" smtClean="0">
                <a:latin typeface="arial"/>
              </a:rPr>
            </a:br>
            <a:r>
              <a:rPr lang="en-US" sz="2400" dirty="0" smtClean="0">
                <a:latin typeface="arial"/>
              </a:rPr>
              <a:t>- </a:t>
            </a:r>
            <a:r>
              <a:rPr lang="en-US" sz="2400" dirty="0">
                <a:latin typeface="arial"/>
              </a:rPr>
              <a:t>What </a:t>
            </a:r>
            <a:r>
              <a:rPr lang="en-US" sz="2400" dirty="0" smtClean="0">
                <a:latin typeface="arial"/>
              </a:rPr>
              <a:t>is needed?</a:t>
            </a:r>
            <a:r>
              <a:rPr lang="da-DK" dirty="0" smtClean="0"/>
              <a:t/>
            </a:r>
            <a:br>
              <a:rPr lang="da-DK" dirty="0" smtClean="0"/>
            </a:br>
            <a:endParaRPr lang="da-DK"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Working</a:t>
            </a:r>
            <a:r>
              <a:rPr lang="da-DK" sz="2400" dirty="0" smtClean="0"/>
              <a:t> in </a:t>
            </a:r>
            <a:r>
              <a:rPr lang="da-DK" sz="2400" dirty="0" err="1" smtClean="0"/>
              <a:t>groups</a:t>
            </a:r>
            <a:r>
              <a:rPr lang="da-DK" sz="2400" dirty="0" smtClean="0"/>
              <a:t> to </a:t>
            </a:r>
            <a:r>
              <a:rPr lang="da-DK" sz="2400" dirty="0" err="1" smtClean="0"/>
              <a:t>produce</a:t>
            </a:r>
            <a:r>
              <a:rPr lang="da-DK" sz="2400" dirty="0" smtClean="0"/>
              <a:t> </a:t>
            </a:r>
            <a:r>
              <a:rPr lang="da-DK" sz="2400" dirty="0" err="1" smtClean="0"/>
              <a:t>material</a:t>
            </a:r>
            <a:r>
              <a:rPr lang="da-DK" sz="2400" dirty="0" smtClean="0"/>
              <a:t> </a:t>
            </a:r>
            <a:r>
              <a:rPr lang="da-DK" sz="2400" dirty="0" err="1" smtClean="0"/>
              <a:t>you</a:t>
            </a:r>
            <a:r>
              <a:rPr lang="da-DK" sz="2400" dirty="0" smtClean="0"/>
              <a:t> </a:t>
            </a:r>
            <a:r>
              <a:rPr lang="da-DK" sz="2400" dirty="0" err="1" smtClean="0"/>
              <a:t>can</a:t>
            </a:r>
            <a:r>
              <a:rPr lang="da-DK" sz="2400" dirty="0" smtClean="0"/>
              <a:t> </a:t>
            </a:r>
            <a:r>
              <a:rPr lang="da-DK" sz="2400" dirty="0" err="1" smtClean="0"/>
              <a:t>use</a:t>
            </a:r>
            <a:r>
              <a:rPr lang="da-DK" sz="2400" dirty="0" smtClean="0"/>
              <a:t> as </a:t>
            </a:r>
            <a:r>
              <a:rPr lang="da-DK" sz="2400" dirty="0" err="1" smtClean="0"/>
              <a:t>trainers</a:t>
            </a:r>
            <a:endParaRPr lang="da-DK" sz="2400" dirty="0"/>
          </a:p>
        </p:txBody>
      </p:sp>
      <p:sp>
        <p:nvSpPr>
          <p:cNvPr id="3" name="Pladsholder til indhold 2"/>
          <p:cNvSpPr>
            <a:spLocks noGrp="1"/>
          </p:cNvSpPr>
          <p:nvPr>
            <p:ph idx="1"/>
          </p:nvPr>
        </p:nvSpPr>
        <p:spPr>
          <a:xfrm>
            <a:off x="457200" y="1537856"/>
            <a:ext cx="8229600" cy="4588308"/>
          </a:xfrm>
        </p:spPr>
        <p:txBody>
          <a:bodyPr/>
          <a:lstStyle/>
          <a:p>
            <a:pPr>
              <a:lnSpc>
                <a:spcPct val="150000"/>
              </a:lnSpc>
            </a:pPr>
            <a:r>
              <a:rPr lang="en-US" sz="2000" dirty="0" smtClean="0"/>
              <a:t>Early discovering: </a:t>
            </a:r>
          </a:p>
          <a:p>
            <a:pPr lvl="1">
              <a:lnSpc>
                <a:spcPct val="150000"/>
              </a:lnSpc>
            </a:pPr>
            <a:r>
              <a:rPr lang="en-US" dirty="0" smtClean="0"/>
              <a:t>How can You reach these particularly vulnerable children in Kyrgyzstan? </a:t>
            </a:r>
          </a:p>
          <a:p>
            <a:pPr lvl="1">
              <a:lnSpc>
                <a:spcPct val="150000"/>
              </a:lnSpc>
            </a:pPr>
            <a:r>
              <a:rPr lang="en-US" dirty="0" smtClean="0"/>
              <a:t>How can You prepare both the common population and the professionals?</a:t>
            </a:r>
          </a:p>
          <a:p>
            <a:pPr lvl="1">
              <a:lnSpc>
                <a:spcPct val="150000"/>
              </a:lnSpc>
            </a:pPr>
            <a:r>
              <a:rPr lang="en-US" dirty="0" smtClean="0"/>
              <a:t>Are there specific challenges?</a:t>
            </a:r>
          </a:p>
          <a:p>
            <a:pPr lvl="1">
              <a:lnSpc>
                <a:spcPct val="150000"/>
              </a:lnSpc>
              <a:buNone/>
            </a:pPr>
            <a:endParaRPr lang="en-US" sz="2000" dirty="0" smtClean="0"/>
          </a:p>
          <a:p>
            <a:pPr>
              <a:lnSpc>
                <a:spcPct val="150000"/>
              </a:lnSpc>
            </a:pPr>
            <a:r>
              <a:rPr lang="en-US" sz="2000" dirty="0" smtClean="0"/>
              <a:t>Procedures and cooperation between professionals:</a:t>
            </a:r>
          </a:p>
          <a:p>
            <a:pPr lvl="1">
              <a:lnSpc>
                <a:spcPct val="150000"/>
              </a:lnSpc>
            </a:pPr>
            <a:r>
              <a:rPr lang="en-US" dirty="0" smtClean="0"/>
              <a:t>Do You need to make new or qualify </a:t>
            </a:r>
            <a:r>
              <a:rPr lang="en-US" dirty="0" err="1" smtClean="0"/>
              <a:t>existening</a:t>
            </a:r>
            <a:r>
              <a:rPr lang="en-US" dirty="0" smtClean="0"/>
              <a:t> </a:t>
            </a:r>
            <a:r>
              <a:rPr lang="en-US" dirty="0" smtClean="0"/>
              <a:t>guidelines and procedures?</a:t>
            </a:r>
          </a:p>
          <a:p>
            <a:pPr>
              <a:lnSpc>
                <a:spcPct val="150000"/>
              </a:lnSpc>
            </a:pP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80109"/>
            <a:ext cx="5662613" cy="1163783"/>
          </a:xfrm>
        </p:spPr>
        <p:txBody>
          <a:bodyPr/>
          <a:lstStyle/>
          <a:p>
            <a:r>
              <a:rPr lang="da-DK" sz="2400" dirty="0" err="1" smtClean="0"/>
              <a:t>Principles</a:t>
            </a:r>
            <a:r>
              <a:rPr lang="da-DK" sz="2400" dirty="0" smtClean="0"/>
              <a:t> and </a:t>
            </a:r>
            <a:r>
              <a:rPr lang="da-DK" sz="2400" dirty="0" err="1" smtClean="0"/>
              <a:t>frames</a:t>
            </a:r>
            <a:r>
              <a:rPr lang="da-DK" sz="2400" dirty="0" smtClean="0"/>
              <a:t> for social interventions </a:t>
            </a:r>
            <a:r>
              <a:rPr lang="da-DK" sz="2400" dirty="0" err="1" smtClean="0"/>
              <a:t>towards</a:t>
            </a:r>
            <a:r>
              <a:rPr lang="da-DK" sz="2400" dirty="0" smtClean="0"/>
              <a:t> vulnerable </a:t>
            </a:r>
            <a:r>
              <a:rPr lang="da-DK" sz="2400" dirty="0" err="1" smtClean="0"/>
              <a:t>children</a:t>
            </a:r>
            <a:endParaRPr lang="da-DK" sz="2400" dirty="0"/>
          </a:p>
        </p:txBody>
      </p:sp>
      <p:sp>
        <p:nvSpPr>
          <p:cNvPr id="3" name="Pladsholder til indhold 2"/>
          <p:cNvSpPr>
            <a:spLocks noGrp="1"/>
          </p:cNvSpPr>
          <p:nvPr>
            <p:ph idx="1"/>
          </p:nvPr>
        </p:nvSpPr>
        <p:spPr/>
        <p:txBody>
          <a:bodyPr/>
          <a:lstStyle/>
          <a:p>
            <a:endParaRPr lang="da-DK" dirty="0" smtClean="0"/>
          </a:p>
          <a:p>
            <a:r>
              <a:rPr lang="da-DK" dirty="0" smtClean="0"/>
              <a:t>Principles</a:t>
            </a:r>
          </a:p>
          <a:p>
            <a:pPr lvl="1"/>
            <a:r>
              <a:rPr lang="da-DK" dirty="0" smtClean="0"/>
              <a:t>Minimum intervention</a:t>
            </a:r>
          </a:p>
          <a:p>
            <a:pPr lvl="1"/>
            <a:r>
              <a:rPr lang="da-DK" dirty="0" err="1" smtClean="0"/>
              <a:t>Work</a:t>
            </a:r>
            <a:r>
              <a:rPr lang="da-DK" dirty="0" smtClean="0"/>
              <a:t> </a:t>
            </a:r>
            <a:r>
              <a:rPr lang="da-DK" dirty="0" err="1" smtClean="0"/>
              <a:t>towards</a:t>
            </a:r>
            <a:r>
              <a:rPr lang="da-DK" dirty="0" smtClean="0"/>
              <a:t> </a:t>
            </a:r>
            <a:r>
              <a:rPr lang="da-DK" dirty="0" err="1" smtClean="0"/>
              <a:t>normality</a:t>
            </a:r>
            <a:r>
              <a:rPr lang="da-DK" dirty="0" smtClean="0"/>
              <a:t> (</a:t>
            </a:r>
            <a:r>
              <a:rPr lang="da-DK" dirty="0" err="1" smtClean="0"/>
              <a:t>family</a:t>
            </a:r>
            <a:r>
              <a:rPr lang="da-DK" dirty="0" smtClean="0"/>
              <a:t>, </a:t>
            </a:r>
            <a:r>
              <a:rPr lang="da-DK" dirty="0" err="1" smtClean="0"/>
              <a:t>school</a:t>
            </a:r>
            <a:r>
              <a:rPr lang="da-DK" dirty="0" smtClean="0"/>
              <a:t>, spare time </a:t>
            </a:r>
            <a:r>
              <a:rPr lang="da-DK" dirty="0" err="1" smtClean="0"/>
              <a:t>activities</a:t>
            </a:r>
            <a:r>
              <a:rPr lang="da-DK" dirty="0" smtClean="0"/>
              <a:t>)</a:t>
            </a:r>
          </a:p>
          <a:p>
            <a:pPr lvl="1"/>
            <a:r>
              <a:rPr lang="da-DK" dirty="0" err="1" smtClean="0"/>
              <a:t>Involvment</a:t>
            </a:r>
            <a:r>
              <a:rPr lang="da-DK" dirty="0" smtClean="0"/>
              <a:t> of the </a:t>
            </a:r>
            <a:r>
              <a:rPr lang="da-DK" dirty="0" err="1" smtClean="0"/>
              <a:t>child</a:t>
            </a:r>
            <a:r>
              <a:rPr lang="da-DK" dirty="0" smtClean="0"/>
              <a:t> and the </a:t>
            </a:r>
            <a:r>
              <a:rPr lang="da-DK" dirty="0" err="1" smtClean="0"/>
              <a:t>family</a:t>
            </a:r>
            <a:endParaRPr lang="da-DK" dirty="0" smtClean="0"/>
          </a:p>
          <a:p>
            <a:pPr lvl="1"/>
            <a:r>
              <a:rPr lang="da-DK" dirty="0" smtClean="0"/>
              <a:t>Network is </a:t>
            </a:r>
            <a:r>
              <a:rPr lang="da-DK" dirty="0" err="1" smtClean="0"/>
              <a:t>involved</a:t>
            </a:r>
            <a:endParaRPr lang="da-DK" dirty="0" smtClean="0"/>
          </a:p>
          <a:p>
            <a:pPr lvl="1"/>
            <a:r>
              <a:rPr lang="da-DK" dirty="0" err="1" smtClean="0"/>
              <a:t>Focus</a:t>
            </a:r>
            <a:r>
              <a:rPr lang="da-DK" dirty="0" smtClean="0"/>
              <a:t> </a:t>
            </a:r>
            <a:r>
              <a:rPr lang="da-DK" dirty="0" err="1" smtClean="0"/>
              <a:t>on</a:t>
            </a:r>
            <a:r>
              <a:rPr lang="da-DK" dirty="0" smtClean="0"/>
              <a:t> </a:t>
            </a:r>
            <a:r>
              <a:rPr lang="da-DK" dirty="0" err="1" smtClean="0"/>
              <a:t>health</a:t>
            </a:r>
            <a:r>
              <a:rPr lang="da-DK" dirty="0" smtClean="0"/>
              <a:t> and </a:t>
            </a:r>
            <a:r>
              <a:rPr lang="da-DK" dirty="0" err="1" smtClean="0"/>
              <a:t>education</a:t>
            </a:r>
            <a:endParaRPr lang="da-DK" dirty="0" smtClean="0"/>
          </a:p>
          <a:p>
            <a:pPr lvl="1"/>
            <a:endParaRPr lang="da-DK" dirty="0" smtClean="0"/>
          </a:p>
          <a:p>
            <a:pPr lvl="2"/>
            <a:endParaRPr lang="da-DK" dirty="0" smtClean="0"/>
          </a:p>
          <a:p>
            <a:pPr lvl="2"/>
            <a:endParaRPr lang="da-DK" dirty="0" smtClean="0"/>
          </a:p>
        </p:txBody>
      </p:sp>
    </p:spTree>
    <p:extLst>
      <p:ext uri="{BB962C8B-B14F-4D97-AF65-F5344CB8AC3E}">
        <p14:creationId xmlns:p14="http://schemas.microsoft.com/office/powerpoint/2010/main" val="318955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Interventions </a:t>
            </a:r>
            <a:r>
              <a:rPr lang="da-DK" sz="2400" dirty="0" err="1" smtClean="0"/>
              <a:t>based</a:t>
            </a:r>
            <a:r>
              <a:rPr lang="da-DK" sz="2400" dirty="0" smtClean="0"/>
              <a:t> </a:t>
            </a:r>
            <a:r>
              <a:rPr lang="da-DK" sz="2400" dirty="0" err="1" smtClean="0"/>
              <a:t>on</a:t>
            </a:r>
            <a:r>
              <a:rPr lang="da-DK" sz="2400" dirty="0" smtClean="0"/>
              <a:t> research </a:t>
            </a:r>
            <a:endParaRPr lang="da-DK" sz="2400" dirty="0"/>
          </a:p>
        </p:txBody>
      </p:sp>
      <p:sp>
        <p:nvSpPr>
          <p:cNvPr id="3" name="Pladsholder til indhold 2"/>
          <p:cNvSpPr>
            <a:spLocks noGrp="1"/>
          </p:cNvSpPr>
          <p:nvPr>
            <p:ph idx="1"/>
          </p:nvPr>
        </p:nvSpPr>
        <p:spPr/>
        <p:txBody>
          <a:bodyPr/>
          <a:lstStyle/>
          <a:p>
            <a:endParaRPr lang="da-DK" dirty="0" smtClean="0"/>
          </a:p>
          <a:p>
            <a:r>
              <a:rPr lang="da-DK" dirty="0" smtClean="0"/>
              <a:t>Child </a:t>
            </a:r>
            <a:r>
              <a:rPr lang="da-DK" dirty="0" err="1" smtClean="0"/>
              <a:t>development</a:t>
            </a:r>
            <a:endParaRPr lang="da-DK" dirty="0" smtClean="0"/>
          </a:p>
          <a:p>
            <a:r>
              <a:rPr lang="da-DK" dirty="0" err="1" smtClean="0"/>
              <a:t>Psycology</a:t>
            </a:r>
            <a:endParaRPr lang="da-DK" dirty="0" smtClean="0"/>
          </a:p>
          <a:p>
            <a:r>
              <a:rPr lang="da-DK" dirty="0" err="1" smtClean="0"/>
              <a:t>Fysiology</a:t>
            </a:r>
            <a:endParaRPr lang="da-DK" dirty="0" smtClean="0"/>
          </a:p>
          <a:p>
            <a:r>
              <a:rPr lang="da-DK" dirty="0" err="1" smtClean="0"/>
              <a:t>Sociology</a:t>
            </a:r>
            <a:endParaRPr lang="da-DK" dirty="0" smtClean="0"/>
          </a:p>
          <a:p>
            <a:endParaRPr lang="da-DK" dirty="0" smtClean="0"/>
          </a:p>
          <a:p>
            <a:endParaRPr lang="da-DK" dirty="0"/>
          </a:p>
        </p:txBody>
      </p:sp>
    </p:spTree>
    <p:extLst>
      <p:ext uri="{BB962C8B-B14F-4D97-AF65-F5344CB8AC3E}">
        <p14:creationId xmlns:p14="http://schemas.microsoft.com/office/powerpoint/2010/main" val="391693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title"/>
          </p:nvPr>
        </p:nvSpPr>
        <p:spPr/>
        <p:txBody>
          <a:bodyPr/>
          <a:lstStyle/>
          <a:p>
            <a:pPr eaLnBrk="1" hangingPunct="1"/>
            <a:r>
              <a:rPr lang="en-US" sz="2400" dirty="0" smtClean="0"/>
              <a:t>Child protection: interventions</a:t>
            </a:r>
          </a:p>
        </p:txBody>
      </p:sp>
      <p:sp>
        <p:nvSpPr>
          <p:cNvPr id="13315" name="Pladsholder til indhold 2"/>
          <p:cNvSpPr>
            <a:spLocks noGrp="1"/>
          </p:cNvSpPr>
          <p:nvPr>
            <p:ph sz="quarter" idx="1"/>
          </p:nvPr>
        </p:nvSpPr>
        <p:spPr/>
        <p:txBody>
          <a:bodyPr/>
          <a:lstStyle/>
          <a:p>
            <a:pPr eaLnBrk="1" hangingPunct="1"/>
            <a:endParaRPr lang="en-US" dirty="0" smtClean="0"/>
          </a:p>
          <a:p>
            <a:pPr eaLnBrk="1" hangingPunct="1"/>
            <a:r>
              <a:rPr lang="en-US" dirty="0" smtClean="0"/>
              <a:t>Counseling</a:t>
            </a:r>
          </a:p>
          <a:p>
            <a:pPr eaLnBrk="1" hangingPunct="1"/>
            <a:r>
              <a:rPr lang="en-US" dirty="0" smtClean="0"/>
              <a:t>Economical help</a:t>
            </a:r>
          </a:p>
          <a:p>
            <a:pPr eaLnBrk="1" hangingPunct="1"/>
            <a:r>
              <a:rPr lang="en-US" dirty="0" smtClean="0"/>
              <a:t>Psychological help</a:t>
            </a:r>
          </a:p>
          <a:p>
            <a:pPr eaLnBrk="1" hangingPunct="1"/>
            <a:r>
              <a:rPr lang="en-US" dirty="0" smtClean="0"/>
              <a:t>Practical help and guidance</a:t>
            </a:r>
          </a:p>
          <a:p>
            <a:pPr eaLnBrk="1" hangingPunct="1"/>
            <a:r>
              <a:rPr lang="en-US" dirty="0" smtClean="0"/>
              <a:t>Boarding school</a:t>
            </a:r>
          </a:p>
          <a:p>
            <a:pPr eaLnBrk="1" hangingPunct="1"/>
            <a:r>
              <a:rPr lang="en-US" dirty="0" smtClean="0"/>
              <a:t>Youth-workers support and guidance</a:t>
            </a:r>
          </a:p>
          <a:p>
            <a:pPr eaLnBrk="1" hangingPunct="1"/>
            <a:r>
              <a:rPr lang="en-US" dirty="0" smtClean="0"/>
              <a:t>Out-of-home-placement</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89151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en-US" sz="2400" dirty="0" smtClean="0"/>
              <a:t>Out-of-home placement</a:t>
            </a:r>
          </a:p>
        </p:txBody>
      </p:sp>
      <p:sp>
        <p:nvSpPr>
          <p:cNvPr id="15363" name="Pladsholder til indhold 2"/>
          <p:cNvSpPr>
            <a:spLocks noGrp="1"/>
          </p:cNvSpPr>
          <p:nvPr>
            <p:ph sz="quarter" idx="1"/>
          </p:nvPr>
        </p:nvSpPr>
        <p:spPr/>
        <p:txBody>
          <a:bodyPr/>
          <a:lstStyle/>
          <a:p>
            <a:pPr eaLnBrk="1" hangingPunct="1">
              <a:lnSpc>
                <a:spcPct val="80000"/>
              </a:lnSpc>
            </a:pPr>
            <a:endParaRPr lang="en-US" sz="2000" dirty="0" smtClean="0"/>
          </a:p>
          <a:p>
            <a:pPr eaLnBrk="1" hangingPunct="1">
              <a:lnSpc>
                <a:spcPct val="80000"/>
              </a:lnSpc>
            </a:pPr>
            <a:r>
              <a:rPr lang="en-US" sz="2000" dirty="0" smtClean="0"/>
              <a:t>Network foster care – the child is placed with foster-parents from its larger network</a:t>
            </a:r>
          </a:p>
          <a:p>
            <a:pPr eaLnBrk="1" hangingPunct="1">
              <a:lnSpc>
                <a:spcPct val="80000"/>
              </a:lnSpc>
              <a:buNone/>
            </a:pPr>
            <a:endParaRPr lang="en-US" sz="2000" dirty="0" smtClean="0"/>
          </a:p>
          <a:p>
            <a:pPr eaLnBrk="1" hangingPunct="1">
              <a:lnSpc>
                <a:spcPct val="80000"/>
              </a:lnSpc>
            </a:pPr>
            <a:r>
              <a:rPr lang="en-US" sz="2000" dirty="0" smtClean="0"/>
              <a:t>Kinship foster care – the child is placed with relatives, typically grandparents</a:t>
            </a:r>
          </a:p>
          <a:p>
            <a:pPr eaLnBrk="1" hangingPunct="1">
              <a:lnSpc>
                <a:spcPct val="80000"/>
              </a:lnSpc>
              <a:buNone/>
            </a:pPr>
            <a:endParaRPr lang="ru-RU" sz="2000" dirty="0" smtClean="0"/>
          </a:p>
          <a:p>
            <a:pPr eaLnBrk="1" hangingPunct="1">
              <a:lnSpc>
                <a:spcPct val="80000"/>
              </a:lnSpc>
            </a:pPr>
            <a:r>
              <a:rPr lang="en-US" sz="2000" dirty="0" smtClean="0"/>
              <a:t>Foster care, other – all other foster care placements: the child is placed with foster</a:t>
            </a:r>
            <a:r>
              <a:rPr lang="da-DK" sz="2000" dirty="0" smtClean="0"/>
              <a:t> </a:t>
            </a:r>
            <a:r>
              <a:rPr lang="en-US" sz="2000" dirty="0" smtClean="0"/>
              <a:t>parents that are neither relatives, nor from the child’s network</a:t>
            </a:r>
          </a:p>
          <a:p>
            <a:pPr eaLnBrk="1" hangingPunct="1">
              <a:lnSpc>
                <a:spcPct val="80000"/>
              </a:lnSpc>
              <a:buNone/>
            </a:pPr>
            <a:endParaRPr lang="ru-RU" sz="2000" dirty="0" smtClean="0"/>
          </a:p>
          <a:p>
            <a:pPr eaLnBrk="1" hangingPunct="1">
              <a:lnSpc>
                <a:spcPct val="80000"/>
              </a:lnSpc>
            </a:pPr>
            <a:r>
              <a:rPr lang="en-US" sz="2000" dirty="0" smtClean="0"/>
              <a:t>Own room – young people placed in a flat, typically under supervision and with</a:t>
            </a:r>
            <a:r>
              <a:rPr lang="da-DK" sz="2000" dirty="0" smtClean="0"/>
              <a:t> </a:t>
            </a:r>
            <a:r>
              <a:rPr lang="en-US" sz="2000" dirty="0" smtClean="0"/>
              <a:t>support from a municipal contact person.</a:t>
            </a:r>
          </a:p>
          <a:p>
            <a:pPr eaLnBrk="1" hangingPunct="1">
              <a:lnSpc>
                <a:spcPct val="80000"/>
              </a:lnSpc>
              <a:buFont typeface="Wingdings 2" charset="2"/>
              <a:buNone/>
            </a:pPr>
            <a:endParaRPr lang="en-US" sz="3000" dirty="0" smtClean="0"/>
          </a:p>
        </p:txBody>
      </p:sp>
    </p:spTree>
    <p:extLst>
      <p:ext uri="{BB962C8B-B14F-4D97-AF65-F5344CB8AC3E}">
        <p14:creationId xmlns:p14="http://schemas.microsoft.com/office/powerpoint/2010/main" val="67298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en-US" sz="2400" dirty="0" smtClean="0"/>
              <a:t>Out-of-home placement</a:t>
            </a:r>
          </a:p>
        </p:txBody>
      </p:sp>
      <p:sp>
        <p:nvSpPr>
          <p:cNvPr id="15363" name="Pladsholder til indhold 2"/>
          <p:cNvSpPr>
            <a:spLocks noGrp="1"/>
          </p:cNvSpPr>
          <p:nvPr>
            <p:ph sz="quarter" idx="1"/>
          </p:nvPr>
        </p:nvSpPr>
        <p:spPr>
          <a:xfrm>
            <a:off x="457200" y="1276350"/>
            <a:ext cx="8229600" cy="5581649"/>
          </a:xfrm>
        </p:spPr>
        <p:txBody>
          <a:bodyPr/>
          <a:lstStyle/>
          <a:p>
            <a:pPr eaLnBrk="1" hangingPunct="1">
              <a:lnSpc>
                <a:spcPct val="80000"/>
              </a:lnSpc>
            </a:pPr>
            <a:r>
              <a:rPr lang="en-US" dirty="0" smtClean="0"/>
              <a:t>Municipal residential care – public residential care facilities for children with grave social and psychiatric difficulties</a:t>
            </a:r>
          </a:p>
          <a:p>
            <a:pPr eaLnBrk="1" hangingPunct="1">
              <a:lnSpc>
                <a:spcPct val="80000"/>
              </a:lnSpc>
              <a:buNone/>
            </a:pPr>
            <a:endParaRPr lang="ru-RU" dirty="0" smtClean="0"/>
          </a:p>
          <a:p>
            <a:pPr eaLnBrk="1" hangingPunct="1">
              <a:lnSpc>
                <a:spcPct val="80000"/>
              </a:lnSpc>
            </a:pPr>
            <a:r>
              <a:rPr lang="en-US" dirty="0" smtClean="0"/>
              <a:t>Acute institutions – residential care facilities that receive children and young people at</a:t>
            </a:r>
            <a:r>
              <a:rPr lang="da-DK" dirty="0" smtClean="0"/>
              <a:t> </a:t>
            </a:r>
            <a:r>
              <a:rPr lang="en-US" dirty="0" smtClean="0"/>
              <a:t>short notice</a:t>
            </a:r>
          </a:p>
          <a:p>
            <a:pPr eaLnBrk="1" hangingPunct="1">
              <a:lnSpc>
                <a:spcPct val="80000"/>
              </a:lnSpc>
              <a:buNone/>
            </a:pPr>
            <a:endParaRPr lang="ru-RU" dirty="0" smtClean="0"/>
          </a:p>
          <a:p>
            <a:pPr eaLnBrk="1" hangingPunct="1">
              <a:lnSpc>
                <a:spcPct val="80000"/>
              </a:lnSpc>
            </a:pPr>
            <a:r>
              <a:rPr lang="en-US" dirty="0" smtClean="0"/>
              <a:t>Secure residential care or secure accommodation – locked residential facilities for</a:t>
            </a:r>
            <a:r>
              <a:rPr lang="da-DK" dirty="0" smtClean="0"/>
              <a:t> </a:t>
            </a:r>
            <a:r>
              <a:rPr lang="en-US" dirty="0" smtClean="0"/>
              <a:t>young people with a variety of very serious difficulties, offenders, etc., especially used</a:t>
            </a:r>
            <a:r>
              <a:rPr lang="da-DK" dirty="0" smtClean="0"/>
              <a:t> </a:t>
            </a:r>
            <a:r>
              <a:rPr lang="en-US" dirty="0" smtClean="0"/>
              <a:t>for young people in custody</a:t>
            </a:r>
          </a:p>
          <a:p>
            <a:pPr eaLnBrk="1" hangingPunct="1">
              <a:lnSpc>
                <a:spcPct val="80000"/>
              </a:lnSpc>
            </a:pPr>
            <a:endParaRPr lang="en-US" dirty="0" smtClean="0"/>
          </a:p>
          <a:p>
            <a:pPr eaLnBrk="1" hangingPunct="1">
              <a:lnSpc>
                <a:spcPct val="80000"/>
              </a:lnSpc>
            </a:pPr>
            <a:r>
              <a:rPr lang="en-US" dirty="0" smtClean="0"/>
              <a:t>Municipal residential care – public residential care facilities for children with grave social and psychiatric difficulties</a:t>
            </a:r>
          </a:p>
          <a:p>
            <a:pPr eaLnBrk="1" hangingPunct="1">
              <a:lnSpc>
                <a:spcPct val="80000"/>
              </a:lnSpc>
              <a:buNone/>
            </a:pPr>
            <a:endParaRPr lang="ru-RU" dirty="0" smtClean="0"/>
          </a:p>
          <a:p>
            <a:pPr eaLnBrk="1" hangingPunct="1">
              <a:lnSpc>
                <a:spcPct val="80000"/>
              </a:lnSpc>
            </a:pPr>
            <a:r>
              <a:rPr lang="en-US" dirty="0" smtClean="0"/>
              <a:t>Acute institutions – residential care facilities that receive children and young people at</a:t>
            </a:r>
            <a:r>
              <a:rPr lang="da-DK" dirty="0" smtClean="0"/>
              <a:t> </a:t>
            </a:r>
            <a:r>
              <a:rPr lang="en-US" dirty="0" smtClean="0"/>
              <a:t>short notice</a:t>
            </a:r>
          </a:p>
          <a:p>
            <a:pPr eaLnBrk="1" hangingPunct="1">
              <a:lnSpc>
                <a:spcPct val="80000"/>
              </a:lnSpc>
              <a:buNone/>
            </a:pPr>
            <a:endParaRPr lang="ru-RU" dirty="0" smtClean="0"/>
          </a:p>
          <a:p>
            <a:pPr eaLnBrk="1" hangingPunct="1">
              <a:lnSpc>
                <a:spcPct val="80000"/>
              </a:lnSpc>
            </a:pPr>
            <a:r>
              <a:rPr lang="en-US" dirty="0" smtClean="0"/>
              <a:t>Secure residential care or secure accommodation – locked residential facilities for</a:t>
            </a:r>
            <a:r>
              <a:rPr lang="da-DK" dirty="0" smtClean="0"/>
              <a:t> </a:t>
            </a:r>
            <a:r>
              <a:rPr lang="en-US" dirty="0" smtClean="0"/>
              <a:t>young people with a variety of very serious difficulties, offenders, etc., especially used</a:t>
            </a:r>
            <a:r>
              <a:rPr lang="da-DK" dirty="0" smtClean="0"/>
              <a:t> </a:t>
            </a:r>
            <a:r>
              <a:rPr lang="en-US" dirty="0" smtClean="0"/>
              <a:t>for young people in custody</a:t>
            </a:r>
          </a:p>
          <a:p>
            <a:pPr eaLnBrk="1" hangingPunct="1">
              <a:lnSpc>
                <a:spcPct val="80000"/>
              </a:lnSpc>
            </a:pPr>
            <a:endParaRPr lang="ru-RU" dirty="0" smtClean="0"/>
          </a:p>
          <a:p>
            <a:pPr eaLnBrk="1" hangingPunct="1">
              <a:lnSpc>
                <a:spcPct val="80000"/>
              </a:lnSpc>
            </a:pPr>
            <a:r>
              <a:rPr lang="en-US" dirty="0" smtClean="0"/>
              <a:t>Residential care, other – covers non-municipal institutions, e.g. state institutions for</a:t>
            </a:r>
            <a:r>
              <a:rPr lang="da-DK" dirty="0" smtClean="0"/>
              <a:t> </a:t>
            </a:r>
            <a:r>
              <a:rPr lang="en-US" dirty="0" smtClean="0"/>
              <a:t>disabled children and private residential care.</a:t>
            </a:r>
            <a:endParaRPr lang="ru-RU" dirty="0" smtClean="0"/>
          </a:p>
          <a:p>
            <a:pPr eaLnBrk="1" hangingPunct="1">
              <a:lnSpc>
                <a:spcPct val="80000"/>
              </a:lnSpc>
            </a:pPr>
            <a:endParaRPr lang="ru-RU" dirty="0" smtClean="0"/>
          </a:p>
          <a:p>
            <a:pPr eaLnBrk="1" hangingPunct="1">
              <a:lnSpc>
                <a:spcPct val="80000"/>
              </a:lnSpc>
              <a:buFont typeface="Wingdings 2" charset="2"/>
              <a:buNone/>
            </a:pPr>
            <a:endParaRPr lang="en-US" dirty="0" smtClean="0"/>
          </a:p>
        </p:txBody>
      </p:sp>
    </p:spTree>
    <p:extLst>
      <p:ext uri="{BB962C8B-B14F-4D97-AF65-F5344CB8AC3E}">
        <p14:creationId xmlns:p14="http://schemas.microsoft.com/office/powerpoint/2010/main" val="240052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p:txBody>
          <a:bodyPr/>
          <a:lstStyle/>
          <a:p>
            <a:pPr eaLnBrk="1" hangingPunct="1"/>
            <a:r>
              <a:rPr lang="en-US" sz="2400" dirty="0" smtClean="0"/>
              <a:t>Aftercare assistance</a:t>
            </a:r>
          </a:p>
        </p:txBody>
      </p:sp>
      <p:sp>
        <p:nvSpPr>
          <p:cNvPr id="18435" name="Pladsholder til indhold 2"/>
          <p:cNvSpPr>
            <a:spLocks noGrp="1"/>
          </p:cNvSpPr>
          <p:nvPr>
            <p:ph sz="quarter" idx="1"/>
          </p:nvPr>
        </p:nvSpPr>
        <p:spPr/>
        <p:txBody>
          <a:bodyPr/>
          <a:lstStyle/>
          <a:p>
            <a:pPr eaLnBrk="1" hangingPunct="1">
              <a:lnSpc>
                <a:spcPct val="80000"/>
              </a:lnSpc>
            </a:pPr>
            <a:endParaRPr lang="en-US" sz="2000" dirty="0" smtClean="0"/>
          </a:p>
          <a:p>
            <a:pPr eaLnBrk="1" hangingPunct="1">
              <a:lnSpc>
                <a:spcPct val="80000"/>
              </a:lnSpc>
            </a:pPr>
            <a:r>
              <a:rPr lang="en-US" sz="2000" dirty="0" smtClean="0"/>
              <a:t>pathway plan,</a:t>
            </a:r>
            <a:endParaRPr lang="ru-RU" sz="2000" dirty="0" smtClean="0"/>
          </a:p>
          <a:p>
            <a:pPr eaLnBrk="1" hangingPunct="1">
              <a:lnSpc>
                <a:spcPct val="80000"/>
              </a:lnSpc>
            </a:pPr>
            <a:r>
              <a:rPr lang="en-US" sz="2000" dirty="0" smtClean="0"/>
              <a:t>individual monitoring,</a:t>
            </a:r>
            <a:endParaRPr lang="ru-RU" sz="2000" dirty="0" smtClean="0"/>
          </a:p>
          <a:p>
            <a:pPr eaLnBrk="1" hangingPunct="1">
              <a:lnSpc>
                <a:spcPct val="80000"/>
              </a:lnSpc>
            </a:pPr>
            <a:r>
              <a:rPr lang="en-US" sz="2000" dirty="0" smtClean="0"/>
              <a:t>housing,</a:t>
            </a:r>
            <a:endParaRPr lang="ru-RU" sz="2000" dirty="0" smtClean="0"/>
          </a:p>
          <a:p>
            <a:pPr eaLnBrk="1" hangingPunct="1">
              <a:lnSpc>
                <a:spcPct val="80000"/>
              </a:lnSpc>
            </a:pPr>
            <a:r>
              <a:rPr lang="en-US" sz="2000" dirty="0" smtClean="0"/>
              <a:t>financial allowances, benefits,</a:t>
            </a:r>
            <a:endParaRPr lang="ru-RU" sz="2000" dirty="0" smtClean="0"/>
          </a:p>
          <a:p>
            <a:pPr eaLnBrk="1" hangingPunct="1">
              <a:lnSpc>
                <a:spcPct val="80000"/>
              </a:lnSpc>
            </a:pPr>
            <a:r>
              <a:rPr lang="en-US" sz="2000" dirty="0" smtClean="0"/>
              <a:t>support with education and training,</a:t>
            </a:r>
            <a:endParaRPr lang="ru-RU" sz="2000" dirty="0" smtClean="0"/>
          </a:p>
          <a:p>
            <a:pPr eaLnBrk="1" hangingPunct="1">
              <a:lnSpc>
                <a:spcPct val="80000"/>
              </a:lnSpc>
            </a:pPr>
            <a:r>
              <a:rPr lang="en-US" sz="2000" dirty="0" smtClean="0"/>
              <a:t>support with getting and maintaining a job,</a:t>
            </a:r>
            <a:endParaRPr lang="ru-RU" sz="2000" dirty="0" smtClean="0"/>
          </a:p>
          <a:p>
            <a:pPr eaLnBrk="1" hangingPunct="1">
              <a:lnSpc>
                <a:spcPct val="80000"/>
              </a:lnSpc>
            </a:pPr>
            <a:r>
              <a:rPr lang="en-US" sz="2000" dirty="0" smtClean="0"/>
              <a:t>life-skills training,</a:t>
            </a:r>
            <a:endParaRPr lang="da-DK" sz="2000" dirty="0" smtClean="0"/>
          </a:p>
          <a:p>
            <a:pPr eaLnBrk="1" hangingPunct="1">
              <a:lnSpc>
                <a:spcPct val="80000"/>
              </a:lnSpc>
            </a:pPr>
            <a:r>
              <a:rPr lang="en-US" sz="2000" dirty="0" smtClean="0"/>
              <a:t>psychological counseling,</a:t>
            </a:r>
            <a:endParaRPr lang="ru-RU" sz="2000" dirty="0" smtClean="0"/>
          </a:p>
          <a:p>
            <a:pPr eaLnBrk="1" hangingPunct="1">
              <a:lnSpc>
                <a:spcPct val="80000"/>
              </a:lnSpc>
            </a:pPr>
            <a:r>
              <a:rPr lang="en-US" sz="2000" dirty="0" smtClean="0"/>
              <a:t>health services,</a:t>
            </a:r>
            <a:endParaRPr lang="ru-RU" sz="2000" dirty="0" smtClean="0"/>
          </a:p>
          <a:p>
            <a:pPr eaLnBrk="1" hangingPunct="1">
              <a:lnSpc>
                <a:spcPct val="80000"/>
              </a:lnSpc>
            </a:pPr>
            <a:r>
              <a:rPr lang="en-US" sz="2000" dirty="0" smtClean="0"/>
              <a:t>support with special needs (disability, pregnancy, childcare),</a:t>
            </a:r>
            <a:endParaRPr lang="ru-RU" sz="2000" dirty="0" smtClean="0"/>
          </a:p>
        </p:txBody>
      </p:sp>
    </p:spTree>
    <p:extLst>
      <p:ext uri="{BB962C8B-B14F-4D97-AF65-F5344CB8AC3E}">
        <p14:creationId xmlns:p14="http://schemas.microsoft.com/office/powerpoint/2010/main" val="4284046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p:cNvSpPr>
            <a:spLocks noGrp="1"/>
          </p:cNvSpPr>
          <p:nvPr>
            <p:ph type="title"/>
          </p:nvPr>
        </p:nvSpPr>
        <p:spPr/>
        <p:txBody>
          <a:bodyPr/>
          <a:lstStyle/>
          <a:p>
            <a:pPr eaLnBrk="1" hangingPunct="1"/>
            <a:r>
              <a:rPr lang="en-US" sz="2400" dirty="0" smtClean="0"/>
              <a:t>Child protection: conclusion</a:t>
            </a:r>
          </a:p>
        </p:txBody>
      </p:sp>
      <p:sp>
        <p:nvSpPr>
          <p:cNvPr id="19459" name="Pladsholder til indhold 2"/>
          <p:cNvSpPr>
            <a:spLocks noGrp="1"/>
          </p:cNvSpPr>
          <p:nvPr>
            <p:ph sz="quarter" idx="1"/>
          </p:nvPr>
        </p:nvSpPr>
        <p:spPr/>
        <p:txBody>
          <a:bodyPr/>
          <a:lstStyle/>
          <a:p>
            <a:pPr eaLnBrk="1" hangingPunct="1">
              <a:lnSpc>
                <a:spcPct val="80000"/>
              </a:lnSpc>
              <a:buFont typeface="Wingdings 2" charset="2"/>
              <a:buNone/>
            </a:pPr>
            <a:endParaRPr lang="en-US" sz="2000" dirty="0" smtClean="0"/>
          </a:p>
          <a:p>
            <a:pPr eaLnBrk="1" hangingPunct="1">
              <a:lnSpc>
                <a:spcPct val="80000"/>
              </a:lnSpc>
              <a:buFont typeface="Wingdings 2" charset="2"/>
              <a:buNone/>
            </a:pPr>
            <a:r>
              <a:rPr lang="en-US" sz="2000" dirty="0" smtClean="0"/>
              <a:t>The focus on the individual is explicitly stated in the Law of Social Services. </a:t>
            </a:r>
          </a:p>
          <a:p>
            <a:pPr eaLnBrk="1" hangingPunct="1">
              <a:lnSpc>
                <a:spcPct val="80000"/>
              </a:lnSpc>
              <a:buFont typeface="Wingdings 2" charset="2"/>
              <a:buNone/>
            </a:pPr>
            <a:r>
              <a:rPr lang="en-US" sz="2000" dirty="0" smtClean="0"/>
              <a:t>It is safeguarded</a:t>
            </a:r>
            <a:r>
              <a:rPr lang="da-DK" sz="2000" dirty="0" smtClean="0"/>
              <a:t> </a:t>
            </a:r>
            <a:r>
              <a:rPr lang="en-US" sz="2000" dirty="0" smtClean="0"/>
              <a:t>by the legally established complaints procedures and bodies, non-governmental support</a:t>
            </a:r>
            <a:r>
              <a:rPr lang="da-DK" sz="2000" dirty="0" smtClean="0"/>
              <a:t> </a:t>
            </a:r>
            <a:r>
              <a:rPr lang="en-US" sz="2000" dirty="0" smtClean="0"/>
              <a:t>networks and the social pedagogic approach to care. </a:t>
            </a:r>
          </a:p>
          <a:p>
            <a:pPr eaLnBrk="1" hangingPunct="1">
              <a:lnSpc>
                <a:spcPct val="80000"/>
              </a:lnSpc>
              <a:buFont typeface="Wingdings 2" charset="2"/>
              <a:buNone/>
            </a:pPr>
            <a:r>
              <a:rPr lang="en-US" sz="2000" dirty="0" smtClean="0"/>
              <a:t>The rights of the child in residential care</a:t>
            </a:r>
            <a:r>
              <a:rPr lang="da-DK" sz="2000" dirty="0" smtClean="0"/>
              <a:t> </a:t>
            </a:r>
            <a:r>
              <a:rPr lang="en-US" sz="2000" dirty="0" smtClean="0"/>
              <a:t>institutions are ensured mainly through the individual action plan, which is based on the</a:t>
            </a:r>
            <a:r>
              <a:rPr lang="da-DK" sz="2000" dirty="0" smtClean="0"/>
              <a:t> </a:t>
            </a:r>
            <a:r>
              <a:rPr lang="en-US" sz="2000" dirty="0" smtClean="0"/>
              <a:t>assessment of the child’s/young person’s problems and available resources. </a:t>
            </a:r>
          </a:p>
          <a:p>
            <a:pPr eaLnBrk="1" hangingPunct="1">
              <a:lnSpc>
                <a:spcPct val="80000"/>
              </a:lnSpc>
              <a:buFont typeface="Wingdings 2" charset="2"/>
              <a:buNone/>
            </a:pPr>
            <a:r>
              <a:rPr lang="en-US" sz="2000" dirty="0" smtClean="0"/>
              <a:t>The plan is to be</a:t>
            </a:r>
            <a:r>
              <a:rPr lang="da-DK" sz="2000" dirty="0" smtClean="0"/>
              <a:t> </a:t>
            </a:r>
            <a:r>
              <a:rPr lang="en-US" sz="2000" dirty="0" smtClean="0"/>
              <a:t>revised regularly with the participation of the child/young person. </a:t>
            </a:r>
          </a:p>
          <a:p>
            <a:pPr eaLnBrk="1" hangingPunct="1">
              <a:lnSpc>
                <a:spcPct val="80000"/>
              </a:lnSpc>
              <a:buFont typeface="Wingdings 2" charset="2"/>
              <a:buNone/>
            </a:pPr>
            <a:r>
              <a:rPr lang="en-US" sz="2000" dirty="0" smtClean="0"/>
              <a:t>All decisions with regard to</a:t>
            </a:r>
            <a:r>
              <a:rPr lang="da-DK" sz="2000" dirty="0" smtClean="0"/>
              <a:t> </a:t>
            </a:r>
            <a:r>
              <a:rPr lang="en-US" sz="2000" dirty="0" smtClean="0"/>
              <a:t>the child’s/young person’s placement and transition are taken with the consent of that person</a:t>
            </a:r>
            <a:r>
              <a:rPr lang="da-DK" sz="2000" dirty="0" smtClean="0"/>
              <a:t> </a:t>
            </a:r>
            <a:r>
              <a:rPr lang="en-US" sz="2000" dirty="0" smtClean="0"/>
              <a:t>and their parents.</a:t>
            </a:r>
            <a:endParaRPr lang="ru-RU" sz="2000" dirty="0" smtClean="0"/>
          </a:p>
          <a:p>
            <a:pPr eaLnBrk="1" hangingPunct="1">
              <a:lnSpc>
                <a:spcPct val="80000"/>
              </a:lnSpc>
              <a:buFont typeface="Wingdings 2" charset="2"/>
              <a:buNone/>
            </a:pPr>
            <a:endParaRPr lang="en-US" sz="2700" dirty="0" smtClean="0"/>
          </a:p>
        </p:txBody>
      </p:sp>
    </p:spTree>
    <p:extLst>
      <p:ext uri="{BB962C8B-B14F-4D97-AF65-F5344CB8AC3E}">
        <p14:creationId xmlns:p14="http://schemas.microsoft.com/office/powerpoint/2010/main" val="73056927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BC53F"/>
      </a:lt2>
      <a:accent1>
        <a:srgbClr val="C62030"/>
      </a:accent1>
      <a:accent2>
        <a:srgbClr val="A7B0B5"/>
      </a:accent2>
      <a:accent3>
        <a:srgbClr val="FFFFFF"/>
      </a:accent3>
      <a:accent4>
        <a:srgbClr val="000000"/>
      </a:accent4>
      <a:accent5>
        <a:srgbClr val="DFABAD"/>
      </a:accent5>
      <a:accent6>
        <a:srgbClr val="979FA4"/>
      </a:accent6>
      <a:hlink>
        <a:srgbClr val="F6921E"/>
      </a:hlink>
      <a:folHlink>
        <a:srgbClr val="008794"/>
      </a:folHlink>
    </a:clrScheme>
    <a:fontScheme name="Default Design">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BC53F"/>
        </a:lt2>
        <a:accent1>
          <a:srgbClr val="C62030"/>
        </a:accent1>
        <a:accent2>
          <a:srgbClr val="A7B0B5"/>
        </a:accent2>
        <a:accent3>
          <a:srgbClr val="FFFFFF"/>
        </a:accent3>
        <a:accent4>
          <a:srgbClr val="000000"/>
        </a:accent4>
        <a:accent5>
          <a:srgbClr val="DFABAD"/>
        </a:accent5>
        <a:accent6>
          <a:srgbClr val="979FA4"/>
        </a:accent6>
        <a:hlink>
          <a:srgbClr val="F6921E"/>
        </a:hlink>
        <a:folHlink>
          <a:srgbClr val="00879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TotalTime>
  <Words>1565</Words>
  <Application>Microsoft Office PowerPoint</Application>
  <PresentationFormat>Skærmshow (4:3)</PresentationFormat>
  <Paragraphs>303</Paragraphs>
  <Slides>25</Slides>
  <Notes>20</Notes>
  <HiddenSlides>0</HiddenSlides>
  <MMClips>0</MMClips>
  <ScaleCrop>false</ScaleCrop>
  <HeadingPairs>
    <vt:vector size="4" baseType="variant">
      <vt:variant>
        <vt:lpstr>Tema</vt:lpstr>
      </vt:variant>
      <vt:variant>
        <vt:i4>1</vt:i4>
      </vt:variant>
      <vt:variant>
        <vt:lpstr>Diastitler</vt:lpstr>
      </vt:variant>
      <vt:variant>
        <vt:i4>25</vt:i4>
      </vt:variant>
    </vt:vector>
  </HeadingPairs>
  <TitlesOfParts>
    <vt:vector size="26" baseType="lpstr">
      <vt:lpstr>Default Design</vt:lpstr>
      <vt:lpstr>Social interventions:  Vulnerable children  </vt:lpstr>
      <vt:lpstr>Program </vt:lpstr>
      <vt:lpstr>Principles and frames for social interventions towards vulnerable children</vt:lpstr>
      <vt:lpstr>Interventions based on research </vt:lpstr>
      <vt:lpstr>Child protection: interventions</vt:lpstr>
      <vt:lpstr>Out-of-home placement</vt:lpstr>
      <vt:lpstr>Out-of-home placement</vt:lpstr>
      <vt:lpstr>Aftercare assistance</vt:lpstr>
      <vt:lpstr>Child protection: conclusion</vt:lpstr>
      <vt:lpstr>Family Group Conference</vt:lpstr>
      <vt:lpstr>Family Group Conference: Phases</vt:lpstr>
      <vt:lpstr>Serious cases about abuse in Denmark  Intervention from the Parliament: The child abuse program</vt:lpstr>
      <vt:lpstr>PowerPoint-præsentation</vt:lpstr>
      <vt:lpstr>Focus on abuse</vt:lpstr>
      <vt:lpstr>Coordinated measures to protect children against abuse </vt:lpstr>
      <vt:lpstr>Prevention in day care, school and residential care</vt:lpstr>
      <vt:lpstr>Professionals - teachers, and social workers</vt:lpstr>
      <vt:lpstr>Children</vt:lpstr>
      <vt:lpstr>Parents</vt:lpstr>
      <vt:lpstr>”Preparedness”</vt:lpstr>
      <vt:lpstr>PowerPoint-præsentation</vt:lpstr>
      <vt:lpstr>The ‘Children’s Houses’</vt:lpstr>
      <vt:lpstr>PowerPoint-præsentation</vt:lpstr>
      <vt:lpstr>Prevention, discovering and handling of sexual assault and child abuse?  - What is needed? </vt:lpstr>
      <vt:lpstr>Working in groups to produce material you can use as trainers</vt:lpstr>
    </vt:vector>
  </TitlesOfParts>
  <Company>Bysted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mmh</dc:creator>
  <cp:lastModifiedBy>Henrik Egelund Nielsen</cp:lastModifiedBy>
  <cp:revision>61</cp:revision>
  <cp:lastPrinted>2015-08-27T12:48:48Z</cp:lastPrinted>
  <dcterms:created xsi:type="dcterms:W3CDTF">2008-07-07T11:45:09Z</dcterms:created>
  <dcterms:modified xsi:type="dcterms:W3CDTF">2015-08-27T12:55:35Z</dcterms:modified>
</cp:coreProperties>
</file>