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3" r:id="rId1"/>
  </p:sldMasterIdLst>
  <p:notesMasterIdLst>
    <p:notesMasterId r:id="rId55"/>
  </p:notesMasterIdLst>
  <p:handoutMasterIdLst>
    <p:handoutMasterId r:id="rId56"/>
  </p:handoutMasterIdLst>
  <p:sldIdLst>
    <p:sldId id="338" r:id="rId2"/>
    <p:sldId id="340" r:id="rId3"/>
    <p:sldId id="417" r:id="rId4"/>
    <p:sldId id="418" r:id="rId5"/>
    <p:sldId id="361" r:id="rId6"/>
    <p:sldId id="344" r:id="rId7"/>
    <p:sldId id="419" r:id="rId8"/>
    <p:sldId id="343" r:id="rId9"/>
    <p:sldId id="347" r:id="rId10"/>
    <p:sldId id="420" r:id="rId11"/>
    <p:sldId id="367" r:id="rId12"/>
    <p:sldId id="363" r:id="rId13"/>
    <p:sldId id="348" r:id="rId14"/>
    <p:sldId id="349" r:id="rId15"/>
    <p:sldId id="403" r:id="rId16"/>
    <p:sldId id="411" r:id="rId17"/>
    <p:sldId id="406" r:id="rId18"/>
    <p:sldId id="354" r:id="rId19"/>
    <p:sldId id="401" r:id="rId20"/>
    <p:sldId id="365" r:id="rId21"/>
    <p:sldId id="364" r:id="rId22"/>
    <p:sldId id="368" r:id="rId23"/>
    <p:sldId id="350" r:id="rId24"/>
    <p:sldId id="351" r:id="rId25"/>
    <p:sldId id="407" r:id="rId26"/>
    <p:sldId id="352" r:id="rId27"/>
    <p:sldId id="353" r:id="rId28"/>
    <p:sldId id="408" r:id="rId29"/>
    <p:sldId id="402" r:id="rId30"/>
    <p:sldId id="409" r:id="rId31"/>
    <p:sldId id="416" r:id="rId32"/>
    <p:sldId id="391" r:id="rId33"/>
    <p:sldId id="370" r:id="rId34"/>
    <p:sldId id="371" r:id="rId35"/>
    <p:sldId id="392" r:id="rId36"/>
    <p:sldId id="373" r:id="rId37"/>
    <p:sldId id="374" r:id="rId38"/>
    <p:sldId id="375" r:id="rId39"/>
    <p:sldId id="376" r:id="rId40"/>
    <p:sldId id="393" r:id="rId41"/>
    <p:sldId id="378" r:id="rId42"/>
    <p:sldId id="380" r:id="rId43"/>
    <p:sldId id="394" r:id="rId44"/>
    <p:sldId id="383" r:id="rId45"/>
    <p:sldId id="384" r:id="rId46"/>
    <p:sldId id="385" r:id="rId47"/>
    <p:sldId id="386" r:id="rId48"/>
    <p:sldId id="395" r:id="rId49"/>
    <p:sldId id="388" r:id="rId50"/>
    <p:sldId id="389" r:id="rId51"/>
    <p:sldId id="390" r:id="rId52"/>
    <p:sldId id="366" r:id="rId53"/>
    <p:sldId id="398" r:id="rId54"/>
  </p:sldIdLst>
  <p:sldSz cx="9144000" cy="6858000" type="screen4x3"/>
  <p:notesSz cx="666273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546F"/>
    <a:srgbClr val="3E9899"/>
    <a:srgbClr val="539798"/>
    <a:srgbClr val="4B978A"/>
    <a:srgbClr val="64C6B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50" autoAdjust="0"/>
    <p:restoredTop sz="85382" autoAdjust="0"/>
  </p:normalViewPr>
  <p:slideViewPr>
    <p:cSldViewPr snapToGrid="0" snapToObjects="1">
      <p:cViewPr>
        <p:scale>
          <a:sx n="100" d="100"/>
          <a:sy n="100" d="100"/>
        </p:scale>
        <p:origin x="-1224" y="0"/>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18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7186"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4010" y="0"/>
            <a:ext cx="2887186" cy="496332"/>
          </a:xfrm>
          <a:prstGeom prst="rect">
            <a:avLst/>
          </a:prstGeom>
        </p:spPr>
        <p:txBody>
          <a:bodyPr vert="horz" lIns="91440" tIns="45720" rIns="91440" bIns="45720" rtlCol="0"/>
          <a:lstStyle>
            <a:lvl1pPr algn="r">
              <a:defRPr sz="1200"/>
            </a:lvl1pPr>
          </a:lstStyle>
          <a:p>
            <a:fld id="{D74BB9C5-49E4-A944-BC79-B80AB96E2636}" type="datetimeFigureOut">
              <a:rPr lang="en-US" smtClean="0"/>
              <a:pPr/>
              <a:t>8/25/2015</a:t>
            </a:fld>
            <a:endParaRPr lang="en-US"/>
          </a:p>
        </p:txBody>
      </p:sp>
      <p:sp>
        <p:nvSpPr>
          <p:cNvPr id="4" name="Footer Placeholder 3"/>
          <p:cNvSpPr>
            <a:spLocks noGrp="1"/>
          </p:cNvSpPr>
          <p:nvPr>
            <p:ph type="ftr" sz="quarter" idx="2"/>
          </p:nvPr>
        </p:nvSpPr>
        <p:spPr>
          <a:xfrm>
            <a:off x="0" y="9428583"/>
            <a:ext cx="2887186"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4010" y="9428583"/>
            <a:ext cx="2887186" cy="496332"/>
          </a:xfrm>
          <a:prstGeom prst="rect">
            <a:avLst/>
          </a:prstGeom>
        </p:spPr>
        <p:txBody>
          <a:bodyPr vert="horz" lIns="91440" tIns="45720" rIns="91440" bIns="45720" rtlCol="0" anchor="b"/>
          <a:lstStyle>
            <a:lvl1pPr algn="r">
              <a:defRPr sz="1200"/>
            </a:lvl1pPr>
          </a:lstStyle>
          <a:p>
            <a:fld id="{21AA75AC-B118-2D4D-A43F-4A3454E62112}" type="slidenum">
              <a:rPr lang="en-US" smtClean="0"/>
              <a:pPr/>
              <a:t>‹nr.›</a:t>
            </a:fld>
            <a:endParaRPr lang="en-US"/>
          </a:p>
        </p:txBody>
      </p:sp>
    </p:spTree>
    <p:extLst>
      <p:ext uri="{BB962C8B-B14F-4D97-AF65-F5344CB8AC3E}">
        <p14:creationId xmlns:p14="http://schemas.microsoft.com/office/powerpoint/2010/main" val="9756594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7186"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4010" y="0"/>
            <a:ext cx="2887186" cy="496332"/>
          </a:xfrm>
          <a:prstGeom prst="rect">
            <a:avLst/>
          </a:prstGeom>
        </p:spPr>
        <p:txBody>
          <a:bodyPr vert="horz" lIns="91440" tIns="45720" rIns="91440" bIns="45720" rtlCol="0"/>
          <a:lstStyle>
            <a:lvl1pPr algn="r">
              <a:defRPr sz="1200"/>
            </a:lvl1pPr>
          </a:lstStyle>
          <a:p>
            <a:fld id="{112F4E98-604A-CB40-81A3-B5BF9ECAFC1E}" type="datetimeFigureOut">
              <a:rPr lang="en-US" smtClean="0"/>
              <a:pPr/>
              <a:t>8/25/2015</a:t>
            </a:fld>
            <a:endParaRPr lang="en-US"/>
          </a:p>
        </p:txBody>
      </p:sp>
      <p:sp>
        <p:nvSpPr>
          <p:cNvPr id="4" name="Slide Image Placeholder 3"/>
          <p:cNvSpPr>
            <a:spLocks noGrp="1" noRot="1" noChangeAspect="1"/>
          </p:cNvSpPr>
          <p:nvPr>
            <p:ph type="sldImg" idx="2"/>
          </p:nvPr>
        </p:nvSpPr>
        <p:spPr>
          <a:xfrm>
            <a:off x="850900"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274" y="4715153"/>
            <a:ext cx="533019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3"/>
            <a:ext cx="2887186"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4010" y="9428583"/>
            <a:ext cx="2887186" cy="496332"/>
          </a:xfrm>
          <a:prstGeom prst="rect">
            <a:avLst/>
          </a:prstGeom>
        </p:spPr>
        <p:txBody>
          <a:bodyPr vert="horz" lIns="91440" tIns="45720" rIns="91440" bIns="45720" rtlCol="0" anchor="b"/>
          <a:lstStyle>
            <a:lvl1pPr algn="r">
              <a:defRPr sz="1200"/>
            </a:lvl1pPr>
          </a:lstStyle>
          <a:p>
            <a:fld id="{9C2E34CF-5E41-134A-A051-C61C6182388B}" type="slidenum">
              <a:rPr lang="en-US" smtClean="0"/>
              <a:pPr/>
              <a:t>‹nr.›</a:t>
            </a:fld>
            <a:endParaRPr lang="en-US"/>
          </a:p>
        </p:txBody>
      </p:sp>
    </p:spTree>
    <p:extLst>
      <p:ext uri="{BB962C8B-B14F-4D97-AF65-F5344CB8AC3E}">
        <p14:creationId xmlns:p14="http://schemas.microsoft.com/office/powerpoint/2010/main" val="15750185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E34CF-5E41-134A-A051-C61C6182388B}" type="slidenum">
              <a:rPr lang="en-US" smtClean="0"/>
              <a:pPr/>
              <a:t>1</a:t>
            </a:fld>
            <a:endParaRPr lang="en-US"/>
          </a:p>
        </p:txBody>
      </p:sp>
    </p:spTree>
    <p:extLst>
      <p:ext uri="{BB962C8B-B14F-4D97-AF65-F5344CB8AC3E}">
        <p14:creationId xmlns:p14="http://schemas.microsoft.com/office/powerpoint/2010/main" val="1470754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10</a:t>
            </a:fld>
            <a:endParaRPr lang="en-US"/>
          </a:p>
        </p:txBody>
      </p:sp>
    </p:spTree>
    <p:extLst>
      <p:ext uri="{BB962C8B-B14F-4D97-AF65-F5344CB8AC3E}">
        <p14:creationId xmlns:p14="http://schemas.microsoft.com/office/powerpoint/2010/main" val="1903475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Amount of pre-CTI contact depends on access and feasibility issues (geographic, institutional constraints).  For example, it may be difficult to have face-to-face meetings with persons who are incarcerated or living somewhere far from where the CTI worker is based. In this case, telephone or video contact may be considered. Sometimes the citizen assignment (or date of discharge) is unknown or unpredictable, making it challenging to schedule pre-CTI visits in a timely way.   </a:t>
            </a:r>
          </a:p>
          <a:p>
            <a:endParaRPr lang="en-US" baseline="0" dirty="0" smtClean="0"/>
          </a:p>
          <a:p>
            <a:r>
              <a:rPr lang="en-US" baseline="0" dirty="0" smtClean="0"/>
              <a:t>The evidence for the importance of pre-CTI contact is still being developed, however it was supported by findings from our second randomized trial.  </a:t>
            </a:r>
            <a:endParaRPr lang="en-US" dirty="0"/>
          </a:p>
        </p:txBody>
      </p:sp>
      <p:sp>
        <p:nvSpPr>
          <p:cNvPr id="4" name="Slide Number Placeholder 3"/>
          <p:cNvSpPr>
            <a:spLocks noGrp="1"/>
          </p:cNvSpPr>
          <p:nvPr>
            <p:ph type="sldNum" sz="quarter" idx="10"/>
          </p:nvPr>
        </p:nvSpPr>
        <p:spPr/>
        <p:txBody>
          <a:bodyPr/>
          <a:lstStyle/>
          <a:p>
            <a:fld id="{9C2E34CF-5E41-134A-A051-C61C6182388B}" type="slidenum">
              <a:rPr lang="en-US" smtClean="0"/>
              <a:pPr/>
              <a:t>11</a:t>
            </a:fld>
            <a:endParaRPr lang="en-US"/>
          </a:p>
        </p:txBody>
      </p:sp>
    </p:spTree>
    <p:extLst>
      <p:ext uri="{BB962C8B-B14F-4D97-AF65-F5344CB8AC3E}">
        <p14:creationId xmlns:p14="http://schemas.microsoft.com/office/powerpoint/2010/main" val="3375403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12</a:t>
            </a:fld>
            <a:endParaRPr lang="en-US"/>
          </a:p>
        </p:txBody>
      </p:sp>
    </p:spTree>
    <p:extLst>
      <p:ext uri="{BB962C8B-B14F-4D97-AF65-F5344CB8AC3E}">
        <p14:creationId xmlns:p14="http://schemas.microsoft.com/office/powerpoint/2010/main" val="665130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4294967295"/>
          </p:nvPr>
        </p:nvSpPr>
        <p:spPr bwMode="auto">
          <a:xfrm>
            <a:off x="3774010" y="9428583"/>
            <a:ext cx="2887186" cy="496332"/>
          </a:xfrm>
          <a:prstGeom prst="rect">
            <a:avLst/>
          </a:prstGeom>
          <a:noFill/>
          <a:ln>
            <a:miter lim="800000"/>
            <a:headEnd/>
            <a:tailEnd/>
          </a:ln>
        </p:spPr>
        <p:txBody>
          <a:bodyPr>
            <a:prstTxWarp prst="textNoShape">
              <a:avLst/>
            </a:prstTxWarp>
          </a:bodyPr>
          <a:lstStyle/>
          <a:p>
            <a:fld id="{D85180E1-52C1-A747-9FBA-37098F999BD6}" type="slidenum">
              <a:rPr lang="en-US"/>
              <a:pPr/>
              <a:t>13</a:t>
            </a:fld>
            <a:endParaRPr lang="en-US"/>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xfrm>
            <a:off x="518213" y="4713431"/>
            <a:ext cx="5552282" cy="4468710"/>
          </a:xfrm>
          <a:noFill/>
          <a:ln/>
        </p:spPr>
        <p:txBody>
          <a:bodyPr/>
          <a:lstStyle/>
          <a:p>
            <a:pPr marL="228600" marR="0" indent="-228600" algn="l" defTabSz="457200" rtl="0" eaLnBrk="1" fontAlgn="auto" latinLnBrk="0" hangingPunct="1">
              <a:lnSpc>
                <a:spcPct val="100000"/>
              </a:lnSpc>
              <a:spcBef>
                <a:spcPts val="0"/>
              </a:spcBef>
              <a:spcAft>
                <a:spcPts val="0"/>
              </a:spcAft>
              <a:buClrTx/>
              <a:buSzTx/>
              <a:buFontTx/>
              <a:buNone/>
              <a:tabLst/>
              <a:defRPr/>
            </a:pPr>
            <a:r>
              <a:rPr lang="en-US" sz="1400" dirty="0" smtClean="0">
                <a:solidFill>
                  <a:srgbClr val="31546F"/>
                </a:solidFill>
                <a:latin typeface="Helvetica Neue Light"/>
                <a:cs typeface="Helvetica Neue Light"/>
              </a:rPr>
              <a:t>Implement transition plan while providing emotional support</a:t>
            </a:r>
          </a:p>
          <a:p>
            <a:pPr marL="228600" indent="-228600" eaLnBrk="1" hangingPunct="1"/>
            <a:endParaRPr lang="en-US" sz="1400" b="1" dirty="0" smtClean="0">
              <a:latin typeface="Arial" pitchFamily="32" charset="0"/>
              <a:ea typeface="ＭＳ Ｐゴシック" pitchFamily="32" charset="-128"/>
              <a:cs typeface="ＭＳ Ｐゴシック" pitchFamily="32" charset="-128"/>
            </a:endParaRPr>
          </a:p>
          <a:p>
            <a:pPr marL="228600" indent="-228600" eaLnBrk="1" hangingPunct="1"/>
            <a:endParaRPr lang="en-US" sz="1400" b="1" dirty="0" smtClean="0">
              <a:latin typeface="Arial" pitchFamily="32" charset="0"/>
              <a:ea typeface="ＭＳ Ｐゴシック" pitchFamily="32" charset="-128"/>
              <a:cs typeface="ＭＳ Ｐゴシック" pitchFamily="32" charset="-128"/>
            </a:endParaRPr>
          </a:p>
          <a:p>
            <a:pPr marL="228600" indent="-228600" eaLnBrk="1" hangingPunct="1"/>
            <a:r>
              <a:rPr lang="en-US" sz="1400" b="1" dirty="0" smtClean="0">
                <a:latin typeface="Arial" pitchFamily="32" charset="0"/>
                <a:ea typeface="ＭＳ Ｐゴシック" pitchFamily="32" charset="-128"/>
                <a:cs typeface="ＭＳ Ｐゴシック" pitchFamily="32" charset="-128"/>
              </a:rPr>
              <a:t>The CTI worker provides</a:t>
            </a:r>
            <a:r>
              <a:rPr lang="en-US" sz="1400" b="1" baseline="0" dirty="0" smtClean="0">
                <a:latin typeface="Arial" pitchFamily="32" charset="0"/>
                <a:ea typeface="ＭＳ Ｐゴシック" pitchFamily="32" charset="-128"/>
                <a:cs typeface="ＭＳ Ｐゴシック" pitchFamily="32" charset="-128"/>
              </a:rPr>
              <a:t> direct emotional and practical support to the citizen and begins to link citizen to people and resources that will gradually assume primary role of providing needed supports</a:t>
            </a:r>
            <a:endParaRPr lang="en-US" sz="1400" b="1" dirty="0">
              <a:latin typeface="Arial" pitchFamily="32" charset="0"/>
              <a:ea typeface="ＭＳ Ｐゴシック" pitchFamily="32" charset="-128"/>
              <a:cs typeface="ＭＳ Ｐゴシック" pitchFamily="32"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4294967295"/>
          </p:nvPr>
        </p:nvSpPr>
        <p:spPr bwMode="auto">
          <a:xfrm>
            <a:off x="3774010" y="9428583"/>
            <a:ext cx="2887186" cy="496332"/>
          </a:xfrm>
          <a:prstGeom prst="rect">
            <a:avLst/>
          </a:prstGeom>
          <a:noFill/>
          <a:ln>
            <a:miter lim="800000"/>
            <a:headEnd/>
            <a:tailEnd/>
          </a:ln>
        </p:spPr>
        <p:txBody>
          <a:bodyPr>
            <a:prstTxWarp prst="textNoShape">
              <a:avLst/>
            </a:prstTxWarp>
          </a:bodyPr>
          <a:lstStyle/>
          <a:p>
            <a:fld id="{39407D7E-56F7-624B-AA1B-71582D62AE0F}" type="slidenum">
              <a:rPr lang="en-US">
                <a:ea typeface="Arial" pitchFamily="32" charset="0"/>
                <a:cs typeface="Arial" pitchFamily="32" charset="0"/>
              </a:rPr>
              <a:pPr/>
              <a:t>14</a:t>
            </a:fld>
            <a:endParaRPr lang="en-US">
              <a:ea typeface="Arial" pitchFamily="32" charset="0"/>
              <a:cs typeface="Arial" pitchFamily="32"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xfrm>
            <a:off x="888365" y="4715153"/>
            <a:ext cx="4886008" cy="4466987"/>
          </a:xfrm>
          <a:noFill/>
          <a:ln/>
        </p:spPr>
        <p:txBody>
          <a:bodyPr/>
          <a:lstStyle/>
          <a:p>
            <a:pPr marL="228600" indent="-228600" eaLnBrk="1" hangingPunct="1"/>
            <a:r>
              <a:rPr lang="en-US" sz="1200" b="1" dirty="0" smtClean="0">
                <a:latin typeface="Arial" pitchFamily="32" charset="0"/>
                <a:ea typeface="ＭＳ Ｐゴシック" pitchFamily="32" charset="-128"/>
                <a:cs typeface="ＭＳ Ｐゴシック" pitchFamily="32" charset="-128"/>
              </a:rPr>
              <a:t>During the Transition phase, the CTI worker has a high level of contact with citizens.  </a:t>
            </a:r>
          </a:p>
          <a:p>
            <a:pPr marL="228600" indent="-228600" eaLnBrk="1" hangingPunct="1"/>
            <a:endParaRPr lang="en-US" sz="1200" b="1" dirty="0" smtClean="0">
              <a:latin typeface="Arial" pitchFamily="32" charset="0"/>
              <a:ea typeface="ＭＳ Ｐゴシック" pitchFamily="32" charset="-128"/>
              <a:cs typeface="ＭＳ Ｐゴシック" pitchFamily="32" charset="-128"/>
            </a:endParaRPr>
          </a:p>
          <a:p>
            <a:pPr marL="228600" indent="-228600" eaLnBrk="1" hangingPunct="1">
              <a:buFontTx/>
              <a:buChar char="•"/>
            </a:pPr>
            <a:r>
              <a:rPr lang="en-US" sz="1200" b="1" dirty="0" smtClean="0">
                <a:latin typeface="Arial" pitchFamily="32" charset="0"/>
                <a:ea typeface="ＭＳ Ｐゴシック" pitchFamily="32" charset="-128"/>
                <a:cs typeface="ＭＳ Ｐゴシック" pitchFamily="32" charset="-128"/>
              </a:rPr>
              <a:t>He escorts them to their new residence and visits them regularly to evaluate their adjustment to community living. </a:t>
            </a:r>
          </a:p>
          <a:p>
            <a:pPr marL="228600" indent="-228600" eaLnBrk="1" hangingPunct="1"/>
            <a:r>
              <a:rPr lang="en-US" sz="1200" b="1" dirty="0" smtClean="0">
                <a:latin typeface="Arial" pitchFamily="32" charset="0"/>
                <a:ea typeface="ＭＳ Ｐゴシック" pitchFamily="32" charset="-128"/>
                <a:cs typeface="ＭＳ Ｐゴシック" pitchFamily="32" charset="-128"/>
              </a:rPr>
              <a:t> </a:t>
            </a:r>
          </a:p>
          <a:p>
            <a:pPr marL="228600" indent="-228600" eaLnBrk="1" hangingPunct="1">
              <a:buFontTx/>
              <a:buChar char="•"/>
            </a:pPr>
            <a:r>
              <a:rPr lang="en-US" sz="1200" b="1" dirty="0" smtClean="0">
                <a:latin typeface="Arial" pitchFamily="32" charset="0"/>
                <a:ea typeface="ＭＳ Ｐゴシック" pitchFamily="32" charset="-128"/>
                <a:cs typeface="ＭＳ Ｐゴシック" pitchFamily="32" charset="-128"/>
              </a:rPr>
              <a:t>He also accompanies citizens to the first community mental health appointment to help smooth this experience.</a:t>
            </a:r>
          </a:p>
          <a:p>
            <a:pPr marL="228600" indent="-228600" eaLnBrk="1" hangingPunct="1"/>
            <a:endParaRPr lang="en-US" sz="1200" b="1" dirty="0" smtClean="0">
              <a:latin typeface="Arial" pitchFamily="32" charset="0"/>
              <a:ea typeface="ＭＳ Ｐゴシック" pitchFamily="32" charset="-128"/>
              <a:cs typeface="ＭＳ Ｐゴシック" pitchFamily="32" charset="-128"/>
            </a:endParaRPr>
          </a:p>
          <a:p>
            <a:pPr marL="228600" indent="-228600" eaLnBrk="1" hangingPunct="1">
              <a:buFontTx/>
              <a:buChar char="•"/>
            </a:pPr>
            <a:r>
              <a:rPr lang="en-US" sz="1200" b="1" dirty="0" smtClean="0">
                <a:latin typeface="Arial" pitchFamily="32" charset="0"/>
                <a:ea typeface="ＭＳ Ｐゴシック" pitchFamily="32" charset="-128"/>
                <a:cs typeface="ＭＳ Ｐゴシック" pitchFamily="32" charset="-128"/>
              </a:rPr>
              <a:t>Mediate conflicts between citizen and prospective network of support (formal and informal)</a:t>
            </a:r>
          </a:p>
          <a:p>
            <a:pPr marL="228600" indent="-228600" eaLnBrk="1" hangingPunct="1"/>
            <a:endParaRPr lang="en-US" sz="1200" b="1" dirty="0" smtClean="0">
              <a:latin typeface="Arial" pitchFamily="32" charset="0"/>
              <a:ea typeface="ＭＳ Ｐゴシック" pitchFamily="32" charset="-128"/>
              <a:cs typeface="ＭＳ Ｐゴシック" pitchFamily="32" charset="-128"/>
            </a:endParaRPr>
          </a:p>
          <a:p>
            <a:pPr marL="228600" indent="-228600" eaLnBrk="1" hangingPunct="1">
              <a:buFontTx/>
              <a:buChar char="•"/>
            </a:pPr>
            <a:r>
              <a:rPr lang="en-US" sz="1200" b="1" dirty="0" smtClean="0">
                <a:latin typeface="Arial" pitchFamily="32" charset="0"/>
                <a:ea typeface="ＭＳ Ｐゴシック" pitchFamily="32" charset="-128"/>
                <a:cs typeface="ＭＳ Ｐゴシック" pitchFamily="32" charset="-128"/>
              </a:rPr>
              <a:t>The CTI worker also works with citizens to strengthen their ability to advocate for themselves.</a:t>
            </a:r>
          </a:p>
          <a:p>
            <a:pPr marL="228600" indent="-228600" eaLnBrk="1" hangingPunct="1">
              <a:buFontTx/>
              <a:buChar char="•"/>
            </a:pPr>
            <a:endParaRPr lang="en-US" sz="1200" b="1" dirty="0" smtClean="0">
              <a:latin typeface="Arial" pitchFamily="32" charset="0"/>
              <a:ea typeface="ＭＳ Ｐゴシック" pitchFamily="32" charset="-128"/>
              <a:cs typeface="ＭＳ Ｐゴシック" pitchFamily="32" charset="-128"/>
            </a:endParaRPr>
          </a:p>
          <a:p>
            <a:pPr marL="228600" indent="-228600" eaLnBrk="1" hangingPunct="1">
              <a:buFontTx/>
              <a:buChar char="•"/>
            </a:pPr>
            <a:r>
              <a:rPr lang="en-US" sz="1200" b="1" dirty="0" smtClean="0">
                <a:latin typeface="Arial" pitchFamily="32" charset="0"/>
                <a:ea typeface="ＭＳ Ｐゴシック" pitchFamily="32" charset="-128"/>
                <a:cs typeface="ＭＳ Ｐゴシック" pitchFamily="32" charset="-128"/>
              </a:rPr>
              <a:t>Continuing assessment of needs in community</a:t>
            </a:r>
          </a:p>
          <a:p>
            <a:pPr eaLnBrk="1" hangingPunct="1"/>
            <a:endParaRPr lang="en-US" dirty="0" smtClean="0">
              <a:latin typeface="Arial" pitchFamily="32" charset="0"/>
              <a:ea typeface="ＭＳ Ｐゴシック" pitchFamily="32" charset="-128"/>
              <a:cs typeface="ＭＳ Ｐゴシック" pitchFamily="32"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15</a:t>
            </a:fld>
            <a:endParaRPr lang="en-US"/>
          </a:p>
        </p:txBody>
      </p:sp>
    </p:spTree>
    <p:extLst>
      <p:ext uri="{BB962C8B-B14F-4D97-AF65-F5344CB8AC3E}">
        <p14:creationId xmlns:p14="http://schemas.microsoft.com/office/powerpoint/2010/main" val="1302853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16</a:t>
            </a:fld>
            <a:endParaRPr lang="en-US"/>
          </a:p>
        </p:txBody>
      </p:sp>
    </p:spTree>
    <p:extLst>
      <p:ext uri="{BB962C8B-B14F-4D97-AF65-F5344CB8AC3E}">
        <p14:creationId xmlns:p14="http://schemas.microsoft.com/office/powerpoint/2010/main" val="2960444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4294967295"/>
          </p:nvPr>
        </p:nvSpPr>
        <p:spPr bwMode="auto">
          <a:xfrm>
            <a:off x="3774010" y="9428583"/>
            <a:ext cx="2887186" cy="496332"/>
          </a:xfrm>
          <a:prstGeom prst="rect">
            <a:avLst/>
          </a:prstGeom>
          <a:noFill/>
          <a:ln>
            <a:miter lim="800000"/>
            <a:headEnd/>
            <a:tailEnd/>
          </a:ln>
        </p:spPr>
        <p:txBody>
          <a:bodyPr>
            <a:prstTxWarp prst="textNoShape">
              <a:avLst/>
            </a:prstTxWarp>
          </a:bodyPr>
          <a:lstStyle/>
          <a:p>
            <a:fld id="{9B8DC8FB-3310-8242-BF0A-C178FFD5C9A9}" type="slidenum">
              <a:rPr lang="en-US">
                <a:ea typeface="Arial" pitchFamily="32" charset="0"/>
                <a:cs typeface="Arial" pitchFamily="32" charset="0"/>
              </a:rPr>
              <a:pPr/>
              <a:t>18</a:t>
            </a:fld>
            <a:endParaRPr lang="en-US">
              <a:ea typeface="Arial" pitchFamily="32" charset="0"/>
              <a:cs typeface="Arial" pitchFamily="32" charset="0"/>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xfrm>
            <a:off x="888365" y="4715153"/>
            <a:ext cx="4886008" cy="4466987"/>
          </a:xfrm>
          <a:noFill/>
          <a:ln/>
        </p:spPr>
        <p:txBody>
          <a:bodyPr/>
          <a:lstStyle/>
          <a:p>
            <a:pPr eaLnBrk="1" hangingPunct="1"/>
            <a:r>
              <a:rPr lang="en-US" dirty="0" smtClean="0">
                <a:latin typeface="Arial" pitchFamily="32" charset="0"/>
                <a:ea typeface="ＭＳ Ｐゴシック" pitchFamily="32" charset="-128"/>
                <a:cs typeface="ＭＳ Ｐゴシック" pitchFamily="32" charset="-128"/>
              </a:rPr>
              <a:t>These areas are</a:t>
            </a:r>
            <a:r>
              <a:rPr lang="en-US" baseline="0" dirty="0" smtClean="0">
                <a:latin typeface="Arial" pitchFamily="32" charset="0"/>
                <a:ea typeface="ＭＳ Ｐゴシック" pitchFamily="32" charset="-128"/>
                <a:cs typeface="ＭＳ Ｐゴシック" pitchFamily="32" charset="-128"/>
              </a:rPr>
              <a:t> the typical ones that are important for working adults with SMI in urban US settings.  How would they look different with different populations and in Danish settings?  </a:t>
            </a:r>
          </a:p>
          <a:p>
            <a:pPr eaLnBrk="1" hangingPunct="1"/>
            <a:endParaRPr lang="en-US" baseline="0" dirty="0">
              <a:latin typeface="Arial" pitchFamily="32" charset="0"/>
              <a:ea typeface="ＭＳ Ｐゴシック" pitchFamily="32" charset="-128"/>
              <a:cs typeface="ＭＳ Ｐゴシック" pitchFamily="32"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aseline="0" dirty="0" smtClean="0">
                <a:latin typeface="Arial" pitchFamily="32" charset="0"/>
                <a:ea typeface="ＭＳ Ｐゴシック" pitchFamily="32" charset="-128"/>
                <a:cs typeface="ＭＳ Ｐゴシック" pitchFamily="32" charset="-128"/>
              </a:rPr>
              <a:t>EXERCISE: Identify likely focus areas relevant to specific target populations that will receive CTI services.  </a:t>
            </a:r>
          </a:p>
        </p:txBody>
      </p:sp>
      <p:sp>
        <p:nvSpPr>
          <p:cNvPr id="4" name="Slide Number Placeholder 3"/>
          <p:cNvSpPr>
            <a:spLocks noGrp="1"/>
          </p:cNvSpPr>
          <p:nvPr>
            <p:ph type="sldNum" sz="quarter" idx="10"/>
          </p:nvPr>
        </p:nvSpPr>
        <p:spPr/>
        <p:txBody>
          <a:bodyPr/>
          <a:lstStyle/>
          <a:p>
            <a:fld id="{9C2E34CF-5E41-134A-A051-C61C6182388B}" type="slidenum">
              <a:rPr lang="en-US" smtClean="0"/>
              <a:pPr/>
              <a:t>19</a:t>
            </a:fld>
            <a:endParaRPr lang="en-US"/>
          </a:p>
        </p:txBody>
      </p:sp>
    </p:spTree>
    <p:extLst>
      <p:ext uri="{BB962C8B-B14F-4D97-AF65-F5344CB8AC3E}">
        <p14:creationId xmlns:p14="http://schemas.microsoft.com/office/powerpoint/2010/main" val="3025986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2</a:t>
            </a:fld>
            <a:endParaRPr lang="en-US"/>
          </a:p>
        </p:txBody>
      </p:sp>
    </p:spTree>
    <p:extLst>
      <p:ext uri="{BB962C8B-B14F-4D97-AF65-F5344CB8AC3E}">
        <p14:creationId xmlns:p14="http://schemas.microsoft.com/office/powerpoint/2010/main" val="2364055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20</a:t>
            </a:fld>
            <a:endParaRPr lang="en-US"/>
          </a:p>
        </p:txBody>
      </p:sp>
    </p:spTree>
    <p:extLst>
      <p:ext uri="{BB962C8B-B14F-4D97-AF65-F5344CB8AC3E}">
        <p14:creationId xmlns:p14="http://schemas.microsoft.com/office/powerpoint/2010/main" val="61459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21</a:t>
            </a:fld>
            <a:endParaRPr lang="en-US"/>
          </a:p>
        </p:txBody>
      </p:sp>
    </p:spTree>
    <p:extLst>
      <p:ext uri="{BB962C8B-B14F-4D97-AF65-F5344CB8AC3E}">
        <p14:creationId xmlns:p14="http://schemas.microsoft.com/office/powerpoint/2010/main" val="230099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22</a:t>
            </a:fld>
            <a:endParaRPr lang="en-US"/>
          </a:p>
        </p:txBody>
      </p:sp>
    </p:spTree>
    <p:extLst>
      <p:ext uri="{BB962C8B-B14F-4D97-AF65-F5344CB8AC3E}">
        <p14:creationId xmlns:p14="http://schemas.microsoft.com/office/powerpoint/2010/main" val="1925450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4294967295"/>
          </p:nvPr>
        </p:nvSpPr>
        <p:spPr bwMode="auto">
          <a:xfrm>
            <a:off x="3774010" y="9428583"/>
            <a:ext cx="2887186" cy="496332"/>
          </a:xfrm>
          <a:prstGeom prst="rect">
            <a:avLst/>
          </a:prstGeom>
          <a:noFill/>
          <a:ln>
            <a:miter lim="800000"/>
            <a:headEnd/>
            <a:tailEnd/>
          </a:ln>
        </p:spPr>
        <p:txBody>
          <a:bodyPr>
            <a:prstTxWarp prst="textNoShape">
              <a:avLst/>
            </a:prstTxWarp>
          </a:bodyPr>
          <a:lstStyle/>
          <a:p>
            <a:fld id="{52CDD498-8E44-9741-9D17-884A6E594C20}" type="slidenum">
              <a:rPr lang="en-US"/>
              <a:pPr/>
              <a:t>23</a:t>
            </a:fld>
            <a:endParaRPr lang="en-US"/>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xfrm>
            <a:off x="518213" y="4713431"/>
            <a:ext cx="5552282" cy="4468710"/>
          </a:xfrm>
          <a:noFill/>
          <a:ln/>
        </p:spPr>
        <p:txBody>
          <a:bodyPr/>
          <a:lstStyle/>
          <a:p>
            <a:pPr marL="228600" indent="-228600" eaLnBrk="1" hangingPunct="1"/>
            <a:r>
              <a:rPr lang="en-US" sz="1400" b="1" dirty="0">
                <a:latin typeface="Arial" pitchFamily="32" charset="0"/>
                <a:ea typeface="ＭＳ Ｐゴシック" pitchFamily="32" charset="-128"/>
                <a:cs typeface="ＭＳ Ｐゴシック" pitchFamily="32" charset="-128"/>
              </a:rPr>
              <a:t>By the time the Try-Out phase begins, the basics should be in place.</a:t>
            </a:r>
            <a:r>
              <a:rPr lang="en-US" sz="1400" dirty="0">
                <a:latin typeface="Arial" pitchFamily="32" charset="0"/>
                <a:ea typeface="ＭＳ Ｐゴシック" pitchFamily="32" charset="-128"/>
                <a:cs typeface="ＭＳ Ｐゴシック" pitchFamily="32" charset="-128"/>
              </a:rPr>
              <a:t>  </a:t>
            </a:r>
            <a:endParaRPr lang="en-US" sz="1400" dirty="0" smtClean="0">
              <a:latin typeface="Arial" pitchFamily="32" charset="0"/>
              <a:ea typeface="ＭＳ Ｐゴシック" pitchFamily="32" charset="-128"/>
              <a:cs typeface="ＭＳ Ｐゴシック" pitchFamily="32" charset="-128"/>
            </a:endParaRPr>
          </a:p>
          <a:p>
            <a:pPr marL="228600" indent="-228600" eaLnBrk="1" hangingPunct="1"/>
            <a:endParaRPr lang="en-US" sz="1400" dirty="0">
              <a:latin typeface="Arial" pitchFamily="32" charset="0"/>
              <a:ea typeface="ＭＳ Ｐゴシック" pitchFamily="32" charset="-128"/>
              <a:cs typeface="ＭＳ Ｐゴシック" pitchFamily="32"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4294967295"/>
          </p:nvPr>
        </p:nvSpPr>
        <p:spPr bwMode="auto">
          <a:xfrm>
            <a:off x="3774010" y="9428583"/>
            <a:ext cx="2887186" cy="496332"/>
          </a:xfrm>
          <a:prstGeom prst="rect">
            <a:avLst/>
          </a:prstGeom>
          <a:noFill/>
          <a:ln>
            <a:miter lim="800000"/>
            <a:headEnd/>
            <a:tailEnd/>
          </a:ln>
        </p:spPr>
        <p:txBody>
          <a:bodyPr>
            <a:prstTxWarp prst="textNoShape">
              <a:avLst/>
            </a:prstTxWarp>
          </a:bodyPr>
          <a:lstStyle/>
          <a:p>
            <a:fld id="{A4FA5DEA-7672-434B-AA22-D2ABCD5F5441}" type="slidenum">
              <a:rPr lang="en-US">
                <a:ea typeface="Arial" pitchFamily="32" charset="0"/>
                <a:cs typeface="Arial" pitchFamily="32" charset="0"/>
              </a:rPr>
              <a:pPr/>
              <a:t>24</a:t>
            </a:fld>
            <a:endParaRPr lang="en-US">
              <a:ea typeface="Arial" pitchFamily="32" charset="0"/>
              <a:cs typeface="Arial" pitchFamily="32"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xfrm>
            <a:off x="888365" y="4715153"/>
            <a:ext cx="4886008" cy="4466987"/>
          </a:xfrm>
          <a:noFill/>
          <a:ln/>
        </p:spPr>
        <p:txBody>
          <a:bodyPr/>
          <a:lstStyle/>
          <a:p>
            <a:pPr marL="228600" indent="-228600" eaLnBrk="1" hangingPunct="1">
              <a:buFontTx/>
              <a:buChar char="•"/>
            </a:pPr>
            <a:r>
              <a:rPr lang="en-US" sz="1200" b="1" dirty="0" smtClean="0">
                <a:latin typeface="Arial" pitchFamily="32" charset="0"/>
                <a:ea typeface="ＭＳ Ｐゴシック" pitchFamily="32" charset="-128"/>
                <a:cs typeface="ＭＳ Ｐゴシック" pitchFamily="32" charset="-128"/>
              </a:rPr>
              <a:t>The CTI specialist steps back a bit and observes how study the new community linkages are.  He encourages the citizen and members of the support network to handle more on their own.</a:t>
            </a:r>
          </a:p>
          <a:p>
            <a:pPr marL="228600" indent="-228600" eaLnBrk="1" hangingPunct="1"/>
            <a:endParaRPr lang="en-US" sz="1200" b="1" dirty="0" smtClean="0">
              <a:latin typeface="Arial" pitchFamily="32" charset="0"/>
              <a:ea typeface="ＭＳ Ｐゴシック" pitchFamily="32" charset="-128"/>
              <a:cs typeface="ＭＳ Ｐゴシック" pitchFamily="32" charset="-128"/>
            </a:endParaRPr>
          </a:p>
          <a:p>
            <a:pPr marL="228600" indent="-228600" eaLnBrk="1" hangingPunct="1">
              <a:buFontTx/>
              <a:buChar char="•"/>
            </a:pPr>
            <a:r>
              <a:rPr lang="en-US" sz="1200" b="1" dirty="0" smtClean="0">
                <a:latin typeface="Arial" pitchFamily="32" charset="0"/>
                <a:ea typeface="ＭＳ Ｐゴシック" pitchFamily="32" charset="-128"/>
                <a:cs typeface="ＭＳ Ｐゴシック" pitchFamily="32" charset="-128"/>
              </a:rPr>
              <a:t>If the system seems to be operating smoothly, the CTI worker can become less active.</a:t>
            </a:r>
          </a:p>
          <a:p>
            <a:pPr marL="228600" indent="-228600" eaLnBrk="1" hangingPunct="1"/>
            <a:endParaRPr lang="en-US" sz="1200" b="1" dirty="0" smtClean="0">
              <a:latin typeface="Arial" pitchFamily="32" charset="0"/>
              <a:ea typeface="ＭＳ Ｐゴシック" pitchFamily="32" charset="-128"/>
              <a:cs typeface="ＭＳ Ｐゴシック" pitchFamily="32" charset="-128"/>
            </a:endParaRPr>
          </a:p>
          <a:p>
            <a:pPr marL="228600" indent="-228600" eaLnBrk="1" hangingPunct="1">
              <a:buFontTx/>
              <a:buChar char="•"/>
            </a:pPr>
            <a:r>
              <a:rPr lang="en-US" sz="1200" b="1" dirty="0" smtClean="0">
                <a:latin typeface="Arial" pitchFamily="32" charset="0"/>
                <a:ea typeface="ＭＳ Ｐゴシック" pitchFamily="32" charset="-128"/>
                <a:cs typeface="ＭＳ Ｐゴシック" pitchFamily="32" charset="-128"/>
              </a:rPr>
              <a:t>Most likely, however, problems arise which will require continued mediation, advocacy and sometimes development of new support arrangements</a:t>
            </a:r>
          </a:p>
          <a:p>
            <a:pPr eaLnBrk="1" hangingPunct="1"/>
            <a:endParaRPr lang="en-US" b="1" dirty="0" smtClean="0">
              <a:latin typeface="Arial" pitchFamily="32" charset="0"/>
              <a:ea typeface="ＭＳ Ｐゴシック" pitchFamily="32" charset="-128"/>
              <a:cs typeface="ＭＳ Ｐゴシック" pitchFamily="32"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4294967295"/>
          </p:nvPr>
        </p:nvSpPr>
        <p:spPr bwMode="auto">
          <a:xfrm>
            <a:off x="3774010" y="9428583"/>
            <a:ext cx="2887186" cy="496332"/>
          </a:xfrm>
          <a:prstGeom prst="rect">
            <a:avLst/>
          </a:prstGeom>
          <a:noFill/>
          <a:ln>
            <a:miter lim="800000"/>
            <a:headEnd/>
            <a:tailEnd/>
          </a:ln>
        </p:spPr>
        <p:txBody>
          <a:bodyPr>
            <a:prstTxWarp prst="textNoShape">
              <a:avLst/>
            </a:prstTxWarp>
          </a:bodyPr>
          <a:lstStyle/>
          <a:p>
            <a:fld id="{2F71CA52-FF99-0A40-BBC3-86E502868D22}" type="slidenum">
              <a:rPr lang="en-US"/>
              <a:pPr/>
              <a:t>26</a:t>
            </a:fld>
            <a:endParaRPr lang="en-US"/>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xfrm>
            <a:off x="518213" y="4713431"/>
            <a:ext cx="5552282" cy="4468710"/>
          </a:xfrm>
          <a:noFill/>
          <a:ln/>
        </p:spPr>
        <p:txBody>
          <a:bodyPr/>
          <a:lstStyle/>
          <a:p>
            <a:pPr marL="228600" eaLnBrk="1" hangingPunct="1"/>
            <a:r>
              <a:rPr lang="en-US" sz="1200" b="1" dirty="0">
                <a:latin typeface="Arial" pitchFamily="32" charset="0"/>
                <a:ea typeface="ＭＳ Ｐゴシック" pitchFamily="32" charset="-128"/>
                <a:cs typeface="ＭＳ Ｐゴシック" pitchFamily="32" charset="-128"/>
              </a:rPr>
              <a:t>During Phase 3, the CTI specialist, the </a:t>
            </a:r>
            <a:r>
              <a:rPr lang="en-US" sz="1200" b="1" dirty="0" smtClean="0">
                <a:latin typeface="Arial" pitchFamily="32" charset="0"/>
                <a:ea typeface="ＭＳ Ｐゴシック" pitchFamily="32" charset="-128"/>
                <a:cs typeface="ＭＳ Ｐゴシック" pitchFamily="32" charset="-128"/>
              </a:rPr>
              <a:t>citizen </a:t>
            </a:r>
            <a:r>
              <a:rPr lang="en-US" sz="1200" b="1" dirty="0">
                <a:latin typeface="Arial" pitchFamily="32" charset="0"/>
                <a:ea typeface="ＭＳ Ｐゴシック" pitchFamily="32" charset="-128"/>
                <a:cs typeface="ＭＳ Ｐゴシック" pitchFamily="32" charset="-128"/>
              </a:rPr>
              <a:t>and community linkages hold a meeting to discuss transfer of care and go over long-term goals. Ideally, this discussion should take place 1-2 months before the end of CTI to allow time to work through any snags.</a:t>
            </a:r>
          </a:p>
          <a:p>
            <a:pPr marL="228600" eaLnBrk="1" hangingPunct="1"/>
            <a:endParaRPr lang="en-US" sz="1200" b="1" dirty="0">
              <a:latin typeface="Arial" pitchFamily="32" charset="0"/>
              <a:ea typeface="ＭＳ Ｐゴシック" pitchFamily="32" charset="-128"/>
              <a:cs typeface="ＭＳ Ｐゴシック" pitchFamily="32" charset="-128"/>
            </a:endParaRPr>
          </a:p>
          <a:p>
            <a:pPr marL="228600" eaLnBrk="1" hangingPunct="1">
              <a:buFontTx/>
              <a:buChar char="•"/>
            </a:pPr>
            <a:r>
              <a:rPr lang="en-US" sz="1200" b="1" dirty="0">
                <a:latin typeface="Arial" pitchFamily="32" charset="0"/>
                <a:ea typeface="ＭＳ Ｐゴシック" pitchFamily="32" charset="-128"/>
                <a:cs typeface="ＭＳ Ｐゴシック" pitchFamily="32" charset="-128"/>
              </a:rPr>
              <a:t>Key issue at this phase is dealing with the end of the CTI relationship.  The </a:t>
            </a:r>
            <a:r>
              <a:rPr lang="en-US" sz="1200" b="1" dirty="0" smtClean="0">
                <a:latin typeface="Arial" pitchFamily="32" charset="0"/>
                <a:ea typeface="ＭＳ Ｐゴシック" pitchFamily="32" charset="-128"/>
                <a:cs typeface="ＭＳ Ｐゴシック" pitchFamily="32" charset="-128"/>
              </a:rPr>
              <a:t>citizen </a:t>
            </a:r>
            <a:r>
              <a:rPr lang="en-US" sz="1200" b="1" dirty="0">
                <a:latin typeface="Arial" pitchFamily="32" charset="0"/>
                <a:ea typeface="ＭＳ Ｐゴシック" pitchFamily="32" charset="-128"/>
                <a:cs typeface="ＭＳ Ｐゴシック" pitchFamily="32" charset="-128"/>
              </a:rPr>
              <a:t>and CTI worker need to review and reflect on the work they have done together – where the </a:t>
            </a:r>
            <a:r>
              <a:rPr lang="en-US" sz="1200" b="1" dirty="0" smtClean="0">
                <a:latin typeface="Arial" pitchFamily="32" charset="0"/>
                <a:ea typeface="ＭＳ Ｐゴシック" pitchFamily="32" charset="-128"/>
                <a:cs typeface="ＭＳ Ｐゴシック" pitchFamily="32" charset="-128"/>
              </a:rPr>
              <a:t>citizen </a:t>
            </a:r>
            <a:r>
              <a:rPr lang="en-US" sz="1200" b="1" dirty="0">
                <a:latin typeface="Arial" pitchFamily="32" charset="0"/>
                <a:ea typeface="ＭＳ Ｐゴシック" pitchFamily="32" charset="-128"/>
                <a:cs typeface="ＭＳ Ｐゴシック" pitchFamily="32" charset="-128"/>
              </a:rPr>
              <a:t>was at the beginning, where he moved during the intervention and what possibilities lie ahead.  </a:t>
            </a:r>
          </a:p>
          <a:p>
            <a:pPr marL="228600" eaLnBrk="1" hangingPunct="1">
              <a:buFontTx/>
              <a:buChar char="•"/>
            </a:pPr>
            <a:endParaRPr lang="en-US" sz="1200" b="1" dirty="0">
              <a:latin typeface="Arial" pitchFamily="32" charset="0"/>
              <a:ea typeface="ＭＳ Ｐゴシック" pitchFamily="32" charset="-128"/>
              <a:cs typeface="ＭＳ Ｐゴシック" pitchFamily="32" charset="-128"/>
            </a:endParaRPr>
          </a:p>
          <a:p>
            <a:pPr marL="228600" eaLnBrk="1" hangingPunct="1">
              <a:buFontTx/>
              <a:buChar char="•"/>
            </a:pPr>
            <a:r>
              <a:rPr lang="en-US" sz="1200" b="1" dirty="0">
                <a:latin typeface="Arial" pitchFamily="32" charset="0"/>
                <a:ea typeface="ＭＳ Ｐゴシック" pitchFamily="32" charset="-128"/>
                <a:cs typeface="ＭＳ Ｐゴシック" pitchFamily="32" charset="-128"/>
              </a:rPr>
              <a:t>The two should discuss the </a:t>
            </a:r>
            <a:r>
              <a:rPr lang="en-US" sz="1200" b="1" dirty="0" smtClean="0">
                <a:latin typeface="Arial" pitchFamily="32" charset="0"/>
                <a:ea typeface="ＭＳ Ｐゴシック" pitchFamily="32" charset="-128"/>
                <a:cs typeface="ＭＳ Ｐゴシック" pitchFamily="32" charset="-128"/>
              </a:rPr>
              <a:t>citizen’s </a:t>
            </a:r>
            <a:r>
              <a:rPr lang="en-US" sz="1200" b="1" dirty="0">
                <a:latin typeface="Arial" pitchFamily="32" charset="0"/>
                <a:ea typeface="ＭＳ Ｐゴシック" pitchFamily="32" charset="-128"/>
                <a:cs typeface="ＭＳ Ｐゴシック" pitchFamily="32" charset="-128"/>
              </a:rPr>
              <a:t>strengths, new skills, vulnerabilities and “safety net” that is in place should the </a:t>
            </a:r>
            <a:r>
              <a:rPr lang="en-US" sz="1200" b="1" dirty="0" smtClean="0">
                <a:latin typeface="Arial" pitchFamily="32" charset="0"/>
                <a:ea typeface="ＭＳ Ｐゴシック" pitchFamily="32" charset="-128"/>
                <a:cs typeface="ＭＳ Ｐゴシック" pitchFamily="32" charset="-128"/>
              </a:rPr>
              <a:t>citizen </a:t>
            </a:r>
            <a:r>
              <a:rPr lang="en-US" sz="1200" b="1" dirty="0">
                <a:latin typeface="Arial" pitchFamily="32" charset="0"/>
                <a:ea typeface="ＭＳ Ｐゴシック" pitchFamily="32" charset="-128"/>
                <a:cs typeface="ＭＳ Ｐゴシック" pitchFamily="32" charset="-128"/>
              </a:rPr>
              <a:t>need it.</a:t>
            </a:r>
          </a:p>
          <a:p>
            <a:pPr marL="228600" eaLnBrk="1" hangingPunct="1"/>
            <a:endParaRPr lang="en-US" sz="1200" b="1" dirty="0">
              <a:latin typeface="Arial" pitchFamily="32" charset="0"/>
              <a:ea typeface="ＭＳ Ｐゴシック" pitchFamily="32" charset="-128"/>
              <a:cs typeface="ＭＳ Ｐゴシック" pitchFamily="32" charset="-128"/>
            </a:endParaRPr>
          </a:p>
          <a:p>
            <a:pPr marL="228600" eaLnBrk="1" hangingPunct="1">
              <a:buFontTx/>
              <a:buChar char="•"/>
            </a:pPr>
            <a:r>
              <a:rPr lang="en-US" sz="1200" b="1" dirty="0">
                <a:latin typeface="Arial" pitchFamily="32" charset="0"/>
                <a:ea typeface="ＭＳ Ｐゴシック" pitchFamily="32" charset="-128"/>
                <a:cs typeface="ＭＳ Ｐゴシック" pitchFamily="32" charset="-128"/>
              </a:rPr>
              <a:t>A celebration is a nice way to mark the end of the CTI relationship.</a:t>
            </a:r>
          </a:p>
          <a:p>
            <a:pPr marL="228600" eaLnBrk="1" hangingPunct="1"/>
            <a:endParaRPr lang="en-US" sz="1200" b="1" dirty="0">
              <a:latin typeface="Arial" pitchFamily="32" charset="0"/>
              <a:ea typeface="ＭＳ Ｐゴシック" pitchFamily="32" charset="-128"/>
              <a:cs typeface="ＭＳ Ｐゴシック" pitchFamily="32"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4294967295"/>
          </p:nvPr>
        </p:nvSpPr>
        <p:spPr bwMode="auto">
          <a:xfrm>
            <a:off x="3774010" y="9428583"/>
            <a:ext cx="2887186" cy="496332"/>
          </a:xfrm>
          <a:prstGeom prst="rect">
            <a:avLst/>
          </a:prstGeom>
          <a:noFill/>
          <a:ln>
            <a:miter lim="800000"/>
            <a:headEnd/>
            <a:tailEnd/>
          </a:ln>
        </p:spPr>
        <p:txBody>
          <a:bodyPr>
            <a:prstTxWarp prst="textNoShape">
              <a:avLst/>
            </a:prstTxWarp>
          </a:bodyPr>
          <a:lstStyle/>
          <a:p>
            <a:fld id="{A2AF9620-4F3C-BD4F-BA19-B243868A409B}" type="slidenum">
              <a:rPr lang="en-US">
                <a:ea typeface="Arial" pitchFamily="32" charset="0"/>
                <a:cs typeface="Arial" pitchFamily="32" charset="0"/>
              </a:rPr>
              <a:pPr/>
              <a:t>27</a:t>
            </a:fld>
            <a:endParaRPr lang="en-US">
              <a:ea typeface="Arial" pitchFamily="32" charset="0"/>
              <a:cs typeface="Arial" pitchFamily="32" charset="0"/>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xfrm>
            <a:off x="888365" y="4715153"/>
            <a:ext cx="4886008" cy="4466987"/>
          </a:xfrm>
          <a:noFill/>
          <a:ln/>
        </p:spPr>
        <p:txBody>
          <a:bodyPr/>
          <a:lstStyle/>
          <a:p>
            <a:pPr eaLnBrk="1" hangingPunct="1"/>
            <a:r>
              <a:rPr lang="en-US" dirty="0" smtClean="0">
                <a:latin typeface="Arial" pitchFamily="32" charset="0"/>
                <a:ea typeface="ＭＳ Ｐゴシック" pitchFamily="32" charset="-128"/>
                <a:cs typeface="ＭＳ Ｐゴシック" pitchFamily="32" charset="-128"/>
              </a:rPr>
              <a:t>Formal</a:t>
            </a:r>
            <a:r>
              <a:rPr lang="en-US" baseline="0" dirty="0" smtClean="0">
                <a:latin typeface="Arial" pitchFamily="32" charset="0"/>
                <a:ea typeface="ＭＳ Ｐゴシック" pitchFamily="32" charset="-128"/>
                <a:cs typeface="ＭＳ Ｐゴシック" pitchFamily="32" charset="-128"/>
              </a:rPr>
              <a:t> ending is especially imp</a:t>
            </a:r>
            <a:endParaRPr lang="en-US" dirty="0" smtClean="0">
              <a:latin typeface="Arial" pitchFamily="32" charset="0"/>
              <a:ea typeface="ＭＳ Ｐゴシック" pitchFamily="32" charset="-128"/>
              <a:cs typeface="ＭＳ Ｐゴシック" pitchFamily="32"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Citizen</a:t>
            </a:r>
            <a:r>
              <a:rPr lang="en-US" baseline="0" dirty="0" smtClean="0"/>
              <a:t> may have experienced many losses in her or his life and it is important not to repeat or re-stimulate experience of traumatic loss</a:t>
            </a:r>
          </a:p>
          <a:p>
            <a:endParaRPr lang="en-US" baseline="0" dirty="0" smtClean="0"/>
          </a:p>
          <a:p>
            <a:r>
              <a:rPr lang="en-US" baseline="0" dirty="0" smtClean="0"/>
              <a:t>Support network members need to know that CTI worker is no longer in the picture and to be sure that they understand responsibilities and roles </a:t>
            </a:r>
            <a:endParaRPr lang="en-US" dirty="0"/>
          </a:p>
        </p:txBody>
      </p:sp>
      <p:sp>
        <p:nvSpPr>
          <p:cNvPr id="4" name="Slide Number Placeholder 3"/>
          <p:cNvSpPr>
            <a:spLocks noGrp="1"/>
          </p:cNvSpPr>
          <p:nvPr>
            <p:ph type="sldNum" sz="quarter" idx="10"/>
          </p:nvPr>
        </p:nvSpPr>
        <p:spPr/>
        <p:txBody>
          <a:bodyPr/>
          <a:lstStyle/>
          <a:p>
            <a:fld id="{9C2E34CF-5E41-134A-A051-C61C6182388B}" type="slidenum">
              <a:rPr lang="en-US" smtClean="0"/>
              <a:pPr/>
              <a:t>29</a:t>
            </a:fld>
            <a:endParaRPr lang="en-US"/>
          </a:p>
        </p:txBody>
      </p:sp>
    </p:spTree>
    <p:extLst>
      <p:ext uri="{BB962C8B-B14F-4D97-AF65-F5344CB8AC3E}">
        <p14:creationId xmlns:p14="http://schemas.microsoft.com/office/powerpoint/2010/main" val="1011016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a:t>
            </a:r>
            <a:r>
              <a:rPr lang="en-US" baseline="0" dirty="0" smtClean="0"/>
              <a:t> Minute Video link embedded.  Video file can be supplied </a:t>
            </a:r>
            <a:r>
              <a:rPr lang="en-US" baseline="0" smtClean="0"/>
              <a:t>if needed.</a:t>
            </a:r>
            <a:endParaRPr lang="en-US"/>
          </a:p>
        </p:txBody>
      </p:sp>
      <p:sp>
        <p:nvSpPr>
          <p:cNvPr id="4" name="Slide Number Placeholder 3"/>
          <p:cNvSpPr>
            <a:spLocks noGrp="1"/>
          </p:cNvSpPr>
          <p:nvPr>
            <p:ph type="sldNum" sz="quarter" idx="10"/>
          </p:nvPr>
        </p:nvSpPr>
        <p:spPr/>
        <p:txBody>
          <a:bodyPr/>
          <a:lstStyle/>
          <a:p>
            <a:fld id="{9C2E34CF-5E41-134A-A051-C61C6182388B}" type="slidenum">
              <a:rPr lang="en-US" smtClean="0"/>
              <a:pPr/>
              <a:t>3</a:t>
            </a:fld>
            <a:endParaRPr lang="en-US"/>
          </a:p>
        </p:txBody>
      </p:sp>
    </p:spTree>
    <p:extLst>
      <p:ext uri="{BB962C8B-B14F-4D97-AF65-F5344CB8AC3E}">
        <p14:creationId xmlns:p14="http://schemas.microsoft.com/office/powerpoint/2010/main" val="1102625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30</a:t>
            </a:fld>
            <a:endParaRPr lang="en-US"/>
          </a:p>
        </p:txBody>
      </p:sp>
    </p:spTree>
    <p:extLst>
      <p:ext uri="{BB962C8B-B14F-4D97-AF65-F5344CB8AC3E}">
        <p14:creationId xmlns:p14="http://schemas.microsoft.com/office/powerpoint/2010/main" val="40436090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32</a:t>
            </a:fld>
            <a:endParaRPr lang="en-US"/>
          </a:p>
        </p:txBody>
      </p:sp>
    </p:spTree>
    <p:extLst>
      <p:ext uri="{BB962C8B-B14F-4D97-AF65-F5344CB8AC3E}">
        <p14:creationId xmlns:p14="http://schemas.microsoft.com/office/powerpoint/2010/main" val="21386939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BDBE4D04-5B92-764A-B9BB-59AF18D07FAE}" type="slidenum">
              <a:rPr lang="en-US" sz="1200"/>
              <a:pPr eaLnBrk="1" hangingPunct="1"/>
              <a:t>33</a:t>
            </a:fld>
            <a:endParaRPr lang="en-US" sz="1200"/>
          </a:p>
        </p:txBody>
      </p:sp>
      <p:sp>
        <p:nvSpPr>
          <p:cNvPr id="26627" name="Rectangle 2"/>
          <p:cNvSpPr>
            <a:spLocks noGrp="1" noRot="1" noChangeAspect="1" noChangeArrowheads="1" noTextEdit="1"/>
          </p:cNvSpPr>
          <p:nvPr>
            <p:ph type="sldImg"/>
          </p:nvPr>
        </p:nvSpPr>
        <p:spPr>
          <a:xfrm>
            <a:off x="849313" y="742950"/>
            <a:ext cx="4964112" cy="3724275"/>
          </a:xfrm>
          <a:ln/>
        </p:spPr>
      </p:sp>
      <p:sp>
        <p:nvSpPr>
          <p:cNvPr id="26628" name="Rectangle 3"/>
          <p:cNvSpPr>
            <a:spLocks noGrp="1" noChangeArrowheads="1"/>
          </p:cNvSpPr>
          <p:nvPr>
            <p:ph type="body" idx="1"/>
          </p:nvPr>
        </p:nvSpPr>
        <p:spPr>
          <a:xfrm>
            <a:off x="666274" y="4715153"/>
            <a:ext cx="5330190" cy="44687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98" tIns="45249" rIns="90498" bIns="45249"/>
          <a:lstStyle/>
          <a:p>
            <a:endParaRPr lang="en-US">
              <a:cs typeface="Times New 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2AEF5D0C-B58F-AD4C-AC9D-C8F709477E71}" type="slidenum">
              <a:rPr lang="en-US" sz="1200"/>
              <a:pPr eaLnBrk="1" hangingPunct="1"/>
              <a:t>34</a:t>
            </a:fld>
            <a:endParaRPr lang="en-US" sz="1200"/>
          </a:p>
        </p:txBody>
      </p:sp>
      <p:sp>
        <p:nvSpPr>
          <p:cNvPr id="27651" name="Rectangle 2"/>
          <p:cNvSpPr>
            <a:spLocks noGrp="1" noRot="1" noChangeAspect="1" noChangeArrowheads="1" noTextEdit="1"/>
          </p:cNvSpPr>
          <p:nvPr>
            <p:ph type="sldImg"/>
          </p:nvPr>
        </p:nvSpPr>
        <p:spPr>
          <a:xfrm>
            <a:off x="849313" y="742950"/>
            <a:ext cx="4964112" cy="3724275"/>
          </a:xfrm>
          <a:ln/>
        </p:spPr>
      </p:sp>
      <p:sp>
        <p:nvSpPr>
          <p:cNvPr id="27652" name="Rectangle 3"/>
          <p:cNvSpPr>
            <a:spLocks noGrp="1" noChangeArrowheads="1"/>
          </p:cNvSpPr>
          <p:nvPr>
            <p:ph type="body" idx="1"/>
          </p:nvPr>
        </p:nvSpPr>
        <p:spPr>
          <a:xfrm>
            <a:off x="666274" y="4715153"/>
            <a:ext cx="5330190" cy="44687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98" tIns="45249" rIns="90498" bIns="45249"/>
          <a:lstStyle/>
          <a:p>
            <a:endParaRPr lang="en-US">
              <a:cs typeface="Times New 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35</a:t>
            </a:fld>
            <a:endParaRPr lang="en-US"/>
          </a:p>
        </p:txBody>
      </p:sp>
    </p:spTree>
    <p:extLst>
      <p:ext uri="{BB962C8B-B14F-4D97-AF65-F5344CB8AC3E}">
        <p14:creationId xmlns:p14="http://schemas.microsoft.com/office/powerpoint/2010/main" val="4059067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05032896-A653-7E4C-85D5-30E2429780AF}" type="slidenum">
              <a:rPr lang="en-US" sz="1200"/>
              <a:pPr eaLnBrk="1" hangingPunct="1"/>
              <a:t>36</a:t>
            </a:fld>
            <a:endParaRPr lang="en-US" sz="1200"/>
          </a:p>
        </p:txBody>
      </p:sp>
      <p:sp>
        <p:nvSpPr>
          <p:cNvPr id="29699" name="Rectangle 2"/>
          <p:cNvSpPr>
            <a:spLocks noGrp="1" noRot="1" noChangeAspect="1" noChangeArrowheads="1" noTextEdit="1"/>
          </p:cNvSpPr>
          <p:nvPr>
            <p:ph type="sldImg"/>
          </p:nvPr>
        </p:nvSpPr>
        <p:spPr>
          <a:xfrm>
            <a:off x="849313" y="742950"/>
            <a:ext cx="4964112" cy="3724275"/>
          </a:xfrm>
          <a:ln/>
        </p:spPr>
      </p:sp>
      <p:sp>
        <p:nvSpPr>
          <p:cNvPr id="29700" name="Rectangle 3"/>
          <p:cNvSpPr>
            <a:spLocks noGrp="1" noChangeArrowheads="1"/>
          </p:cNvSpPr>
          <p:nvPr>
            <p:ph type="body" idx="1"/>
          </p:nvPr>
        </p:nvSpPr>
        <p:spPr>
          <a:xfrm>
            <a:off x="666274" y="4715153"/>
            <a:ext cx="5330190" cy="44687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98" tIns="45249" rIns="90498" bIns="45249"/>
          <a:lstStyle/>
          <a:p>
            <a:endParaRPr lang="en-US">
              <a:cs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226A2EB1-F722-A246-B673-8CDDC708A4C2}" type="slidenum">
              <a:rPr lang="en-US" sz="1200"/>
              <a:pPr eaLnBrk="1" hangingPunct="1"/>
              <a:t>37</a:t>
            </a:fld>
            <a:endParaRPr lang="en-US" sz="1200"/>
          </a:p>
        </p:txBody>
      </p:sp>
      <p:sp>
        <p:nvSpPr>
          <p:cNvPr id="30723" name="Rectangle 2"/>
          <p:cNvSpPr>
            <a:spLocks noGrp="1" noRot="1" noChangeAspect="1" noChangeArrowheads="1" noTextEdit="1"/>
          </p:cNvSpPr>
          <p:nvPr>
            <p:ph type="sldImg"/>
          </p:nvPr>
        </p:nvSpPr>
        <p:spPr>
          <a:xfrm>
            <a:off x="849313" y="742950"/>
            <a:ext cx="4964112" cy="3724275"/>
          </a:xfrm>
          <a:ln/>
        </p:spPr>
      </p:sp>
      <p:sp>
        <p:nvSpPr>
          <p:cNvPr id="30724" name="Rectangle 3"/>
          <p:cNvSpPr>
            <a:spLocks noGrp="1" noChangeArrowheads="1"/>
          </p:cNvSpPr>
          <p:nvPr>
            <p:ph type="body" idx="1"/>
          </p:nvPr>
        </p:nvSpPr>
        <p:spPr>
          <a:xfrm>
            <a:off x="666274" y="4715153"/>
            <a:ext cx="5330190" cy="44687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98" tIns="45249" rIns="90498" bIns="45249"/>
          <a:lstStyle/>
          <a:p>
            <a:endParaRPr lang="en-US">
              <a:cs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E4031AE-82C9-7449-AC84-FB734F4D3ED7}" type="slidenum">
              <a:rPr lang="en-US" sz="1200"/>
              <a:pPr eaLnBrk="1" hangingPunct="1"/>
              <a:t>38</a:t>
            </a:fld>
            <a:endParaRPr lang="en-US" sz="1200"/>
          </a:p>
        </p:txBody>
      </p:sp>
      <p:sp>
        <p:nvSpPr>
          <p:cNvPr id="31747" name="Rectangle 2"/>
          <p:cNvSpPr>
            <a:spLocks noGrp="1" noRot="1" noChangeAspect="1" noChangeArrowheads="1" noTextEdit="1"/>
          </p:cNvSpPr>
          <p:nvPr>
            <p:ph type="sldImg"/>
          </p:nvPr>
        </p:nvSpPr>
        <p:spPr>
          <a:xfrm>
            <a:off x="849313" y="742950"/>
            <a:ext cx="4964112" cy="3724275"/>
          </a:xfrm>
          <a:ln/>
        </p:spPr>
      </p:sp>
      <p:sp>
        <p:nvSpPr>
          <p:cNvPr id="31748" name="Rectangle 3"/>
          <p:cNvSpPr>
            <a:spLocks noGrp="1" noChangeArrowheads="1"/>
          </p:cNvSpPr>
          <p:nvPr>
            <p:ph type="body" idx="1"/>
          </p:nvPr>
        </p:nvSpPr>
        <p:spPr>
          <a:xfrm>
            <a:off x="666274" y="4715153"/>
            <a:ext cx="5330190" cy="44687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98" tIns="45249" rIns="90498" bIns="45249"/>
          <a:lstStyle/>
          <a:p>
            <a:endParaRPr lang="en-US">
              <a:cs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73D5979-CC82-594F-BDD3-E294053148EC}" type="slidenum">
              <a:rPr lang="en-US" sz="1200"/>
              <a:pPr eaLnBrk="1" hangingPunct="1"/>
              <a:t>39</a:t>
            </a:fld>
            <a:endParaRPr lang="en-US" sz="1200"/>
          </a:p>
        </p:txBody>
      </p:sp>
      <p:sp>
        <p:nvSpPr>
          <p:cNvPr id="32771" name="Rectangle 2"/>
          <p:cNvSpPr>
            <a:spLocks noGrp="1" noRot="1" noChangeAspect="1" noChangeArrowheads="1" noTextEdit="1"/>
          </p:cNvSpPr>
          <p:nvPr>
            <p:ph type="sldImg"/>
          </p:nvPr>
        </p:nvSpPr>
        <p:spPr>
          <a:xfrm>
            <a:off x="849313" y="742950"/>
            <a:ext cx="4964112" cy="3724275"/>
          </a:xfrm>
          <a:ln/>
        </p:spPr>
      </p:sp>
      <p:sp>
        <p:nvSpPr>
          <p:cNvPr id="32772" name="Rectangle 3"/>
          <p:cNvSpPr>
            <a:spLocks noGrp="1" noChangeArrowheads="1"/>
          </p:cNvSpPr>
          <p:nvPr>
            <p:ph type="body" idx="1"/>
          </p:nvPr>
        </p:nvSpPr>
        <p:spPr>
          <a:xfrm>
            <a:off x="666274" y="4715153"/>
            <a:ext cx="5330190" cy="44687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98" tIns="45249" rIns="90498" bIns="45249"/>
          <a:lstStyle/>
          <a:p>
            <a:endParaRPr lang="en-US">
              <a:cs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1"/>
          <p:cNvSpPr>
            <a:spLocks noGrp="1" noRot="1" noChangeAspect="1" noChangeArrowheads="1"/>
          </p:cNvSpPr>
          <p:nvPr>
            <p:ph type="sldImg"/>
          </p:nvPr>
        </p:nvSpPr>
        <p:spPr>
          <a:solidFill>
            <a:srgbClr val="FFFFFF"/>
          </a:solidFill>
          <a:ln/>
        </p:spPr>
      </p:sp>
      <p:sp>
        <p:nvSpPr>
          <p:cNvPr id="23859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9688" eaLnBrk="1" hangingPunct="1"/>
            <a:r>
              <a:rPr lang="en-US" dirty="0">
                <a:solidFill>
                  <a:srgbClr val="000000"/>
                </a:solidFill>
                <a:latin typeface="Arial" charset="0"/>
                <a:ea typeface="ＭＳ Ｐゴシック" charset="0"/>
                <a:cs typeface="Arial" charset="0"/>
                <a:sym typeface="Arial" charset="0"/>
              </a:rPr>
              <a:t>Our story begins here at the Fort Washington Armory in upper Manhattan in the early 1990s.  This large men</a:t>
            </a:r>
            <a:r>
              <a:rPr lang="ja-JP" altLang="en-US" dirty="0">
                <a:solidFill>
                  <a:srgbClr val="000000"/>
                </a:solidFill>
                <a:latin typeface="Arial" charset="0"/>
                <a:ea typeface="ＭＳ Ｐゴシック" charset="0"/>
                <a:cs typeface="Arial" charset="0"/>
                <a:sym typeface="Arial" charset="0"/>
              </a:rPr>
              <a:t>’</a:t>
            </a:r>
            <a:r>
              <a:rPr lang="en-US" dirty="0">
                <a:solidFill>
                  <a:srgbClr val="000000"/>
                </a:solidFill>
                <a:latin typeface="Arial" charset="0"/>
                <a:ea typeface="ＭＳ Ｐゴシック" charset="0"/>
                <a:cs typeface="Arial" charset="0"/>
                <a:sym typeface="Arial" charset="0"/>
              </a:rPr>
              <a:t>s shelter was among many that opened around this time, as New York City was struggling under the weight of the homelessness crisis. </a:t>
            </a:r>
          </a:p>
          <a:p>
            <a:pPr marL="39688" eaLnBrk="1" hangingPunct="1"/>
            <a:endParaRPr lang="en-US" dirty="0">
              <a:solidFill>
                <a:srgbClr val="000000"/>
              </a:solidFill>
              <a:latin typeface="Arial" charset="0"/>
              <a:ea typeface="ＭＳ Ｐゴシック" charset="0"/>
              <a:cs typeface="Arial" charset="0"/>
              <a:sym typeface="Arial" charset="0"/>
            </a:endParaRPr>
          </a:p>
          <a:p>
            <a:pPr marL="39688" eaLnBrk="1" hangingPunct="1"/>
            <a:r>
              <a:rPr lang="en-US" dirty="0">
                <a:solidFill>
                  <a:srgbClr val="000000"/>
                </a:solidFill>
                <a:latin typeface="Arial" charset="0"/>
                <a:ea typeface="ＭＳ Ｐゴシック" charset="0"/>
                <a:cs typeface="Arial" charset="0"/>
                <a:sym typeface="Arial" charset="0"/>
              </a:rPr>
              <a:t>Up to 1000 men would sleep on cots on drill floor, many with SMI and substance abuse, untreated medical problems including HIV and TB.  </a:t>
            </a:r>
          </a:p>
          <a:p>
            <a:pPr marL="39688" eaLnBrk="1" hangingPunct="1"/>
            <a:endParaRPr lang="en-US" dirty="0">
              <a:solidFill>
                <a:srgbClr val="000000"/>
              </a:solidFill>
              <a:latin typeface="Arial" charset="0"/>
              <a:ea typeface="ＭＳ Ｐゴシック" charset="0"/>
              <a:cs typeface="Arial" charset="0"/>
              <a:sym typeface="Arial" charset="0"/>
            </a:endParaRPr>
          </a:p>
          <a:p>
            <a:pPr marL="39688" eaLnBrk="1" hangingPunct="1"/>
            <a:r>
              <a:rPr lang="en-US" dirty="0">
                <a:solidFill>
                  <a:srgbClr val="000000"/>
                </a:solidFill>
                <a:latin typeface="Arial" charset="0"/>
                <a:ea typeface="ＭＳ Ｐゴシック" charset="0"/>
                <a:cs typeface="Arial" charset="0"/>
                <a:sym typeface="Arial" charset="0"/>
              </a:rPr>
              <a:t>After a while, onsite MH and case management services were added to provide outreach, treatment and stabilization----and NY/NY led to placement into housing for many.</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40</a:t>
            </a:fld>
            <a:endParaRPr lang="en-US"/>
          </a:p>
        </p:txBody>
      </p:sp>
    </p:spTree>
    <p:extLst>
      <p:ext uri="{BB962C8B-B14F-4D97-AF65-F5344CB8AC3E}">
        <p14:creationId xmlns:p14="http://schemas.microsoft.com/office/powerpoint/2010/main" val="1965372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9481379-490C-6F42-B9E9-3C370EC3E378}" type="slidenum">
              <a:rPr lang="en-US" sz="1200"/>
              <a:pPr eaLnBrk="1" hangingPunct="1"/>
              <a:t>41</a:t>
            </a:fld>
            <a:endParaRPr lang="en-US" sz="1200"/>
          </a:p>
        </p:txBody>
      </p:sp>
      <p:sp>
        <p:nvSpPr>
          <p:cNvPr id="34819" name="Rectangle 2"/>
          <p:cNvSpPr>
            <a:spLocks noGrp="1" noRot="1" noChangeAspect="1" noChangeArrowheads="1" noTextEdit="1"/>
          </p:cNvSpPr>
          <p:nvPr>
            <p:ph type="sldImg"/>
          </p:nvPr>
        </p:nvSpPr>
        <p:spPr>
          <a:xfrm>
            <a:off x="849313" y="742950"/>
            <a:ext cx="4964112" cy="3724275"/>
          </a:xfrm>
          <a:ln/>
        </p:spPr>
      </p:sp>
      <p:sp>
        <p:nvSpPr>
          <p:cNvPr id="34820" name="Rectangle 3"/>
          <p:cNvSpPr>
            <a:spLocks noGrp="1" noChangeArrowheads="1"/>
          </p:cNvSpPr>
          <p:nvPr>
            <p:ph type="body" idx="1"/>
          </p:nvPr>
        </p:nvSpPr>
        <p:spPr>
          <a:xfrm>
            <a:off x="666274" y="4715153"/>
            <a:ext cx="5330190" cy="44687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98" tIns="45249" rIns="90498" bIns="45249"/>
          <a:lstStyle/>
          <a:p>
            <a:endParaRPr lang="en-US">
              <a:cs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5CBF5A86-8D73-D846-8E6A-280298EE87DD}" type="slidenum">
              <a:rPr lang="en-US" sz="1200"/>
              <a:pPr eaLnBrk="1" hangingPunct="1"/>
              <a:t>42</a:t>
            </a:fld>
            <a:endParaRPr lang="en-US" sz="1200"/>
          </a:p>
        </p:txBody>
      </p:sp>
      <p:sp>
        <p:nvSpPr>
          <p:cNvPr id="36867" name="Rectangle 2"/>
          <p:cNvSpPr>
            <a:spLocks noGrp="1" noRot="1" noChangeAspect="1" noChangeArrowheads="1" noTextEdit="1"/>
          </p:cNvSpPr>
          <p:nvPr>
            <p:ph type="sldImg"/>
          </p:nvPr>
        </p:nvSpPr>
        <p:spPr>
          <a:xfrm>
            <a:off x="849313" y="742950"/>
            <a:ext cx="4964112" cy="3724275"/>
          </a:xfrm>
          <a:ln/>
        </p:spPr>
      </p:sp>
      <p:sp>
        <p:nvSpPr>
          <p:cNvPr id="36868" name="Rectangle 3"/>
          <p:cNvSpPr>
            <a:spLocks noGrp="1" noChangeArrowheads="1"/>
          </p:cNvSpPr>
          <p:nvPr>
            <p:ph type="body" idx="1"/>
          </p:nvPr>
        </p:nvSpPr>
        <p:spPr>
          <a:xfrm>
            <a:off x="666274" y="4715153"/>
            <a:ext cx="5330190" cy="44687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98" tIns="45249" rIns="90498" bIns="45249"/>
          <a:lstStyle/>
          <a:p>
            <a:r>
              <a:rPr lang="en-US" dirty="0">
                <a:cs typeface="Times New Roman" charset="0"/>
              </a:rPr>
              <a:t>(1 min) </a:t>
            </a:r>
            <a:r>
              <a:rPr lang="en-US" b="1" dirty="0">
                <a:cs typeface="Times New Roman" charset="0"/>
              </a:rPr>
              <a:t>Another essential task of Phase 1 is linking the </a:t>
            </a:r>
            <a:r>
              <a:rPr lang="en-US" b="1" dirty="0" smtClean="0">
                <a:cs typeface="Times New Roman" charset="0"/>
              </a:rPr>
              <a:t>citizen </a:t>
            </a:r>
            <a:r>
              <a:rPr lang="en-US" b="1" dirty="0">
                <a:cs typeface="Times New Roman" charset="0"/>
              </a:rPr>
              <a:t>to community supports. </a:t>
            </a:r>
          </a:p>
          <a:p>
            <a:endParaRPr lang="en-US" b="1" dirty="0">
              <a:cs typeface="Times New Roman" charset="0"/>
            </a:endParaRPr>
          </a:p>
          <a:p>
            <a:pPr>
              <a:buFontTx/>
              <a:buChar char="•"/>
            </a:pPr>
            <a:r>
              <a:rPr lang="en-US" dirty="0">
                <a:cs typeface="Times New Roman" charset="0"/>
              </a:rPr>
              <a:t>  Lena accompanied Adam on the day that he moved from the hospital into his new community residence.  </a:t>
            </a:r>
          </a:p>
          <a:p>
            <a:pPr>
              <a:buFontTx/>
              <a:buChar char="•"/>
            </a:pPr>
            <a:r>
              <a:rPr lang="en-US" dirty="0">
                <a:cs typeface="Times New Roman" charset="0"/>
              </a:rPr>
              <a:t>  She met with Adam and his case manager at his residence. At the meeting, she summarized Adam</a:t>
            </a:r>
            <a:r>
              <a:rPr lang="ja-JP" altLang="en-US" dirty="0">
                <a:cs typeface="Times New Roman" charset="0"/>
              </a:rPr>
              <a:t>’</a:t>
            </a:r>
            <a:r>
              <a:rPr lang="en-US" dirty="0">
                <a:cs typeface="Times New Roman" charset="0"/>
              </a:rPr>
              <a:t>s history.  They all agreed to work on substance abuse and to help him reach his goal to be trained as a substance abuse counselor. </a:t>
            </a:r>
          </a:p>
          <a:p>
            <a:pPr>
              <a:buFontTx/>
              <a:buChar char="•"/>
            </a:pPr>
            <a:r>
              <a:rPr lang="en-US" dirty="0">
                <a:cs typeface="Times New Roman" charset="0"/>
              </a:rPr>
              <a:t>  After getting Adam</a:t>
            </a:r>
            <a:r>
              <a:rPr lang="ja-JP" altLang="en-US" dirty="0">
                <a:cs typeface="Times New Roman" charset="0"/>
              </a:rPr>
              <a:t>’</a:t>
            </a:r>
            <a:r>
              <a:rPr lang="en-US" dirty="0">
                <a:cs typeface="Times New Roman" charset="0"/>
              </a:rPr>
              <a:t>s permission, Lena called his sister in New Jersey and explained to her that, for the next nine months, she would be helping to strengthen Adam</a:t>
            </a:r>
            <a:r>
              <a:rPr lang="ja-JP" altLang="en-US" dirty="0">
                <a:cs typeface="Times New Roman" charset="0"/>
              </a:rPr>
              <a:t>’</a:t>
            </a:r>
            <a:r>
              <a:rPr lang="en-US" dirty="0">
                <a:cs typeface="Times New Roman" charset="0"/>
              </a:rPr>
              <a:t>s support network in order to integrate him in the community.  It</a:t>
            </a:r>
            <a:r>
              <a:rPr lang="ja-JP" altLang="en-US" dirty="0">
                <a:cs typeface="Times New Roman" charset="0"/>
              </a:rPr>
              <a:t>’</a:t>
            </a:r>
            <a:r>
              <a:rPr lang="en-US" dirty="0">
                <a:cs typeface="Times New Roman" charset="0"/>
              </a:rPr>
              <a:t>s important not to wait until there is a crisis to talk to the family. </a:t>
            </a:r>
          </a:p>
          <a:p>
            <a:pPr>
              <a:buFontTx/>
              <a:buChar char="•"/>
            </a:pPr>
            <a:r>
              <a:rPr lang="en-US" dirty="0">
                <a:cs typeface="Times New Roman" charset="0"/>
              </a:rPr>
              <a:t>  Lena put the sister in touch with the case worker to help them see that they were part of a larger social network that would have to work together to help Adam.  </a:t>
            </a:r>
          </a:p>
          <a:p>
            <a:pPr>
              <a:buFontTx/>
              <a:buChar char="•"/>
            </a:pPr>
            <a:r>
              <a:rPr lang="en-US" dirty="0">
                <a:cs typeface="Times New Roman" charset="0"/>
              </a:rPr>
              <a:t>  Lena scheduled a second visit to Adam for the following week in order to evaluate his adjustment to community living.</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43</a:t>
            </a:fld>
            <a:endParaRPr lang="en-US"/>
          </a:p>
        </p:txBody>
      </p:sp>
    </p:spTree>
    <p:extLst>
      <p:ext uri="{BB962C8B-B14F-4D97-AF65-F5344CB8AC3E}">
        <p14:creationId xmlns:p14="http://schemas.microsoft.com/office/powerpoint/2010/main" val="33500311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2B35B1FE-1A35-6D42-914C-A23FE01387DE}" type="slidenum">
              <a:rPr lang="en-US" sz="1200"/>
              <a:pPr eaLnBrk="1" hangingPunct="1"/>
              <a:t>44</a:t>
            </a:fld>
            <a:endParaRPr lang="en-US" sz="1200"/>
          </a:p>
        </p:txBody>
      </p:sp>
      <p:sp>
        <p:nvSpPr>
          <p:cNvPr id="39939" name="Rectangle 2"/>
          <p:cNvSpPr>
            <a:spLocks noGrp="1" noRot="1" noChangeAspect="1" noChangeArrowheads="1" noTextEdit="1"/>
          </p:cNvSpPr>
          <p:nvPr>
            <p:ph type="sldImg"/>
          </p:nvPr>
        </p:nvSpPr>
        <p:spPr>
          <a:xfrm>
            <a:off x="849313" y="742950"/>
            <a:ext cx="4964112" cy="3724275"/>
          </a:xfrm>
          <a:ln/>
        </p:spPr>
      </p:sp>
      <p:sp>
        <p:nvSpPr>
          <p:cNvPr id="39940" name="Rectangle 3"/>
          <p:cNvSpPr>
            <a:spLocks noGrp="1" noChangeArrowheads="1"/>
          </p:cNvSpPr>
          <p:nvPr>
            <p:ph type="body" idx="1"/>
          </p:nvPr>
        </p:nvSpPr>
        <p:spPr>
          <a:xfrm>
            <a:off x="666274" y="4715153"/>
            <a:ext cx="5330190" cy="44687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0498" tIns="45249" rIns="90498" bIns="45249"/>
          <a:lstStyle/>
          <a:p>
            <a:endParaRPr lang="en-US">
              <a:cs typeface="Times New Roman"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819AC9A0-3591-E146-BC4F-D9AA9AB1CCD8}" type="slidenum">
              <a:rPr lang="en-US" sz="1200"/>
              <a:pPr eaLnBrk="1" hangingPunct="1"/>
              <a:t>45</a:t>
            </a:fld>
            <a:endParaRPr 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296122" y="8272198"/>
            <a:ext cx="6070495" cy="10753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1"/>
            <a:endParaRPr lang="en-US" sz="9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41D8A57-9B92-3F40-9298-284BA8CB647D}" type="slidenum">
              <a:rPr lang="en-US" sz="1200"/>
              <a:pPr eaLnBrk="1" hangingPunct="1"/>
              <a:t>46</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296122" y="7610422"/>
            <a:ext cx="6070495" cy="1737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2">
              <a:lnSpc>
                <a:spcPct val="80000"/>
              </a:lnSpc>
            </a:pPr>
            <a:endParaRPr lang="en-US" sz="9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D4E6162-FD77-4243-AAAF-7C2836480414}" type="slidenum">
              <a:rPr lang="en-US" sz="1200"/>
              <a:pPr eaLnBrk="1" hangingPunct="1"/>
              <a:t>47</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296122" y="7610422"/>
            <a:ext cx="6070495" cy="1737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2">
              <a:lnSpc>
                <a:spcPct val="80000"/>
              </a:lnSpc>
            </a:pPr>
            <a:endParaRPr lang="en-US" sz="9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48</a:t>
            </a:fld>
            <a:endParaRPr lang="en-US"/>
          </a:p>
        </p:txBody>
      </p:sp>
    </p:spTree>
    <p:extLst>
      <p:ext uri="{BB962C8B-B14F-4D97-AF65-F5344CB8AC3E}">
        <p14:creationId xmlns:p14="http://schemas.microsoft.com/office/powerpoint/2010/main" val="14106112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EE1D5896-F361-1742-B86A-9651D77AEC2A}" type="slidenum">
              <a:rPr lang="en-US" sz="1200"/>
              <a:pPr eaLnBrk="1" hangingPunct="1"/>
              <a:t>49</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limited</a:t>
            </a:r>
          </a:p>
          <a:p>
            <a:r>
              <a:rPr lang="en-US" dirty="0" smtClean="0"/>
              <a:t>Three phases</a:t>
            </a:r>
          </a:p>
          <a:p>
            <a:r>
              <a:rPr lang="en-US" dirty="0" smtClean="0"/>
              <a:t>Focused</a:t>
            </a:r>
          </a:p>
          <a:p>
            <a:r>
              <a:rPr lang="en-US" dirty="0" smtClean="0"/>
              <a:t>Reducing intensity</a:t>
            </a:r>
          </a:p>
          <a:p>
            <a:r>
              <a:rPr lang="en-US" dirty="0" smtClean="0"/>
              <a:t>Explicit linking emphasis</a:t>
            </a:r>
            <a:endParaRPr lang="en-US" dirty="0"/>
          </a:p>
        </p:txBody>
      </p:sp>
      <p:sp>
        <p:nvSpPr>
          <p:cNvPr id="4" name="Slide Number Placeholder 3"/>
          <p:cNvSpPr>
            <a:spLocks noGrp="1"/>
          </p:cNvSpPr>
          <p:nvPr>
            <p:ph type="sldNum" sz="quarter" idx="10"/>
          </p:nvPr>
        </p:nvSpPr>
        <p:spPr/>
        <p:txBody>
          <a:bodyPr/>
          <a:lstStyle/>
          <a:p>
            <a:fld id="{9C2E34CF-5E41-134A-A051-C61C6182388B}" type="slidenum">
              <a:rPr lang="en-US" smtClean="0"/>
              <a:pPr/>
              <a:t>5</a:t>
            </a:fld>
            <a:endParaRPr lang="en-US"/>
          </a:p>
        </p:txBody>
      </p:sp>
    </p:spTree>
    <p:extLst>
      <p:ext uri="{BB962C8B-B14F-4D97-AF65-F5344CB8AC3E}">
        <p14:creationId xmlns:p14="http://schemas.microsoft.com/office/powerpoint/2010/main" val="27388461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1E6157F0-843B-5E41-9AE4-39865E61BEE6}" type="slidenum">
              <a:rPr lang="en-US" sz="1200"/>
              <a:pPr eaLnBrk="1" hangingPunct="1"/>
              <a:t>50</a:t>
            </a:fld>
            <a:endParaRPr 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296122" y="8272198"/>
            <a:ext cx="6070495" cy="10753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1"/>
            <a:endParaRPr lang="en-US" sz="9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9D609295-3D40-6647-8BFC-F88E971FDF5E}" type="slidenum">
              <a:rPr lang="en-US" sz="1200"/>
              <a:pPr eaLnBrk="1" hangingPunct="1"/>
              <a:t>51</a:t>
            </a:fld>
            <a:endParaRPr lang="en-US"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52</a:t>
            </a:fld>
            <a:endParaRPr lang="en-US"/>
          </a:p>
        </p:txBody>
      </p:sp>
    </p:spTree>
    <p:extLst>
      <p:ext uri="{BB962C8B-B14F-4D97-AF65-F5344CB8AC3E}">
        <p14:creationId xmlns:p14="http://schemas.microsoft.com/office/powerpoint/2010/main" val="12738734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53</a:t>
            </a:fld>
            <a:endParaRPr lang="en-US"/>
          </a:p>
        </p:txBody>
      </p:sp>
    </p:spTree>
    <p:extLst>
      <p:ext uri="{BB962C8B-B14F-4D97-AF65-F5344CB8AC3E}">
        <p14:creationId xmlns:p14="http://schemas.microsoft.com/office/powerpoint/2010/main" val="439543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1"/>
          <p:cNvSpPr>
            <a:spLocks noGrp="1" noRot="1" noChangeAspect="1" noChangeArrowheads="1"/>
          </p:cNvSpPr>
          <p:nvPr>
            <p:ph type="sldImg"/>
          </p:nvPr>
        </p:nvSpPr>
        <p:spPr>
          <a:solidFill>
            <a:srgbClr val="FFFFFF"/>
          </a:solidFill>
          <a:ln/>
        </p:spPr>
      </p:sp>
      <p:sp>
        <p:nvSpPr>
          <p:cNvPr id="242691" name="Rectangle 2"/>
          <p:cNvSpPr>
            <a:spLocks noGrp="1" noChangeArrowheads="1"/>
          </p:cNvSpPr>
          <p:nvPr>
            <p:ph type="body" idx="1"/>
          </p:nvPr>
        </p:nvSpPr>
        <p:spPr>
          <a:noFill/>
          <a:ln/>
        </p:spPr>
        <p:txBody>
          <a:bodyPr/>
          <a:lstStyle/>
          <a:p>
            <a:pPr marL="39688" eaLnBrk="1" hangingPunct="1"/>
            <a:r>
              <a:rPr lang="en-US" b="1" dirty="0">
                <a:solidFill>
                  <a:srgbClr val="000000"/>
                </a:solidFill>
                <a:latin typeface="Arial" pitchFamily="32" charset="0"/>
                <a:ea typeface="Arial" pitchFamily="32" charset="0"/>
                <a:cs typeface="Arial" pitchFamily="32" charset="0"/>
                <a:sym typeface="Arial" pitchFamily="32" charset="0"/>
              </a:rPr>
              <a:t>We developed CTI as a way to augment our services so that support and continuity of care would be enhanced during the critical time of transition from shelter to community housing.</a:t>
            </a:r>
          </a:p>
          <a:p>
            <a:pPr marL="39688" eaLnBrk="1" hangingPunct="1"/>
            <a:endParaRPr lang="en-US" b="1" dirty="0">
              <a:solidFill>
                <a:srgbClr val="000000"/>
              </a:solidFill>
              <a:latin typeface="Arial" pitchFamily="32" charset="0"/>
              <a:ea typeface="Arial" pitchFamily="32" charset="0"/>
              <a:cs typeface="Arial" pitchFamily="32" charset="0"/>
              <a:sym typeface="Arial" pitchFamily="32" charset="0"/>
            </a:endParaRPr>
          </a:p>
          <a:p>
            <a:pPr marL="39688" eaLnBrk="1" hangingPunct="1"/>
            <a:r>
              <a:rPr lang="en-US" b="1" dirty="0">
                <a:solidFill>
                  <a:srgbClr val="000000"/>
                </a:solidFill>
                <a:latin typeface="Arial" pitchFamily="32" charset="0"/>
                <a:ea typeface="Arial" pitchFamily="32" charset="0"/>
                <a:cs typeface="Arial" pitchFamily="32" charset="0"/>
                <a:sym typeface="Arial" pitchFamily="32" charset="0"/>
              </a:rPr>
              <a:t>We thought that a time-limited intervention might have a durable impact if it helped to strengthen a network of community support. CTI emphasizes maintaining continuity of care while gradually passing primary responsibility to supports in the community.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7</a:t>
            </a:fld>
            <a:endParaRPr lang="en-US"/>
          </a:p>
        </p:txBody>
      </p:sp>
    </p:spTree>
    <p:extLst>
      <p:ext uri="{BB962C8B-B14F-4D97-AF65-F5344CB8AC3E}">
        <p14:creationId xmlns:p14="http://schemas.microsoft.com/office/powerpoint/2010/main" val="293280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1"/>
          <p:cNvSpPr>
            <a:spLocks noGrp="1" noRot="1" noChangeAspect="1" noChangeArrowheads="1"/>
          </p:cNvSpPr>
          <p:nvPr>
            <p:ph type="sldImg"/>
          </p:nvPr>
        </p:nvSpPr>
        <p:spPr>
          <a:solidFill>
            <a:srgbClr val="FFFFFF"/>
          </a:solidFill>
          <a:ln/>
        </p:spPr>
      </p:sp>
      <p:sp>
        <p:nvSpPr>
          <p:cNvPr id="244739" name="Rectangle 2"/>
          <p:cNvSpPr>
            <a:spLocks noGrp="1" noChangeArrowheads="1"/>
          </p:cNvSpPr>
          <p:nvPr>
            <p:ph type="body" idx="1"/>
          </p:nvPr>
        </p:nvSpPr>
        <p:spPr>
          <a:noFill/>
          <a:ln/>
        </p:spPr>
        <p:txBody>
          <a:bodyPr/>
          <a:lstStyle/>
          <a:p>
            <a:pPr marL="39688" eaLnBrk="1" hangingPunct="1">
              <a:lnSpc>
                <a:spcPct val="80000"/>
              </a:lnSpc>
              <a:spcBef>
                <a:spcPts val="200"/>
              </a:spcBef>
            </a:pPr>
            <a:r>
              <a:rPr lang="en-US" b="1" dirty="0">
                <a:solidFill>
                  <a:srgbClr val="000000"/>
                </a:solidFill>
                <a:latin typeface="Arial" pitchFamily="32" charset="0"/>
                <a:ea typeface="Arial" pitchFamily="32" charset="0"/>
                <a:cs typeface="Arial" pitchFamily="32" charset="0"/>
                <a:sym typeface="Arial" pitchFamily="32" charset="0"/>
              </a:rPr>
              <a:t>CTI is a time-limited model delivered by a case manager who has existing relationship with the service recipient.  It was designed to provide emotional &amp; practical support during a period of transition for the </a:t>
            </a:r>
            <a:r>
              <a:rPr lang="en-US" b="1" dirty="0" smtClean="0">
                <a:solidFill>
                  <a:srgbClr val="000000"/>
                </a:solidFill>
                <a:latin typeface="Arial" pitchFamily="32" charset="0"/>
                <a:ea typeface="Arial" pitchFamily="32" charset="0"/>
                <a:cs typeface="Arial" pitchFamily="32" charset="0"/>
                <a:sym typeface="Arial" pitchFamily="32" charset="0"/>
              </a:rPr>
              <a:t>citizen, </a:t>
            </a:r>
            <a:r>
              <a:rPr lang="en-US" b="1" dirty="0">
                <a:solidFill>
                  <a:srgbClr val="000000"/>
                </a:solidFill>
                <a:latin typeface="Arial" pitchFamily="32" charset="0"/>
                <a:ea typeface="Arial" pitchFamily="32" charset="0"/>
                <a:cs typeface="Arial" pitchFamily="32" charset="0"/>
                <a:sym typeface="Arial" pitchFamily="32" charset="0"/>
              </a:rPr>
              <a:t>for instance, during the transition from living in a shelter to placement in housing in the community.</a:t>
            </a:r>
          </a:p>
          <a:p>
            <a:pPr marL="39688" eaLnBrk="1" hangingPunct="1">
              <a:lnSpc>
                <a:spcPct val="80000"/>
              </a:lnSpc>
              <a:spcBef>
                <a:spcPts val="200"/>
              </a:spcBef>
            </a:pPr>
            <a:endParaRPr lang="en-US" b="1" dirty="0">
              <a:solidFill>
                <a:srgbClr val="000000"/>
              </a:solidFill>
              <a:latin typeface="Arial" pitchFamily="32" charset="0"/>
              <a:ea typeface="Arial" pitchFamily="32" charset="0"/>
              <a:cs typeface="Arial" pitchFamily="32" charset="0"/>
              <a:sym typeface="Arial" pitchFamily="32" charset="0"/>
            </a:endParaRPr>
          </a:p>
          <a:p>
            <a:pPr marL="39688" eaLnBrk="1" hangingPunct="1">
              <a:lnSpc>
                <a:spcPct val="80000"/>
              </a:lnSpc>
              <a:spcBef>
                <a:spcPts val="138"/>
              </a:spcBef>
            </a:pPr>
            <a:r>
              <a:rPr lang="en-US" b="1" dirty="0">
                <a:solidFill>
                  <a:srgbClr val="000000"/>
                </a:solidFill>
                <a:latin typeface="Arial" pitchFamily="32" charset="0"/>
                <a:ea typeface="Arial" pitchFamily="32" charset="0"/>
                <a:cs typeface="Arial" pitchFamily="32" charset="0"/>
                <a:sym typeface="Arial" pitchFamily="32" charset="0"/>
              </a:rPr>
              <a:t>It is highly focused on a small number of service areas that place the individual at risk of becoming homeless again.  Thus, it is very individualized.</a:t>
            </a:r>
          </a:p>
          <a:p>
            <a:pPr marL="39688" eaLnBrk="1" hangingPunct="1">
              <a:lnSpc>
                <a:spcPct val="80000"/>
              </a:lnSpc>
              <a:spcBef>
                <a:spcPts val="138"/>
              </a:spcBef>
            </a:pPr>
            <a:endParaRPr lang="en-US" b="1" dirty="0">
              <a:solidFill>
                <a:srgbClr val="000000"/>
              </a:solidFill>
              <a:latin typeface="Arial" pitchFamily="32" charset="0"/>
              <a:ea typeface="Arial" pitchFamily="32" charset="0"/>
              <a:cs typeface="Arial" pitchFamily="32" charset="0"/>
              <a:sym typeface="Arial" pitchFamily="32" charset="0"/>
            </a:endParaRPr>
          </a:p>
          <a:p>
            <a:pPr marL="39688" eaLnBrk="1" hangingPunct="1">
              <a:lnSpc>
                <a:spcPct val="80000"/>
              </a:lnSpc>
              <a:spcBef>
                <a:spcPts val="138"/>
              </a:spcBef>
            </a:pPr>
            <a:r>
              <a:rPr lang="en-US" b="1" dirty="0">
                <a:solidFill>
                  <a:srgbClr val="000000"/>
                </a:solidFill>
                <a:latin typeface="Arial" pitchFamily="32" charset="0"/>
                <a:ea typeface="Arial" pitchFamily="32" charset="0"/>
                <a:cs typeface="Arial" pitchFamily="32" charset="0"/>
                <a:sym typeface="Arial" pitchFamily="32" charset="0"/>
              </a:rPr>
              <a:t>Gradually, the case manager begins to transfer responsibility to community caregivers over a nine-month period that is divided into three specific phases. </a:t>
            </a:r>
          </a:p>
          <a:p>
            <a:pPr marL="39688" eaLnBrk="1" hangingPunct="1">
              <a:lnSpc>
                <a:spcPct val="80000"/>
              </a:lnSpc>
              <a:spcBef>
                <a:spcPts val="138"/>
              </a:spcBef>
            </a:pPr>
            <a:endParaRPr lang="en-US" b="1" dirty="0">
              <a:solidFill>
                <a:srgbClr val="000000"/>
              </a:solidFill>
              <a:latin typeface="Arial" pitchFamily="32" charset="0"/>
              <a:ea typeface="Arial" pitchFamily="32" charset="0"/>
              <a:cs typeface="Arial" pitchFamily="32" charset="0"/>
              <a:sym typeface="Arial" pitchFamily="32" charset="0"/>
            </a:endParaRPr>
          </a:p>
          <a:p>
            <a:pPr marL="39688" eaLnBrk="1" hangingPunct="1">
              <a:lnSpc>
                <a:spcPct val="80000"/>
              </a:lnSpc>
              <a:spcBef>
                <a:spcPts val="138"/>
              </a:spcBef>
            </a:pPr>
            <a:r>
              <a:rPr lang="en-US" b="1" dirty="0">
                <a:solidFill>
                  <a:srgbClr val="000000"/>
                </a:solidFill>
                <a:latin typeface="Arial" pitchFamily="32" charset="0"/>
                <a:ea typeface="Arial" pitchFamily="32" charset="0"/>
                <a:cs typeface="Arial" pitchFamily="32" charset="0"/>
                <a:sym typeface="Arial" pitchFamily="32" charset="0"/>
              </a:rPr>
              <a:t>The case manager’s primary role is to strengthen ties to services, family, friends, creating a community network that will continue to provide support to the </a:t>
            </a:r>
            <a:r>
              <a:rPr lang="en-US" b="1" dirty="0" smtClean="0">
                <a:solidFill>
                  <a:srgbClr val="000000"/>
                </a:solidFill>
                <a:latin typeface="Arial" pitchFamily="32" charset="0"/>
                <a:ea typeface="Arial" pitchFamily="32" charset="0"/>
                <a:cs typeface="Arial" pitchFamily="32" charset="0"/>
                <a:sym typeface="Arial" pitchFamily="32" charset="0"/>
              </a:rPr>
              <a:t>citizen </a:t>
            </a:r>
            <a:r>
              <a:rPr lang="en-US" b="1" dirty="0">
                <a:solidFill>
                  <a:srgbClr val="000000"/>
                </a:solidFill>
                <a:latin typeface="Arial" pitchFamily="32" charset="0"/>
                <a:ea typeface="Arial" pitchFamily="32" charset="0"/>
                <a:cs typeface="Arial" pitchFamily="32" charset="0"/>
                <a:sym typeface="Arial" pitchFamily="32" charset="0"/>
              </a:rPr>
              <a:t>long after the CTI intervention is over</a:t>
            </a:r>
            <a:r>
              <a:rPr lang="en-US" b="1" dirty="0" smtClean="0">
                <a:solidFill>
                  <a:srgbClr val="000000"/>
                </a:solidFill>
                <a:latin typeface="Arial" pitchFamily="32" charset="0"/>
                <a:ea typeface="Arial" pitchFamily="32" charset="0"/>
                <a:cs typeface="Arial" pitchFamily="32" charset="0"/>
                <a:sym typeface="Arial" pitchFamily="32" charset="0"/>
              </a:rPr>
              <a:t>.</a:t>
            </a:r>
          </a:p>
          <a:p>
            <a:pPr marL="39688" eaLnBrk="1" hangingPunct="1">
              <a:lnSpc>
                <a:spcPct val="80000"/>
              </a:lnSpc>
              <a:spcBef>
                <a:spcPts val="138"/>
              </a:spcBef>
            </a:pPr>
            <a:endParaRPr lang="en-US" b="1" dirty="0" smtClean="0">
              <a:solidFill>
                <a:srgbClr val="000000"/>
              </a:solidFill>
              <a:latin typeface="Arial" pitchFamily="32" charset="0"/>
              <a:ea typeface="Arial" pitchFamily="32" charset="0"/>
              <a:cs typeface="Arial" pitchFamily="32" charset="0"/>
              <a:sym typeface="Arial" pitchFamily="32" charset="0"/>
            </a:endParaRPr>
          </a:p>
          <a:p>
            <a:pPr marL="39688" eaLnBrk="1" hangingPunct="1">
              <a:lnSpc>
                <a:spcPct val="80000"/>
              </a:lnSpc>
              <a:spcBef>
                <a:spcPts val="138"/>
              </a:spcBef>
            </a:pPr>
            <a:r>
              <a:rPr lang="en-US" b="1" dirty="0" smtClean="0">
                <a:solidFill>
                  <a:srgbClr val="000000"/>
                </a:solidFill>
                <a:latin typeface="Arial" pitchFamily="32" charset="0"/>
                <a:ea typeface="Arial" pitchFamily="32" charset="0"/>
                <a:cs typeface="Arial" pitchFamily="32" charset="0"/>
                <a:sym typeface="Arial" pitchFamily="32" charset="0"/>
              </a:rPr>
              <a:t>Three phases</a:t>
            </a:r>
            <a:r>
              <a:rPr lang="en-US" b="1" baseline="0" dirty="0" smtClean="0">
                <a:solidFill>
                  <a:srgbClr val="000000"/>
                </a:solidFill>
                <a:latin typeface="Arial" pitchFamily="32" charset="0"/>
                <a:ea typeface="Arial" pitchFamily="32" charset="0"/>
                <a:cs typeface="Arial" pitchFamily="32" charset="0"/>
                <a:sym typeface="Arial" pitchFamily="32" charset="0"/>
              </a:rPr>
              <a:t> with specific aims.</a:t>
            </a:r>
          </a:p>
          <a:p>
            <a:pPr marL="39688" eaLnBrk="1" hangingPunct="1">
              <a:lnSpc>
                <a:spcPct val="80000"/>
              </a:lnSpc>
              <a:spcBef>
                <a:spcPts val="138"/>
              </a:spcBef>
            </a:pPr>
            <a:endParaRPr lang="en-US" b="1" baseline="0" dirty="0" smtClean="0">
              <a:solidFill>
                <a:srgbClr val="000000"/>
              </a:solidFill>
              <a:latin typeface="Arial" pitchFamily="32" charset="0"/>
              <a:ea typeface="Arial" pitchFamily="32" charset="0"/>
              <a:cs typeface="Arial" pitchFamily="32" charset="0"/>
              <a:sym typeface="Arial" pitchFamily="32" charset="0"/>
            </a:endParaRPr>
          </a:p>
          <a:p>
            <a:pPr marL="39688" eaLnBrk="1" hangingPunct="1">
              <a:lnSpc>
                <a:spcPct val="80000"/>
              </a:lnSpc>
              <a:spcBef>
                <a:spcPts val="138"/>
              </a:spcBef>
            </a:pPr>
            <a:r>
              <a:rPr lang="en-US" b="1" baseline="0" dirty="0" smtClean="0">
                <a:solidFill>
                  <a:srgbClr val="000000"/>
                </a:solidFill>
                <a:latin typeface="Arial" pitchFamily="32" charset="0"/>
                <a:ea typeface="Arial" pitchFamily="32" charset="0"/>
                <a:cs typeface="Arial" pitchFamily="32" charset="0"/>
                <a:sym typeface="Arial" pitchFamily="32" charset="0"/>
              </a:rPr>
              <a:t>Phases are defined by the model NOT the “readiness” of the service recipient.</a:t>
            </a:r>
            <a:endParaRPr lang="en-US" b="1" dirty="0">
              <a:solidFill>
                <a:srgbClr val="000000"/>
              </a:solidFill>
              <a:latin typeface="Arial" pitchFamily="32" charset="0"/>
              <a:ea typeface="Arial" pitchFamily="32" charset="0"/>
              <a:cs typeface="Arial" pitchFamily="32" charset="0"/>
              <a:sym typeface="Arial" pitchFamily="32"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diasnummer 3"/>
          <p:cNvSpPr>
            <a:spLocks noGrp="1"/>
          </p:cNvSpPr>
          <p:nvPr>
            <p:ph type="sldNum" sz="quarter" idx="10"/>
          </p:nvPr>
        </p:nvSpPr>
        <p:spPr/>
        <p:txBody>
          <a:bodyPr/>
          <a:lstStyle/>
          <a:p>
            <a:fld id="{9C2E34CF-5E41-134A-A051-C61C6182388B}" type="slidenum">
              <a:rPr lang="en-US" smtClean="0"/>
              <a:pPr/>
              <a:t>9</a:t>
            </a:fld>
            <a:endParaRPr lang="en-US"/>
          </a:p>
        </p:txBody>
      </p:sp>
    </p:spTree>
    <p:extLst>
      <p:ext uri="{BB962C8B-B14F-4D97-AF65-F5344CB8AC3E}">
        <p14:creationId xmlns:p14="http://schemas.microsoft.com/office/powerpoint/2010/main" val="1314477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74246F-F11F-5F49-94B4-8A13ED7AABD0}" type="datetime1">
              <a:rPr lang="en-US" smtClean="0"/>
              <a:pPr/>
              <a:t>8/25/2015</a:t>
            </a:fld>
            <a:endParaRPr lang="en-US"/>
          </a:p>
        </p:txBody>
      </p:sp>
      <p:sp>
        <p:nvSpPr>
          <p:cNvPr id="5" name="Footer Placeholder 4"/>
          <p:cNvSpPr>
            <a:spLocks noGrp="1"/>
          </p:cNvSpPr>
          <p:nvPr>
            <p:ph type="ftr" sz="quarter" idx="11"/>
          </p:nvPr>
        </p:nvSpPr>
        <p:spPr/>
        <p:txBody>
          <a:bodyPr/>
          <a:lstStyle/>
          <a:p>
            <a:r>
              <a:rPr lang="de-DE" smtClean="0"/>
              <a:t>Draft Sept 28 2014 </a:t>
            </a:r>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val="2109679653"/>
      </p:ext>
    </p:extLst>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A182D-0E9C-ED4B-ACFC-B57958D52012}" type="datetime1">
              <a:rPr lang="en-US" smtClean="0"/>
              <a:pPr/>
              <a:t>8/25/2015</a:t>
            </a:fld>
            <a:endParaRPr lang="en-US"/>
          </a:p>
        </p:txBody>
      </p:sp>
      <p:sp>
        <p:nvSpPr>
          <p:cNvPr id="5" name="Footer Placeholder 4"/>
          <p:cNvSpPr>
            <a:spLocks noGrp="1"/>
          </p:cNvSpPr>
          <p:nvPr>
            <p:ph type="ftr" sz="quarter" idx="11"/>
          </p:nvPr>
        </p:nvSpPr>
        <p:spPr/>
        <p:txBody>
          <a:bodyPr/>
          <a:lstStyle/>
          <a:p>
            <a:r>
              <a:rPr lang="de-DE" smtClean="0"/>
              <a:t>Draft Sept 28 2014 </a:t>
            </a:r>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val="1461244001"/>
      </p:ext>
    </p:extLst>
  </p:cSld>
  <p:clrMapOvr>
    <a:masterClrMapping/>
  </p:clrMapOvr>
  <p:transition spd="slow">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3E205C-4308-6842-BE69-2FF950EC2AD9}" type="datetime1">
              <a:rPr lang="en-US" smtClean="0"/>
              <a:pPr/>
              <a:t>8/25/2015</a:t>
            </a:fld>
            <a:endParaRPr lang="en-US"/>
          </a:p>
        </p:txBody>
      </p:sp>
      <p:sp>
        <p:nvSpPr>
          <p:cNvPr id="5" name="Footer Placeholder 4"/>
          <p:cNvSpPr>
            <a:spLocks noGrp="1"/>
          </p:cNvSpPr>
          <p:nvPr>
            <p:ph type="ftr" sz="quarter" idx="11"/>
          </p:nvPr>
        </p:nvSpPr>
        <p:spPr/>
        <p:txBody>
          <a:bodyPr/>
          <a:lstStyle/>
          <a:p>
            <a:r>
              <a:rPr lang="de-DE" smtClean="0"/>
              <a:t>Draft Sept 28 2014 </a:t>
            </a:r>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val="3513041817"/>
      </p:ext>
    </p:extLst>
  </p:cSld>
  <p:clrMapOvr>
    <a:masterClrMapping/>
  </p:clrMapOvr>
  <p:transition spd="slow">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CE6EBA-CDC6-DD42-93C2-3AD64632D527}" type="datetime1">
              <a:rPr lang="en-US" smtClean="0"/>
              <a:pPr/>
              <a:t>8/25/2015</a:t>
            </a:fld>
            <a:endParaRPr lang="en-US"/>
          </a:p>
        </p:txBody>
      </p:sp>
      <p:sp>
        <p:nvSpPr>
          <p:cNvPr id="5" name="Footer Placeholder 4"/>
          <p:cNvSpPr>
            <a:spLocks noGrp="1"/>
          </p:cNvSpPr>
          <p:nvPr>
            <p:ph type="ftr" sz="quarter" idx="11"/>
          </p:nvPr>
        </p:nvSpPr>
        <p:spPr/>
        <p:txBody>
          <a:bodyPr/>
          <a:lstStyle/>
          <a:p>
            <a:r>
              <a:rPr lang="de-DE" smtClean="0"/>
              <a:t>Draft Sept 28 2014 </a:t>
            </a:r>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val="961397493"/>
      </p:ext>
    </p:extLst>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D569D-160F-3C4B-83D6-546881E6130F}" type="datetime1">
              <a:rPr lang="en-US" smtClean="0"/>
              <a:pPr/>
              <a:t>8/25/2015</a:t>
            </a:fld>
            <a:endParaRPr lang="en-US"/>
          </a:p>
        </p:txBody>
      </p:sp>
      <p:sp>
        <p:nvSpPr>
          <p:cNvPr id="5" name="Footer Placeholder 4"/>
          <p:cNvSpPr>
            <a:spLocks noGrp="1"/>
          </p:cNvSpPr>
          <p:nvPr>
            <p:ph type="ftr" sz="quarter" idx="11"/>
          </p:nvPr>
        </p:nvSpPr>
        <p:spPr/>
        <p:txBody>
          <a:bodyPr/>
          <a:lstStyle/>
          <a:p>
            <a:r>
              <a:rPr lang="de-DE" smtClean="0"/>
              <a:t>Draft Sept 28 2014 </a:t>
            </a:r>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val="99966248"/>
      </p:ext>
    </p:extLst>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7396AA-8B62-A442-8750-1BF8B281F1B8}" type="datetime1">
              <a:rPr lang="en-US" smtClean="0"/>
              <a:pPr/>
              <a:t>8/25/2015</a:t>
            </a:fld>
            <a:endParaRPr lang="en-US"/>
          </a:p>
        </p:txBody>
      </p:sp>
      <p:sp>
        <p:nvSpPr>
          <p:cNvPr id="6" name="Footer Placeholder 5"/>
          <p:cNvSpPr>
            <a:spLocks noGrp="1"/>
          </p:cNvSpPr>
          <p:nvPr>
            <p:ph type="ftr" sz="quarter" idx="11"/>
          </p:nvPr>
        </p:nvSpPr>
        <p:spPr/>
        <p:txBody>
          <a:bodyPr/>
          <a:lstStyle/>
          <a:p>
            <a:r>
              <a:rPr lang="de-DE" smtClean="0"/>
              <a:t>Draft Sept 28 2014 </a:t>
            </a:r>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val="1523675265"/>
      </p:ext>
    </p:extLst>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D82458-CE86-6A4D-807F-4DBF17CF9536}" type="datetime1">
              <a:rPr lang="en-US" smtClean="0"/>
              <a:pPr/>
              <a:t>8/25/2015</a:t>
            </a:fld>
            <a:endParaRPr lang="en-US"/>
          </a:p>
        </p:txBody>
      </p:sp>
      <p:sp>
        <p:nvSpPr>
          <p:cNvPr id="8" name="Footer Placeholder 7"/>
          <p:cNvSpPr>
            <a:spLocks noGrp="1"/>
          </p:cNvSpPr>
          <p:nvPr>
            <p:ph type="ftr" sz="quarter" idx="11"/>
          </p:nvPr>
        </p:nvSpPr>
        <p:spPr/>
        <p:txBody>
          <a:bodyPr/>
          <a:lstStyle/>
          <a:p>
            <a:r>
              <a:rPr lang="de-DE" smtClean="0"/>
              <a:t>Draft Sept 28 2014 </a:t>
            </a:r>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val="71564257"/>
      </p:ext>
    </p:extLst>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DC7956-C251-A04A-85DB-24952A384DE6}" type="datetime1">
              <a:rPr lang="en-US" smtClean="0"/>
              <a:pPr/>
              <a:t>8/25/2015</a:t>
            </a:fld>
            <a:endParaRPr lang="en-US"/>
          </a:p>
        </p:txBody>
      </p:sp>
      <p:sp>
        <p:nvSpPr>
          <p:cNvPr id="4" name="Footer Placeholder 3"/>
          <p:cNvSpPr>
            <a:spLocks noGrp="1"/>
          </p:cNvSpPr>
          <p:nvPr>
            <p:ph type="ftr" sz="quarter" idx="11"/>
          </p:nvPr>
        </p:nvSpPr>
        <p:spPr/>
        <p:txBody>
          <a:bodyPr/>
          <a:lstStyle/>
          <a:p>
            <a:r>
              <a:rPr lang="de-DE" smtClean="0"/>
              <a:t>Draft Sept 28 2014 </a:t>
            </a:r>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val="2319169962"/>
      </p:ext>
    </p:extLst>
  </p:cSld>
  <p:clrMapOvr>
    <a:masterClrMapping/>
  </p:clrMapOvr>
  <p:transition spd="slow">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3E25D-C1A0-F84A-BFA7-59A8343DD13D}" type="datetime1">
              <a:rPr lang="en-US" smtClean="0"/>
              <a:pPr/>
              <a:t>8/25/2015</a:t>
            </a:fld>
            <a:endParaRPr lang="en-US"/>
          </a:p>
        </p:txBody>
      </p:sp>
      <p:sp>
        <p:nvSpPr>
          <p:cNvPr id="3" name="Footer Placeholder 2"/>
          <p:cNvSpPr>
            <a:spLocks noGrp="1"/>
          </p:cNvSpPr>
          <p:nvPr>
            <p:ph type="ftr" sz="quarter" idx="11"/>
          </p:nvPr>
        </p:nvSpPr>
        <p:spPr/>
        <p:txBody>
          <a:bodyPr/>
          <a:lstStyle/>
          <a:p>
            <a:r>
              <a:rPr lang="de-DE" smtClean="0"/>
              <a:t>Draft Sept 28 2014 </a:t>
            </a:r>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val="3605993476"/>
      </p:ext>
    </p:extLst>
  </p:cSld>
  <p:clrMapOvr>
    <a:masterClrMapping/>
  </p:clrMapOvr>
  <p:transition spd="slow">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0AF4C0-EE6E-5547-BA72-E39F0E34C4AC}" type="datetime1">
              <a:rPr lang="en-US" smtClean="0"/>
              <a:pPr/>
              <a:t>8/25/2015</a:t>
            </a:fld>
            <a:endParaRPr lang="en-US"/>
          </a:p>
        </p:txBody>
      </p:sp>
      <p:sp>
        <p:nvSpPr>
          <p:cNvPr id="6" name="Footer Placeholder 5"/>
          <p:cNvSpPr>
            <a:spLocks noGrp="1"/>
          </p:cNvSpPr>
          <p:nvPr>
            <p:ph type="ftr" sz="quarter" idx="11"/>
          </p:nvPr>
        </p:nvSpPr>
        <p:spPr/>
        <p:txBody>
          <a:bodyPr/>
          <a:lstStyle/>
          <a:p>
            <a:r>
              <a:rPr lang="de-DE" smtClean="0"/>
              <a:t>Draft Sept 28 2014 </a:t>
            </a:r>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val="2152668222"/>
      </p:ext>
    </p:extLst>
  </p:cSld>
  <p:clrMapOvr>
    <a:masterClrMapping/>
  </p:clrMapOvr>
  <p:transition spd="slow">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13D0B7-152B-CC4B-AA2B-BB46E4FCE81B}" type="datetime1">
              <a:rPr lang="en-US" smtClean="0"/>
              <a:pPr/>
              <a:t>8/25/2015</a:t>
            </a:fld>
            <a:endParaRPr lang="en-US"/>
          </a:p>
        </p:txBody>
      </p:sp>
      <p:sp>
        <p:nvSpPr>
          <p:cNvPr id="6" name="Footer Placeholder 5"/>
          <p:cNvSpPr>
            <a:spLocks noGrp="1"/>
          </p:cNvSpPr>
          <p:nvPr>
            <p:ph type="ftr" sz="quarter" idx="11"/>
          </p:nvPr>
        </p:nvSpPr>
        <p:spPr/>
        <p:txBody>
          <a:bodyPr/>
          <a:lstStyle/>
          <a:p>
            <a:r>
              <a:rPr lang="de-DE" smtClean="0"/>
              <a:t>Draft Sept 28 2014 </a:t>
            </a:r>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val="2455342189"/>
      </p:ext>
    </p:extLst>
  </p:cSld>
  <p:clrMapOvr>
    <a:masterClrMapping/>
  </p:clrMapOvr>
  <p:transition spd="slow">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C6F13-055F-1E44-87CE-882FF2B3092C}" type="datetime1">
              <a:rPr lang="en-US" smtClean="0"/>
              <a:pPr/>
              <a:t>8/25/2015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Draft Sept 28 2014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pPr/>
              <a:t>‹nr.›</a:t>
            </a:fld>
            <a:endParaRPr lang="en-US"/>
          </a:p>
        </p:txBody>
      </p:sp>
    </p:spTree>
    <p:extLst>
      <p:ext uri="{BB962C8B-B14F-4D97-AF65-F5344CB8AC3E}">
        <p14:creationId xmlns:p14="http://schemas.microsoft.com/office/powerpoint/2010/main" val="2924228775"/>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Lst>
  <p:transition spd="slow">
    <p:fade thruBlk="1"/>
  </p:transition>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rgbClr val="31546F"/>
          </a:solidFill>
          <a:latin typeface="Helvetica Neue"/>
          <a:ea typeface="+mj-ea"/>
          <a:cs typeface="Helvetica Neue"/>
        </a:defRPr>
      </a:lvl1pPr>
    </p:titleStyle>
    <p:bodyStyle>
      <a:lvl1pPr marL="342900" indent="-342900" algn="l" defTabSz="457200" rtl="0" eaLnBrk="1" latinLnBrk="0" hangingPunct="1">
        <a:spcBef>
          <a:spcPct val="20000"/>
        </a:spcBef>
        <a:buFont typeface="Arial"/>
        <a:buChar char="•"/>
        <a:defRPr sz="3200" b="0" i="0" kern="1200">
          <a:solidFill>
            <a:srgbClr val="31546F"/>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b="0" i="0" kern="1200">
          <a:solidFill>
            <a:srgbClr val="31546F"/>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b="0" i="0" kern="1200">
          <a:solidFill>
            <a:srgbClr val="31546F"/>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b="0" i="0" kern="1200">
          <a:solidFill>
            <a:srgbClr val="31546F"/>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b="0" i="0" kern="1200">
          <a:solidFill>
            <a:srgbClr val="31546F"/>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vimeo.com/102765188"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TI-logo.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7700" y="1472311"/>
            <a:ext cx="7772400" cy="1794129"/>
          </a:xfrm>
          <a:prstGeom prst="rect">
            <a:avLst/>
          </a:prstGeom>
        </p:spPr>
      </p:pic>
      <p:sp>
        <p:nvSpPr>
          <p:cNvPr id="3" name="TextBox 2"/>
          <p:cNvSpPr txBox="1"/>
          <p:nvPr/>
        </p:nvSpPr>
        <p:spPr>
          <a:xfrm>
            <a:off x="2476500" y="1231900"/>
            <a:ext cx="4610100" cy="826532"/>
          </a:xfrm>
          <a:prstGeom prst="rect">
            <a:avLst/>
          </a:prstGeom>
          <a:solidFill>
            <a:schemeClr val="bg1"/>
          </a:solidFill>
        </p:spPr>
        <p:txBody>
          <a:bodyPr wrap="square" rtlCol="0">
            <a:spAutoFit/>
          </a:bodyPr>
          <a:lstStyle/>
          <a:p>
            <a:endParaRPr lang="en-US" dirty="0"/>
          </a:p>
        </p:txBody>
      </p:sp>
      <p:sp>
        <p:nvSpPr>
          <p:cNvPr id="4" name="TextBox 3"/>
          <p:cNvSpPr txBox="1"/>
          <p:nvPr/>
        </p:nvSpPr>
        <p:spPr>
          <a:xfrm>
            <a:off x="2336800" y="3133726"/>
            <a:ext cx="5232400" cy="2769989"/>
          </a:xfrm>
          <a:prstGeom prst="rect">
            <a:avLst/>
          </a:prstGeom>
          <a:noFill/>
        </p:spPr>
        <p:txBody>
          <a:bodyPr wrap="square" rtlCol="0">
            <a:spAutoFit/>
          </a:bodyPr>
          <a:lstStyle/>
          <a:p>
            <a:pPr algn="ctr"/>
            <a:r>
              <a:rPr lang="en-US" sz="1400" dirty="0" smtClean="0">
                <a:solidFill>
                  <a:srgbClr val="7F7F7F"/>
                </a:solidFill>
                <a:latin typeface="Helvetica Neue Light"/>
                <a:cs typeface="Helvetica Neue Light"/>
              </a:rPr>
              <a:t>Introductory Training</a:t>
            </a:r>
          </a:p>
          <a:p>
            <a:pPr algn="ctr"/>
            <a:endParaRPr lang="en-US" sz="1400" dirty="0" smtClean="0">
              <a:solidFill>
                <a:srgbClr val="31546F"/>
              </a:solidFill>
              <a:latin typeface="Helvetica Neue Light"/>
              <a:cs typeface="Helvetica Neue Light"/>
            </a:endParaRPr>
          </a:p>
          <a:p>
            <a:pPr algn="ctr"/>
            <a:endParaRPr lang="en-US" sz="1400" dirty="0" smtClean="0">
              <a:solidFill>
                <a:srgbClr val="31546F"/>
              </a:solidFill>
              <a:latin typeface="Helvetica Neue Light"/>
              <a:cs typeface="Helvetica Neue Light"/>
            </a:endParaRPr>
          </a:p>
          <a:p>
            <a:pPr algn="ctr"/>
            <a:r>
              <a:rPr lang="en-US" sz="1400" dirty="0" smtClean="0">
                <a:solidFill>
                  <a:srgbClr val="31546F"/>
                </a:solidFill>
                <a:latin typeface="Helvetica Neue Light"/>
                <a:cs typeface="Helvetica Neue Light"/>
              </a:rPr>
              <a:t>Made by </a:t>
            </a:r>
          </a:p>
          <a:p>
            <a:pPr algn="ctr"/>
            <a:r>
              <a:rPr lang="en-US" sz="1400" dirty="0" smtClean="0">
                <a:solidFill>
                  <a:srgbClr val="31546F"/>
                </a:solidFill>
                <a:latin typeface="Helvetica Neue Light"/>
                <a:cs typeface="Helvetica Neue Light"/>
              </a:rPr>
              <a:t>Daniel Herman Ph.D.</a:t>
            </a:r>
          </a:p>
          <a:p>
            <a:pPr algn="ctr"/>
            <a:r>
              <a:rPr lang="en-US" sz="1400" dirty="0" smtClean="0">
                <a:solidFill>
                  <a:srgbClr val="31546F"/>
                </a:solidFill>
                <a:latin typeface="Helvetica Neue Light"/>
                <a:cs typeface="Helvetica Neue Light"/>
              </a:rPr>
              <a:t>Helle Thorning, Ph.D</a:t>
            </a:r>
            <a:r>
              <a:rPr lang="en-US" sz="2400" dirty="0" smtClean="0">
                <a:solidFill>
                  <a:srgbClr val="31546F"/>
                </a:solidFill>
                <a:latin typeface="Helvetica Neue Light"/>
                <a:cs typeface="Helvetica Neue Light"/>
              </a:rPr>
              <a:t>.</a:t>
            </a:r>
          </a:p>
          <a:p>
            <a:pPr algn="ctr"/>
            <a:endParaRPr lang="en-US" sz="2400" dirty="0" smtClean="0">
              <a:solidFill>
                <a:srgbClr val="31546F"/>
              </a:solidFill>
              <a:latin typeface="Helvetica Neue Light"/>
              <a:cs typeface="Helvetica Neue Light"/>
            </a:endParaRPr>
          </a:p>
          <a:p>
            <a:pPr algn="ctr"/>
            <a:r>
              <a:rPr lang="en-US" sz="1600" dirty="0" smtClean="0">
                <a:solidFill>
                  <a:srgbClr val="31546F"/>
                </a:solidFill>
                <a:latin typeface="Helvetica Neue Light"/>
                <a:cs typeface="Helvetica Neue Light"/>
              </a:rPr>
              <a:t>Present by Birthe Povlsen</a:t>
            </a:r>
          </a:p>
          <a:p>
            <a:pPr algn="ctr"/>
            <a:r>
              <a:rPr lang="en-US" sz="1600" dirty="0" smtClean="0">
                <a:solidFill>
                  <a:srgbClr val="31546F"/>
                </a:solidFill>
                <a:latin typeface="Helvetica Neue Light"/>
                <a:cs typeface="Helvetica Neue Light"/>
              </a:rPr>
              <a:t>National Board of Social Services </a:t>
            </a:r>
          </a:p>
          <a:p>
            <a:pPr algn="ctr"/>
            <a:endParaRPr lang="en-US" sz="2400" dirty="0">
              <a:solidFill>
                <a:srgbClr val="31546F"/>
              </a:solidFill>
              <a:latin typeface="Helvetica Neue Light"/>
              <a:cs typeface="Helvetica Neue Light"/>
            </a:endParaRPr>
          </a:p>
        </p:txBody>
      </p:sp>
      <p:sp>
        <p:nvSpPr>
          <p:cNvPr id="5" name="Line 5"/>
          <p:cNvSpPr>
            <a:spLocks noChangeShapeType="1"/>
          </p:cNvSpPr>
          <p:nvPr/>
        </p:nvSpPr>
        <p:spPr bwMode="auto">
          <a:xfrm>
            <a:off x="3086099" y="3691467"/>
            <a:ext cx="3674533" cy="0"/>
          </a:xfrm>
          <a:prstGeom prst="line">
            <a:avLst/>
          </a:prstGeom>
          <a:noFill/>
          <a:ln w="50800">
            <a:solidFill>
              <a:schemeClr val="accent3"/>
            </a:solidFill>
            <a:round/>
            <a:headEnd/>
            <a:tailEnd/>
          </a:ln>
        </p:spPr>
        <p:txBody>
          <a:bodyPr lIns="0" tIns="0" rIns="0" bIns="0">
            <a:prstTxWarp prst="textNoShape">
              <a:avLst/>
            </a:prstTxWarp>
          </a:bodyPr>
          <a:lstStyle/>
          <a:p>
            <a:endParaRPr lang="en-US"/>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27886640"/>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31546F"/>
                </a:solidFill>
                <a:latin typeface="Helvetica"/>
                <a:cs typeface="Helvetica"/>
              </a:rPr>
              <a:t>Unlike some other models</a:t>
            </a:r>
            <a:endParaRPr lang="en-US" dirty="0">
              <a:solidFill>
                <a:srgbClr val="31546F"/>
              </a:solidFill>
              <a:latin typeface="Helvetica"/>
              <a:cs typeface="Helvetica"/>
            </a:endParaRPr>
          </a:p>
        </p:txBody>
      </p:sp>
      <p:sp>
        <p:nvSpPr>
          <p:cNvPr id="5" name="Content Placeholder 4"/>
          <p:cNvSpPr>
            <a:spLocks noGrp="1"/>
          </p:cNvSpPr>
          <p:nvPr>
            <p:ph idx="1"/>
          </p:nvPr>
        </p:nvSpPr>
        <p:spPr/>
        <p:txBody>
          <a:bodyPr/>
          <a:lstStyle/>
          <a:p>
            <a:r>
              <a:rPr lang="en-US" dirty="0" smtClean="0">
                <a:solidFill>
                  <a:srgbClr val="31546F"/>
                </a:solidFill>
                <a:latin typeface="Helvetica Light"/>
                <a:cs typeface="Helvetica Light"/>
              </a:rPr>
              <a:t>Timing of movement through phases is defined by </a:t>
            </a:r>
            <a:r>
              <a:rPr lang="en-US" dirty="0" smtClean="0">
                <a:solidFill>
                  <a:schemeClr val="accent6"/>
                </a:solidFill>
                <a:latin typeface="Helvetica Light"/>
                <a:cs typeface="Helvetica Light"/>
              </a:rPr>
              <a:t>program model</a:t>
            </a:r>
            <a:r>
              <a:rPr lang="en-US" dirty="0">
                <a:solidFill>
                  <a:srgbClr val="31546F"/>
                </a:solidFill>
                <a:latin typeface="Helvetica Light"/>
                <a:cs typeface="Helvetica Light"/>
              </a:rPr>
              <a:t> </a:t>
            </a:r>
            <a:r>
              <a:rPr lang="en-US" dirty="0" smtClean="0">
                <a:solidFill>
                  <a:srgbClr val="31546F"/>
                </a:solidFill>
                <a:latin typeface="Helvetica Light"/>
                <a:cs typeface="Helvetica Light"/>
              </a:rPr>
              <a:t>NOT </a:t>
            </a:r>
            <a:r>
              <a:rPr lang="en-US" dirty="0" smtClean="0">
                <a:solidFill>
                  <a:srgbClr val="F79646"/>
                </a:solidFill>
                <a:latin typeface="Helvetica Light"/>
                <a:cs typeface="Helvetica Light"/>
              </a:rPr>
              <a:t>client readiness</a:t>
            </a:r>
          </a:p>
          <a:p>
            <a:r>
              <a:rPr lang="en-US" dirty="0" smtClean="0">
                <a:solidFill>
                  <a:srgbClr val="31546F"/>
                </a:solidFill>
                <a:latin typeface="Helvetica Light"/>
                <a:cs typeface="Helvetica Light"/>
              </a:rPr>
              <a:t>Why is this counterintuitive? </a:t>
            </a:r>
            <a:endParaRPr lang="en-US" dirty="0">
              <a:solidFill>
                <a:srgbClr val="31546F"/>
              </a:solidFill>
              <a:latin typeface="Helvetica Light"/>
              <a:cs typeface="Helvetica Light"/>
            </a:endParaRPr>
          </a:p>
        </p:txBody>
      </p:sp>
      <p:sp>
        <p:nvSpPr>
          <p:cNvPr id="3" name="Footer Placeholder 2"/>
          <p:cNvSpPr>
            <a:spLocks noGrp="1"/>
          </p:cNvSpPr>
          <p:nvPr>
            <p:ph type="ftr" sz="quarter" idx="11"/>
          </p:nvPr>
        </p:nvSpPr>
        <p:spPr/>
        <p:txBody>
          <a:bodyPr/>
          <a:lstStyle/>
          <a:p>
            <a:r>
              <a:rPr lang="de-DE" smtClean="0"/>
              <a:t>Draft Sept 28 2014</a:t>
            </a:r>
            <a:endParaRPr lang="en-US"/>
          </a:p>
        </p:txBody>
      </p:sp>
    </p:spTree>
    <p:extLst>
      <p:ext uri="{BB962C8B-B14F-4D97-AF65-F5344CB8AC3E}">
        <p14:creationId xmlns:p14="http://schemas.microsoft.com/office/powerpoint/2010/main" val="2996688864"/>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Why “Pre-CTI”?	</a:t>
            </a:r>
            <a:endParaRPr lang="en-US" dirty="0"/>
          </a:p>
        </p:txBody>
      </p:sp>
      <p:sp>
        <p:nvSpPr>
          <p:cNvPr id="3" name="TextBox 2"/>
          <p:cNvSpPr txBox="1"/>
          <p:nvPr/>
        </p:nvSpPr>
        <p:spPr>
          <a:xfrm>
            <a:off x="863601" y="1828800"/>
            <a:ext cx="7378700" cy="3108544"/>
          </a:xfrm>
          <a:prstGeom prst="rect">
            <a:avLst/>
          </a:prstGeom>
          <a:noFill/>
        </p:spPr>
        <p:txBody>
          <a:bodyPr wrap="square" rtlCol="0">
            <a:spAutoFit/>
          </a:bodyPr>
          <a:lstStyle/>
          <a:p>
            <a:pPr marL="457200" indent="-457200">
              <a:buFont typeface="Wingdings" charset="2"/>
              <a:buChar char="§"/>
            </a:pPr>
            <a:r>
              <a:rPr lang="en-US" sz="2800" dirty="0" smtClean="0">
                <a:solidFill>
                  <a:srgbClr val="31546F"/>
                </a:solidFill>
                <a:latin typeface="Helvetica Light"/>
                <a:cs typeface="Helvetica Light"/>
              </a:rPr>
              <a:t>Developing </a:t>
            </a:r>
            <a:r>
              <a:rPr lang="en-US" sz="2800" dirty="0">
                <a:solidFill>
                  <a:srgbClr val="31546F"/>
                </a:solidFill>
                <a:latin typeface="Helvetica Light"/>
                <a:cs typeface="Helvetica Light"/>
              </a:rPr>
              <a:t>rapport before the </a:t>
            </a:r>
            <a:r>
              <a:rPr lang="en-US" sz="2800" dirty="0" smtClean="0">
                <a:solidFill>
                  <a:srgbClr val="31546F"/>
                </a:solidFill>
                <a:latin typeface="Helvetica Light"/>
                <a:cs typeface="Helvetica Light"/>
              </a:rPr>
              <a:t>transition  increases likelihood of successful engagement</a:t>
            </a:r>
            <a:endParaRPr lang="en-US" sz="2800" dirty="0">
              <a:solidFill>
                <a:srgbClr val="31546F"/>
              </a:solidFill>
              <a:latin typeface="Helvetica Light"/>
              <a:cs typeface="Helvetica Light"/>
            </a:endParaRPr>
          </a:p>
          <a:p>
            <a:pPr marL="457200" indent="-457200">
              <a:buFont typeface="Wingdings" charset="2"/>
              <a:buChar char="§"/>
            </a:pPr>
            <a:r>
              <a:rPr lang="en-US" sz="2800" dirty="0" smtClean="0">
                <a:solidFill>
                  <a:srgbClr val="31546F"/>
                </a:solidFill>
                <a:latin typeface="Helvetica Light"/>
                <a:cs typeface="Helvetica Light"/>
              </a:rPr>
              <a:t>Because </a:t>
            </a:r>
            <a:r>
              <a:rPr lang="en-US" sz="2800" dirty="0">
                <a:solidFill>
                  <a:srgbClr val="31546F"/>
                </a:solidFill>
                <a:latin typeface="Helvetica Light"/>
                <a:cs typeface="Helvetica Light"/>
              </a:rPr>
              <a:t>CTI is time-limited, a </a:t>
            </a:r>
            <a:r>
              <a:rPr lang="en-US" sz="2800" dirty="0" err="1" smtClean="0">
                <a:solidFill>
                  <a:srgbClr val="31546F"/>
                </a:solidFill>
                <a:latin typeface="Helvetica Light"/>
                <a:cs typeface="Helvetica Light"/>
              </a:rPr>
              <a:t>headstart</a:t>
            </a:r>
            <a:r>
              <a:rPr lang="en-US" sz="2800" dirty="0" smtClean="0">
                <a:solidFill>
                  <a:srgbClr val="31546F"/>
                </a:solidFill>
                <a:latin typeface="Helvetica Light"/>
                <a:cs typeface="Helvetica Light"/>
              </a:rPr>
              <a:t> can make </a:t>
            </a:r>
            <a:r>
              <a:rPr lang="en-US" sz="2800" dirty="0">
                <a:solidFill>
                  <a:srgbClr val="31546F"/>
                </a:solidFill>
                <a:latin typeface="Helvetica Light"/>
                <a:cs typeface="Helvetica Light"/>
              </a:rPr>
              <a:t>a big difference </a:t>
            </a:r>
          </a:p>
          <a:p>
            <a:pPr marL="457200" indent="-457200">
              <a:buFont typeface="Wingdings" charset="2"/>
              <a:buChar char="§"/>
            </a:pPr>
            <a:r>
              <a:rPr lang="en-US" sz="2800" dirty="0" smtClean="0">
                <a:solidFill>
                  <a:srgbClr val="31546F"/>
                </a:solidFill>
                <a:latin typeface="Helvetica Light"/>
                <a:cs typeface="Helvetica Light"/>
              </a:rPr>
              <a:t>Can provide advance information about citizen’s needs and preferences </a:t>
            </a:r>
            <a:endParaRPr lang="en-US" sz="2800" dirty="0">
              <a:solidFill>
                <a:srgbClr val="31546F"/>
              </a:solidFill>
              <a:latin typeface="Helvetica Light"/>
              <a:cs typeface="Helvetica Light"/>
            </a:endParaRPr>
          </a:p>
        </p:txBody>
      </p:sp>
      <p:sp>
        <p:nvSpPr>
          <p:cNvPr id="4" name="Footer Placeholder 3"/>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2549443956"/>
      </p:ext>
    </p:extLst>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9838"/>
            <a:ext cx="8229600" cy="1143000"/>
          </a:xfrm>
        </p:spPr>
        <p:txBody>
          <a:bodyPr>
            <a:normAutofit fontScale="90000"/>
          </a:bodyPr>
          <a:lstStyle/>
          <a:p>
            <a:r>
              <a:rPr lang="en-US" dirty="0" smtClean="0"/>
              <a:t>Phase Details</a:t>
            </a:r>
            <a:br>
              <a:rPr lang="en-US" dirty="0" smtClean="0"/>
            </a:br>
            <a:r>
              <a:rPr lang="en-US" dirty="0" smtClean="0"/>
              <a:t> &amp; Case Examples</a:t>
            </a:r>
            <a:endParaRPr lang="en-US" dirty="0"/>
          </a:p>
        </p:txBody>
      </p:sp>
      <p:sp>
        <p:nvSpPr>
          <p:cNvPr id="3" name="Footer Placeholder 2"/>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3810003611"/>
      </p:ext>
    </p:ext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0" y="0"/>
            <a:ext cx="2667000" cy="6858000"/>
          </a:xfrm>
          <a:prstGeom prst="rect">
            <a:avLst/>
          </a:prstGeom>
          <a:solidFill>
            <a:srgbClr val="31546F"/>
          </a:solidFill>
          <a:ln w="38100">
            <a:noFill/>
            <a:miter lim="800000"/>
            <a:headEnd/>
            <a:tailEnd/>
          </a:ln>
        </p:spPr>
        <p:txBody>
          <a:bodyPr>
            <a:prstTxWarp prst="textNoShape">
              <a:avLst/>
            </a:prstTxWarp>
          </a:bodyPr>
          <a:lstStyle/>
          <a:p>
            <a:pPr marL="342900" indent="-342900" eaLnBrk="0" hangingPunct="0">
              <a:spcBef>
                <a:spcPct val="20000"/>
              </a:spcBef>
              <a:buFontTx/>
              <a:buChar char="•"/>
            </a:pPr>
            <a:endParaRPr lang="en-US" sz="3200" dirty="0"/>
          </a:p>
          <a:p>
            <a:pPr marL="342900" indent="-342900" eaLnBrk="0" hangingPunct="0">
              <a:spcBef>
                <a:spcPct val="20000"/>
              </a:spcBef>
              <a:buFontTx/>
              <a:buChar char="•"/>
            </a:pPr>
            <a:endParaRPr lang="en-US" sz="3200" dirty="0"/>
          </a:p>
          <a:p>
            <a:pPr marL="342900" indent="-342900" algn="ctr" eaLnBrk="0" hangingPunct="0">
              <a:lnSpc>
                <a:spcPct val="105000"/>
              </a:lnSpc>
              <a:spcBef>
                <a:spcPct val="5000"/>
              </a:spcBef>
              <a:spcAft>
                <a:spcPct val="5000"/>
              </a:spcAft>
            </a:pPr>
            <a:endParaRPr lang="en-US" sz="4000" dirty="0">
              <a:solidFill>
                <a:srgbClr val="99FF99"/>
              </a:solidFill>
            </a:endParaRPr>
          </a:p>
        </p:txBody>
      </p:sp>
      <p:sp>
        <p:nvSpPr>
          <p:cNvPr id="245763" name="Rectangle 7"/>
          <p:cNvSpPr>
            <a:spLocks noChangeArrowheads="1"/>
          </p:cNvSpPr>
          <p:nvPr/>
        </p:nvSpPr>
        <p:spPr bwMode="auto">
          <a:xfrm>
            <a:off x="3429000" y="2057400"/>
            <a:ext cx="5257800" cy="584776"/>
          </a:xfrm>
          <a:prstGeom prst="rect">
            <a:avLst/>
          </a:prstGeom>
          <a:noFill/>
          <a:ln w="9525">
            <a:noFill/>
            <a:miter lim="800000"/>
            <a:headEnd/>
            <a:tailEnd/>
          </a:ln>
        </p:spPr>
        <p:txBody>
          <a:bodyPr>
            <a:prstTxWarp prst="textNoShape">
              <a:avLst/>
            </a:prstTxWarp>
            <a:spAutoFit/>
          </a:bodyPr>
          <a:lstStyle/>
          <a:p>
            <a:pPr algn="ctr">
              <a:spcBef>
                <a:spcPct val="50000"/>
              </a:spcBef>
            </a:pPr>
            <a:r>
              <a:rPr lang="en-US" sz="3200" dirty="0" smtClean="0">
                <a:solidFill>
                  <a:srgbClr val="31546F"/>
                </a:solidFill>
                <a:latin typeface="Helvetica Neue Light"/>
                <a:cs typeface="Helvetica Neue Light"/>
              </a:rPr>
              <a:t>Outreach and Linking</a:t>
            </a:r>
            <a:endParaRPr lang="en-US" sz="3200" dirty="0">
              <a:solidFill>
                <a:srgbClr val="31546F"/>
              </a:solidFill>
              <a:latin typeface="Helvetica Neue Light"/>
              <a:cs typeface="Helvetica Neue Light"/>
            </a:endParaRPr>
          </a:p>
        </p:txBody>
      </p:sp>
      <p:sp>
        <p:nvSpPr>
          <p:cNvPr id="245764" name="Rectangle 3"/>
          <p:cNvSpPr>
            <a:spLocks noChangeArrowheads="1"/>
          </p:cNvSpPr>
          <p:nvPr/>
        </p:nvSpPr>
        <p:spPr bwMode="auto">
          <a:xfrm>
            <a:off x="152400" y="1828800"/>
            <a:ext cx="2362200" cy="1905000"/>
          </a:xfrm>
          <a:prstGeom prst="rect">
            <a:avLst/>
          </a:prstGeom>
          <a:noFill/>
          <a:ln w="9525">
            <a:noFill/>
            <a:miter lim="800000"/>
            <a:headEnd/>
            <a:tailEnd/>
          </a:ln>
        </p:spPr>
        <p:txBody>
          <a:bodyPr anchor="ctr">
            <a:prstTxWarp prst="textNoShape">
              <a:avLst/>
            </a:prstTxWarp>
          </a:bodyPr>
          <a:lstStyle/>
          <a:p>
            <a:pPr algn="ctr">
              <a:lnSpc>
                <a:spcPct val="80000"/>
              </a:lnSpc>
            </a:pPr>
            <a:r>
              <a:rPr lang="en-US" sz="2800" dirty="0">
                <a:solidFill>
                  <a:schemeClr val="bg1"/>
                </a:solidFill>
                <a:latin typeface="Helvetica Neue"/>
                <a:cs typeface="Helvetica Neue"/>
              </a:rPr>
              <a:t>Phase </a:t>
            </a:r>
            <a:r>
              <a:rPr lang="en-US" sz="2800" dirty="0" smtClean="0">
                <a:solidFill>
                  <a:schemeClr val="bg1"/>
                </a:solidFill>
                <a:latin typeface="Helvetica Neue"/>
                <a:cs typeface="Helvetica Neue"/>
              </a:rPr>
              <a:t>One</a:t>
            </a:r>
            <a:r>
              <a:rPr lang="en-US" sz="2800" dirty="0">
                <a:solidFill>
                  <a:schemeClr val="bg1"/>
                </a:solidFill>
                <a:latin typeface="Helvetica Neue"/>
                <a:cs typeface="Helvetica Neue"/>
              </a:rPr>
              <a:t/>
            </a:r>
            <a:br>
              <a:rPr lang="en-US" sz="2800" dirty="0">
                <a:solidFill>
                  <a:schemeClr val="bg1"/>
                </a:solidFill>
                <a:latin typeface="Helvetica Neue"/>
                <a:cs typeface="Helvetica Neue"/>
              </a:rPr>
            </a:br>
            <a:endParaRPr lang="en-US" sz="2800" dirty="0">
              <a:solidFill>
                <a:schemeClr val="bg1"/>
              </a:solidFill>
              <a:latin typeface="Helvetica Neue"/>
              <a:cs typeface="Helvetica Neue"/>
            </a:endParaRPr>
          </a:p>
          <a:p>
            <a:pPr algn="ctr">
              <a:lnSpc>
                <a:spcPct val="80000"/>
              </a:lnSpc>
            </a:pPr>
            <a:r>
              <a:rPr lang="en-US" sz="2800" dirty="0">
                <a:solidFill>
                  <a:schemeClr val="bg1"/>
                </a:solidFill>
                <a:latin typeface="Helvetica Neue"/>
                <a:cs typeface="Helvetica Neue"/>
              </a:rPr>
              <a:t>Transition</a:t>
            </a:r>
            <a:r>
              <a:rPr lang="en-US" dirty="0">
                <a:solidFill>
                  <a:schemeClr val="bg1"/>
                </a:solidFill>
                <a:latin typeface="Helvetica Neue"/>
                <a:cs typeface="Helvetica Neue"/>
              </a:rPr>
              <a:t/>
            </a:r>
            <a:br>
              <a:rPr lang="en-US" dirty="0">
                <a:solidFill>
                  <a:schemeClr val="bg1"/>
                </a:solidFill>
                <a:latin typeface="Helvetica Neue"/>
                <a:cs typeface="Helvetica Neue"/>
              </a:rPr>
            </a:br>
            <a:endParaRPr lang="en-US" dirty="0">
              <a:solidFill>
                <a:schemeClr val="bg1"/>
              </a:solidFill>
              <a:latin typeface="Helvetica Neue"/>
              <a:cs typeface="Helvetica Neue"/>
            </a:endParaRPr>
          </a:p>
          <a:p>
            <a:pPr algn="ctr">
              <a:lnSpc>
                <a:spcPct val="80000"/>
              </a:lnSpc>
            </a:pPr>
            <a:endParaRPr lang="en-US" dirty="0">
              <a:solidFill>
                <a:schemeClr val="bg1"/>
              </a:solidFill>
              <a:latin typeface="Verdana" pitchFamily="32" charset="0"/>
            </a:endParaRP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3412734478"/>
      </p:ext>
    </p:extLst>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3"/>
          <p:cNvSpPr>
            <a:spLocks noGrp="1" noChangeArrowheads="1"/>
          </p:cNvSpPr>
          <p:nvPr>
            <p:ph idx="1"/>
          </p:nvPr>
        </p:nvSpPr>
        <p:spPr bwMode="auto">
          <a:xfrm>
            <a:off x="457200" y="1481138"/>
            <a:ext cx="4470400" cy="4525962"/>
          </a:xfrm>
          <a:noFill/>
          <a:ln>
            <a:miter lim="800000"/>
            <a:headEnd/>
            <a:tailEnd/>
          </a:ln>
        </p:spPr>
        <p:txBody>
          <a:bodyPr wrap="square" lIns="91440" tIns="45720" rIns="91440" bIns="45720" numCol="1" anchor="t" anchorCtr="0" compatLnSpc="1">
            <a:prstTxWarp prst="textNoShape">
              <a:avLst/>
            </a:prstTxWarp>
            <a:normAutofit lnSpcReduction="10000"/>
          </a:bodyPr>
          <a:lstStyle/>
          <a:p>
            <a:pPr eaLnBrk="1" hangingPunct="1">
              <a:spcAft>
                <a:spcPts val="600"/>
              </a:spcAft>
              <a:buFont typeface="Wingdings" charset="2"/>
              <a:buChar char="§"/>
            </a:pPr>
            <a:r>
              <a:rPr lang="en-US" dirty="0" smtClean="0">
                <a:solidFill>
                  <a:srgbClr val="31546F"/>
                </a:solidFill>
                <a:latin typeface="Helvetica Neue Light"/>
                <a:ea typeface="Verdana" pitchFamily="32" charset="0"/>
                <a:cs typeface="Helvetica Neue Light"/>
              </a:rPr>
              <a:t>Home visits</a:t>
            </a:r>
          </a:p>
          <a:p>
            <a:pPr eaLnBrk="1" hangingPunct="1">
              <a:spcAft>
                <a:spcPts val="600"/>
              </a:spcAft>
              <a:buFont typeface="Wingdings" charset="2"/>
              <a:buChar char="§"/>
            </a:pPr>
            <a:r>
              <a:rPr lang="en-US" dirty="0" smtClean="0">
                <a:ea typeface="Verdana" pitchFamily="32" charset="0"/>
              </a:rPr>
              <a:t>Assess citizen needs &amp; preferences</a:t>
            </a:r>
            <a:endParaRPr lang="en-US" dirty="0" smtClean="0">
              <a:solidFill>
                <a:srgbClr val="31546F"/>
              </a:solidFill>
              <a:latin typeface="Helvetica Neue Light"/>
              <a:ea typeface="Verdana" pitchFamily="32" charset="0"/>
              <a:cs typeface="Helvetica Neue Light"/>
            </a:endParaRPr>
          </a:p>
          <a:p>
            <a:pPr eaLnBrk="1" hangingPunct="1">
              <a:spcAft>
                <a:spcPts val="600"/>
              </a:spcAft>
              <a:buFont typeface="Wingdings" charset="2"/>
              <a:buChar char="§"/>
            </a:pPr>
            <a:r>
              <a:rPr lang="en-US" dirty="0" smtClean="0">
                <a:solidFill>
                  <a:srgbClr val="31546F"/>
                </a:solidFill>
                <a:latin typeface="Helvetica Neue Light"/>
                <a:ea typeface="Verdana" pitchFamily="32" charset="0"/>
                <a:cs typeface="Helvetica Neue Light"/>
              </a:rPr>
              <a:t>“Introduce” citizens to providers</a:t>
            </a:r>
          </a:p>
          <a:p>
            <a:pPr eaLnBrk="1" hangingPunct="1">
              <a:spcAft>
                <a:spcPts val="600"/>
              </a:spcAft>
              <a:buFont typeface="Wingdings" charset="2"/>
              <a:buChar char="§"/>
            </a:pPr>
            <a:r>
              <a:rPr lang="en-US" dirty="0" smtClean="0">
                <a:solidFill>
                  <a:srgbClr val="31546F"/>
                </a:solidFill>
                <a:latin typeface="Helvetica Neue Light"/>
                <a:ea typeface="Verdana" pitchFamily="32" charset="0"/>
                <a:cs typeface="Helvetica Neue Light"/>
              </a:rPr>
              <a:t>Meet with caregivers</a:t>
            </a:r>
          </a:p>
          <a:p>
            <a:pPr eaLnBrk="1" hangingPunct="1">
              <a:spcAft>
                <a:spcPts val="600"/>
              </a:spcAft>
              <a:buFont typeface="Wingdings" charset="2"/>
              <a:buChar char="§"/>
            </a:pPr>
            <a:r>
              <a:rPr lang="en-US" dirty="0" smtClean="0">
                <a:solidFill>
                  <a:srgbClr val="31546F"/>
                </a:solidFill>
                <a:latin typeface="Helvetica Neue Light"/>
                <a:ea typeface="Verdana" pitchFamily="32" charset="0"/>
                <a:cs typeface="Helvetica Neue Light"/>
              </a:rPr>
              <a:t>Substitute for caregivers</a:t>
            </a:r>
          </a:p>
          <a:p>
            <a:pPr eaLnBrk="1" hangingPunct="1">
              <a:spcAft>
                <a:spcPts val="600"/>
              </a:spcAft>
            </a:pPr>
            <a:endParaRPr lang="en-US" sz="3600" dirty="0" smtClean="0">
              <a:latin typeface="Helvetica Neue Light"/>
              <a:cs typeface="Helvetica Neue Light"/>
            </a:endParaRPr>
          </a:p>
        </p:txBody>
      </p:sp>
      <p:sp>
        <p:nvSpPr>
          <p:cNvPr id="247811" name="Rectangle 4"/>
          <p:cNvSpPr>
            <a:spLocks noGrp="1" noChangeArrowheads="1"/>
          </p:cNvSpPr>
          <p:nvPr>
            <p:ph type="body" sz="half" idx="4294967295"/>
          </p:nvPr>
        </p:nvSpPr>
        <p:spPr bwMode="auto">
          <a:xfrm>
            <a:off x="5110163" y="1435100"/>
            <a:ext cx="4033837" cy="5257800"/>
          </a:xfrm>
          <a:prstGeom prst="rect">
            <a:avLst/>
          </a:prstGeom>
          <a:noFill/>
          <a:ln>
            <a:miter lim="800000"/>
            <a:headEnd/>
            <a:tailEnd/>
          </a:ln>
        </p:spPr>
        <p:txBody>
          <a:bodyPr>
            <a:prstTxWarp prst="textNoShape">
              <a:avLst/>
            </a:prstTxWarp>
            <a:normAutofit/>
          </a:bodyPr>
          <a:lstStyle/>
          <a:p>
            <a:pPr>
              <a:spcAft>
                <a:spcPts val="600"/>
              </a:spcAft>
              <a:buFont typeface="Wingdings" charset="2"/>
              <a:buChar char="§"/>
            </a:pPr>
            <a:r>
              <a:rPr lang="en-US" dirty="0" smtClean="0">
                <a:ea typeface="Verdana" pitchFamily="32" charset="0"/>
              </a:rPr>
              <a:t>Connect caregivers to each other</a:t>
            </a:r>
          </a:p>
          <a:p>
            <a:pPr>
              <a:spcAft>
                <a:spcPts val="600"/>
              </a:spcAft>
              <a:buFont typeface="Wingdings" charset="2"/>
              <a:buChar char="§"/>
            </a:pPr>
            <a:r>
              <a:rPr lang="en-US" dirty="0" smtClean="0">
                <a:ea typeface="Verdana" pitchFamily="32" charset="0"/>
              </a:rPr>
              <a:t>Assess </a:t>
            </a:r>
            <a:r>
              <a:rPr lang="en-US" dirty="0">
                <a:ea typeface="Verdana" pitchFamily="32" charset="0"/>
              </a:rPr>
              <a:t>potential of support system</a:t>
            </a:r>
          </a:p>
          <a:p>
            <a:pPr eaLnBrk="1" hangingPunct="1">
              <a:spcAft>
                <a:spcPts val="600"/>
              </a:spcAft>
              <a:buFont typeface="Wingdings" charset="2"/>
              <a:buChar char="§"/>
            </a:pPr>
            <a:r>
              <a:rPr lang="en-US" dirty="0" smtClean="0">
                <a:solidFill>
                  <a:srgbClr val="31546F"/>
                </a:solidFill>
                <a:latin typeface="Helvetica Neue Light"/>
                <a:ea typeface="Verdana" pitchFamily="32" charset="0"/>
                <a:cs typeface="Helvetica Neue Light"/>
              </a:rPr>
              <a:t>Help negotiate ground-rules for relationships </a:t>
            </a:r>
          </a:p>
          <a:p>
            <a:pPr eaLnBrk="1" hangingPunct="1">
              <a:spcAft>
                <a:spcPts val="600"/>
              </a:spcAft>
              <a:buFont typeface="Wingdings" charset="2"/>
              <a:buChar char="§"/>
            </a:pPr>
            <a:r>
              <a:rPr lang="en-US" dirty="0" smtClean="0">
                <a:solidFill>
                  <a:srgbClr val="31546F"/>
                </a:solidFill>
                <a:latin typeface="Helvetica Neue Light"/>
                <a:ea typeface="Verdana" pitchFamily="32" charset="0"/>
                <a:cs typeface="Helvetica Neue Light"/>
              </a:rPr>
              <a:t>Mediate conflicts</a:t>
            </a: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822766506"/>
      </p:ext>
    </p:extLst>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Engagement?</a:t>
            </a:r>
            <a:endParaRPr lang="en-US" dirty="0"/>
          </a:p>
        </p:txBody>
      </p:sp>
      <p:sp>
        <p:nvSpPr>
          <p:cNvPr id="3" name="Content Placeholder 2"/>
          <p:cNvSpPr>
            <a:spLocks noGrp="1"/>
          </p:cNvSpPr>
          <p:nvPr>
            <p:ph idx="1"/>
          </p:nvPr>
        </p:nvSpPr>
        <p:spPr/>
        <p:txBody>
          <a:bodyPr>
            <a:normAutofit fontScale="77500" lnSpcReduction="20000"/>
          </a:bodyPr>
          <a:lstStyle/>
          <a:p>
            <a:pPr marL="378460" indent="-365760">
              <a:lnSpc>
                <a:spcPct val="100000"/>
              </a:lnSpc>
              <a:buFont typeface="Wingdings"/>
              <a:buChar char=""/>
              <a:tabLst>
                <a:tab pos="379095" algn="l"/>
              </a:tabLst>
            </a:pPr>
            <a:r>
              <a:rPr lang="en-US" dirty="0" smtClean="0">
                <a:latin typeface="Helvetica Light"/>
                <a:cs typeface="Helvetica Light"/>
              </a:rPr>
              <a:t>A</a:t>
            </a:r>
            <a:r>
              <a:rPr lang="en-US" spc="5" dirty="0" smtClean="0">
                <a:latin typeface="Helvetica Light"/>
                <a:cs typeface="Helvetica Light"/>
              </a:rPr>
              <a:t>cti</a:t>
            </a:r>
            <a:r>
              <a:rPr lang="en-US" dirty="0" smtClean="0">
                <a:latin typeface="Helvetica Light"/>
                <a:cs typeface="Helvetica Light"/>
              </a:rPr>
              <a:t>ve</a:t>
            </a:r>
            <a:r>
              <a:rPr lang="en-US" spc="-45" dirty="0" smtClean="0">
                <a:latin typeface="Helvetica Light"/>
                <a:cs typeface="Helvetica Light"/>
              </a:rPr>
              <a:t> </a:t>
            </a:r>
            <a:r>
              <a:rPr lang="en-US" spc="-10" dirty="0">
                <a:latin typeface="Helvetica Light"/>
                <a:cs typeface="Helvetica Light"/>
              </a:rPr>
              <a:t>o</a:t>
            </a:r>
            <a:r>
              <a:rPr lang="en-US" spc="5" dirty="0">
                <a:latin typeface="Helvetica Light"/>
                <a:cs typeface="Helvetica Light"/>
              </a:rPr>
              <a:t>ut</a:t>
            </a:r>
            <a:r>
              <a:rPr lang="en-US" dirty="0">
                <a:latin typeface="Helvetica Light"/>
                <a:cs typeface="Helvetica Light"/>
              </a:rPr>
              <a:t>r</a:t>
            </a:r>
            <a:r>
              <a:rPr lang="en-US" spc="10" dirty="0">
                <a:latin typeface="Helvetica Light"/>
                <a:cs typeface="Helvetica Light"/>
              </a:rPr>
              <a:t>e</a:t>
            </a:r>
            <a:r>
              <a:rPr lang="en-US" spc="5" dirty="0">
                <a:latin typeface="Helvetica Light"/>
                <a:cs typeface="Helvetica Light"/>
              </a:rPr>
              <a:t>ac</a:t>
            </a:r>
            <a:r>
              <a:rPr lang="en-US" dirty="0">
                <a:latin typeface="Helvetica Light"/>
                <a:cs typeface="Helvetica Light"/>
              </a:rPr>
              <a:t>h</a:t>
            </a:r>
          </a:p>
          <a:p>
            <a:pPr marL="378460" indent="-365760">
              <a:lnSpc>
                <a:spcPct val="100000"/>
              </a:lnSpc>
              <a:spcBef>
                <a:spcPts val="1655"/>
              </a:spcBef>
              <a:buFont typeface="Wingdings"/>
              <a:buChar char=""/>
              <a:tabLst>
                <a:tab pos="379095" algn="l"/>
              </a:tabLst>
            </a:pPr>
            <a:r>
              <a:rPr lang="en-US" spc="5" dirty="0" smtClean="0">
                <a:latin typeface="Helvetica Light"/>
                <a:cs typeface="Helvetica Light"/>
              </a:rPr>
              <a:t>I</a:t>
            </a:r>
            <a:r>
              <a:rPr lang="en-US" dirty="0" smtClean="0">
                <a:latin typeface="Helvetica Light"/>
                <a:cs typeface="Helvetica Light"/>
              </a:rPr>
              <a:t>n</a:t>
            </a:r>
            <a:r>
              <a:rPr lang="en-US" spc="5" dirty="0" smtClean="0">
                <a:latin typeface="Helvetica Light"/>
                <a:cs typeface="Helvetica Light"/>
              </a:rPr>
              <a:t>t</a:t>
            </a:r>
            <a:r>
              <a:rPr lang="en-US" dirty="0" smtClean="0">
                <a:latin typeface="Helvetica Light"/>
                <a:cs typeface="Helvetica Light"/>
              </a:rPr>
              <a:t>r</a:t>
            </a:r>
            <a:r>
              <a:rPr lang="en-US" spc="5" dirty="0" smtClean="0">
                <a:latin typeface="Helvetica Light"/>
                <a:cs typeface="Helvetica Light"/>
              </a:rPr>
              <a:t>o</a:t>
            </a:r>
            <a:r>
              <a:rPr lang="en-US" spc="-5" dirty="0" smtClean="0">
                <a:latin typeface="Helvetica Light"/>
                <a:cs typeface="Helvetica Light"/>
              </a:rPr>
              <a:t>d</a:t>
            </a:r>
            <a:r>
              <a:rPr lang="en-US" spc="10" dirty="0" smtClean="0">
                <a:latin typeface="Helvetica Light"/>
                <a:cs typeface="Helvetica Light"/>
              </a:rPr>
              <a:t>u</a:t>
            </a:r>
            <a:r>
              <a:rPr lang="en-US" spc="5" dirty="0" smtClean="0">
                <a:latin typeface="Helvetica Light"/>
                <a:cs typeface="Helvetica Light"/>
              </a:rPr>
              <a:t>c</a:t>
            </a:r>
            <a:r>
              <a:rPr lang="en-US" dirty="0" smtClean="0">
                <a:latin typeface="Helvetica Light"/>
                <a:cs typeface="Helvetica Light"/>
              </a:rPr>
              <a:t>e</a:t>
            </a:r>
            <a:r>
              <a:rPr lang="en-US" spc="-70" dirty="0" smtClean="0">
                <a:latin typeface="Helvetica Light"/>
                <a:cs typeface="Helvetica Light"/>
              </a:rPr>
              <a:t> </a:t>
            </a:r>
            <a:r>
              <a:rPr lang="en-US" spc="-10" dirty="0">
                <a:latin typeface="Helvetica Light"/>
                <a:cs typeface="Helvetica Light"/>
              </a:rPr>
              <a:t>y</a:t>
            </a:r>
            <a:r>
              <a:rPr lang="en-US" dirty="0">
                <a:latin typeface="Helvetica Light"/>
                <a:cs typeface="Helvetica Light"/>
              </a:rPr>
              <a:t>o</a:t>
            </a:r>
            <a:r>
              <a:rPr lang="en-US" spc="10" dirty="0">
                <a:latin typeface="Helvetica Light"/>
                <a:cs typeface="Helvetica Light"/>
              </a:rPr>
              <a:t>u</a:t>
            </a:r>
            <a:r>
              <a:rPr lang="en-US" dirty="0">
                <a:latin typeface="Helvetica Light"/>
                <a:cs typeface="Helvetica Light"/>
              </a:rPr>
              <a:t>r</a:t>
            </a:r>
            <a:r>
              <a:rPr lang="en-US" spc="-15" dirty="0">
                <a:latin typeface="Helvetica Light"/>
                <a:cs typeface="Helvetica Light"/>
              </a:rPr>
              <a:t>s</a:t>
            </a:r>
            <a:r>
              <a:rPr lang="en-US" spc="5" dirty="0">
                <a:latin typeface="Helvetica Light"/>
                <a:cs typeface="Helvetica Light"/>
              </a:rPr>
              <a:t>e</a:t>
            </a:r>
            <a:r>
              <a:rPr lang="en-US" spc="-15" dirty="0">
                <a:latin typeface="Helvetica Light"/>
                <a:cs typeface="Helvetica Light"/>
              </a:rPr>
              <a:t>l</a:t>
            </a:r>
            <a:r>
              <a:rPr lang="en-US" spc="-10" dirty="0">
                <a:latin typeface="Helvetica Light"/>
                <a:cs typeface="Helvetica Light"/>
              </a:rPr>
              <a:t>f</a:t>
            </a:r>
            <a:r>
              <a:rPr lang="en-US" spc="15" dirty="0">
                <a:latin typeface="Helvetica Light"/>
                <a:cs typeface="Helvetica Light"/>
              </a:rPr>
              <a:t> </a:t>
            </a:r>
            <a:r>
              <a:rPr lang="en-US" spc="5" dirty="0">
                <a:latin typeface="Helvetica Light"/>
                <a:cs typeface="Helvetica Light"/>
              </a:rPr>
              <a:t>a</a:t>
            </a:r>
            <a:r>
              <a:rPr lang="en-US" dirty="0">
                <a:latin typeface="Helvetica Light"/>
                <a:cs typeface="Helvetica Light"/>
              </a:rPr>
              <a:t>nd </a:t>
            </a:r>
            <a:r>
              <a:rPr lang="en-US" spc="5" dirty="0">
                <a:latin typeface="Helvetica Light"/>
                <a:cs typeface="Helvetica Light"/>
              </a:rPr>
              <a:t>h</a:t>
            </a:r>
            <a:r>
              <a:rPr lang="en-US" dirty="0">
                <a:latin typeface="Helvetica Light"/>
                <a:cs typeface="Helvetica Light"/>
              </a:rPr>
              <a:t>ow</a:t>
            </a:r>
            <a:r>
              <a:rPr lang="en-US" spc="-15" dirty="0">
                <a:latin typeface="Helvetica Light"/>
                <a:cs typeface="Helvetica Light"/>
              </a:rPr>
              <a:t> </a:t>
            </a:r>
            <a:r>
              <a:rPr lang="en-US" spc="-10" dirty="0">
                <a:latin typeface="Helvetica Light"/>
                <a:cs typeface="Helvetica Light"/>
              </a:rPr>
              <a:t>y</a:t>
            </a:r>
            <a:r>
              <a:rPr lang="en-US" dirty="0">
                <a:latin typeface="Helvetica Light"/>
                <a:cs typeface="Helvetica Light"/>
              </a:rPr>
              <a:t>ou</a:t>
            </a:r>
            <a:r>
              <a:rPr lang="en-US" spc="10" dirty="0">
                <a:latin typeface="Helvetica Light"/>
                <a:cs typeface="Helvetica Light"/>
              </a:rPr>
              <a:t> </a:t>
            </a:r>
            <a:r>
              <a:rPr lang="en-US" dirty="0">
                <a:latin typeface="Helvetica Light"/>
                <a:cs typeface="Helvetica Light"/>
              </a:rPr>
              <a:t>c</a:t>
            </a:r>
            <a:r>
              <a:rPr lang="en-US" spc="5" dirty="0">
                <a:latin typeface="Helvetica Light"/>
                <a:cs typeface="Helvetica Light"/>
              </a:rPr>
              <a:t>a</a:t>
            </a:r>
            <a:r>
              <a:rPr lang="en-US" dirty="0">
                <a:latin typeface="Helvetica Light"/>
                <a:cs typeface="Helvetica Light"/>
              </a:rPr>
              <a:t>n</a:t>
            </a:r>
            <a:r>
              <a:rPr lang="en-US" spc="-25" dirty="0">
                <a:latin typeface="Helvetica Light"/>
                <a:cs typeface="Helvetica Light"/>
              </a:rPr>
              <a:t> </a:t>
            </a:r>
            <a:r>
              <a:rPr lang="en-US" spc="-5" dirty="0">
                <a:latin typeface="Helvetica Light"/>
                <a:cs typeface="Helvetica Light"/>
              </a:rPr>
              <a:t>b</a:t>
            </a:r>
            <a:r>
              <a:rPr lang="en-US" dirty="0">
                <a:latin typeface="Helvetica Light"/>
                <a:cs typeface="Helvetica Light"/>
              </a:rPr>
              <a:t>e</a:t>
            </a:r>
            <a:r>
              <a:rPr lang="en-US" spc="-15" dirty="0">
                <a:latin typeface="Helvetica Light"/>
                <a:cs typeface="Helvetica Light"/>
              </a:rPr>
              <a:t> </a:t>
            </a:r>
            <a:r>
              <a:rPr lang="en-US" dirty="0">
                <a:latin typeface="Helvetica Light"/>
                <a:cs typeface="Helvetica Light"/>
              </a:rPr>
              <a:t>h</a:t>
            </a:r>
            <a:r>
              <a:rPr lang="en-US" spc="5" dirty="0">
                <a:latin typeface="Helvetica Light"/>
                <a:cs typeface="Helvetica Light"/>
              </a:rPr>
              <a:t>e</a:t>
            </a:r>
            <a:r>
              <a:rPr lang="en-US" spc="-15" dirty="0">
                <a:latin typeface="Helvetica Light"/>
                <a:cs typeface="Helvetica Light"/>
              </a:rPr>
              <a:t>l</a:t>
            </a:r>
            <a:r>
              <a:rPr lang="en-US" spc="-5" dirty="0">
                <a:latin typeface="Helvetica Light"/>
                <a:cs typeface="Helvetica Light"/>
              </a:rPr>
              <a:t>pf</a:t>
            </a:r>
            <a:r>
              <a:rPr lang="en-US" spc="10" dirty="0">
                <a:latin typeface="Helvetica Light"/>
                <a:cs typeface="Helvetica Light"/>
              </a:rPr>
              <a:t>u</a:t>
            </a:r>
            <a:r>
              <a:rPr lang="en-US" dirty="0">
                <a:latin typeface="Helvetica Light"/>
                <a:cs typeface="Helvetica Light"/>
              </a:rPr>
              <a:t>l</a:t>
            </a:r>
          </a:p>
          <a:p>
            <a:pPr marL="378460" indent="-365760">
              <a:lnSpc>
                <a:spcPct val="100000"/>
              </a:lnSpc>
              <a:spcBef>
                <a:spcPts val="1655"/>
              </a:spcBef>
              <a:buFont typeface="Wingdings"/>
              <a:buChar char=""/>
              <a:tabLst>
                <a:tab pos="379095" algn="l"/>
              </a:tabLst>
            </a:pPr>
            <a:r>
              <a:rPr lang="en-US" dirty="0" smtClean="0">
                <a:latin typeface="Helvetica Light"/>
                <a:cs typeface="Helvetica Light"/>
              </a:rPr>
              <a:t>R</a:t>
            </a:r>
            <a:r>
              <a:rPr lang="en-US" spc="5" dirty="0" smtClean="0">
                <a:latin typeface="Helvetica Light"/>
                <a:cs typeface="Helvetica Light"/>
              </a:rPr>
              <a:t>e</a:t>
            </a:r>
            <a:r>
              <a:rPr lang="en-US" spc="-5" dirty="0" smtClean="0">
                <a:latin typeface="Helvetica Light"/>
                <a:cs typeface="Helvetica Light"/>
              </a:rPr>
              <a:t>p</a:t>
            </a:r>
            <a:r>
              <a:rPr lang="en-US" spc="10" dirty="0" smtClean="0">
                <a:latin typeface="Helvetica Light"/>
                <a:cs typeface="Helvetica Light"/>
              </a:rPr>
              <a:t>e</a:t>
            </a:r>
            <a:r>
              <a:rPr lang="en-US" spc="5" dirty="0" smtClean="0">
                <a:latin typeface="Helvetica Light"/>
                <a:cs typeface="Helvetica Light"/>
              </a:rPr>
              <a:t>ate</a:t>
            </a:r>
            <a:r>
              <a:rPr lang="en-US" spc="-5" dirty="0" smtClean="0">
                <a:latin typeface="Helvetica Light"/>
                <a:cs typeface="Helvetica Light"/>
              </a:rPr>
              <a:t>d</a:t>
            </a:r>
            <a:r>
              <a:rPr lang="en-US" dirty="0">
                <a:latin typeface="Helvetica Light"/>
                <a:cs typeface="Helvetica Light"/>
              </a:rPr>
              <a:t>,</a:t>
            </a:r>
            <a:r>
              <a:rPr lang="en-US" spc="-45" dirty="0">
                <a:latin typeface="Helvetica Light"/>
                <a:cs typeface="Helvetica Light"/>
              </a:rPr>
              <a:t> </a:t>
            </a:r>
            <a:r>
              <a:rPr lang="en-US" spc="-5" dirty="0">
                <a:latin typeface="Helvetica Light"/>
                <a:cs typeface="Helvetica Light"/>
              </a:rPr>
              <a:t>p</a:t>
            </a:r>
            <a:r>
              <a:rPr lang="en-US" spc="5" dirty="0">
                <a:latin typeface="Helvetica Light"/>
                <a:cs typeface="Helvetica Light"/>
              </a:rPr>
              <a:t>re</a:t>
            </a:r>
            <a:r>
              <a:rPr lang="en-US" spc="-5" dirty="0">
                <a:latin typeface="Helvetica Light"/>
                <a:cs typeface="Helvetica Light"/>
              </a:rPr>
              <a:t>d</a:t>
            </a:r>
            <a:r>
              <a:rPr lang="en-US" spc="10" dirty="0">
                <a:latin typeface="Helvetica Light"/>
                <a:cs typeface="Helvetica Light"/>
              </a:rPr>
              <a:t>i</a:t>
            </a:r>
            <a:r>
              <a:rPr lang="en-US" spc="5" dirty="0">
                <a:latin typeface="Helvetica Light"/>
                <a:cs typeface="Helvetica Light"/>
              </a:rPr>
              <a:t>cta</a:t>
            </a:r>
            <a:r>
              <a:rPr lang="en-US" spc="-5" dirty="0">
                <a:latin typeface="Helvetica Light"/>
                <a:cs typeface="Helvetica Light"/>
              </a:rPr>
              <a:t>ble</a:t>
            </a:r>
            <a:r>
              <a:rPr lang="en-US" dirty="0">
                <a:latin typeface="Helvetica Light"/>
                <a:cs typeface="Helvetica Light"/>
              </a:rPr>
              <a:t>,</a:t>
            </a:r>
            <a:r>
              <a:rPr lang="en-US" spc="-45" dirty="0">
                <a:latin typeface="Helvetica Light"/>
                <a:cs typeface="Helvetica Light"/>
              </a:rPr>
              <a:t> </a:t>
            </a:r>
            <a:r>
              <a:rPr lang="en-US" dirty="0">
                <a:latin typeface="Helvetica Light"/>
                <a:cs typeface="Helvetica Light"/>
              </a:rPr>
              <a:t>no</a:t>
            </a:r>
            <a:r>
              <a:rPr lang="en-US" spc="55" dirty="0">
                <a:latin typeface="Helvetica Light"/>
                <a:cs typeface="Helvetica Light"/>
              </a:rPr>
              <a:t>n</a:t>
            </a:r>
            <a:r>
              <a:rPr lang="en-US" spc="5" dirty="0">
                <a:latin typeface="Helvetica Light"/>
                <a:cs typeface="Helvetica Light"/>
              </a:rPr>
              <a:t>-i</a:t>
            </a:r>
            <a:r>
              <a:rPr lang="en-US" dirty="0">
                <a:latin typeface="Helvetica Light"/>
                <a:cs typeface="Helvetica Light"/>
              </a:rPr>
              <a:t>n</a:t>
            </a:r>
            <a:r>
              <a:rPr lang="en-US" spc="5" dirty="0">
                <a:latin typeface="Helvetica Light"/>
                <a:cs typeface="Helvetica Light"/>
              </a:rPr>
              <a:t>t</a:t>
            </a:r>
            <a:r>
              <a:rPr lang="en-US" dirty="0">
                <a:latin typeface="Helvetica Light"/>
                <a:cs typeface="Helvetica Light"/>
              </a:rPr>
              <a:t>r</a:t>
            </a:r>
            <a:r>
              <a:rPr lang="en-US" spc="5" dirty="0">
                <a:latin typeface="Helvetica Light"/>
                <a:cs typeface="Helvetica Light"/>
              </a:rPr>
              <a:t>u</a:t>
            </a:r>
            <a:r>
              <a:rPr lang="en-US" spc="-15" dirty="0">
                <a:latin typeface="Helvetica Light"/>
                <a:cs typeface="Helvetica Light"/>
              </a:rPr>
              <a:t>s</a:t>
            </a:r>
            <a:r>
              <a:rPr lang="en-US" spc="5" dirty="0">
                <a:latin typeface="Helvetica Light"/>
                <a:cs typeface="Helvetica Light"/>
              </a:rPr>
              <a:t>i</a:t>
            </a:r>
            <a:r>
              <a:rPr lang="en-US" dirty="0">
                <a:latin typeface="Helvetica Light"/>
                <a:cs typeface="Helvetica Light"/>
              </a:rPr>
              <a:t>ve</a:t>
            </a:r>
            <a:r>
              <a:rPr lang="en-US" spc="-45" dirty="0">
                <a:latin typeface="Helvetica Light"/>
                <a:cs typeface="Helvetica Light"/>
              </a:rPr>
              <a:t> </a:t>
            </a:r>
            <a:r>
              <a:rPr lang="en-US" spc="-5" dirty="0">
                <a:latin typeface="Helvetica Light"/>
                <a:cs typeface="Helvetica Light"/>
              </a:rPr>
              <a:t>p</a:t>
            </a:r>
            <a:r>
              <a:rPr lang="en-US" spc="10" dirty="0">
                <a:latin typeface="Helvetica Light"/>
                <a:cs typeface="Helvetica Light"/>
              </a:rPr>
              <a:t>a</a:t>
            </a:r>
            <a:r>
              <a:rPr lang="en-US" spc="5" dirty="0">
                <a:latin typeface="Helvetica Light"/>
                <a:cs typeface="Helvetica Light"/>
              </a:rPr>
              <a:t>tte</a:t>
            </a:r>
            <a:r>
              <a:rPr lang="en-US" dirty="0">
                <a:latin typeface="Helvetica Light"/>
                <a:cs typeface="Helvetica Light"/>
              </a:rPr>
              <a:t>r</a:t>
            </a:r>
            <a:r>
              <a:rPr lang="en-US" spc="5" dirty="0">
                <a:latin typeface="Helvetica Light"/>
                <a:cs typeface="Helvetica Light"/>
              </a:rPr>
              <a:t>n</a:t>
            </a:r>
            <a:r>
              <a:rPr lang="en-US" dirty="0">
                <a:latin typeface="Helvetica Light"/>
                <a:cs typeface="Helvetica Light"/>
              </a:rPr>
              <a:t>s</a:t>
            </a:r>
            <a:r>
              <a:rPr lang="en-US" spc="-65" dirty="0">
                <a:latin typeface="Helvetica Light"/>
                <a:cs typeface="Helvetica Light"/>
              </a:rPr>
              <a:t> </a:t>
            </a:r>
            <a:r>
              <a:rPr lang="en-US" dirty="0">
                <a:latin typeface="Helvetica Light"/>
                <a:cs typeface="Helvetica Light"/>
              </a:rPr>
              <a:t>of </a:t>
            </a:r>
            <a:r>
              <a:rPr lang="en-US" spc="10" dirty="0">
                <a:latin typeface="Helvetica Light"/>
                <a:cs typeface="Helvetica Light"/>
              </a:rPr>
              <a:t>i</a:t>
            </a:r>
            <a:r>
              <a:rPr lang="en-US" dirty="0">
                <a:latin typeface="Helvetica Light"/>
                <a:cs typeface="Helvetica Light"/>
              </a:rPr>
              <a:t>n</a:t>
            </a:r>
            <a:r>
              <a:rPr lang="en-US" spc="5" dirty="0">
                <a:latin typeface="Helvetica Light"/>
                <a:cs typeface="Helvetica Light"/>
              </a:rPr>
              <a:t>te</a:t>
            </a:r>
            <a:r>
              <a:rPr lang="en-US" dirty="0">
                <a:latin typeface="Helvetica Light"/>
                <a:cs typeface="Helvetica Light"/>
              </a:rPr>
              <a:t>r</a:t>
            </a:r>
            <a:r>
              <a:rPr lang="en-US" spc="5" dirty="0">
                <a:latin typeface="Helvetica Light"/>
                <a:cs typeface="Helvetica Light"/>
              </a:rPr>
              <a:t>acti</a:t>
            </a:r>
            <a:r>
              <a:rPr lang="en-US" dirty="0">
                <a:latin typeface="Helvetica Light"/>
                <a:cs typeface="Helvetica Light"/>
              </a:rPr>
              <a:t>on</a:t>
            </a:r>
          </a:p>
          <a:p>
            <a:pPr marL="378460" indent="-365760">
              <a:lnSpc>
                <a:spcPct val="100000"/>
              </a:lnSpc>
              <a:spcBef>
                <a:spcPts val="1655"/>
              </a:spcBef>
              <a:buFont typeface="Wingdings"/>
              <a:buChar char=""/>
              <a:tabLst>
                <a:tab pos="379095" algn="l"/>
              </a:tabLst>
            </a:pPr>
            <a:r>
              <a:rPr lang="en-US" dirty="0" smtClean="0">
                <a:latin typeface="Helvetica Light"/>
                <a:cs typeface="Helvetica Light"/>
              </a:rPr>
              <a:t>R</a:t>
            </a:r>
            <a:r>
              <a:rPr lang="en-US" spc="10" dirty="0" smtClean="0">
                <a:latin typeface="Helvetica Light"/>
                <a:cs typeface="Helvetica Light"/>
              </a:rPr>
              <a:t>e</a:t>
            </a:r>
            <a:r>
              <a:rPr lang="en-US" spc="-25" dirty="0" smtClean="0">
                <a:latin typeface="Helvetica Light"/>
                <a:cs typeface="Helvetica Light"/>
              </a:rPr>
              <a:t>s</a:t>
            </a:r>
            <a:r>
              <a:rPr lang="en-US" dirty="0" smtClean="0">
                <a:latin typeface="Helvetica Light"/>
                <a:cs typeface="Helvetica Light"/>
              </a:rPr>
              <a:t>p</a:t>
            </a:r>
            <a:r>
              <a:rPr lang="en-US" spc="-10" dirty="0" smtClean="0">
                <a:latin typeface="Helvetica Light"/>
                <a:cs typeface="Helvetica Light"/>
              </a:rPr>
              <a:t>o</a:t>
            </a:r>
            <a:r>
              <a:rPr lang="en-US" spc="5" dirty="0" smtClean="0">
                <a:latin typeface="Helvetica Light"/>
                <a:cs typeface="Helvetica Light"/>
              </a:rPr>
              <a:t>nd</a:t>
            </a:r>
            <a:r>
              <a:rPr lang="en-US" spc="-35" dirty="0" smtClean="0">
                <a:latin typeface="Helvetica Light"/>
                <a:cs typeface="Helvetica Light"/>
              </a:rPr>
              <a:t> </a:t>
            </a:r>
            <a:r>
              <a:rPr lang="en-US" spc="5" dirty="0">
                <a:latin typeface="Helvetica Light"/>
                <a:cs typeface="Helvetica Light"/>
              </a:rPr>
              <a:t>t</a:t>
            </a:r>
            <a:r>
              <a:rPr lang="en-US" spc="-15" dirty="0">
                <a:latin typeface="Helvetica Light"/>
                <a:cs typeface="Helvetica Light"/>
              </a:rPr>
              <a:t>o</a:t>
            </a:r>
            <a:r>
              <a:rPr lang="en-US" spc="-25" dirty="0">
                <a:latin typeface="Helvetica Light"/>
                <a:cs typeface="Helvetica Light"/>
              </a:rPr>
              <a:t> </a:t>
            </a:r>
            <a:r>
              <a:rPr lang="en-US" dirty="0">
                <a:latin typeface="Helvetica Light"/>
                <a:cs typeface="Helvetica Light"/>
              </a:rPr>
              <a:t>f</a:t>
            </a:r>
            <a:r>
              <a:rPr lang="en-US" spc="5" dirty="0">
                <a:latin typeface="Helvetica Light"/>
                <a:cs typeface="Helvetica Light"/>
              </a:rPr>
              <a:t>e</a:t>
            </a:r>
            <a:r>
              <a:rPr lang="en-US" spc="-25" dirty="0">
                <a:latin typeface="Helvetica Light"/>
                <a:cs typeface="Helvetica Light"/>
              </a:rPr>
              <a:t>l</a:t>
            </a:r>
            <a:r>
              <a:rPr lang="en-US" dirty="0">
                <a:latin typeface="Helvetica Light"/>
                <a:cs typeface="Helvetica Light"/>
              </a:rPr>
              <a:t>t</a:t>
            </a:r>
            <a:r>
              <a:rPr lang="en-US" spc="5" dirty="0">
                <a:latin typeface="Helvetica Light"/>
                <a:cs typeface="Helvetica Light"/>
              </a:rPr>
              <a:t> </a:t>
            </a:r>
            <a:r>
              <a:rPr lang="en-US" spc="-5" dirty="0">
                <a:latin typeface="Helvetica Light"/>
                <a:cs typeface="Helvetica Light"/>
              </a:rPr>
              <a:t>n</a:t>
            </a:r>
            <a:r>
              <a:rPr lang="en-US" spc="15" dirty="0">
                <a:latin typeface="Helvetica Light"/>
                <a:cs typeface="Helvetica Light"/>
              </a:rPr>
              <a:t>e</a:t>
            </a:r>
            <a:r>
              <a:rPr lang="en-US" spc="5" dirty="0">
                <a:latin typeface="Helvetica Light"/>
                <a:cs typeface="Helvetica Light"/>
              </a:rPr>
              <a:t>e</a:t>
            </a:r>
            <a:r>
              <a:rPr lang="en-US" dirty="0">
                <a:latin typeface="Helvetica Light"/>
                <a:cs typeface="Helvetica Light"/>
              </a:rPr>
              <a:t>d</a:t>
            </a:r>
            <a:r>
              <a:rPr lang="en-US" spc="-10" dirty="0">
                <a:latin typeface="Helvetica Light"/>
                <a:cs typeface="Helvetica Light"/>
              </a:rPr>
              <a:t>s</a:t>
            </a:r>
            <a:endParaRPr lang="en-US" dirty="0">
              <a:latin typeface="Helvetica Light"/>
              <a:cs typeface="Helvetica Light"/>
            </a:endParaRPr>
          </a:p>
          <a:p>
            <a:pPr marL="378460" indent="-365760">
              <a:lnSpc>
                <a:spcPct val="100000"/>
              </a:lnSpc>
              <a:spcBef>
                <a:spcPts val="1655"/>
              </a:spcBef>
              <a:buFont typeface="Wingdings"/>
              <a:buChar char=""/>
              <a:tabLst>
                <a:tab pos="379095" algn="l"/>
              </a:tabLst>
            </a:pPr>
            <a:r>
              <a:rPr lang="en-US" dirty="0" smtClean="0">
                <a:latin typeface="Helvetica Light"/>
                <a:cs typeface="Helvetica Light"/>
              </a:rPr>
              <a:t>R</a:t>
            </a:r>
            <a:r>
              <a:rPr lang="en-US" spc="10" dirty="0" smtClean="0">
                <a:latin typeface="Helvetica Light"/>
                <a:cs typeface="Helvetica Light"/>
              </a:rPr>
              <a:t>e</a:t>
            </a:r>
            <a:r>
              <a:rPr lang="en-US" spc="-25" dirty="0" smtClean="0">
                <a:latin typeface="Helvetica Light"/>
                <a:cs typeface="Helvetica Light"/>
              </a:rPr>
              <a:t>s</a:t>
            </a:r>
            <a:r>
              <a:rPr lang="en-US" dirty="0" smtClean="0">
                <a:latin typeface="Helvetica Light"/>
                <a:cs typeface="Helvetica Light"/>
              </a:rPr>
              <a:t>p</a:t>
            </a:r>
            <a:r>
              <a:rPr lang="en-US" spc="5" dirty="0" smtClean="0">
                <a:latin typeface="Helvetica Light"/>
                <a:cs typeface="Helvetica Light"/>
              </a:rPr>
              <a:t>ect</a:t>
            </a:r>
            <a:r>
              <a:rPr lang="en-US" spc="-55" dirty="0" smtClean="0">
                <a:latin typeface="Helvetica Light"/>
                <a:cs typeface="Helvetica Light"/>
              </a:rPr>
              <a:t> </a:t>
            </a:r>
            <a:r>
              <a:rPr lang="en-US" dirty="0">
                <a:latin typeface="Helvetica Light"/>
                <a:cs typeface="Helvetica Light"/>
              </a:rPr>
              <a:t>b</a:t>
            </a:r>
            <a:r>
              <a:rPr lang="en-US" spc="-10" dirty="0">
                <a:latin typeface="Helvetica Light"/>
                <a:cs typeface="Helvetica Light"/>
              </a:rPr>
              <a:t>o</a:t>
            </a:r>
            <a:r>
              <a:rPr lang="en-US" spc="5" dirty="0">
                <a:latin typeface="Helvetica Light"/>
                <a:cs typeface="Helvetica Light"/>
              </a:rPr>
              <a:t>un</a:t>
            </a:r>
            <a:r>
              <a:rPr lang="en-US" dirty="0">
                <a:latin typeface="Helvetica Light"/>
                <a:cs typeface="Helvetica Light"/>
              </a:rPr>
              <a:t>d</a:t>
            </a:r>
            <a:r>
              <a:rPr lang="en-US" spc="5" dirty="0">
                <a:latin typeface="Helvetica Light"/>
                <a:cs typeface="Helvetica Light"/>
              </a:rPr>
              <a:t>a</a:t>
            </a:r>
            <a:r>
              <a:rPr lang="en-US" spc="-10" dirty="0">
                <a:latin typeface="Helvetica Light"/>
                <a:cs typeface="Helvetica Light"/>
              </a:rPr>
              <a:t>r</a:t>
            </a:r>
            <a:r>
              <a:rPr lang="en-US" dirty="0">
                <a:latin typeface="Helvetica Light"/>
                <a:cs typeface="Helvetica Light"/>
              </a:rPr>
              <a:t>i</a:t>
            </a:r>
            <a:r>
              <a:rPr lang="en-US" spc="5" dirty="0">
                <a:latin typeface="Helvetica Light"/>
                <a:cs typeface="Helvetica Light"/>
              </a:rPr>
              <a:t>e</a:t>
            </a:r>
            <a:r>
              <a:rPr lang="en-US" spc="-10" dirty="0">
                <a:latin typeface="Helvetica Light"/>
                <a:cs typeface="Helvetica Light"/>
              </a:rPr>
              <a:t>s</a:t>
            </a:r>
            <a:endParaRPr lang="en-US" dirty="0">
              <a:latin typeface="Helvetica Light"/>
              <a:cs typeface="Helvetica Light"/>
            </a:endParaRPr>
          </a:p>
          <a:p>
            <a:pPr marL="378460" indent="-365760">
              <a:lnSpc>
                <a:spcPct val="100000"/>
              </a:lnSpc>
              <a:spcBef>
                <a:spcPts val="1655"/>
              </a:spcBef>
              <a:buFont typeface="Wingdings"/>
              <a:buChar char=""/>
              <a:tabLst>
                <a:tab pos="379095" algn="l"/>
              </a:tabLst>
            </a:pPr>
            <a:r>
              <a:rPr lang="en-US" spc="5" dirty="0" smtClean="0">
                <a:latin typeface="Helvetica Light"/>
                <a:cs typeface="Helvetica Light"/>
              </a:rPr>
              <a:t>A</a:t>
            </a:r>
            <a:r>
              <a:rPr lang="en-US" spc="-25" dirty="0" smtClean="0">
                <a:latin typeface="Helvetica Light"/>
                <a:cs typeface="Helvetica Light"/>
              </a:rPr>
              <a:t>ll</a:t>
            </a:r>
            <a:r>
              <a:rPr lang="en-US" spc="-10" dirty="0" smtClean="0">
                <a:latin typeface="Helvetica Light"/>
                <a:cs typeface="Helvetica Light"/>
              </a:rPr>
              <a:t>ow </a:t>
            </a:r>
            <a:r>
              <a:rPr lang="en-US" dirty="0" smtClean="0">
                <a:latin typeface="Helvetica Light"/>
                <a:cs typeface="Helvetica Light"/>
              </a:rPr>
              <a:t>p</a:t>
            </a:r>
            <a:r>
              <a:rPr lang="en-US" spc="5" dirty="0" smtClean="0">
                <a:latin typeface="Helvetica Light"/>
                <a:cs typeface="Helvetica Light"/>
              </a:rPr>
              <a:t>e</a:t>
            </a:r>
            <a:r>
              <a:rPr lang="en-US" spc="-10" dirty="0" smtClean="0">
                <a:latin typeface="Helvetica Light"/>
                <a:cs typeface="Helvetica Light"/>
              </a:rPr>
              <a:t>o</a:t>
            </a:r>
            <a:r>
              <a:rPr lang="en-US" dirty="0" smtClean="0">
                <a:latin typeface="Helvetica Light"/>
                <a:cs typeface="Helvetica Light"/>
              </a:rPr>
              <a:t>p</a:t>
            </a:r>
            <a:r>
              <a:rPr lang="en-US" spc="-25" dirty="0" smtClean="0">
                <a:latin typeface="Helvetica Light"/>
                <a:cs typeface="Helvetica Light"/>
              </a:rPr>
              <a:t>l</a:t>
            </a:r>
            <a:r>
              <a:rPr lang="en-US" dirty="0" smtClean="0">
                <a:latin typeface="Helvetica Light"/>
                <a:cs typeface="Helvetica Light"/>
              </a:rPr>
              <a:t>e</a:t>
            </a:r>
            <a:r>
              <a:rPr lang="en-US" spc="-20" dirty="0" smtClean="0">
                <a:latin typeface="Helvetica Light"/>
                <a:cs typeface="Helvetica Light"/>
              </a:rPr>
              <a:t> </a:t>
            </a:r>
            <a:r>
              <a:rPr lang="en-US" spc="5" dirty="0">
                <a:latin typeface="Helvetica Light"/>
                <a:cs typeface="Helvetica Light"/>
              </a:rPr>
              <a:t>a</a:t>
            </a:r>
            <a:r>
              <a:rPr lang="en-US" spc="-10" dirty="0">
                <a:latin typeface="Helvetica Light"/>
                <a:cs typeface="Helvetica Light"/>
              </a:rPr>
              <a:t>s</a:t>
            </a:r>
            <a:r>
              <a:rPr lang="en-US" spc="-15" dirty="0">
                <a:latin typeface="Helvetica Light"/>
                <a:cs typeface="Helvetica Light"/>
              </a:rPr>
              <a:t> </a:t>
            </a:r>
            <a:r>
              <a:rPr lang="en-US" spc="-5" dirty="0">
                <a:latin typeface="Helvetica Light"/>
                <a:cs typeface="Helvetica Light"/>
              </a:rPr>
              <a:t>m</a:t>
            </a:r>
            <a:r>
              <a:rPr lang="en-US" spc="5" dirty="0">
                <a:latin typeface="Helvetica Light"/>
                <a:cs typeface="Helvetica Light"/>
              </a:rPr>
              <a:t>uc</a:t>
            </a:r>
            <a:r>
              <a:rPr lang="en-US" dirty="0">
                <a:latin typeface="Helvetica Light"/>
                <a:cs typeface="Helvetica Light"/>
              </a:rPr>
              <a:t>h</a:t>
            </a:r>
            <a:r>
              <a:rPr lang="en-US" spc="-25" dirty="0">
                <a:latin typeface="Helvetica Light"/>
                <a:cs typeface="Helvetica Light"/>
              </a:rPr>
              <a:t> </a:t>
            </a:r>
            <a:r>
              <a:rPr lang="en-US" spc="5" dirty="0">
                <a:latin typeface="Helvetica Light"/>
                <a:cs typeface="Helvetica Light"/>
              </a:rPr>
              <a:t>c</a:t>
            </a:r>
            <a:r>
              <a:rPr lang="en-US" spc="-10" dirty="0">
                <a:latin typeface="Helvetica Light"/>
                <a:cs typeface="Helvetica Light"/>
              </a:rPr>
              <a:t>o</a:t>
            </a:r>
            <a:r>
              <a:rPr lang="en-US" spc="5" dirty="0">
                <a:latin typeface="Helvetica Light"/>
                <a:cs typeface="Helvetica Light"/>
              </a:rPr>
              <a:t>nt</a:t>
            </a:r>
            <a:r>
              <a:rPr lang="en-US" spc="-10" dirty="0">
                <a:latin typeface="Helvetica Light"/>
                <a:cs typeface="Helvetica Light"/>
              </a:rPr>
              <a:t>rol</a:t>
            </a:r>
            <a:r>
              <a:rPr lang="en-US" spc="-40" dirty="0">
                <a:latin typeface="Helvetica Light"/>
                <a:cs typeface="Helvetica Light"/>
              </a:rPr>
              <a:t> </a:t>
            </a:r>
            <a:r>
              <a:rPr lang="en-US" spc="5" dirty="0">
                <a:latin typeface="Helvetica Light"/>
                <a:cs typeface="Helvetica Light"/>
              </a:rPr>
              <a:t>a</a:t>
            </a:r>
            <a:r>
              <a:rPr lang="en-US" spc="-10" dirty="0">
                <a:latin typeface="Helvetica Light"/>
                <a:cs typeface="Helvetica Light"/>
              </a:rPr>
              <a:t>s</a:t>
            </a:r>
            <a:r>
              <a:rPr lang="en-US" spc="5" dirty="0">
                <a:latin typeface="Helvetica Light"/>
                <a:cs typeface="Helvetica Light"/>
              </a:rPr>
              <a:t> </a:t>
            </a:r>
            <a:r>
              <a:rPr lang="en-US" dirty="0">
                <a:latin typeface="Helvetica Light"/>
                <a:cs typeface="Helvetica Light"/>
              </a:rPr>
              <a:t>p</a:t>
            </a:r>
            <a:r>
              <a:rPr lang="en-US" spc="-10" dirty="0">
                <a:latin typeface="Helvetica Light"/>
                <a:cs typeface="Helvetica Light"/>
              </a:rPr>
              <a:t>o</a:t>
            </a:r>
            <a:r>
              <a:rPr lang="en-US" spc="-25" dirty="0">
                <a:latin typeface="Helvetica Light"/>
                <a:cs typeface="Helvetica Light"/>
              </a:rPr>
              <a:t>ss</a:t>
            </a:r>
            <a:r>
              <a:rPr lang="en-US" spc="5" dirty="0">
                <a:latin typeface="Helvetica Light"/>
                <a:cs typeface="Helvetica Light"/>
              </a:rPr>
              <a:t>i</a:t>
            </a:r>
            <a:r>
              <a:rPr lang="en-US" dirty="0">
                <a:latin typeface="Helvetica Light"/>
                <a:cs typeface="Helvetica Light"/>
              </a:rPr>
              <a:t>b</a:t>
            </a:r>
            <a:r>
              <a:rPr lang="en-US" spc="-25" dirty="0">
                <a:latin typeface="Helvetica Light"/>
                <a:cs typeface="Helvetica Light"/>
              </a:rPr>
              <a:t>l</a:t>
            </a:r>
            <a:r>
              <a:rPr lang="en-US" dirty="0">
                <a:latin typeface="Helvetica Light"/>
                <a:cs typeface="Helvetica Light"/>
              </a:rPr>
              <a:t>e</a:t>
            </a:r>
          </a:p>
          <a:p>
            <a:pPr marL="378460" indent="-365760">
              <a:lnSpc>
                <a:spcPct val="100000"/>
              </a:lnSpc>
              <a:spcBef>
                <a:spcPts val="1655"/>
              </a:spcBef>
              <a:buFont typeface="Wingdings"/>
              <a:buChar char=""/>
              <a:tabLst>
                <a:tab pos="379095" algn="l"/>
              </a:tabLst>
            </a:pPr>
            <a:r>
              <a:rPr lang="en-US" spc="-5" dirty="0">
                <a:latin typeface="Helvetica Light"/>
                <a:cs typeface="Helvetica Light"/>
              </a:rPr>
              <a:t>B</a:t>
            </a:r>
            <a:r>
              <a:rPr lang="en-US" dirty="0" smtClean="0">
                <a:latin typeface="Helvetica Light"/>
                <a:cs typeface="Helvetica Light"/>
              </a:rPr>
              <a:t>e</a:t>
            </a:r>
            <a:r>
              <a:rPr lang="en-US" spc="10" dirty="0" smtClean="0">
                <a:latin typeface="Helvetica Light"/>
                <a:cs typeface="Helvetica Light"/>
              </a:rPr>
              <a:t> </a:t>
            </a:r>
            <a:r>
              <a:rPr lang="en-US" spc="-5" dirty="0">
                <a:latin typeface="Helvetica Light"/>
                <a:cs typeface="Helvetica Light"/>
              </a:rPr>
              <a:t>p</a:t>
            </a:r>
            <a:r>
              <a:rPr lang="en-US" spc="10" dirty="0">
                <a:latin typeface="Helvetica Light"/>
                <a:cs typeface="Helvetica Light"/>
              </a:rPr>
              <a:t>a</a:t>
            </a:r>
            <a:r>
              <a:rPr lang="en-US" spc="5" dirty="0">
                <a:latin typeface="Helvetica Light"/>
                <a:cs typeface="Helvetica Light"/>
              </a:rPr>
              <a:t>tie</a:t>
            </a:r>
            <a:r>
              <a:rPr lang="en-US" dirty="0">
                <a:latin typeface="Helvetica Light"/>
                <a:cs typeface="Helvetica Light"/>
              </a:rPr>
              <a:t>n</a:t>
            </a:r>
            <a:r>
              <a:rPr lang="en-US" spc="5" dirty="0">
                <a:latin typeface="Helvetica Light"/>
                <a:cs typeface="Helvetica Light"/>
              </a:rPr>
              <a:t>t</a:t>
            </a:r>
            <a:r>
              <a:rPr lang="en-US" dirty="0">
                <a:latin typeface="Helvetica Light"/>
                <a:cs typeface="Helvetica Light"/>
              </a:rPr>
              <a:t>,</a:t>
            </a:r>
            <a:r>
              <a:rPr lang="en-US" spc="-70" dirty="0">
                <a:latin typeface="Helvetica Light"/>
                <a:cs typeface="Helvetica Light"/>
              </a:rPr>
              <a:t> </a:t>
            </a:r>
            <a:r>
              <a:rPr lang="en-US" spc="-5" dirty="0">
                <a:latin typeface="Helvetica Light"/>
                <a:cs typeface="Helvetica Light"/>
              </a:rPr>
              <a:t>p</a:t>
            </a:r>
            <a:r>
              <a:rPr lang="en-US" spc="10" dirty="0">
                <a:latin typeface="Helvetica Light"/>
                <a:cs typeface="Helvetica Light"/>
              </a:rPr>
              <a:t>e</a:t>
            </a:r>
            <a:r>
              <a:rPr lang="en-US" dirty="0">
                <a:latin typeface="Helvetica Light"/>
                <a:cs typeface="Helvetica Light"/>
              </a:rPr>
              <a:t>r</a:t>
            </a:r>
            <a:r>
              <a:rPr lang="en-US" spc="-15" dirty="0">
                <a:latin typeface="Helvetica Light"/>
                <a:cs typeface="Helvetica Light"/>
              </a:rPr>
              <a:t>s</a:t>
            </a:r>
            <a:r>
              <a:rPr lang="en-US" spc="5" dirty="0">
                <a:latin typeface="Helvetica Light"/>
                <a:cs typeface="Helvetica Light"/>
              </a:rPr>
              <a:t>i</a:t>
            </a:r>
            <a:r>
              <a:rPr lang="en-US" spc="-15" dirty="0">
                <a:latin typeface="Helvetica Light"/>
                <a:cs typeface="Helvetica Light"/>
              </a:rPr>
              <a:t>s</a:t>
            </a:r>
            <a:r>
              <a:rPr lang="en-US" spc="5" dirty="0">
                <a:latin typeface="Helvetica Light"/>
                <a:cs typeface="Helvetica Light"/>
              </a:rPr>
              <a:t>te</a:t>
            </a:r>
            <a:r>
              <a:rPr lang="en-US" dirty="0">
                <a:latin typeface="Helvetica Light"/>
                <a:cs typeface="Helvetica Light"/>
              </a:rPr>
              <a:t>nt</a:t>
            </a:r>
            <a:r>
              <a:rPr lang="en-US" spc="-20" dirty="0">
                <a:latin typeface="Helvetica Light"/>
                <a:cs typeface="Helvetica Light"/>
              </a:rPr>
              <a:t> </a:t>
            </a:r>
            <a:r>
              <a:rPr lang="en-US" dirty="0">
                <a:latin typeface="Helvetica Light"/>
                <a:cs typeface="Helvetica Light"/>
              </a:rPr>
              <a:t>&amp;</a:t>
            </a:r>
            <a:r>
              <a:rPr lang="en-US" spc="20" dirty="0">
                <a:latin typeface="Helvetica Light"/>
                <a:cs typeface="Helvetica Light"/>
              </a:rPr>
              <a:t> </a:t>
            </a:r>
            <a:r>
              <a:rPr lang="en-US" dirty="0">
                <a:latin typeface="Helvetica Light"/>
                <a:cs typeface="Helvetica Light"/>
              </a:rPr>
              <a:t>ge</a:t>
            </a:r>
            <a:r>
              <a:rPr lang="en-US" spc="5" dirty="0">
                <a:latin typeface="Helvetica Light"/>
                <a:cs typeface="Helvetica Light"/>
              </a:rPr>
              <a:t>n</a:t>
            </a:r>
            <a:r>
              <a:rPr lang="en-US" dirty="0">
                <a:latin typeface="Helvetica Light"/>
                <a:cs typeface="Helvetica Light"/>
              </a:rPr>
              <a:t>u</a:t>
            </a:r>
            <a:r>
              <a:rPr lang="en-US" spc="5" dirty="0">
                <a:latin typeface="Helvetica Light"/>
                <a:cs typeface="Helvetica Light"/>
              </a:rPr>
              <a:t>i</a:t>
            </a:r>
            <a:r>
              <a:rPr lang="en-US" dirty="0">
                <a:latin typeface="Helvetica Light"/>
                <a:cs typeface="Helvetica Light"/>
              </a:rPr>
              <a:t>ne</a:t>
            </a:r>
          </a:p>
          <a:p>
            <a:pPr marL="378460" indent="-365760">
              <a:lnSpc>
                <a:spcPct val="100000"/>
              </a:lnSpc>
              <a:spcBef>
                <a:spcPts val="1655"/>
              </a:spcBef>
              <a:buFont typeface="Wingdings"/>
              <a:buChar char=""/>
              <a:tabLst>
                <a:tab pos="379095" algn="l"/>
              </a:tabLst>
            </a:pPr>
            <a:r>
              <a:rPr lang="en-US" spc="5" dirty="0" smtClean="0">
                <a:latin typeface="Helvetica Light"/>
                <a:cs typeface="Helvetica Light"/>
              </a:rPr>
              <a:t>E</a:t>
            </a:r>
            <a:r>
              <a:rPr lang="en-US" spc="-5" dirty="0" smtClean="0">
                <a:latin typeface="Helvetica Light"/>
                <a:cs typeface="Helvetica Light"/>
              </a:rPr>
              <a:t>d</a:t>
            </a:r>
            <a:r>
              <a:rPr lang="en-US" spc="10" dirty="0" smtClean="0">
                <a:latin typeface="Helvetica Light"/>
                <a:cs typeface="Helvetica Light"/>
              </a:rPr>
              <a:t>u</a:t>
            </a:r>
            <a:r>
              <a:rPr lang="en-US" spc="5" dirty="0" smtClean="0">
                <a:latin typeface="Helvetica Light"/>
                <a:cs typeface="Helvetica Light"/>
              </a:rPr>
              <a:t>cat</a:t>
            </a:r>
            <a:r>
              <a:rPr lang="en-US" dirty="0" smtClean="0">
                <a:latin typeface="Helvetica Light"/>
                <a:cs typeface="Helvetica Light"/>
              </a:rPr>
              <a:t>e</a:t>
            </a:r>
            <a:r>
              <a:rPr lang="en-US" spc="-45" dirty="0" smtClean="0">
                <a:latin typeface="Helvetica Light"/>
                <a:cs typeface="Helvetica Light"/>
              </a:rPr>
              <a:t> </a:t>
            </a:r>
            <a:r>
              <a:rPr lang="en-US" spc="-5" dirty="0" smtClean="0">
                <a:latin typeface="Helvetica Light"/>
                <a:cs typeface="Helvetica Light"/>
              </a:rPr>
              <a:t>citizen</a:t>
            </a:r>
            <a:r>
              <a:rPr lang="en-US" spc="-15" dirty="0" smtClean="0">
                <a:latin typeface="Helvetica Light"/>
                <a:cs typeface="Helvetica Light"/>
              </a:rPr>
              <a:t> </a:t>
            </a:r>
            <a:r>
              <a:rPr lang="en-US" spc="5" dirty="0">
                <a:latin typeface="Helvetica Light"/>
                <a:cs typeface="Helvetica Light"/>
              </a:rPr>
              <a:t>a</a:t>
            </a:r>
            <a:r>
              <a:rPr lang="en-US" spc="-5" dirty="0">
                <a:latin typeface="Helvetica Light"/>
                <a:cs typeface="Helvetica Light"/>
              </a:rPr>
              <a:t>b</a:t>
            </a:r>
            <a:r>
              <a:rPr lang="en-US" spc="10" dirty="0">
                <a:latin typeface="Helvetica Light"/>
                <a:cs typeface="Helvetica Light"/>
              </a:rPr>
              <a:t>o</a:t>
            </a:r>
            <a:r>
              <a:rPr lang="en-US" dirty="0">
                <a:latin typeface="Helvetica Light"/>
                <a:cs typeface="Helvetica Light"/>
              </a:rPr>
              <a:t>ut</a:t>
            </a:r>
            <a:r>
              <a:rPr lang="en-US" spc="-20" dirty="0">
                <a:latin typeface="Helvetica Light"/>
                <a:cs typeface="Helvetica Light"/>
              </a:rPr>
              <a:t> </a:t>
            </a:r>
            <a:r>
              <a:rPr lang="en-US" spc="-15" dirty="0">
                <a:latin typeface="Helvetica Light"/>
                <a:cs typeface="Helvetica Light"/>
              </a:rPr>
              <a:t>s</a:t>
            </a:r>
            <a:r>
              <a:rPr lang="en-US" spc="5" dirty="0">
                <a:latin typeface="Helvetica Light"/>
                <a:cs typeface="Helvetica Light"/>
              </a:rPr>
              <a:t>e</a:t>
            </a:r>
            <a:r>
              <a:rPr lang="en-US" dirty="0">
                <a:latin typeface="Helvetica Light"/>
                <a:cs typeface="Helvetica Light"/>
              </a:rPr>
              <a:t>rv</a:t>
            </a:r>
            <a:r>
              <a:rPr lang="en-US" spc="5" dirty="0">
                <a:latin typeface="Helvetica Light"/>
                <a:cs typeface="Helvetica Light"/>
              </a:rPr>
              <a:t>ice</a:t>
            </a:r>
            <a:r>
              <a:rPr lang="en-US" dirty="0">
                <a:latin typeface="Helvetica Light"/>
                <a:cs typeface="Helvetica Light"/>
              </a:rPr>
              <a:t>s</a:t>
            </a:r>
            <a:r>
              <a:rPr lang="en-US" spc="-15" dirty="0">
                <a:latin typeface="Helvetica Light"/>
                <a:cs typeface="Helvetica Light"/>
              </a:rPr>
              <a:t> </a:t>
            </a:r>
            <a:r>
              <a:rPr lang="en-US" spc="-5" dirty="0" smtClean="0">
                <a:latin typeface="Helvetica Light"/>
                <a:cs typeface="Helvetica Light"/>
              </a:rPr>
              <a:t>provided</a:t>
            </a:r>
            <a:endParaRPr lang="en-US" dirty="0">
              <a:latin typeface="Helvetica Light"/>
              <a:cs typeface="Helvetica Light"/>
            </a:endParaRPr>
          </a:p>
        </p:txBody>
      </p:sp>
      <p:sp>
        <p:nvSpPr>
          <p:cNvPr id="4" name="Footer Placeholder 3"/>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4246976406"/>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assessment </a:t>
            </a:r>
            <a:r>
              <a:rPr lang="en-US" dirty="0" smtClean="0"/>
              <a:t>in CTI</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10587042"/>
              </p:ext>
            </p:extLst>
          </p:nvPr>
        </p:nvGraphicFramePr>
        <p:xfrm>
          <a:off x="457200" y="1600200"/>
          <a:ext cx="8229600" cy="4229100"/>
        </p:xfrm>
        <a:graphic>
          <a:graphicData uri="http://schemas.openxmlformats.org/drawingml/2006/table">
            <a:tbl>
              <a:tblPr bandRow="1">
                <a:effectLst>
                  <a:outerShdw blurRad="40000" dist="20000" dir="480000" rotWithShape="0">
                    <a:srgbClr val="000000">
                      <a:alpha val="38000"/>
                    </a:srgbClr>
                  </a:outerShdw>
                </a:effectLst>
                <a:tableStyleId>{3C2FFA5D-87B4-456A-9821-1D502468CF0F}</a:tableStyleId>
              </a:tblPr>
              <a:tblGrid>
                <a:gridCol w="2705100"/>
                <a:gridCol w="5524500"/>
              </a:tblGrid>
              <a:tr h="1057275">
                <a:tc>
                  <a:txBody>
                    <a:bodyPr/>
                    <a:lstStyle/>
                    <a:p>
                      <a:r>
                        <a:rPr lang="en-US" sz="3600" dirty="0" smtClean="0">
                          <a:latin typeface="Helvetica"/>
                          <a:cs typeface="Helvetica"/>
                        </a:rPr>
                        <a:t>Pre-CTI</a:t>
                      </a:r>
                      <a:endParaRPr lang="en-US" sz="3600" dirty="0">
                        <a:latin typeface="Helvetica"/>
                        <a:cs typeface="Helvetica"/>
                      </a:endParaRPr>
                    </a:p>
                  </a:txBody>
                  <a:tcPr/>
                </a:tc>
                <a:tc>
                  <a:txBody>
                    <a:bodyPr/>
                    <a:lstStyle/>
                    <a:p>
                      <a:r>
                        <a:rPr lang="en-US" sz="2800" b="0" i="0" dirty="0" smtClean="0">
                          <a:latin typeface="Helvetica Light"/>
                          <a:cs typeface="Helvetica Light"/>
                        </a:rPr>
                        <a:t>Determine</a:t>
                      </a:r>
                      <a:r>
                        <a:rPr lang="en-US" sz="2800" b="0" i="0" baseline="0" dirty="0" smtClean="0">
                          <a:latin typeface="Helvetica Light"/>
                          <a:cs typeface="Helvetica Light"/>
                        </a:rPr>
                        <a:t> citizen’s most immediate needs and concerns</a:t>
                      </a:r>
                      <a:endParaRPr lang="en-US" sz="2800" b="0" i="0" dirty="0">
                        <a:latin typeface="Helvetica Light"/>
                        <a:cs typeface="Helvetica Light"/>
                      </a:endParaRPr>
                    </a:p>
                  </a:txBody>
                  <a:tcPr/>
                </a:tc>
              </a:tr>
              <a:tr h="1057275">
                <a:tc>
                  <a:txBody>
                    <a:bodyPr/>
                    <a:lstStyle/>
                    <a:p>
                      <a:r>
                        <a:rPr lang="en-US" sz="3600" dirty="0" smtClean="0">
                          <a:latin typeface="Helvetica"/>
                          <a:cs typeface="Helvetica"/>
                        </a:rPr>
                        <a:t>Phase 1</a:t>
                      </a:r>
                      <a:endParaRPr lang="en-US" sz="3600" dirty="0">
                        <a:latin typeface="Helvetica"/>
                        <a:cs typeface="Helvetica"/>
                      </a:endParaRPr>
                    </a:p>
                  </a:txBody>
                  <a:tcPr/>
                </a:tc>
                <a:tc>
                  <a:txBody>
                    <a:bodyPr/>
                    <a:lstStyle/>
                    <a:p>
                      <a:r>
                        <a:rPr lang="en-US" sz="2800" b="0" i="0" dirty="0" smtClean="0">
                          <a:latin typeface="Helvetica Light"/>
                          <a:cs typeface="Helvetica Light"/>
                        </a:rPr>
                        <a:t>Assess citizen’s current needs and possible sources of support</a:t>
                      </a:r>
                      <a:endParaRPr lang="en-US" sz="2800" b="0" i="0" dirty="0">
                        <a:latin typeface="Helvetica Light"/>
                        <a:cs typeface="Helvetica Light"/>
                      </a:endParaRPr>
                    </a:p>
                  </a:txBody>
                  <a:tcPr/>
                </a:tc>
              </a:tr>
              <a:tr h="1057275">
                <a:tc>
                  <a:txBody>
                    <a:bodyPr/>
                    <a:lstStyle/>
                    <a:p>
                      <a:r>
                        <a:rPr lang="en-US" sz="3600" dirty="0" smtClean="0">
                          <a:latin typeface="Helvetica"/>
                          <a:cs typeface="Helvetica"/>
                        </a:rPr>
                        <a:t>Phase 2</a:t>
                      </a:r>
                      <a:endParaRPr lang="en-US" sz="3600" dirty="0">
                        <a:latin typeface="Helvetica"/>
                        <a:cs typeface="Helvetica"/>
                      </a:endParaRPr>
                    </a:p>
                  </a:txBody>
                  <a:tcPr/>
                </a:tc>
                <a:tc>
                  <a:txBody>
                    <a:bodyPr/>
                    <a:lstStyle/>
                    <a:p>
                      <a:r>
                        <a:rPr lang="en-US" sz="2800" b="0" i="0" dirty="0" smtClean="0">
                          <a:latin typeface="Helvetica Light"/>
                          <a:cs typeface="Helvetica Light"/>
                        </a:rPr>
                        <a:t>Assess functioning of citizen’s community connections</a:t>
                      </a:r>
                      <a:endParaRPr lang="en-US" sz="2800" b="0" i="0" dirty="0">
                        <a:latin typeface="Helvetica Light"/>
                        <a:cs typeface="Helvetica Light"/>
                      </a:endParaRPr>
                    </a:p>
                  </a:txBody>
                  <a:tcPr/>
                </a:tc>
              </a:tr>
              <a:tr h="1057275">
                <a:tc>
                  <a:txBody>
                    <a:bodyPr/>
                    <a:lstStyle/>
                    <a:p>
                      <a:r>
                        <a:rPr lang="en-US" sz="3600" dirty="0" smtClean="0">
                          <a:latin typeface="Helvetica"/>
                          <a:cs typeface="Helvetica"/>
                        </a:rPr>
                        <a:t>Phase 3</a:t>
                      </a:r>
                      <a:endParaRPr lang="en-US" sz="3600" dirty="0">
                        <a:latin typeface="Helvetica"/>
                        <a:cs typeface="Helvetica"/>
                      </a:endParaRPr>
                    </a:p>
                  </a:txBody>
                  <a:tcPr/>
                </a:tc>
                <a:tc>
                  <a:txBody>
                    <a:bodyPr/>
                    <a:lstStyle/>
                    <a:p>
                      <a:r>
                        <a:rPr lang="en-US" sz="2800" b="0" i="0" dirty="0" smtClean="0">
                          <a:latin typeface="Helvetica Light"/>
                          <a:cs typeface="Helvetica Light"/>
                        </a:rPr>
                        <a:t>Assess transfer of care plan and outlook going forward</a:t>
                      </a:r>
                      <a:endParaRPr lang="en-US" sz="2800" b="0" i="0" dirty="0">
                        <a:latin typeface="Helvetica Light"/>
                        <a:cs typeface="Helvetica Light"/>
                      </a:endParaRPr>
                    </a:p>
                  </a:txBody>
                  <a:tcPr/>
                </a:tc>
              </a:tr>
            </a:tbl>
          </a:graphicData>
        </a:graphic>
      </p:graphicFrame>
      <p:sp>
        <p:nvSpPr>
          <p:cNvPr id="4" name="Footer Placeholder 3"/>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3951291183"/>
      </p:ext>
    </p:extLst>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57200" y="410959"/>
            <a:ext cx="8229600" cy="870358"/>
          </a:xfrm>
          <a:prstGeom prst="rect">
            <a:avLst/>
          </a:prstGeom>
        </p:spPr>
        <p:txBody>
          <a:bodyPr vert="horz" wrap="square" lIns="0" tIns="191381" rIns="0" bIns="0" rtlCol="0">
            <a:spAutoFit/>
          </a:bodyPr>
          <a:lstStyle/>
          <a:p>
            <a:pPr marL="317500">
              <a:lnSpc>
                <a:spcPct val="100000"/>
              </a:lnSpc>
            </a:pPr>
            <a:r>
              <a:rPr lang="en-US" spc="-30" dirty="0" err="1" smtClean="0"/>
              <a:t>Goalsetting</a:t>
            </a:r>
            <a:endParaRPr spc="-25" dirty="0"/>
          </a:p>
        </p:txBody>
      </p:sp>
      <p:sp>
        <p:nvSpPr>
          <p:cNvPr id="5" name="object 5"/>
          <p:cNvSpPr txBox="1"/>
          <p:nvPr/>
        </p:nvSpPr>
        <p:spPr>
          <a:xfrm>
            <a:off x="307340" y="1424576"/>
            <a:ext cx="8425180" cy="4259747"/>
          </a:xfrm>
          <a:prstGeom prst="rect">
            <a:avLst/>
          </a:prstGeom>
        </p:spPr>
        <p:txBody>
          <a:bodyPr vert="horz" wrap="square" lIns="0" tIns="0" rIns="0" bIns="0" rtlCol="0">
            <a:spAutoFit/>
          </a:bodyPr>
          <a:lstStyle/>
          <a:p>
            <a:pPr marL="469900" indent="-457200">
              <a:lnSpc>
                <a:spcPct val="100000"/>
              </a:lnSpc>
              <a:spcAft>
                <a:spcPts val="600"/>
              </a:spcAft>
              <a:buFont typeface="Wingdings"/>
              <a:buChar char=""/>
              <a:tabLst>
                <a:tab pos="470534" algn="l"/>
              </a:tabLst>
            </a:pPr>
            <a:r>
              <a:rPr lang="en-US" sz="2800" spc="-25" dirty="0" smtClean="0">
                <a:solidFill>
                  <a:srgbClr val="31546F"/>
                </a:solidFill>
                <a:latin typeface="Helvetica Light"/>
                <a:cs typeface="Helvetica Light"/>
              </a:rPr>
              <a:t>S</a:t>
            </a:r>
            <a:r>
              <a:rPr sz="2800" spc="5" dirty="0" smtClean="0">
                <a:solidFill>
                  <a:srgbClr val="31546F"/>
                </a:solidFill>
                <a:latin typeface="Helvetica Light"/>
                <a:cs typeface="Helvetica Light"/>
              </a:rPr>
              <a:t>ha</a:t>
            </a:r>
            <a:r>
              <a:rPr sz="2800" dirty="0" smtClean="0">
                <a:solidFill>
                  <a:srgbClr val="31546F"/>
                </a:solidFill>
                <a:latin typeface="Helvetica Light"/>
                <a:cs typeface="Helvetica Light"/>
              </a:rPr>
              <a:t>r</a:t>
            </a:r>
            <a:r>
              <a:rPr sz="2800" spc="10" dirty="0" smtClean="0">
                <a:solidFill>
                  <a:srgbClr val="31546F"/>
                </a:solidFill>
                <a:latin typeface="Helvetica Light"/>
                <a:cs typeface="Helvetica Light"/>
              </a:rPr>
              <a:t>e</a:t>
            </a:r>
            <a:r>
              <a:rPr sz="2800" dirty="0" smtClean="0">
                <a:solidFill>
                  <a:srgbClr val="31546F"/>
                </a:solidFill>
                <a:latin typeface="Helvetica Light"/>
                <a:cs typeface="Helvetica Light"/>
              </a:rPr>
              <a:t>d </a:t>
            </a:r>
            <a:r>
              <a:rPr lang="en-US" sz="2800" spc="-5" dirty="0" err="1" smtClean="0">
                <a:solidFill>
                  <a:srgbClr val="31546F"/>
                </a:solidFill>
                <a:latin typeface="Helvetica Light"/>
                <a:cs typeface="Helvetica Light"/>
              </a:rPr>
              <a:t>d</a:t>
            </a:r>
            <a:r>
              <a:rPr sz="2800" spc="10" dirty="0" err="1" smtClean="0">
                <a:solidFill>
                  <a:srgbClr val="31546F"/>
                </a:solidFill>
                <a:latin typeface="Helvetica Light"/>
                <a:cs typeface="Helvetica Light"/>
              </a:rPr>
              <a:t>e</a:t>
            </a:r>
            <a:r>
              <a:rPr sz="2800" spc="5" dirty="0" err="1" smtClean="0">
                <a:solidFill>
                  <a:srgbClr val="31546F"/>
                </a:solidFill>
                <a:latin typeface="Helvetica Light"/>
                <a:cs typeface="Helvetica Light"/>
              </a:rPr>
              <a:t>ci</a:t>
            </a:r>
            <a:r>
              <a:rPr sz="2800" spc="-25" dirty="0" err="1" smtClean="0">
                <a:solidFill>
                  <a:srgbClr val="31546F"/>
                </a:solidFill>
                <a:latin typeface="Helvetica Light"/>
                <a:cs typeface="Helvetica Light"/>
              </a:rPr>
              <a:t>s</a:t>
            </a:r>
            <a:r>
              <a:rPr sz="2800" spc="5" dirty="0" err="1" smtClean="0">
                <a:solidFill>
                  <a:srgbClr val="31546F"/>
                </a:solidFill>
                <a:latin typeface="Helvetica Light"/>
                <a:cs typeface="Helvetica Light"/>
              </a:rPr>
              <a:t>i</a:t>
            </a:r>
            <a:r>
              <a:rPr sz="2800" spc="-10" dirty="0" err="1" smtClean="0">
                <a:solidFill>
                  <a:srgbClr val="31546F"/>
                </a:solidFill>
                <a:latin typeface="Helvetica Light"/>
                <a:cs typeface="Helvetica Light"/>
              </a:rPr>
              <a:t>o</a:t>
            </a:r>
            <a:r>
              <a:rPr sz="2800" spc="30" dirty="0" err="1" smtClean="0">
                <a:solidFill>
                  <a:srgbClr val="31546F"/>
                </a:solidFill>
                <a:latin typeface="Helvetica Light"/>
                <a:cs typeface="Helvetica Light"/>
              </a:rPr>
              <a:t>n</a:t>
            </a:r>
            <a:r>
              <a:rPr lang="en-US" sz="2800" spc="5" dirty="0" err="1" smtClean="0">
                <a:solidFill>
                  <a:srgbClr val="31546F"/>
                </a:solidFill>
                <a:latin typeface="Helvetica Light"/>
                <a:cs typeface="Helvetica Light"/>
              </a:rPr>
              <a:t>m</a:t>
            </a:r>
            <a:r>
              <a:rPr sz="2800" spc="10" dirty="0" err="1" smtClean="0">
                <a:solidFill>
                  <a:srgbClr val="31546F"/>
                </a:solidFill>
                <a:latin typeface="Helvetica Light"/>
                <a:cs typeface="Helvetica Light"/>
              </a:rPr>
              <a:t>a</a:t>
            </a:r>
            <a:r>
              <a:rPr sz="2800" spc="-15" dirty="0" err="1" smtClean="0">
                <a:solidFill>
                  <a:srgbClr val="31546F"/>
                </a:solidFill>
                <a:latin typeface="Helvetica Light"/>
                <a:cs typeface="Helvetica Light"/>
              </a:rPr>
              <a:t>k</a:t>
            </a:r>
            <a:r>
              <a:rPr sz="2800" spc="5" dirty="0" err="1" smtClean="0">
                <a:solidFill>
                  <a:srgbClr val="31546F"/>
                </a:solidFill>
                <a:latin typeface="Helvetica Light"/>
                <a:cs typeface="Helvetica Light"/>
              </a:rPr>
              <a:t>in</a:t>
            </a:r>
            <a:r>
              <a:rPr sz="2800" spc="-15" dirty="0" err="1" smtClean="0">
                <a:solidFill>
                  <a:srgbClr val="31546F"/>
                </a:solidFill>
                <a:latin typeface="Helvetica Light"/>
                <a:cs typeface="Helvetica Light"/>
              </a:rPr>
              <a:t>g</a:t>
            </a:r>
            <a:r>
              <a:rPr sz="2800" spc="-80" dirty="0" smtClean="0">
                <a:solidFill>
                  <a:srgbClr val="31546F"/>
                </a:solidFill>
                <a:latin typeface="Helvetica Light"/>
                <a:cs typeface="Helvetica Light"/>
              </a:rPr>
              <a:t> </a:t>
            </a:r>
            <a:r>
              <a:rPr sz="2800" spc="5" dirty="0">
                <a:solidFill>
                  <a:srgbClr val="31546F"/>
                </a:solidFill>
                <a:latin typeface="Helvetica Light"/>
                <a:cs typeface="Helvetica Light"/>
              </a:rPr>
              <a:t>i</a:t>
            </a:r>
            <a:r>
              <a:rPr sz="2800" spc="-10" dirty="0">
                <a:solidFill>
                  <a:srgbClr val="31546F"/>
                </a:solidFill>
                <a:latin typeface="Helvetica Light"/>
                <a:cs typeface="Helvetica Light"/>
              </a:rPr>
              <a:t>s</a:t>
            </a:r>
            <a:r>
              <a:rPr sz="2800" spc="5" dirty="0">
                <a:solidFill>
                  <a:srgbClr val="31546F"/>
                </a:solidFill>
                <a:latin typeface="Helvetica Light"/>
                <a:cs typeface="Helvetica Light"/>
              </a:rPr>
              <a:t> th</a:t>
            </a:r>
            <a:r>
              <a:rPr sz="2800" dirty="0">
                <a:solidFill>
                  <a:srgbClr val="31546F"/>
                </a:solidFill>
                <a:latin typeface="Helvetica Light"/>
                <a:cs typeface="Helvetica Light"/>
              </a:rPr>
              <a:t>e</a:t>
            </a:r>
            <a:r>
              <a:rPr sz="2800" spc="-20" dirty="0">
                <a:solidFill>
                  <a:srgbClr val="31546F"/>
                </a:solidFill>
                <a:latin typeface="Helvetica Light"/>
                <a:cs typeface="Helvetica Light"/>
              </a:rPr>
              <a:t> </a:t>
            </a:r>
            <a:r>
              <a:rPr sz="2800" spc="5" dirty="0">
                <a:solidFill>
                  <a:srgbClr val="31546F"/>
                </a:solidFill>
                <a:latin typeface="Helvetica Light"/>
                <a:cs typeface="Helvetica Light"/>
              </a:rPr>
              <a:t>c</a:t>
            </a:r>
            <a:r>
              <a:rPr sz="2800" spc="-10" dirty="0">
                <a:solidFill>
                  <a:srgbClr val="31546F"/>
                </a:solidFill>
                <a:latin typeface="Helvetica Light"/>
                <a:cs typeface="Helvetica Light"/>
              </a:rPr>
              <a:t>o</a:t>
            </a:r>
            <a:r>
              <a:rPr sz="2800" dirty="0">
                <a:solidFill>
                  <a:srgbClr val="31546F"/>
                </a:solidFill>
                <a:latin typeface="Helvetica Light"/>
                <a:cs typeface="Helvetica Light"/>
              </a:rPr>
              <a:t>re</a:t>
            </a:r>
            <a:r>
              <a:rPr sz="2800" spc="-20" dirty="0">
                <a:solidFill>
                  <a:srgbClr val="31546F"/>
                </a:solidFill>
                <a:latin typeface="Helvetica Light"/>
                <a:cs typeface="Helvetica Light"/>
              </a:rPr>
              <a:t> </a:t>
            </a:r>
            <a:r>
              <a:rPr sz="2800" spc="-10" dirty="0">
                <a:solidFill>
                  <a:srgbClr val="31546F"/>
                </a:solidFill>
                <a:latin typeface="Helvetica Light"/>
                <a:cs typeface="Helvetica Light"/>
              </a:rPr>
              <a:t>of</a:t>
            </a:r>
            <a:r>
              <a:rPr sz="2800" dirty="0">
                <a:solidFill>
                  <a:srgbClr val="31546F"/>
                </a:solidFill>
                <a:latin typeface="Helvetica Light"/>
                <a:cs typeface="Helvetica Light"/>
              </a:rPr>
              <a:t> </a:t>
            </a:r>
            <a:r>
              <a:rPr sz="2800" spc="-15" dirty="0" smtClean="0">
                <a:solidFill>
                  <a:srgbClr val="31546F"/>
                </a:solidFill>
                <a:latin typeface="Helvetica Light"/>
                <a:cs typeface="Helvetica Light"/>
              </a:rPr>
              <a:t>go</a:t>
            </a:r>
            <a:r>
              <a:rPr sz="2800" spc="-10" dirty="0" smtClean="0">
                <a:solidFill>
                  <a:srgbClr val="31546F"/>
                </a:solidFill>
                <a:latin typeface="Helvetica Light"/>
                <a:cs typeface="Helvetica Light"/>
              </a:rPr>
              <a:t>al</a:t>
            </a:r>
            <a:r>
              <a:rPr lang="en-US" sz="2800" spc="-10" dirty="0" smtClean="0">
                <a:solidFill>
                  <a:srgbClr val="31546F"/>
                </a:solidFill>
                <a:latin typeface="Helvetica Light"/>
                <a:cs typeface="Helvetica Light"/>
              </a:rPr>
              <a:t> </a:t>
            </a:r>
            <a:r>
              <a:rPr sz="2800" spc="-25" dirty="0" smtClean="0">
                <a:solidFill>
                  <a:srgbClr val="31546F"/>
                </a:solidFill>
                <a:latin typeface="Helvetica Light"/>
                <a:cs typeface="Helvetica Light"/>
              </a:rPr>
              <a:t>s</a:t>
            </a:r>
            <a:r>
              <a:rPr sz="2800" spc="5" dirty="0" smtClean="0">
                <a:solidFill>
                  <a:srgbClr val="31546F"/>
                </a:solidFill>
                <a:latin typeface="Helvetica Light"/>
                <a:cs typeface="Helvetica Light"/>
              </a:rPr>
              <a:t>ettin</a:t>
            </a:r>
            <a:r>
              <a:rPr sz="2800" spc="-15" dirty="0" smtClean="0">
                <a:solidFill>
                  <a:srgbClr val="31546F"/>
                </a:solidFill>
                <a:latin typeface="Helvetica Light"/>
                <a:cs typeface="Helvetica Light"/>
              </a:rPr>
              <a:t>g</a:t>
            </a:r>
            <a:endParaRPr sz="2000" dirty="0">
              <a:solidFill>
                <a:srgbClr val="31546F"/>
              </a:solidFill>
              <a:latin typeface="Helvetica Light"/>
              <a:cs typeface="Helvetica Light"/>
            </a:endParaRPr>
          </a:p>
          <a:p>
            <a:pPr marL="469900" indent="-457200">
              <a:lnSpc>
                <a:spcPct val="100000"/>
              </a:lnSpc>
              <a:spcAft>
                <a:spcPts val="600"/>
              </a:spcAft>
              <a:buFont typeface="Wingdings"/>
              <a:buChar char=""/>
              <a:tabLst>
                <a:tab pos="470534" algn="l"/>
              </a:tabLst>
            </a:pPr>
            <a:r>
              <a:rPr lang="en-US" sz="2800" dirty="0" smtClean="0">
                <a:solidFill>
                  <a:srgbClr val="31546F"/>
                </a:solidFill>
                <a:latin typeface="Helvetica Light"/>
                <a:cs typeface="Helvetica Light"/>
              </a:rPr>
              <a:t>N</a:t>
            </a:r>
            <a:r>
              <a:rPr sz="2800" dirty="0" smtClean="0">
                <a:solidFill>
                  <a:srgbClr val="31546F"/>
                </a:solidFill>
                <a:latin typeface="Helvetica Light"/>
                <a:cs typeface="Helvetica Light"/>
              </a:rPr>
              <a:t>ot</a:t>
            </a:r>
            <a:r>
              <a:rPr sz="2800" spc="-15" dirty="0" smtClean="0">
                <a:solidFill>
                  <a:srgbClr val="31546F"/>
                </a:solidFill>
                <a:latin typeface="Helvetica Light"/>
                <a:cs typeface="Helvetica Light"/>
              </a:rPr>
              <a:t> </a:t>
            </a:r>
            <a:r>
              <a:rPr sz="2800" spc="5" dirty="0">
                <a:solidFill>
                  <a:srgbClr val="31546F"/>
                </a:solidFill>
                <a:latin typeface="Helvetica Light"/>
                <a:cs typeface="Helvetica Light"/>
              </a:rPr>
              <a:t>a</a:t>
            </a:r>
            <a:r>
              <a:rPr sz="2800" spc="-15" dirty="0">
                <a:solidFill>
                  <a:srgbClr val="31546F"/>
                </a:solidFill>
                <a:latin typeface="Helvetica Light"/>
                <a:cs typeface="Helvetica Light"/>
              </a:rPr>
              <a:t>l</a:t>
            </a:r>
            <a:r>
              <a:rPr sz="2800" dirty="0">
                <a:solidFill>
                  <a:srgbClr val="31546F"/>
                </a:solidFill>
                <a:latin typeface="Helvetica Light"/>
                <a:cs typeface="Helvetica Light"/>
              </a:rPr>
              <a:t>l</a:t>
            </a:r>
            <a:r>
              <a:rPr sz="2800" spc="5" dirty="0">
                <a:solidFill>
                  <a:srgbClr val="31546F"/>
                </a:solidFill>
                <a:latin typeface="Helvetica Light"/>
                <a:cs typeface="Helvetica Light"/>
              </a:rPr>
              <a:t> </a:t>
            </a:r>
            <a:r>
              <a:rPr sz="2800" dirty="0">
                <a:solidFill>
                  <a:srgbClr val="31546F"/>
                </a:solidFill>
                <a:latin typeface="Helvetica Light"/>
                <a:cs typeface="Helvetica Light"/>
              </a:rPr>
              <a:t>go</a:t>
            </a:r>
            <a:r>
              <a:rPr sz="2800" spc="5" dirty="0">
                <a:solidFill>
                  <a:srgbClr val="31546F"/>
                </a:solidFill>
                <a:latin typeface="Helvetica Light"/>
                <a:cs typeface="Helvetica Light"/>
              </a:rPr>
              <a:t>a</a:t>
            </a:r>
            <a:r>
              <a:rPr sz="2800" spc="-15" dirty="0">
                <a:solidFill>
                  <a:srgbClr val="31546F"/>
                </a:solidFill>
                <a:latin typeface="Helvetica Light"/>
                <a:cs typeface="Helvetica Light"/>
              </a:rPr>
              <a:t>l</a:t>
            </a:r>
            <a:r>
              <a:rPr sz="2800" dirty="0">
                <a:solidFill>
                  <a:srgbClr val="31546F"/>
                </a:solidFill>
                <a:latin typeface="Helvetica Light"/>
                <a:cs typeface="Helvetica Light"/>
              </a:rPr>
              <a:t>s</a:t>
            </a:r>
            <a:r>
              <a:rPr sz="2800" spc="5" dirty="0">
                <a:solidFill>
                  <a:srgbClr val="31546F"/>
                </a:solidFill>
                <a:latin typeface="Helvetica Light"/>
                <a:cs typeface="Helvetica Light"/>
              </a:rPr>
              <a:t> ca</a:t>
            </a:r>
            <a:r>
              <a:rPr sz="2800" dirty="0">
                <a:solidFill>
                  <a:srgbClr val="31546F"/>
                </a:solidFill>
                <a:latin typeface="Helvetica Light"/>
                <a:cs typeface="Helvetica Light"/>
              </a:rPr>
              <a:t>n</a:t>
            </a:r>
            <a:r>
              <a:rPr sz="2800" spc="-25" dirty="0">
                <a:solidFill>
                  <a:srgbClr val="31546F"/>
                </a:solidFill>
                <a:latin typeface="Helvetica Light"/>
                <a:cs typeface="Helvetica Light"/>
              </a:rPr>
              <a:t> </a:t>
            </a:r>
            <a:r>
              <a:rPr sz="2800" spc="-5" dirty="0">
                <a:solidFill>
                  <a:srgbClr val="31546F"/>
                </a:solidFill>
                <a:latin typeface="Helvetica Light"/>
                <a:cs typeface="Helvetica Light"/>
              </a:rPr>
              <a:t>b</a:t>
            </a:r>
            <a:r>
              <a:rPr sz="2800" dirty="0">
                <a:solidFill>
                  <a:srgbClr val="31546F"/>
                </a:solidFill>
                <a:latin typeface="Helvetica Light"/>
                <a:cs typeface="Helvetica Light"/>
              </a:rPr>
              <a:t>e</a:t>
            </a:r>
            <a:r>
              <a:rPr sz="2800" spc="10" dirty="0">
                <a:solidFill>
                  <a:srgbClr val="31546F"/>
                </a:solidFill>
                <a:latin typeface="Helvetica Light"/>
                <a:cs typeface="Helvetica Light"/>
              </a:rPr>
              <a:t> </a:t>
            </a:r>
            <a:r>
              <a:rPr sz="2800" dirty="0">
                <a:solidFill>
                  <a:srgbClr val="31546F"/>
                </a:solidFill>
                <a:latin typeface="Helvetica Light"/>
                <a:cs typeface="Helvetica Light"/>
              </a:rPr>
              <a:t>a</a:t>
            </a:r>
            <a:r>
              <a:rPr sz="2800" spc="5" dirty="0">
                <a:solidFill>
                  <a:srgbClr val="31546F"/>
                </a:solidFill>
                <a:latin typeface="Helvetica Light"/>
                <a:cs typeface="Helvetica Light"/>
              </a:rPr>
              <a:t>c</a:t>
            </a:r>
            <a:r>
              <a:rPr sz="2800" dirty="0">
                <a:solidFill>
                  <a:srgbClr val="31546F"/>
                </a:solidFill>
                <a:latin typeface="Helvetica Light"/>
                <a:cs typeface="Helvetica Light"/>
              </a:rPr>
              <a:t>h</a:t>
            </a:r>
            <a:r>
              <a:rPr sz="2800" spc="5" dirty="0">
                <a:solidFill>
                  <a:srgbClr val="31546F"/>
                </a:solidFill>
                <a:latin typeface="Helvetica Light"/>
                <a:cs typeface="Helvetica Light"/>
              </a:rPr>
              <a:t>ie</a:t>
            </a:r>
            <a:r>
              <a:rPr sz="2800" dirty="0">
                <a:solidFill>
                  <a:srgbClr val="31546F"/>
                </a:solidFill>
                <a:latin typeface="Helvetica Light"/>
                <a:cs typeface="Helvetica Light"/>
              </a:rPr>
              <a:t>v</a:t>
            </a:r>
            <a:r>
              <a:rPr sz="2800" spc="5" dirty="0">
                <a:solidFill>
                  <a:srgbClr val="31546F"/>
                </a:solidFill>
                <a:latin typeface="Helvetica Light"/>
                <a:cs typeface="Helvetica Light"/>
              </a:rPr>
              <a:t>e</a:t>
            </a:r>
            <a:r>
              <a:rPr sz="2800" dirty="0">
                <a:solidFill>
                  <a:srgbClr val="31546F"/>
                </a:solidFill>
                <a:latin typeface="Helvetica Light"/>
                <a:cs typeface="Helvetica Light"/>
              </a:rPr>
              <a:t>d</a:t>
            </a:r>
            <a:r>
              <a:rPr sz="2800" spc="-70" dirty="0">
                <a:solidFill>
                  <a:srgbClr val="31546F"/>
                </a:solidFill>
                <a:latin typeface="Helvetica Light"/>
                <a:cs typeface="Helvetica Light"/>
              </a:rPr>
              <a:t> </a:t>
            </a:r>
            <a:r>
              <a:rPr sz="2800" spc="5" dirty="0">
                <a:solidFill>
                  <a:srgbClr val="31546F"/>
                </a:solidFill>
                <a:latin typeface="Helvetica Light"/>
                <a:cs typeface="Helvetica Light"/>
              </a:rPr>
              <a:t>i</a:t>
            </a:r>
            <a:r>
              <a:rPr sz="2800" dirty="0">
                <a:solidFill>
                  <a:srgbClr val="31546F"/>
                </a:solidFill>
                <a:latin typeface="Helvetica Light"/>
                <a:cs typeface="Helvetica Light"/>
              </a:rPr>
              <a:t>n a </a:t>
            </a:r>
            <a:r>
              <a:rPr sz="2800" spc="-5" dirty="0" smtClean="0">
                <a:solidFill>
                  <a:srgbClr val="31546F"/>
                </a:solidFill>
                <a:latin typeface="Helvetica Light"/>
                <a:cs typeface="Helvetica Light"/>
              </a:rPr>
              <a:t>p</a:t>
            </a:r>
            <a:r>
              <a:rPr sz="2800" spc="5" dirty="0" smtClean="0">
                <a:solidFill>
                  <a:srgbClr val="31546F"/>
                </a:solidFill>
                <a:latin typeface="Helvetica Light"/>
                <a:cs typeface="Helvetica Light"/>
              </a:rPr>
              <a:t>ha</a:t>
            </a:r>
            <a:r>
              <a:rPr sz="2800" spc="-15" dirty="0" smtClean="0">
                <a:solidFill>
                  <a:srgbClr val="31546F"/>
                </a:solidFill>
                <a:latin typeface="Helvetica Light"/>
                <a:cs typeface="Helvetica Light"/>
              </a:rPr>
              <a:t>s</a:t>
            </a:r>
            <a:r>
              <a:rPr sz="2800" dirty="0" smtClean="0">
                <a:solidFill>
                  <a:srgbClr val="31546F"/>
                </a:solidFill>
                <a:latin typeface="Helvetica Light"/>
                <a:cs typeface="Helvetica Light"/>
              </a:rPr>
              <a:t>e</a:t>
            </a:r>
            <a:endParaRPr sz="2000" dirty="0">
              <a:solidFill>
                <a:srgbClr val="31546F"/>
              </a:solidFill>
              <a:latin typeface="Helvetica Light"/>
              <a:cs typeface="Helvetica Light"/>
            </a:endParaRPr>
          </a:p>
          <a:p>
            <a:pPr marL="469900" indent="-457200">
              <a:lnSpc>
                <a:spcPct val="100000"/>
              </a:lnSpc>
              <a:spcAft>
                <a:spcPts val="600"/>
              </a:spcAft>
              <a:buFont typeface="Wingdings"/>
              <a:buChar char=""/>
              <a:tabLst>
                <a:tab pos="470534" algn="l"/>
              </a:tabLst>
            </a:pPr>
            <a:r>
              <a:rPr lang="en-US" sz="2800" dirty="0" smtClean="0">
                <a:solidFill>
                  <a:srgbClr val="31546F"/>
                </a:solidFill>
                <a:latin typeface="Helvetica Light"/>
                <a:cs typeface="Helvetica Light"/>
              </a:rPr>
              <a:t>O</a:t>
            </a:r>
            <a:r>
              <a:rPr sz="2800" spc="10" dirty="0" smtClean="0">
                <a:solidFill>
                  <a:srgbClr val="31546F"/>
                </a:solidFill>
                <a:latin typeface="Helvetica Light"/>
                <a:cs typeface="Helvetica Light"/>
              </a:rPr>
              <a:t>t</a:t>
            </a:r>
            <a:r>
              <a:rPr sz="2800" dirty="0" smtClean="0">
                <a:solidFill>
                  <a:srgbClr val="31546F"/>
                </a:solidFill>
                <a:latin typeface="Helvetica Light"/>
                <a:cs typeface="Helvetica Light"/>
              </a:rPr>
              <a:t>h</a:t>
            </a:r>
            <a:r>
              <a:rPr sz="2800" spc="5" dirty="0" smtClean="0">
                <a:solidFill>
                  <a:srgbClr val="31546F"/>
                </a:solidFill>
                <a:latin typeface="Helvetica Light"/>
                <a:cs typeface="Helvetica Light"/>
              </a:rPr>
              <a:t>e</a:t>
            </a:r>
            <a:r>
              <a:rPr sz="2800" dirty="0" smtClean="0">
                <a:solidFill>
                  <a:srgbClr val="31546F"/>
                </a:solidFill>
                <a:latin typeface="Helvetica Light"/>
                <a:cs typeface="Helvetica Light"/>
              </a:rPr>
              <a:t>r</a:t>
            </a:r>
            <a:r>
              <a:rPr sz="2800" spc="-25" dirty="0" smtClean="0">
                <a:solidFill>
                  <a:srgbClr val="31546F"/>
                </a:solidFill>
                <a:latin typeface="Helvetica Light"/>
                <a:cs typeface="Helvetica Light"/>
              </a:rPr>
              <a:t> </a:t>
            </a:r>
            <a:r>
              <a:rPr lang="en-US" sz="2800" spc="-5" dirty="0" smtClean="0">
                <a:solidFill>
                  <a:srgbClr val="31546F"/>
                </a:solidFill>
                <a:latin typeface="Helvetica Light"/>
                <a:cs typeface="Helvetica Light"/>
              </a:rPr>
              <a:t>p</a:t>
            </a:r>
            <a:r>
              <a:rPr sz="2800" spc="5" dirty="0" smtClean="0">
                <a:solidFill>
                  <a:srgbClr val="31546F"/>
                </a:solidFill>
                <a:latin typeface="Helvetica Light"/>
                <a:cs typeface="Helvetica Light"/>
              </a:rPr>
              <a:t>r</a:t>
            </a:r>
            <a:r>
              <a:rPr sz="2800" dirty="0" smtClean="0">
                <a:solidFill>
                  <a:srgbClr val="31546F"/>
                </a:solidFill>
                <a:latin typeface="Helvetica Light"/>
                <a:cs typeface="Helvetica Light"/>
              </a:rPr>
              <a:t>ov</a:t>
            </a:r>
            <a:r>
              <a:rPr sz="2800" spc="10" dirty="0" smtClean="0">
                <a:solidFill>
                  <a:srgbClr val="31546F"/>
                </a:solidFill>
                <a:latin typeface="Helvetica Light"/>
                <a:cs typeface="Helvetica Light"/>
              </a:rPr>
              <a:t>i</a:t>
            </a:r>
            <a:r>
              <a:rPr lang="en-US" sz="2800" spc="-5" dirty="0" smtClean="0">
                <a:solidFill>
                  <a:srgbClr val="31546F"/>
                </a:solidFill>
                <a:latin typeface="Helvetica Light"/>
                <a:cs typeface="Helvetica Light"/>
              </a:rPr>
              <a:t>d</a:t>
            </a:r>
            <a:r>
              <a:rPr sz="2800" spc="10" dirty="0" smtClean="0">
                <a:solidFill>
                  <a:srgbClr val="31546F"/>
                </a:solidFill>
                <a:latin typeface="Helvetica Light"/>
                <a:cs typeface="Helvetica Light"/>
              </a:rPr>
              <a:t>e</a:t>
            </a:r>
            <a:r>
              <a:rPr sz="2800" dirty="0" smtClean="0">
                <a:solidFill>
                  <a:srgbClr val="31546F"/>
                </a:solidFill>
                <a:latin typeface="Helvetica Light"/>
                <a:cs typeface="Helvetica Light"/>
              </a:rPr>
              <a:t>rs</a:t>
            </a:r>
            <a:r>
              <a:rPr sz="2800" spc="-40" dirty="0" smtClean="0">
                <a:solidFill>
                  <a:srgbClr val="31546F"/>
                </a:solidFill>
                <a:latin typeface="Helvetica Light"/>
                <a:cs typeface="Helvetica Light"/>
              </a:rPr>
              <a:t> </a:t>
            </a:r>
            <a:r>
              <a:rPr lang="en-US" sz="2800" spc="-5" dirty="0" smtClean="0">
                <a:solidFill>
                  <a:srgbClr val="31546F"/>
                </a:solidFill>
                <a:latin typeface="Helvetica Light"/>
                <a:cs typeface="Helvetica Light"/>
              </a:rPr>
              <a:t>m</a:t>
            </a:r>
            <a:r>
              <a:rPr sz="2800" spc="5" dirty="0" smtClean="0">
                <a:solidFill>
                  <a:srgbClr val="31546F"/>
                </a:solidFill>
                <a:latin typeface="Helvetica Light"/>
                <a:cs typeface="Helvetica Light"/>
              </a:rPr>
              <a:t>a</a:t>
            </a:r>
            <a:r>
              <a:rPr sz="2800" dirty="0" smtClean="0">
                <a:solidFill>
                  <a:srgbClr val="31546F"/>
                </a:solidFill>
                <a:latin typeface="Helvetica Light"/>
                <a:cs typeface="Helvetica Light"/>
              </a:rPr>
              <a:t>y</a:t>
            </a:r>
            <a:r>
              <a:rPr sz="2800" spc="-10" dirty="0" smtClean="0">
                <a:solidFill>
                  <a:srgbClr val="31546F"/>
                </a:solidFill>
                <a:latin typeface="Helvetica Light"/>
                <a:cs typeface="Helvetica Light"/>
              </a:rPr>
              <a:t> </a:t>
            </a:r>
            <a:r>
              <a:rPr lang="en-US" sz="2800" spc="-5" dirty="0" smtClean="0">
                <a:solidFill>
                  <a:srgbClr val="31546F"/>
                </a:solidFill>
                <a:latin typeface="Helvetica Light"/>
                <a:cs typeface="Helvetica Light"/>
              </a:rPr>
              <a:t>b</a:t>
            </a:r>
            <a:r>
              <a:rPr sz="2800" dirty="0" smtClean="0">
                <a:solidFill>
                  <a:srgbClr val="31546F"/>
                </a:solidFill>
                <a:latin typeface="Helvetica Light"/>
                <a:cs typeface="Helvetica Light"/>
              </a:rPr>
              <a:t>e</a:t>
            </a:r>
            <a:r>
              <a:rPr sz="2800" spc="10" dirty="0" smtClean="0">
                <a:solidFill>
                  <a:srgbClr val="31546F"/>
                </a:solidFill>
                <a:latin typeface="Helvetica Light"/>
                <a:cs typeface="Helvetica Light"/>
              </a:rPr>
              <a:t> </a:t>
            </a:r>
            <a:r>
              <a:rPr sz="2800" spc="-15" dirty="0">
                <a:solidFill>
                  <a:srgbClr val="31546F"/>
                </a:solidFill>
                <a:latin typeface="Helvetica Light"/>
                <a:cs typeface="Helvetica Light"/>
              </a:rPr>
              <a:t>w</a:t>
            </a:r>
            <a:r>
              <a:rPr sz="2800" dirty="0">
                <a:solidFill>
                  <a:srgbClr val="31546F"/>
                </a:solidFill>
                <a:latin typeface="Helvetica Light"/>
                <a:cs typeface="Helvetica Light"/>
              </a:rPr>
              <a:t>o</a:t>
            </a:r>
            <a:r>
              <a:rPr sz="2800" spc="5" dirty="0">
                <a:solidFill>
                  <a:srgbClr val="31546F"/>
                </a:solidFill>
                <a:latin typeface="Helvetica Light"/>
                <a:cs typeface="Helvetica Light"/>
              </a:rPr>
              <a:t>r</a:t>
            </a:r>
            <a:r>
              <a:rPr sz="2800" spc="-15" dirty="0">
                <a:solidFill>
                  <a:srgbClr val="31546F"/>
                </a:solidFill>
                <a:latin typeface="Helvetica Light"/>
                <a:cs typeface="Helvetica Light"/>
              </a:rPr>
              <a:t>k</a:t>
            </a:r>
            <a:r>
              <a:rPr sz="2800" spc="5" dirty="0">
                <a:solidFill>
                  <a:srgbClr val="31546F"/>
                </a:solidFill>
                <a:latin typeface="Helvetica Light"/>
                <a:cs typeface="Helvetica Light"/>
              </a:rPr>
              <a:t>i</a:t>
            </a:r>
            <a:r>
              <a:rPr sz="2800" dirty="0">
                <a:solidFill>
                  <a:srgbClr val="31546F"/>
                </a:solidFill>
                <a:latin typeface="Helvetica Light"/>
                <a:cs typeface="Helvetica Light"/>
              </a:rPr>
              <a:t>ng</a:t>
            </a:r>
            <a:r>
              <a:rPr sz="2800" spc="-10" dirty="0">
                <a:solidFill>
                  <a:srgbClr val="31546F"/>
                </a:solidFill>
                <a:latin typeface="Helvetica Light"/>
                <a:cs typeface="Helvetica Light"/>
              </a:rPr>
              <a:t> </a:t>
            </a:r>
            <a:r>
              <a:rPr sz="2800" dirty="0">
                <a:solidFill>
                  <a:srgbClr val="31546F"/>
                </a:solidFill>
                <a:latin typeface="Helvetica Light"/>
                <a:cs typeface="Helvetica Light"/>
              </a:rPr>
              <a:t>on</a:t>
            </a:r>
            <a:r>
              <a:rPr sz="2800" spc="10" dirty="0">
                <a:solidFill>
                  <a:srgbClr val="31546F"/>
                </a:solidFill>
                <a:latin typeface="Helvetica Light"/>
                <a:cs typeface="Helvetica Light"/>
              </a:rPr>
              <a:t> </a:t>
            </a:r>
            <a:r>
              <a:rPr sz="2800" dirty="0">
                <a:solidFill>
                  <a:srgbClr val="31546F"/>
                </a:solidFill>
                <a:latin typeface="Helvetica Light"/>
                <a:cs typeface="Helvetica Light"/>
              </a:rPr>
              <a:t>o</a:t>
            </a:r>
            <a:r>
              <a:rPr sz="2800" spc="5" dirty="0">
                <a:solidFill>
                  <a:srgbClr val="31546F"/>
                </a:solidFill>
                <a:latin typeface="Helvetica Light"/>
                <a:cs typeface="Helvetica Light"/>
              </a:rPr>
              <a:t>t</a:t>
            </a:r>
            <a:r>
              <a:rPr sz="2800" dirty="0">
                <a:solidFill>
                  <a:srgbClr val="31546F"/>
                </a:solidFill>
                <a:latin typeface="Helvetica Light"/>
                <a:cs typeface="Helvetica Light"/>
              </a:rPr>
              <a:t>h</a:t>
            </a:r>
            <a:r>
              <a:rPr sz="2800" spc="5" dirty="0">
                <a:solidFill>
                  <a:srgbClr val="31546F"/>
                </a:solidFill>
                <a:latin typeface="Helvetica Light"/>
                <a:cs typeface="Helvetica Light"/>
              </a:rPr>
              <a:t>e</a:t>
            </a:r>
            <a:r>
              <a:rPr sz="2800" dirty="0">
                <a:solidFill>
                  <a:srgbClr val="31546F"/>
                </a:solidFill>
                <a:latin typeface="Helvetica Light"/>
                <a:cs typeface="Helvetica Light"/>
              </a:rPr>
              <a:t>r</a:t>
            </a:r>
            <a:r>
              <a:rPr sz="2800" spc="-25" dirty="0">
                <a:solidFill>
                  <a:srgbClr val="31546F"/>
                </a:solidFill>
                <a:latin typeface="Helvetica Light"/>
                <a:cs typeface="Helvetica Light"/>
              </a:rPr>
              <a:t> </a:t>
            </a:r>
            <a:r>
              <a:rPr sz="2800" dirty="0">
                <a:solidFill>
                  <a:srgbClr val="31546F"/>
                </a:solidFill>
                <a:latin typeface="Helvetica Light"/>
                <a:cs typeface="Helvetica Light"/>
              </a:rPr>
              <a:t>go</a:t>
            </a:r>
            <a:r>
              <a:rPr sz="2800" spc="5" dirty="0">
                <a:solidFill>
                  <a:srgbClr val="31546F"/>
                </a:solidFill>
                <a:latin typeface="Helvetica Light"/>
                <a:cs typeface="Helvetica Light"/>
              </a:rPr>
              <a:t>a</a:t>
            </a:r>
            <a:r>
              <a:rPr sz="2800" spc="-15" dirty="0">
                <a:solidFill>
                  <a:srgbClr val="31546F"/>
                </a:solidFill>
                <a:latin typeface="Helvetica Light"/>
                <a:cs typeface="Helvetica Light"/>
              </a:rPr>
              <a:t>l</a:t>
            </a:r>
            <a:r>
              <a:rPr sz="2800" dirty="0">
                <a:solidFill>
                  <a:srgbClr val="31546F"/>
                </a:solidFill>
                <a:latin typeface="Helvetica Light"/>
                <a:cs typeface="Helvetica Light"/>
              </a:rPr>
              <a:t>s</a:t>
            </a:r>
            <a:r>
              <a:rPr sz="2800" spc="-15" dirty="0">
                <a:solidFill>
                  <a:srgbClr val="31546F"/>
                </a:solidFill>
                <a:latin typeface="Helvetica Light"/>
                <a:cs typeface="Helvetica Light"/>
              </a:rPr>
              <a:t> w</a:t>
            </a:r>
            <a:r>
              <a:rPr sz="2800" spc="5" dirty="0">
                <a:solidFill>
                  <a:srgbClr val="31546F"/>
                </a:solidFill>
                <a:latin typeface="Helvetica Light"/>
                <a:cs typeface="Helvetica Light"/>
              </a:rPr>
              <a:t>it</a:t>
            </a:r>
            <a:r>
              <a:rPr sz="2800" dirty="0">
                <a:solidFill>
                  <a:srgbClr val="31546F"/>
                </a:solidFill>
                <a:latin typeface="Helvetica Light"/>
                <a:cs typeface="Helvetica Light"/>
              </a:rPr>
              <a:t>h </a:t>
            </a:r>
            <a:r>
              <a:rPr lang="en-US" sz="2800" dirty="0" smtClean="0">
                <a:solidFill>
                  <a:srgbClr val="31546F"/>
                </a:solidFill>
                <a:latin typeface="Helvetica Light"/>
                <a:cs typeface="Helvetica Light"/>
              </a:rPr>
              <a:t>citizen</a:t>
            </a:r>
            <a:endParaRPr sz="2800" dirty="0">
              <a:solidFill>
                <a:srgbClr val="31546F"/>
              </a:solidFill>
              <a:latin typeface="Helvetica Light"/>
              <a:cs typeface="Helvetica Light"/>
            </a:endParaRPr>
          </a:p>
          <a:p>
            <a:pPr marL="469900" marR="269875" indent="-457200">
              <a:lnSpc>
                <a:spcPct val="114999"/>
              </a:lnSpc>
              <a:spcAft>
                <a:spcPts val="600"/>
              </a:spcAft>
              <a:buFont typeface="Wingdings"/>
              <a:buChar char=""/>
              <a:tabLst>
                <a:tab pos="470534" algn="l"/>
              </a:tabLst>
            </a:pPr>
            <a:r>
              <a:rPr sz="2800" dirty="0">
                <a:solidFill>
                  <a:srgbClr val="31546F"/>
                </a:solidFill>
                <a:latin typeface="Helvetica Light"/>
                <a:cs typeface="Helvetica Light"/>
              </a:rPr>
              <a:t>C</a:t>
            </a:r>
            <a:r>
              <a:rPr sz="2800" spc="-15" dirty="0">
                <a:solidFill>
                  <a:srgbClr val="31546F"/>
                </a:solidFill>
                <a:latin typeface="Helvetica Light"/>
                <a:cs typeface="Helvetica Light"/>
              </a:rPr>
              <a:t>TI</a:t>
            </a:r>
            <a:r>
              <a:rPr sz="2800" spc="-5" dirty="0">
                <a:solidFill>
                  <a:srgbClr val="31546F"/>
                </a:solidFill>
                <a:latin typeface="Helvetica Light"/>
                <a:cs typeface="Helvetica Light"/>
              </a:rPr>
              <a:t> </a:t>
            </a:r>
            <a:r>
              <a:rPr lang="en-US" sz="2800" spc="-25" dirty="0" smtClean="0">
                <a:solidFill>
                  <a:srgbClr val="31546F"/>
                </a:solidFill>
                <a:latin typeface="Helvetica Light"/>
                <a:cs typeface="Helvetica Light"/>
              </a:rPr>
              <a:t>w</a:t>
            </a:r>
            <a:r>
              <a:rPr sz="2800" spc="-25" dirty="0" smtClean="0">
                <a:solidFill>
                  <a:srgbClr val="31546F"/>
                </a:solidFill>
                <a:latin typeface="Helvetica Light"/>
                <a:cs typeface="Helvetica Light"/>
              </a:rPr>
              <a:t>o</a:t>
            </a:r>
            <a:r>
              <a:rPr lang="en-US" sz="2800" spc="-5" dirty="0" smtClean="0">
                <a:solidFill>
                  <a:srgbClr val="31546F"/>
                </a:solidFill>
                <a:latin typeface="Helvetica Light"/>
                <a:cs typeface="Helvetica Light"/>
              </a:rPr>
              <a:t>r</a:t>
            </a:r>
            <a:r>
              <a:rPr sz="2800" spc="-15" dirty="0" smtClean="0">
                <a:solidFill>
                  <a:srgbClr val="31546F"/>
                </a:solidFill>
                <a:latin typeface="Helvetica Light"/>
                <a:cs typeface="Helvetica Light"/>
              </a:rPr>
              <a:t>k</a:t>
            </a:r>
            <a:r>
              <a:rPr sz="2800" spc="5" dirty="0" smtClean="0">
                <a:solidFill>
                  <a:srgbClr val="31546F"/>
                </a:solidFill>
                <a:latin typeface="Helvetica Light"/>
                <a:cs typeface="Helvetica Light"/>
              </a:rPr>
              <a:t>e</a:t>
            </a:r>
            <a:r>
              <a:rPr sz="2800" spc="-10" dirty="0" smtClean="0">
                <a:solidFill>
                  <a:srgbClr val="31546F"/>
                </a:solidFill>
                <a:latin typeface="Helvetica Light"/>
                <a:cs typeface="Helvetica Light"/>
              </a:rPr>
              <a:t>r</a:t>
            </a:r>
            <a:r>
              <a:rPr sz="2800" dirty="0" smtClean="0">
                <a:solidFill>
                  <a:srgbClr val="31546F"/>
                </a:solidFill>
                <a:latin typeface="Helvetica Light"/>
                <a:cs typeface="Helvetica Light"/>
              </a:rPr>
              <a:t> </a:t>
            </a:r>
            <a:r>
              <a:rPr lang="en-US" sz="2800" spc="-5" dirty="0" smtClean="0">
                <a:solidFill>
                  <a:srgbClr val="31546F"/>
                </a:solidFill>
                <a:latin typeface="Helvetica Light"/>
                <a:cs typeface="Helvetica Light"/>
              </a:rPr>
              <a:t>m</a:t>
            </a:r>
            <a:r>
              <a:rPr sz="2800" spc="5" dirty="0" smtClean="0">
                <a:solidFill>
                  <a:srgbClr val="31546F"/>
                </a:solidFill>
                <a:latin typeface="Helvetica Light"/>
                <a:cs typeface="Helvetica Light"/>
              </a:rPr>
              <a:t>u</a:t>
            </a:r>
            <a:r>
              <a:rPr sz="2800" spc="-25" dirty="0" smtClean="0">
                <a:solidFill>
                  <a:srgbClr val="31546F"/>
                </a:solidFill>
                <a:latin typeface="Helvetica Light"/>
                <a:cs typeface="Helvetica Light"/>
              </a:rPr>
              <a:t>s</a:t>
            </a:r>
            <a:r>
              <a:rPr sz="2800" dirty="0" smtClean="0">
                <a:solidFill>
                  <a:srgbClr val="31546F"/>
                </a:solidFill>
                <a:latin typeface="Helvetica Light"/>
                <a:cs typeface="Helvetica Light"/>
              </a:rPr>
              <a:t>t</a:t>
            </a:r>
            <a:r>
              <a:rPr sz="2800" spc="5" dirty="0" smtClean="0">
                <a:solidFill>
                  <a:srgbClr val="31546F"/>
                </a:solidFill>
                <a:latin typeface="Helvetica Light"/>
                <a:cs typeface="Helvetica Light"/>
              </a:rPr>
              <a:t> </a:t>
            </a:r>
            <a:r>
              <a:rPr sz="2800" spc="-25" dirty="0">
                <a:solidFill>
                  <a:srgbClr val="31546F"/>
                </a:solidFill>
                <a:latin typeface="Helvetica Light"/>
                <a:cs typeface="Helvetica Light"/>
              </a:rPr>
              <a:t>s</a:t>
            </a:r>
            <a:r>
              <a:rPr sz="2800" spc="5" dirty="0">
                <a:solidFill>
                  <a:srgbClr val="31546F"/>
                </a:solidFill>
                <a:latin typeface="Helvetica Light"/>
                <a:cs typeface="Helvetica Light"/>
              </a:rPr>
              <a:t>e</a:t>
            </a:r>
            <a:r>
              <a:rPr sz="2800" dirty="0">
                <a:solidFill>
                  <a:srgbClr val="31546F"/>
                </a:solidFill>
                <a:latin typeface="Helvetica Light"/>
                <a:cs typeface="Helvetica Light"/>
              </a:rPr>
              <a:t>p</a:t>
            </a:r>
            <a:r>
              <a:rPr sz="2800" spc="5" dirty="0">
                <a:solidFill>
                  <a:srgbClr val="31546F"/>
                </a:solidFill>
                <a:latin typeface="Helvetica Light"/>
                <a:cs typeface="Helvetica Light"/>
              </a:rPr>
              <a:t>a</a:t>
            </a:r>
            <a:r>
              <a:rPr sz="2800" dirty="0">
                <a:solidFill>
                  <a:srgbClr val="31546F"/>
                </a:solidFill>
                <a:latin typeface="Helvetica Light"/>
                <a:cs typeface="Helvetica Light"/>
              </a:rPr>
              <a:t>r</a:t>
            </a:r>
            <a:r>
              <a:rPr sz="2800" spc="10" dirty="0">
                <a:solidFill>
                  <a:srgbClr val="31546F"/>
                </a:solidFill>
                <a:latin typeface="Helvetica Light"/>
                <a:cs typeface="Helvetica Light"/>
              </a:rPr>
              <a:t>a</a:t>
            </a:r>
            <a:r>
              <a:rPr sz="2800" spc="5" dirty="0">
                <a:solidFill>
                  <a:srgbClr val="31546F"/>
                </a:solidFill>
                <a:latin typeface="Helvetica Light"/>
                <a:cs typeface="Helvetica Light"/>
              </a:rPr>
              <a:t>t</a:t>
            </a:r>
            <a:r>
              <a:rPr sz="2800" dirty="0">
                <a:solidFill>
                  <a:srgbClr val="31546F"/>
                </a:solidFill>
                <a:latin typeface="Helvetica Light"/>
                <a:cs typeface="Helvetica Light"/>
              </a:rPr>
              <a:t>e</a:t>
            </a:r>
            <a:r>
              <a:rPr sz="2800" spc="-20" dirty="0">
                <a:solidFill>
                  <a:srgbClr val="31546F"/>
                </a:solidFill>
                <a:latin typeface="Helvetica Light"/>
                <a:cs typeface="Helvetica Light"/>
              </a:rPr>
              <a:t> </a:t>
            </a:r>
            <a:r>
              <a:rPr lang="en-US" sz="2800" spc="5" dirty="0" smtClean="0">
                <a:solidFill>
                  <a:srgbClr val="31546F"/>
                </a:solidFill>
                <a:latin typeface="Helvetica Light"/>
                <a:cs typeface="Helvetica Light"/>
              </a:rPr>
              <a:t>citizen</a:t>
            </a:r>
            <a:r>
              <a:rPr sz="2800" spc="-25" dirty="0" smtClean="0">
                <a:solidFill>
                  <a:srgbClr val="31546F"/>
                </a:solidFill>
                <a:latin typeface="Helvetica Light"/>
                <a:cs typeface="Helvetica Light"/>
              </a:rPr>
              <a:t> </a:t>
            </a:r>
            <a:r>
              <a:rPr sz="2800" spc="-15" dirty="0" smtClean="0">
                <a:solidFill>
                  <a:srgbClr val="31546F"/>
                </a:solidFill>
                <a:latin typeface="Helvetica Light"/>
                <a:cs typeface="Helvetica Light"/>
              </a:rPr>
              <a:t>go</a:t>
            </a:r>
            <a:r>
              <a:rPr lang="en-US" sz="2800" spc="-5" dirty="0" smtClean="0">
                <a:solidFill>
                  <a:srgbClr val="31546F"/>
                </a:solidFill>
                <a:latin typeface="Helvetica Light"/>
                <a:cs typeface="Helvetica Light"/>
              </a:rPr>
              <a:t>a</a:t>
            </a:r>
            <a:r>
              <a:rPr sz="2800" spc="-25" dirty="0" smtClean="0">
                <a:solidFill>
                  <a:srgbClr val="31546F"/>
                </a:solidFill>
                <a:latin typeface="Helvetica Light"/>
                <a:cs typeface="Helvetica Light"/>
              </a:rPr>
              <a:t>l</a:t>
            </a:r>
            <a:r>
              <a:rPr sz="2800" spc="-10" dirty="0" smtClean="0">
                <a:solidFill>
                  <a:srgbClr val="31546F"/>
                </a:solidFill>
                <a:latin typeface="Helvetica Light"/>
                <a:cs typeface="Helvetica Light"/>
              </a:rPr>
              <a:t>s</a:t>
            </a:r>
            <a:r>
              <a:rPr sz="2800" spc="5" dirty="0" smtClean="0">
                <a:solidFill>
                  <a:srgbClr val="31546F"/>
                </a:solidFill>
                <a:latin typeface="Helvetica Light"/>
                <a:cs typeface="Helvetica Light"/>
              </a:rPr>
              <a:t> </a:t>
            </a:r>
            <a:r>
              <a:rPr sz="2800" spc="-10" dirty="0">
                <a:solidFill>
                  <a:srgbClr val="31546F"/>
                </a:solidFill>
                <a:latin typeface="Helvetica Light"/>
                <a:cs typeface="Helvetica Light"/>
              </a:rPr>
              <a:t>fro</a:t>
            </a:r>
            <a:r>
              <a:rPr sz="2800" dirty="0">
                <a:solidFill>
                  <a:srgbClr val="31546F"/>
                </a:solidFill>
                <a:latin typeface="Helvetica Light"/>
                <a:cs typeface="Helvetica Light"/>
              </a:rPr>
              <a:t>m</a:t>
            </a:r>
            <a:r>
              <a:rPr sz="2800" spc="-25" dirty="0">
                <a:solidFill>
                  <a:srgbClr val="31546F"/>
                </a:solidFill>
                <a:latin typeface="Helvetica Light"/>
                <a:cs typeface="Helvetica Light"/>
              </a:rPr>
              <a:t> </a:t>
            </a:r>
            <a:r>
              <a:rPr sz="2800" spc="5" dirty="0">
                <a:solidFill>
                  <a:srgbClr val="31546F"/>
                </a:solidFill>
                <a:latin typeface="Helvetica Light"/>
                <a:cs typeface="Helvetica Light"/>
              </a:rPr>
              <a:t>he</a:t>
            </a:r>
            <a:r>
              <a:rPr sz="2800" dirty="0">
                <a:solidFill>
                  <a:srgbClr val="31546F"/>
                </a:solidFill>
                <a:latin typeface="Helvetica Light"/>
                <a:cs typeface="Helvetica Light"/>
              </a:rPr>
              <a:t>r</a:t>
            </a:r>
            <a:r>
              <a:rPr sz="2800" spc="-10" dirty="0">
                <a:solidFill>
                  <a:srgbClr val="31546F"/>
                </a:solidFill>
                <a:latin typeface="Helvetica Light"/>
                <a:cs typeface="Helvetica Light"/>
              </a:rPr>
              <a:t>/</a:t>
            </a:r>
            <a:r>
              <a:rPr sz="2800" spc="5" dirty="0">
                <a:solidFill>
                  <a:srgbClr val="31546F"/>
                </a:solidFill>
                <a:latin typeface="Helvetica Light"/>
                <a:cs typeface="Helvetica Light"/>
              </a:rPr>
              <a:t>hi</a:t>
            </a:r>
            <a:r>
              <a:rPr sz="2800" spc="-10" dirty="0">
                <a:solidFill>
                  <a:srgbClr val="31546F"/>
                </a:solidFill>
                <a:latin typeface="Helvetica Light"/>
                <a:cs typeface="Helvetica Light"/>
              </a:rPr>
              <a:t>s</a:t>
            </a:r>
            <a:r>
              <a:rPr sz="2800" spc="5" dirty="0">
                <a:solidFill>
                  <a:srgbClr val="31546F"/>
                </a:solidFill>
                <a:latin typeface="Helvetica Light"/>
                <a:cs typeface="Helvetica Light"/>
              </a:rPr>
              <a:t> </a:t>
            </a:r>
            <a:r>
              <a:rPr sz="2800" spc="-10" dirty="0">
                <a:solidFill>
                  <a:srgbClr val="31546F"/>
                </a:solidFill>
                <a:latin typeface="Helvetica Light"/>
                <a:cs typeface="Helvetica Light"/>
              </a:rPr>
              <a:t>ow</a:t>
            </a:r>
            <a:r>
              <a:rPr sz="2800" dirty="0">
                <a:solidFill>
                  <a:srgbClr val="31546F"/>
                </a:solidFill>
                <a:latin typeface="Helvetica Light"/>
                <a:cs typeface="Helvetica Light"/>
              </a:rPr>
              <a:t>n </a:t>
            </a:r>
            <a:r>
              <a:rPr sz="2800" spc="5" dirty="0">
                <a:solidFill>
                  <a:srgbClr val="31546F"/>
                </a:solidFill>
                <a:latin typeface="Helvetica Light"/>
                <a:cs typeface="Helvetica Light"/>
              </a:rPr>
              <a:t>h</a:t>
            </a:r>
            <a:r>
              <a:rPr sz="2800" spc="-10" dirty="0">
                <a:solidFill>
                  <a:srgbClr val="31546F"/>
                </a:solidFill>
                <a:latin typeface="Helvetica Light"/>
                <a:cs typeface="Helvetica Light"/>
              </a:rPr>
              <a:t>o</a:t>
            </a:r>
            <a:r>
              <a:rPr sz="2800" dirty="0">
                <a:solidFill>
                  <a:srgbClr val="31546F"/>
                </a:solidFill>
                <a:latin typeface="Helvetica Light"/>
                <a:cs typeface="Helvetica Light"/>
              </a:rPr>
              <a:t>p</a:t>
            </a:r>
            <a:r>
              <a:rPr sz="2800" spc="5" dirty="0">
                <a:solidFill>
                  <a:srgbClr val="31546F"/>
                </a:solidFill>
                <a:latin typeface="Helvetica Light"/>
                <a:cs typeface="Helvetica Light"/>
              </a:rPr>
              <a:t>e</a:t>
            </a:r>
            <a:r>
              <a:rPr sz="2800" spc="-10" dirty="0">
                <a:solidFill>
                  <a:srgbClr val="31546F"/>
                </a:solidFill>
                <a:latin typeface="Helvetica Light"/>
                <a:cs typeface="Helvetica Light"/>
              </a:rPr>
              <a:t>s</a:t>
            </a:r>
            <a:r>
              <a:rPr sz="2800" spc="-15" dirty="0">
                <a:solidFill>
                  <a:srgbClr val="31546F"/>
                </a:solidFill>
                <a:latin typeface="Helvetica Light"/>
                <a:cs typeface="Helvetica Light"/>
              </a:rPr>
              <a:t> for</a:t>
            </a:r>
            <a:r>
              <a:rPr sz="2800" spc="-25" dirty="0">
                <a:solidFill>
                  <a:srgbClr val="31546F"/>
                </a:solidFill>
                <a:latin typeface="Helvetica Light"/>
                <a:cs typeface="Helvetica Light"/>
              </a:rPr>
              <a:t> </a:t>
            </a:r>
            <a:r>
              <a:rPr sz="2800" spc="5" dirty="0">
                <a:solidFill>
                  <a:srgbClr val="31546F"/>
                </a:solidFill>
                <a:latin typeface="Helvetica Light"/>
                <a:cs typeface="Helvetica Light"/>
              </a:rPr>
              <a:t>th</a:t>
            </a:r>
            <a:r>
              <a:rPr sz="2800" dirty="0">
                <a:solidFill>
                  <a:srgbClr val="31546F"/>
                </a:solidFill>
                <a:latin typeface="Helvetica Light"/>
                <a:cs typeface="Helvetica Light"/>
              </a:rPr>
              <a:t>e</a:t>
            </a:r>
            <a:r>
              <a:rPr sz="2800" spc="5" dirty="0">
                <a:solidFill>
                  <a:srgbClr val="31546F"/>
                </a:solidFill>
                <a:latin typeface="Helvetica Light"/>
                <a:cs typeface="Helvetica Light"/>
              </a:rPr>
              <a:t> </a:t>
            </a:r>
            <a:r>
              <a:rPr lang="en-US" sz="2800" spc="5" dirty="0" smtClean="0">
                <a:solidFill>
                  <a:srgbClr val="31546F"/>
                </a:solidFill>
                <a:latin typeface="Helvetica Light"/>
                <a:cs typeface="Helvetica Light"/>
              </a:rPr>
              <a:t>citizen</a:t>
            </a:r>
            <a:endParaRPr sz="2000" dirty="0">
              <a:solidFill>
                <a:srgbClr val="31546F"/>
              </a:solidFill>
              <a:latin typeface="Helvetica Light"/>
              <a:cs typeface="Helvetica Light"/>
            </a:endParaRPr>
          </a:p>
          <a:p>
            <a:pPr marL="469900" indent="-457200">
              <a:lnSpc>
                <a:spcPct val="100000"/>
              </a:lnSpc>
              <a:spcAft>
                <a:spcPts val="600"/>
              </a:spcAft>
              <a:buFont typeface="Wingdings"/>
              <a:buChar char=""/>
              <a:tabLst>
                <a:tab pos="470534" algn="l"/>
              </a:tabLst>
            </a:pPr>
            <a:r>
              <a:rPr lang="en-US" sz="2800" spc="-15" dirty="0" err="1" smtClean="0">
                <a:solidFill>
                  <a:srgbClr val="31546F"/>
                </a:solidFill>
                <a:latin typeface="Helvetica Light"/>
                <a:cs typeface="Helvetica Light"/>
              </a:rPr>
              <a:t>G</a:t>
            </a:r>
            <a:r>
              <a:rPr sz="2800" spc="-15" dirty="0" err="1" smtClean="0">
                <a:solidFill>
                  <a:srgbClr val="31546F"/>
                </a:solidFill>
                <a:latin typeface="Helvetica Light"/>
                <a:cs typeface="Helvetica Light"/>
              </a:rPr>
              <a:t>o</a:t>
            </a:r>
            <a:r>
              <a:rPr lang="en-US" sz="2800" spc="-5" dirty="0" err="1" smtClean="0">
                <a:solidFill>
                  <a:srgbClr val="31546F"/>
                </a:solidFill>
                <a:latin typeface="Helvetica Light"/>
                <a:cs typeface="Helvetica Light"/>
              </a:rPr>
              <a:t>a</a:t>
            </a:r>
            <a:r>
              <a:rPr sz="2800" spc="-10" dirty="0" err="1" smtClean="0">
                <a:solidFill>
                  <a:srgbClr val="31546F"/>
                </a:solidFill>
                <a:latin typeface="Helvetica Light"/>
                <a:cs typeface="Helvetica Light"/>
              </a:rPr>
              <a:t>l</a:t>
            </a:r>
            <a:r>
              <a:rPr sz="2800" spc="-25" dirty="0" err="1" smtClean="0">
                <a:solidFill>
                  <a:srgbClr val="31546F"/>
                </a:solidFill>
                <a:latin typeface="Helvetica Light"/>
                <a:cs typeface="Helvetica Light"/>
              </a:rPr>
              <a:t>s</a:t>
            </a:r>
            <a:r>
              <a:rPr sz="2800" spc="5" dirty="0" err="1" smtClean="0">
                <a:solidFill>
                  <a:srgbClr val="31546F"/>
                </a:solidFill>
                <a:latin typeface="Helvetica Light"/>
                <a:cs typeface="Helvetica Light"/>
              </a:rPr>
              <a:t>ettin</a:t>
            </a:r>
            <a:r>
              <a:rPr sz="2800" spc="-15" dirty="0" err="1" smtClean="0">
                <a:solidFill>
                  <a:srgbClr val="31546F"/>
                </a:solidFill>
                <a:latin typeface="Helvetica Light"/>
                <a:cs typeface="Helvetica Light"/>
              </a:rPr>
              <a:t>g</a:t>
            </a:r>
            <a:r>
              <a:rPr sz="2800" spc="-35" dirty="0" smtClean="0">
                <a:solidFill>
                  <a:srgbClr val="31546F"/>
                </a:solidFill>
                <a:latin typeface="Helvetica Light"/>
                <a:cs typeface="Helvetica Light"/>
              </a:rPr>
              <a:t> </a:t>
            </a:r>
            <a:r>
              <a:rPr sz="2800" spc="5" dirty="0">
                <a:solidFill>
                  <a:srgbClr val="31546F"/>
                </a:solidFill>
                <a:latin typeface="Helvetica Light"/>
                <a:cs typeface="Helvetica Light"/>
              </a:rPr>
              <a:t>i</a:t>
            </a:r>
            <a:r>
              <a:rPr sz="2800" spc="-10" dirty="0">
                <a:solidFill>
                  <a:srgbClr val="31546F"/>
                </a:solidFill>
                <a:latin typeface="Helvetica Light"/>
                <a:cs typeface="Helvetica Light"/>
              </a:rPr>
              <a:t>s</a:t>
            </a:r>
            <a:r>
              <a:rPr sz="2800" spc="5" dirty="0">
                <a:solidFill>
                  <a:srgbClr val="31546F"/>
                </a:solidFill>
                <a:latin typeface="Helvetica Light"/>
                <a:cs typeface="Helvetica Light"/>
              </a:rPr>
              <a:t> </a:t>
            </a:r>
            <a:r>
              <a:rPr sz="2800" dirty="0">
                <a:solidFill>
                  <a:srgbClr val="31546F"/>
                </a:solidFill>
                <a:latin typeface="Helvetica Light"/>
                <a:cs typeface="Helvetica Light"/>
              </a:rPr>
              <a:t>a</a:t>
            </a:r>
            <a:r>
              <a:rPr sz="2800" spc="-20" dirty="0">
                <a:solidFill>
                  <a:srgbClr val="31546F"/>
                </a:solidFill>
                <a:latin typeface="Helvetica Light"/>
                <a:cs typeface="Helvetica Light"/>
              </a:rPr>
              <a:t> </a:t>
            </a:r>
            <a:r>
              <a:rPr sz="2800" spc="5" dirty="0" smtClean="0">
                <a:solidFill>
                  <a:srgbClr val="31546F"/>
                </a:solidFill>
                <a:latin typeface="Helvetica Light"/>
                <a:cs typeface="Helvetica Light"/>
              </a:rPr>
              <a:t>ne</a:t>
            </a:r>
            <a:r>
              <a:rPr sz="2800" dirty="0" smtClean="0">
                <a:solidFill>
                  <a:srgbClr val="31546F"/>
                </a:solidFill>
                <a:latin typeface="Helvetica Light"/>
                <a:cs typeface="Helvetica Light"/>
              </a:rPr>
              <a:t>go</a:t>
            </a:r>
            <a:r>
              <a:rPr sz="2800" spc="5" dirty="0" smtClean="0">
                <a:solidFill>
                  <a:srgbClr val="31546F"/>
                </a:solidFill>
                <a:latin typeface="Helvetica Light"/>
                <a:cs typeface="Helvetica Light"/>
              </a:rPr>
              <a:t>tiati</a:t>
            </a:r>
            <a:r>
              <a:rPr sz="2800" spc="-10" dirty="0" smtClean="0">
                <a:solidFill>
                  <a:srgbClr val="31546F"/>
                </a:solidFill>
                <a:latin typeface="Helvetica Light"/>
                <a:cs typeface="Helvetica Light"/>
              </a:rPr>
              <a:t>o</a:t>
            </a:r>
            <a:r>
              <a:rPr sz="2800" dirty="0" smtClean="0">
                <a:solidFill>
                  <a:srgbClr val="31546F"/>
                </a:solidFill>
                <a:latin typeface="Helvetica Light"/>
                <a:cs typeface="Helvetica Light"/>
              </a:rPr>
              <a:t>n</a:t>
            </a:r>
            <a:r>
              <a:rPr lang="en-US" sz="2800" dirty="0" smtClean="0">
                <a:solidFill>
                  <a:srgbClr val="31546F"/>
                </a:solidFill>
                <a:latin typeface="Helvetica Light"/>
                <a:cs typeface="Helvetica Light"/>
              </a:rPr>
              <a:t> (</a:t>
            </a:r>
            <a:r>
              <a:rPr sz="2800" spc="10" dirty="0" smtClean="0">
                <a:solidFill>
                  <a:srgbClr val="31546F"/>
                </a:solidFill>
                <a:latin typeface="Helvetica Light"/>
                <a:cs typeface="Helvetica Light"/>
              </a:rPr>
              <a:t>C</a:t>
            </a:r>
            <a:r>
              <a:rPr sz="2800" spc="-15" dirty="0" smtClean="0">
                <a:solidFill>
                  <a:srgbClr val="31546F"/>
                </a:solidFill>
                <a:latin typeface="Helvetica Light"/>
                <a:cs typeface="Helvetica Light"/>
              </a:rPr>
              <a:t>TI</a:t>
            </a:r>
            <a:r>
              <a:rPr sz="2800" spc="-5" dirty="0" smtClean="0">
                <a:solidFill>
                  <a:srgbClr val="31546F"/>
                </a:solidFill>
                <a:latin typeface="Helvetica Light"/>
                <a:cs typeface="Helvetica Light"/>
              </a:rPr>
              <a:t> </a:t>
            </a:r>
            <a:r>
              <a:rPr lang="en-US" sz="2800" spc="-25" dirty="0" smtClean="0">
                <a:solidFill>
                  <a:srgbClr val="31546F"/>
                </a:solidFill>
                <a:latin typeface="Helvetica Light"/>
                <a:cs typeface="Helvetica Light"/>
              </a:rPr>
              <a:t>w</a:t>
            </a:r>
            <a:r>
              <a:rPr sz="2800" spc="-25" dirty="0" smtClean="0">
                <a:solidFill>
                  <a:srgbClr val="31546F"/>
                </a:solidFill>
                <a:latin typeface="Helvetica Light"/>
                <a:cs typeface="Helvetica Light"/>
              </a:rPr>
              <a:t>o</a:t>
            </a:r>
            <a:r>
              <a:rPr lang="en-US" sz="2800" spc="-5" dirty="0" smtClean="0">
                <a:solidFill>
                  <a:srgbClr val="31546F"/>
                </a:solidFill>
                <a:latin typeface="Helvetica Light"/>
                <a:cs typeface="Helvetica Light"/>
              </a:rPr>
              <a:t>r</a:t>
            </a:r>
            <a:r>
              <a:rPr sz="2800" spc="-15" dirty="0" smtClean="0">
                <a:solidFill>
                  <a:srgbClr val="31546F"/>
                </a:solidFill>
                <a:latin typeface="Helvetica Light"/>
                <a:cs typeface="Helvetica Light"/>
              </a:rPr>
              <a:t>k</a:t>
            </a:r>
            <a:r>
              <a:rPr sz="2800" spc="5" dirty="0" smtClean="0">
                <a:solidFill>
                  <a:srgbClr val="31546F"/>
                </a:solidFill>
                <a:latin typeface="Helvetica Light"/>
                <a:cs typeface="Helvetica Light"/>
              </a:rPr>
              <a:t>e</a:t>
            </a:r>
            <a:r>
              <a:rPr sz="2800" spc="-10" dirty="0" smtClean="0">
                <a:solidFill>
                  <a:srgbClr val="31546F"/>
                </a:solidFill>
                <a:latin typeface="Helvetica Light"/>
                <a:cs typeface="Helvetica Light"/>
              </a:rPr>
              <a:t>r</a:t>
            </a:r>
            <a:r>
              <a:rPr sz="2800" dirty="0" smtClean="0">
                <a:solidFill>
                  <a:srgbClr val="31546F"/>
                </a:solidFill>
                <a:latin typeface="Helvetica Light"/>
                <a:cs typeface="Helvetica Light"/>
              </a:rPr>
              <a:t> </a:t>
            </a:r>
            <a:r>
              <a:rPr sz="2800" dirty="0">
                <a:solidFill>
                  <a:srgbClr val="31546F"/>
                </a:solidFill>
                <a:latin typeface="Helvetica Light"/>
                <a:cs typeface="Helvetica Light"/>
              </a:rPr>
              <a:t>&amp;</a:t>
            </a:r>
            <a:r>
              <a:rPr sz="2800" spc="5" dirty="0">
                <a:solidFill>
                  <a:srgbClr val="31546F"/>
                </a:solidFill>
                <a:latin typeface="Helvetica Light"/>
                <a:cs typeface="Helvetica Light"/>
              </a:rPr>
              <a:t> </a:t>
            </a:r>
            <a:r>
              <a:rPr lang="en-US" sz="2800" spc="5" dirty="0" smtClean="0">
                <a:solidFill>
                  <a:srgbClr val="31546F"/>
                </a:solidFill>
                <a:latin typeface="Helvetica Light"/>
                <a:cs typeface="Helvetica Light"/>
              </a:rPr>
              <a:t>citizen m</a:t>
            </a:r>
            <a:r>
              <a:rPr sz="2800" spc="5" dirty="0" smtClean="0">
                <a:solidFill>
                  <a:srgbClr val="31546F"/>
                </a:solidFill>
                <a:latin typeface="Helvetica Light"/>
                <a:cs typeface="Helvetica Light"/>
              </a:rPr>
              <a:t>u</a:t>
            </a:r>
            <a:r>
              <a:rPr sz="2800" spc="-25" dirty="0" smtClean="0">
                <a:solidFill>
                  <a:srgbClr val="31546F"/>
                </a:solidFill>
                <a:latin typeface="Helvetica Light"/>
                <a:cs typeface="Helvetica Light"/>
              </a:rPr>
              <a:t>s</a:t>
            </a:r>
            <a:r>
              <a:rPr sz="2800" dirty="0" smtClean="0">
                <a:solidFill>
                  <a:srgbClr val="31546F"/>
                </a:solidFill>
                <a:latin typeface="Helvetica Light"/>
                <a:cs typeface="Helvetica Light"/>
              </a:rPr>
              <a:t>t</a:t>
            </a:r>
            <a:r>
              <a:rPr lang="en-US" sz="2800" dirty="0">
                <a:solidFill>
                  <a:srgbClr val="31546F"/>
                </a:solidFill>
                <a:latin typeface="Helvetica Light"/>
                <a:cs typeface="Helvetica Light"/>
              </a:rPr>
              <a:t> </a:t>
            </a:r>
            <a:r>
              <a:rPr sz="2800" dirty="0" smtClean="0">
                <a:solidFill>
                  <a:srgbClr val="31546F"/>
                </a:solidFill>
                <a:latin typeface="Helvetica Light"/>
                <a:cs typeface="Helvetica Light"/>
              </a:rPr>
              <a:t>pr</a:t>
            </a:r>
            <a:r>
              <a:rPr sz="2800" spc="5" dirty="0" smtClean="0">
                <a:solidFill>
                  <a:srgbClr val="31546F"/>
                </a:solidFill>
                <a:latin typeface="Helvetica Light"/>
                <a:cs typeface="Helvetica Light"/>
              </a:rPr>
              <a:t>i</a:t>
            </a:r>
            <a:r>
              <a:rPr sz="2800" dirty="0" smtClean="0">
                <a:solidFill>
                  <a:srgbClr val="31546F"/>
                </a:solidFill>
                <a:latin typeface="Helvetica Light"/>
                <a:cs typeface="Helvetica Light"/>
              </a:rPr>
              <a:t>or</a:t>
            </a:r>
            <a:r>
              <a:rPr sz="2800" spc="5" dirty="0" smtClean="0">
                <a:solidFill>
                  <a:srgbClr val="31546F"/>
                </a:solidFill>
                <a:latin typeface="Helvetica Light"/>
                <a:cs typeface="Helvetica Light"/>
              </a:rPr>
              <a:t>iti</a:t>
            </a:r>
            <a:r>
              <a:rPr sz="2800" spc="-15" dirty="0" smtClean="0">
                <a:solidFill>
                  <a:srgbClr val="31546F"/>
                </a:solidFill>
                <a:latin typeface="Helvetica Light"/>
                <a:cs typeface="Helvetica Light"/>
              </a:rPr>
              <a:t>z</a:t>
            </a:r>
            <a:r>
              <a:rPr sz="2800" dirty="0" smtClean="0">
                <a:solidFill>
                  <a:srgbClr val="31546F"/>
                </a:solidFill>
                <a:latin typeface="Helvetica Light"/>
                <a:cs typeface="Helvetica Light"/>
              </a:rPr>
              <a:t>e</a:t>
            </a:r>
            <a:r>
              <a:rPr sz="2800" spc="-45" dirty="0" smtClean="0">
                <a:solidFill>
                  <a:srgbClr val="31546F"/>
                </a:solidFill>
                <a:latin typeface="Helvetica Light"/>
                <a:cs typeface="Helvetica Light"/>
              </a:rPr>
              <a:t> </a:t>
            </a:r>
            <a:r>
              <a:rPr lang="en-US" sz="2800" spc="5" dirty="0" smtClean="0">
                <a:solidFill>
                  <a:srgbClr val="31546F"/>
                </a:solidFill>
                <a:latin typeface="Helvetica Light"/>
                <a:cs typeface="Helvetica Light"/>
              </a:rPr>
              <a:t>citizen’s</a:t>
            </a:r>
            <a:r>
              <a:rPr sz="2800" spc="-10" dirty="0" smtClean="0">
                <a:solidFill>
                  <a:srgbClr val="31546F"/>
                </a:solidFill>
                <a:latin typeface="Helvetica Light"/>
                <a:cs typeface="Helvetica Light"/>
              </a:rPr>
              <a:t> </a:t>
            </a:r>
            <a:r>
              <a:rPr sz="2800" spc="5" dirty="0">
                <a:solidFill>
                  <a:srgbClr val="31546F"/>
                </a:solidFill>
                <a:latin typeface="Helvetica Light"/>
                <a:cs typeface="Helvetica Light"/>
              </a:rPr>
              <a:t>c</a:t>
            </a:r>
            <a:r>
              <a:rPr sz="2800" dirty="0">
                <a:solidFill>
                  <a:srgbClr val="31546F"/>
                </a:solidFill>
                <a:latin typeface="Helvetica Light"/>
                <a:cs typeface="Helvetica Light"/>
              </a:rPr>
              <a:t>ho</a:t>
            </a:r>
            <a:r>
              <a:rPr sz="2800" spc="10" dirty="0">
                <a:solidFill>
                  <a:srgbClr val="31546F"/>
                </a:solidFill>
                <a:latin typeface="Helvetica Light"/>
                <a:cs typeface="Helvetica Light"/>
              </a:rPr>
              <a:t>i</a:t>
            </a:r>
            <a:r>
              <a:rPr sz="2800" spc="5" dirty="0">
                <a:solidFill>
                  <a:srgbClr val="31546F"/>
                </a:solidFill>
                <a:latin typeface="Helvetica Light"/>
                <a:cs typeface="Helvetica Light"/>
              </a:rPr>
              <a:t>ce</a:t>
            </a:r>
            <a:r>
              <a:rPr sz="2800" dirty="0">
                <a:solidFill>
                  <a:srgbClr val="31546F"/>
                </a:solidFill>
                <a:latin typeface="Helvetica Light"/>
                <a:cs typeface="Helvetica Light"/>
              </a:rPr>
              <a:t>s</a:t>
            </a:r>
            <a:r>
              <a:rPr sz="2800" spc="-65" dirty="0">
                <a:solidFill>
                  <a:srgbClr val="31546F"/>
                </a:solidFill>
                <a:latin typeface="Helvetica Light"/>
                <a:cs typeface="Helvetica Light"/>
              </a:rPr>
              <a:t> </a:t>
            </a:r>
            <a:r>
              <a:rPr sz="2800" spc="5" dirty="0" smtClean="0">
                <a:solidFill>
                  <a:srgbClr val="31546F"/>
                </a:solidFill>
                <a:latin typeface="Helvetica Light"/>
                <a:cs typeface="Helvetica Light"/>
              </a:rPr>
              <a:t>t</a:t>
            </a:r>
            <a:r>
              <a:rPr sz="2800" dirty="0" smtClean="0">
                <a:solidFill>
                  <a:srgbClr val="31546F"/>
                </a:solidFill>
                <a:latin typeface="Helvetica Light"/>
                <a:cs typeface="Helvetica Light"/>
              </a:rPr>
              <a:t>og</a:t>
            </a:r>
            <a:r>
              <a:rPr sz="2800" spc="5" dirty="0" smtClean="0">
                <a:solidFill>
                  <a:srgbClr val="31546F"/>
                </a:solidFill>
                <a:latin typeface="Helvetica Light"/>
                <a:cs typeface="Helvetica Light"/>
              </a:rPr>
              <a:t>et</a:t>
            </a:r>
            <a:r>
              <a:rPr sz="2800" dirty="0" smtClean="0">
                <a:solidFill>
                  <a:srgbClr val="31546F"/>
                </a:solidFill>
                <a:latin typeface="Helvetica Light"/>
                <a:cs typeface="Helvetica Light"/>
              </a:rPr>
              <a:t>h</a:t>
            </a:r>
            <a:r>
              <a:rPr sz="2800" spc="5" dirty="0" smtClean="0">
                <a:solidFill>
                  <a:srgbClr val="31546F"/>
                </a:solidFill>
                <a:latin typeface="Helvetica Light"/>
                <a:cs typeface="Helvetica Light"/>
              </a:rPr>
              <a:t>e</a:t>
            </a:r>
            <a:r>
              <a:rPr sz="2800" dirty="0" smtClean="0">
                <a:solidFill>
                  <a:srgbClr val="31546F"/>
                </a:solidFill>
                <a:latin typeface="Helvetica Light"/>
                <a:cs typeface="Helvetica Light"/>
              </a:rPr>
              <a:t>r</a:t>
            </a:r>
            <a:r>
              <a:rPr lang="en-US" sz="2800" dirty="0" smtClean="0">
                <a:solidFill>
                  <a:srgbClr val="31546F"/>
                </a:solidFill>
                <a:latin typeface="Helvetica Light"/>
                <a:cs typeface="Helvetica Light"/>
              </a:rPr>
              <a:t>)</a:t>
            </a:r>
            <a:endParaRPr sz="2800" dirty="0">
              <a:solidFill>
                <a:srgbClr val="31546F"/>
              </a:solidFill>
              <a:latin typeface="Helvetica Light"/>
              <a:cs typeface="Helvetica Light"/>
            </a:endParaRPr>
          </a:p>
          <a:p>
            <a:pPr>
              <a:lnSpc>
                <a:spcPct val="100000"/>
              </a:lnSpc>
              <a:spcBef>
                <a:spcPts val="49"/>
              </a:spcBef>
            </a:pPr>
            <a:endParaRPr sz="1900" dirty="0">
              <a:solidFill>
                <a:srgbClr val="31546F"/>
              </a:solidFill>
              <a:latin typeface="Helvetica"/>
              <a:cs typeface="Helvetica"/>
            </a:endParaRPr>
          </a:p>
        </p:txBody>
      </p:sp>
      <p:sp>
        <p:nvSpPr>
          <p:cNvPr id="7" name="Footer Placeholder 6"/>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1596762507"/>
      </p:ext>
    </p:extLst>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bwMode="auto">
          <a:xfrm>
            <a:off x="838200" y="498040"/>
            <a:ext cx="8229600" cy="1143000"/>
          </a:xfrm>
          <a:noFill/>
          <a:ln>
            <a:miter lim="800000"/>
            <a:headEnd/>
            <a:tailEnd/>
          </a:ln>
        </p:spPr>
        <p:txBody>
          <a:bodyPr wrap="square" lIns="91440" tIns="45720" rIns="91440" bIns="45720" numCol="1" anchor="t" anchorCtr="0" compatLnSpc="1">
            <a:prstTxWarp prst="textNoShape">
              <a:avLst/>
            </a:prstTxWarp>
          </a:bodyPr>
          <a:lstStyle/>
          <a:p>
            <a:pPr algn="l" eaLnBrk="1" hangingPunct="1"/>
            <a:r>
              <a:rPr lang="en-US" dirty="0" smtClean="0">
                <a:solidFill>
                  <a:srgbClr val="31546F"/>
                </a:solidFill>
                <a:latin typeface="Helvetica Neue"/>
                <a:ea typeface="Verdana" pitchFamily="32" charset="0"/>
                <a:cs typeface="Helvetica Neue"/>
              </a:rPr>
              <a:t>Focus areas</a:t>
            </a:r>
          </a:p>
        </p:txBody>
      </p:sp>
      <p:sp>
        <p:nvSpPr>
          <p:cNvPr id="258051" name="Rectangle 3"/>
          <p:cNvSpPr>
            <a:spLocks noGrp="1" noChangeArrowheads="1"/>
          </p:cNvSpPr>
          <p:nvPr>
            <p:ph idx="1"/>
          </p:nvPr>
        </p:nvSpPr>
        <p:spPr bwMode="auto">
          <a:xfrm>
            <a:off x="838200" y="1671656"/>
            <a:ext cx="8229600" cy="3596032"/>
          </a:xfrm>
          <a:noFill/>
          <a:ln>
            <a:miter lim="800000"/>
            <a:headEnd/>
            <a:tailEnd/>
          </a:ln>
        </p:spPr>
        <p:txBody>
          <a:bodyPr wrap="square" lIns="91440" tIns="45720" rIns="91440" bIns="45720" numCol="1" anchor="t" anchorCtr="0" compatLnSpc="1">
            <a:prstTxWarp prst="textNoShape">
              <a:avLst/>
            </a:prstTxWarp>
            <a:noAutofit/>
          </a:bodyPr>
          <a:lstStyle/>
          <a:p>
            <a:pPr eaLnBrk="1" hangingPunct="1">
              <a:buClr>
                <a:srgbClr val="31546F"/>
              </a:buClr>
              <a:buFont typeface="Wingdings" charset="2"/>
              <a:buChar char="§"/>
            </a:pPr>
            <a:r>
              <a:rPr lang="en-US" dirty="0" smtClean="0">
                <a:solidFill>
                  <a:srgbClr val="31546F"/>
                </a:solidFill>
                <a:latin typeface="Helvetica Neue Light"/>
                <a:ea typeface="Verdana" pitchFamily="32" charset="0"/>
                <a:cs typeface="Helvetica Neue Light"/>
              </a:rPr>
              <a:t>Finances</a:t>
            </a:r>
            <a:endParaRPr lang="en-US" dirty="0">
              <a:solidFill>
                <a:srgbClr val="31546F"/>
              </a:solidFill>
              <a:latin typeface="Helvetica Neue Light"/>
              <a:ea typeface="Verdana" pitchFamily="32" charset="0"/>
              <a:cs typeface="Helvetica Neue Light"/>
            </a:endParaRPr>
          </a:p>
          <a:p>
            <a:pPr eaLnBrk="1" hangingPunct="1">
              <a:buClr>
                <a:srgbClr val="31546F"/>
              </a:buClr>
              <a:buFont typeface="Wingdings" charset="2"/>
              <a:buChar char="§"/>
            </a:pPr>
            <a:r>
              <a:rPr lang="en-US" dirty="0">
                <a:solidFill>
                  <a:srgbClr val="31546F"/>
                </a:solidFill>
                <a:latin typeface="Helvetica Neue Light"/>
                <a:ea typeface="Verdana" pitchFamily="32" charset="0"/>
                <a:cs typeface="Helvetica Neue Light"/>
              </a:rPr>
              <a:t>Housing crisis management</a:t>
            </a:r>
          </a:p>
          <a:p>
            <a:pPr>
              <a:buClr>
                <a:srgbClr val="31546F"/>
              </a:buClr>
              <a:buFont typeface="Wingdings" charset="2"/>
              <a:buChar char="§"/>
            </a:pPr>
            <a:r>
              <a:rPr lang="en-US" dirty="0">
                <a:solidFill>
                  <a:srgbClr val="31546F"/>
                </a:solidFill>
                <a:latin typeface="Helvetica Neue Light"/>
                <a:ea typeface="Verdana" pitchFamily="32" charset="0"/>
                <a:cs typeface="Helvetica Neue Light"/>
              </a:rPr>
              <a:t>Psychiatric treatment and medication management</a:t>
            </a:r>
          </a:p>
          <a:p>
            <a:pPr eaLnBrk="1" hangingPunct="1">
              <a:buClr>
                <a:srgbClr val="31546F"/>
              </a:buClr>
              <a:buFont typeface="Wingdings" charset="2"/>
              <a:buChar char="§"/>
            </a:pPr>
            <a:r>
              <a:rPr lang="en-US" dirty="0" smtClean="0">
                <a:solidFill>
                  <a:srgbClr val="31546F"/>
                </a:solidFill>
                <a:latin typeface="Helvetica Neue Light"/>
                <a:ea typeface="Verdana" pitchFamily="32" charset="0"/>
                <a:cs typeface="Helvetica Neue Light"/>
              </a:rPr>
              <a:t>Substance use </a:t>
            </a:r>
            <a:endParaRPr lang="en-US" dirty="0">
              <a:solidFill>
                <a:srgbClr val="31546F"/>
              </a:solidFill>
              <a:latin typeface="Helvetica Neue Light"/>
              <a:ea typeface="Verdana" pitchFamily="32" charset="0"/>
              <a:cs typeface="Helvetica Neue Light"/>
            </a:endParaRPr>
          </a:p>
          <a:p>
            <a:pPr eaLnBrk="1" hangingPunct="1">
              <a:buClr>
                <a:srgbClr val="31546F"/>
              </a:buClr>
              <a:buFont typeface="Wingdings" charset="2"/>
              <a:buChar char="§"/>
            </a:pPr>
            <a:r>
              <a:rPr lang="en-US" dirty="0">
                <a:solidFill>
                  <a:srgbClr val="31546F"/>
                </a:solidFill>
                <a:latin typeface="Helvetica Neue Light"/>
                <a:ea typeface="Verdana" pitchFamily="32" charset="0"/>
                <a:cs typeface="Helvetica Neue Light"/>
              </a:rPr>
              <a:t>Family </a:t>
            </a:r>
            <a:r>
              <a:rPr lang="en-US" dirty="0" smtClean="0">
                <a:solidFill>
                  <a:srgbClr val="31546F"/>
                </a:solidFill>
                <a:latin typeface="Helvetica Neue Light"/>
                <a:ea typeface="Verdana" pitchFamily="32" charset="0"/>
                <a:cs typeface="Helvetica Neue Light"/>
              </a:rPr>
              <a:t>relationships</a:t>
            </a: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2429370538"/>
      </p:ext>
    </p:extLst>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Group Exercise</a:t>
            </a:r>
            <a:endParaRPr lang="en-US" dirty="0"/>
          </a:p>
        </p:txBody>
      </p:sp>
      <p:sp>
        <p:nvSpPr>
          <p:cNvPr id="3" name="Content Placeholder 2"/>
          <p:cNvSpPr>
            <a:spLocks noGrp="1"/>
          </p:cNvSpPr>
          <p:nvPr>
            <p:ph idx="1"/>
          </p:nvPr>
        </p:nvSpPr>
        <p:spPr/>
        <p:txBody>
          <a:bodyPr/>
          <a:lstStyle/>
          <a:p>
            <a:r>
              <a:rPr lang="en-US" dirty="0" smtClean="0"/>
              <a:t>Identify focus areas that would be relevant to your target population</a:t>
            </a:r>
            <a:endParaRPr lang="en-US" dirty="0"/>
          </a:p>
        </p:txBody>
      </p:sp>
      <p:sp>
        <p:nvSpPr>
          <p:cNvPr id="4" name="Footer Placeholder 3"/>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276647693"/>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6025"/>
            <a:ext cx="7772400" cy="1470025"/>
          </a:xfrm>
        </p:spPr>
        <p:txBody>
          <a:bodyPr>
            <a:normAutofit/>
          </a:bodyPr>
          <a:lstStyle/>
          <a:p>
            <a:r>
              <a:rPr lang="en-US" sz="5400" dirty="0" smtClean="0">
                <a:solidFill>
                  <a:srgbClr val="31546F"/>
                </a:solidFill>
              </a:rPr>
              <a:t>	</a:t>
            </a:r>
            <a:endParaRPr lang="en-US" sz="5400" dirty="0">
              <a:solidFill>
                <a:srgbClr val="31546F"/>
              </a:solidFill>
            </a:endParaRPr>
          </a:p>
        </p:txBody>
      </p:sp>
      <p:sp>
        <p:nvSpPr>
          <p:cNvPr id="3" name="Subtitle 2"/>
          <p:cNvSpPr>
            <a:spLocks noGrp="1"/>
          </p:cNvSpPr>
          <p:nvPr>
            <p:ph type="subTitle" idx="1"/>
          </p:nvPr>
        </p:nvSpPr>
        <p:spPr>
          <a:xfrm>
            <a:off x="1371600" y="3175000"/>
            <a:ext cx="6400800" cy="1752600"/>
          </a:xfrm>
        </p:spPr>
        <p:txBody>
          <a:bodyPr/>
          <a:lstStyle/>
          <a:p>
            <a:r>
              <a:rPr lang="en-US" sz="4400" dirty="0" smtClean="0">
                <a:solidFill>
                  <a:srgbClr val="31546F"/>
                </a:solidFill>
              </a:rPr>
              <a:t>CTI Model Details</a:t>
            </a:r>
          </a:p>
          <a:p>
            <a:endParaRPr lang="en-US" dirty="0"/>
          </a:p>
        </p:txBody>
      </p:sp>
      <p:sp>
        <p:nvSpPr>
          <p:cNvPr id="4" name="Footer Placeholder 3"/>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2728227825"/>
      </p:ext>
    </p:extLst>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home visits?</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Engage citizen</a:t>
            </a:r>
          </a:p>
          <a:p>
            <a:pPr>
              <a:buFont typeface="Wingdings" charset="2"/>
              <a:buChar char="§"/>
            </a:pPr>
            <a:r>
              <a:rPr lang="en-US" dirty="0" smtClean="0"/>
              <a:t>“In-vivo” assessment of needs and supports</a:t>
            </a:r>
          </a:p>
          <a:p>
            <a:pPr>
              <a:buFont typeface="Wingdings" charset="2"/>
              <a:buChar char="§"/>
            </a:pPr>
            <a:r>
              <a:rPr lang="en-US" dirty="0" smtClean="0"/>
              <a:t>Engage potential supporters in collaborative way</a:t>
            </a:r>
            <a:endParaRPr lang="en-US" dirty="0"/>
          </a:p>
        </p:txBody>
      </p:sp>
      <p:sp>
        <p:nvSpPr>
          <p:cNvPr id="4" name="Footer Placeholder 3"/>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3782270324"/>
      </p:ext>
    </p:extLst>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i="1" dirty="0" smtClean="0"/>
              <a:t>active </a:t>
            </a:r>
            <a:r>
              <a:rPr lang="en-US" dirty="0" smtClean="0"/>
              <a:t>linking?</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Distinguish from “service referrals”  </a:t>
            </a:r>
          </a:p>
          <a:p>
            <a:pPr>
              <a:buFont typeface="Wingdings" charset="2"/>
              <a:buChar char="§"/>
            </a:pPr>
            <a:r>
              <a:rPr lang="en-US" dirty="0" smtClean="0"/>
              <a:t>Strategies?</a:t>
            </a:r>
            <a:endParaRPr lang="en-US" dirty="0"/>
          </a:p>
        </p:txBody>
      </p:sp>
      <p:sp>
        <p:nvSpPr>
          <p:cNvPr id="4" name="Footer Placeholder 3"/>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2034698520"/>
      </p:ext>
    </p:extLst>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Negotiate and mediate</a:t>
            </a:r>
            <a:endParaRPr lang="en-US" dirty="0"/>
          </a:p>
        </p:txBody>
      </p:sp>
      <p:sp>
        <p:nvSpPr>
          <p:cNvPr id="3" name="Content Placeholder 2"/>
          <p:cNvSpPr>
            <a:spLocks noGrp="1"/>
          </p:cNvSpPr>
          <p:nvPr>
            <p:ph idx="1"/>
          </p:nvPr>
        </p:nvSpPr>
        <p:spPr/>
        <p:txBody>
          <a:bodyPr/>
          <a:lstStyle/>
          <a:p>
            <a:r>
              <a:rPr lang="en-US" dirty="0" smtClean="0"/>
              <a:t>Clarify expectations of citizen and supporters</a:t>
            </a:r>
          </a:p>
          <a:p>
            <a:r>
              <a:rPr lang="en-US" dirty="0" smtClean="0"/>
              <a:t>Mediate conflicts as they arise</a:t>
            </a:r>
          </a:p>
          <a:p>
            <a:r>
              <a:rPr lang="en-US" dirty="0" smtClean="0"/>
              <a:t>Introduce and link supporters when feasible</a:t>
            </a:r>
          </a:p>
          <a:p>
            <a:endParaRPr lang="en-US" dirty="0"/>
          </a:p>
        </p:txBody>
      </p:sp>
      <p:sp>
        <p:nvSpPr>
          <p:cNvPr id="4" name="Footer Placeholder 3"/>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3877511860"/>
      </p:ext>
    </p:extLst>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ChangeArrowheads="1"/>
          </p:cNvSpPr>
          <p:nvPr/>
        </p:nvSpPr>
        <p:spPr bwMode="auto">
          <a:xfrm>
            <a:off x="0" y="0"/>
            <a:ext cx="2667000" cy="6858000"/>
          </a:xfrm>
          <a:prstGeom prst="rect">
            <a:avLst/>
          </a:prstGeom>
          <a:solidFill>
            <a:srgbClr val="31546F"/>
          </a:solidFill>
          <a:ln w="38100">
            <a:noFill/>
            <a:miter lim="800000"/>
            <a:headEnd/>
            <a:tailEnd/>
          </a:ln>
        </p:spPr>
        <p:txBody>
          <a:bodyPr>
            <a:prstTxWarp prst="textNoShape">
              <a:avLst/>
            </a:prstTxWarp>
          </a:bodyPr>
          <a:lstStyle/>
          <a:p>
            <a:pPr marL="342900" indent="-342900" eaLnBrk="0" hangingPunct="0">
              <a:spcBef>
                <a:spcPct val="20000"/>
              </a:spcBef>
              <a:buFontTx/>
              <a:buChar char="•"/>
            </a:pPr>
            <a:endParaRPr lang="en-US" sz="3200"/>
          </a:p>
          <a:p>
            <a:pPr marL="342900" indent="-342900" eaLnBrk="0" hangingPunct="0">
              <a:spcBef>
                <a:spcPct val="20000"/>
              </a:spcBef>
              <a:buFontTx/>
              <a:buChar char="•"/>
            </a:pPr>
            <a:endParaRPr lang="en-US" sz="3200"/>
          </a:p>
          <a:p>
            <a:pPr marL="342900" indent="-342900" algn="ctr" eaLnBrk="0" hangingPunct="0">
              <a:lnSpc>
                <a:spcPct val="105000"/>
              </a:lnSpc>
              <a:spcBef>
                <a:spcPct val="5000"/>
              </a:spcBef>
              <a:spcAft>
                <a:spcPct val="5000"/>
              </a:spcAft>
            </a:pPr>
            <a:endParaRPr lang="en-US" sz="4000">
              <a:solidFill>
                <a:srgbClr val="99FF99"/>
              </a:solidFill>
            </a:endParaRPr>
          </a:p>
        </p:txBody>
      </p:sp>
      <p:sp>
        <p:nvSpPr>
          <p:cNvPr id="249859" name="Rectangle 3"/>
          <p:cNvSpPr>
            <a:spLocks noChangeArrowheads="1"/>
          </p:cNvSpPr>
          <p:nvPr/>
        </p:nvSpPr>
        <p:spPr bwMode="auto">
          <a:xfrm>
            <a:off x="152400" y="2133600"/>
            <a:ext cx="2362200" cy="1905000"/>
          </a:xfrm>
          <a:prstGeom prst="rect">
            <a:avLst/>
          </a:prstGeom>
          <a:noFill/>
          <a:ln w="9525">
            <a:noFill/>
            <a:miter lim="800000"/>
            <a:headEnd/>
            <a:tailEnd/>
          </a:ln>
        </p:spPr>
        <p:txBody>
          <a:bodyPr anchor="ctr">
            <a:prstTxWarp prst="textNoShape">
              <a:avLst/>
            </a:prstTxWarp>
          </a:bodyPr>
          <a:lstStyle/>
          <a:p>
            <a:pPr algn="ctr">
              <a:lnSpc>
                <a:spcPct val="80000"/>
              </a:lnSpc>
            </a:pPr>
            <a:r>
              <a:rPr lang="en-US" sz="2800" dirty="0">
                <a:solidFill>
                  <a:schemeClr val="bg1"/>
                </a:solidFill>
                <a:latin typeface="Helvetica Neue Medium"/>
                <a:cs typeface="Helvetica Neue Medium"/>
              </a:rPr>
              <a:t>Phase </a:t>
            </a:r>
            <a:r>
              <a:rPr lang="en-US" sz="2800" dirty="0" smtClean="0">
                <a:solidFill>
                  <a:schemeClr val="bg1"/>
                </a:solidFill>
                <a:latin typeface="Helvetica Neue Medium"/>
                <a:cs typeface="Helvetica Neue Medium"/>
              </a:rPr>
              <a:t>Two</a:t>
            </a:r>
            <a:br>
              <a:rPr lang="en-US" sz="2800" dirty="0" smtClean="0">
                <a:solidFill>
                  <a:schemeClr val="bg1"/>
                </a:solidFill>
                <a:latin typeface="Helvetica Neue Medium"/>
                <a:cs typeface="Helvetica Neue Medium"/>
              </a:rPr>
            </a:br>
            <a:endParaRPr lang="en-US" sz="2800" dirty="0">
              <a:solidFill>
                <a:schemeClr val="bg1"/>
              </a:solidFill>
              <a:latin typeface="Helvetica Neue Medium"/>
              <a:cs typeface="Helvetica Neue Medium"/>
            </a:endParaRPr>
          </a:p>
          <a:p>
            <a:pPr algn="ctr">
              <a:lnSpc>
                <a:spcPct val="80000"/>
              </a:lnSpc>
            </a:pPr>
            <a:r>
              <a:rPr lang="en-US" sz="2800" dirty="0">
                <a:solidFill>
                  <a:schemeClr val="bg1"/>
                </a:solidFill>
                <a:latin typeface="Helvetica Neue Medium"/>
                <a:cs typeface="Helvetica Neue Medium"/>
              </a:rPr>
              <a:t>Try-Out</a:t>
            </a:r>
            <a:r>
              <a:rPr lang="en-US" dirty="0">
                <a:solidFill>
                  <a:schemeClr val="bg1"/>
                </a:solidFill>
                <a:latin typeface="Helvetica Neue Medium"/>
                <a:cs typeface="Helvetica Neue Medium"/>
              </a:rPr>
              <a:t/>
            </a:r>
            <a:br>
              <a:rPr lang="en-US" dirty="0">
                <a:solidFill>
                  <a:schemeClr val="bg1"/>
                </a:solidFill>
                <a:latin typeface="Helvetica Neue Medium"/>
                <a:cs typeface="Helvetica Neue Medium"/>
              </a:rPr>
            </a:br>
            <a:endParaRPr lang="en-US" dirty="0">
              <a:solidFill>
                <a:schemeClr val="bg1"/>
              </a:solidFill>
              <a:latin typeface="Helvetica Neue Medium"/>
              <a:cs typeface="Helvetica Neue Medium"/>
            </a:endParaRPr>
          </a:p>
          <a:p>
            <a:pPr algn="ctr">
              <a:lnSpc>
                <a:spcPct val="80000"/>
              </a:lnSpc>
            </a:pPr>
            <a:endParaRPr lang="en-US" dirty="0">
              <a:solidFill>
                <a:schemeClr val="bg1"/>
              </a:solidFill>
              <a:latin typeface="Verdana" pitchFamily="32" charset="0"/>
            </a:endParaRPr>
          </a:p>
        </p:txBody>
      </p:sp>
      <p:sp>
        <p:nvSpPr>
          <p:cNvPr id="249860" name="Rectangle 4"/>
          <p:cNvSpPr>
            <a:spLocks noChangeArrowheads="1"/>
          </p:cNvSpPr>
          <p:nvPr/>
        </p:nvSpPr>
        <p:spPr bwMode="auto">
          <a:xfrm>
            <a:off x="3124200" y="2203450"/>
            <a:ext cx="5943600" cy="2516074"/>
          </a:xfrm>
          <a:prstGeom prst="rect">
            <a:avLst/>
          </a:prstGeom>
          <a:noFill/>
          <a:ln w="9525">
            <a:noFill/>
            <a:miter lim="800000"/>
            <a:headEnd/>
            <a:tailEnd/>
          </a:ln>
        </p:spPr>
        <p:txBody>
          <a:bodyPr>
            <a:prstTxWarp prst="textNoShape">
              <a:avLst/>
            </a:prstTxWarp>
            <a:spAutoFit/>
          </a:bodyPr>
          <a:lstStyle/>
          <a:p>
            <a:pPr algn="ctr">
              <a:spcBef>
                <a:spcPct val="50000"/>
              </a:spcBef>
            </a:pPr>
            <a:r>
              <a:rPr lang="en-US" sz="3200" dirty="0">
                <a:solidFill>
                  <a:srgbClr val="31546F"/>
                </a:solidFill>
                <a:latin typeface="Helvetica Neue Light"/>
                <a:cs typeface="Helvetica Neue Light"/>
              </a:rPr>
              <a:t>Facilitate and test </a:t>
            </a:r>
            <a:r>
              <a:rPr lang="en-US" sz="3200" dirty="0" smtClean="0">
                <a:solidFill>
                  <a:srgbClr val="31546F"/>
                </a:solidFill>
                <a:latin typeface="Helvetica Neue Light"/>
                <a:cs typeface="Helvetica Neue Light"/>
              </a:rPr>
              <a:t>citizen’s </a:t>
            </a:r>
            <a:br>
              <a:rPr lang="en-US" sz="3200" dirty="0" smtClean="0">
                <a:solidFill>
                  <a:srgbClr val="31546F"/>
                </a:solidFill>
                <a:latin typeface="Helvetica Neue Light"/>
                <a:cs typeface="Helvetica Neue Light"/>
              </a:rPr>
            </a:br>
            <a:r>
              <a:rPr lang="en-US" sz="3200" dirty="0" smtClean="0">
                <a:solidFill>
                  <a:srgbClr val="31546F"/>
                </a:solidFill>
                <a:latin typeface="Helvetica Neue Light"/>
                <a:cs typeface="Helvetica Neue Light"/>
              </a:rPr>
              <a:t>problem</a:t>
            </a:r>
            <a:r>
              <a:rPr lang="en-US" sz="3200" dirty="0">
                <a:solidFill>
                  <a:srgbClr val="31546F"/>
                </a:solidFill>
                <a:latin typeface="Helvetica Neue Light"/>
                <a:cs typeface="Helvetica Neue Light"/>
              </a:rPr>
              <a:t>-solving </a:t>
            </a:r>
            <a:r>
              <a:rPr lang="en-US" sz="3200" dirty="0" smtClean="0">
                <a:solidFill>
                  <a:srgbClr val="31546F"/>
                </a:solidFill>
                <a:latin typeface="Helvetica Neue Light"/>
                <a:cs typeface="Helvetica Neue Light"/>
              </a:rPr>
              <a:t>skills</a:t>
            </a:r>
            <a:br>
              <a:rPr lang="en-US" sz="3200" dirty="0" smtClean="0">
                <a:solidFill>
                  <a:srgbClr val="31546F"/>
                </a:solidFill>
                <a:latin typeface="Helvetica Neue Light"/>
                <a:cs typeface="Helvetica Neue Light"/>
              </a:rPr>
            </a:br>
            <a:r>
              <a:rPr lang="en-US" sz="3200" dirty="0" smtClean="0">
                <a:solidFill>
                  <a:srgbClr val="31546F"/>
                </a:solidFill>
                <a:latin typeface="Helvetica Neue Light"/>
                <a:cs typeface="Helvetica Neue Light"/>
              </a:rPr>
              <a:t> capacity </a:t>
            </a:r>
            <a:r>
              <a:rPr lang="en-US" sz="3200" dirty="0">
                <a:solidFill>
                  <a:srgbClr val="31546F"/>
                </a:solidFill>
                <a:latin typeface="Helvetica Neue Light"/>
                <a:cs typeface="Helvetica Neue Light"/>
              </a:rPr>
              <a:t>of the support system </a:t>
            </a:r>
          </a:p>
          <a:p>
            <a:pPr>
              <a:spcBef>
                <a:spcPct val="50000"/>
              </a:spcBef>
            </a:pPr>
            <a:endParaRPr lang="en-US" sz="3200" dirty="0">
              <a:solidFill>
                <a:srgbClr val="9966FF"/>
              </a:solidFill>
              <a:latin typeface="Helvetica Neue Medium"/>
              <a:cs typeface="Helvetica Neue Medium"/>
            </a:endParaRPr>
          </a:p>
          <a:p>
            <a:pPr>
              <a:spcBef>
                <a:spcPct val="50000"/>
              </a:spcBef>
            </a:pPr>
            <a:endParaRPr lang="en-US" sz="900" dirty="0">
              <a:latin typeface="Verdana" pitchFamily="32" charset="0"/>
            </a:endParaRP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4010081079"/>
      </p:ext>
    </p:extLst>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idx="1"/>
          </p:nvPr>
        </p:nvSpPr>
        <p:spPr bwMode="auto">
          <a:xfrm>
            <a:off x="745061" y="1676400"/>
            <a:ext cx="8229600" cy="3962400"/>
          </a:xfrm>
          <a:noFill/>
          <a:ln>
            <a:miter lim="800000"/>
            <a:headEnd/>
            <a:tailEnd/>
          </a:ln>
        </p:spPr>
        <p:txBody>
          <a:bodyPr wrap="square" lIns="91440" tIns="45720" rIns="91440" bIns="45720" numCol="1" anchor="t" anchorCtr="0" compatLnSpc="1">
            <a:prstTxWarp prst="textNoShape">
              <a:avLst/>
            </a:prstTxWarp>
            <a:normAutofit/>
          </a:bodyPr>
          <a:lstStyle/>
          <a:p>
            <a:pPr eaLnBrk="1" hangingPunct="1">
              <a:spcAft>
                <a:spcPts val="600"/>
              </a:spcAft>
              <a:buFont typeface="Wingdings" charset="2"/>
              <a:buChar char="§"/>
            </a:pPr>
            <a:r>
              <a:rPr lang="en-US" dirty="0" smtClean="0">
                <a:solidFill>
                  <a:srgbClr val="31546F"/>
                </a:solidFill>
                <a:latin typeface="Helvetica Neue Light"/>
                <a:ea typeface="Verdana" pitchFamily="32" charset="0"/>
                <a:cs typeface="Helvetica Neue Light"/>
              </a:rPr>
              <a:t>Monitor effectiveness of support system</a:t>
            </a:r>
          </a:p>
          <a:p>
            <a:pPr eaLnBrk="1" hangingPunct="1">
              <a:spcAft>
                <a:spcPts val="600"/>
              </a:spcAft>
              <a:buFont typeface="Wingdings" charset="2"/>
              <a:buChar char="§"/>
            </a:pPr>
            <a:r>
              <a:rPr lang="en-US" dirty="0" smtClean="0">
                <a:solidFill>
                  <a:srgbClr val="31546F"/>
                </a:solidFill>
                <a:latin typeface="Helvetica Neue Light"/>
                <a:ea typeface="Verdana" pitchFamily="32" charset="0"/>
                <a:cs typeface="Helvetica Neue Light"/>
              </a:rPr>
              <a:t>Modify as necessary </a:t>
            </a:r>
          </a:p>
          <a:p>
            <a:pPr eaLnBrk="1" hangingPunct="1">
              <a:spcAft>
                <a:spcPts val="600"/>
              </a:spcAft>
              <a:buFont typeface="Wingdings" charset="2"/>
              <a:buChar char="§"/>
            </a:pPr>
            <a:r>
              <a:rPr lang="en-US" dirty="0" smtClean="0">
                <a:solidFill>
                  <a:srgbClr val="31546F"/>
                </a:solidFill>
                <a:latin typeface="Helvetica Neue Light"/>
                <a:ea typeface="Verdana" pitchFamily="32" charset="0"/>
                <a:cs typeface="Helvetica Neue Light"/>
              </a:rPr>
              <a:t>Less frequent meetings</a:t>
            </a:r>
          </a:p>
          <a:p>
            <a:pPr eaLnBrk="1" hangingPunct="1">
              <a:spcAft>
                <a:spcPts val="600"/>
              </a:spcAft>
              <a:buFont typeface="Wingdings" charset="2"/>
              <a:buChar char="§"/>
            </a:pPr>
            <a:r>
              <a:rPr lang="en-US" dirty="0" smtClean="0">
                <a:solidFill>
                  <a:srgbClr val="31546F"/>
                </a:solidFill>
                <a:latin typeface="Helvetica Neue Light"/>
                <a:ea typeface="Verdana" pitchFamily="32" charset="0"/>
                <a:cs typeface="Helvetica Neue Light"/>
              </a:rPr>
              <a:t>Crisis intervention and troubleshooting</a:t>
            </a: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459221376"/>
      </p:ext>
    </p:extLst>
  </p:cSld>
  <p:clrMapOvr>
    <a:masterClrMapping/>
  </p:clrMapOvr>
  <p:transition spd="slow">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57200" y="497388"/>
            <a:ext cx="8229600" cy="697499"/>
          </a:xfrm>
          <a:prstGeom prst="rect">
            <a:avLst/>
          </a:prstGeom>
        </p:spPr>
        <p:txBody>
          <a:bodyPr vert="horz" wrap="square" lIns="0" tIns="206248" rIns="0" bIns="0" rtlCol="0">
            <a:spAutoFit/>
          </a:bodyPr>
          <a:lstStyle/>
          <a:p>
            <a:pPr marL="241300">
              <a:lnSpc>
                <a:spcPts val="3810"/>
              </a:lnSpc>
            </a:pPr>
            <a:r>
              <a:rPr lang="en-US" sz="3200" spc="-25" dirty="0" smtClean="0"/>
              <a:t>Working Effectively with Other Providers</a:t>
            </a:r>
            <a:endParaRPr sz="3200" spc="-20" dirty="0"/>
          </a:p>
        </p:txBody>
      </p:sp>
      <p:sp>
        <p:nvSpPr>
          <p:cNvPr id="5" name="object 5"/>
          <p:cNvSpPr txBox="1"/>
          <p:nvPr/>
        </p:nvSpPr>
        <p:spPr>
          <a:xfrm>
            <a:off x="307340" y="1644540"/>
            <a:ext cx="8649970" cy="4185762"/>
          </a:xfrm>
          <a:prstGeom prst="rect">
            <a:avLst/>
          </a:prstGeom>
        </p:spPr>
        <p:txBody>
          <a:bodyPr vert="horz" wrap="square" lIns="0" tIns="0" rIns="0" bIns="0" rtlCol="0">
            <a:spAutoFit/>
          </a:bodyPr>
          <a:lstStyle/>
          <a:p>
            <a:pPr marL="378460" indent="-365760">
              <a:lnSpc>
                <a:spcPct val="100000"/>
              </a:lnSpc>
              <a:spcAft>
                <a:spcPts val="600"/>
              </a:spcAft>
              <a:buFont typeface="Wingdings"/>
              <a:buChar char=""/>
              <a:tabLst>
                <a:tab pos="379095" algn="l"/>
              </a:tabLst>
            </a:pPr>
            <a:r>
              <a:rPr lang="en-US" sz="2800" spc="5" dirty="0">
                <a:solidFill>
                  <a:srgbClr val="31546F"/>
                </a:solidFill>
                <a:latin typeface="Helvetica Light"/>
                <a:cs typeface="Helvetica Light"/>
              </a:rPr>
              <a:t>In</a:t>
            </a:r>
            <a:r>
              <a:rPr lang="en-US" sz="2800" dirty="0">
                <a:solidFill>
                  <a:srgbClr val="31546F"/>
                </a:solidFill>
                <a:latin typeface="Helvetica Light"/>
                <a:cs typeface="Helvetica Light"/>
              </a:rPr>
              <a:t>form</a:t>
            </a:r>
            <a:r>
              <a:rPr lang="en-US" sz="2800" spc="-25" dirty="0">
                <a:solidFill>
                  <a:srgbClr val="31546F"/>
                </a:solidFill>
                <a:latin typeface="Helvetica Light"/>
                <a:cs typeface="Helvetica Light"/>
              </a:rPr>
              <a:t> </a:t>
            </a:r>
            <a:r>
              <a:rPr lang="en-US" sz="2800" dirty="0">
                <a:solidFill>
                  <a:srgbClr val="31546F"/>
                </a:solidFill>
                <a:latin typeface="Helvetica Light"/>
                <a:cs typeface="Helvetica Light"/>
              </a:rPr>
              <a:t>pr</a:t>
            </a:r>
            <a:r>
              <a:rPr lang="en-US" sz="2800" spc="5" dirty="0">
                <a:solidFill>
                  <a:srgbClr val="31546F"/>
                </a:solidFill>
                <a:latin typeface="Helvetica Light"/>
                <a:cs typeface="Helvetica Light"/>
              </a:rPr>
              <a:t>o</a:t>
            </a:r>
            <a:r>
              <a:rPr lang="en-US" sz="2800" dirty="0">
                <a:solidFill>
                  <a:srgbClr val="31546F"/>
                </a:solidFill>
                <a:latin typeface="Helvetica Light"/>
                <a:cs typeface="Helvetica Light"/>
              </a:rPr>
              <a:t>v</a:t>
            </a:r>
            <a:r>
              <a:rPr lang="en-US" sz="2800" spc="5" dirty="0">
                <a:solidFill>
                  <a:srgbClr val="31546F"/>
                </a:solidFill>
                <a:latin typeface="Helvetica Light"/>
                <a:cs typeface="Helvetica Light"/>
              </a:rPr>
              <a:t>i</a:t>
            </a:r>
            <a:r>
              <a:rPr lang="en-US" sz="2800" dirty="0">
                <a:solidFill>
                  <a:srgbClr val="31546F"/>
                </a:solidFill>
                <a:latin typeface="Helvetica Light"/>
                <a:cs typeface="Helvetica Light"/>
              </a:rPr>
              <a:t>d</a:t>
            </a:r>
            <a:r>
              <a:rPr lang="en-US" sz="2800" spc="5" dirty="0">
                <a:solidFill>
                  <a:srgbClr val="31546F"/>
                </a:solidFill>
                <a:latin typeface="Helvetica Light"/>
                <a:cs typeface="Helvetica Light"/>
              </a:rPr>
              <a:t>e</a:t>
            </a:r>
            <a:r>
              <a:rPr lang="en-US" sz="2800" dirty="0">
                <a:solidFill>
                  <a:srgbClr val="31546F"/>
                </a:solidFill>
                <a:latin typeface="Helvetica Light"/>
                <a:cs typeface="Helvetica Light"/>
              </a:rPr>
              <a:t>r</a:t>
            </a:r>
            <a:r>
              <a:rPr lang="en-US" sz="2800" spc="-25" dirty="0">
                <a:solidFill>
                  <a:srgbClr val="31546F"/>
                </a:solidFill>
                <a:latin typeface="Helvetica Light"/>
                <a:cs typeface="Helvetica Light"/>
              </a:rPr>
              <a:t> </a:t>
            </a:r>
            <a:r>
              <a:rPr lang="en-US" sz="2800" dirty="0">
                <a:solidFill>
                  <a:srgbClr val="31546F"/>
                </a:solidFill>
                <a:latin typeface="Helvetica Light"/>
                <a:cs typeface="Helvetica Light"/>
              </a:rPr>
              <a:t>of </a:t>
            </a:r>
            <a:r>
              <a:rPr lang="en-US" sz="2800" spc="-10" dirty="0">
                <a:solidFill>
                  <a:srgbClr val="31546F"/>
                </a:solidFill>
                <a:latin typeface="Helvetica Light"/>
                <a:cs typeface="Helvetica Light"/>
              </a:rPr>
              <a:t>y</a:t>
            </a:r>
            <a:r>
              <a:rPr lang="en-US" sz="2800" dirty="0">
                <a:solidFill>
                  <a:srgbClr val="31546F"/>
                </a:solidFill>
                <a:latin typeface="Helvetica Light"/>
                <a:cs typeface="Helvetica Light"/>
              </a:rPr>
              <a:t>o</a:t>
            </a:r>
            <a:r>
              <a:rPr lang="en-US" sz="2800" spc="5" dirty="0">
                <a:solidFill>
                  <a:srgbClr val="31546F"/>
                </a:solidFill>
                <a:latin typeface="Helvetica Light"/>
                <a:cs typeface="Helvetica Light"/>
              </a:rPr>
              <a:t>u</a:t>
            </a:r>
            <a:r>
              <a:rPr lang="en-US" sz="2800" dirty="0">
                <a:solidFill>
                  <a:srgbClr val="31546F"/>
                </a:solidFill>
                <a:latin typeface="Helvetica Light"/>
                <a:cs typeface="Helvetica Light"/>
              </a:rPr>
              <a:t>r </a:t>
            </a:r>
            <a:r>
              <a:rPr lang="en-US" sz="2800" spc="5" dirty="0">
                <a:solidFill>
                  <a:srgbClr val="31546F"/>
                </a:solidFill>
                <a:latin typeface="Helvetica Light"/>
                <a:cs typeface="Helvetica Light"/>
              </a:rPr>
              <a:t>in</a:t>
            </a:r>
            <a:r>
              <a:rPr lang="en-US" sz="2800" dirty="0">
                <a:solidFill>
                  <a:srgbClr val="31546F"/>
                </a:solidFill>
                <a:latin typeface="Helvetica Light"/>
                <a:cs typeface="Helvetica Light"/>
              </a:rPr>
              <a:t>vo</a:t>
            </a:r>
            <a:r>
              <a:rPr lang="en-US" sz="2800" spc="-15" dirty="0">
                <a:solidFill>
                  <a:srgbClr val="31546F"/>
                </a:solidFill>
                <a:latin typeface="Helvetica Light"/>
                <a:cs typeface="Helvetica Light"/>
              </a:rPr>
              <a:t>l</a:t>
            </a:r>
            <a:r>
              <a:rPr lang="en-US" sz="2800" dirty="0">
                <a:solidFill>
                  <a:srgbClr val="31546F"/>
                </a:solidFill>
                <a:latin typeface="Helvetica Light"/>
                <a:cs typeface="Helvetica Light"/>
              </a:rPr>
              <a:t>v</a:t>
            </a:r>
            <a:r>
              <a:rPr lang="en-US" sz="2800" spc="5" dirty="0">
                <a:solidFill>
                  <a:srgbClr val="31546F"/>
                </a:solidFill>
                <a:latin typeface="Helvetica Light"/>
                <a:cs typeface="Helvetica Light"/>
              </a:rPr>
              <a:t>e</a:t>
            </a:r>
            <a:r>
              <a:rPr lang="en-US" sz="2800" dirty="0">
                <a:solidFill>
                  <a:srgbClr val="31546F"/>
                </a:solidFill>
                <a:latin typeface="Helvetica Light"/>
                <a:cs typeface="Helvetica Light"/>
              </a:rPr>
              <a:t>m</a:t>
            </a:r>
            <a:r>
              <a:rPr lang="en-US" sz="2800" spc="10" dirty="0">
                <a:solidFill>
                  <a:srgbClr val="31546F"/>
                </a:solidFill>
                <a:latin typeface="Helvetica Light"/>
                <a:cs typeface="Helvetica Light"/>
              </a:rPr>
              <a:t>e</a:t>
            </a:r>
            <a:r>
              <a:rPr lang="en-US" sz="2800" spc="5" dirty="0">
                <a:solidFill>
                  <a:srgbClr val="31546F"/>
                </a:solidFill>
                <a:latin typeface="Helvetica Light"/>
                <a:cs typeface="Helvetica Light"/>
              </a:rPr>
              <a:t>n</a:t>
            </a:r>
            <a:r>
              <a:rPr lang="en-US" sz="2800" dirty="0">
                <a:solidFill>
                  <a:srgbClr val="31546F"/>
                </a:solidFill>
                <a:latin typeface="Helvetica Light"/>
                <a:cs typeface="Helvetica Light"/>
              </a:rPr>
              <a:t>t</a:t>
            </a:r>
            <a:r>
              <a:rPr lang="en-US" sz="2800" spc="-45" dirty="0">
                <a:solidFill>
                  <a:srgbClr val="31546F"/>
                </a:solidFill>
                <a:latin typeface="Helvetica Light"/>
                <a:cs typeface="Helvetica Light"/>
              </a:rPr>
              <a:t> </a:t>
            </a:r>
            <a:r>
              <a:rPr lang="en-US" sz="2800" spc="5" dirty="0">
                <a:solidFill>
                  <a:srgbClr val="31546F"/>
                </a:solidFill>
                <a:latin typeface="Helvetica Light"/>
                <a:cs typeface="Helvetica Light"/>
              </a:rPr>
              <a:t>a</a:t>
            </a:r>
            <a:r>
              <a:rPr lang="en-US" sz="2800" dirty="0">
                <a:solidFill>
                  <a:srgbClr val="31546F"/>
                </a:solidFill>
                <a:latin typeface="Helvetica Light"/>
                <a:cs typeface="Helvetica Light"/>
              </a:rPr>
              <a:t>s</a:t>
            </a:r>
            <a:r>
              <a:rPr lang="en-US" sz="2800" spc="-15" dirty="0">
                <a:solidFill>
                  <a:srgbClr val="31546F"/>
                </a:solidFill>
                <a:latin typeface="Helvetica Light"/>
                <a:cs typeface="Helvetica Light"/>
              </a:rPr>
              <a:t> </a:t>
            </a:r>
            <a:r>
              <a:rPr lang="en-US" sz="2800" spc="5" dirty="0" smtClean="0">
                <a:solidFill>
                  <a:srgbClr val="31546F"/>
                </a:solidFill>
                <a:latin typeface="Helvetica Light"/>
                <a:cs typeface="Helvetica Light"/>
              </a:rPr>
              <a:t>citizen</a:t>
            </a:r>
            <a:r>
              <a:rPr lang="en-US" sz="2800" dirty="0" smtClean="0">
                <a:solidFill>
                  <a:srgbClr val="31546F"/>
                </a:solidFill>
                <a:latin typeface="Helvetica Light"/>
                <a:cs typeface="Helvetica Light"/>
              </a:rPr>
              <a:t>’s </a:t>
            </a:r>
            <a:r>
              <a:rPr lang="en-US" sz="2800" spc="5" dirty="0" smtClean="0">
                <a:solidFill>
                  <a:srgbClr val="31546F"/>
                </a:solidFill>
                <a:latin typeface="Helvetica Light"/>
                <a:cs typeface="Helvetica Light"/>
              </a:rPr>
              <a:t>a</a:t>
            </a:r>
            <a:r>
              <a:rPr lang="en-US" sz="2800" spc="-5" dirty="0" smtClean="0">
                <a:solidFill>
                  <a:srgbClr val="31546F"/>
                </a:solidFill>
                <a:latin typeface="Helvetica Light"/>
                <a:cs typeface="Helvetica Light"/>
              </a:rPr>
              <a:t>dv</a:t>
            </a:r>
            <a:r>
              <a:rPr lang="en-US" sz="2800" spc="5" dirty="0" smtClean="0">
                <a:solidFill>
                  <a:srgbClr val="31546F"/>
                </a:solidFill>
                <a:latin typeface="Helvetica Light"/>
                <a:cs typeface="Helvetica Light"/>
              </a:rPr>
              <a:t>ocat</a:t>
            </a:r>
            <a:r>
              <a:rPr lang="en-US" sz="2800" dirty="0" smtClean="0">
                <a:solidFill>
                  <a:srgbClr val="31546F"/>
                </a:solidFill>
                <a:latin typeface="Helvetica Light"/>
                <a:cs typeface="Helvetica Light"/>
              </a:rPr>
              <a:t>e</a:t>
            </a:r>
            <a:endParaRPr lang="en-US" sz="2800" dirty="0">
              <a:solidFill>
                <a:srgbClr val="31546F"/>
              </a:solidFill>
              <a:latin typeface="Helvetica Light"/>
              <a:cs typeface="Helvetica Light"/>
            </a:endParaRPr>
          </a:p>
          <a:p>
            <a:pPr marL="378460" indent="-365760">
              <a:lnSpc>
                <a:spcPct val="100000"/>
              </a:lnSpc>
              <a:spcAft>
                <a:spcPts val="600"/>
              </a:spcAft>
              <a:buFont typeface="Wingdings"/>
              <a:buChar char=""/>
              <a:tabLst>
                <a:tab pos="379095" algn="l"/>
              </a:tabLst>
            </a:pPr>
            <a:r>
              <a:rPr lang="en-US" sz="2800" dirty="0" smtClean="0">
                <a:solidFill>
                  <a:srgbClr val="31546F"/>
                </a:solidFill>
                <a:latin typeface="Helvetica Light"/>
                <a:cs typeface="Helvetica Light"/>
              </a:rPr>
              <a:t>R</a:t>
            </a:r>
            <a:r>
              <a:rPr sz="2800" spc="5" dirty="0" smtClean="0">
                <a:solidFill>
                  <a:srgbClr val="31546F"/>
                </a:solidFill>
                <a:latin typeface="Helvetica Light"/>
                <a:cs typeface="Helvetica Light"/>
              </a:rPr>
              <a:t>ec</a:t>
            </a:r>
            <a:r>
              <a:rPr sz="2800" dirty="0" smtClean="0">
                <a:solidFill>
                  <a:srgbClr val="31546F"/>
                </a:solidFill>
                <a:latin typeface="Helvetica Light"/>
                <a:cs typeface="Helvetica Light"/>
              </a:rPr>
              <a:t>ogn</a:t>
            </a:r>
            <a:r>
              <a:rPr sz="2800" spc="5" dirty="0" smtClean="0">
                <a:solidFill>
                  <a:srgbClr val="31546F"/>
                </a:solidFill>
                <a:latin typeface="Helvetica Light"/>
                <a:cs typeface="Helvetica Light"/>
              </a:rPr>
              <a:t>i</a:t>
            </a:r>
            <a:r>
              <a:rPr sz="2800" spc="-15" dirty="0" smtClean="0">
                <a:solidFill>
                  <a:srgbClr val="31546F"/>
                </a:solidFill>
                <a:latin typeface="Helvetica Light"/>
                <a:cs typeface="Helvetica Light"/>
              </a:rPr>
              <a:t>z</a:t>
            </a:r>
            <a:r>
              <a:rPr sz="2800" dirty="0" smtClean="0">
                <a:solidFill>
                  <a:srgbClr val="31546F"/>
                </a:solidFill>
                <a:latin typeface="Helvetica Light"/>
                <a:cs typeface="Helvetica Light"/>
              </a:rPr>
              <a:t>e</a:t>
            </a:r>
            <a:r>
              <a:rPr sz="2800" spc="-20" dirty="0" smtClean="0">
                <a:solidFill>
                  <a:srgbClr val="31546F"/>
                </a:solidFill>
                <a:latin typeface="Helvetica Light"/>
                <a:cs typeface="Helvetica Light"/>
              </a:rPr>
              <a:t> </a:t>
            </a:r>
            <a:r>
              <a:rPr sz="2800" spc="5" dirty="0">
                <a:solidFill>
                  <a:srgbClr val="31546F"/>
                </a:solidFill>
                <a:latin typeface="Helvetica Light"/>
                <a:cs typeface="Helvetica Light"/>
              </a:rPr>
              <a:t>eac</a:t>
            </a:r>
            <a:r>
              <a:rPr sz="2800" dirty="0">
                <a:solidFill>
                  <a:srgbClr val="31546F"/>
                </a:solidFill>
                <a:latin typeface="Helvetica Light"/>
                <a:cs typeface="Helvetica Light"/>
              </a:rPr>
              <a:t>h</a:t>
            </a:r>
            <a:r>
              <a:rPr sz="2800" spc="-50" dirty="0">
                <a:solidFill>
                  <a:srgbClr val="31546F"/>
                </a:solidFill>
                <a:latin typeface="Helvetica Light"/>
                <a:cs typeface="Helvetica Light"/>
              </a:rPr>
              <a:t> </a:t>
            </a:r>
            <a:r>
              <a:rPr sz="2800" spc="-5" dirty="0">
                <a:solidFill>
                  <a:srgbClr val="31546F"/>
                </a:solidFill>
                <a:latin typeface="Helvetica Light"/>
                <a:cs typeface="Helvetica Light"/>
              </a:rPr>
              <a:t>p</a:t>
            </a:r>
            <a:r>
              <a:rPr sz="2800" spc="5" dirty="0">
                <a:solidFill>
                  <a:srgbClr val="31546F"/>
                </a:solidFill>
                <a:latin typeface="Helvetica Light"/>
                <a:cs typeface="Helvetica Light"/>
              </a:rPr>
              <a:t>r</a:t>
            </a:r>
            <a:r>
              <a:rPr sz="2800" dirty="0">
                <a:solidFill>
                  <a:srgbClr val="31546F"/>
                </a:solidFill>
                <a:latin typeface="Helvetica Light"/>
                <a:cs typeface="Helvetica Light"/>
              </a:rPr>
              <a:t>ogr</a:t>
            </a:r>
            <a:r>
              <a:rPr sz="2800" spc="5" dirty="0">
                <a:solidFill>
                  <a:srgbClr val="31546F"/>
                </a:solidFill>
                <a:latin typeface="Helvetica Light"/>
                <a:cs typeface="Helvetica Light"/>
              </a:rPr>
              <a:t>a</a:t>
            </a:r>
            <a:r>
              <a:rPr sz="2800" dirty="0">
                <a:solidFill>
                  <a:srgbClr val="31546F"/>
                </a:solidFill>
                <a:latin typeface="Helvetica Light"/>
                <a:cs typeface="Helvetica Light"/>
              </a:rPr>
              <a:t>m</a:t>
            </a:r>
            <a:r>
              <a:rPr sz="2800" spc="-30" dirty="0">
                <a:solidFill>
                  <a:srgbClr val="31546F"/>
                </a:solidFill>
                <a:latin typeface="Helvetica Light"/>
                <a:cs typeface="Helvetica Light"/>
              </a:rPr>
              <a:t> </a:t>
            </a:r>
            <a:r>
              <a:rPr sz="2800" dirty="0">
                <a:solidFill>
                  <a:srgbClr val="31546F"/>
                </a:solidFill>
                <a:latin typeface="Helvetica Light"/>
                <a:cs typeface="Helvetica Light"/>
              </a:rPr>
              <a:t>h</a:t>
            </a:r>
            <a:r>
              <a:rPr sz="2800" spc="5" dirty="0">
                <a:solidFill>
                  <a:srgbClr val="31546F"/>
                </a:solidFill>
                <a:latin typeface="Helvetica Light"/>
                <a:cs typeface="Helvetica Light"/>
              </a:rPr>
              <a:t>a</a:t>
            </a:r>
            <a:r>
              <a:rPr sz="2800" dirty="0">
                <a:solidFill>
                  <a:srgbClr val="31546F"/>
                </a:solidFill>
                <a:latin typeface="Helvetica Light"/>
                <a:cs typeface="Helvetica Light"/>
              </a:rPr>
              <a:t>s</a:t>
            </a:r>
            <a:r>
              <a:rPr sz="2800" spc="-15" dirty="0">
                <a:solidFill>
                  <a:srgbClr val="31546F"/>
                </a:solidFill>
                <a:latin typeface="Helvetica Light"/>
                <a:cs typeface="Helvetica Light"/>
              </a:rPr>
              <a:t> </a:t>
            </a:r>
            <a:r>
              <a:rPr sz="2800" spc="-5" dirty="0">
                <a:solidFill>
                  <a:srgbClr val="31546F"/>
                </a:solidFill>
                <a:latin typeface="Helvetica Light"/>
                <a:cs typeface="Helvetica Light"/>
              </a:rPr>
              <a:t>u</a:t>
            </a:r>
            <a:r>
              <a:rPr sz="2800" spc="10" dirty="0">
                <a:solidFill>
                  <a:srgbClr val="31546F"/>
                </a:solidFill>
                <a:latin typeface="Helvetica Light"/>
                <a:cs typeface="Helvetica Light"/>
              </a:rPr>
              <a:t>n</a:t>
            </a:r>
            <a:r>
              <a:rPr sz="2800" spc="5" dirty="0">
                <a:solidFill>
                  <a:srgbClr val="31546F"/>
                </a:solidFill>
                <a:latin typeface="Helvetica Light"/>
                <a:cs typeface="Helvetica Light"/>
              </a:rPr>
              <a:t>i</a:t>
            </a:r>
            <a:r>
              <a:rPr sz="2800" spc="-5" dirty="0">
                <a:solidFill>
                  <a:srgbClr val="31546F"/>
                </a:solidFill>
                <a:latin typeface="Helvetica Light"/>
                <a:cs typeface="Helvetica Light"/>
              </a:rPr>
              <a:t>q</a:t>
            </a:r>
            <a:r>
              <a:rPr sz="2800" spc="10" dirty="0">
                <a:solidFill>
                  <a:srgbClr val="31546F"/>
                </a:solidFill>
                <a:latin typeface="Helvetica Light"/>
                <a:cs typeface="Helvetica Light"/>
              </a:rPr>
              <a:t>u</a:t>
            </a:r>
            <a:r>
              <a:rPr sz="2800" dirty="0">
                <a:solidFill>
                  <a:srgbClr val="31546F"/>
                </a:solidFill>
                <a:latin typeface="Helvetica Light"/>
                <a:cs typeface="Helvetica Light"/>
              </a:rPr>
              <a:t>e</a:t>
            </a:r>
            <a:r>
              <a:rPr sz="2800" spc="-20" dirty="0">
                <a:solidFill>
                  <a:srgbClr val="31546F"/>
                </a:solidFill>
                <a:latin typeface="Helvetica Light"/>
                <a:cs typeface="Helvetica Light"/>
              </a:rPr>
              <a:t> </a:t>
            </a:r>
            <a:r>
              <a:rPr sz="2800" spc="-15" dirty="0">
                <a:solidFill>
                  <a:srgbClr val="31546F"/>
                </a:solidFill>
                <a:latin typeface="Helvetica Light"/>
                <a:cs typeface="Helvetica Light"/>
              </a:rPr>
              <a:t>s</a:t>
            </a:r>
            <a:r>
              <a:rPr sz="2800" spc="5" dirty="0">
                <a:solidFill>
                  <a:srgbClr val="31546F"/>
                </a:solidFill>
                <a:latin typeface="Helvetica Light"/>
                <a:cs typeface="Helvetica Light"/>
              </a:rPr>
              <a:t>e</a:t>
            </a:r>
            <a:r>
              <a:rPr sz="2800" dirty="0">
                <a:solidFill>
                  <a:srgbClr val="31546F"/>
                </a:solidFill>
                <a:latin typeface="Helvetica Light"/>
                <a:cs typeface="Helvetica Light"/>
              </a:rPr>
              <a:t>rv</a:t>
            </a:r>
            <a:r>
              <a:rPr sz="2800" spc="5" dirty="0">
                <a:solidFill>
                  <a:srgbClr val="31546F"/>
                </a:solidFill>
                <a:latin typeface="Helvetica Light"/>
                <a:cs typeface="Helvetica Light"/>
              </a:rPr>
              <a:t>ic</a:t>
            </a:r>
            <a:r>
              <a:rPr sz="2800" dirty="0">
                <a:solidFill>
                  <a:srgbClr val="31546F"/>
                </a:solidFill>
                <a:latin typeface="Helvetica Light"/>
                <a:cs typeface="Helvetica Light"/>
              </a:rPr>
              <a:t>e</a:t>
            </a:r>
            <a:r>
              <a:rPr sz="2800" spc="-20" dirty="0">
                <a:solidFill>
                  <a:srgbClr val="31546F"/>
                </a:solidFill>
                <a:latin typeface="Helvetica Light"/>
                <a:cs typeface="Helvetica Light"/>
              </a:rPr>
              <a:t> </a:t>
            </a:r>
            <a:r>
              <a:rPr sz="2800" dirty="0">
                <a:solidFill>
                  <a:srgbClr val="31546F"/>
                </a:solidFill>
                <a:latin typeface="Helvetica Light"/>
                <a:cs typeface="Helvetica Light"/>
              </a:rPr>
              <a:t>&amp;</a:t>
            </a:r>
            <a:r>
              <a:rPr sz="2800" spc="5" dirty="0">
                <a:solidFill>
                  <a:srgbClr val="31546F"/>
                </a:solidFill>
                <a:latin typeface="Helvetica Light"/>
                <a:cs typeface="Helvetica Light"/>
              </a:rPr>
              <a:t> </a:t>
            </a:r>
            <a:r>
              <a:rPr sz="2800" dirty="0">
                <a:solidFill>
                  <a:srgbClr val="31546F"/>
                </a:solidFill>
                <a:latin typeface="Helvetica Light"/>
                <a:cs typeface="Helvetica Light"/>
              </a:rPr>
              <a:t>o</a:t>
            </a:r>
            <a:r>
              <a:rPr sz="2800" spc="5" dirty="0">
                <a:solidFill>
                  <a:srgbClr val="31546F"/>
                </a:solidFill>
                <a:latin typeface="Helvetica Light"/>
                <a:cs typeface="Helvetica Light"/>
              </a:rPr>
              <a:t>utc</a:t>
            </a:r>
            <a:r>
              <a:rPr sz="2800" dirty="0">
                <a:solidFill>
                  <a:srgbClr val="31546F"/>
                </a:solidFill>
                <a:latin typeface="Helvetica Light"/>
                <a:cs typeface="Helvetica Light"/>
              </a:rPr>
              <a:t>ome</a:t>
            </a:r>
            <a:r>
              <a:rPr sz="2800" spc="-40" dirty="0">
                <a:solidFill>
                  <a:srgbClr val="31546F"/>
                </a:solidFill>
                <a:latin typeface="Helvetica Light"/>
                <a:cs typeface="Helvetica Light"/>
              </a:rPr>
              <a:t> </a:t>
            </a:r>
            <a:r>
              <a:rPr sz="2800" dirty="0" smtClean="0">
                <a:solidFill>
                  <a:srgbClr val="31546F"/>
                </a:solidFill>
                <a:latin typeface="Helvetica Light"/>
                <a:cs typeface="Helvetica Light"/>
              </a:rPr>
              <a:t>go</a:t>
            </a:r>
            <a:r>
              <a:rPr sz="2800" spc="5" dirty="0" smtClean="0">
                <a:solidFill>
                  <a:srgbClr val="31546F"/>
                </a:solidFill>
                <a:latin typeface="Helvetica Light"/>
                <a:cs typeface="Helvetica Light"/>
              </a:rPr>
              <a:t>a</a:t>
            </a:r>
            <a:r>
              <a:rPr sz="2800" spc="-15" dirty="0" smtClean="0">
                <a:solidFill>
                  <a:srgbClr val="31546F"/>
                </a:solidFill>
                <a:latin typeface="Helvetica Light"/>
                <a:cs typeface="Helvetica Light"/>
              </a:rPr>
              <a:t>l</a:t>
            </a:r>
            <a:r>
              <a:rPr sz="2800" dirty="0" smtClean="0">
                <a:solidFill>
                  <a:srgbClr val="31546F"/>
                </a:solidFill>
                <a:latin typeface="Helvetica Light"/>
                <a:cs typeface="Helvetica Light"/>
              </a:rPr>
              <a:t>s</a:t>
            </a:r>
            <a:endParaRPr sz="2400" dirty="0">
              <a:solidFill>
                <a:srgbClr val="31546F"/>
              </a:solidFill>
              <a:latin typeface="Helvetica Light"/>
              <a:cs typeface="Helvetica Light"/>
            </a:endParaRPr>
          </a:p>
          <a:p>
            <a:pPr marL="378460" indent="-365760">
              <a:lnSpc>
                <a:spcPct val="100000"/>
              </a:lnSpc>
              <a:spcAft>
                <a:spcPts val="600"/>
              </a:spcAft>
              <a:buFont typeface="Wingdings"/>
              <a:buChar char=""/>
              <a:tabLst>
                <a:tab pos="379095" algn="l"/>
              </a:tabLst>
            </a:pPr>
            <a:r>
              <a:rPr lang="en-US" sz="2800" spc="5" dirty="0" smtClean="0">
                <a:solidFill>
                  <a:srgbClr val="31546F"/>
                </a:solidFill>
                <a:latin typeface="Helvetica Light"/>
                <a:cs typeface="Helvetica Light"/>
              </a:rPr>
              <a:t>A</a:t>
            </a:r>
            <a:r>
              <a:rPr sz="2800" spc="-15" dirty="0" smtClean="0">
                <a:solidFill>
                  <a:srgbClr val="31546F"/>
                </a:solidFill>
                <a:latin typeface="Helvetica Light"/>
                <a:cs typeface="Helvetica Light"/>
              </a:rPr>
              <a:t>s</a:t>
            </a:r>
            <a:r>
              <a:rPr sz="2800" dirty="0" smtClean="0">
                <a:solidFill>
                  <a:srgbClr val="31546F"/>
                </a:solidFill>
                <a:latin typeface="Helvetica Light"/>
                <a:cs typeface="Helvetica Light"/>
              </a:rPr>
              <a:t>k</a:t>
            </a:r>
            <a:r>
              <a:rPr sz="2800" spc="5" dirty="0" smtClean="0">
                <a:solidFill>
                  <a:srgbClr val="31546F"/>
                </a:solidFill>
                <a:latin typeface="Helvetica Light"/>
                <a:cs typeface="Helvetica Light"/>
              </a:rPr>
              <a:t> a</a:t>
            </a:r>
            <a:r>
              <a:rPr sz="2800" spc="-5" dirty="0" smtClean="0">
                <a:solidFill>
                  <a:srgbClr val="31546F"/>
                </a:solidFill>
                <a:latin typeface="Helvetica Light"/>
                <a:cs typeface="Helvetica Light"/>
              </a:rPr>
              <a:t>b</a:t>
            </a:r>
            <a:r>
              <a:rPr sz="2800" spc="10" dirty="0" smtClean="0">
                <a:solidFill>
                  <a:srgbClr val="31546F"/>
                </a:solidFill>
                <a:latin typeface="Helvetica Light"/>
                <a:cs typeface="Helvetica Light"/>
              </a:rPr>
              <a:t>o</a:t>
            </a:r>
            <a:r>
              <a:rPr sz="2800" dirty="0" smtClean="0">
                <a:solidFill>
                  <a:srgbClr val="31546F"/>
                </a:solidFill>
                <a:latin typeface="Helvetica Light"/>
                <a:cs typeface="Helvetica Light"/>
              </a:rPr>
              <a:t>ut</a:t>
            </a:r>
            <a:r>
              <a:rPr sz="2800" spc="-45" dirty="0" smtClean="0">
                <a:solidFill>
                  <a:srgbClr val="31546F"/>
                </a:solidFill>
                <a:latin typeface="Helvetica Light"/>
                <a:cs typeface="Helvetica Light"/>
              </a:rPr>
              <a:t> </a:t>
            </a:r>
            <a:r>
              <a:rPr sz="2800" spc="5" dirty="0" smtClean="0">
                <a:solidFill>
                  <a:srgbClr val="31546F"/>
                </a:solidFill>
                <a:latin typeface="Helvetica Light"/>
                <a:cs typeface="Helvetica Light"/>
              </a:rPr>
              <a:t>a</a:t>
            </a:r>
            <a:r>
              <a:rPr sz="2800" dirty="0" smtClean="0">
                <a:solidFill>
                  <a:srgbClr val="31546F"/>
                </a:solidFill>
                <a:latin typeface="Helvetica Light"/>
                <a:cs typeface="Helvetica Light"/>
              </a:rPr>
              <a:t>nd </a:t>
            </a:r>
            <a:r>
              <a:rPr sz="2800" spc="5" dirty="0" smtClean="0">
                <a:solidFill>
                  <a:srgbClr val="31546F"/>
                </a:solidFill>
                <a:latin typeface="Helvetica Light"/>
                <a:cs typeface="Helvetica Light"/>
              </a:rPr>
              <a:t>u</a:t>
            </a:r>
            <a:r>
              <a:rPr sz="2800" dirty="0" smtClean="0">
                <a:solidFill>
                  <a:srgbClr val="31546F"/>
                </a:solidFill>
                <a:latin typeface="Helvetica Light"/>
                <a:cs typeface="Helvetica Light"/>
              </a:rPr>
              <a:t>n</a:t>
            </a:r>
            <a:r>
              <a:rPr sz="2800" spc="-5" dirty="0" smtClean="0">
                <a:solidFill>
                  <a:srgbClr val="31546F"/>
                </a:solidFill>
                <a:latin typeface="Helvetica Light"/>
                <a:cs typeface="Helvetica Light"/>
              </a:rPr>
              <a:t>d</a:t>
            </a:r>
            <a:r>
              <a:rPr sz="2800" spc="10" dirty="0" smtClean="0">
                <a:solidFill>
                  <a:srgbClr val="31546F"/>
                </a:solidFill>
                <a:latin typeface="Helvetica Light"/>
                <a:cs typeface="Helvetica Light"/>
              </a:rPr>
              <a:t>e</a:t>
            </a:r>
            <a:r>
              <a:rPr sz="2800" dirty="0" smtClean="0">
                <a:solidFill>
                  <a:srgbClr val="31546F"/>
                </a:solidFill>
                <a:latin typeface="Helvetica Light"/>
                <a:cs typeface="Helvetica Light"/>
              </a:rPr>
              <a:t>r</a:t>
            </a:r>
            <a:r>
              <a:rPr sz="2800" spc="-15" dirty="0" smtClean="0">
                <a:solidFill>
                  <a:srgbClr val="31546F"/>
                </a:solidFill>
                <a:latin typeface="Helvetica Light"/>
                <a:cs typeface="Helvetica Light"/>
              </a:rPr>
              <a:t>s</a:t>
            </a:r>
            <a:r>
              <a:rPr sz="2800" spc="5" dirty="0" smtClean="0">
                <a:solidFill>
                  <a:srgbClr val="31546F"/>
                </a:solidFill>
                <a:latin typeface="Helvetica Light"/>
                <a:cs typeface="Helvetica Light"/>
              </a:rPr>
              <a:t>ta</a:t>
            </a:r>
            <a:r>
              <a:rPr sz="2800" dirty="0" smtClean="0">
                <a:solidFill>
                  <a:srgbClr val="31546F"/>
                </a:solidFill>
                <a:latin typeface="Helvetica Light"/>
                <a:cs typeface="Helvetica Light"/>
              </a:rPr>
              <a:t>nd</a:t>
            </a:r>
            <a:r>
              <a:rPr sz="2800" spc="-50" dirty="0" smtClean="0">
                <a:solidFill>
                  <a:srgbClr val="31546F"/>
                </a:solidFill>
                <a:latin typeface="Helvetica Light"/>
                <a:cs typeface="Helvetica Light"/>
              </a:rPr>
              <a:t> </a:t>
            </a:r>
            <a:r>
              <a:rPr sz="2800" spc="5" dirty="0" smtClean="0">
                <a:solidFill>
                  <a:srgbClr val="31546F"/>
                </a:solidFill>
                <a:latin typeface="Helvetica Light"/>
                <a:cs typeface="Helvetica Light"/>
              </a:rPr>
              <a:t>t</a:t>
            </a:r>
            <a:r>
              <a:rPr sz="2800" dirty="0" smtClean="0">
                <a:solidFill>
                  <a:srgbClr val="31546F"/>
                </a:solidFill>
                <a:latin typeface="Helvetica Light"/>
                <a:cs typeface="Helvetica Light"/>
              </a:rPr>
              <a:t>he</a:t>
            </a:r>
            <a:r>
              <a:rPr sz="2800" spc="-20" dirty="0" smtClean="0">
                <a:solidFill>
                  <a:srgbClr val="31546F"/>
                </a:solidFill>
                <a:latin typeface="Helvetica Light"/>
                <a:cs typeface="Helvetica Light"/>
              </a:rPr>
              <a:t> </a:t>
            </a:r>
            <a:r>
              <a:rPr sz="2800" spc="5" dirty="0" smtClean="0">
                <a:solidFill>
                  <a:srgbClr val="31546F"/>
                </a:solidFill>
                <a:latin typeface="Helvetica Light"/>
                <a:cs typeface="Helvetica Light"/>
              </a:rPr>
              <a:t>e</a:t>
            </a:r>
            <a:r>
              <a:rPr sz="2800" dirty="0" smtClean="0">
                <a:solidFill>
                  <a:srgbClr val="31546F"/>
                </a:solidFill>
                <a:latin typeface="Helvetica Light"/>
                <a:cs typeface="Helvetica Light"/>
              </a:rPr>
              <a:t>xp</a:t>
            </a:r>
            <a:r>
              <a:rPr sz="2800" spc="5" dirty="0" smtClean="0">
                <a:solidFill>
                  <a:srgbClr val="31546F"/>
                </a:solidFill>
                <a:latin typeface="Helvetica Light"/>
                <a:cs typeface="Helvetica Light"/>
              </a:rPr>
              <a:t>ectati</a:t>
            </a:r>
            <a:r>
              <a:rPr sz="2800" dirty="0" smtClean="0">
                <a:solidFill>
                  <a:srgbClr val="31546F"/>
                </a:solidFill>
                <a:latin typeface="Helvetica Light"/>
                <a:cs typeface="Helvetica Light"/>
              </a:rPr>
              <a:t>o</a:t>
            </a:r>
            <a:r>
              <a:rPr sz="2800" spc="-15" dirty="0" smtClean="0">
                <a:solidFill>
                  <a:srgbClr val="31546F"/>
                </a:solidFill>
                <a:latin typeface="Helvetica Light"/>
                <a:cs typeface="Helvetica Light"/>
              </a:rPr>
              <a:t>n</a:t>
            </a:r>
            <a:r>
              <a:rPr sz="2800" dirty="0" smtClean="0">
                <a:solidFill>
                  <a:srgbClr val="31546F"/>
                </a:solidFill>
                <a:latin typeface="Helvetica Light"/>
                <a:cs typeface="Helvetica Light"/>
              </a:rPr>
              <a:t>s</a:t>
            </a:r>
            <a:r>
              <a:rPr sz="2800" spc="-65" dirty="0" smtClean="0">
                <a:solidFill>
                  <a:srgbClr val="31546F"/>
                </a:solidFill>
                <a:latin typeface="Helvetica Light"/>
                <a:cs typeface="Helvetica Light"/>
              </a:rPr>
              <a:t> </a:t>
            </a:r>
            <a:r>
              <a:rPr sz="2800" dirty="0" smtClean="0">
                <a:solidFill>
                  <a:srgbClr val="31546F"/>
                </a:solidFill>
                <a:latin typeface="Helvetica Light"/>
                <a:cs typeface="Helvetica Light"/>
              </a:rPr>
              <a:t>for</a:t>
            </a:r>
            <a:r>
              <a:rPr sz="2800" spc="-5" dirty="0" smtClean="0">
                <a:solidFill>
                  <a:srgbClr val="31546F"/>
                </a:solidFill>
                <a:latin typeface="Helvetica Light"/>
                <a:cs typeface="Helvetica Light"/>
              </a:rPr>
              <a:t> </a:t>
            </a:r>
            <a:r>
              <a:rPr sz="2800" spc="5" dirty="0" smtClean="0">
                <a:solidFill>
                  <a:srgbClr val="31546F"/>
                </a:solidFill>
                <a:latin typeface="Helvetica Light"/>
                <a:cs typeface="Helvetica Light"/>
              </a:rPr>
              <a:t>pa</a:t>
            </a:r>
            <a:r>
              <a:rPr sz="2800" dirty="0" smtClean="0">
                <a:solidFill>
                  <a:srgbClr val="31546F"/>
                </a:solidFill>
                <a:latin typeface="Helvetica Light"/>
                <a:cs typeface="Helvetica Light"/>
              </a:rPr>
              <a:t>r</a:t>
            </a:r>
            <a:r>
              <a:rPr sz="2800" spc="5" dirty="0" smtClean="0">
                <a:solidFill>
                  <a:srgbClr val="31546F"/>
                </a:solidFill>
                <a:latin typeface="Helvetica Light"/>
                <a:cs typeface="Helvetica Light"/>
              </a:rPr>
              <a:t>tici</a:t>
            </a:r>
            <a:r>
              <a:rPr sz="2800" spc="-5" dirty="0" smtClean="0">
                <a:solidFill>
                  <a:srgbClr val="31546F"/>
                </a:solidFill>
                <a:latin typeface="Helvetica Light"/>
                <a:cs typeface="Helvetica Light"/>
              </a:rPr>
              <a:t>p</a:t>
            </a:r>
            <a:r>
              <a:rPr sz="2800" spc="10" dirty="0" smtClean="0">
                <a:solidFill>
                  <a:srgbClr val="31546F"/>
                </a:solidFill>
                <a:latin typeface="Helvetica Light"/>
                <a:cs typeface="Helvetica Light"/>
              </a:rPr>
              <a:t>a</a:t>
            </a:r>
            <a:r>
              <a:rPr sz="2800" dirty="0" smtClean="0">
                <a:solidFill>
                  <a:srgbClr val="31546F"/>
                </a:solidFill>
                <a:latin typeface="Helvetica Light"/>
                <a:cs typeface="Helvetica Light"/>
              </a:rPr>
              <a:t>n</a:t>
            </a:r>
            <a:r>
              <a:rPr sz="2800" spc="5" dirty="0" smtClean="0">
                <a:solidFill>
                  <a:srgbClr val="31546F"/>
                </a:solidFill>
                <a:latin typeface="Helvetica Light"/>
                <a:cs typeface="Helvetica Light"/>
              </a:rPr>
              <a:t>t</a:t>
            </a:r>
            <a:r>
              <a:rPr sz="2800" dirty="0" smtClean="0">
                <a:solidFill>
                  <a:srgbClr val="31546F"/>
                </a:solidFill>
                <a:latin typeface="Helvetica Light"/>
                <a:cs typeface="Helvetica Light"/>
              </a:rPr>
              <a:t>s</a:t>
            </a:r>
            <a:endParaRPr sz="2400" dirty="0" smtClean="0">
              <a:solidFill>
                <a:srgbClr val="31546F"/>
              </a:solidFill>
              <a:latin typeface="Helvetica Light"/>
              <a:cs typeface="Helvetica Light"/>
            </a:endParaRPr>
          </a:p>
          <a:p>
            <a:pPr marL="378460" indent="-365760">
              <a:lnSpc>
                <a:spcPct val="100000"/>
              </a:lnSpc>
              <a:spcAft>
                <a:spcPts val="600"/>
              </a:spcAft>
              <a:buFont typeface="Wingdings"/>
              <a:buChar char=""/>
              <a:tabLst>
                <a:tab pos="379095" algn="l"/>
              </a:tabLst>
            </a:pPr>
            <a:r>
              <a:rPr lang="en-US" sz="2800" dirty="0" smtClean="0">
                <a:solidFill>
                  <a:srgbClr val="31546F"/>
                </a:solidFill>
                <a:latin typeface="Helvetica Light"/>
                <a:cs typeface="Helvetica Light"/>
              </a:rPr>
              <a:t>F</a:t>
            </a:r>
            <a:r>
              <a:rPr sz="2800" dirty="0" smtClean="0">
                <a:solidFill>
                  <a:srgbClr val="31546F"/>
                </a:solidFill>
                <a:latin typeface="Helvetica Light"/>
                <a:cs typeface="Helvetica Light"/>
              </a:rPr>
              <a:t>o</a:t>
            </a:r>
            <a:r>
              <a:rPr sz="2800" spc="-10" dirty="0" smtClean="0">
                <a:solidFill>
                  <a:srgbClr val="31546F"/>
                </a:solidFill>
                <a:latin typeface="Helvetica Light"/>
                <a:cs typeface="Helvetica Light"/>
              </a:rPr>
              <a:t>l</a:t>
            </a:r>
            <a:r>
              <a:rPr sz="2800" spc="-15" dirty="0" smtClean="0">
                <a:solidFill>
                  <a:srgbClr val="31546F"/>
                </a:solidFill>
                <a:latin typeface="Helvetica Light"/>
                <a:cs typeface="Helvetica Light"/>
              </a:rPr>
              <a:t>l</a:t>
            </a:r>
            <a:r>
              <a:rPr sz="2800" dirty="0" smtClean="0">
                <a:solidFill>
                  <a:srgbClr val="31546F"/>
                </a:solidFill>
                <a:latin typeface="Helvetica Light"/>
                <a:cs typeface="Helvetica Light"/>
              </a:rPr>
              <a:t>ow</a:t>
            </a:r>
            <a:r>
              <a:rPr sz="2800" spc="10" dirty="0" smtClean="0">
                <a:solidFill>
                  <a:srgbClr val="31546F"/>
                </a:solidFill>
                <a:latin typeface="Helvetica Light"/>
                <a:cs typeface="Helvetica Light"/>
              </a:rPr>
              <a:t> </a:t>
            </a:r>
            <a:r>
              <a:rPr sz="2800" dirty="0">
                <a:solidFill>
                  <a:srgbClr val="31546F"/>
                </a:solidFill>
                <a:latin typeface="Helvetica Light"/>
                <a:cs typeface="Helvetica Light"/>
              </a:rPr>
              <a:t>up </a:t>
            </a:r>
            <a:r>
              <a:rPr sz="2800" spc="-5" dirty="0">
                <a:solidFill>
                  <a:srgbClr val="31546F"/>
                </a:solidFill>
                <a:latin typeface="Helvetica Light"/>
                <a:cs typeface="Helvetica Light"/>
              </a:rPr>
              <a:t>wi</a:t>
            </a:r>
            <a:r>
              <a:rPr sz="2800" spc="10" dirty="0">
                <a:solidFill>
                  <a:srgbClr val="31546F"/>
                </a:solidFill>
                <a:latin typeface="Helvetica Light"/>
                <a:cs typeface="Helvetica Light"/>
              </a:rPr>
              <a:t>t</a:t>
            </a:r>
            <a:r>
              <a:rPr sz="2800" dirty="0">
                <a:solidFill>
                  <a:srgbClr val="31546F"/>
                </a:solidFill>
                <a:latin typeface="Helvetica Light"/>
                <a:cs typeface="Helvetica Light"/>
              </a:rPr>
              <a:t>h any</a:t>
            </a:r>
            <a:r>
              <a:rPr sz="2800" spc="-10" dirty="0">
                <a:solidFill>
                  <a:srgbClr val="31546F"/>
                </a:solidFill>
                <a:latin typeface="Helvetica Light"/>
                <a:cs typeface="Helvetica Light"/>
              </a:rPr>
              <a:t> </a:t>
            </a:r>
            <a:r>
              <a:rPr sz="2800" dirty="0">
                <a:solidFill>
                  <a:srgbClr val="31546F"/>
                </a:solidFill>
                <a:latin typeface="Helvetica Light"/>
                <a:cs typeface="Helvetica Light"/>
              </a:rPr>
              <a:t>inform</a:t>
            </a:r>
            <a:r>
              <a:rPr sz="2800" spc="10" dirty="0">
                <a:solidFill>
                  <a:srgbClr val="31546F"/>
                </a:solidFill>
                <a:latin typeface="Helvetica Light"/>
                <a:cs typeface="Helvetica Light"/>
              </a:rPr>
              <a:t>a</a:t>
            </a:r>
            <a:r>
              <a:rPr sz="2800" spc="5" dirty="0">
                <a:solidFill>
                  <a:srgbClr val="31546F"/>
                </a:solidFill>
                <a:latin typeface="Helvetica Light"/>
                <a:cs typeface="Helvetica Light"/>
              </a:rPr>
              <a:t>ti</a:t>
            </a:r>
            <a:r>
              <a:rPr sz="2800" dirty="0">
                <a:solidFill>
                  <a:srgbClr val="31546F"/>
                </a:solidFill>
                <a:latin typeface="Helvetica Light"/>
                <a:cs typeface="Helvetica Light"/>
              </a:rPr>
              <a:t>on</a:t>
            </a:r>
            <a:r>
              <a:rPr sz="2800" spc="-65" dirty="0">
                <a:solidFill>
                  <a:srgbClr val="31546F"/>
                </a:solidFill>
                <a:latin typeface="Helvetica Light"/>
                <a:cs typeface="Helvetica Light"/>
              </a:rPr>
              <a:t> </a:t>
            </a:r>
            <a:r>
              <a:rPr sz="2800" dirty="0">
                <a:solidFill>
                  <a:srgbClr val="31546F"/>
                </a:solidFill>
                <a:latin typeface="Helvetica Light"/>
                <a:cs typeface="Helvetica Light"/>
              </a:rPr>
              <a:t>r</a:t>
            </a:r>
            <a:r>
              <a:rPr sz="2800" spc="5" dirty="0">
                <a:solidFill>
                  <a:srgbClr val="31546F"/>
                </a:solidFill>
                <a:latin typeface="Helvetica Light"/>
                <a:cs typeface="Helvetica Light"/>
              </a:rPr>
              <a:t>e</a:t>
            </a:r>
            <a:r>
              <a:rPr sz="2800" spc="-5" dirty="0">
                <a:solidFill>
                  <a:srgbClr val="31546F"/>
                </a:solidFill>
                <a:latin typeface="Helvetica Light"/>
                <a:cs typeface="Helvetica Light"/>
              </a:rPr>
              <a:t>q</a:t>
            </a:r>
            <a:r>
              <a:rPr sz="2800" spc="10" dirty="0">
                <a:solidFill>
                  <a:srgbClr val="31546F"/>
                </a:solidFill>
                <a:latin typeface="Helvetica Light"/>
                <a:cs typeface="Helvetica Light"/>
              </a:rPr>
              <a:t>u</a:t>
            </a:r>
            <a:r>
              <a:rPr sz="2800" spc="5" dirty="0">
                <a:solidFill>
                  <a:srgbClr val="31546F"/>
                </a:solidFill>
                <a:latin typeface="Helvetica Light"/>
                <a:cs typeface="Helvetica Light"/>
              </a:rPr>
              <a:t>i</a:t>
            </a:r>
            <a:r>
              <a:rPr sz="2800" dirty="0">
                <a:solidFill>
                  <a:srgbClr val="31546F"/>
                </a:solidFill>
                <a:latin typeface="Helvetica Light"/>
                <a:cs typeface="Helvetica Light"/>
              </a:rPr>
              <a:t>r</a:t>
            </a:r>
            <a:r>
              <a:rPr sz="2800" spc="5" dirty="0">
                <a:solidFill>
                  <a:srgbClr val="31546F"/>
                </a:solidFill>
                <a:latin typeface="Helvetica Light"/>
                <a:cs typeface="Helvetica Light"/>
              </a:rPr>
              <a:t>e</a:t>
            </a:r>
            <a:r>
              <a:rPr sz="2800" dirty="0">
                <a:solidFill>
                  <a:srgbClr val="31546F"/>
                </a:solidFill>
                <a:latin typeface="Helvetica Light"/>
                <a:cs typeface="Helvetica Light"/>
              </a:rPr>
              <a:t>d</a:t>
            </a:r>
            <a:r>
              <a:rPr sz="2800" spc="-50" dirty="0">
                <a:solidFill>
                  <a:srgbClr val="31546F"/>
                </a:solidFill>
                <a:latin typeface="Helvetica Light"/>
                <a:cs typeface="Helvetica Light"/>
              </a:rPr>
              <a:t> </a:t>
            </a:r>
            <a:r>
              <a:rPr sz="2800" dirty="0">
                <a:solidFill>
                  <a:srgbClr val="31546F"/>
                </a:solidFill>
                <a:latin typeface="Helvetica Light"/>
                <a:cs typeface="Helvetica Light"/>
              </a:rPr>
              <a:t>for</a:t>
            </a:r>
            <a:r>
              <a:rPr sz="2800" spc="-5" dirty="0">
                <a:solidFill>
                  <a:srgbClr val="31546F"/>
                </a:solidFill>
                <a:latin typeface="Helvetica Light"/>
                <a:cs typeface="Helvetica Light"/>
              </a:rPr>
              <a:t> </a:t>
            </a:r>
            <a:r>
              <a:rPr sz="2800" spc="10" dirty="0" smtClean="0">
                <a:solidFill>
                  <a:srgbClr val="31546F"/>
                </a:solidFill>
                <a:latin typeface="Helvetica Light"/>
                <a:cs typeface="Helvetica Light"/>
              </a:rPr>
              <a:t>a</a:t>
            </a:r>
            <a:r>
              <a:rPr sz="2800" spc="-5" dirty="0" smtClean="0">
                <a:solidFill>
                  <a:srgbClr val="31546F"/>
                </a:solidFill>
                <a:latin typeface="Helvetica Light"/>
                <a:cs typeface="Helvetica Light"/>
              </a:rPr>
              <a:t>dm</a:t>
            </a:r>
            <a:r>
              <a:rPr sz="2800" spc="10" dirty="0" smtClean="0">
                <a:solidFill>
                  <a:srgbClr val="31546F"/>
                </a:solidFill>
                <a:latin typeface="Helvetica Light"/>
                <a:cs typeface="Helvetica Light"/>
              </a:rPr>
              <a:t>i</a:t>
            </a:r>
            <a:r>
              <a:rPr sz="2800" spc="-15" dirty="0" smtClean="0">
                <a:solidFill>
                  <a:srgbClr val="31546F"/>
                </a:solidFill>
                <a:latin typeface="Helvetica Light"/>
                <a:cs typeface="Helvetica Light"/>
              </a:rPr>
              <a:t>ss</a:t>
            </a:r>
            <a:r>
              <a:rPr sz="2800" spc="5" dirty="0" smtClean="0">
                <a:solidFill>
                  <a:srgbClr val="31546F"/>
                </a:solidFill>
                <a:latin typeface="Helvetica Light"/>
                <a:cs typeface="Helvetica Light"/>
              </a:rPr>
              <a:t>i</a:t>
            </a:r>
            <a:r>
              <a:rPr sz="2800" dirty="0" smtClean="0">
                <a:solidFill>
                  <a:srgbClr val="31546F"/>
                </a:solidFill>
                <a:latin typeface="Helvetica Light"/>
                <a:cs typeface="Helvetica Light"/>
              </a:rPr>
              <a:t>on</a:t>
            </a:r>
            <a:endParaRPr lang="en-US" sz="2800" dirty="0" smtClean="0">
              <a:solidFill>
                <a:srgbClr val="31546F"/>
              </a:solidFill>
              <a:latin typeface="Helvetica Light"/>
              <a:cs typeface="Helvetica Light"/>
            </a:endParaRPr>
          </a:p>
          <a:p>
            <a:pPr marL="378460" indent="-365760">
              <a:lnSpc>
                <a:spcPct val="100000"/>
              </a:lnSpc>
              <a:spcAft>
                <a:spcPts val="600"/>
              </a:spcAft>
              <a:buFont typeface="Wingdings"/>
              <a:buChar char=""/>
              <a:tabLst>
                <a:tab pos="379095" algn="l"/>
              </a:tabLst>
            </a:pPr>
            <a:r>
              <a:rPr lang="en-US" sz="2800" dirty="0" smtClean="0">
                <a:solidFill>
                  <a:srgbClr val="31546F"/>
                </a:solidFill>
                <a:latin typeface="Helvetica Light"/>
                <a:cs typeface="Helvetica Light"/>
              </a:rPr>
              <a:t>Be</a:t>
            </a:r>
            <a:r>
              <a:rPr lang="en-US" sz="2800" spc="5" dirty="0" smtClean="0">
                <a:solidFill>
                  <a:srgbClr val="31546F"/>
                </a:solidFill>
                <a:latin typeface="Helvetica Light"/>
                <a:cs typeface="Helvetica Light"/>
              </a:rPr>
              <a:t> </a:t>
            </a:r>
            <a:r>
              <a:rPr lang="en-US" sz="2800" spc="-5" dirty="0">
                <a:solidFill>
                  <a:srgbClr val="31546F"/>
                </a:solidFill>
                <a:latin typeface="Helvetica Light"/>
                <a:cs typeface="Helvetica Light"/>
              </a:rPr>
              <a:t>p</a:t>
            </a:r>
            <a:r>
              <a:rPr lang="en-US" sz="2800" spc="10" dirty="0">
                <a:solidFill>
                  <a:srgbClr val="31546F"/>
                </a:solidFill>
                <a:latin typeface="Helvetica Light"/>
                <a:cs typeface="Helvetica Light"/>
              </a:rPr>
              <a:t>e</a:t>
            </a:r>
            <a:r>
              <a:rPr lang="en-US" sz="2800" spc="-10" dirty="0">
                <a:solidFill>
                  <a:srgbClr val="31546F"/>
                </a:solidFill>
                <a:latin typeface="Helvetica Light"/>
                <a:cs typeface="Helvetica Light"/>
              </a:rPr>
              <a:t>r</a:t>
            </a:r>
            <a:r>
              <a:rPr lang="en-US" sz="2800" spc="-20" dirty="0">
                <a:solidFill>
                  <a:srgbClr val="31546F"/>
                </a:solidFill>
                <a:latin typeface="Helvetica Light"/>
                <a:cs typeface="Helvetica Light"/>
              </a:rPr>
              <a:t>s</a:t>
            </a:r>
            <a:r>
              <a:rPr lang="en-US" sz="2800" spc="5" dirty="0">
                <a:solidFill>
                  <a:srgbClr val="31546F"/>
                </a:solidFill>
                <a:latin typeface="Helvetica Light"/>
                <a:cs typeface="Helvetica Light"/>
              </a:rPr>
              <a:t>i</a:t>
            </a:r>
            <a:r>
              <a:rPr lang="en-US" sz="2800" spc="-25" dirty="0">
                <a:solidFill>
                  <a:srgbClr val="31546F"/>
                </a:solidFill>
                <a:latin typeface="Helvetica Light"/>
                <a:cs typeface="Helvetica Light"/>
              </a:rPr>
              <a:t>s</a:t>
            </a:r>
            <a:r>
              <a:rPr lang="en-US" sz="2800" spc="5" dirty="0">
                <a:solidFill>
                  <a:srgbClr val="31546F"/>
                </a:solidFill>
                <a:latin typeface="Helvetica Light"/>
                <a:cs typeface="Helvetica Light"/>
              </a:rPr>
              <a:t>tent</a:t>
            </a:r>
            <a:r>
              <a:rPr lang="en-US" sz="2800" dirty="0">
                <a:solidFill>
                  <a:srgbClr val="31546F"/>
                </a:solidFill>
                <a:latin typeface="Helvetica Light"/>
                <a:cs typeface="Helvetica Light"/>
              </a:rPr>
              <a:t>,</a:t>
            </a:r>
            <a:r>
              <a:rPr lang="en-US" sz="2800" spc="-20" dirty="0">
                <a:solidFill>
                  <a:srgbClr val="31546F"/>
                </a:solidFill>
                <a:latin typeface="Helvetica Light"/>
                <a:cs typeface="Helvetica Light"/>
              </a:rPr>
              <a:t> </a:t>
            </a:r>
            <a:r>
              <a:rPr lang="en-US" sz="2800" dirty="0">
                <a:solidFill>
                  <a:srgbClr val="31546F"/>
                </a:solidFill>
                <a:latin typeface="Helvetica Light"/>
                <a:cs typeface="Helvetica Light"/>
              </a:rPr>
              <a:t>p</a:t>
            </a:r>
            <a:r>
              <a:rPr lang="en-US" sz="2800" spc="5" dirty="0">
                <a:solidFill>
                  <a:srgbClr val="31546F"/>
                </a:solidFill>
                <a:latin typeface="Helvetica Light"/>
                <a:cs typeface="Helvetica Light"/>
              </a:rPr>
              <a:t>atien</a:t>
            </a:r>
            <a:r>
              <a:rPr lang="en-US" sz="2800" dirty="0">
                <a:solidFill>
                  <a:srgbClr val="31546F"/>
                </a:solidFill>
                <a:latin typeface="Helvetica Light"/>
                <a:cs typeface="Helvetica Light"/>
              </a:rPr>
              <a:t>t</a:t>
            </a:r>
            <a:r>
              <a:rPr lang="en-US" sz="2800" spc="-70" dirty="0">
                <a:solidFill>
                  <a:srgbClr val="31546F"/>
                </a:solidFill>
                <a:latin typeface="Helvetica Light"/>
                <a:cs typeface="Helvetica Light"/>
              </a:rPr>
              <a:t> </a:t>
            </a:r>
            <a:r>
              <a:rPr lang="en-US" sz="2800" spc="5" dirty="0">
                <a:solidFill>
                  <a:srgbClr val="31546F"/>
                </a:solidFill>
                <a:latin typeface="Helvetica Light"/>
                <a:cs typeface="Helvetica Light"/>
              </a:rPr>
              <a:t>an</a:t>
            </a:r>
            <a:r>
              <a:rPr lang="en-US" sz="2800" dirty="0">
                <a:solidFill>
                  <a:srgbClr val="31546F"/>
                </a:solidFill>
                <a:latin typeface="Helvetica Light"/>
                <a:cs typeface="Helvetica Light"/>
              </a:rPr>
              <a:t>d </a:t>
            </a:r>
            <a:r>
              <a:rPr lang="en-US" sz="2800" dirty="0" smtClean="0">
                <a:solidFill>
                  <a:srgbClr val="31546F"/>
                </a:solidFill>
                <a:latin typeface="Helvetica Light"/>
                <a:cs typeface="Helvetica Light"/>
              </a:rPr>
              <a:t>accessible</a:t>
            </a:r>
            <a:endParaRPr sz="2800" dirty="0">
              <a:solidFill>
                <a:srgbClr val="31546F"/>
              </a:solidFill>
              <a:latin typeface="Helvetica Light"/>
              <a:cs typeface="Helvetica Light"/>
            </a:endParaRPr>
          </a:p>
        </p:txBody>
      </p:sp>
      <p:sp>
        <p:nvSpPr>
          <p:cNvPr id="7" name="Footer Placeholder 6"/>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1551316266"/>
      </p:ext>
    </p:extLst>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0" y="0"/>
            <a:ext cx="2667000" cy="6858000"/>
          </a:xfrm>
          <a:prstGeom prst="rect">
            <a:avLst/>
          </a:prstGeom>
          <a:solidFill>
            <a:srgbClr val="31546F"/>
          </a:solidFill>
          <a:ln w="38100">
            <a:noFill/>
            <a:miter lim="800000"/>
            <a:headEnd/>
            <a:tailEnd/>
          </a:ln>
        </p:spPr>
        <p:txBody>
          <a:bodyPr>
            <a:prstTxWarp prst="textNoShape">
              <a:avLst/>
            </a:prstTxWarp>
          </a:bodyPr>
          <a:lstStyle/>
          <a:p>
            <a:pPr marL="342900" indent="-342900" eaLnBrk="0" hangingPunct="0">
              <a:spcBef>
                <a:spcPct val="20000"/>
              </a:spcBef>
              <a:buFontTx/>
              <a:buChar char="•"/>
            </a:pPr>
            <a:endParaRPr lang="en-US" sz="3200"/>
          </a:p>
          <a:p>
            <a:pPr marL="342900" indent="-342900" eaLnBrk="0" hangingPunct="0">
              <a:spcBef>
                <a:spcPct val="20000"/>
              </a:spcBef>
              <a:buFontTx/>
              <a:buChar char="•"/>
            </a:pPr>
            <a:endParaRPr lang="en-US" sz="3200"/>
          </a:p>
          <a:p>
            <a:pPr marL="342900" indent="-342900" algn="ctr" eaLnBrk="0" hangingPunct="0">
              <a:lnSpc>
                <a:spcPct val="105000"/>
              </a:lnSpc>
              <a:spcBef>
                <a:spcPct val="5000"/>
              </a:spcBef>
              <a:spcAft>
                <a:spcPct val="5000"/>
              </a:spcAft>
            </a:pPr>
            <a:endParaRPr lang="en-US" sz="4000">
              <a:solidFill>
                <a:srgbClr val="99FF99"/>
              </a:solidFill>
            </a:endParaRPr>
          </a:p>
        </p:txBody>
      </p:sp>
      <p:sp>
        <p:nvSpPr>
          <p:cNvPr id="253955" name="Rectangle 3"/>
          <p:cNvSpPr>
            <a:spLocks noChangeArrowheads="1"/>
          </p:cNvSpPr>
          <p:nvPr/>
        </p:nvSpPr>
        <p:spPr bwMode="auto">
          <a:xfrm>
            <a:off x="6553200" y="381000"/>
            <a:ext cx="2057400" cy="1219200"/>
          </a:xfrm>
          <a:prstGeom prst="rect">
            <a:avLst/>
          </a:prstGeom>
          <a:noFill/>
          <a:ln w="9525">
            <a:noFill/>
            <a:miter lim="800000"/>
            <a:headEnd/>
            <a:tailEnd/>
          </a:ln>
        </p:spPr>
        <p:txBody>
          <a:bodyPr anchor="ctr">
            <a:prstTxWarp prst="textNoShape">
              <a:avLst/>
            </a:prstTxWarp>
          </a:bodyPr>
          <a:lstStyle/>
          <a:p>
            <a:pPr algn="ctr">
              <a:lnSpc>
                <a:spcPct val="80000"/>
              </a:lnSpc>
            </a:pPr>
            <a:r>
              <a:rPr lang="en-US">
                <a:solidFill>
                  <a:schemeClr val="bg1"/>
                </a:solidFill>
                <a:latin typeface="Verdana" pitchFamily="32" charset="0"/>
              </a:rPr>
              <a:t>Phase 1</a:t>
            </a:r>
            <a:r>
              <a:rPr lang="en-US" sz="4400">
                <a:solidFill>
                  <a:schemeClr val="tx2"/>
                </a:solidFill>
              </a:rPr>
              <a:t> </a:t>
            </a:r>
            <a:endParaRPr lang="en-US">
              <a:solidFill>
                <a:schemeClr val="bg1"/>
              </a:solidFill>
              <a:latin typeface="Verdana" pitchFamily="32" charset="0"/>
            </a:endParaRPr>
          </a:p>
        </p:txBody>
      </p:sp>
      <p:sp>
        <p:nvSpPr>
          <p:cNvPr id="253956" name="Rectangle 3"/>
          <p:cNvSpPr>
            <a:spLocks noChangeArrowheads="1"/>
          </p:cNvSpPr>
          <p:nvPr/>
        </p:nvSpPr>
        <p:spPr bwMode="auto">
          <a:xfrm>
            <a:off x="0" y="2133600"/>
            <a:ext cx="2590800" cy="1905000"/>
          </a:xfrm>
          <a:prstGeom prst="rect">
            <a:avLst/>
          </a:prstGeom>
          <a:noFill/>
          <a:ln w="9525">
            <a:noFill/>
            <a:miter lim="800000"/>
            <a:headEnd/>
            <a:tailEnd/>
          </a:ln>
        </p:spPr>
        <p:txBody>
          <a:bodyPr anchor="ctr">
            <a:prstTxWarp prst="textNoShape">
              <a:avLst/>
            </a:prstTxWarp>
          </a:bodyPr>
          <a:lstStyle/>
          <a:p>
            <a:pPr algn="ctr">
              <a:lnSpc>
                <a:spcPct val="80000"/>
              </a:lnSpc>
            </a:pPr>
            <a:r>
              <a:rPr lang="en-US" sz="2800" dirty="0">
                <a:solidFill>
                  <a:schemeClr val="bg1"/>
                </a:solidFill>
                <a:latin typeface="Helvetica Neue Medium"/>
                <a:cs typeface="Helvetica Neue Medium"/>
              </a:rPr>
              <a:t>Phase </a:t>
            </a:r>
            <a:r>
              <a:rPr lang="en-US" sz="2800" dirty="0" smtClean="0">
                <a:solidFill>
                  <a:schemeClr val="bg1"/>
                </a:solidFill>
                <a:latin typeface="Helvetica Neue Medium"/>
                <a:cs typeface="Helvetica Neue Medium"/>
              </a:rPr>
              <a:t>Three</a:t>
            </a:r>
            <a:r>
              <a:rPr lang="en-US" sz="2800" dirty="0">
                <a:solidFill>
                  <a:schemeClr val="bg1"/>
                </a:solidFill>
                <a:latin typeface="Helvetica Neue Medium"/>
                <a:cs typeface="Helvetica Neue Medium"/>
              </a:rPr>
              <a:t/>
            </a:r>
            <a:br>
              <a:rPr lang="en-US" sz="2800" dirty="0">
                <a:solidFill>
                  <a:schemeClr val="bg1"/>
                </a:solidFill>
                <a:latin typeface="Helvetica Neue Medium"/>
                <a:cs typeface="Helvetica Neue Medium"/>
              </a:rPr>
            </a:br>
            <a:endParaRPr lang="en-US" sz="2800" dirty="0">
              <a:solidFill>
                <a:schemeClr val="bg1"/>
              </a:solidFill>
              <a:latin typeface="Helvetica Neue Medium"/>
              <a:cs typeface="Helvetica Neue Medium"/>
            </a:endParaRPr>
          </a:p>
          <a:p>
            <a:pPr algn="ctr">
              <a:lnSpc>
                <a:spcPct val="80000"/>
              </a:lnSpc>
            </a:pPr>
            <a:r>
              <a:rPr lang="en-US" sz="2800" dirty="0">
                <a:solidFill>
                  <a:schemeClr val="bg1"/>
                </a:solidFill>
                <a:latin typeface="Helvetica Neue Medium"/>
                <a:cs typeface="Helvetica Neue Medium"/>
              </a:rPr>
              <a:t>Transfer</a:t>
            </a:r>
            <a:br>
              <a:rPr lang="en-US" sz="2800" dirty="0">
                <a:solidFill>
                  <a:schemeClr val="bg1"/>
                </a:solidFill>
                <a:latin typeface="Helvetica Neue Medium"/>
                <a:cs typeface="Helvetica Neue Medium"/>
              </a:rPr>
            </a:br>
            <a:r>
              <a:rPr lang="en-US" sz="2800" dirty="0">
                <a:solidFill>
                  <a:schemeClr val="bg1"/>
                </a:solidFill>
                <a:latin typeface="Helvetica Neue Medium"/>
                <a:cs typeface="Helvetica Neue Medium"/>
              </a:rPr>
              <a:t> of Care</a:t>
            </a:r>
            <a:r>
              <a:rPr lang="en-US" dirty="0">
                <a:solidFill>
                  <a:schemeClr val="bg1"/>
                </a:solidFill>
                <a:latin typeface="Helvetica Neue Medium"/>
                <a:cs typeface="Helvetica Neue Medium"/>
              </a:rPr>
              <a:t/>
            </a:r>
            <a:br>
              <a:rPr lang="en-US" dirty="0">
                <a:solidFill>
                  <a:schemeClr val="bg1"/>
                </a:solidFill>
                <a:latin typeface="Helvetica Neue Medium"/>
                <a:cs typeface="Helvetica Neue Medium"/>
              </a:rPr>
            </a:br>
            <a:endParaRPr lang="en-US" dirty="0">
              <a:solidFill>
                <a:schemeClr val="bg1"/>
              </a:solidFill>
              <a:latin typeface="Helvetica Neue Medium"/>
              <a:cs typeface="Helvetica Neue Medium"/>
            </a:endParaRPr>
          </a:p>
          <a:p>
            <a:pPr algn="ctr">
              <a:lnSpc>
                <a:spcPct val="80000"/>
              </a:lnSpc>
            </a:pPr>
            <a:endParaRPr lang="en-US" dirty="0">
              <a:solidFill>
                <a:schemeClr val="bg1"/>
              </a:solidFill>
              <a:latin typeface="Verdana" pitchFamily="32" charset="0"/>
            </a:endParaRPr>
          </a:p>
        </p:txBody>
      </p:sp>
      <p:sp>
        <p:nvSpPr>
          <p:cNvPr id="253957" name="Rectangle 4"/>
          <p:cNvSpPr>
            <a:spLocks noChangeArrowheads="1"/>
          </p:cNvSpPr>
          <p:nvPr/>
        </p:nvSpPr>
        <p:spPr bwMode="auto">
          <a:xfrm>
            <a:off x="3886200" y="2208213"/>
            <a:ext cx="4152900" cy="2348335"/>
          </a:xfrm>
          <a:prstGeom prst="rect">
            <a:avLst/>
          </a:prstGeom>
          <a:noFill/>
          <a:ln w="9525">
            <a:noFill/>
            <a:miter lim="800000"/>
            <a:headEnd/>
            <a:tailEnd/>
          </a:ln>
        </p:spPr>
        <p:txBody>
          <a:bodyPr wrap="square">
            <a:prstTxWarp prst="textNoShape">
              <a:avLst/>
            </a:prstTxWarp>
            <a:spAutoFit/>
          </a:bodyPr>
          <a:lstStyle/>
          <a:p>
            <a:pPr algn="ctr">
              <a:spcBef>
                <a:spcPct val="15000"/>
              </a:spcBef>
            </a:pPr>
            <a:r>
              <a:rPr lang="en-US" sz="3200" dirty="0">
                <a:solidFill>
                  <a:srgbClr val="31546F"/>
                </a:solidFill>
                <a:latin typeface="Helvetica Neue Light"/>
                <a:cs typeface="Helvetica Neue Light"/>
              </a:rPr>
              <a:t>Terminate CTI services </a:t>
            </a:r>
            <a:r>
              <a:rPr lang="en-US" sz="3200" dirty="0" smtClean="0">
                <a:solidFill>
                  <a:srgbClr val="31546F"/>
                </a:solidFill>
                <a:latin typeface="Helvetica Neue Light"/>
                <a:cs typeface="Helvetica Neue Light"/>
              </a:rPr>
              <a:t/>
            </a:r>
            <a:br>
              <a:rPr lang="en-US" sz="3200" dirty="0" smtClean="0">
                <a:solidFill>
                  <a:srgbClr val="31546F"/>
                </a:solidFill>
                <a:latin typeface="Helvetica Neue Light"/>
                <a:cs typeface="Helvetica Neue Light"/>
              </a:rPr>
            </a:br>
            <a:r>
              <a:rPr lang="en-US" sz="3200" dirty="0" smtClean="0">
                <a:solidFill>
                  <a:srgbClr val="31546F"/>
                </a:solidFill>
                <a:latin typeface="Helvetica Neue Light"/>
                <a:cs typeface="Helvetica Neue Light"/>
              </a:rPr>
              <a:t>with </a:t>
            </a:r>
            <a:r>
              <a:rPr lang="en-US" sz="3200" dirty="0">
                <a:solidFill>
                  <a:srgbClr val="31546F"/>
                </a:solidFill>
                <a:latin typeface="Helvetica Neue Light"/>
                <a:cs typeface="Helvetica Neue Light"/>
              </a:rPr>
              <a:t>support network safely in place</a:t>
            </a:r>
          </a:p>
          <a:p>
            <a:pPr>
              <a:spcBef>
                <a:spcPct val="15000"/>
              </a:spcBef>
            </a:pPr>
            <a:endParaRPr lang="en-US" sz="2400" dirty="0">
              <a:solidFill>
                <a:schemeClr val="tx1"/>
              </a:solidFill>
              <a:latin typeface="Verdana" pitchFamily="32" charset="0"/>
            </a:endParaRPr>
          </a:p>
          <a:p>
            <a:pPr>
              <a:spcBef>
                <a:spcPct val="15000"/>
              </a:spcBef>
            </a:pPr>
            <a:endParaRPr lang="en-US" sz="2000" dirty="0">
              <a:solidFill>
                <a:srgbClr val="000000"/>
              </a:solidFill>
              <a:latin typeface="Verdana" pitchFamily="32" charset="0"/>
            </a:endParaRP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1979785111"/>
      </p:ext>
    </p:extLst>
  </p:cSld>
  <p:clrMapOvr>
    <a:masterClrMapping/>
  </p:clrMapOvr>
  <p:transition spd="slow">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3"/>
          <p:cNvSpPr>
            <a:spLocks noGrp="1" noChangeArrowheads="1"/>
          </p:cNvSpPr>
          <p:nvPr>
            <p:ph idx="1"/>
          </p:nvPr>
        </p:nvSpPr>
        <p:spPr bwMode="auto">
          <a:xfrm>
            <a:off x="457200" y="1981200"/>
            <a:ext cx="8229600" cy="3048000"/>
          </a:xfrm>
          <a:noFill/>
          <a:ln>
            <a:miter lim="800000"/>
            <a:headEnd/>
            <a:tailEnd/>
          </a:ln>
        </p:spPr>
        <p:txBody>
          <a:bodyPr wrap="square" lIns="91440" tIns="45720" rIns="91440" bIns="45720" numCol="1" anchor="t" anchorCtr="0" compatLnSpc="1">
            <a:prstTxWarp prst="textNoShape">
              <a:avLst/>
            </a:prstTxWarp>
          </a:bodyPr>
          <a:lstStyle/>
          <a:p>
            <a:pPr eaLnBrk="1" hangingPunct="1">
              <a:spcAft>
                <a:spcPts val="600"/>
              </a:spcAft>
              <a:buFont typeface="Wingdings" charset="2"/>
              <a:buChar char="§"/>
            </a:pPr>
            <a:r>
              <a:rPr lang="en-US" dirty="0" smtClean="0">
                <a:solidFill>
                  <a:srgbClr val="31546F"/>
                </a:solidFill>
                <a:latin typeface="Helvetica Neue Light"/>
                <a:ea typeface="Verdana" pitchFamily="32" charset="0"/>
                <a:cs typeface="Helvetica Neue Light"/>
              </a:rPr>
              <a:t>Consultation but little direct service</a:t>
            </a:r>
          </a:p>
          <a:p>
            <a:pPr eaLnBrk="1" hangingPunct="1">
              <a:spcAft>
                <a:spcPts val="600"/>
              </a:spcAft>
              <a:buFont typeface="Wingdings" charset="2"/>
              <a:buChar char="§"/>
            </a:pPr>
            <a:r>
              <a:rPr lang="en-US" dirty="0" smtClean="0">
                <a:solidFill>
                  <a:srgbClr val="31546F"/>
                </a:solidFill>
                <a:latin typeface="Helvetica Neue Light"/>
                <a:ea typeface="Verdana" pitchFamily="32" charset="0"/>
                <a:cs typeface="Helvetica Neue Light"/>
              </a:rPr>
              <a:t>Ensure key caregivers meet and agree on long-term support system  </a:t>
            </a:r>
          </a:p>
          <a:p>
            <a:pPr eaLnBrk="1" hangingPunct="1">
              <a:spcAft>
                <a:spcPts val="600"/>
              </a:spcAft>
              <a:buFont typeface="Wingdings" charset="2"/>
              <a:buChar char="§"/>
            </a:pPr>
            <a:r>
              <a:rPr lang="en-US" dirty="0" smtClean="0">
                <a:solidFill>
                  <a:srgbClr val="31546F"/>
                </a:solidFill>
                <a:latin typeface="Helvetica Neue Light"/>
                <a:ea typeface="Verdana" pitchFamily="32" charset="0"/>
                <a:cs typeface="Helvetica Neue Light"/>
              </a:rPr>
              <a:t>Formally recognize end of intervention and relationship</a:t>
            </a:r>
          </a:p>
          <a:p>
            <a:pPr eaLnBrk="1" hangingPunct="1"/>
            <a:endParaRPr lang="en-US" dirty="0" smtClean="0">
              <a:latin typeface="Helvetica Neue Light"/>
              <a:cs typeface="Helvetica Neue Light"/>
            </a:endParaRP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675465158"/>
      </p:ext>
    </p:extLst>
  </p:cSld>
  <p:clrMapOvr>
    <a:masterClrMapping/>
  </p:clrMapOvr>
  <p:transition spd="slow">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57200" y="393943"/>
            <a:ext cx="8229600" cy="904393"/>
          </a:xfrm>
          <a:prstGeom prst="rect">
            <a:avLst/>
          </a:prstGeom>
        </p:spPr>
        <p:txBody>
          <a:bodyPr vert="horz" wrap="square" lIns="0" tIns="0" rIns="0" bIns="0" rtlCol="0">
            <a:spAutoFit/>
          </a:bodyPr>
          <a:lstStyle/>
          <a:p>
            <a:pPr marL="12700">
              <a:lnSpc>
                <a:spcPts val="3454"/>
              </a:lnSpc>
            </a:pPr>
            <a:r>
              <a:rPr lang="en-US" sz="3600" spc="-20" dirty="0" smtClean="0">
                <a:latin typeface="Helvetica"/>
                <a:cs typeface="Helvetica"/>
              </a:rPr>
              <a:t>T</a:t>
            </a:r>
            <a:r>
              <a:rPr lang="en-US" sz="3600" spc="-40" dirty="0" smtClean="0">
                <a:latin typeface="Helvetica"/>
                <a:cs typeface="Helvetica"/>
              </a:rPr>
              <a:t>ransfer</a:t>
            </a:r>
            <a:r>
              <a:rPr sz="3600" spc="50" dirty="0" smtClean="0">
                <a:latin typeface="Helvetica"/>
                <a:cs typeface="Helvetica"/>
              </a:rPr>
              <a:t> </a:t>
            </a:r>
            <a:r>
              <a:rPr lang="en-US" sz="3600" spc="-20" dirty="0" smtClean="0">
                <a:latin typeface="Helvetica"/>
                <a:cs typeface="Helvetica"/>
              </a:rPr>
              <a:t>of</a:t>
            </a:r>
            <a:r>
              <a:rPr sz="3600" spc="5" dirty="0" smtClean="0">
                <a:latin typeface="Helvetica"/>
                <a:cs typeface="Helvetica"/>
              </a:rPr>
              <a:t> </a:t>
            </a:r>
            <a:r>
              <a:rPr sz="3600" spc="-25" dirty="0" smtClean="0">
                <a:latin typeface="Helvetica"/>
                <a:cs typeface="Helvetica"/>
              </a:rPr>
              <a:t>C</a:t>
            </a:r>
            <a:r>
              <a:rPr lang="en-US" sz="3600" spc="-25" dirty="0" smtClean="0">
                <a:latin typeface="Helvetica"/>
                <a:cs typeface="Helvetica"/>
              </a:rPr>
              <a:t>are:</a:t>
            </a:r>
            <a:r>
              <a:rPr sz="3600" spc="35" dirty="0" smtClean="0">
                <a:latin typeface="Helvetica"/>
                <a:cs typeface="Helvetica"/>
              </a:rPr>
              <a:t> </a:t>
            </a:r>
            <a:r>
              <a:rPr lang="en-US" sz="3600" spc="35" dirty="0" smtClean="0">
                <a:latin typeface="Helvetica"/>
                <a:cs typeface="Helvetica"/>
              </a:rPr>
              <a:t/>
            </a:r>
            <a:br>
              <a:rPr lang="en-US" sz="3600" spc="35" dirty="0" smtClean="0">
                <a:latin typeface="Helvetica"/>
                <a:cs typeface="Helvetica"/>
              </a:rPr>
            </a:br>
            <a:r>
              <a:rPr lang="en-US" sz="3600" spc="-20" dirty="0" smtClean="0">
                <a:latin typeface="Helvetica"/>
                <a:cs typeface="Helvetica"/>
              </a:rPr>
              <a:t>Confirming</a:t>
            </a:r>
            <a:r>
              <a:rPr sz="3600" spc="45" dirty="0" smtClean="0">
                <a:latin typeface="Helvetica"/>
                <a:cs typeface="Helvetica"/>
              </a:rPr>
              <a:t> </a:t>
            </a:r>
            <a:r>
              <a:rPr lang="en-US" sz="3600" spc="-25" dirty="0" smtClean="0">
                <a:latin typeface="Helvetica"/>
                <a:cs typeface="Helvetica"/>
              </a:rPr>
              <a:t>Long</a:t>
            </a:r>
            <a:r>
              <a:rPr lang="en-US" sz="3600" dirty="0" smtClean="0">
                <a:latin typeface="Helvetica"/>
                <a:cs typeface="Helvetica"/>
              </a:rPr>
              <a:t>-term</a:t>
            </a:r>
            <a:r>
              <a:rPr sz="3600" spc="55" dirty="0" smtClean="0">
                <a:latin typeface="Helvetica"/>
                <a:cs typeface="Helvetica"/>
              </a:rPr>
              <a:t> </a:t>
            </a:r>
            <a:r>
              <a:rPr lang="en-US" sz="3600" spc="-20" dirty="0" smtClean="0">
                <a:latin typeface="Helvetica"/>
                <a:cs typeface="Helvetica"/>
              </a:rPr>
              <a:t>Supports</a:t>
            </a:r>
            <a:endParaRPr sz="3600" spc="-20" dirty="0">
              <a:latin typeface="Helvetica"/>
              <a:cs typeface="Helvetica"/>
            </a:endParaRPr>
          </a:p>
        </p:txBody>
      </p:sp>
      <p:sp>
        <p:nvSpPr>
          <p:cNvPr id="5" name="object 5"/>
          <p:cNvSpPr txBox="1"/>
          <p:nvPr/>
        </p:nvSpPr>
        <p:spPr>
          <a:xfrm>
            <a:off x="307340" y="1650128"/>
            <a:ext cx="8684260" cy="3508653"/>
          </a:xfrm>
          <a:prstGeom prst="rect">
            <a:avLst/>
          </a:prstGeom>
        </p:spPr>
        <p:txBody>
          <a:bodyPr vert="horz" wrap="square" lIns="0" tIns="0" rIns="0" bIns="0" rtlCol="0">
            <a:spAutoFit/>
          </a:bodyPr>
          <a:lstStyle/>
          <a:p>
            <a:pPr marL="378460" indent="-365760">
              <a:spcAft>
                <a:spcPts val="600"/>
              </a:spcAft>
              <a:buFont typeface="Wingdings"/>
              <a:buChar char=""/>
              <a:tabLst>
                <a:tab pos="379095" algn="l"/>
              </a:tabLst>
            </a:pPr>
            <a:r>
              <a:rPr lang="en-US" sz="3600" b="1" i="1" spc="5" dirty="0" smtClean="0">
                <a:solidFill>
                  <a:srgbClr val="31546F"/>
                </a:solidFill>
                <a:latin typeface="Helvetica Light"/>
                <a:cs typeface="Helvetica Light"/>
              </a:rPr>
              <a:t>I</a:t>
            </a:r>
            <a:r>
              <a:rPr sz="3600" b="1" i="1" spc="5" dirty="0" smtClean="0">
                <a:solidFill>
                  <a:srgbClr val="31546F"/>
                </a:solidFill>
                <a:latin typeface="Helvetica Light"/>
                <a:cs typeface="Helvetica Light"/>
              </a:rPr>
              <a:t>nc</a:t>
            </a:r>
            <a:r>
              <a:rPr sz="3600" b="1" i="1" dirty="0" smtClean="0">
                <a:solidFill>
                  <a:srgbClr val="31546F"/>
                </a:solidFill>
                <a:latin typeface="Helvetica Light"/>
                <a:cs typeface="Helvetica Light"/>
              </a:rPr>
              <a:t>r</a:t>
            </a:r>
            <a:r>
              <a:rPr sz="3600" b="1" i="1" spc="10" dirty="0" smtClean="0">
                <a:solidFill>
                  <a:srgbClr val="31546F"/>
                </a:solidFill>
                <a:latin typeface="Helvetica Light"/>
                <a:cs typeface="Helvetica Light"/>
              </a:rPr>
              <a:t>e</a:t>
            </a:r>
            <a:r>
              <a:rPr sz="3600" b="1" i="1" spc="5" dirty="0" smtClean="0">
                <a:solidFill>
                  <a:srgbClr val="31546F"/>
                </a:solidFill>
                <a:latin typeface="Helvetica Light"/>
                <a:cs typeface="Helvetica Light"/>
              </a:rPr>
              <a:t>a</a:t>
            </a:r>
            <a:r>
              <a:rPr sz="3600" b="1" i="1" spc="-25" dirty="0" smtClean="0">
                <a:solidFill>
                  <a:srgbClr val="31546F"/>
                </a:solidFill>
                <a:latin typeface="Helvetica Light"/>
                <a:cs typeface="Helvetica Light"/>
              </a:rPr>
              <a:t>s</a:t>
            </a:r>
            <a:r>
              <a:rPr sz="3600" b="1" i="1" spc="5" dirty="0" smtClean="0">
                <a:solidFill>
                  <a:srgbClr val="31546F"/>
                </a:solidFill>
                <a:latin typeface="Helvetica Light"/>
                <a:cs typeface="Helvetica Light"/>
              </a:rPr>
              <a:t>e</a:t>
            </a:r>
            <a:r>
              <a:rPr sz="3600" b="1" i="1" dirty="0" smtClean="0">
                <a:solidFill>
                  <a:srgbClr val="31546F"/>
                </a:solidFill>
                <a:latin typeface="Helvetica Light"/>
                <a:cs typeface="Helvetica Light"/>
              </a:rPr>
              <a:t>d</a:t>
            </a:r>
            <a:r>
              <a:rPr sz="2800" b="1" i="1" spc="-50" dirty="0" smtClean="0">
                <a:solidFill>
                  <a:srgbClr val="31546F"/>
                </a:solidFill>
                <a:latin typeface="Helvetica Light"/>
                <a:cs typeface="Helvetica Light"/>
              </a:rPr>
              <a:t> </a:t>
            </a:r>
            <a:r>
              <a:rPr sz="2800" b="1" spc="5" dirty="0">
                <a:solidFill>
                  <a:srgbClr val="31546F"/>
                </a:solidFill>
                <a:latin typeface="Helvetica Light"/>
                <a:cs typeface="Helvetica Light"/>
              </a:rPr>
              <a:t>c</a:t>
            </a:r>
            <a:r>
              <a:rPr sz="2800" b="1" spc="-10" dirty="0">
                <a:solidFill>
                  <a:srgbClr val="31546F"/>
                </a:solidFill>
                <a:latin typeface="Helvetica Light"/>
                <a:cs typeface="Helvetica Light"/>
              </a:rPr>
              <a:t>o</a:t>
            </a:r>
            <a:r>
              <a:rPr sz="2800" b="1" spc="5" dirty="0">
                <a:solidFill>
                  <a:srgbClr val="31546F"/>
                </a:solidFill>
                <a:latin typeface="Helvetica Light"/>
                <a:cs typeface="Helvetica Light"/>
              </a:rPr>
              <a:t>ntac</a:t>
            </a:r>
            <a:r>
              <a:rPr sz="2800" b="1" dirty="0">
                <a:solidFill>
                  <a:srgbClr val="31546F"/>
                </a:solidFill>
                <a:latin typeface="Helvetica Light"/>
                <a:cs typeface="Helvetica Light"/>
              </a:rPr>
              <a:t>t</a:t>
            </a:r>
            <a:r>
              <a:rPr sz="2800" b="1" spc="-45" dirty="0">
                <a:solidFill>
                  <a:srgbClr val="31546F"/>
                </a:solidFill>
                <a:latin typeface="Helvetica Light"/>
                <a:cs typeface="Helvetica Light"/>
              </a:rPr>
              <a:t> </a:t>
            </a:r>
            <a:r>
              <a:rPr sz="2800" b="1" spc="-10" dirty="0" smtClean="0">
                <a:solidFill>
                  <a:srgbClr val="31546F"/>
                </a:solidFill>
                <a:latin typeface="Helvetica Light"/>
                <a:cs typeface="Helvetica Light"/>
              </a:rPr>
              <a:t>w</a:t>
            </a:r>
            <a:r>
              <a:rPr sz="2800" b="1" spc="5" dirty="0" smtClean="0">
                <a:solidFill>
                  <a:srgbClr val="31546F"/>
                </a:solidFill>
                <a:latin typeface="Helvetica Light"/>
                <a:cs typeface="Helvetica Light"/>
              </a:rPr>
              <a:t>it</a:t>
            </a:r>
            <a:r>
              <a:rPr sz="2800" b="1" dirty="0" smtClean="0">
                <a:solidFill>
                  <a:srgbClr val="31546F"/>
                </a:solidFill>
                <a:latin typeface="Helvetica Light"/>
                <a:cs typeface="Helvetica Light"/>
              </a:rPr>
              <a:t>h</a:t>
            </a:r>
            <a:r>
              <a:rPr sz="2800" b="1" spc="-25" dirty="0" smtClean="0">
                <a:solidFill>
                  <a:srgbClr val="31546F"/>
                </a:solidFill>
                <a:latin typeface="Helvetica Light"/>
                <a:cs typeface="Helvetica Light"/>
              </a:rPr>
              <a:t> </a:t>
            </a:r>
            <a:r>
              <a:rPr sz="2800" b="1" dirty="0">
                <a:solidFill>
                  <a:srgbClr val="31546F"/>
                </a:solidFill>
                <a:latin typeface="Helvetica Light"/>
                <a:cs typeface="Helvetica Light"/>
              </a:rPr>
              <a:t>p</a:t>
            </a:r>
            <a:r>
              <a:rPr sz="2800" b="1" spc="-10" dirty="0">
                <a:solidFill>
                  <a:srgbClr val="31546F"/>
                </a:solidFill>
                <a:latin typeface="Helvetica Light"/>
                <a:cs typeface="Helvetica Light"/>
              </a:rPr>
              <a:t>ro</a:t>
            </a:r>
            <a:r>
              <a:rPr sz="2800" b="1" spc="-15" dirty="0">
                <a:solidFill>
                  <a:srgbClr val="31546F"/>
                </a:solidFill>
                <a:latin typeface="Helvetica Light"/>
                <a:cs typeface="Helvetica Light"/>
              </a:rPr>
              <a:t>v</a:t>
            </a:r>
            <a:r>
              <a:rPr sz="2800" b="1" spc="-5" dirty="0">
                <a:solidFill>
                  <a:srgbClr val="31546F"/>
                </a:solidFill>
                <a:latin typeface="Helvetica Light"/>
                <a:cs typeface="Helvetica Light"/>
              </a:rPr>
              <a:t>i</a:t>
            </a:r>
            <a:r>
              <a:rPr sz="2800" b="1" dirty="0">
                <a:solidFill>
                  <a:srgbClr val="31546F"/>
                </a:solidFill>
                <a:latin typeface="Helvetica Light"/>
                <a:cs typeface="Helvetica Light"/>
              </a:rPr>
              <a:t>d</a:t>
            </a:r>
            <a:r>
              <a:rPr sz="2800" b="1" spc="5" dirty="0">
                <a:solidFill>
                  <a:srgbClr val="31546F"/>
                </a:solidFill>
                <a:latin typeface="Helvetica Light"/>
                <a:cs typeface="Helvetica Light"/>
              </a:rPr>
              <a:t>e</a:t>
            </a:r>
            <a:r>
              <a:rPr sz="2800" b="1" spc="-10" dirty="0">
                <a:solidFill>
                  <a:srgbClr val="31546F"/>
                </a:solidFill>
                <a:latin typeface="Helvetica Light"/>
                <a:cs typeface="Helvetica Light"/>
              </a:rPr>
              <a:t>rs</a:t>
            </a:r>
            <a:r>
              <a:rPr sz="2800" spc="45" dirty="0">
                <a:solidFill>
                  <a:srgbClr val="31546F"/>
                </a:solidFill>
                <a:latin typeface="Helvetica Light"/>
                <a:cs typeface="Helvetica Light"/>
              </a:rPr>
              <a:t> </a:t>
            </a:r>
            <a:r>
              <a:rPr lang="en-US" sz="2800" spc="45" dirty="0" smtClean="0">
                <a:solidFill>
                  <a:srgbClr val="31546F"/>
                </a:solidFill>
                <a:latin typeface="Helvetica Light"/>
                <a:cs typeface="Helvetica Light"/>
              </a:rPr>
              <a:t>but</a:t>
            </a:r>
            <a:r>
              <a:rPr lang="en-US" sz="2800" dirty="0">
                <a:solidFill>
                  <a:srgbClr val="31546F"/>
                </a:solidFill>
                <a:latin typeface="Helvetica Light"/>
                <a:cs typeface="Helvetica Light"/>
              </a:rPr>
              <a:t> </a:t>
            </a:r>
            <a:r>
              <a:rPr lang="en-US" sz="2000" b="1" i="1" dirty="0" smtClean="0">
                <a:solidFill>
                  <a:srgbClr val="31546F"/>
                </a:solidFill>
                <a:latin typeface="Helvetica Light"/>
                <a:cs typeface="Helvetica Light"/>
              </a:rPr>
              <a:t>d</a:t>
            </a:r>
            <a:r>
              <a:rPr sz="2000" b="1" i="1" spc="5" dirty="0" smtClean="0">
                <a:solidFill>
                  <a:srgbClr val="31546F"/>
                </a:solidFill>
                <a:latin typeface="Helvetica Light"/>
                <a:cs typeface="Helvetica Light"/>
              </a:rPr>
              <a:t>ec</a:t>
            </a:r>
            <a:r>
              <a:rPr sz="2000" b="1" i="1" dirty="0" smtClean="0">
                <a:solidFill>
                  <a:srgbClr val="31546F"/>
                </a:solidFill>
                <a:latin typeface="Helvetica Light"/>
                <a:cs typeface="Helvetica Light"/>
              </a:rPr>
              <a:t>r</a:t>
            </a:r>
            <a:r>
              <a:rPr sz="2000" b="1" i="1" spc="10" dirty="0" smtClean="0">
                <a:solidFill>
                  <a:srgbClr val="31546F"/>
                </a:solidFill>
                <a:latin typeface="Helvetica Light"/>
                <a:cs typeface="Helvetica Light"/>
              </a:rPr>
              <a:t>e</a:t>
            </a:r>
            <a:r>
              <a:rPr sz="2000" b="1" i="1" spc="5" dirty="0" smtClean="0">
                <a:solidFill>
                  <a:srgbClr val="31546F"/>
                </a:solidFill>
                <a:latin typeface="Helvetica Light"/>
                <a:cs typeface="Helvetica Light"/>
              </a:rPr>
              <a:t>a</a:t>
            </a:r>
            <a:r>
              <a:rPr sz="2000" b="1" i="1" spc="-25" dirty="0" smtClean="0">
                <a:solidFill>
                  <a:srgbClr val="31546F"/>
                </a:solidFill>
                <a:latin typeface="Helvetica Light"/>
                <a:cs typeface="Helvetica Light"/>
              </a:rPr>
              <a:t>s</a:t>
            </a:r>
            <a:r>
              <a:rPr sz="2000" b="1" i="1" spc="5" dirty="0" smtClean="0">
                <a:solidFill>
                  <a:srgbClr val="31546F"/>
                </a:solidFill>
                <a:latin typeface="Helvetica Light"/>
                <a:cs typeface="Helvetica Light"/>
              </a:rPr>
              <a:t>e</a:t>
            </a:r>
            <a:r>
              <a:rPr sz="2000" b="1" i="1" dirty="0" smtClean="0">
                <a:solidFill>
                  <a:srgbClr val="31546F"/>
                </a:solidFill>
                <a:latin typeface="Helvetica Light"/>
                <a:cs typeface="Helvetica Light"/>
              </a:rPr>
              <a:t>d</a:t>
            </a:r>
            <a:r>
              <a:rPr sz="3200" b="1" i="1" spc="-25" dirty="0" smtClean="0">
                <a:solidFill>
                  <a:srgbClr val="31546F"/>
                </a:solidFill>
                <a:latin typeface="Helvetica Light"/>
                <a:cs typeface="Helvetica Light"/>
              </a:rPr>
              <a:t> </a:t>
            </a:r>
            <a:r>
              <a:rPr sz="2800" b="1" spc="5" dirty="0">
                <a:solidFill>
                  <a:srgbClr val="31546F"/>
                </a:solidFill>
                <a:latin typeface="Helvetica Light"/>
                <a:cs typeface="Helvetica Light"/>
              </a:rPr>
              <a:t>c</a:t>
            </a:r>
            <a:r>
              <a:rPr sz="2800" b="1" spc="-10" dirty="0">
                <a:solidFill>
                  <a:srgbClr val="31546F"/>
                </a:solidFill>
                <a:latin typeface="Helvetica Light"/>
                <a:cs typeface="Helvetica Light"/>
              </a:rPr>
              <a:t>o</a:t>
            </a:r>
            <a:r>
              <a:rPr sz="2800" b="1" spc="5" dirty="0">
                <a:solidFill>
                  <a:srgbClr val="31546F"/>
                </a:solidFill>
                <a:latin typeface="Helvetica Light"/>
                <a:cs typeface="Helvetica Light"/>
              </a:rPr>
              <a:t>ntac</a:t>
            </a:r>
            <a:r>
              <a:rPr sz="2800" b="1" dirty="0">
                <a:solidFill>
                  <a:srgbClr val="31546F"/>
                </a:solidFill>
                <a:latin typeface="Helvetica Light"/>
                <a:cs typeface="Helvetica Light"/>
              </a:rPr>
              <a:t>t</a:t>
            </a:r>
            <a:r>
              <a:rPr sz="2800" b="1" spc="-70" dirty="0">
                <a:solidFill>
                  <a:srgbClr val="31546F"/>
                </a:solidFill>
                <a:latin typeface="Helvetica Light"/>
                <a:cs typeface="Helvetica Light"/>
              </a:rPr>
              <a:t> </a:t>
            </a:r>
            <a:r>
              <a:rPr sz="2800" b="1" spc="-10" dirty="0">
                <a:solidFill>
                  <a:srgbClr val="31546F"/>
                </a:solidFill>
                <a:latin typeface="Helvetica Light"/>
                <a:cs typeface="Helvetica Light"/>
              </a:rPr>
              <a:t>w</a:t>
            </a:r>
            <a:r>
              <a:rPr sz="2800" b="1" spc="5" dirty="0">
                <a:solidFill>
                  <a:srgbClr val="31546F"/>
                </a:solidFill>
                <a:latin typeface="Helvetica Light"/>
                <a:cs typeface="Helvetica Light"/>
              </a:rPr>
              <a:t>it</a:t>
            </a:r>
            <a:r>
              <a:rPr sz="2800" b="1" dirty="0">
                <a:solidFill>
                  <a:srgbClr val="31546F"/>
                </a:solidFill>
                <a:latin typeface="Helvetica Light"/>
                <a:cs typeface="Helvetica Light"/>
              </a:rPr>
              <a:t>h</a:t>
            </a:r>
            <a:r>
              <a:rPr sz="2800" b="1" spc="-25" dirty="0">
                <a:solidFill>
                  <a:srgbClr val="31546F"/>
                </a:solidFill>
                <a:latin typeface="Helvetica Light"/>
                <a:cs typeface="Helvetica Light"/>
              </a:rPr>
              <a:t> </a:t>
            </a:r>
            <a:r>
              <a:rPr sz="2800" b="1" spc="5" dirty="0" smtClean="0">
                <a:solidFill>
                  <a:srgbClr val="31546F"/>
                </a:solidFill>
                <a:latin typeface="Helvetica Light"/>
                <a:cs typeface="Helvetica Light"/>
              </a:rPr>
              <a:t>c</a:t>
            </a:r>
            <a:r>
              <a:rPr lang="en-US" sz="2800" b="1" spc="-25" dirty="0" smtClean="0">
                <a:solidFill>
                  <a:srgbClr val="31546F"/>
                </a:solidFill>
                <a:latin typeface="Helvetica Light"/>
                <a:cs typeface="Helvetica Light"/>
              </a:rPr>
              <a:t>itizen</a:t>
            </a:r>
          </a:p>
          <a:p>
            <a:pPr marL="378460" indent="-365760">
              <a:spcAft>
                <a:spcPts val="600"/>
              </a:spcAft>
              <a:buFont typeface="Wingdings"/>
              <a:buChar char=""/>
              <a:tabLst>
                <a:tab pos="379095" algn="l"/>
              </a:tabLst>
            </a:pPr>
            <a:r>
              <a:rPr lang="en-US" sz="2800" dirty="0" smtClean="0">
                <a:solidFill>
                  <a:srgbClr val="31546F"/>
                </a:solidFill>
                <a:latin typeface="Helvetica Light"/>
                <a:cs typeface="Helvetica Light"/>
              </a:rPr>
              <a:t>C</a:t>
            </a:r>
            <a:r>
              <a:rPr lang="en-US" sz="2800" spc="-15" dirty="0" smtClean="0">
                <a:solidFill>
                  <a:srgbClr val="31546F"/>
                </a:solidFill>
                <a:latin typeface="Helvetica Light"/>
                <a:cs typeface="Helvetica Light"/>
              </a:rPr>
              <a:t>TI</a:t>
            </a:r>
            <a:r>
              <a:rPr lang="en-US" sz="2800" spc="-5" dirty="0" smtClean="0">
                <a:solidFill>
                  <a:srgbClr val="31546F"/>
                </a:solidFill>
                <a:latin typeface="Helvetica Light"/>
                <a:cs typeface="Helvetica Light"/>
              </a:rPr>
              <a:t> </a:t>
            </a:r>
            <a:r>
              <a:rPr lang="en-US" sz="2800" spc="-25" dirty="0">
                <a:solidFill>
                  <a:srgbClr val="31546F"/>
                </a:solidFill>
                <a:latin typeface="Helvetica Light"/>
                <a:cs typeface="Helvetica Light"/>
              </a:rPr>
              <a:t>wo</a:t>
            </a:r>
            <a:r>
              <a:rPr lang="en-US" sz="2800" spc="-5" dirty="0">
                <a:solidFill>
                  <a:srgbClr val="31546F"/>
                </a:solidFill>
                <a:latin typeface="Helvetica Light"/>
                <a:cs typeface="Helvetica Light"/>
              </a:rPr>
              <a:t>r</a:t>
            </a:r>
            <a:r>
              <a:rPr lang="en-US" sz="2800" spc="-15" dirty="0">
                <a:solidFill>
                  <a:srgbClr val="31546F"/>
                </a:solidFill>
                <a:latin typeface="Helvetica Light"/>
                <a:cs typeface="Helvetica Light"/>
              </a:rPr>
              <a:t>k</a:t>
            </a:r>
            <a:r>
              <a:rPr lang="en-US" sz="2800" spc="5" dirty="0">
                <a:solidFill>
                  <a:srgbClr val="31546F"/>
                </a:solidFill>
                <a:latin typeface="Helvetica Light"/>
                <a:cs typeface="Helvetica Light"/>
              </a:rPr>
              <a:t>e</a:t>
            </a:r>
            <a:r>
              <a:rPr lang="en-US" sz="2800" spc="-10" dirty="0">
                <a:solidFill>
                  <a:srgbClr val="31546F"/>
                </a:solidFill>
                <a:latin typeface="Helvetica Light"/>
                <a:cs typeface="Helvetica Light"/>
              </a:rPr>
              <a:t>r</a:t>
            </a:r>
            <a:r>
              <a:rPr lang="en-US" sz="2800" dirty="0">
                <a:solidFill>
                  <a:srgbClr val="31546F"/>
                </a:solidFill>
                <a:latin typeface="Helvetica Light"/>
                <a:cs typeface="Helvetica Light"/>
              </a:rPr>
              <a:t> </a:t>
            </a:r>
            <a:r>
              <a:rPr lang="en-US" sz="2800" spc="-25" dirty="0">
                <a:solidFill>
                  <a:srgbClr val="31546F"/>
                </a:solidFill>
                <a:latin typeface="Helvetica Light"/>
                <a:cs typeface="Helvetica Light"/>
              </a:rPr>
              <a:t>s</a:t>
            </a:r>
            <a:r>
              <a:rPr lang="en-US" sz="2800" spc="5" dirty="0">
                <a:solidFill>
                  <a:srgbClr val="31546F"/>
                </a:solidFill>
                <a:latin typeface="Helvetica Light"/>
                <a:cs typeface="Helvetica Light"/>
              </a:rPr>
              <a:t>h</a:t>
            </a:r>
            <a:r>
              <a:rPr lang="en-US" sz="2800" spc="-10" dirty="0">
                <a:solidFill>
                  <a:srgbClr val="31546F"/>
                </a:solidFill>
                <a:latin typeface="Helvetica Light"/>
                <a:cs typeface="Helvetica Light"/>
              </a:rPr>
              <a:t>o</a:t>
            </a:r>
            <a:r>
              <a:rPr lang="en-US" sz="2800" spc="5" dirty="0">
                <a:solidFill>
                  <a:srgbClr val="31546F"/>
                </a:solidFill>
                <a:latin typeface="Helvetica Light"/>
                <a:cs typeface="Helvetica Light"/>
              </a:rPr>
              <a:t>u</a:t>
            </a:r>
            <a:r>
              <a:rPr lang="en-US" sz="2800" spc="-25" dirty="0">
                <a:solidFill>
                  <a:srgbClr val="31546F"/>
                </a:solidFill>
                <a:latin typeface="Helvetica Light"/>
                <a:cs typeface="Helvetica Light"/>
              </a:rPr>
              <a:t>l</a:t>
            </a:r>
            <a:r>
              <a:rPr lang="en-US" sz="2800" dirty="0">
                <a:solidFill>
                  <a:srgbClr val="31546F"/>
                </a:solidFill>
                <a:latin typeface="Helvetica Light"/>
                <a:cs typeface="Helvetica Light"/>
              </a:rPr>
              <a:t>d </a:t>
            </a:r>
            <a:r>
              <a:rPr lang="en-US" sz="2800" spc="-5" dirty="0">
                <a:solidFill>
                  <a:srgbClr val="31546F"/>
                </a:solidFill>
                <a:latin typeface="Helvetica Light"/>
                <a:cs typeface="Helvetica Light"/>
              </a:rPr>
              <a:t>b</a:t>
            </a:r>
            <a:r>
              <a:rPr lang="en-US" sz="2800" dirty="0">
                <a:solidFill>
                  <a:srgbClr val="31546F"/>
                </a:solidFill>
                <a:latin typeface="Helvetica Light"/>
                <a:cs typeface="Helvetica Light"/>
              </a:rPr>
              <a:t>e</a:t>
            </a:r>
            <a:r>
              <a:rPr lang="en-US" sz="2800" spc="10" dirty="0">
                <a:solidFill>
                  <a:srgbClr val="31546F"/>
                </a:solidFill>
                <a:latin typeface="Helvetica Light"/>
                <a:cs typeface="Helvetica Light"/>
              </a:rPr>
              <a:t> </a:t>
            </a:r>
            <a:r>
              <a:rPr lang="en-US" sz="2800" spc="-10" dirty="0">
                <a:solidFill>
                  <a:srgbClr val="31546F"/>
                </a:solidFill>
                <a:latin typeface="Helvetica Light"/>
                <a:cs typeface="Helvetica Light"/>
              </a:rPr>
              <a:t>f</a:t>
            </a:r>
            <a:r>
              <a:rPr lang="en-US" sz="2800" spc="-5" dirty="0">
                <a:solidFill>
                  <a:srgbClr val="31546F"/>
                </a:solidFill>
                <a:latin typeface="Helvetica Light"/>
                <a:cs typeface="Helvetica Light"/>
              </a:rPr>
              <a:t>i</a:t>
            </a:r>
            <a:r>
              <a:rPr lang="en-US" sz="2800" spc="5" dirty="0">
                <a:solidFill>
                  <a:srgbClr val="31546F"/>
                </a:solidFill>
                <a:latin typeface="Helvetica Light"/>
                <a:cs typeface="Helvetica Light"/>
              </a:rPr>
              <a:t>na</a:t>
            </a:r>
            <a:r>
              <a:rPr lang="en-US" sz="2800" spc="-25" dirty="0">
                <a:solidFill>
                  <a:srgbClr val="31546F"/>
                </a:solidFill>
                <a:latin typeface="Helvetica Light"/>
                <a:cs typeface="Helvetica Light"/>
              </a:rPr>
              <a:t>l</a:t>
            </a:r>
            <a:r>
              <a:rPr lang="en-US" sz="2800" spc="5" dirty="0">
                <a:solidFill>
                  <a:srgbClr val="31546F"/>
                </a:solidFill>
                <a:latin typeface="Helvetica Light"/>
                <a:cs typeface="Helvetica Light"/>
              </a:rPr>
              <a:t>i</a:t>
            </a:r>
            <a:r>
              <a:rPr lang="en-US" sz="2800" spc="-30" dirty="0">
                <a:solidFill>
                  <a:srgbClr val="31546F"/>
                </a:solidFill>
                <a:latin typeface="Helvetica Light"/>
                <a:cs typeface="Helvetica Light"/>
              </a:rPr>
              <a:t>z</a:t>
            </a:r>
            <a:r>
              <a:rPr lang="en-US" sz="2800" spc="5" dirty="0">
                <a:solidFill>
                  <a:srgbClr val="31546F"/>
                </a:solidFill>
                <a:latin typeface="Helvetica Light"/>
                <a:cs typeface="Helvetica Light"/>
              </a:rPr>
              <a:t>in</a:t>
            </a:r>
            <a:r>
              <a:rPr lang="en-US" sz="2800" spc="-15" dirty="0">
                <a:solidFill>
                  <a:srgbClr val="31546F"/>
                </a:solidFill>
                <a:latin typeface="Helvetica Light"/>
                <a:cs typeface="Helvetica Light"/>
              </a:rPr>
              <a:t>g</a:t>
            </a:r>
            <a:r>
              <a:rPr lang="en-US" sz="2800" spc="-35" dirty="0">
                <a:solidFill>
                  <a:srgbClr val="31546F"/>
                </a:solidFill>
                <a:latin typeface="Helvetica Light"/>
                <a:cs typeface="Helvetica Light"/>
              </a:rPr>
              <a:t> </a:t>
            </a:r>
            <a:r>
              <a:rPr lang="en-US" sz="2800" spc="5" dirty="0">
                <a:solidFill>
                  <a:srgbClr val="31546F"/>
                </a:solidFill>
                <a:latin typeface="Helvetica Light"/>
                <a:cs typeface="Helvetica Light"/>
              </a:rPr>
              <a:t>c</a:t>
            </a:r>
            <a:r>
              <a:rPr lang="en-US" sz="2800" spc="-10" dirty="0">
                <a:solidFill>
                  <a:srgbClr val="31546F"/>
                </a:solidFill>
                <a:latin typeface="Helvetica Light"/>
                <a:cs typeface="Helvetica Light"/>
              </a:rPr>
              <a:t>o</a:t>
            </a:r>
            <a:r>
              <a:rPr lang="en-US" sz="2800" spc="-5" dirty="0">
                <a:solidFill>
                  <a:srgbClr val="31546F"/>
                </a:solidFill>
                <a:latin typeface="Helvetica Light"/>
                <a:cs typeface="Helvetica Light"/>
              </a:rPr>
              <a:t>mm</a:t>
            </a:r>
            <a:r>
              <a:rPr lang="en-US" sz="2800" spc="10" dirty="0">
                <a:solidFill>
                  <a:srgbClr val="31546F"/>
                </a:solidFill>
                <a:latin typeface="Helvetica Light"/>
                <a:cs typeface="Helvetica Light"/>
              </a:rPr>
              <a:t>u</a:t>
            </a:r>
            <a:r>
              <a:rPr lang="en-US" sz="2800" spc="5" dirty="0">
                <a:solidFill>
                  <a:srgbClr val="31546F"/>
                </a:solidFill>
                <a:latin typeface="Helvetica Light"/>
                <a:cs typeface="Helvetica Light"/>
              </a:rPr>
              <a:t>nit</a:t>
            </a:r>
            <a:r>
              <a:rPr lang="en-US" sz="2800" dirty="0">
                <a:solidFill>
                  <a:srgbClr val="31546F"/>
                </a:solidFill>
                <a:latin typeface="Helvetica Light"/>
                <a:cs typeface="Helvetica Light"/>
              </a:rPr>
              <a:t>y</a:t>
            </a:r>
            <a:r>
              <a:rPr lang="en-US" sz="2800" spc="-60" dirty="0">
                <a:solidFill>
                  <a:srgbClr val="31546F"/>
                </a:solidFill>
                <a:latin typeface="Helvetica Light"/>
                <a:cs typeface="Helvetica Light"/>
              </a:rPr>
              <a:t> </a:t>
            </a:r>
            <a:r>
              <a:rPr lang="en-US" sz="2800" spc="-25" dirty="0" smtClean="0">
                <a:solidFill>
                  <a:srgbClr val="31546F"/>
                </a:solidFill>
                <a:latin typeface="Helvetica Light"/>
                <a:cs typeface="Helvetica Light"/>
              </a:rPr>
              <a:t>s</a:t>
            </a:r>
            <a:r>
              <a:rPr lang="en-US" sz="2800" spc="5" dirty="0" smtClean="0">
                <a:solidFill>
                  <a:srgbClr val="31546F"/>
                </a:solidFill>
                <a:latin typeface="Helvetica Light"/>
                <a:cs typeface="Helvetica Light"/>
              </a:rPr>
              <a:t>u</a:t>
            </a:r>
            <a:r>
              <a:rPr lang="en-US" sz="2800" dirty="0" smtClean="0">
                <a:solidFill>
                  <a:srgbClr val="31546F"/>
                </a:solidFill>
                <a:latin typeface="Helvetica Light"/>
                <a:cs typeface="Helvetica Light"/>
              </a:rPr>
              <a:t>pp</a:t>
            </a:r>
            <a:r>
              <a:rPr lang="en-US" sz="2800" spc="-10" dirty="0" smtClean="0">
                <a:solidFill>
                  <a:srgbClr val="31546F"/>
                </a:solidFill>
                <a:latin typeface="Helvetica Light"/>
                <a:cs typeface="Helvetica Light"/>
              </a:rPr>
              <a:t>o</a:t>
            </a:r>
            <a:r>
              <a:rPr lang="en-US" sz="2800" dirty="0" smtClean="0">
                <a:solidFill>
                  <a:srgbClr val="31546F"/>
                </a:solidFill>
                <a:latin typeface="Helvetica Light"/>
                <a:cs typeface="Helvetica Light"/>
              </a:rPr>
              <a:t>r</a:t>
            </a:r>
            <a:r>
              <a:rPr lang="en-US" sz="2800" spc="5" dirty="0" smtClean="0">
                <a:solidFill>
                  <a:srgbClr val="31546F"/>
                </a:solidFill>
                <a:latin typeface="Helvetica Light"/>
                <a:cs typeface="Helvetica Light"/>
              </a:rPr>
              <a:t>t</a:t>
            </a:r>
            <a:r>
              <a:rPr lang="en-US" sz="2800" spc="-10" dirty="0" smtClean="0">
                <a:solidFill>
                  <a:srgbClr val="31546F"/>
                </a:solidFill>
                <a:latin typeface="Helvetica Light"/>
                <a:cs typeface="Helvetica Light"/>
              </a:rPr>
              <a:t>s</a:t>
            </a:r>
            <a:endParaRPr lang="en-US" sz="2800" b="1" spc="35" dirty="0" smtClean="0">
              <a:solidFill>
                <a:srgbClr val="31546F"/>
              </a:solidFill>
              <a:latin typeface="Helvetica Light"/>
              <a:cs typeface="Helvetica Light"/>
            </a:endParaRPr>
          </a:p>
          <a:p>
            <a:pPr marL="378460" indent="-365760">
              <a:spcAft>
                <a:spcPts val="600"/>
              </a:spcAft>
              <a:buFont typeface="Wingdings"/>
              <a:buChar char=""/>
              <a:tabLst>
                <a:tab pos="379095" algn="l"/>
              </a:tabLst>
            </a:pPr>
            <a:r>
              <a:rPr lang="en-US" sz="2800" spc="5" dirty="0" smtClean="0">
                <a:solidFill>
                  <a:srgbClr val="31546F"/>
                </a:solidFill>
                <a:latin typeface="Helvetica Light"/>
                <a:cs typeface="Helvetica Light"/>
              </a:rPr>
              <a:t>C</a:t>
            </a:r>
            <a:r>
              <a:rPr sz="2800" spc="5" dirty="0" smtClean="0">
                <a:solidFill>
                  <a:srgbClr val="31546F"/>
                </a:solidFill>
                <a:latin typeface="Helvetica Light"/>
                <a:cs typeface="Helvetica Light"/>
              </a:rPr>
              <a:t>a</a:t>
            </a:r>
            <a:r>
              <a:rPr sz="2800" dirty="0" smtClean="0">
                <a:solidFill>
                  <a:srgbClr val="31546F"/>
                </a:solidFill>
                <a:latin typeface="Helvetica Light"/>
                <a:cs typeface="Helvetica Light"/>
              </a:rPr>
              <a:t>re</a:t>
            </a:r>
            <a:r>
              <a:rPr sz="2800" spc="-15" dirty="0" smtClean="0">
                <a:solidFill>
                  <a:srgbClr val="31546F"/>
                </a:solidFill>
                <a:latin typeface="Helvetica Light"/>
                <a:cs typeface="Helvetica Light"/>
              </a:rPr>
              <a:t> </a:t>
            </a:r>
            <a:r>
              <a:rPr lang="en-US" sz="2800" spc="5" dirty="0" smtClean="0">
                <a:solidFill>
                  <a:srgbClr val="31546F"/>
                </a:solidFill>
                <a:latin typeface="Helvetica Light"/>
                <a:cs typeface="Helvetica Light"/>
              </a:rPr>
              <a:t>providers/supporters</a:t>
            </a:r>
            <a:r>
              <a:rPr sz="2800" spc="5" dirty="0" smtClean="0">
                <a:solidFill>
                  <a:srgbClr val="31546F"/>
                </a:solidFill>
                <a:latin typeface="Helvetica Light"/>
                <a:cs typeface="Helvetica Light"/>
              </a:rPr>
              <a:t> </a:t>
            </a:r>
            <a:r>
              <a:rPr sz="2800" dirty="0">
                <a:solidFill>
                  <a:srgbClr val="31546F"/>
                </a:solidFill>
                <a:latin typeface="Helvetica Light"/>
                <a:cs typeface="Helvetica Light"/>
              </a:rPr>
              <a:t>m</a:t>
            </a:r>
            <a:r>
              <a:rPr sz="2800" spc="5" dirty="0">
                <a:solidFill>
                  <a:srgbClr val="31546F"/>
                </a:solidFill>
                <a:latin typeface="Helvetica Light"/>
                <a:cs typeface="Helvetica Light"/>
              </a:rPr>
              <a:t>u</a:t>
            </a:r>
            <a:r>
              <a:rPr sz="2800" spc="-15" dirty="0">
                <a:solidFill>
                  <a:srgbClr val="31546F"/>
                </a:solidFill>
                <a:latin typeface="Helvetica Light"/>
                <a:cs typeface="Helvetica Light"/>
              </a:rPr>
              <a:t>s</a:t>
            </a:r>
            <a:r>
              <a:rPr sz="2800" dirty="0">
                <a:solidFill>
                  <a:srgbClr val="31546F"/>
                </a:solidFill>
                <a:latin typeface="Helvetica Light"/>
                <a:cs typeface="Helvetica Light"/>
              </a:rPr>
              <a:t>t </a:t>
            </a:r>
            <a:r>
              <a:rPr sz="2800" spc="5" dirty="0">
                <a:solidFill>
                  <a:srgbClr val="31546F"/>
                </a:solidFill>
                <a:latin typeface="Helvetica Light"/>
                <a:cs typeface="Helvetica Light"/>
              </a:rPr>
              <a:t>c</a:t>
            </a:r>
            <a:r>
              <a:rPr sz="2800" spc="-10" dirty="0">
                <a:solidFill>
                  <a:srgbClr val="31546F"/>
                </a:solidFill>
                <a:latin typeface="Helvetica Light"/>
                <a:cs typeface="Helvetica Light"/>
              </a:rPr>
              <a:t>o</a:t>
            </a:r>
            <a:r>
              <a:rPr sz="2800" spc="-5" dirty="0">
                <a:solidFill>
                  <a:srgbClr val="31546F"/>
                </a:solidFill>
                <a:latin typeface="Helvetica Light"/>
                <a:cs typeface="Helvetica Light"/>
              </a:rPr>
              <a:t>mm</a:t>
            </a:r>
            <a:r>
              <a:rPr sz="2800" spc="10" dirty="0">
                <a:solidFill>
                  <a:srgbClr val="31546F"/>
                </a:solidFill>
                <a:latin typeface="Helvetica Light"/>
                <a:cs typeface="Helvetica Light"/>
              </a:rPr>
              <a:t>u</a:t>
            </a:r>
            <a:r>
              <a:rPr sz="2800" spc="5" dirty="0">
                <a:solidFill>
                  <a:srgbClr val="31546F"/>
                </a:solidFill>
                <a:latin typeface="Helvetica Light"/>
                <a:cs typeface="Helvetica Light"/>
              </a:rPr>
              <a:t>nica</a:t>
            </a:r>
            <a:r>
              <a:rPr sz="2800" spc="-20" dirty="0">
                <a:solidFill>
                  <a:srgbClr val="31546F"/>
                </a:solidFill>
                <a:latin typeface="Helvetica Light"/>
                <a:cs typeface="Helvetica Light"/>
              </a:rPr>
              <a:t>t</a:t>
            </a:r>
            <a:r>
              <a:rPr sz="2800" dirty="0">
                <a:solidFill>
                  <a:srgbClr val="31546F"/>
                </a:solidFill>
                <a:latin typeface="Helvetica Light"/>
                <a:cs typeface="Helvetica Light"/>
              </a:rPr>
              <a:t>e</a:t>
            </a:r>
            <a:r>
              <a:rPr sz="2800" spc="-70" dirty="0">
                <a:solidFill>
                  <a:srgbClr val="31546F"/>
                </a:solidFill>
                <a:latin typeface="Helvetica Light"/>
                <a:cs typeface="Helvetica Light"/>
              </a:rPr>
              <a:t> </a:t>
            </a:r>
            <a:r>
              <a:rPr sz="2800" spc="-10" dirty="0">
                <a:solidFill>
                  <a:srgbClr val="31546F"/>
                </a:solidFill>
                <a:latin typeface="Helvetica Light"/>
                <a:cs typeface="Helvetica Light"/>
              </a:rPr>
              <a:t>w</a:t>
            </a:r>
            <a:r>
              <a:rPr sz="2800" spc="5" dirty="0">
                <a:solidFill>
                  <a:srgbClr val="31546F"/>
                </a:solidFill>
                <a:latin typeface="Helvetica Light"/>
                <a:cs typeface="Helvetica Light"/>
              </a:rPr>
              <a:t>it</a:t>
            </a:r>
            <a:r>
              <a:rPr sz="2800" dirty="0">
                <a:solidFill>
                  <a:srgbClr val="31546F"/>
                </a:solidFill>
                <a:latin typeface="Helvetica Light"/>
                <a:cs typeface="Helvetica Light"/>
              </a:rPr>
              <a:t>h</a:t>
            </a:r>
            <a:r>
              <a:rPr sz="2800" spc="5" dirty="0">
                <a:solidFill>
                  <a:srgbClr val="31546F"/>
                </a:solidFill>
                <a:latin typeface="Helvetica Light"/>
                <a:cs typeface="Helvetica Light"/>
              </a:rPr>
              <a:t> eac</a:t>
            </a:r>
            <a:r>
              <a:rPr sz="2800" dirty="0">
                <a:solidFill>
                  <a:srgbClr val="31546F"/>
                </a:solidFill>
                <a:latin typeface="Helvetica Light"/>
                <a:cs typeface="Helvetica Light"/>
              </a:rPr>
              <a:t>h</a:t>
            </a:r>
            <a:r>
              <a:rPr sz="2800" spc="-25" dirty="0">
                <a:solidFill>
                  <a:srgbClr val="31546F"/>
                </a:solidFill>
                <a:latin typeface="Helvetica Light"/>
                <a:cs typeface="Helvetica Light"/>
              </a:rPr>
              <a:t> </a:t>
            </a:r>
            <a:r>
              <a:rPr sz="2800" spc="-10" dirty="0">
                <a:solidFill>
                  <a:srgbClr val="31546F"/>
                </a:solidFill>
                <a:latin typeface="Helvetica Light"/>
                <a:cs typeface="Helvetica Light"/>
              </a:rPr>
              <a:t>o</a:t>
            </a:r>
            <a:r>
              <a:rPr sz="2800" spc="5" dirty="0">
                <a:solidFill>
                  <a:srgbClr val="31546F"/>
                </a:solidFill>
                <a:latin typeface="Helvetica Light"/>
                <a:cs typeface="Helvetica Light"/>
              </a:rPr>
              <a:t>the</a:t>
            </a:r>
            <a:r>
              <a:rPr sz="2800" spc="-10" dirty="0">
                <a:solidFill>
                  <a:srgbClr val="31546F"/>
                </a:solidFill>
                <a:latin typeface="Helvetica Light"/>
                <a:cs typeface="Helvetica Light"/>
              </a:rPr>
              <a:t>r</a:t>
            </a:r>
            <a:r>
              <a:rPr sz="2800" spc="-50" dirty="0">
                <a:solidFill>
                  <a:srgbClr val="31546F"/>
                </a:solidFill>
                <a:latin typeface="Helvetica Light"/>
                <a:cs typeface="Helvetica Light"/>
              </a:rPr>
              <a:t> </a:t>
            </a:r>
            <a:r>
              <a:rPr sz="2800" spc="5" dirty="0">
                <a:solidFill>
                  <a:srgbClr val="31546F"/>
                </a:solidFill>
                <a:latin typeface="Helvetica Light"/>
                <a:cs typeface="Helvetica Light"/>
              </a:rPr>
              <a:t>t</a:t>
            </a:r>
            <a:r>
              <a:rPr sz="2800" spc="-15" dirty="0">
                <a:solidFill>
                  <a:srgbClr val="31546F"/>
                </a:solidFill>
                <a:latin typeface="Helvetica Light"/>
                <a:cs typeface="Helvetica Light"/>
              </a:rPr>
              <a:t>o</a:t>
            </a:r>
            <a:r>
              <a:rPr sz="2800" spc="5" dirty="0">
                <a:solidFill>
                  <a:srgbClr val="31546F"/>
                </a:solidFill>
                <a:latin typeface="Helvetica Light"/>
                <a:cs typeface="Helvetica Light"/>
              </a:rPr>
              <a:t> </a:t>
            </a:r>
            <a:r>
              <a:rPr sz="2800" spc="-5" dirty="0">
                <a:solidFill>
                  <a:srgbClr val="31546F"/>
                </a:solidFill>
                <a:latin typeface="Helvetica Light"/>
                <a:cs typeface="Helvetica Light"/>
              </a:rPr>
              <a:t>m</a:t>
            </a:r>
            <a:r>
              <a:rPr sz="2800" spc="5" dirty="0">
                <a:solidFill>
                  <a:srgbClr val="31546F"/>
                </a:solidFill>
                <a:latin typeface="Helvetica Light"/>
                <a:cs typeface="Helvetica Light"/>
              </a:rPr>
              <a:t>a</a:t>
            </a:r>
            <a:r>
              <a:rPr sz="2800" dirty="0">
                <a:solidFill>
                  <a:srgbClr val="31546F"/>
                </a:solidFill>
                <a:latin typeface="Helvetica Light"/>
                <a:cs typeface="Helvetica Light"/>
              </a:rPr>
              <a:t>x</a:t>
            </a:r>
            <a:r>
              <a:rPr sz="2800" spc="5" dirty="0">
                <a:solidFill>
                  <a:srgbClr val="31546F"/>
                </a:solidFill>
                <a:latin typeface="Helvetica Light"/>
                <a:cs typeface="Helvetica Light"/>
              </a:rPr>
              <a:t>i</a:t>
            </a:r>
            <a:r>
              <a:rPr sz="2800" spc="-5" dirty="0">
                <a:solidFill>
                  <a:srgbClr val="31546F"/>
                </a:solidFill>
                <a:latin typeface="Helvetica Light"/>
                <a:cs typeface="Helvetica Light"/>
              </a:rPr>
              <a:t>m</a:t>
            </a:r>
            <a:r>
              <a:rPr sz="2800" spc="10" dirty="0">
                <a:solidFill>
                  <a:srgbClr val="31546F"/>
                </a:solidFill>
                <a:latin typeface="Helvetica Light"/>
                <a:cs typeface="Helvetica Light"/>
              </a:rPr>
              <a:t>i</a:t>
            </a:r>
            <a:r>
              <a:rPr sz="2800" spc="-30" dirty="0">
                <a:solidFill>
                  <a:srgbClr val="31546F"/>
                </a:solidFill>
                <a:latin typeface="Helvetica Light"/>
                <a:cs typeface="Helvetica Light"/>
              </a:rPr>
              <a:t>z</a:t>
            </a:r>
            <a:r>
              <a:rPr sz="2800" dirty="0">
                <a:solidFill>
                  <a:srgbClr val="31546F"/>
                </a:solidFill>
                <a:latin typeface="Helvetica Light"/>
                <a:cs typeface="Helvetica Light"/>
              </a:rPr>
              <a:t>e</a:t>
            </a:r>
            <a:r>
              <a:rPr sz="2800" spc="-20" dirty="0">
                <a:solidFill>
                  <a:srgbClr val="31546F"/>
                </a:solidFill>
                <a:latin typeface="Helvetica Light"/>
                <a:cs typeface="Helvetica Light"/>
              </a:rPr>
              <a:t> </a:t>
            </a:r>
            <a:r>
              <a:rPr sz="2800" dirty="0" smtClean="0">
                <a:solidFill>
                  <a:srgbClr val="31546F"/>
                </a:solidFill>
                <a:latin typeface="Helvetica Light"/>
                <a:cs typeface="Helvetica Light"/>
              </a:rPr>
              <a:t>r</a:t>
            </a:r>
            <a:r>
              <a:rPr sz="2800" spc="10" dirty="0" smtClean="0">
                <a:solidFill>
                  <a:srgbClr val="31546F"/>
                </a:solidFill>
                <a:latin typeface="Helvetica Light"/>
                <a:cs typeface="Helvetica Light"/>
              </a:rPr>
              <a:t>e</a:t>
            </a:r>
            <a:r>
              <a:rPr sz="2800" spc="-25" dirty="0" smtClean="0">
                <a:solidFill>
                  <a:srgbClr val="31546F"/>
                </a:solidFill>
                <a:latin typeface="Helvetica Light"/>
                <a:cs typeface="Helvetica Light"/>
              </a:rPr>
              <a:t>s</a:t>
            </a:r>
            <a:r>
              <a:rPr sz="2800" spc="5" dirty="0" smtClean="0">
                <a:solidFill>
                  <a:srgbClr val="31546F"/>
                </a:solidFill>
                <a:latin typeface="Helvetica Light"/>
                <a:cs typeface="Helvetica Light"/>
              </a:rPr>
              <a:t>u</a:t>
            </a:r>
            <a:r>
              <a:rPr sz="2800" spc="-25" dirty="0" smtClean="0">
                <a:solidFill>
                  <a:srgbClr val="31546F"/>
                </a:solidFill>
                <a:latin typeface="Helvetica Light"/>
                <a:cs typeface="Helvetica Light"/>
              </a:rPr>
              <a:t>l</a:t>
            </a:r>
            <a:r>
              <a:rPr sz="2800" spc="5" dirty="0" smtClean="0">
                <a:solidFill>
                  <a:srgbClr val="31546F"/>
                </a:solidFill>
                <a:latin typeface="Helvetica Light"/>
                <a:cs typeface="Helvetica Light"/>
              </a:rPr>
              <a:t>t</a:t>
            </a:r>
            <a:r>
              <a:rPr sz="2800" spc="-10" dirty="0" smtClean="0">
                <a:solidFill>
                  <a:srgbClr val="31546F"/>
                </a:solidFill>
                <a:latin typeface="Helvetica Light"/>
                <a:cs typeface="Helvetica Light"/>
              </a:rPr>
              <a:t>s</a:t>
            </a:r>
            <a:endParaRPr lang="en-US" sz="2800" spc="-10" dirty="0" smtClean="0">
              <a:solidFill>
                <a:srgbClr val="31546F"/>
              </a:solidFill>
              <a:latin typeface="Helvetica Light"/>
              <a:cs typeface="Helvetica Light"/>
            </a:endParaRPr>
          </a:p>
          <a:p>
            <a:pPr marL="378460" indent="-365760">
              <a:spcAft>
                <a:spcPts val="600"/>
              </a:spcAft>
              <a:buFont typeface="Wingdings"/>
              <a:buChar char=""/>
              <a:tabLst>
                <a:tab pos="379095" algn="l"/>
              </a:tabLst>
            </a:pPr>
            <a:r>
              <a:rPr lang="en-US" sz="2800" spc="5" dirty="0" smtClean="0">
                <a:solidFill>
                  <a:srgbClr val="31546F"/>
                </a:solidFill>
                <a:latin typeface="Helvetica Light"/>
                <a:cs typeface="Helvetica Light"/>
              </a:rPr>
              <a:t>Te</a:t>
            </a:r>
            <a:r>
              <a:rPr lang="en-US" sz="2800" spc="-15" dirty="0" smtClean="0">
                <a:solidFill>
                  <a:srgbClr val="31546F"/>
                </a:solidFill>
                <a:latin typeface="Helvetica Light"/>
                <a:cs typeface="Helvetica Light"/>
              </a:rPr>
              <a:t>rm</a:t>
            </a:r>
            <a:r>
              <a:rPr lang="en-US" sz="2800" dirty="0" smtClean="0">
                <a:solidFill>
                  <a:srgbClr val="31546F"/>
                </a:solidFill>
                <a:latin typeface="Helvetica Light"/>
                <a:cs typeface="Helvetica Light"/>
              </a:rPr>
              <a:t>i</a:t>
            </a:r>
            <a:r>
              <a:rPr lang="en-US" sz="2800" spc="5" dirty="0" smtClean="0">
                <a:solidFill>
                  <a:srgbClr val="31546F"/>
                </a:solidFill>
                <a:latin typeface="Helvetica Light"/>
                <a:cs typeface="Helvetica Light"/>
              </a:rPr>
              <a:t>nati</a:t>
            </a:r>
            <a:r>
              <a:rPr lang="en-US" sz="2800" spc="-10" dirty="0" smtClean="0">
                <a:solidFill>
                  <a:srgbClr val="31546F"/>
                </a:solidFill>
                <a:latin typeface="Helvetica Light"/>
                <a:cs typeface="Helvetica Light"/>
              </a:rPr>
              <a:t>o</a:t>
            </a:r>
            <a:r>
              <a:rPr lang="en-US" sz="2800" dirty="0" smtClean="0">
                <a:solidFill>
                  <a:srgbClr val="31546F"/>
                </a:solidFill>
                <a:latin typeface="Helvetica Light"/>
                <a:cs typeface="Helvetica Light"/>
              </a:rPr>
              <a:t>n</a:t>
            </a:r>
            <a:r>
              <a:rPr lang="en-US" sz="2800" spc="-70" dirty="0" smtClean="0">
                <a:solidFill>
                  <a:srgbClr val="31546F"/>
                </a:solidFill>
                <a:latin typeface="Helvetica Light"/>
                <a:cs typeface="Helvetica Light"/>
              </a:rPr>
              <a:t> of relationship </a:t>
            </a:r>
            <a:r>
              <a:rPr lang="en-US" sz="2800" spc="5" dirty="0" smtClean="0">
                <a:solidFill>
                  <a:srgbClr val="31546F"/>
                </a:solidFill>
                <a:latin typeface="Helvetica Light"/>
                <a:cs typeface="Helvetica Light"/>
              </a:rPr>
              <a:t>i</a:t>
            </a:r>
            <a:r>
              <a:rPr lang="en-US" sz="2800" spc="-25" dirty="0" smtClean="0">
                <a:solidFill>
                  <a:srgbClr val="31546F"/>
                </a:solidFill>
                <a:latin typeface="Helvetica Light"/>
                <a:cs typeface="Helvetica Light"/>
              </a:rPr>
              <a:t>ss</a:t>
            </a:r>
            <a:r>
              <a:rPr lang="en-US" sz="2800" spc="5" dirty="0" smtClean="0">
                <a:solidFill>
                  <a:srgbClr val="31546F"/>
                </a:solidFill>
                <a:latin typeface="Helvetica Light"/>
                <a:cs typeface="Helvetica Light"/>
              </a:rPr>
              <a:t>ue</a:t>
            </a:r>
            <a:r>
              <a:rPr lang="en-US" sz="2800" spc="-10" dirty="0" smtClean="0">
                <a:solidFill>
                  <a:srgbClr val="31546F"/>
                </a:solidFill>
                <a:latin typeface="Helvetica Light"/>
                <a:cs typeface="Helvetica Light"/>
              </a:rPr>
              <a:t>s</a:t>
            </a:r>
            <a:r>
              <a:rPr lang="en-US" sz="2800" spc="5" dirty="0" smtClean="0">
                <a:solidFill>
                  <a:srgbClr val="31546F"/>
                </a:solidFill>
                <a:latin typeface="Helvetica Light"/>
                <a:cs typeface="Helvetica Light"/>
              </a:rPr>
              <a:t> </a:t>
            </a:r>
            <a:r>
              <a:rPr lang="en-US" sz="2800" spc="-5" dirty="0">
                <a:solidFill>
                  <a:srgbClr val="31546F"/>
                </a:solidFill>
                <a:latin typeface="Helvetica Light"/>
                <a:cs typeface="Helvetica Light"/>
              </a:rPr>
              <a:t>m</a:t>
            </a:r>
            <a:r>
              <a:rPr lang="en-US" sz="2800" spc="10" dirty="0">
                <a:solidFill>
                  <a:srgbClr val="31546F"/>
                </a:solidFill>
                <a:latin typeface="Helvetica Light"/>
                <a:cs typeface="Helvetica Light"/>
              </a:rPr>
              <a:t>a</a:t>
            </a:r>
            <a:r>
              <a:rPr lang="en-US" sz="2800" dirty="0">
                <a:solidFill>
                  <a:srgbClr val="31546F"/>
                </a:solidFill>
                <a:latin typeface="Helvetica Light"/>
                <a:cs typeface="Helvetica Light"/>
              </a:rPr>
              <a:t>y</a:t>
            </a:r>
            <a:r>
              <a:rPr lang="en-US" sz="2800" spc="-10" dirty="0">
                <a:solidFill>
                  <a:srgbClr val="31546F"/>
                </a:solidFill>
                <a:latin typeface="Helvetica Light"/>
                <a:cs typeface="Helvetica Light"/>
              </a:rPr>
              <a:t> </a:t>
            </a:r>
            <a:r>
              <a:rPr lang="en-US" sz="2800" spc="5" dirty="0">
                <a:solidFill>
                  <a:srgbClr val="31546F"/>
                </a:solidFill>
                <a:latin typeface="Helvetica Light"/>
                <a:cs typeface="Helvetica Light"/>
              </a:rPr>
              <a:t>a</a:t>
            </a:r>
            <a:r>
              <a:rPr lang="en-US" sz="2800" spc="-10" dirty="0">
                <a:solidFill>
                  <a:srgbClr val="31546F"/>
                </a:solidFill>
                <a:latin typeface="Helvetica Light"/>
                <a:cs typeface="Helvetica Light"/>
              </a:rPr>
              <a:t>r</a:t>
            </a:r>
            <a:r>
              <a:rPr lang="en-US" sz="2800" dirty="0">
                <a:solidFill>
                  <a:srgbClr val="31546F"/>
                </a:solidFill>
                <a:latin typeface="Helvetica Light"/>
                <a:cs typeface="Helvetica Light"/>
              </a:rPr>
              <a:t>i</a:t>
            </a:r>
            <a:r>
              <a:rPr lang="en-US" sz="2800" spc="-25" dirty="0">
                <a:solidFill>
                  <a:srgbClr val="31546F"/>
                </a:solidFill>
                <a:latin typeface="Helvetica Light"/>
                <a:cs typeface="Helvetica Light"/>
              </a:rPr>
              <a:t>s</a:t>
            </a:r>
            <a:r>
              <a:rPr lang="en-US" sz="2800" dirty="0">
                <a:solidFill>
                  <a:srgbClr val="31546F"/>
                </a:solidFill>
                <a:latin typeface="Helvetica Light"/>
                <a:cs typeface="Helvetica Light"/>
              </a:rPr>
              <a:t>e</a:t>
            </a:r>
            <a:r>
              <a:rPr lang="en-US" sz="2800" spc="5" dirty="0">
                <a:solidFill>
                  <a:srgbClr val="31546F"/>
                </a:solidFill>
                <a:latin typeface="Helvetica Light"/>
                <a:cs typeface="Helvetica Light"/>
              </a:rPr>
              <a:t> </a:t>
            </a:r>
          </a:p>
          <a:p>
            <a:pPr marL="378460" indent="-365760">
              <a:lnSpc>
                <a:spcPct val="100000"/>
              </a:lnSpc>
              <a:spcAft>
                <a:spcPts val="600"/>
              </a:spcAft>
              <a:buFont typeface="Wingdings"/>
              <a:buChar char=""/>
              <a:tabLst>
                <a:tab pos="379095" algn="l"/>
              </a:tabLst>
            </a:pPr>
            <a:endParaRPr sz="2800" dirty="0">
              <a:solidFill>
                <a:srgbClr val="31546F"/>
              </a:solidFill>
              <a:latin typeface="Helvetica Light"/>
              <a:cs typeface="Helvetica Light"/>
            </a:endParaRPr>
          </a:p>
        </p:txBody>
      </p:sp>
      <p:sp>
        <p:nvSpPr>
          <p:cNvPr id="7" name="Footer Placeholder 6"/>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391475955"/>
      </p:ext>
    </p:extLst>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is a formal ending so important?</a:t>
            </a:r>
            <a:endParaRPr lang="en-US" dirty="0"/>
          </a:p>
        </p:txBody>
      </p:sp>
      <p:sp>
        <p:nvSpPr>
          <p:cNvPr id="3" name="Content Placeholder 2"/>
          <p:cNvSpPr>
            <a:spLocks noGrp="1"/>
          </p:cNvSpPr>
          <p:nvPr>
            <p:ph idx="1"/>
          </p:nvPr>
        </p:nvSpPr>
        <p:spPr/>
        <p:txBody>
          <a:bodyPr/>
          <a:lstStyle/>
          <a:p>
            <a:r>
              <a:rPr lang="en-US" dirty="0" smtClean="0"/>
              <a:t>To citizen</a:t>
            </a:r>
          </a:p>
          <a:p>
            <a:r>
              <a:rPr lang="en-US" dirty="0" smtClean="0"/>
              <a:t>To support network</a:t>
            </a:r>
            <a:endParaRPr lang="en-US" dirty="0"/>
          </a:p>
        </p:txBody>
      </p:sp>
      <p:sp>
        <p:nvSpPr>
          <p:cNvPr id="4" name="Footer Placeholder 3"/>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520548273"/>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4-08-24 at 12.47.14 PM.png">
            <a:hlinkClick r:id="rId3"/>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54100" y="990600"/>
            <a:ext cx="7429500" cy="4212839"/>
          </a:xfrm>
          <a:prstGeom prst="rect">
            <a:avLst/>
          </a:prstGeom>
        </p:spPr>
      </p:pic>
      <p:sp>
        <p:nvSpPr>
          <p:cNvPr id="2" name="Footer Placeholder 1"/>
          <p:cNvSpPr>
            <a:spLocks noGrp="1"/>
          </p:cNvSpPr>
          <p:nvPr>
            <p:ph type="ftr" sz="quarter" idx="11"/>
          </p:nvPr>
        </p:nvSpPr>
        <p:spPr/>
        <p:txBody>
          <a:bodyPr/>
          <a:lstStyle/>
          <a:p>
            <a:r>
              <a:rPr lang="de-DE" smtClean="0"/>
              <a:t>Draft Sept 28 2014</a:t>
            </a:r>
            <a:endParaRPr lang="en-US"/>
          </a:p>
        </p:txBody>
      </p:sp>
    </p:spTree>
    <p:extLst>
      <p:ext uri="{BB962C8B-B14F-4D97-AF65-F5344CB8AC3E}">
        <p14:creationId xmlns:p14="http://schemas.microsoft.com/office/powerpoint/2010/main" val="6096543"/>
      </p:ext>
    </p:extLst>
  </p:cSld>
  <p:clrMapOvr>
    <a:masterClrMapping/>
  </p:clrMapOvr>
  <p:transition spd="slow">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termination concerns</a:t>
            </a:r>
            <a:endParaRPr lang="en-US" dirty="0"/>
          </a:p>
        </p:txBody>
      </p:sp>
      <p:sp>
        <p:nvSpPr>
          <p:cNvPr id="3" name="Content Placeholder 2"/>
          <p:cNvSpPr>
            <a:spLocks noGrp="1"/>
          </p:cNvSpPr>
          <p:nvPr>
            <p:ph sz="half" idx="1"/>
          </p:nvPr>
        </p:nvSpPr>
        <p:spPr>
          <a:solidFill>
            <a:schemeClr val="accent3">
              <a:alpha val="47000"/>
            </a:schemeClr>
          </a:solidFill>
        </p:spPr>
        <p:txBody>
          <a:bodyPr/>
          <a:lstStyle/>
          <a:p>
            <a:pPr marL="0" indent="0" algn="ctr">
              <a:buNone/>
            </a:pPr>
            <a:r>
              <a:rPr lang="en-US" u="sng" dirty="0" smtClean="0"/>
              <a:t>Citizen</a:t>
            </a:r>
            <a:r>
              <a:rPr lang="en-US" dirty="0" smtClean="0"/>
              <a:t>	</a:t>
            </a:r>
          </a:p>
          <a:p>
            <a:pPr>
              <a:buFont typeface="Wingdings" charset="2"/>
              <a:buChar char="§"/>
            </a:pPr>
            <a:r>
              <a:rPr lang="en-US" dirty="0"/>
              <a:t>Anxiety</a:t>
            </a:r>
          </a:p>
          <a:p>
            <a:pPr>
              <a:buFont typeface="Wingdings" charset="2"/>
              <a:buChar char="§"/>
            </a:pPr>
            <a:r>
              <a:rPr lang="en-US" dirty="0" smtClean="0"/>
              <a:t>Avoidance</a:t>
            </a:r>
          </a:p>
          <a:p>
            <a:pPr>
              <a:buFont typeface="Wingdings" charset="2"/>
              <a:buChar char="§"/>
            </a:pPr>
            <a:r>
              <a:rPr lang="en-US" dirty="0" smtClean="0"/>
              <a:t>Sense of loss/ abandonment</a:t>
            </a:r>
          </a:p>
          <a:p>
            <a:pPr>
              <a:buFont typeface="Wingdings" charset="2"/>
              <a:buChar char="§"/>
            </a:pPr>
            <a:r>
              <a:rPr lang="en-US" dirty="0" smtClean="0"/>
              <a:t>Acting out</a:t>
            </a:r>
          </a:p>
          <a:p>
            <a:pPr>
              <a:buFont typeface="Wingdings" charset="2"/>
              <a:buChar char="§"/>
            </a:pPr>
            <a:endParaRPr lang="en-US" dirty="0"/>
          </a:p>
        </p:txBody>
      </p:sp>
      <p:sp>
        <p:nvSpPr>
          <p:cNvPr id="4" name="Content Placeholder 3"/>
          <p:cNvSpPr>
            <a:spLocks noGrp="1"/>
          </p:cNvSpPr>
          <p:nvPr>
            <p:ph sz="half" idx="2"/>
          </p:nvPr>
        </p:nvSpPr>
        <p:spPr>
          <a:solidFill>
            <a:schemeClr val="accent6">
              <a:alpha val="47000"/>
            </a:schemeClr>
          </a:solidFill>
        </p:spPr>
        <p:txBody>
          <a:bodyPr/>
          <a:lstStyle/>
          <a:p>
            <a:pPr marL="0" indent="0" algn="ctr">
              <a:buNone/>
            </a:pPr>
            <a:r>
              <a:rPr lang="en-US" u="sng" dirty="0" smtClean="0"/>
              <a:t>Worker</a:t>
            </a:r>
          </a:p>
          <a:p>
            <a:pPr>
              <a:buFont typeface="Wingdings" charset="2"/>
              <a:buChar char="§"/>
            </a:pPr>
            <a:r>
              <a:rPr lang="en-US" dirty="0" smtClean="0"/>
              <a:t>Anxiety</a:t>
            </a:r>
          </a:p>
          <a:p>
            <a:pPr>
              <a:buFont typeface="Wingdings" charset="2"/>
              <a:buChar char="§"/>
            </a:pPr>
            <a:r>
              <a:rPr lang="en-US" dirty="0" smtClean="0"/>
              <a:t>Avoidance</a:t>
            </a:r>
          </a:p>
          <a:p>
            <a:pPr>
              <a:buFont typeface="Wingdings" charset="2"/>
              <a:buChar char="§"/>
            </a:pPr>
            <a:r>
              <a:rPr lang="en-US" dirty="0" smtClean="0"/>
              <a:t>Guilt</a:t>
            </a:r>
            <a:endParaRPr lang="en-US" dirty="0"/>
          </a:p>
        </p:txBody>
      </p:sp>
      <p:sp>
        <p:nvSpPr>
          <p:cNvPr id="5" name="Footer Placeholder 4"/>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4016475984"/>
      </p:ext>
    </p:extLst>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193548" rIns="0" bIns="0" rtlCol="0">
            <a:spAutoFit/>
          </a:bodyPr>
          <a:lstStyle/>
          <a:p>
            <a:pPr marL="241300">
              <a:lnSpc>
                <a:spcPct val="100000"/>
              </a:lnSpc>
            </a:pPr>
            <a:r>
              <a:rPr lang="en-US" spc="-20" dirty="0" smtClean="0"/>
              <a:t>Approaching the ending</a:t>
            </a:r>
            <a:endParaRPr spc="-20" dirty="0"/>
          </a:p>
        </p:txBody>
      </p:sp>
      <p:sp>
        <p:nvSpPr>
          <p:cNvPr id="2" name="Content Placeholder 1"/>
          <p:cNvSpPr>
            <a:spLocks noGrp="1"/>
          </p:cNvSpPr>
          <p:nvPr>
            <p:ph idx="1"/>
          </p:nvPr>
        </p:nvSpPr>
        <p:spPr/>
        <p:txBody>
          <a:bodyPr>
            <a:normAutofit/>
          </a:bodyPr>
          <a:lstStyle/>
          <a:p>
            <a:pPr>
              <a:buFont typeface="Wingdings" charset="2"/>
              <a:buChar char="§"/>
            </a:pPr>
            <a:r>
              <a:rPr lang="en-US" sz="2800" dirty="0" smtClean="0"/>
              <a:t>Explore and normalize feelings citizen may have</a:t>
            </a:r>
          </a:p>
          <a:p>
            <a:pPr>
              <a:buFont typeface="Wingdings" charset="2"/>
              <a:buChar char="§"/>
            </a:pPr>
            <a:r>
              <a:rPr lang="en-US" sz="2800" dirty="0" smtClean="0"/>
              <a:t>Discuss the gains made</a:t>
            </a:r>
          </a:p>
          <a:p>
            <a:pPr>
              <a:buFont typeface="Wingdings" charset="2"/>
              <a:buChar char="§"/>
            </a:pPr>
            <a:r>
              <a:rPr lang="en-US" sz="2800" dirty="0" smtClean="0"/>
              <a:t>Explore current coping skills, current supports</a:t>
            </a:r>
          </a:p>
          <a:p>
            <a:pPr>
              <a:buFont typeface="Wingdings" charset="2"/>
              <a:buChar char="§"/>
            </a:pPr>
            <a:r>
              <a:rPr lang="en-US" sz="2800" dirty="0" smtClean="0"/>
              <a:t>Explore risks associated with loss of relationship and plan to address them</a:t>
            </a:r>
          </a:p>
          <a:p>
            <a:pPr>
              <a:buFont typeface="Wingdings" charset="2"/>
              <a:buChar char="§"/>
            </a:pPr>
            <a:r>
              <a:rPr lang="en-US" sz="2800" dirty="0" smtClean="0"/>
              <a:t>Hold a graduation ceremony/party or ritual</a:t>
            </a:r>
            <a:endParaRPr lang="en-US" sz="2800" dirty="0"/>
          </a:p>
        </p:txBody>
      </p:sp>
      <p:sp>
        <p:nvSpPr>
          <p:cNvPr id="8" name="Footer Placeholder 7"/>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1684143210"/>
      </p:ext>
    </p:extLst>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Add Case Example </a:t>
            </a:r>
            <a:endParaRPr lang="en-US" i="1" dirty="0"/>
          </a:p>
        </p:txBody>
      </p:sp>
      <p:sp>
        <p:nvSpPr>
          <p:cNvPr id="3" name="Content Placeholder 2"/>
          <p:cNvSpPr>
            <a:spLocks noGrp="1"/>
          </p:cNvSpPr>
          <p:nvPr>
            <p:ph idx="1"/>
          </p:nvPr>
        </p:nvSpPr>
        <p:spPr/>
        <p:txBody>
          <a:bodyPr/>
          <a:lstStyle/>
          <a:p>
            <a:pPr>
              <a:buFont typeface="Wingdings" charset="2"/>
              <a:buChar char="§"/>
            </a:pPr>
            <a:r>
              <a:rPr lang="en-US" i="1" dirty="0" smtClean="0"/>
              <a:t>Provide example, preferably using Danish setting. Could be based on one of our cases developed for other trainings. </a:t>
            </a:r>
            <a:r>
              <a:rPr lang="en-US" dirty="0" smtClean="0"/>
              <a:t/>
            </a:r>
            <a:br>
              <a:rPr lang="en-US" dirty="0" smtClean="0"/>
            </a:br>
            <a:r>
              <a:rPr lang="en-US" dirty="0" smtClean="0"/>
              <a:t/>
            </a:r>
            <a:br>
              <a:rPr lang="en-US" dirty="0" smtClean="0"/>
            </a:br>
            <a:r>
              <a:rPr lang="en-US" i="1" dirty="0" smtClean="0"/>
              <a:t>Example created for Australia training follows as a guide. </a:t>
            </a:r>
            <a:endParaRPr lang="en-US" i="1" dirty="0"/>
          </a:p>
        </p:txBody>
      </p:sp>
      <p:sp>
        <p:nvSpPr>
          <p:cNvPr id="4" name="Footer Placeholder 3"/>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3411239373"/>
      </p:ext>
    </p:extLst>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046163" y="46767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endParaRPr lang="en-US" sz="1800">
              <a:latin typeface="Verdana" charset="0"/>
            </a:endParaRPr>
          </a:p>
        </p:txBody>
      </p:sp>
      <p:sp>
        <p:nvSpPr>
          <p:cNvPr id="3075" name="Text Box 5"/>
          <p:cNvSpPr txBox="1">
            <a:spLocks noChangeArrowheads="1"/>
          </p:cNvSpPr>
          <p:nvPr/>
        </p:nvSpPr>
        <p:spPr bwMode="auto">
          <a:xfrm>
            <a:off x="0" y="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a:solidFill>
                  <a:schemeClr val="bg1"/>
                </a:solidFill>
                <a:latin typeface="Verdana" charset="0"/>
              </a:rPr>
              <a:t>Screening for Eligibility</a:t>
            </a:r>
          </a:p>
        </p:txBody>
      </p:sp>
      <p:sp>
        <p:nvSpPr>
          <p:cNvPr id="11" name="Rectangle 10"/>
          <p:cNvSpPr/>
          <p:nvPr/>
        </p:nvSpPr>
        <p:spPr>
          <a:xfrm>
            <a:off x="1600200" y="990600"/>
            <a:ext cx="7543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defRPr/>
            </a:pPr>
            <a:endParaRPr lang="en-US" dirty="0">
              <a:solidFill>
                <a:srgbClr val="009973"/>
              </a:solidFill>
              <a:latin typeface="Verdana" pitchFamily="34" charset="0"/>
            </a:endParaRPr>
          </a:p>
        </p:txBody>
      </p:sp>
      <p:pic>
        <p:nvPicPr>
          <p:cNvPr id="3079"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0" y="990600"/>
            <a:ext cx="7696200" cy="53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4066924288"/>
      </p:ext>
    </p:extLst>
  </p:cSld>
  <p:clrMapOvr>
    <a:masterClrMapping/>
  </p:clrMapOvr>
  <p:transition spd="slow">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046163" y="46767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endParaRPr lang="en-US" sz="1800">
              <a:latin typeface="Verdana" charset="0"/>
            </a:endParaRPr>
          </a:p>
        </p:txBody>
      </p:sp>
      <p:sp>
        <p:nvSpPr>
          <p:cNvPr id="4099" name="Text Box 5"/>
          <p:cNvSpPr txBox="1">
            <a:spLocks noChangeArrowheads="1"/>
          </p:cNvSpPr>
          <p:nvPr/>
        </p:nvSpPr>
        <p:spPr bwMode="auto">
          <a:xfrm>
            <a:off x="0" y="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a:solidFill>
                  <a:schemeClr val="bg1"/>
                </a:solidFill>
                <a:latin typeface="Verdana" charset="0"/>
              </a:rPr>
              <a:t>Screening for Eligibility</a:t>
            </a:r>
          </a:p>
        </p:txBody>
      </p:sp>
      <p:sp>
        <p:nvSpPr>
          <p:cNvPr id="4105" name="Text Box 5"/>
          <p:cNvSpPr txBox="1">
            <a:spLocks noChangeArrowheads="1"/>
          </p:cNvSpPr>
          <p:nvPr/>
        </p:nvSpPr>
        <p:spPr bwMode="auto">
          <a:xfrm>
            <a:off x="152400" y="380712"/>
            <a:ext cx="8839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4400" dirty="0">
                <a:solidFill>
                  <a:srgbClr val="31546F"/>
                </a:solidFill>
                <a:latin typeface="Helvetica"/>
                <a:cs typeface="Helvetica"/>
              </a:rPr>
              <a:t>Jamie</a:t>
            </a:r>
          </a:p>
        </p:txBody>
      </p:sp>
      <p:sp>
        <p:nvSpPr>
          <p:cNvPr id="11" name="Rectangle 10"/>
          <p:cNvSpPr/>
          <p:nvPr/>
        </p:nvSpPr>
        <p:spPr>
          <a:xfrm>
            <a:off x="1600200" y="990600"/>
            <a:ext cx="7543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defRPr/>
            </a:pPr>
            <a:endParaRPr lang="en-US" dirty="0">
              <a:solidFill>
                <a:srgbClr val="009973"/>
              </a:solidFill>
              <a:latin typeface="Verdana" pitchFamily="34" charset="0"/>
            </a:endParaRPr>
          </a:p>
        </p:txBody>
      </p:sp>
      <p:pic>
        <p:nvPicPr>
          <p:cNvPr id="4103"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2070100"/>
            <a:ext cx="7734299"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4021053673"/>
      </p:ext>
    </p:extLst>
  </p:cSld>
  <p:clrMapOvr>
    <a:masterClrMapping/>
  </p:clrMapOvr>
  <p:transition spd="slow">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Pre-CTI Phase:</a:t>
            </a:r>
            <a:r>
              <a:rPr lang="en-US" dirty="0"/>
              <a:t> </a:t>
            </a:r>
            <a:r>
              <a:rPr lang="en-US" dirty="0" smtClean="0"/>
              <a:t>Engagement</a:t>
            </a:r>
            <a:br>
              <a:rPr lang="en-US" dirty="0" smtClean="0"/>
            </a:br>
            <a:r>
              <a:rPr lang="en-US" dirty="0" smtClean="0"/>
              <a:t>From referral to move-in</a:t>
            </a:r>
            <a:endParaRPr lang="en-US" dirty="0"/>
          </a:p>
        </p:txBody>
      </p:sp>
      <p:sp>
        <p:nvSpPr>
          <p:cNvPr id="3" name="Content Placeholder 2"/>
          <p:cNvSpPr>
            <a:spLocks noGrp="1"/>
          </p:cNvSpPr>
          <p:nvPr>
            <p:ph idx="1"/>
          </p:nvPr>
        </p:nvSpPr>
        <p:spPr>
          <a:xfrm>
            <a:off x="457200" y="1866900"/>
            <a:ext cx="8229600" cy="4525963"/>
          </a:xfrm>
        </p:spPr>
        <p:txBody>
          <a:bodyPr/>
          <a:lstStyle/>
          <a:p>
            <a:pPr>
              <a:buFont typeface="Wingdings" charset="2"/>
              <a:buChar char="§"/>
            </a:pPr>
            <a:r>
              <a:rPr lang="en-US" dirty="0" smtClean="0"/>
              <a:t>CTI worker becomes familiar with citizen’s history and develops an initial trusting relationship with him</a:t>
            </a:r>
            <a:endParaRPr lang="en-US" dirty="0"/>
          </a:p>
        </p:txBody>
      </p:sp>
      <p:sp>
        <p:nvSpPr>
          <p:cNvPr id="4" name="Footer Placeholder 3"/>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937541941"/>
      </p:ext>
    </p:extLst>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046163" y="46767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endParaRPr lang="en-US" sz="1800">
              <a:latin typeface="Verdana" charset="0"/>
            </a:endParaRPr>
          </a:p>
        </p:txBody>
      </p:sp>
      <p:sp>
        <p:nvSpPr>
          <p:cNvPr id="6147" name="Text Box 5"/>
          <p:cNvSpPr txBox="1">
            <a:spLocks noChangeArrowheads="1"/>
          </p:cNvSpPr>
          <p:nvPr/>
        </p:nvSpPr>
        <p:spPr bwMode="auto">
          <a:xfrm>
            <a:off x="0" y="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a:solidFill>
                  <a:schemeClr val="bg1"/>
                </a:solidFill>
                <a:latin typeface="Verdana" charset="0"/>
              </a:rPr>
              <a:t>Screening for Eligibility</a:t>
            </a:r>
          </a:p>
        </p:txBody>
      </p:sp>
      <p:sp>
        <p:nvSpPr>
          <p:cNvPr id="11" name="Rectangle 10"/>
          <p:cNvSpPr/>
          <p:nvPr/>
        </p:nvSpPr>
        <p:spPr>
          <a:xfrm>
            <a:off x="1600200" y="990600"/>
            <a:ext cx="7543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defRPr/>
            </a:pPr>
            <a:endParaRPr lang="en-US" dirty="0">
              <a:solidFill>
                <a:srgbClr val="009973"/>
              </a:solidFill>
              <a:latin typeface="Verdana" pitchFamily="34" charset="0"/>
            </a:endParaRPr>
          </a:p>
        </p:txBody>
      </p:sp>
      <p:sp>
        <p:nvSpPr>
          <p:cNvPr id="10" name="Rectangle 9"/>
          <p:cNvSpPr/>
          <p:nvPr/>
        </p:nvSpPr>
        <p:spPr>
          <a:xfrm>
            <a:off x="754063" y="1033463"/>
            <a:ext cx="7794625" cy="5203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dirty="0">
                <a:solidFill>
                  <a:srgbClr val="31546F"/>
                </a:solidFill>
                <a:latin typeface="Helvetica Light"/>
                <a:ea typeface="ＭＳ Ｐゴシック" charset="0"/>
                <a:cs typeface="Helvetica Light"/>
              </a:rPr>
              <a:t>From Jamie</a:t>
            </a:r>
            <a:r>
              <a:rPr lang="ja-JP" altLang="en-US" sz="2800" dirty="0">
                <a:solidFill>
                  <a:srgbClr val="31546F"/>
                </a:solidFill>
                <a:latin typeface="Helvetica Light"/>
                <a:ea typeface="ＭＳ Ｐゴシック" charset="0"/>
                <a:cs typeface="Helvetica Light"/>
              </a:rPr>
              <a:t>’</a:t>
            </a:r>
            <a:r>
              <a:rPr lang="en-US" sz="2800" dirty="0">
                <a:solidFill>
                  <a:srgbClr val="31546F"/>
                </a:solidFill>
                <a:latin typeface="Helvetica Light"/>
                <a:ea typeface="ＭＳ Ｐゴシック" charset="0"/>
                <a:cs typeface="Helvetica Light"/>
              </a:rPr>
              <a:t>s </a:t>
            </a:r>
            <a:r>
              <a:rPr lang="en-US" sz="2800" b="1" dirty="0">
                <a:solidFill>
                  <a:srgbClr val="31546F"/>
                </a:solidFill>
                <a:latin typeface="Helvetica Light"/>
                <a:ea typeface="ＭＳ Ｐゴシック" charset="0"/>
                <a:cs typeface="Helvetica Light"/>
              </a:rPr>
              <a:t>chart</a:t>
            </a:r>
            <a:r>
              <a:rPr lang="en-US" sz="2800" dirty="0">
                <a:solidFill>
                  <a:srgbClr val="31546F"/>
                </a:solidFill>
                <a:latin typeface="Helvetica Light"/>
                <a:ea typeface="ＭＳ Ｐゴシック" charset="0"/>
                <a:cs typeface="Helvetica Light"/>
              </a:rPr>
              <a:t>, Kellie becomes familiar with his history since the first psychotic </a:t>
            </a:r>
            <a:r>
              <a:rPr lang="en-US" sz="2800" dirty="0" smtClean="0">
                <a:solidFill>
                  <a:srgbClr val="31546F"/>
                </a:solidFill>
                <a:latin typeface="Helvetica Light"/>
                <a:ea typeface="ＭＳ Ｐゴシック" charset="0"/>
                <a:cs typeface="Helvetica Light"/>
              </a:rPr>
              <a:t>episode </a:t>
            </a:r>
            <a:r>
              <a:rPr lang="en-US" sz="2800" dirty="0">
                <a:solidFill>
                  <a:srgbClr val="31546F"/>
                </a:solidFill>
                <a:latin typeface="Helvetica Light"/>
                <a:ea typeface="ＭＳ Ｐゴシック" charset="0"/>
                <a:cs typeface="Helvetica Light"/>
              </a:rPr>
              <a:t>She will need this information when linking him to community </a:t>
            </a:r>
            <a:r>
              <a:rPr lang="en-US" sz="2800" dirty="0" smtClean="0">
                <a:solidFill>
                  <a:srgbClr val="31546F"/>
                </a:solidFill>
                <a:latin typeface="Helvetica Light"/>
                <a:ea typeface="ＭＳ Ｐゴシック" charset="0"/>
                <a:cs typeface="Helvetica Light"/>
              </a:rPr>
              <a:t>supports</a:t>
            </a:r>
            <a:endParaRPr lang="en-US" sz="2800" dirty="0">
              <a:solidFill>
                <a:srgbClr val="31546F"/>
              </a:solidFill>
              <a:latin typeface="Helvetica Light"/>
              <a:ea typeface="ＭＳ Ｐゴシック" charset="0"/>
              <a:cs typeface="Helvetica Light"/>
            </a:endParaRPr>
          </a:p>
          <a:p>
            <a:pPr marL="713232" indent="-342900">
              <a:spcBef>
                <a:spcPts val="1200"/>
              </a:spcBef>
              <a:buFont typeface="Wingdings" charset="2"/>
              <a:buChar char="§"/>
            </a:pPr>
            <a:r>
              <a:rPr lang="en-US" sz="2000" dirty="0" smtClean="0">
                <a:solidFill>
                  <a:srgbClr val="31546F"/>
                </a:solidFill>
                <a:latin typeface="Helvetica Light"/>
                <a:ea typeface="ＭＳ Ｐゴシック" charset="0"/>
                <a:cs typeface="Helvetica Light"/>
              </a:rPr>
              <a:t>Many </a:t>
            </a:r>
            <a:r>
              <a:rPr lang="en-US" sz="2000" dirty="0">
                <a:solidFill>
                  <a:srgbClr val="31546F"/>
                </a:solidFill>
                <a:latin typeface="Helvetica Light"/>
                <a:ea typeface="ＭＳ Ｐゴシック" charset="0"/>
                <a:cs typeface="Helvetica Light"/>
              </a:rPr>
              <a:t>hospitalizations</a:t>
            </a:r>
          </a:p>
          <a:p>
            <a:pPr marL="713232" indent="-342900">
              <a:spcBef>
                <a:spcPts val="1200"/>
              </a:spcBef>
              <a:buFont typeface="Wingdings" charset="2"/>
              <a:buChar char="§"/>
            </a:pPr>
            <a:r>
              <a:rPr lang="en-US" sz="2000" dirty="0" smtClean="0">
                <a:solidFill>
                  <a:srgbClr val="31546F"/>
                </a:solidFill>
                <a:latin typeface="Helvetica Light"/>
                <a:ea typeface="ＭＳ Ｐゴシック" charset="0"/>
                <a:cs typeface="Helvetica Light"/>
              </a:rPr>
              <a:t>Several </a:t>
            </a:r>
            <a:r>
              <a:rPr lang="en-US" sz="2000" dirty="0">
                <a:solidFill>
                  <a:srgbClr val="31546F"/>
                </a:solidFill>
                <a:latin typeface="Helvetica Light"/>
                <a:ea typeface="ＭＳ Ｐゴシック" charset="0"/>
                <a:cs typeface="Helvetica Light"/>
              </a:rPr>
              <a:t>long episodes of homelessness</a:t>
            </a:r>
          </a:p>
          <a:p>
            <a:pPr marL="713232" indent="-342900">
              <a:spcBef>
                <a:spcPts val="1200"/>
              </a:spcBef>
              <a:buFont typeface="Wingdings" charset="2"/>
              <a:buChar char="§"/>
            </a:pPr>
            <a:r>
              <a:rPr lang="en-US" sz="2000" dirty="0" smtClean="0">
                <a:solidFill>
                  <a:srgbClr val="31546F"/>
                </a:solidFill>
                <a:latin typeface="Helvetica Light"/>
                <a:ea typeface="ＭＳ Ｐゴシック" charset="0"/>
                <a:cs typeface="Helvetica Light"/>
              </a:rPr>
              <a:t>Multiple </a:t>
            </a:r>
            <a:r>
              <a:rPr lang="en-US" sz="2000" dirty="0">
                <a:solidFill>
                  <a:srgbClr val="31546F"/>
                </a:solidFill>
                <a:latin typeface="Helvetica Light"/>
                <a:ea typeface="ＭＳ Ｐゴシック" charset="0"/>
                <a:cs typeface="Helvetica Light"/>
              </a:rPr>
              <a:t>suicide attempts</a:t>
            </a:r>
          </a:p>
          <a:p>
            <a:pPr marL="713232" indent="-342900">
              <a:spcBef>
                <a:spcPts val="1200"/>
              </a:spcBef>
              <a:buFont typeface="Wingdings" charset="2"/>
              <a:buChar char="§"/>
            </a:pPr>
            <a:r>
              <a:rPr lang="en-US" sz="2000" dirty="0" smtClean="0">
                <a:solidFill>
                  <a:srgbClr val="31546F"/>
                </a:solidFill>
                <a:latin typeface="Helvetica Light"/>
                <a:ea typeface="ＭＳ Ｐゴシック" charset="0"/>
                <a:cs typeface="Helvetica Light"/>
              </a:rPr>
              <a:t>A good advocate for himself (he negotiated individualized funding with mental health commissioner)</a:t>
            </a:r>
          </a:p>
        </p:txBody>
      </p:sp>
      <p:sp>
        <p:nvSpPr>
          <p:cNvPr id="12" name="Text Box 5"/>
          <p:cNvSpPr txBox="1">
            <a:spLocks noChangeArrowheads="1"/>
          </p:cNvSpPr>
          <p:nvPr/>
        </p:nvSpPr>
        <p:spPr bwMode="auto">
          <a:xfrm>
            <a:off x="215900" y="461388"/>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dirty="0" smtClean="0">
                <a:solidFill>
                  <a:srgbClr val="31546F"/>
                </a:solidFill>
                <a:latin typeface="Helvetica"/>
                <a:cs typeface="Helvetica"/>
              </a:rPr>
              <a:t>Pre-CTI Task 1</a:t>
            </a:r>
          </a:p>
          <a:p>
            <a:pPr algn="ctr" eaLnBrk="1" hangingPunct="1"/>
            <a:r>
              <a:rPr lang="en-US" sz="3200" dirty="0" smtClean="0">
                <a:solidFill>
                  <a:srgbClr val="31546F"/>
                </a:solidFill>
                <a:latin typeface="Helvetica"/>
                <a:cs typeface="Helvetica"/>
              </a:rPr>
              <a:t>Collaborative Assessment</a:t>
            </a:r>
            <a:endParaRPr lang="en-US" sz="3200" dirty="0">
              <a:solidFill>
                <a:srgbClr val="31546F"/>
              </a:solidFill>
              <a:latin typeface="Helvetica"/>
              <a:cs typeface="Helvetica"/>
            </a:endParaRP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2726818508"/>
      </p:ext>
    </p:extLst>
  </p:cSld>
  <p:clrMapOvr>
    <a:masterClrMapping/>
  </p:clrMapOvr>
  <p:transition spd="slow">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046163" y="46767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endParaRPr lang="en-US" sz="1800">
              <a:latin typeface="Verdana" charset="0"/>
            </a:endParaRPr>
          </a:p>
        </p:txBody>
      </p:sp>
      <p:sp>
        <p:nvSpPr>
          <p:cNvPr id="7171" name="Text Box 5"/>
          <p:cNvSpPr txBox="1">
            <a:spLocks noChangeArrowheads="1"/>
          </p:cNvSpPr>
          <p:nvPr/>
        </p:nvSpPr>
        <p:spPr bwMode="auto">
          <a:xfrm>
            <a:off x="0" y="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a:solidFill>
                  <a:schemeClr val="bg1"/>
                </a:solidFill>
                <a:latin typeface="Verdana" charset="0"/>
              </a:rPr>
              <a:t>Screening for Eligibility</a:t>
            </a:r>
          </a:p>
        </p:txBody>
      </p:sp>
      <p:sp>
        <p:nvSpPr>
          <p:cNvPr id="11" name="Rectangle 10"/>
          <p:cNvSpPr/>
          <p:nvPr/>
        </p:nvSpPr>
        <p:spPr>
          <a:xfrm>
            <a:off x="1600200" y="990600"/>
            <a:ext cx="7543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defRPr/>
            </a:pPr>
            <a:endParaRPr lang="en-US" dirty="0">
              <a:solidFill>
                <a:srgbClr val="009973"/>
              </a:solidFill>
              <a:latin typeface="Verdana" pitchFamily="34" charset="0"/>
            </a:endParaRPr>
          </a:p>
        </p:txBody>
      </p:sp>
      <p:sp>
        <p:nvSpPr>
          <p:cNvPr id="10" name="Rectangle 9"/>
          <p:cNvSpPr/>
          <p:nvPr/>
        </p:nvSpPr>
        <p:spPr>
          <a:xfrm>
            <a:off x="754063" y="830263"/>
            <a:ext cx="7794625" cy="5203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1200"/>
              </a:spcBef>
            </a:pPr>
            <a:r>
              <a:rPr lang="en-US" sz="2400" dirty="0" smtClean="0">
                <a:solidFill>
                  <a:srgbClr val="31546F"/>
                </a:solidFill>
                <a:latin typeface="Helvetica"/>
                <a:ea typeface="ＭＳ Ｐゴシック" charset="0"/>
                <a:cs typeface="Helvetica"/>
              </a:rPr>
              <a:t>From Jamie himself: </a:t>
            </a:r>
            <a:endParaRPr lang="en-US" sz="2400" dirty="0">
              <a:solidFill>
                <a:srgbClr val="31546F"/>
              </a:solidFill>
              <a:latin typeface="Helvetica"/>
              <a:ea typeface="ＭＳ Ｐゴシック" charset="0"/>
              <a:cs typeface="Helvetica"/>
            </a:endParaRPr>
          </a:p>
          <a:p>
            <a:pPr marL="342900" indent="-342900">
              <a:spcBef>
                <a:spcPts val="1200"/>
              </a:spcBef>
              <a:buFont typeface="Wingdings" charset="2"/>
              <a:buChar char="§"/>
            </a:pPr>
            <a:r>
              <a:rPr lang="en-US" sz="2400" dirty="0">
                <a:solidFill>
                  <a:srgbClr val="31546F"/>
                </a:solidFill>
                <a:latin typeface="Helvetica Light"/>
                <a:ea typeface="ＭＳ Ｐゴシック" charset="0"/>
                <a:cs typeface="Helvetica Light"/>
              </a:rPr>
              <a:t>D</a:t>
            </a:r>
            <a:r>
              <a:rPr lang="en-US" sz="2400" dirty="0" smtClean="0">
                <a:solidFill>
                  <a:srgbClr val="31546F"/>
                </a:solidFill>
                <a:latin typeface="Helvetica Light"/>
                <a:ea typeface="ＭＳ Ｐゴシック" charset="0"/>
                <a:cs typeface="Helvetica Light"/>
              </a:rPr>
              <a:t>espite </a:t>
            </a:r>
            <a:r>
              <a:rPr lang="en-US" sz="2400" dirty="0">
                <a:solidFill>
                  <a:srgbClr val="31546F"/>
                </a:solidFill>
                <a:latin typeface="Helvetica Light"/>
                <a:ea typeface="ＭＳ Ｐゴシック" charset="0"/>
                <a:cs typeface="Helvetica Light"/>
              </a:rPr>
              <a:t>impairments, worked 10 years in sheltered employment as a laborer</a:t>
            </a:r>
          </a:p>
          <a:p>
            <a:pPr marL="342900" indent="-342900">
              <a:spcBef>
                <a:spcPts val="1200"/>
              </a:spcBef>
              <a:buFont typeface="Wingdings" charset="2"/>
              <a:buChar char="§"/>
            </a:pPr>
            <a:r>
              <a:rPr lang="en-US" sz="2400" dirty="0">
                <a:solidFill>
                  <a:srgbClr val="31546F"/>
                </a:solidFill>
                <a:latin typeface="Helvetica Light"/>
                <a:ea typeface="ＭＳ Ｐゴシック" charset="0"/>
                <a:cs typeface="Helvetica Light"/>
              </a:rPr>
              <a:t>She learns about his support </a:t>
            </a:r>
            <a:r>
              <a:rPr lang="en-US" sz="2400" dirty="0" smtClean="0">
                <a:solidFill>
                  <a:srgbClr val="31546F"/>
                </a:solidFill>
                <a:latin typeface="Helvetica Light"/>
                <a:ea typeface="ＭＳ Ｐゴシック" charset="0"/>
                <a:cs typeface="Helvetica Light"/>
              </a:rPr>
              <a:t>network</a:t>
            </a:r>
            <a:endParaRPr lang="en-US" sz="2400" dirty="0">
              <a:solidFill>
                <a:srgbClr val="31546F"/>
              </a:solidFill>
              <a:latin typeface="Helvetica Light"/>
              <a:ea typeface="ＭＳ Ｐゴシック" charset="0"/>
              <a:cs typeface="Helvetica Light"/>
            </a:endParaRPr>
          </a:p>
          <a:p>
            <a:pPr marL="713232" indent="-342900">
              <a:spcBef>
                <a:spcPts val="1200"/>
              </a:spcBef>
              <a:buFont typeface="Arial"/>
              <a:buChar char="•"/>
            </a:pPr>
            <a:r>
              <a:rPr lang="en-US" sz="2400" dirty="0">
                <a:solidFill>
                  <a:srgbClr val="31546F"/>
                </a:solidFill>
                <a:latin typeface="Helvetica Light"/>
                <a:ea typeface="ＭＳ Ｐゴシック" charset="0"/>
                <a:cs typeface="Helvetica Light"/>
              </a:rPr>
              <a:t>adoptive parents in Rockingham, very supportive (modified VRO to allow them to visit him)</a:t>
            </a:r>
          </a:p>
          <a:p>
            <a:pPr marL="713232" indent="-342900">
              <a:spcBef>
                <a:spcPts val="1200"/>
              </a:spcBef>
              <a:buFont typeface="Arial"/>
              <a:buChar char="•"/>
            </a:pPr>
            <a:r>
              <a:rPr lang="en-US" sz="2400" dirty="0">
                <a:solidFill>
                  <a:srgbClr val="31546F"/>
                </a:solidFill>
                <a:latin typeface="Helvetica Light"/>
                <a:ea typeface="ＭＳ Ｐゴシック" charset="0"/>
                <a:cs typeface="Helvetica Light"/>
              </a:rPr>
              <a:t>adoptive sister, </a:t>
            </a:r>
            <a:r>
              <a:rPr lang="en-US" sz="2400" dirty="0" smtClean="0">
                <a:solidFill>
                  <a:srgbClr val="31546F"/>
                </a:solidFill>
                <a:latin typeface="Helvetica Light"/>
                <a:ea typeface="ＭＳ Ｐゴシック" charset="0"/>
                <a:cs typeface="Helvetica Light"/>
              </a:rPr>
              <a:t>doesn’t </a:t>
            </a:r>
            <a:r>
              <a:rPr lang="en-US" sz="2400" dirty="0">
                <a:solidFill>
                  <a:srgbClr val="31546F"/>
                </a:solidFill>
                <a:latin typeface="Helvetica Light"/>
                <a:ea typeface="ＭＳ Ｐゴシック" charset="0"/>
                <a:cs typeface="Helvetica Light"/>
              </a:rPr>
              <a:t>want Jamie near her kids</a:t>
            </a:r>
          </a:p>
          <a:p>
            <a:pPr marL="342900" indent="-342900">
              <a:spcBef>
                <a:spcPts val="1200"/>
              </a:spcBef>
              <a:buFont typeface="Wingdings" charset="2"/>
              <a:buChar char="§"/>
            </a:pPr>
            <a:r>
              <a:rPr lang="en-US" sz="2400" dirty="0">
                <a:solidFill>
                  <a:srgbClr val="31546F"/>
                </a:solidFill>
                <a:latin typeface="Helvetica Light"/>
                <a:ea typeface="ＭＳ Ｐゴシック" charset="0"/>
                <a:cs typeface="Helvetica Light"/>
              </a:rPr>
              <a:t>She learns about his goals and meaningful </a:t>
            </a:r>
            <a:r>
              <a:rPr lang="en-US" sz="2400" dirty="0" smtClean="0">
                <a:solidFill>
                  <a:srgbClr val="31546F"/>
                </a:solidFill>
                <a:latin typeface="Helvetica Light"/>
                <a:ea typeface="ＭＳ Ｐゴシック" charset="0"/>
                <a:cs typeface="Helvetica Light"/>
              </a:rPr>
              <a:t>activities</a:t>
            </a:r>
            <a:endParaRPr lang="en-US" sz="2400" dirty="0">
              <a:solidFill>
                <a:srgbClr val="31546F"/>
              </a:solidFill>
              <a:latin typeface="Helvetica Light"/>
              <a:ea typeface="ＭＳ Ｐゴシック" charset="0"/>
              <a:cs typeface="Helvetica Light"/>
            </a:endParaRPr>
          </a:p>
          <a:p>
            <a:pPr marL="621792" indent="-342900">
              <a:spcBef>
                <a:spcPts val="1200"/>
              </a:spcBef>
              <a:buFont typeface="Arial"/>
              <a:buChar char="•"/>
            </a:pPr>
            <a:r>
              <a:rPr lang="en-US" sz="2400" dirty="0">
                <a:solidFill>
                  <a:srgbClr val="31546F"/>
                </a:solidFill>
                <a:latin typeface="Helvetica Light"/>
                <a:ea typeface="ＭＳ Ｐゴシック" charset="0"/>
                <a:cs typeface="Helvetica Light"/>
              </a:rPr>
              <a:t>strong desire to have own place</a:t>
            </a:r>
          </a:p>
          <a:p>
            <a:pPr marL="621792" indent="-342900">
              <a:spcBef>
                <a:spcPts val="1200"/>
              </a:spcBef>
              <a:buFont typeface="Arial"/>
              <a:buChar char="•"/>
            </a:pPr>
            <a:r>
              <a:rPr lang="en-US" sz="2400" dirty="0">
                <a:solidFill>
                  <a:srgbClr val="31546F"/>
                </a:solidFill>
                <a:latin typeface="Helvetica Light"/>
                <a:ea typeface="ＭＳ Ｐゴシック" charset="0"/>
                <a:cs typeface="Helvetica Light"/>
              </a:rPr>
              <a:t>enjoys fishing</a:t>
            </a: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3470155996"/>
      </p:ext>
    </p:extLst>
  </p:cSld>
  <p:clrMapOvr>
    <a:masterClrMapping/>
  </p:clrMapOvr>
  <p:transition spd="slow">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046163" y="46767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endParaRPr lang="en-US" sz="1800">
              <a:latin typeface="Verdana" charset="0"/>
            </a:endParaRPr>
          </a:p>
        </p:txBody>
      </p:sp>
      <p:sp>
        <p:nvSpPr>
          <p:cNvPr id="8195" name="Text Box 5"/>
          <p:cNvSpPr txBox="1">
            <a:spLocks noChangeArrowheads="1"/>
          </p:cNvSpPr>
          <p:nvPr/>
        </p:nvSpPr>
        <p:spPr bwMode="auto">
          <a:xfrm>
            <a:off x="0" y="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a:solidFill>
                  <a:schemeClr val="bg1"/>
                </a:solidFill>
                <a:latin typeface="Verdana" charset="0"/>
              </a:rPr>
              <a:t>Screening for Eligibility</a:t>
            </a:r>
          </a:p>
        </p:txBody>
      </p:sp>
      <p:sp>
        <p:nvSpPr>
          <p:cNvPr id="8202" name="Text Box 5"/>
          <p:cNvSpPr txBox="1">
            <a:spLocks noChangeArrowheads="1"/>
          </p:cNvSpPr>
          <p:nvPr/>
        </p:nvSpPr>
        <p:spPr bwMode="auto">
          <a:xfrm>
            <a:off x="152400" y="368300"/>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dirty="0">
                <a:solidFill>
                  <a:srgbClr val="31546F"/>
                </a:solidFill>
                <a:latin typeface="Helvetica"/>
                <a:cs typeface="Helvetica"/>
              </a:rPr>
              <a:t>A risky pattern of </a:t>
            </a:r>
            <a:r>
              <a:rPr lang="en-US" sz="3200" dirty="0" smtClean="0">
                <a:solidFill>
                  <a:srgbClr val="31546F"/>
                </a:solidFill>
                <a:latin typeface="Helvetica"/>
                <a:cs typeface="Helvetica"/>
              </a:rPr>
              <a:t>behavior</a:t>
            </a:r>
            <a:endParaRPr lang="en-US" sz="3200" dirty="0">
              <a:solidFill>
                <a:srgbClr val="31546F"/>
              </a:solidFill>
              <a:latin typeface="Helvetica"/>
              <a:cs typeface="Helvetica"/>
            </a:endParaRPr>
          </a:p>
        </p:txBody>
      </p:sp>
      <p:sp>
        <p:nvSpPr>
          <p:cNvPr id="11" name="Rectangle 10"/>
          <p:cNvSpPr/>
          <p:nvPr/>
        </p:nvSpPr>
        <p:spPr>
          <a:xfrm>
            <a:off x="1600200" y="990600"/>
            <a:ext cx="7543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defRPr/>
            </a:pPr>
            <a:endParaRPr lang="en-US" dirty="0">
              <a:solidFill>
                <a:srgbClr val="009973"/>
              </a:solidFill>
              <a:latin typeface="Verdana" pitchFamily="34" charset="0"/>
            </a:endParaRPr>
          </a:p>
        </p:txBody>
      </p:sp>
      <p:sp>
        <p:nvSpPr>
          <p:cNvPr id="10" name="Rectangle 9"/>
          <p:cNvSpPr/>
          <p:nvPr/>
        </p:nvSpPr>
        <p:spPr>
          <a:xfrm>
            <a:off x="457200" y="5257800"/>
            <a:ext cx="8534400" cy="1108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1200"/>
              </a:spcBef>
              <a:defRPr/>
            </a:pPr>
            <a:r>
              <a:rPr lang="en-US" dirty="0">
                <a:solidFill>
                  <a:srgbClr val="31546F"/>
                </a:solidFill>
                <a:latin typeface="Helvetica Light"/>
                <a:cs typeface="Helvetica Light"/>
              </a:rPr>
              <a:t>Kellie will need all this information when linking Jamie to community supports during Phase 1</a:t>
            </a:r>
          </a:p>
        </p:txBody>
      </p:sp>
      <p:pic>
        <p:nvPicPr>
          <p:cNvPr id="8200"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775" y="1352550"/>
            <a:ext cx="82677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2960992784"/>
      </p:ext>
    </p:extLst>
  </p:cSld>
  <p:clrMapOvr>
    <a:masterClrMapping/>
  </p:clrMapOvr>
  <p:transition spd="slow">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046163" y="46767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endParaRPr lang="en-US" sz="1800">
              <a:latin typeface="Verdana" charset="0"/>
            </a:endParaRPr>
          </a:p>
        </p:txBody>
      </p:sp>
      <p:sp>
        <p:nvSpPr>
          <p:cNvPr id="9219" name="Text Box 5"/>
          <p:cNvSpPr txBox="1">
            <a:spLocks noChangeArrowheads="1"/>
          </p:cNvSpPr>
          <p:nvPr/>
        </p:nvSpPr>
        <p:spPr bwMode="auto">
          <a:xfrm>
            <a:off x="0" y="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a:solidFill>
                  <a:schemeClr val="bg1"/>
                </a:solidFill>
                <a:latin typeface="Verdana" charset="0"/>
              </a:rPr>
              <a:t>Screening for Eligibility</a:t>
            </a:r>
          </a:p>
        </p:txBody>
      </p:sp>
      <p:sp>
        <p:nvSpPr>
          <p:cNvPr id="9225" name="Text Box 5"/>
          <p:cNvSpPr txBox="1">
            <a:spLocks noChangeArrowheads="1"/>
          </p:cNvSpPr>
          <p:nvPr/>
        </p:nvSpPr>
        <p:spPr bwMode="auto">
          <a:xfrm>
            <a:off x="190500" y="673100"/>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dirty="0" smtClean="0">
                <a:solidFill>
                  <a:srgbClr val="31546F"/>
                </a:solidFill>
                <a:latin typeface="Verdana" charset="0"/>
              </a:rPr>
              <a:t>Pre-CTI Task 2</a:t>
            </a:r>
          </a:p>
          <a:p>
            <a:pPr algn="ctr" eaLnBrk="1" hangingPunct="1"/>
            <a:r>
              <a:rPr lang="en-US" sz="3200" dirty="0" smtClean="0">
                <a:solidFill>
                  <a:srgbClr val="31546F"/>
                </a:solidFill>
                <a:latin typeface="Verdana" charset="0"/>
              </a:rPr>
              <a:t>Engaging </a:t>
            </a:r>
            <a:r>
              <a:rPr lang="en-US" sz="3200" dirty="0">
                <a:solidFill>
                  <a:srgbClr val="31546F"/>
                </a:solidFill>
                <a:latin typeface="Verdana" charset="0"/>
              </a:rPr>
              <a:t>the </a:t>
            </a:r>
            <a:r>
              <a:rPr lang="en-US" sz="3200" dirty="0" smtClean="0">
                <a:solidFill>
                  <a:srgbClr val="31546F"/>
                </a:solidFill>
                <a:latin typeface="Verdana" charset="0"/>
              </a:rPr>
              <a:t>citizen</a:t>
            </a:r>
            <a:endParaRPr lang="en-US" sz="3200" dirty="0">
              <a:solidFill>
                <a:srgbClr val="31546F"/>
              </a:solidFill>
              <a:latin typeface="Verdana" charset="0"/>
            </a:endParaRPr>
          </a:p>
        </p:txBody>
      </p:sp>
      <p:sp>
        <p:nvSpPr>
          <p:cNvPr id="11" name="Rectangle 10"/>
          <p:cNvSpPr/>
          <p:nvPr/>
        </p:nvSpPr>
        <p:spPr>
          <a:xfrm>
            <a:off x="1600200" y="990600"/>
            <a:ext cx="7543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defRPr/>
            </a:pPr>
            <a:endParaRPr lang="en-US" dirty="0">
              <a:solidFill>
                <a:srgbClr val="009973"/>
              </a:solidFill>
              <a:latin typeface="Verdana" pitchFamily="34" charset="0"/>
            </a:endParaRPr>
          </a:p>
        </p:txBody>
      </p:sp>
      <p:sp>
        <p:nvSpPr>
          <p:cNvPr id="10" name="Rectangle 9"/>
          <p:cNvSpPr/>
          <p:nvPr/>
        </p:nvSpPr>
        <p:spPr>
          <a:xfrm>
            <a:off x="838200" y="2133600"/>
            <a:ext cx="7696200" cy="2784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a:spcBef>
                <a:spcPts val="1200"/>
              </a:spcBef>
              <a:buFont typeface="Wingdings" charset="2"/>
              <a:buChar char="§"/>
              <a:defRPr/>
            </a:pPr>
            <a:r>
              <a:rPr lang="en-US" sz="2800" dirty="0">
                <a:solidFill>
                  <a:srgbClr val="31546F"/>
                </a:solidFill>
                <a:latin typeface="Helvetica Light"/>
                <a:cs typeface="Helvetica Light"/>
              </a:rPr>
              <a:t>In the first month, Kellie &amp; Jamie meet </a:t>
            </a:r>
            <a:r>
              <a:rPr lang="en-US" sz="2800" dirty="0" smtClean="0">
                <a:solidFill>
                  <a:srgbClr val="31546F"/>
                </a:solidFill>
                <a:latin typeface="Helvetica Light"/>
                <a:cs typeface="Helvetica Light"/>
              </a:rPr>
              <a:t>informally once or twice </a:t>
            </a:r>
            <a:r>
              <a:rPr lang="en-US" sz="2800" dirty="0">
                <a:solidFill>
                  <a:srgbClr val="31546F"/>
                </a:solidFill>
                <a:latin typeface="Helvetica Light"/>
                <a:cs typeface="Helvetica Light"/>
              </a:rPr>
              <a:t>a </a:t>
            </a:r>
            <a:r>
              <a:rPr lang="en-US" sz="2800" dirty="0" smtClean="0">
                <a:solidFill>
                  <a:srgbClr val="31546F"/>
                </a:solidFill>
                <a:latin typeface="Helvetica Light"/>
                <a:cs typeface="Helvetica Light"/>
              </a:rPr>
              <a:t>week </a:t>
            </a:r>
            <a:endParaRPr lang="en-US" sz="2800" dirty="0">
              <a:solidFill>
                <a:srgbClr val="31546F"/>
              </a:solidFill>
              <a:latin typeface="Helvetica Light"/>
              <a:cs typeface="Helvetica Light"/>
            </a:endParaRPr>
          </a:p>
          <a:p>
            <a:pPr marL="457200" indent="-457200">
              <a:spcBef>
                <a:spcPts val="1800"/>
              </a:spcBef>
              <a:buFont typeface="Wingdings" charset="2"/>
              <a:buChar char="§"/>
              <a:defRPr/>
            </a:pPr>
            <a:r>
              <a:rPr lang="en-US" sz="2800" dirty="0">
                <a:solidFill>
                  <a:srgbClr val="31546F"/>
                </a:solidFill>
                <a:latin typeface="Helvetica Light"/>
                <a:cs typeface="Helvetica Light"/>
              </a:rPr>
              <a:t>Jamie begins to trust her</a:t>
            </a:r>
          </a:p>
          <a:p>
            <a:pPr marL="457200" indent="-457200">
              <a:spcBef>
                <a:spcPts val="1800"/>
              </a:spcBef>
              <a:buFont typeface="Wingdings" charset="2"/>
              <a:buChar char="§"/>
              <a:defRPr/>
            </a:pPr>
            <a:r>
              <a:rPr lang="en-US" sz="2800" dirty="0">
                <a:solidFill>
                  <a:srgbClr val="31546F"/>
                </a:solidFill>
                <a:latin typeface="Helvetica Light"/>
                <a:cs typeface="Helvetica Light"/>
              </a:rPr>
              <a:t>Early rapport is essential because during periods of transition the risk of losing </a:t>
            </a:r>
            <a:r>
              <a:rPr lang="en-US" sz="2800" dirty="0" smtClean="0">
                <a:solidFill>
                  <a:srgbClr val="31546F"/>
                </a:solidFill>
                <a:latin typeface="Helvetica Light"/>
                <a:cs typeface="Helvetica Light"/>
              </a:rPr>
              <a:t>citizens </a:t>
            </a:r>
            <a:r>
              <a:rPr lang="en-US" sz="2800" dirty="0">
                <a:solidFill>
                  <a:srgbClr val="31546F"/>
                </a:solidFill>
                <a:latin typeface="Helvetica Light"/>
                <a:cs typeface="Helvetica Light"/>
              </a:rPr>
              <a:t>can be high</a:t>
            </a: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732888144"/>
      </p:ext>
    </p:extLst>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570" name="Picture 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588"/>
            <a:ext cx="92329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571" name="Rectangle 2"/>
          <p:cNvSpPr>
            <a:spLocks/>
          </p:cNvSpPr>
          <p:nvPr/>
        </p:nvSpPr>
        <p:spPr bwMode="auto">
          <a:xfrm>
            <a:off x="0" y="457200"/>
            <a:ext cx="5334000" cy="914400"/>
          </a:xfrm>
          <a:prstGeom prst="rect">
            <a:avLst/>
          </a:prstGeom>
          <a:solidFill>
            <a:srgbClr val="161616">
              <a:alpha val="76862"/>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lstStyle/>
          <a:p>
            <a:pPr fontAlgn="base">
              <a:spcBef>
                <a:spcPct val="0"/>
              </a:spcBef>
              <a:spcAft>
                <a:spcPct val="0"/>
              </a:spcAft>
            </a:pPr>
            <a:endParaRPr lang="en-US" sz="2400" smtClean="0">
              <a:solidFill>
                <a:srgbClr val="FFFFFF"/>
              </a:solidFill>
              <a:latin typeface="Arial" charset="0"/>
              <a:ea typeface="ヒラギノ角ゴ ProN W3" charset="0"/>
              <a:cs typeface="ヒラギノ角ゴ ProN W3" charset="0"/>
              <a:sym typeface="Arial" charset="0"/>
            </a:endParaRPr>
          </a:p>
        </p:txBody>
      </p:sp>
      <p:sp>
        <p:nvSpPr>
          <p:cNvPr id="237572" name="Rectangle 3"/>
          <p:cNvSpPr>
            <a:spLocks noGrp="1" noChangeArrowheads="1"/>
          </p:cNvSpPr>
          <p:nvPr>
            <p:ph type="title"/>
          </p:nvPr>
        </p:nvSpPr>
        <p:spPr bwMode="auto">
          <a:xfrm>
            <a:off x="266700" y="444500"/>
            <a:ext cx="5219700" cy="1079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40639" bIns="0" numCol="1" anchor="t" anchorCtr="0" compatLnSpc="1">
            <a:prstTxWarp prst="textNoShape">
              <a:avLst/>
            </a:prstTxWarp>
          </a:bodyPr>
          <a:lstStyle/>
          <a:p>
            <a:pPr marL="79375" algn="l" eaLnBrk="1" hangingPunct="1"/>
            <a:r>
              <a:rPr lang="en-US" sz="2800" b="1" dirty="0">
                <a:solidFill>
                  <a:schemeClr val="bg2"/>
                </a:solidFill>
                <a:latin typeface="Verdana" charset="0"/>
                <a:ea typeface="ヒラギノ角ゴ ProN W3" charset="0"/>
                <a:cs typeface="Verdana" charset="0"/>
              </a:rPr>
              <a:t>Fort Washington Armory</a:t>
            </a:r>
            <a:r>
              <a:rPr lang="en-US" sz="2800" b="1" dirty="0">
                <a:solidFill>
                  <a:schemeClr val="bg2"/>
                </a:solidFill>
                <a:latin typeface="Verdana" charset="0"/>
                <a:ea typeface="ヒラギノ角ゴ ProN W6" charset="0"/>
              </a:rPr>
              <a:t/>
            </a:r>
            <a:br>
              <a:rPr lang="en-US" sz="2800" b="1" dirty="0">
                <a:solidFill>
                  <a:schemeClr val="bg2"/>
                </a:solidFill>
                <a:latin typeface="Verdana" charset="0"/>
                <a:ea typeface="ヒラギノ角ゴ ProN W6" charset="0"/>
              </a:rPr>
            </a:br>
            <a:r>
              <a:rPr lang="en-US" sz="2800" b="1" dirty="0">
                <a:solidFill>
                  <a:schemeClr val="bg2"/>
                </a:solidFill>
                <a:latin typeface="Verdana" charset="0"/>
                <a:ea typeface="ヒラギノ角ゴ ProN W3" charset="0"/>
                <a:cs typeface="Verdana" charset="0"/>
              </a:rPr>
              <a:t>Men</a:t>
            </a:r>
            <a:r>
              <a:rPr lang="ja-JP" altLang="en-US" sz="2800" b="1" dirty="0">
                <a:solidFill>
                  <a:schemeClr val="bg2"/>
                </a:solidFill>
                <a:latin typeface="Verdana" charset="0"/>
                <a:ea typeface="ヒラギノ角ゴ ProN W3" charset="0"/>
                <a:cs typeface="Verdana" charset="0"/>
              </a:rPr>
              <a:t>’</a:t>
            </a:r>
            <a:r>
              <a:rPr lang="en-US" sz="2800" b="1" dirty="0">
                <a:solidFill>
                  <a:schemeClr val="bg2"/>
                </a:solidFill>
                <a:latin typeface="Verdana" charset="0"/>
                <a:ea typeface="ヒラギノ角ゴ ProN W3" charset="0"/>
                <a:cs typeface="Verdana" charset="0"/>
              </a:rPr>
              <a:t>s Shelter, 1990s</a:t>
            </a:r>
            <a:endParaRPr lang="en-US" sz="2800" b="1" dirty="0">
              <a:solidFill>
                <a:schemeClr val="bg2"/>
              </a:solidFill>
              <a:latin typeface="Verdana" charset="0"/>
              <a:ea typeface="ヒラギノ角ゴ ProN W6" charset="0"/>
              <a:cs typeface="ヒラギノ角ゴ ProN W6" charset="0"/>
            </a:endParaRPr>
          </a:p>
        </p:txBody>
      </p:sp>
      <p:sp>
        <p:nvSpPr>
          <p:cNvPr id="2" name="Footer Placeholder 1"/>
          <p:cNvSpPr>
            <a:spLocks noGrp="1"/>
          </p:cNvSpPr>
          <p:nvPr>
            <p:ph type="ftr" sz="quarter" idx="11"/>
          </p:nvPr>
        </p:nvSpPr>
        <p:spPr/>
        <p:txBody>
          <a:bodyPr/>
          <a:lstStyle/>
          <a:p>
            <a:r>
              <a:rPr lang="de-DE" smtClean="0"/>
              <a:t>Draft Sept 28 2014</a:t>
            </a:r>
            <a:endParaRPr lang="en-US"/>
          </a:p>
        </p:txBody>
      </p:sp>
    </p:spTree>
    <p:extLst>
      <p:ext uri="{BB962C8B-B14F-4D97-AF65-F5344CB8AC3E}">
        <p14:creationId xmlns:p14="http://schemas.microsoft.com/office/powerpoint/2010/main" val="3448215689"/>
      </p:ext>
    </p:extLst>
  </p:cSld>
  <p:clrMapOvr>
    <a:masterClrMapping/>
  </p:clrMapOvr>
  <p:transition spd="slow">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Outreach &amp; Linking</a:t>
            </a:r>
            <a:endParaRPr lang="en-US" dirty="0"/>
          </a:p>
        </p:txBody>
      </p:sp>
      <p:sp>
        <p:nvSpPr>
          <p:cNvPr id="3" name="Content Placeholder 2"/>
          <p:cNvSpPr>
            <a:spLocks noGrp="1"/>
          </p:cNvSpPr>
          <p:nvPr>
            <p:ph idx="1"/>
          </p:nvPr>
        </p:nvSpPr>
        <p:spPr/>
        <p:txBody>
          <a:bodyPr/>
          <a:lstStyle/>
          <a:p>
            <a:r>
              <a:rPr lang="en-US" dirty="0" smtClean="0"/>
              <a:t>CTI worker provides direct support to citizen and begins to link him to people and agencies/programs that will gradually assume primary role of delivering ongoing support.</a:t>
            </a:r>
            <a:endParaRPr lang="en-US" dirty="0"/>
          </a:p>
        </p:txBody>
      </p:sp>
      <p:sp>
        <p:nvSpPr>
          <p:cNvPr id="4" name="Footer Placeholder 3"/>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2910113192"/>
      </p:ext>
    </p:extLst>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046163" y="46767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endParaRPr lang="en-US" sz="1800">
              <a:latin typeface="Verdana" charset="0"/>
            </a:endParaRPr>
          </a:p>
        </p:txBody>
      </p:sp>
      <p:sp>
        <p:nvSpPr>
          <p:cNvPr id="11267" name="Text Box 5"/>
          <p:cNvSpPr txBox="1">
            <a:spLocks noChangeArrowheads="1"/>
          </p:cNvSpPr>
          <p:nvPr/>
        </p:nvSpPr>
        <p:spPr bwMode="auto">
          <a:xfrm>
            <a:off x="0" y="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a:solidFill>
                  <a:schemeClr val="bg1"/>
                </a:solidFill>
                <a:latin typeface="Verdana" charset="0"/>
              </a:rPr>
              <a:t>Screening for Eligibility</a:t>
            </a:r>
          </a:p>
        </p:txBody>
      </p:sp>
      <p:sp>
        <p:nvSpPr>
          <p:cNvPr id="11277" name="Text Box 5"/>
          <p:cNvSpPr txBox="1">
            <a:spLocks noChangeArrowheads="1"/>
          </p:cNvSpPr>
          <p:nvPr/>
        </p:nvSpPr>
        <p:spPr bwMode="auto">
          <a:xfrm>
            <a:off x="152400" y="292101"/>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dirty="0" smtClean="0">
                <a:solidFill>
                  <a:srgbClr val="31546F"/>
                </a:solidFill>
                <a:latin typeface="Helvetica"/>
                <a:cs typeface="Helvetica"/>
              </a:rPr>
              <a:t>Phase One Task 1</a:t>
            </a:r>
            <a:br>
              <a:rPr lang="en-US" sz="3200" dirty="0" smtClean="0">
                <a:solidFill>
                  <a:srgbClr val="31546F"/>
                </a:solidFill>
                <a:latin typeface="Helvetica"/>
                <a:cs typeface="Helvetica"/>
              </a:rPr>
            </a:br>
            <a:r>
              <a:rPr lang="en-US" sz="3200" dirty="0" smtClean="0">
                <a:solidFill>
                  <a:srgbClr val="31546F"/>
                </a:solidFill>
                <a:latin typeface="Helvetica"/>
                <a:cs typeface="Helvetica"/>
              </a:rPr>
              <a:t>Planning </a:t>
            </a:r>
            <a:r>
              <a:rPr lang="en-US" sz="3200" dirty="0">
                <a:solidFill>
                  <a:srgbClr val="31546F"/>
                </a:solidFill>
                <a:latin typeface="Helvetica"/>
                <a:cs typeface="Helvetica"/>
              </a:rPr>
              <a:t>for Phase 1</a:t>
            </a:r>
          </a:p>
        </p:txBody>
      </p:sp>
      <p:sp>
        <p:nvSpPr>
          <p:cNvPr id="9" name="Rectangle 8"/>
          <p:cNvSpPr/>
          <p:nvPr/>
        </p:nvSpPr>
        <p:spPr>
          <a:xfrm>
            <a:off x="1219200" y="1803400"/>
            <a:ext cx="6832600"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1200"/>
              </a:spcBef>
            </a:pPr>
            <a:endParaRPr lang="en-US" sz="2800" dirty="0" smtClean="0">
              <a:solidFill>
                <a:srgbClr val="31546F"/>
              </a:solidFill>
              <a:latin typeface="Helvetica"/>
              <a:ea typeface="ＭＳ Ｐゴシック" charset="0"/>
              <a:cs typeface="Helvetica"/>
            </a:endParaRPr>
          </a:p>
          <a:p>
            <a:pPr>
              <a:spcBef>
                <a:spcPts val="1200"/>
              </a:spcBef>
            </a:pPr>
            <a:r>
              <a:rPr lang="en-US" sz="2800" dirty="0" smtClean="0">
                <a:solidFill>
                  <a:srgbClr val="31546F"/>
                </a:solidFill>
                <a:latin typeface="Helvetica"/>
                <a:ea typeface="ＭＳ Ｐゴシック" charset="0"/>
                <a:cs typeface="Helvetica"/>
              </a:rPr>
              <a:t>Create a plan </a:t>
            </a:r>
            <a:r>
              <a:rPr lang="en-US" sz="2800" dirty="0">
                <a:solidFill>
                  <a:srgbClr val="31546F"/>
                </a:solidFill>
                <a:latin typeface="Helvetica"/>
                <a:ea typeface="ＭＳ Ｐゴシック" charset="0"/>
                <a:cs typeface="Helvetica"/>
              </a:rPr>
              <a:t>for the phase</a:t>
            </a:r>
          </a:p>
          <a:p>
            <a:pPr marL="342900" indent="-342900">
              <a:spcBef>
                <a:spcPts val="1200"/>
              </a:spcBef>
              <a:buFont typeface="Wingdings" charset="2"/>
              <a:buChar char="§"/>
            </a:pPr>
            <a:r>
              <a:rPr lang="en-US" sz="2800" dirty="0" smtClean="0">
                <a:solidFill>
                  <a:srgbClr val="31546F"/>
                </a:solidFill>
                <a:latin typeface="Helvetica Light"/>
                <a:ea typeface="ＭＳ Ｐゴシック" charset="0"/>
                <a:cs typeface="Helvetica Light"/>
              </a:rPr>
              <a:t>Worker </a:t>
            </a:r>
            <a:r>
              <a:rPr lang="en-US" sz="2800" dirty="0">
                <a:solidFill>
                  <a:srgbClr val="31546F"/>
                </a:solidFill>
                <a:latin typeface="Helvetica Light"/>
                <a:ea typeface="ＭＳ Ｐゴシック" charset="0"/>
                <a:cs typeface="Helvetica Light"/>
              </a:rPr>
              <a:t>and </a:t>
            </a:r>
            <a:r>
              <a:rPr lang="en-US" sz="2800" dirty="0" smtClean="0">
                <a:solidFill>
                  <a:srgbClr val="31546F"/>
                </a:solidFill>
                <a:latin typeface="Helvetica Light"/>
                <a:ea typeface="ＭＳ Ｐゴシック" charset="0"/>
                <a:cs typeface="Helvetica Light"/>
              </a:rPr>
              <a:t>citizen </a:t>
            </a:r>
            <a:r>
              <a:rPr lang="en-US" sz="2800" dirty="0">
                <a:solidFill>
                  <a:srgbClr val="31546F"/>
                </a:solidFill>
                <a:latin typeface="Helvetica Light"/>
                <a:ea typeface="ＭＳ Ｐゴシック" charset="0"/>
                <a:cs typeface="Helvetica Light"/>
              </a:rPr>
              <a:t>meet to collaborate on a plan</a:t>
            </a:r>
          </a:p>
          <a:p>
            <a:pPr marL="342900" indent="-342900">
              <a:spcBef>
                <a:spcPts val="1200"/>
              </a:spcBef>
              <a:buFont typeface="Wingdings" charset="2"/>
              <a:buChar char="§"/>
            </a:pPr>
            <a:r>
              <a:rPr lang="en-US" sz="2800" dirty="0" smtClean="0">
                <a:solidFill>
                  <a:srgbClr val="31546F"/>
                </a:solidFill>
                <a:latin typeface="Helvetica Light"/>
                <a:ea typeface="ＭＳ Ｐゴシック" charset="0"/>
                <a:cs typeface="Helvetica Light"/>
              </a:rPr>
              <a:t>Each </a:t>
            </a:r>
            <a:r>
              <a:rPr lang="en-US" sz="2800" dirty="0">
                <a:solidFill>
                  <a:srgbClr val="31546F"/>
                </a:solidFill>
                <a:latin typeface="Helvetica Light"/>
                <a:ea typeface="ＭＳ Ｐゴシック" charset="0"/>
                <a:cs typeface="Helvetica Light"/>
              </a:rPr>
              <a:t>plan focuses on only a few domains </a:t>
            </a:r>
            <a:endParaRPr lang="en-US" sz="2800" dirty="0" smtClean="0">
              <a:solidFill>
                <a:srgbClr val="31546F"/>
              </a:solidFill>
              <a:latin typeface="Helvetica Light"/>
              <a:ea typeface="ＭＳ Ｐゴシック" charset="0"/>
              <a:cs typeface="Helvetica Light"/>
            </a:endParaRPr>
          </a:p>
          <a:p>
            <a:pPr marL="342900" indent="-342900">
              <a:spcBef>
                <a:spcPts val="1200"/>
              </a:spcBef>
              <a:buFont typeface="Wingdings" charset="2"/>
              <a:buChar char="§"/>
            </a:pPr>
            <a:r>
              <a:rPr lang="en-US" sz="2800" dirty="0" smtClean="0">
                <a:solidFill>
                  <a:srgbClr val="31546F"/>
                </a:solidFill>
                <a:latin typeface="Helvetica Light"/>
                <a:ea typeface="ＭＳ Ｐゴシック" charset="0"/>
                <a:cs typeface="Helvetica Light"/>
              </a:rPr>
              <a:t>Shared decision-making approach </a:t>
            </a:r>
            <a:endParaRPr lang="en-US" sz="2800" dirty="0">
              <a:solidFill>
                <a:srgbClr val="31546F"/>
              </a:solidFill>
              <a:latin typeface="Helvetica Light"/>
              <a:ea typeface="ＭＳ Ｐゴシック" charset="0"/>
              <a:cs typeface="Helvetica Light"/>
            </a:endParaRPr>
          </a:p>
          <a:p>
            <a:pPr>
              <a:spcBef>
                <a:spcPts val="1200"/>
              </a:spcBef>
            </a:pPr>
            <a:endParaRPr lang="en-US" sz="2400" dirty="0">
              <a:solidFill>
                <a:srgbClr val="009973"/>
              </a:solidFill>
              <a:latin typeface="Verdana" charset="0"/>
              <a:ea typeface="ＭＳ Ｐゴシック" charset="0"/>
            </a:endParaRPr>
          </a:p>
        </p:txBody>
      </p:sp>
      <p:sp>
        <p:nvSpPr>
          <p:cNvPr id="11" name="Rectangle 10"/>
          <p:cNvSpPr/>
          <p:nvPr/>
        </p:nvSpPr>
        <p:spPr>
          <a:xfrm>
            <a:off x="1600200" y="990600"/>
            <a:ext cx="7543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defRPr/>
            </a:pPr>
            <a:endParaRPr lang="en-US" dirty="0">
              <a:solidFill>
                <a:srgbClr val="009973"/>
              </a:solidFill>
              <a:latin typeface="Verdana" pitchFamily="34" charset="0"/>
            </a:endParaRP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2786366465"/>
      </p:ext>
    </p:extLst>
  </p:cSld>
  <p:clrMapOvr>
    <a:masterClrMapping/>
  </p:clrMapOvr>
  <p:transition spd="slow">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046163" y="46767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endParaRPr lang="en-US" sz="1800">
              <a:latin typeface="Verdana" charset="0"/>
            </a:endParaRPr>
          </a:p>
        </p:txBody>
      </p:sp>
      <p:sp>
        <p:nvSpPr>
          <p:cNvPr id="13315" name="Text Box 5"/>
          <p:cNvSpPr txBox="1">
            <a:spLocks noChangeArrowheads="1"/>
          </p:cNvSpPr>
          <p:nvPr/>
        </p:nvSpPr>
        <p:spPr bwMode="auto">
          <a:xfrm>
            <a:off x="0" y="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a:solidFill>
                  <a:schemeClr val="bg1"/>
                </a:solidFill>
                <a:latin typeface="Verdana" charset="0"/>
              </a:rPr>
              <a:t>Screening for Eligibility</a:t>
            </a:r>
          </a:p>
        </p:txBody>
      </p:sp>
      <p:sp>
        <p:nvSpPr>
          <p:cNvPr id="13321" name="Text Box 5"/>
          <p:cNvSpPr txBox="1">
            <a:spLocks noChangeArrowheads="1"/>
          </p:cNvSpPr>
          <p:nvPr/>
        </p:nvSpPr>
        <p:spPr bwMode="auto">
          <a:xfrm>
            <a:off x="152400" y="228601"/>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dirty="0">
                <a:solidFill>
                  <a:srgbClr val="31546F"/>
                </a:solidFill>
                <a:latin typeface="Helvetica"/>
                <a:cs typeface="Helvetica"/>
              </a:rPr>
              <a:t>Task #2: Linking </a:t>
            </a:r>
            <a:r>
              <a:rPr lang="en-US" sz="3200" dirty="0" smtClean="0">
                <a:solidFill>
                  <a:srgbClr val="31546F"/>
                </a:solidFill>
                <a:latin typeface="Helvetica"/>
                <a:cs typeface="Helvetica"/>
              </a:rPr>
              <a:t>Citizen </a:t>
            </a:r>
            <a:r>
              <a:rPr lang="en-US" sz="3200" dirty="0">
                <a:solidFill>
                  <a:srgbClr val="31546F"/>
                </a:solidFill>
                <a:latin typeface="Helvetica"/>
                <a:cs typeface="Helvetica"/>
              </a:rPr>
              <a:t>to Supports</a:t>
            </a:r>
          </a:p>
        </p:txBody>
      </p:sp>
      <p:sp>
        <p:nvSpPr>
          <p:cNvPr id="17" name="Rectangle 16"/>
          <p:cNvSpPr/>
          <p:nvPr/>
        </p:nvSpPr>
        <p:spPr>
          <a:xfrm>
            <a:off x="914400" y="2628900"/>
            <a:ext cx="78486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spcBef>
                <a:spcPts val="0"/>
              </a:spcBef>
              <a:buFont typeface="Wingdings" charset="2"/>
              <a:buChar char="§"/>
              <a:defRPr/>
            </a:pPr>
            <a:r>
              <a:rPr lang="en-US" sz="2400" dirty="0">
                <a:solidFill>
                  <a:srgbClr val="31546F"/>
                </a:solidFill>
                <a:latin typeface="Helvetica Light"/>
                <a:cs typeface="Helvetica Light"/>
              </a:rPr>
              <a:t>Kellie drives Jamie from inpatient unit to new residence</a:t>
            </a:r>
          </a:p>
          <a:p>
            <a:pPr marL="342900" indent="-342900">
              <a:spcBef>
                <a:spcPts val="2400"/>
              </a:spcBef>
              <a:buFont typeface="Wingdings" charset="2"/>
              <a:buChar char="§"/>
              <a:defRPr/>
            </a:pPr>
            <a:r>
              <a:rPr lang="en-US" sz="2400" dirty="0">
                <a:solidFill>
                  <a:srgbClr val="31546F"/>
                </a:solidFill>
                <a:latin typeface="Helvetica Light"/>
                <a:cs typeface="Helvetica Light"/>
              </a:rPr>
              <a:t>She uses brokerage funds to purchase furniture</a:t>
            </a:r>
          </a:p>
          <a:p>
            <a:pPr marL="342900" indent="-342900">
              <a:spcBef>
                <a:spcPts val="2400"/>
              </a:spcBef>
              <a:buFont typeface="Wingdings" charset="2"/>
              <a:buChar char="§"/>
              <a:defRPr/>
            </a:pPr>
            <a:r>
              <a:rPr lang="en-US" sz="2400" dirty="0">
                <a:solidFill>
                  <a:srgbClr val="31546F"/>
                </a:solidFill>
                <a:latin typeface="Helvetica Light"/>
                <a:cs typeface="Helvetica Light"/>
              </a:rPr>
              <a:t>Kellie, Jamie and adoptive parents meet</a:t>
            </a:r>
          </a:p>
          <a:p>
            <a:pPr marL="342900" indent="-342900">
              <a:spcBef>
                <a:spcPts val="2400"/>
              </a:spcBef>
              <a:buFont typeface="Wingdings" charset="2"/>
              <a:buChar char="§"/>
              <a:defRPr/>
            </a:pPr>
            <a:r>
              <a:rPr lang="en-US" sz="2400" dirty="0">
                <a:solidFill>
                  <a:srgbClr val="31546F"/>
                </a:solidFill>
                <a:latin typeface="Helvetica Light"/>
                <a:cs typeface="Helvetica Light"/>
              </a:rPr>
              <a:t>Kellie links Jamie to </a:t>
            </a:r>
            <a:r>
              <a:rPr lang="en-US" sz="2400" dirty="0" smtClean="0">
                <a:solidFill>
                  <a:srgbClr val="31546F"/>
                </a:solidFill>
                <a:latin typeface="Helvetica Light"/>
                <a:cs typeface="Helvetica Light"/>
              </a:rPr>
              <a:t>supported </a:t>
            </a:r>
            <a:r>
              <a:rPr lang="en-US" sz="2400" dirty="0">
                <a:solidFill>
                  <a:srgbClr val="31546F"/>
                </a:solidFill>
                <a:latin typeface="Helvetica Light"/>
                <a:cs typeface="Helvetica Light"/>
              </a:rPr>
              <a:t>employment </a:t>
            </a:r>
            <a:r>
              <a:rPr lang="en-US" sz="2400" dirty="0" smtClean="0">
                <a:solidFill>
                  <a:srgbClr val="31546F"/>
                </a:solidFill>
                <a:latin typeface="Helvetica Light"/>
                <a:cs typeface="Helvetica Light"/>
              </a:rPr>
              <a:t>job as </a:t>
            </a:r>
            <a:r>
              <a:rPr lang="en-US" sz="2400" dirty="0">
                <a:solidFill>
                  <a:srgbClr val="31546F"/>
                </a:solidFill>
                <a:latin typeface="Helvetica Light"/>
                <a:cs typeface="Helvetica Light"/>
              </a:rPr>
              <a:t>a gardener (two days a week)</a:t>
            </a:r>
          </a:p>
          <a:p>
            <a:pPr marL="342900" indent="-342900">
              <a:spcBef>
                <a:spcPts val="2400"/>
              </a:spcBef>
              <a:buFont typeface="Wingdings" charset="2"/>
              <a:buChar char="§"/>
              <a:defRPr/>
            </a:pPr>
            <a:r>
              <a:rPr lang="en-US" sz="2400" dirty="0">
                <a:solidFill>
                  <a:srgbClr val="31546F"/>
                </a:solidFill>
                <a:latin typeface="Helvetica Light"/>
                <a:cs typeface="Helvetica Light"/>
              </a:rPr>
              <a:t>She links him to a fishing club </a:t>
            </a:r>
            <a:r>
              <a:rPr lang="en-US" sz="2400" dirty="0" smtClean="0">
                <a:solidFill>
                  <a:srgbClr val="31546F"/>
                </a:solidFill>
                <a:latin typeface="Helvetica Light"/>
                <a:cs typeface="Helvetica Light"/>
              </a:rPr>
              <a:t>(once a week)</a:t>
            </a:r>
            <a:endParaRPr lang="en-US" sz="2400" dirty="0">
              <a:solidFill>
                <a:srgbClr val="31546F"/>
              </a:solidFill>
              <a:latin typeface="Helvetica Light"/>
              <a:cs typeface="Helvetica Light"/>
            </a:endParaRPr>
          </a:p>
        </p:txBody>
      </p:sp>
      <p:pic>
        <p:nvPicPr>
          <p:cNvPr id="13319" name="Picture 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66900" y="965200"/>
            <a:ext cx="5118100" cy="1562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3610757078"/>
      </p:ext>
    </p:extLst>
  </p:cSld>
  <p:clrMapOvr>
    <a:masterClrMapping/>
  </p:clrMapOvr>
  <p:transition spd="slow">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Try-Out</a:t>
            </a:r>
            <a:endParaRPr lang="en-US" dirty="0"/>
          </a:p>
        </p:txBody>
      </p:sp>
      <p:sp>
        <p:nvSpPr>
          <p:cNvPr id="3" name="Content Placeholder 2"/>
          <p:cNvSpPr>
            <a:spLocks noGrp="1"/>
          </p:cNvSpPr>
          <p:nvPr>
            <p:ph idx="1"/>
          </p:nvPr>
        </p:nvSpPr>
        <p:spPr/>
        <p:txBody>
          <a:bodyPr/>
          <a:lstStyle/>
          <a:p>
            <a:r>
              <a:rPr lang="en-US" dirty="0" smtClean="0"/>
              <a:t>CTI worker gradually steps back to monitor the citizen’s support network and his needs and skills. She encourages him to take more responsibility. </a:t>
            </a:r>
            <a:endParaRPr lang="en-US" dirty="0"/>
          </a:p>
        </p:txBody>
      </p:sp>
      <p:sp>
        <p:nvSpPr>
          <p:cNvPr id="4" name="Footer Placeholder 3"/>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3808870915"/>
      </p:ext>
    </p:extLst>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046163" y="46767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endParaRPr lang="en-US" sz="1800">
              <a:latin typeface="Verdana" charset="0"/>
            </a:endParaRPr>
          </a:p>
        </p:txBody>
      </p:sp>
      <p:sp>
        <p:nvSpPr>
          <p:cNvPr id="16387" name="Text Box 5"/>
          <p:cNvSpPr txBox="1">
            <a:spLocks noChangeArrowheads="1"/>
          </p:cNvSpPr>
          <p:nvPr/>
        </p:nvSpPr>
        <p:spPr bwMode="auto">
          <a:xfrm>
            <a:off x="0" y="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a:solidFill>
                  <a:schemeClr val="bg1"/>
                </a:solidFill>
                <a:latin typeface="Verdana" charset="0"/>
              </a:rPr>
              <a:t>Screening for Eligibility</a:t>
            </a:r>
          </a:p>
        </p:txBody>
      </p:sp>
      <p:sp>
        <p:nvSpPr>
          <p:cNvPr id="10" name="Rectangle 9"/>
          <p:cNvSpPr txBox="1">
            <a:spLocks noChangeArrowheads="1"/>
          </p:cNvSpPr>
          <p:nvPr/>
        </p:nvSpPr>
        <p:spPr>
          <a:xfrm>
            <a:off x="762000" y="1435100"/>
            <a:ext cx="8077200" cy="4724400"/>
          </a:xfrm>
          <a:prstGeom prst="rect">
            <a:avLst/>
          </a:prstGeom>
        </p:spPr>
        <p:txBody>
          <a:bodyPr/>
          <a:lstStyle>
            <a:lvl1pPr indent="4763"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marL="342900" indent="-342900">
              <a:lnSpc>
                <a:spcPts val="3500"/>
              </a:lnSpc>
              <a:spcBef>
                <a:spcPct val="20000"/>
              </a:spcBef>
              <a:buFont typeface="Wingdings" charset="2"/>
              <a:buChar char="§"/>
            </a:pPr>
            <a:r>
              <a:rPr lang="en-US" dirty="0">
                <a:solidFill>
                  <a:srgbClr val="31546F"/>
                </a:solidFill>
                <a:latin typeface="Helvetica Light"/>
                <a:cs typeface="Helvetica Light"/>
              </a:rPr>
              <a:t>Kellie and Jamie assess if Phase 1 objectives have been met</a:t>
            </a:r>
          </a:p>
          <a:p>
            <a:pPr marL="457200">
              <a:spcBef>
                <a:spcPts val="1800"/>
              </a:spcBef>
              <a:buFont typeface="Arial" charset="0"/>
              <a:buChar char="•"/>
            </a:pPr>
            <a:r>
              <a:rPr lang="en-US" dirty="0" smtClean="0">
                <a:solidFill>
                  <a:srgbClr val="31546F"/>
                </a:solidFill>
                <a:latin typeface="Helvetica Light"/>
                <a:cs typeface="Helvetica Light"/>
              </a:rPr>
              <a:t> Links </a:t>
            </a:r>
            <a:r>
              <a:rPr lang="en-US" dirty="0">
                <a:solidFill>
                  <a:srgbClr val="31546F"/>
                </a:solidFill>
                <a:latin typeface="Helvetica Light"/>
                <a:cs typeface="Helvetica Light"/>
              </a:rPr>
              <a:t>to Jamie</a:t>
            </a:r>
            <a:r>
              <a:rPr lang="ja-JP" altLang="en-US" dirty="0">
                <a:solidFill>
                  <a:srgbClr val="31546F"/>
                </a:solidFill>
                <a:latin typeface="Helvetica Light"/>
                <a:cs typeface="Helvetica Light"/>
              </a:rPr>
              <a:t>’</a:t>
            </a:r>
            <a:r>
              <a:rPr lang="en-US" dirty="0">
                <a:solidFill>
                  <a:srgbClr val="31546F"/>
                </a:solidFill>
                <a:latin typeface="Helvetica Light"/>
                <a:cs typeface="Helvetica Light"/>
              </a:rPr>
              <a:t>s community supports are in </a:t>
            </a:r>
            <a:r>
              <a:rPr lang="en-US" dirty="0" smtClean="0">
                <a:solidFill>
                  <a:srgbClr val="31546F"/>
                </a:solidFill>
                <a:latin typeface="Helvetica Light"/>
                <a:cs typeface="Helvetica Light"/>
              </a:rPr>
              <a:t>place</a:t>
            </a:r>
          </a:p>
          <a:p>
            <a:pPr marL="457200">
              <a:spcBef>
                <a:spcPts val="1800"/>
              </a:spcBef>
              <a:buFont typeface="Arial" charset="0"/>
              <a:buChar char="•"/>
            </a:pPr>
            <a:r>
              <a:rPr lang="en-US" dirty="0" smtClean="0">
                <a:solidFill>
                  <a:srgbClr val="31546F"/>
                </a:solidFill>
                <a:latin typeface="Helvetica Light"/>
                <a:cs typeface="Helvetica Light"/>
              </a:rPr>
              <a:t> Jamie </a:t>
            </a:r>
            <a:r>
              <a:rPr lang="en-US" dirty="0">
                <a:solidFill>
                  <a:srgbClr val="31546F"/>
                </a:solidFill>
                <a:latin typeface="Helvetica Light"/>
                <a:cs typeface="Helvetica Light"/>
              </a:rPr>
              <a:t>regularly attends substance abuse group</a:t>
            </a:r>
          </a:p>
          <a:p>
            <a:pPr marL="342900" indent="-342900">
              <a:spcBef>
                <a:spcPts val="1800"/>
              </a:spcBef>
              <a:buFont typeface="Wingdings" charset="2"/>
              <a:buChar char="§"/>
            </a:pPr>
            <a:r>
              <a:rPr lang="en-US" dirty="0">
                <a:solidFill>
                  <a:srgbClr val="31546F"/>
                </a:solidFill>
                <a:latin typeface="Helvetica Light"/>
                <a:cs typeface="Helvetica Light"/>
              </a:rPr>
              <a:t>They identify an emerging need for Phase 2</a:t>
            </a:r>
          </a:p>
          <a:p>
            <a:pPr marL="457200">
              <a:spcBef>
                <a:spcPts val="1800"/>
              </a:spcBef>
              <a:buFont typeface="Arial" charset="0"/>
              <a:buChar char="•"/>
            </a:pPr>
            <a:r>
              <a:rPr lang="en-US" dirty="0" smtClean="0">
                <a:solidFill>
                  <a:srgbClr val="31546F"/>
                </a:solidFill>
                <a:latin typeface="Helvetica Light"/>
                <a:cs typeface="Helvetica Light"/>
              </a:rPr>
              <a:t> Jamie </a:t>
            </a:r>
            <a:r>
              <a:rPr lang="en-US" dirty="0">
                <a:solidFill>
                  <a:srgbClr val="31546F"/>
                </a:solidFill>
                <a:latin typeface="Helvetica Light"/>
                <a:cs typeface="Helvetica Light"/>
              </a:rPr>
              <a:t>is facing a crisis </a:t>
            </a:r>
          </a:p>
          <a:p>
            <a:pPr marL="457200">
              <a:spcBef>
                <a:spcPts val="1800"/>
              </a:spcBef>
              <a:buFont typeface="Arial" charset="0"/>
              <a:buChar char="•"/>
            </a:pPr>
            <a:r>
              <a:rPr lang="en-US" dirty="0" smtClean="0">
                <a:solidFill>
                  <a:srgbClr val="31546F"/>
                </a:solidFill>
                <a:latin typeface="Helvetica Light"/>
                <a:cs typeface="Helvetica Light"/>
              </a:rPr>
              <a:t> They identify housing as </a:t>
            </a:r>
            <a:r>
              <a:rPr lang="en-US" dirty="0">
                <a:solidFill>
                  <a:srgbClr val="31546F"/>
                </a:solidFill>
                <a:latin typeface="Helvetica Light"/>
                <a:cs typeface="Helvetica Light"/>
              </a:rPr>
              <a:t>one focus area for Phase </a:t>
            </a:r>
            <a:r>
              <a:rPr lang="en-US" dirty="0" smtClean="0">
                <a:solidFill>
                  <a:srgbClr val="31546F"/>
                </a:solidFill>
                <a:latin typeface="Helvetica Light"/>
                <a:cs typeface="Helvetica Light"/>
              </a:rPr>
              <a:t>2</a:t>
            </a:r>
            <a:endParaRPr lang="en-US" dirty="0">
              <a:solidFill>
                <a:srgbClr val="31546F"/>
              </a:solidFill>
              <a:latin typeface="Helvetica Light"/>
              <a:cs typeface="Helvetica Light"/>
            </a:endParaRPr>
          </a:p>
          <a:p>
            <a:pPr>
              <a:spcBef>
                <a:spcPts val="1800"/>
              </a:spcBef>
              <a:buFont typeface="Arial" charset="0"/>
              <a:buChar char="•"/>
            </a:pPr>
            <a:endParaRPr lang="en-US" dirty="0">
              <a:solidFill>
                <a:srgbClr val="31546F"/>
              </a:solidFill>
              <a:latin typeface="Helvetica Light"/>
              <a:cs typeface="Helvetica Light"/>
            </a:endParaRPr>
          </a:p>
          <a:p>
            <a:pPr>
              <a:spcBef>
                <a:spcPts val="1800"/>
              </a:spcBef>
              <a:buFont typeface="Arial" charset="0"/>
              <a:buChar char="•"/>
            </a:pPr>
            <a:endParaRPr lang="en-US" dirty="0" smtClean="0">
              <a:solidFill>
                <a:srgbClr val="31546F"/>
              </a:solidFill>
              <a:latin typeface="Helvetica Light"/>
              <a:cs typeface="Helvetica Light"/>
            </a:endParaRPr>
          </a:p>
        </p:txBody>
      </p:sp>
      <p:sp>
        <p:nvSpPr>
          <p:cNvPr id="16391" name="Text Box 5"/>
          <p:cNvSpPr txBox="1">
            <a:spLocks noChangeArrowheads="1"/>
          </p:cNvSpPr>
          <p:nvPr/>
        </p:nvSpPr>
        <p:spPr bwMode="auto">
          <a:xfrm>
            <a:off x="0" y="203200"/>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dirty="0" smtClean="0">
                <a:solidFill>
                  <a:srgbClr val="31546F"/>
                </a:solidFill>
                <a:latin typeface="Verdana" charset="0"/>
              </a:rPr>
              <a:t>Phase 2 Task #1</a:t>
            </a:r>
            <a:br>
              <a:rPr lang="en-US" sz="3200" dirty="0" smtClean="0">
                <a:solidFill>
                  <a:srgbClr val="31546F"/>
                </a:solidFill>
                <a:latin typeface="Verdana" charset="0"/>
              </a:rPr>
            </a:br>
            <a:r>
              <a:rPr lang="en-US" sz="3200" dirty="0" smtClean="0">
                <a:solidFill>
                  <a:srgbClr val="31546F"/>
                </a:solidFill>
                <a:latin typeface="Verdana" charset="0"/>
              </a:rPr>
              <a:t> Planning </a:t>
            </a:r>
            <a:r>
              <a:rPr lang="en-US" sz="3200" dirty="0">
                <a:solidFill>
                  <a:srgbClr val="31546F"/>
                </a:solidFill>
                <a:latin typeface="Verdana" charset="0"/>
              </a:rPr>
              <a:t>for Phase 2</a:t>
            </a: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2623881784"/>
      </p:ext>
    </p:extLst>
  </p:cSld>
  <p:clrMapOvr>
    <a:masterClrMapping/>
  </p:clrMapOvr>
  <p:transition spd="slow">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9"/>
          <p:cNvSpPr>
            <a:spLocks noGrp="1" noChangeArrowheads="1"/>
          </p:cNvSpPr>
          <p:nvPr>
            <p:ph type="body" idx="1"/>
          </p:nvPr>
        </p:nvSpPr>
        <p:spPr>
          <a:xfrm>
            <a:off x="381000" y="1117600"/>
            <a:ext cx="8534400" cy="1600200"/>
          </a:xfrm>
        </p:spPr>
        <p:txBody>
          <a:bodyPr/>
          <a:lstStyle/>
          <a:p>
            <a:pPr marL="0" indent="4763">
              <a:spcBef>
                <a:spcPts val="600"/>
              </a:spcBef>
              <a:buFontTx/>
              <a:buNone/>
            </a:pPr>
            <a:r>
              <a:rPr lang="en-US" sz="2000" dirty="0">
                <a:latin typeface="Helvetica Light"/>
                <a:cs typeface="Helvetica Light"/>
              </a:rPr>
              <a:t>Crisis = Jamie</a:t>
            </a:r>
            <a:r>
              <a:rPr lang="ja-JP" altLang="en-US" sz="2000" dirty="0">
                <a:latin typeface="Helvetica Light"/>
                <a:cs typeface="Helvetica Light"/>
              </a:rPr>
              <a:t>’</a:t>
            </a:r>
            <a:r>
              <a:rPr lang="en-US" sz="2000" dirty="0">
                <a:latin typeface="Helvetica Light"/>
                <a:cs typeface="Helvetica Light"/>
              </a:rPr>
              <a:t>s adoptive sister invites their parents to her Christmas party next Thursday, but </a:t>
            </a:r>
            <a:r>
              <a:rPr lang="en-US" sz="2000" dirty="0" smtClean="0">
                <a:latin typeface="Helvetica Light"/>
                <a:cs typeface="Helvetica Light"/>
              </a:rPr>
              <a:t>doesn’t </a:t>
            </a:r>
            <a:r>
              <a:rPr lang="en-US" sz="2000" dirty="0">
                <a:latin typeface="Helvetica Light"/>
                <a:cs typeface="Helvetica Light"/>
              </a:rPr>
              <a:t>want Jamie to come.  </a:t>
            </a:r>
          </a:p>
          <a:p>
            <a:pPr marL="0" indent="4763">
              <a:spcBef>
                <a:spcPts val="1800"/>
              </a:spcBef>
              <a:buFontTx/>
              <a:buNone/>
            </a:pPr>
            <a:r>
              <a:rPr lang="en-US" sz="2000" dirty="0">
                <a:latin typeface="Helvetica Light"/>
                <a:cs typeface="Helvetica Light"/>
              </a:rPr>
              <a:t>Last year, when the same thing happened and Jamie was alone on Christmas day, he drank so much he was hospitalized</a:t>
            </a:r>
          </a:p>
        </p:txBody>
      </p:sp>
      <p:sp>
        <p:nvSpPr>
          <p:cNvPr id="8" name="Rectangle 9"/>
          <p:cNvSpPr txBox="1">
            <a:spLocks noChangeArrowheads="1"/>
          </p:cNvSpPr>
          <p:nvPr/>
        </p:nvSpPr>
        <p:spPr bwMode="auto">
          <a:xfrm>
            <a:off x="901700" y="3276600"/>
            <a:ext cx="3352800" cy="914400"/>
          </a:xfrm>
          <a:prstGeom prst="rect">
            <a:avLst/>
          </a:prstGeom>
          <a:noFill/>
          <a:ln w="9525">
            <a:noFill/>
            <a:miter lim="800000"/>
            <a:headEnd/>
            <a:tailEnd/>
          </a:ln>
        </p:spPr>
        <p:txBody>
          <a:bodyPr/>
          <a:lstStyle>
            <a:lvl1pPr marL="342900" indent="-342900"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i="1" dirty="0">
                <a:solidFill>
                  <a:srgbClr val="31546F"/>
                </a:solidFill>
                <a:latin typeface="Helvetica"/>
                <a:cs typeface="Helvetica"/>
              </a:rPr>
              <a:t>Remember Jamie</a:t>
            </a:r>
            <a:r>
              <a:rPr lang="ja-JP" altLang="en-US" i="1" dirty="0">
                <a:solidFill>
                  <a:srgbClr val="31546F"/>
                </a:solidFill>
                <a:latin typeface="Helvetica"/>
                <a:cs typeface="Helvetica"/>
              </a:rPr>
              <a:t>’</a:t>
            </a:r>
            <a:r>
              <a:rPr lang="en-US" i="1" dirty="0">
                <a:solidFill>
                  <a:srgbClr val="31546F"/>
                </a:solidFill>
                <a:latin typeface="Helvetica"/>
                <a:cs typeface="Helvetica"/>
              </a:rPr>
              <a:t>s </a:t>
            </a:r>
          </a:p>
          <a:p>
            <a:pPr>
              <a:spcBef>
                <a:spcPts val="300"/>
              </a:spcBef>
            </a:pPr>
            <a:r>
              <a:rPr lang="en-US" i="1" dirty="0">
                <a:solidFill>
                  <a:srgbClr val="31546F"/>
                </a:solidFill>
                <a:latin typeface="Helvetica"/>
                <a:cs typeface="Helvetica"/>
              </a:rPr>
              <a:t>risky pattern </a:t>
            </a:r>
          </a:p>
        </p:txBody>
      </p:sp>
      <p:sp>
        <p:nvSpPr>
          <p:cNvPr id="17414" name="Text Box 5"/>
          <p:cNvSpPr txBox="1">
            <a:spLocks noChangeArrowheads="1"/>
          </p:cNvSpPr>
          <p:nvPr/>
        </p:nvSpPr>
        <p:spPr bwMode="auto">
          <a:xfrm>
            <a:off x="139700" y="0"/>
            <a:ext cx="8915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dirty="0" smtClean="0">
                <a:solidFill>
                  <a:srgbClr val="31546F"/>
                </a:solidFill>
                <a:latin typeface="Helvetica"/>
                <a:cs typeface="Helvetica"/>
              </a:rPr>
              <a:t>Phase Two Task </a:t>
            </a:r>
            <a:r>
              <a:rPr lang="en-US" sz="3200" dirty="0">
                <a:solidFill>
                  <a:srgbClr val="31546F"/>
                </a:solidFill>
                <a:latin typeface="Helvetica"/>
                <a:cs typeface="Helvetica"/>
              </a:rPr>
              <a:t>#</a:t>
            </a:r>
            <a:r>
              <a:rPr lang="en-US" sz="3200" dirty="0" smtClean="0">
                <a:solidFill>
                  <a:srgbClr val="31546F"/>
                </a:solidFill>
                <a:latin typeface="Helvetica"/>
                <a:cs typeface="Helvetica"/>
              </a:rPr>
              <a:t>2</a:t>
            </a:r>
            <a:br>
              <a:rPr lang="en-US" sz="3200" dirty="0" smtClean="0">
                <a:solidFill>
                  <a:srgbClr val="31546F"/>
                </a:solidFill>
                <a:latin typeface="Helvetica"/>
                <a:cs typeface="Helvetica"/>
              </a:rPr>
            </a:br>
            <a:r>
              <a:rPr lang="en-US" sz="3200" dirty="0" smtClean="0">
                <a:solidFill>
                  <a:srgbClr val="31546F"/>
                </a:solidFill>
                <a:latin typeface="Helvetica"/>
                <a:cs typeface="Helvetica"/>
              </a:rPr>
              <a:t>Monitoring </a:t>
            </a:r>
            <a:r>
              <a:rPr lang="en-US" sz="3200" dirty="0">
                <a:solidFill>
                  <a:srgbClr val="31546F"/>
                </a:solidFill>
                <a:latin typeface="Helvetica"/>
                <a:cs typeface="Helvetica"/>
              </a:rPr>
              <a:t>supports &amp; skills </a:t>
            </a:r>
          </a:p>
        </p:txBody>
      </p:sp>
      <p:pic>
        <p:nvPicPr>
          <p:cNvPr id="17415" name="Picture 1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10000" y="2794000"/>
            <a:ext cx="4876800" cy="2120900"/>
          </a:xfrm>
          <a:prstGeom prst="rect">
            <a:avLst/>
          </a:prstGeom>
          <a:solidFill>
            <a:srgbClr val="31546F"/>
          </a:solidFill>
          <a:ln>
            <a:noFill/>
          </a:ln>
        </p:spPr>
      </p:pic>
      <p:sp>
        <p:nvSpPr>
          <p:cNvPr id="10" name="Rectangle 9"/>
          <p:cNvSpPr txBox="1">
            <a:spLocks noChangeArrowheads="1"/>
          </p:cNvSpPr>
          <p:nvPr/>
        </p:nvSpPr>
        <p:spPr bwMode="auto">
          <a:xfrm>
            <a:off x="304800" y="4953000"/>
            <a:ext cx="8610600" cy="1676400"/>
          </a:xfrm>
          <a:prstGeom prst="rect">
            <a:avLst/>
          </a:prstGeom>
          <a:noFill/>
          <a:ln w="9525">
            <a:noFill/>
            <a:miter lim="800000"/>
            <a:headEnd/>
            <a:tailEnd/>
          </a:ln>
        </p:spPr>
        <p:txBody>
          <a:bodyPr/>
          <a:lstStyle/>
          <a:p>
            <a:pPr indent="4763" eaLnBrk="0" hangingPunct="0">
              <a:spcBef>
                <a:spcPts val="2400"/>
              </a:spcBef>
              <a:defRPr/>
            </a:pPr>
            <a:r>
              <a:rPr lang="en-US" sz="2000" kern="0" dirty="0">
                <a:solidFill>
                  <a:srgbClr val="31546F"/>
                </a:solidFill>
                <a:latin typeface="Helvetica Light"/>
                <a:ea typeface="+mn-ea"/>
                <a:cs typeface="Helvetica Light"/>
              </a:rPr>
              <a:t>Kellie proposes the idea to him of going out with his parents to their favorite restaurant the day after Christmas</a:t>
            </a:r>
          </a:p>
          <a:p>
            <a:pPr indent="4763" eaLnBrk="0" hangingPunct="0">
              <a:spcBef>
                <a:spcPts val="1800"/>
              </a:spcBef>
              <a:defRPr/>
            </a:pPr>
            <a:r>
              <a:rPr lang="en-US" sz="2000" kern="0" dirty="0">
                <a:solidFill>
                  <a:srgbClr val="31546F"/>
                </a:solidFill>
                <a:latin typeface="Helvetica Light"/>
                <a:ea typeface="+mn-ea"/>
                <a:cs typeface="Helvetica Light"/>
              </a:rPr>
              <a:t>The plan is a success: it prevents Jamie from feeling rejected and  prevents him from overdrinking on Christmas Day</a:t>
            </a: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2106415827"/>
      </p:ext>
    </p:extLst>
  </p:cSld>
  <p:clrMapOvr>
    <a:masterClrMapping/>
  </p:clrMapOvr>
  <p:transition spd="slow">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381000" y="2819400"/>
            <a:ext cx="8229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endParaRPr lang="en-US" sz="3200" b="1">
              <a:solidFill>
                <a:schemeClr val="bg1"/>
              </a:solidFill>
              <a:latin typeface="Arial" charset="0"/>
              <a:cs typeface="Arial" charset="0"/>
            </a:endParaRPr>
          </a:p>
        </p:txBody>
      </p:sp>
      <p:sp>
        <p:nvSpPr>
          <p:cNvPr id="26627" name="Rectangle 4"/>
          <p:cNvSpPr>
            <a:spLocks noGrp="1" noChangeArrowheads="1"/>
          </p:cNvSpPr>
          <p:nvPr>
            <p:ph type="body" idx="1"/>
          </p:nvPr>
        </p:nvSpPr>
        <p:spPr>
          <a:xfrm>
            <a:off x="457200" y="1447800"/>
            <a:ext cx="8458200" cy="5105400"/>
          </a:xfrm>
        </p:spPr>
        <p:txBody>
          <a:bodyPr/>
          <a:lstStyle/>
          <a:p>
            <a:pPr>
              <a:spcBef>
                <a:spcPts val="600"/>
              </a:spcBef>
              <a:buFont typeface="Wingdings" charset="2"/>
              <a:buChar char="§"/>
            </a:pPr>
            <a:r>
              <a:rPr lang="en-US" sz="2400" dirty="0">
                <a:latin typeface="Helvetica Light"/>
                <a:cs typeface="Helvetica Light"/>
              </a:rPr>
              <a:t>Because of Jamie</a:t>
            </a:r>
            <a:r>
              <a:rPr lang="ja-JP" altLang="en-US" sz="2400" dirty="0">
                <a:latin typeface="Helvetica Light"/>
                <a:cs typeface="Helvetica Light"/>
              </a:rPr>
              <a:t>’</a:t>
            </a:r>
            <a:r>
              <a:rPr lang="en-US" sz="2400" dirty="0">
                <a:latin typeface="Helvetica Light"/>
                <a:cs typeface="Helvetica Light"/>
              </a:rPr>
              <a:t>s mental illness, the DSC worker, John, will not meet with him to find an AOD group – he </a:t>
            </a:r>
            <a:r>
              <a:rPr lang="en-US" sz="2400" dirty="0" err="1">
                <a:latin typeface="Helvetica Light"/>
                <a:cs typeface="Helvetica Light"/>
              </a:rPr>
              <a:t>isn</a:t>
            </a:r>
            <a:r>
              <a:rPr lang="ja-JP" altLang="en-US" sz="2400" dirty="0">
                <a:latin typeface="Helvetica Light"/>
                <a:cs typeface="Helvetica Light"/>
              </a:rPr>
              <a:t>’</a:t>
            </a:r>
            <a:r>
              <a:rPr lang="en-US" sz="2400" dirty="0">
                <a:latin typeface="Helvetica Light"/>
                <a:cs typeface="Helvetica Light"/>
              </a:rPr>
              <a:t>t sure if he can handle it if Jamie shows up drunk and psychotic</a:t>
            </a:r>
          </a:p>
          <a:p>
            <a:pPr>
              <a:spcBef>
                <a:spcPts val="1800"/>
              </a:spcBef>
              <a:buFont typeface="Wingdings" charset="2"/>
              <a:buChar char="§"/>
            </a:pPr>
            <a:r>
              <a:rPr lang="en-US" sz="2400" dirty="0">
                <a:latin typeface="Helvetica Light"/>
                <a:cs typeface="Helvetica Light"/>
              </a:rPr>
              <a:t>Kellie negotiates with John – she offers to accompany Jamie to the appointments</a:t>
            </a:r>
          </a:p>
          <a:p>
            <a:pPr>
              <a:spcBef>
                <a:spcPts val="1800"/>
              </a:spcBef>
              <a:buFont typeface="Wingdings" charset="2"/>
              <a:buChar char="§"/>
            </a:pPr>
            <a:r>
              <a:rPr lang="en-US" sz="2400" dirty="0">
                <a:latin typeface="Helvetica Light"/>
                <a:cs typeface="Helvetica Light"/>
              </a:rPr>
              <a:t>John is reassured that there will be someone at the initial meetings who knows Jamie</a:t>
            </a:r>
          </a:p>
          <a:p>
            <a:pPr>
              <a:spcBef>
                <a:spcPts val="1800"/>
              </a:spcBef>
              <a:buFont typeface="Wingdings" charset="2"/>
              <a:buChar char="§"/>
            </a:pPr>
            <a:r>
              <a:rPr lang="en-US" sz="2400" dirty="0">
                <a:latin typeface="Helvetica Light"/>
                <a:cs typeface="Helvetica Light"/>
              </a:rPr>
              <a:t>After a few times, John begins to meet Jamie alone </a:t>
            </a:r>
          </a:p>
          <a:p>
            <a:pPr marL="457200" indent="4763">
              <a:spcBef>
                <a:spcPts val="600"/>
              </a:spcBef>
            </a:pPr>
            <a:r>
              <a:rPr lang="en-US" sz="2400" dirty="0">
                <a:latin typeface="Helvetica Light"/>
                <a:cs typeface="Helvetica Light"/>
              </a:rPr>
              <a:t>  </a:t>
            </a:r>
            <a:r>
              <a:rPr lang="en-US" sz="2000" dirty="0">
                <a:latin typeface="Helvetica Light"/>
                <a:cs typeface="Helvetica Light"/>
              </a:rPr>
              <a:t>he rings Jamie first to verify his state</a:t>
            </a:r>
          </a:p>
          <a:p>
            <a:pPr marL="457200" indent="4763">
              <a:spcBef>
                <a:spcPts val="600"/>
              </a:spcBef>
            </a:pPr>
            <a:r>
              <a:rPr lang="en-US" sz="2000" dirty="0">
                <a:latin typeface="Helvetica Light"/>
                <a:cs typeface="Helvetica Light"/>
              </a:rPr>
              <a:t>  if he is unsure, he asks Kellie to check</a:t>
            </a:r>
          </a:p>
        </p:txBody>
      </p:sp>
      <p:sp>
        <p:nvSpPr>
          <p:cNvPr id="18438" name="Text Box 5"/>
          <p:cNvSpPr txBox="1">
            <a:spLocks noChangeArrowheads="1"/>
          </p:cNvSpPr>
          <p:nvPr/>
        </p:nvSpPr>
        <p:spPr bwMode="auto">
          <a:xfrm>
            <a:off x="0" y="0"/>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dirty="0" smtClean="0">
                <a:solidFill>
                  <a:srgbClr val="31546F"/>
                </a:solidFill>
                <a:latin typeface="Verdana" charset="0"/>
              </a:rPr>
              <a:t>Phase Two Task </a:t>
            </a:r>
            <a:r>
              <a:rPr lang="en-US" sz="3200" dirty="0">
                <a:solidFill>
                  <a:srgbClr val="31546F"/>
                </a:solidFill>
                <a:latin typeface="Verdana" charset="0"/>
              </a:rPr>
              <a:t>#</a:t>
            </a:r>
            <a:r>
              <a:rPr lang="en-US" sz="3200" dirty="0" smtClean="0">
                <a:solidFill>
                  <a:srgbClr val="31546F"/>
                </a:solidFill>
                <a:latin typeface="Verdana" charset="0"/>
              </a:rPr>
              <a:t>3</a:t>
            </a:r>
            <a:br>
              <a:rPr lang="en-US" sz="3200" dirty="0" smtClean="0">
                <a:solidFill>
                  <a:srgbClr val="31546F"/>
                </a:solidFill>
                <a:latin typeface="Verdana" charset="0"/>
              </a:rPr>
            </a:br>
            <a:r>
              <a:rPr lang="en-US" sz="3200" dirty="0" smtClean="0">
                <a:solidFill>
                  <a:srgbClr val="31546F"/>
                </a:solidFill>
                <a:latin typeface="Verdana" charset="0"/>
              </a:rPr>
              <a:t>Negotiate to strengthen </a:t>
            </a:r>
            <a:r>
              <a:rPr lang="en-US" sz="3200" dirty="0">
                <a:solidFill>
                  <a:srgbClr val="31546F"/>
                </a:solidFill>
                <a:latin typeface="Verdana" charset="0"/>
              </a:rPr>
              <a:t>system of supports </a:t>
            </a: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1742020556"/>
      </p:ext>
    </p:extLst>
  </p:cSld>
  <p:clrMapOvr>
    <a:masterClrMapping/>
  </p:clrMapOvr>
  <p:transition spd="slow">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381000" y="2819400"/>
            <a:ext cx="8229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endParaRPr lang="en-US" sz="3200" b="1">
              <a:solidFill>
                <a:schemeClr val="bg1"/>
              </a:solidFill>
              <a:latin typeface="Arial" charset="0"/>
              <a:cs typeface="Arial" charset="0"/>
            </a:endParaRPr>
          </a:p>
        </p:txBody>
      </p:sp>
      <p:sp>
        <p:nvSpPr>
          <p:cNvPr id="40964" name="Rectangle 4"/>
          <p:cNvSpPr>
            <a:spLocks noGrp="1" noChangeArrowheads="1"/>
          </p:cNvSpPr>
          <p:nvPr>
            <p:ph type="body" idx="1"/>
          </p:nvPr>
        </p:nvSpPr>
        <p:spPr>
          <a:xfrm>
            <a:off x="533400" y="1752600"/>
            <a:ext cx="8382000" cy="4191000"/>
          </a:xfrm>
        </p:spPr>
        <p:txBody>
          <a:bodyPr/>
          <a:lstStyle/>
          <a:p>
            <a:pPr>
              <a:spcBef>
                <a:spcPts val="0"/>
              </a:spcBef>
              <a:buFont typeface="Wingdings" charset="2"/>
              <a:buChar char="§"/>
              <a:defRPr/>
            </a:pPr>
            <a:r>
              <a:rPr lang="en-US" sz="2400" dirty="0" smtClean="0">
                <a:latin typeface="Helvetica Light"/>
                <a:ea typeface="+mn-ea"/>
                <a:cs typeface="Helvetica Light"/>
              </a:rPr>
              <a:t>Jamie needs a job to keep himself busy or he will continue to drink all day</a:t>
            </a:r>
          </a:p>
          <a:p>
            <a:pPr>
              <a:spcBef>
                <a:spcPts val="600"/>
              </a:spcBef>
              <a:buFont typeface="Wingdings" charset="2"/>
              <a:buChar char="§"/>
              <a:defRPr/>
            </a:pPr>
            <a:r>
              <a:rPr lang="en-US" sz="2400" dirty="0" smtClean="0">
                <a:latin typeface="Helvetica Light"/>
                <a:ea typeface="+mn-ea"/>
                <a:cs typeface="Helvetica Light"/>
              </a:rPr>
              <a:t>Kellie encourages him to practice problem solving, to weigh the advantages and disadvantages of different options</a:t>
            </a:r>
          </a:p>
          <a:p>
            <a:pPr marL="465138" indent="4763">
              <a:spcBef>
                <a:spcPts val="1200"/>
              </a:spcBef>
              <a:defRPr/>
            </a:pPr>
            <a:r>
              <a:rPr lang="en-US" sz="2000" dirty="0" smtClean="0">
                <a:latin typeface="Helvetica Light"/>
                <a:ea typeface="+mn-ea"/>
                <a:cs typeface="Helvetica Light"/>
              </a:rPr>
              <a:t>  Is this option of interest to him?</a:t>
            </a:r>
          </a:p>
          <a:p>
            <a:pPr marL="465138" indent="4763">
              <a:spcBef>
                <a:spcPts val="1200"/>
              </a:spcBef>
              <a:defRPr/>
            </a:pPr>
            <a:r>
              <a:rPr lang="en-US" sz="2000" dirty="0" smtClean="0">
                <a:latin typeface="Helvetica Light"/>
                <a:ea typeface="+mn-ea"/>
                <a:cs typeface="Helvetica Light"/>
              </a:rPr>
              <a:t>  Is it within his capacity?</a:t>
            </a:r>
          </a:p>
          <a:p>
            <a:pPr marL="465138" indent="4763">
              <a:spcBef>
                <a:spcPts val="1200"/>
              </a:spcBef>
              <a:defRPr/>
            </a:pPr>
            <a:r>
              <a:rPr lang="en-US" sz="2000" dirty="0" smtClean="0">
                <a:latin typeface="Helvetica Light"/>
                <a:ea typeface="+mn-ea"/>
                <a:cs typeface="Helvetica Light"/>
              </a:rPr>
              <a:t>  Is it in a convenient and safe location?</a:t>
            </a:r>
          </a:p>
        </p:txBody>
      </p:sp>
      <p:sp>
        <p:nvSpPr>
          <p:cNvPr id="19462" name="Text Box 5"/>
          <p:cNvSpPr txBox="1">
            <a:spLocks noChangeArrowheads="1"/>
          </p:cNvSpPr>
          <p:nvPr/>
        </p:nvSpPr>
        <p:spPr bwMode="auto">
          <a:xfrm>
            <a:off x="0" y="190500"/>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dirty="0" smtClean="0">
                <a:solidFill>
                  <a:srgbClr val="31546F"/>
                </a:solidFill>
                <a:latin typeface="Helvetica"/>
                <a:cs typeface="Helvetica"/>
              </a:rPr>
              <a:t>Phase 2 Task </a:t>
            </a:r>
            <a:r>
              <a:rPr lang="en-US" sz="3200" dirty="0">
                <a:solidFill>
                  <a:srgbClr val="31546F"/>
                </a:solidFill>
                <a:latin typeface="Helvetica"/>
                <a:cs typeface="Helvetica"/>
              </a:rPr>
              <a:t>#</a:t>
            </a:r>
            <a:r>
              <a:rPr lang="en-US" sz="3200" dirty="0" smtClean="0">
                <a:solidFill>
                  <a:srgbClr val="31546F"/>
                </a:solidFill>
                <a:latin typeface="Helvetica"/>
                <a:cs typeface="Helvetica"/>
              </a:rPr>
              <a:t>4</a:t>
            </a:r>
            <a:br>
              <a:rPr lang="en-US" sz="3200" dirty="0" smtClean="0">
                <a:solidFill>
                  <a:srgbClr val="31546F"/>
                </a:solidFill>
                <a:latin typeface="Helvetica"/>
                <a:cs typeface="Helvetica"/>
              </a:rPr>
            </a:br>
            <a:r>
              <a:rPr lang="en-US" sz="3200" dirty="0" smtClean="0">
                <a:solidFill>
                  <a:srgbClr val="31546F"/>
                </a:solidFill>
                <a:latin typeface="Helvetica"/>
                <a:cs typeface="Helvetica"/>
              </a:rPr>
              <a:t> </a:t>
            </a:r>
            <a:r>
              <a:rPr lang="en-US" sz="3200" dirty="0">
                <a:solidFill>
                  <a:srgbClr val="31546F"/>
                </a:solidFill>
                <a:latin typeface="Helvetica"/>
                <a:cs typeface="Helvetica"/>
              </a:rPr>
              <a:t>Helping </a:t>
            </a:r>
            <a:r>
              <a:rPr lang="en-US" sz="3200" dirty="0" smtClean="0">
                <a:solidFill>
                  <a:srgbClr val="31546F"/>
                </a:solidFill>
                <a:latin typeface="Helvetica"/>
                <a:cs typeface="Helvetica"/>
              </a:rPr>
              <a:t>citizen </a:t>
            </a:r>
            <a:r>
              <a:rPr lang="en-US" sz="3200" dirty="0">
                <a:solidFill>
                  <a:srgbClr val="31546F"/>
                </a:solidFill>
                <a:latin typeface="Helvetica"/>
                <a:cs typeface="Helvetica"/>
              </a:rPr>
              <a:t>improve </a:t>
            </a:r>
            <a:r>
              <a:rPr lang="en-US" sz="3200" dirty="0" smtClean="0">
                <a:solidFill>
                  <a:srgbClr val="31546F"/>
                </a:solidFill>
                <a:latin typeface="Helvetica"/>
                <a:cs typeface="Helvetica"/>
              </a:rPr>
              <a:t>skills for community living</a:t>
            </a:r>
            <a:endParaRPr lang="en-US" sz="3200" dirty="0">
              <a:solidFill>
                <a:srgbClr val="31546F"/>
              </a:solidFill>
              <a:latin typeface="Helvetica"/>
              <a:cs typeface="Helvetica"/>
            </a:endParaRP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1983511865"/>
      </p:ext>
    </p:extLst>
  </p:cSld>
  <p:clrMapOvr>
    <a:masterClrMapping/>
  </p:clrMapOvr>
  <p:transition spd="slow">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Phase 3: Transfer of Care</a:t>
            </a:r>
            <a:r>
              <a:rPr lang="en-US" dirty="0"/>
              <a:t/>
            </a:r>
            <a:br>
              <a:rPr lang="en-US" dirty="0"/>
            </a:br>
            <a:r>
              <a:rPr lang="en-US" dirty="0" smtClean="0"/>
              <a:t>Months 7-9</a:t>
            </a:r>
            <a:endParaRPr lang="en-US" dirty="0"/>
          </a:p>
        </p:txBody>
      </p:sp>
      <p:sp>
        <p:nvSpPr>
          <p:cNvPr id="5" name="Content Placeholder 4"/>
          <p:cNvSpPr>
            <a:spLocks noGrp="1"/>
          </p:cNvSpPr>
          <p:nvPr>
            <p:ph idx="1"/>
          </p:nvPr>
        </p:nvSpPr>
        <p:spPr/>
        <p:txBody>
          <a:bodyPr/>
          <a:lstStyle/>
          <a:p>
            <a:r>
              <a:rPr lang="en-US" dirty="0" smtClean="0"/>
              <a:t>CTI worker focuses on:</a:t>
            </a:r>
          </a:p>
          <a:p>
            <a:pPr marL="621792">
              <a:buFont typeface="Wingdings" charset="2"/>
              <a:buChar char="§"/>
            </a:pPr>
            <a:r>
              <a:rPr lang="en-US" dirty="0" smtClean="0"/>
              <a:t>Assuring that support network is safely in place</a:t>
            </a:r>
          </a:p>
          <a:p>
            <a:pPr marL="621792">
              <a:buFont typeface="Wingdings" charset="2"/>
              <a:buChar char="§"/>
            </a:pPr>
            <a:r>
              <a:rPr lang="en-US" dirty="0" smtClean="0"/>
              <a:t>Finalizes transfer of care to support network</a:t>
            </a:r>
          </a:p>
          <a:p>
            <a:pPr marL="621792">
              <a:buFont typeface="Wingdings" charset="2"/>
              <a:buChar char="§"/>
            </a:pPr>
            <a:r>
              <a:rPr lang="en-US" dirty="0" smtClean="0"/>
              <a:t>Terminates active intervention</a:t>
            </a:r>
            <a:endParaRPr lang="en-US" dirty="0"/>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2766489433"/>
      </p:ext>
    </p:extLst>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5"/>
          <p:cNvSpPr txBox="1">
            <a:spLocks noChangeArrowheads="1"/>
          </p:cNvSpPr>
          <p:nvPr/>
        </p:nvSpPr>
        <p:spPr bwMode="auto">
          <a:xfrm>
            <a:off x="139700" y="211133"/>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dirty="0" smtClean="0">
                <a:solidFill>
                  <a:srgbClr val="31546F"/>
                </a:solidFill>
                <a:latin typeface="Helvetica"/>
                <a:cs typeface="Helvetica"/>
              </a:rPr>
              <a:t>Phase 3 Task 1</a:t>
            </a:r>
            <a:br>
              <a:rPr lang="en-US" sz="3200" dirty="0" smtClean="0">
                <a:solidFill>
                  <a:srgbClr val="31546F"/>
                </a:solidFill>
                <a:latin typeface="Helvetica"/>
                <a:cs typeface="Helvetica"/>
              </a:rPr>
            </a:br>
            <a:r>
              <a:rPr lang="en-US" sz="3200" dirty="0" smtClean="0">
                <a:solidFill>
                  <a:srgbClr val="31546F"/>
                </a:solidFill>
                <a:latin typeface="Helvetica"/>
                <a:cs typeface="Helvetica"/>
              </a:rPr>
              <a:t>Monitor that </a:t>
            </a:r>
            <a:r>
              <a:rPr lang="en-US" sz="3200" dirty="0">
                <a:solidFill>
                  <a:srgbClr val="31546F"/>
                </a:solidFill>
                <a:latin typeface="Helvetica"/>
                <a:cs typeface="Helvetica"/>
              </a:rPr>
              <a:t>links </a:t>
            </a:r>
            <a:r>
              <a:rPr lang="en-US" sz="3200" dirty="0" smtClean="0">
                <a:solidFill>
                  <a:srgbClr val="31546F"/>
                </a:solidFill>
                <a:latin typeface="Helvetica"/>
                <a:cs typeface="Helvetica"/>
              </a:rPr>
              <a:t>can </a:t>
            </a:r>
            <a:r>
              <a:rPr lang="en-US" sz="3200" dirty="0">
                <a:solidFill>
                  <a:srgbClr val="31546F"/>
                </a:solidFill>
                <a:latin typeface="Helvetica"/>
                <a:cs typeface="Helvetica"/>
              </a:rPr>
              <a:t>function independently</a:t>
            </a:r>
          </a:p>
        </p:txBody>
      </p:sp>
      <p:sp>
        <p:nvSpPr>
          <p:cNvPr id="8" name="Rectangle 4"/>
          <p:cNvSpPr txBox="1">
            <a:spLocks noChangeArrowheads="1"/>
          </p:cNvSpPr>
          <p:nvPr/>
        </p:nvSpPr>
        <p:spPr>
          <a:xfrm>
            <a:off x="901700" y="1689100"/>
            <a:ext cx="7696200" cy="2819400"/>
          </a:xfrm>
          <a:prstGeom prst="rect">
            <a:avLst/>
          </a:prstGeom>
        </p:spPr>
        <p:txBody>
          <a:bodyPr/>
          <a:lstStyle/>
          <a:p>
            <a:pPr marL="457200" indent="-457200" eaLnBrk="0" hangingPunct="0">
              <a:lnSpc>
                <a:spcPts val="3500"/>
              </a:lnSpc>
              <a:spcBef>
                <a:spcPct val="20000"/>
              </a:spcBef>
              <a:buFont typeface="Wingdings" charset="2"/>
              <a:buChar char="§"/>
              <a:defRPr/>
            </a:pPr>
            <a:r>
              <a:rPr lang="en-US" sz="2800" kern="0" dirty="0">
                <a:solidFill>
                  <a:srgbClr val="31546F"/>
                </a:solidFill>
                <a:latin typeface="Helvetica Light"/>
                <a:ea typeface="+mn-ea"/>
                <a:cs typeface="Helvetica Light"/>
              </a:rPr>
              <a:t>Kellie backs off</a:t>
            </a:r>
            <a:r>
              <a:rPr lang="en-US" sz="2800" dirty="0">
                <a:solidFill>
                  <a:srgbClr val="31546F"/>
                </a:solidFill>
                <a:latin typeface="Helvetica Light"/>
                <a:ea typeface="+mn-ea"/>
                <a:cs typeface="Helvetica Light"/>
              </a:rPr>
              <a:t>, maintaining </a:t>
            </a:r>
            <a:r>
              <a:rPr lang="en-US" sz="2800" dirty="0" smtClean="0">
                <a:solidFill>
                  <a:srgbClr val="31546F"/>
                </a:solidFill>
                <a:latin typeface="Helvetica Light"/>
                <a:ea typeface="+mn-ea"/>
                <a:cs typeface="Helvetica Light"/>
              </a:rPr>
              <a:t>monthly check-in </a:t>
            </a:r>
            <a:r>
              <a:rPr lang="en-US" sz="2800" dirty="0">
                <a:solidFill>
                  <a:srgbClr val="31546F"/>
                </a:solidFill>
                <a:latin typeface="Helvetica Light"/>
                <a:ea typeface="+mn-ea"/>
                <a:cs typeface="Helvetica Light"/>
              </a:rPr>
              <a:t>contact with Jamie</a:t>
            </a:r>
            <a:endParaRPr lang="en-US" sz="2800" kern="0" dirty="0">
              <a:solidFill>
                <a:srgbClr val="31546F"/>
              </a:solidFill>
              <a:latin typeface="Helvetica Light"/>
              <a:ea typeface="+mn-ea"/>
              <a:cs typeface="Helvetica Light"/>
            </a:endParaRPr>
          </a:p>
          <a:p>
            <a:pPr marL="457200" indent="-457200" eaLnBrk="0" hangingPunct="0">
              <a:spcBef>
                <a:spcPts val="2400"/>
              </a:spcBef>
              <a:buFont typeface="Wingdings" charset="2"/>
              <a:buChar char="§"/>
              <a:defRPr/>
            </a:pPr>
            <a:r>
              <a:rPr lang="en-US" sz="2800" kern="0" dirty="0">
                <a:solidFill>
                  <a:srgbClr val="31546F"/>
                </a:solidFill>
                <a:latin typeface="Helvetica Light"/>
                <a:ea typeface="+mn-ea"/>
                <a:cs typeface="Helvetica Light"/>
              </a:rPr>
              <a:t>She encourages communication between links</a:t>
            </a: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1444896890"/>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43138"/>
            <a:ext cx="8229600" cy="1143000"/>
          </a:xfrm>
        </p:spPr>
        <p:txBody>
          <a:bodyPr>
            <a:normAutofit fontScale="90000"/>
          </a:bodyPr>
          <a:lstStyle/>
          <a:p>
            <a:r>
              <a:rPr lang="en-US" dirty="0" smtClean="0"/>
              <a:t>How does CTI differ from traditional case management?</a:t>
            </a:r>
            <a:endParaRPr lang="en-US" dirty="0"/>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118596655"/>
      </p:ext>
    </p:extLst>
  </p:cSld>
  <p:clrMapOvr>
    <a:masterClrMapping/>
  </p:clrMapOvr>
  <p:transition spd="slow">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Grp="1" noChangeArrowheads="1"/>
          </p:cNvSpPr>
          <p:nvPr>
            <p:ph type="body" idx="1"/>
          </p:nvPr>
        </p:nvSpPr>
        <p:spPr>
          <a:xfrm>
            <a:off x="838200" y="1981200"/>
            <a:ext cx="8077200" cy="3124200"/>
          </a:xfrm>
        </p:spPr>
        <p:txBody>
          <a:bodyPr/>
          <a:lstStyle/>
          <a:p>
            <a:pPr>
              <a:spcBef>
                <a:spcPts val="3000"/>
              </a:spcBef>
              <a:buFont typeface="Wingdings" charset="2"/>
              <a:buChar char="§"/>
            </a:pPr>
            <a:r>
              <a:rPr lang="en-US" sz="2400" dirty="0" smtClean="0">
                <a:latin typeface="Helvetica Light"/>
                <a:cs typeface="Helvetica Light"/>
              </a:rPr>
              <a:t>Kellie </a:t>
            </a:r>
            <a:r>
              <a:rPr lang="en-US" sz="2400" dirty="0">
                <a:latin typeface="Helvetica Light"/>
                <a:cs typeface="Helvetica Light"/>
              </a:rPr>
              <a:t>organizes a Transfer of Care meeting with </a:t>
            </a:r>
            <a:r>
              <a:rPr lang="en-US" sz="2400" dirty="0" smtClean="0">
                <a:latin typeface="Helvetica Light"/>
                <a:cs typeface="Helvetica Light"/>
              </a:rPr>
              <a:t>citizen </a:t>
            </a:r>
            <a:r>
              <a:rPr lang="en-US" sz="2400" dirty="0">
                <a:latin typeface="Helvetica Light"/>
                <a:cs typeface="Helvetica Light"/>
              </a:rPr>
              <a:t>and </a:t>
            </a:r>
            <a:r>
              <a:rPr lang="en-US" sz="2400" dirty="0" smtClean="0">
                <a:latin typeface="Helvetica Light"/>
                <a:cs typeface="Helvetica Light"/>
              </a:rPr>
              <a:t>key members of primary </a:t>
            </a:r>
            <a:r>
              <a:rPr lang="en-US" sz="2400" dirty="0">
                <a:latin typeface="Helvetica Light"/>
                <a:cs typeface="Helvetica Light"/>
              </a:rPr>
              <a:t>support network</a:t>
            </a:r>
          </a:p>
          <a:p>
            <a:pPr>
              <a:spcBef>
                <a:spcPts val="3000"/>
              </a:spcBef>
              <a:buFont typeface="Wingdings" charset="2"/>
              <a:buChar char="§"/>
            </a:pPr>
            <a:r>
              <a:rPr lang="en-US" sz="2400" dirty="0" smtClean="0">
                <a:latin typeface="Helvetica Light"/>
                <a:cs typeface="Helvetica Light"/>
              </a:rPr>
              <a:t>Kellie </a:t>
            </a:r>
            <a:r>
              <a:rPr lang="en-US" sz="2400" dirty="0">
                <a:latin typeface="Helvetica Light"/>
                <a:cs typeface="Helvetica Light"/>
              </a:rPr>
              <a:t>sends a copy of their agreement and phone numbers to each person</a:t>
            </a:r>
          </a:p>
        </p:txBody>
      </p:sp>
      <p:sp>
        <p:nvSpPr>
          <p:cNvPr id="2" name="Rectangle 1"/>
          <p:cNvSpPr/>
          <p:nvPr/>
        </p:nvSpPr>
        <p:spPr>
          <a:xfrm>
            <a:off x="1333500" y="318007"/>
            <a:ext cx="6121400" cy="1077218"/>
          </a:xfrm>
          <a:prstGeom prst="rect">
            <a:avLst/>
          </a:prstGeom>
        </p:spPr>
        <p:txBody>
          <a:bodyPr wrap="square">
            <a:spAutoFit/>
          </a:bodyPr>
          <a:lstStyle/>
          <a:p>
            <a:pPr lvl="0" algn="ctr"/>
            <a:r>
              <a:rPr lang="en-US" sz="3200" dirty="0">
                <a:solidFill>
                  <a:srgbClr val="31546F"/>
                </a:solidFill>
                <a:latin typeface="Verdana" charset="0"/>
              </a:rPr>
              <a:t>Phase Three Task 2</a:t>
            </a:r>
            <a:br>
              <a:rPr lang="en-US" sz="3200" dirty="0">
                <a:solidFill>
                  <a:srgbClr val="31546F"/>
                </a:solidFill>
                <a:latin typeface="Verdana" charset="0"/>
              </a:rPr>
            </a:br>
            <a:r>
              <a:rPr lang="en-US" sz="3200" dirty="0" smtClean="0">
                <a:solidFill>
                  <a:srgbClr val="31546F"/>
                </a:solidFill>
                <a:latin typeface="Verdana" charset="0"/>
              </a:rPr>
              <a:t>Transferring </a:t>
            </a:r>
            <a:r>
              <a:rPr lang="en-US" sz="3200" dirty="0">
                <a:solidFill>
                  <a:srgbClr val="31546F"/>
                </a:solidFill>
                <a:latin typeface="Verdana" charset="0"/>
              </a:rPr>
              <a:t>Care</a:t>
            </a:r>
          </a:p>
        </p:txBody>
      </p:sp>
      <p:sp>
        <p:nvSpPr>
          <p:cNvPr id="3" name="Footer Placeholder 2"/>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3169083041"/>
      </p:ext>
    </p:extLst>
  </p:cSld>
  <p:clrMapOvr>
    <a:masterClrMapping/>
  </p:clrMapOvr>
  <p:transition spd="slow">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5"/>
          <p:cNvSpPr txBox="1">
            <a:spLocks noChangeArrowheads="1"/>
          </p:cNvSpPr>
          <p:nvPr/>
        </p:nvSpPr>
        <p:spPr bwMode="auto">
          <a:xfrm>
            <a:off x="190500" y="330200"/>
            <a:ext cx="88011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3200" dirty="0" smtClean="0">
                <a:solidFill>
                  <a:srgbClr val="31546F"/>
                </a:solidFill>
                <a:latin typeface="Helvetica"/>
                <a:cs typeface="Helvetica"/>
              </a:rPr>
              <a:t>Phase Three Task 3</a:t>
            </a:r>
            <a:br>
              <a:rPr lang="en-US" sz="3200" dirty="0" smtClean="0">
                <a:solidFill>
                  <a:srgbClr val="31546F"/>
                </a:solidFill>
                <a:latin typeface="Helvetica"/>
                <a:cs typeface="Helvetica"/>
              </a:rPr>
            </a:br>
            <a:r>
              <a:rPr lang="en-US" sz="3200" dirty="0" smtClean="0">
                <a:solidFill>
                  <a:srgbClr val="31546F"/>
                </a:solidFill>
                <a:latin typeface="Helvetica"/>
                <a:cs typeface="Helvetica"/>
              </a:rPr>
              <a:t>Terminating </a:t>
            </a:r>
            <a:r>
              <a:rPr lang="en-US" sz="3200" dirty="0">
                <a:solidFill>
                  <a:srgbClr val="31546F"/>
                </a:solidFill>
                <a:latin typeface="Helvetica"/>
                <a:cs typeface="Helvetica"/>
              </a:rPr>
              <a:t>Active CTI</a:t>
            </a:r>
          </a:p>
        </p:txBody>
      </p:sp>
      <p:sp>
        <p:nvSpPr>
          <p:cNvPr id="8" name="Rectangle 4"/>
          <p:cNvSpPr txBox="1">
            <a:spLocks noChangeArrowheads="1"/>
          </p:cNvSpPr>
          <p:nvPr/>
        </p:nvSpPr>
        <p:spPr>
          <a:xfrm>
            <a:off x="685800" y="1473200"/>
            <a:ext cx="7772400" cy="4572000"/>
          </a:xfrm>
          <a:prstGeom prst="rect">
            <a:avLst/>
          </a:prstGeom>
        </p:spPr>
        <p:txBody>
          <a:bodyPr/>
          <a:lstStyle>
            <a:lvl1pPr indent="4763"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marL="457200" indent="-457200">
              <a:lnSpc>
                <a:spcPts val="3500"/>
              </a:lnSpc>
              <a:spcBef>
                <a:spcPct val="20000"/>
              </a:spcBef>
              <a:buFont typeface="Wingdings" charset="2"/>
              <a:buChar char="§"/>
            </a:pPr>
            <a:r>
              <a:rPr lang="en-US" dirty="0">
                <a:solidFill>
                  <a:srgbClr val="31546F"/>
                </a:solidFill>
                <a:latin typeface="Helvetica Light"/>
                <a:cs typeface="Helvetica Light"/>
              </a:rPr>
              <a:t>Kellie holds a final meeting with Jamie, celebrating how far he has come and what he has accomplished</a:t>
            </a:r>
          </a:p>
          <a:p>
            <a:pPr marL="457200" indent="-457200">
              <a:spcBef>
                <a:spcPts val="2400"/>
              </a:spcBef>
              <a:buFont typeface="Wingdings" charset="2"/>
              <a:buChar char="§"/>
            </a:pPr>
            <a:r>
              <a:rPr lang="en-US" dirty="0">
                <a:solidFill>
                  <a:srgbClr val="31546F"/>
                </a:solidFill>
                <a:latin typeface="Helvetica Light"/>
                <a:cs typeface="Helvetica Light"/>
              </a:rPr>
              <a:t>Jamie tells Kellie, </a:t>
            </a:r>
            <a:r>
              <a:rPr lang="ja-JP" altLang="en-US" dirty="0">
                <a:solidFill>
                  <a:srgbClr val="31546F"/>
                </a:solidFill>
                <a:latin typeface="Helvetica Light"/>
                <a:cs typeface="Helvetica Light"/>
              </a:rPr>
              <a:t>“</a:t>
            </a:r>
            <a:r>
              <a:rPr lang="en-US" dirty="0">
                <a:solidFill>
                  <a:srgbClr val="31546F"/>
                </a:solidFill>
                <a:latin typeface="Helvetica Light"/>
                <a:cs typeface="Helvetica Light"/>
              </a:rPr>
              <a:t>It</a:t>
            </a:r>
            <a:r>
              <a:rPr lang="ja-JP" altLang="en-US" dirty="0">
                <a:solidFill>
                  <a:srgbClr val="31546F"/>
                </a:solidFill>
                <a:latin typeface="Helvetica Light"/>
                <a:cs typeface="Helvetica Light"/>
              </a:rPr>
              <a:t>’</a:t>
            </a:r>
            <a:r>
              <a:rPr lang="en-US" dirty="0">
                <a:solidFill>
                  <a:srgbClr val="31546F"/>
                </a:solidFill>
                <a:latin typeface="Helvetica Light"/>
                <a:cs typeface="Helvetica Light"/>
              </a:rPr>
              <a:t>s been good having you here to help work things out.</a:t>
            </a:r>
            <a:r>
              <a:rPr lang="ja-JP" altLang="en-US" dirty="0">
                <a:solidFill>
                  <a:srgbClr val="31546F"/>
                </a:solidFill>
                <a:latin typeface="Helvetica Light"/>
                <a:cs typeface="Helvetica Light"/>
              </a:rPr>
              <a:t>”</a:t>
            </a:r>
            <a:endParaRPr lang="en-US" dirty="0">
              <a:solidFill>
                <a:srgbClr val="31546F"/>
              </a:solidFill>
              <a:latin typeface="Helvetica Light"/>
              <a:cs typeface="Helvetica Light"/>
            </a:endParaRPr>
          </a:p>
          <a:p>
            <a:pPr marL="457200" indent="-457200">
              <a:spcBef>
                <a:spcPts val="2400"/>
              </a:spcBef>
              <a:buFont typeface="Wingdings" charset="2"/>
              <a:buChar char="§"/>
            </a:pPr>
            <a:r>
              <a:rPr lang="en-US" dirty="0">
                <a:solidFill>
                  <a:srgbClr val="31546F"/>
                </a:solidFill>
                <a:latin typeface="Helvetica Light"/>
                <a:cs typeface="Helvetica Light"/>
              </a:rPr>
              <a:t>Jamie is </a:t>
            </a:r>
            <a:r>
              <a:rPr lang="en-US" dirty="0" smtClean="0">
                <a:solidFill>
                  <a:srgbClr val="31546F"/>
                </a:solidFill>
                <a:latin typeface="Helvetica Light"/>
                <a:cs typeface="Helvetica Light"/>
              </a:rPr>
              <a:t>motivated </a:t>
            </a:r>
            <a:r>
              <a:rPr lang="en-US" dirty="0">
                <a:solidFill>
                  <a:srgbClr val="31546F"/>
                </a:solidFill>
                <a:latin typeface="Helvetica Light"/>
                <a:cs typeface="Helvetica Light"/>
              </a:rPr>
              <a:t>about holding onto his job.  He said, </a:t>
            </a:r>
            <a:r>
              <a:rPr lang="ja-JP" altLang="en-US" dirty="0">
                <a:solidFill>
                  <a:srgbClr val="31546F"/>
                </a:solidFill>
                <a:latin typeface="Helvetica Light"/>
                <a:cs typeface="Helvetica Light"/>
              </a:rPr>
              <a:t>“</a:t>
            </a:r>
            <a:r>
              <a:rPr lang="en-US" dirty="0">
                <a:solidFill>
                  <a:srgbClr val="31546F"/>
                </a:solidFill>
                <a:latin typeface="Helvetica Light"/>
                <a:cs typeface="Helvetica Light"/>
              </a:rPr>
              <a:t>My life so far was about having fun.</a:t>
            </a:r>
            <a:r>
              <a:rPr lang="ja-JP" altLang="en-US" dirty="0">
                <a:solidFill>
                  <a:srgbClr val="31546F"/>
                </a:solidFill>
                <a:latin typeface="Helvetica Light"/>
                <a:cs typeface="Helvetica Light"/>
              </a:rPr>
              <a:t>”</a:t>
            </a:r>
            <a:r>
              <a:rPr lang="en-US" dirty="0">
                <a:solidFill>
                  <a:srgbClr val="31546F"/>
                </a:solidFill>
                <a:latin typeface="Helvetica Light"/>
                <a:cs typeface="Helvetica Light"/>
              </a:rPr>
              <a:t> </a:t>
            </a:r>
            <a:r>
              <a:rPr lang="en-US" dirty="0" smtClean="0">
                <a:solidFill>
                  <a:srgbClr val="31546F"/>
                </a:solidFill>
                <a:latin typeface="Helvetica Light"/>
                <a:cs typeface="Helvetica Light"/>
              </a:rPr>
              <a:t>He </a:t>
            </a:r>
            <a:r>
              <a:rPr lang="en-US" dirty="0">
                <a:solidFill>
                  <a:srgbClr val="31546F"/>
                </a:solidFill>
                <a:latin typeface="Helvetica Light"/>
                <a:cs typeface="Helvetica Light"/>
              </a:rPr>
              <a:t>realizes now that he needs to </a:t>
            </a:r>
            <a:r>
              <a:rPr lang="en-US" dirty="0" smtClean="0">
                <a:solidFill>
                  <a:srgbClr val="31546F"/>
                </a:solidFill>
                <a:latin typeface="Helvetica Light"/>
                <a:cs typeface="Helvetica Light"/>
              </a:rPr>
              <a:t>work to stay </a:t>
            </a:r>
            <a:r>
              <a:rPr lang="en-US" dirty="0">
                <a:solidFill>
                  <a:srgbClr val="31546F"/>
                </a:solidFill>
                <a:latin typeface="Helvetica Light"/>
                <a:cs typeface="Helvetica Light"/>
              </a:rPr>
              <a:t>on in his </a:t>
            </a:r>
            <a:r>
              <a:rPr lang="en-US" dirty="0" smtClean="0">
                <a:solidFill>
                  <a:srgbClr val="31546F"/>
                </a:solidFill>
                <a:latin typeface="Helvetica Light"/>
                <a:cs typeface="Helvetica Light"/>
              </a:rPr>
              <a:t>housing.</a:t>
            </a:r>
            <a:endParaRPr lang="en-US" dirty="0">
              <a:solidFill>
                <a:srgbClr val="31546F"/>
              </a:solidFill>
              <a:latin typeface="Helvetica Light"/>
              <a:cs typeface="Helvetica Light"/>
            </a:endParaRPr>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1784749936"/>
      </p:ext>
    </p:extLst>
  </p:cSld>
  <p:clrMapOvr>
    <a:masterClrMapping/>
  </p:clrMapOvr>
  <p:transition spd="slow">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roup exercise</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i="1" dirty="0" smtClean="0"/>
              <a:t>Break into groups and each group creates a case that would illustrate how CTI might work with particular target population/setting</a:t>
            </a:r>
          </a:p>
          <a:p>
            <a:pPr>
              <a:buFont typeface="Wingdings" charset="2"/>
              <a:buChar char="§"/>
            </a:pPr>
            <a:r>
              <a:rPr lang="en-US" i="1" dirty="0" smtClean="0"/>
              <a:t>Discuss examples </a:t>
            </a:r>
            <a:r>
              <a:rPr lang="en-US" i="1" dirty="0"/>
              <a:t>of </a:t>
            </a:r>
            <a:r>
              <a:rPr lang="en-US" i="1" dirty="0" smtClean="0"/>
              <a:t>with focus on issues and activities </a:t>
            </a:r>
            <a:r>
              <a:rPr lang="en-US" i="1" dirty="0"/>
              <a:t>that </a:t>
            </a:r>
            <a:r>
              <a:rPr lang="en-US" i="1" dirty="0" smtClean="0"/>
              <a:t>the CTI </a:t>
            </a:r>
            <a:r>
              <a:rPr lang="en-US" i="1" dirty="0"/>
              <a:t>worker </a:t>
            </a:r>
            <a:r>
              <a:rPr lang="en-US" i="1" dirty="0" smtClean="0"/>
              <a:t>might carry out </a:t>
            </a:r>
            <a:r>
              <a:rPr lang="en-US" i="1" dirty="0"/>
              <a:t>in each </a:t>
            </a:r>
            <a:r>
              <a:rPr lang="en-US" i="1" dirty="0" smtClean="0"/>
              <a:t>phase</a:t>
            </a:r>
            <a:endParaRPr lang="en-US" dirty="0"/>
          </a:p>
        </p:txBody>
      </p:sp>
      <p:sp>
        <p:nvSpPr>
          <p:cNvPr id="4" name="Footer Placeholder 3"/>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1642292113"/>
      </p:ext>
    </p:extLst>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63625"/>
            <a:ext cx="7772400" cy="1470025"/>
          </a:xfrm>
        </p:spPr>
        <p:txBody>
          <a:bodyPr/>
          <a:lstStyle/>
          <a:p>
            <a:r>
              <a:rPr lang="en-US" dirty="0" smtClean="0">
                <a:solidFill>
                  <a:srgbClr val="31546F"/>
                </a:solidFill>
                <a:latin typeface="Helvetica"/>
                <a:cs typeface="Helvetica"/>
              </a:rPr>
              <a:t>Feedback &amp; </a:t>
            </a:r>
            <a:r>
              <a:rPr lang="en-US" dirty="0">
                <a:solidFill>
                  <a:srgbClr val="31546F"/>
                </a:solidFill>
                <a:latin typeface="Helvetica"/>
                <a:cs typeface="Helvetica"/>
              </a:rPr>
              <a:t>Dialog</a:t>
            </a:r>
            <a:br>
              <a:rPr lang="en-US" dirty="0">
                <a:solidFill>
                  <a:srgbClr val="31546F"/>
                </a:solidFill>
                <a:latin typeface="Helvetica"/>
                <a:cs typeface="Helvetica"/>
              </a:rPr>
            </a:br>
            <a:endParaRPr lang="en-US" dirty="0">
              <a:solidFill>
                <a:srgbClr val="31546F"/>
              </a:solidFill>
              <a:latin typeface="Helvetica"/>
              <a:cs typeface="Helvetica"/>
            </a:endParaRPr>
          </a:p>
        </p:txBody>
      </p:sp>
      <p:sp>
        <p:nvSpPr>
          <p:cNvPr id="5" name="Subtitle 4"/>
          <p:cNvSpPr>
            <a:spLocks noGrp="1"/>
          </p:cNvSpPr>
          <p:nvPr>
            <p:ph type="subTitle" idx="1"/>
          </p:nvPr>
        </p:nvSpPr>
        <p:spPr>
          <a:xfrm>
            <a:off x="1371600" y="2305050"/>
            <a:ext cx="6400800" cy="4070350"/>
          </a:xfrm>
        </p:spPr>
        <p:txBody>
          <a:bodyPr>
            <a:normAutofit fontScale="85000" lnSpcReduction="20000"/>
          </a:bodyPr>
          <a:lstStyle/>
          <a:p>
            <a:r>
              <a:rPr lang="en-US" dirty="0" smtClean="0"/>
              <a:t>Use this time to reflect on: </a:t>
            </a:r>
          </a:p>
          <a:p>
            <a:r>
              <a:rPr lang="en-US" dirty="0" smtClean="0"/>
              <a:t>How comfortable you are with the content and it’s applicability to your target population</a:t>
            </a:r>
          </a:p>
          <a:p>
            <a:r>
              <a:rPr lang="en-US" dirty="0"/>
              <a:t>&amp;</a:t>
            </a:r>
            <a:endParaRPr lang="en-US" dirty="0" smtClean="0"/>
          </a:p>
          <a:p>
            <a:r>
              <a:rPr lang="en-US" dirty="0" smtClean="0"/>
              <a:t> How you would strategies implementation with your target population</a:t>
            </a:r>
          </a:p>
          <a:p>
            <a:r>
              <a:rPr lang="en-US" dirty="0" smtClean="0"/>
              <a:t>&amp;</a:t>
            </a:r>
          </a:p>
          <a:p>
            <a:r>
              <a:rPr lang="en-US" dirty="0" smtClean="0"/>
              <a:t>What else do you need as a trainer?</a:t>
            </a:r>
            <a:endParaRPr lang="en-US" dirty="0"/>
          </a:p>
        </p:txBody>
      </p:sp>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669506986"/>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1"/>
          <p:cNvSpPr>
            <a:spLocks noGrp="1" noChangeArrowheads="1"/>
          </p:cNvSpPr>
          <p:nvPr>
            <p:ph type="title"/>
          </p:nvPr>
        </p:nvSpPr>
        <p:spPr bwMode="auto">
          <a:xfrm>
            <a:off x="457200" y="457200"/>
            <a:ext cx="8229600" cy="1143000"/>
          </a:xfrm>
          <a:noFill/>
          <a:ln w="12700">
            <a:miter lim="800000"/>
            <a:headEnd/>
            <a:tailEnd/>
          </a:ln>
        </p:spPr>
        <p:txBody>
          <a:bodyPr wrap="square" lIns="91440" tIns="45720" rIns="40639" bIns="45720" numCol="1" anchor="t" anchorCtr="0" compatLnSpc="1">
            <a:prstTxWarp prst="textNoShape">
              <a:avLst/>
            </a:prstTxWarp>
            <a:normAutofit fontScale="90000"/>
          </a:bodyPr>
          <a:lstStyle/>
          <a:p>
            <a:pPr marL="79375" algn="l" eaLnBrk="1" hangingPunct="1"/>
            <a:r>
              <a:rPr lang="en-US" sz="3600" dirty="0">
                <a:solidFill>
                  <a:srgbClr val="31546F"/>
                </a:solidFill>
                <a:latin typeface="Helvetica Neue"/>
                <a:ea typeface="Verdana" pitchFamily="32" charset="0"/>
                <a:cs typeface="Helvetica Neue"/>
              </a:rPr>
              <a:t>CTI aims to solidify supports as it spans the period of transition</a:t>
            </a:r>
          </a:p>
        </p:txBody>
      </p:sp>
      <p:sp>
        <p:nvSpPr>
          <p:cNvPr id="241667" name="Rectangle 2"/>
          <p:cNvSpPr>
            <a:spLocks/>
          </p:cNvSpPr>
          <p:nvPr/>
        </p:nvSpPr>
        <p:spPr bwMode="auto">
          <a:xfrm>
            <a:off x="4114800" y="2984500"/>
            <a:ext cx="1003300" cy="596900"/>
          </a:xfrm>
          <a:prstGeom prst="rect">
            <a:avLst/>
          </a:prstGeom>
          <a:noFill/>
          <a:ln w="9525">
            <a:noFill/>
            <a:miter lim="800000"/>
            <a:headEnd/>
            <a:tailEnd/>
          </a:ln>
        </p:spPr>
        <p:txBody>
          <a:bodyPr lIns="0" tIns="0" rIns="40639" bIns="0">
            <a:prstTxWarp prst="textNoShape">
              <a:avLst/>
            </a:prstTxWarp>
          </a:bodyPr>
          <a:lstStyle/>
          <a:p>
            <a:pPr marL="39688" algn="ctr"/>
            <a:r>
              <a:rPr lang="en-US" sz="3300" dirty="0">
                <a:solidFill>
                  <a:srgbClr val="31546F"/>
                </a:solidFill>
                <a:latin typeface="Helvetica Neue"/>
                <a:ea typeface="News Gothic MT" pitchFamily="32" charset="0"/>
                <a:cs typeface="Helvetica Neue"/>
                <a:sym typeface="News Gothic MT" pitchFamily="32" charset="0"/>
              </a:rPr>
              <a:t>CTI</a:t>
            </a:r>
          </a:p>
        </p:txBody>
      </p:sp>
      <p:sp>
        <p:nvSpPr>
          <p:cNvPr id="241668" name="Line 3"/>
          <p:cNvSpPr>
            <a:spLocks noChangeShapeType="1"/>
          </p:cNvSpPr>
          <p:nvPr/>
        </p:nvSpPr>
        <p:spPr bwMode="auto">
          <a:xfrm>
            <a:off x="4017963" y="3578225"/>
            <a:ext cx="1316037" cy="3175"/>
          </a:xfrm>
          <a:prstGeom prst="line">
            <a:avLst/>
          </a:prstGeom>
          <a:noFill/>
          <a:ln w="38100">
            <a:solidFill>
              <a:srgbClr val="31546F"/>
            </a:solidFill>
            <a:round/>
            <a:headEnd/>
            <a:tailEnd type="arrow" w="med" len="med"/>
          </a:ln>
        </p:spPr>
        <p:txBody>
          <a:bodyPr lIns="0" tIns="0" rIns="0" bIns="0">
            <a:prstTxWarp prst="textNoShape">
              <a:avLst/>
            </a:prstTxWarp>
          </a:bodyPr>
          <a:lstStyle/>
          <a:p>
            <a:endParaRPr lang="en-US"/>
          </a:p>
        </p:txBody>
      </p:sp>
      <p:pic>
        <p:nvPicPr>
          <p:cNvPr id="241669" name="Picture 4"/>
          <p:cNvPicPr>
            <a:picLocks noChangeArrowheads="1"/>
          </p:cNvPicPr>
          <p:nvPr/>
        </p:nvPicPr>
        <p:blipFill>
          <a:blip r:embed="rId3" cstate="print"/>
          <a:srcRect/>
          <a:stretch>
            <a:fillRect/>
          </a:stretch>
        </p:blipFill>
        <p:spPr bwMode="auto">
          <a:xfrm>
            <a:off x="5486400" y="2239963"/>
            <a:ext cx="3314700" cy="2789237"/>
          </a:xfrm>
          <a:prstGeom prst="rect">
            <a:avLst/>
          </a:prstGeom>
          <a:noFill/>
          <a:ln w="9525">
            <a:solidFill>
              <a:schemeClr val="tx1"/>
            </a:solidFill>
            <a:miter lim="800000"/>
            <a:headEnd/>
            <a:tailEnd/>
          </a:ln>
        </p:spPr>
      </p:pic>
      <p:pic>
        <p:nvPicPr>
          <p:cNvPr id="241670" name="Picture 6"/>
          <p:cNvPicPr>
            <a:picLocks noChangeArrowheads="1"/>
          </p:cNvPicPr>
          <p:nvPr/>
        </p:nvPicPr>
        <p:blipFill>
          <a:blip r:embed="rId4" cstate="print"/>
          <a:srcRect/>
          <a:stretch>
            <a:fillRect/>
          </a:stretch>
        </p:blipFill>
        <p:spPr bwMode="auto">
          <a:xfrm>
            <a:off x="444500" y="2209800"/>
            <a:ext cx="3467100" cy="27432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991933362"/>
      </p:ext>
    </p:extLst>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solidFill>
                <a:latin typeface="Helvetica"/>
                <a:cs typeface="Helvetica"/>
              </a:rPr>
              <a:t>critical time </a:t>
            </a:r>
            <a:r>
              <a:rPr lang="en-US" dirty="0" smtClean="0">
                <a:solidFill>
                  <a:srgbClr val="31546F"/>
                </a:solidFill>
                <a:latin typeface="Helvetica"/>
                <a:cs typeface="Helvetica"/>
              </a:rPr>
              <a:t>of transition?</a:t>
            </a:r>
            <a:endParaRPr lang="en-US" dirty="0">
              <a:solidFill>
                <a:srgbClr val="31546F"/>
              </a:solidFill>
              <a:latin typeface="Helvetica"/>
              <a:cs typeface="Helvetica"/>
            </a:endParaRPr>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31546F"/>
                </a:solidFill>
                <a:latin typeface="Helvetica Light"/>
                <a:cs typeface="Helvetica Light"/>
              </a:rPr>
              <a:t>Often characterized </a:t>
            </a:r>
            <a:r>
              <a:rPr lang="en-US" dirty="0">
                <a:solidFill>
                  <a:srgbClr val="31546F"/>
                </a:solidFill>
                <a:latin typeface="Helvetica Light"/>
                <a:cs typeface="Helvetica Light"/>
              </a:rPr>
              <a:t>by energy &amp; renewed sense of hope </a:t>
            </a:r>
          </a:p>
          <a:p>
            <a:pPr>
              <a:buFont typeface="Wingdings" charset="2"/>
              <a:buChar char="§"/>
            </a:pPr>
            <a:r>
              <a:rPr lang="en-US" dirty="0" smtClean="0">
                <a:solidFill>
                  <a:srgbClr val="31546F"/>
                </a:solidFill>
                <a:latin typeface="Helvetica Light"/>
                <a:cs typeface="Helvetica Light"/>
              </a:rPr>
              <a:t>Client may be open </a:t>
            </a:r>
            <a:r>
              <a:rPr lang="en-US" dirty="0">
                <a:solidFill>
                  <a:srgbClr val="31546F"/>
                </a:solidFill>
                <a:latin typeface="Helvetica Light"/>
                <a:cs typeface="Helvetica Light"/>
              </a:rPr>
              <a:t>to trying new things </a:t>
            </a:r>
          </a:p>
          <a:p>
            <a:pPr>
              <a:buFont typeface="Wingdings" charset="2"/>
              <a:buChar char="§"/>
            </a:pPr>
            <a:r>
              <a:rPr lang="en-US" dirty="0" smtClean="0">
                <a:solidFill>
                  <a:srgbClr val="31546F"/>
                </a:solidFill>
                <a:latin typeface="Helvetica Light"/>
                <a:cs typeface="Helvetica Light"/>
              </a:rPr>
              <a:t>Barriers </a:t>
            </a:r>
            <a:r>
              <a:rPr lang="en-US" dirty="0">
                <a:solidFill>
                  <a:srgbClr val="31546F"/>
                </a:solidFill>
                <a:latin typeface="Helvetica Light"/>
                <a:cs typeface="Helvetica Light"/>
              </a:rPr>
              <a:t>to successful community </a:t>
            </a:r>
            <a:r>
              <a:rPr lang="en-US" dirty="0" smtClean="0">
                <a:solidFill>
                  <a:srgbClr val="31546F"/>
                </a:solidFill>
                <a:latin typeface="Helvetica Light"/>
                <a:cs typeface="Helvetica Light"/>
              </a:rPr>
              <a:t>integration </a:t>
            </a:r>
            <a:r>
              <a:rPr lang="en-US" dirty="0">
                <a:solidFill>
                  <a:srgbClr val="31546F"/>
                </a:solidFill>
                <a:latin typeface="Helvetica Light"/>
                <a:cs typeface="Helvetica Light"/>
              </a:rPr>
              <a:t>can be identified and removed </a:t>
            </a:r>
          </a:p>
          <a:p>
            <a:pPr>
              <a:buFont typeface="Wingdings" charset="2"/>
              <a:buChar char="§"/>
            </a:pPr>
            <a:r>
              <a:rPr lang="en-US" dirty="0" smtClean="0">
                <a:solidFill>
                  <a:srgbClr val="31546F"/>
                </a:solidFill>
                <a:latin typeface="Helvetica Light"/>
                <a:cs typeface="Helvetica Light"/>
              </a:rPr>
              <a:t>Opportunity </a:t>
            </a:r>
            <a:r>
              <a:rPr lang="en-US" dirty="0">
                <a:solidFill>
                  <a:srgbClr val="31546F"/>
                </a:solidFill>
                <a:latin typeface="Helvetica Light"/>
                <a:cs typeface="Helvetica Light"/>
              </a:rPr>
              <a:t>to establish </a:t>
            </a:r>
            <a:r>
              <a:rPr lang="en-US" dirty="0" smtClean="0">
                <a:solidFill>
                  <a:srgbClr val="31546F"/>
                </a:solidFill>
                <a:latin typeface="Helvetica Light"/>
                <a:cs typeface="Helvetica Light"/>
              </a:rPr>
              <a:t>long-lasting connections </a:t>
            </a:r>
            <a:r>
              <a:rPr lang="en-US" dirty="0">
                <a:solidFill>
                  <a:srgbClr val="31546F"/>
                </a:solidFill>
                <a:latin typeface="Helvetica Light"/>
                <a:cs typeface="Helvetica Light"/>
              </a:rPr>
              <a:t>to the community </a:t>
            </a:r>
          </a:p>
        </p:txBody>
      </p:sp>
      <p:sp>
        <p:nvSpPr>
          <p:cNvPr id="4" name="Footer Placeholder 3"/>
          <p:cNvSpPr>
            <a:spLocks noGrp="1"/>
          </p:cNvSpPr>
          <p:nvPr>
            <p:ph type="ftr" sz="quarter" idx="11"/>
          </p:nvPr>
        </p:nvSpPr>
        <p:spPr/>
        <p:txBody>
          <a:bodyPr/>
          <a:lstStyle/>
          <a:p>
            <a:r>
              <a:rPr lang="de-DE" smtClean="0"/>
              <a:t>Draft Sept 28 2014</a:t>
            </a:r>
            <a:endParaRPr lang="en-US"/>
          </a:p>
        </p:txBody>
      </p:sp>
    </p:spTree>
    <p:extLst>
      <p:ext uri="{BB962C8B-B14F-4D97-AF65-F5344CB8AC3E}">
        <p14:creationId xmlns:p14="http://schemas.microsoft.com/office/powerpoint/2010/main" val="3792799411"/>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1"/>
          <p:cNvSpPr>
            <a:spLocks noGrp="1" noChangeArrowheads="1"/>
          </p:cNvSpPr>
          <p:nvPr>
            <p:ph type="title"/>
          </p:nvPr>
        </p:nvSpPr>
        <p:spPr bwMode="auto">
          <a:xfrm>
            <a:off x="1524000" y="838200"/>
            <a:ext cx="6134100" cy="1143000"/>
          </a:xfrm>
          <a:noFill/>
          <a:ln w="12700">
            <a:miter lim="800000"/>
            <a:headEnd/>
            <a:tailEnd/>
          </a:ln>
        </p:spPr>
        <p:txBody>
          <a:bodyPr wrap="square" lIns="91440" tIns="45720" rIns="40639" bIns="45720" numCol="1" anchor="t" anchorCtr="0" compatLnSpc="1">
            <a:prstTxWarp prst="textNoShape">
              <a:avLst/>
            </a:prstTxWarp>
            <a:normAutofit fontScale="90000"/>
          </a:bodyPr>
          <a:lstStyle/>
          <a:p>
            <a:pPr marL="79375" algn="l" eaLnBrk="1" hangingPunct="1"/>
            <a:r>
              <a:rPr lang="en-US" sz="3600" dirty="0" smtClean="0">
                <a:solidFill>
                  <a:srgbClr val="31546F"/>
                </a:solidFill>
                <a:latin typeface="Helvetica Neue"/>
                <a:cs typeface="Helvetica Neue"/>
              </a:rPr>
              <a:t>CTI differs from traditional case management</a:t>
            </a:r>
          </a:p>
        </p:txBody>
      </p:sp>
      <p:sp>
        <p:nvSpPr>
          <p:cNvPr id="243716" name="Rectangle 3"/>
          <p:cNvSpPr>
            <a:spLocks/>
          </p:cNvSpPr>
          <p:nvPr/>
        </p:nvSpPr>
        <p:spPr bwMode="auto">
          <a:xfrm>
            <a:off x="606437" y="4876800"/>
            <a:ext cx="2308213" cy="533400"/>
          </a:xfrm>
          <a:prstGeom prst="rect">
            <a:avLst/>
          </a:prstGeom>
          <a:noFill/>
          <a:ln w="9525">
            <a:noFill/>
            <a:miter lim="800000"/>
            <a:headEnd/>
            <a:tailEnd/>
          </a:ln>
        </p:spPr>
        <p:txBody>
          <a:bodyPr lIns="0" tIns="0" rIns="40639" bIns="0">
            <a:prstTxWarp prst="textNoShape">
              <a:avLst/>
            </a:prstTxWarp>
          </a:bodyPr>
          <a:lstStyle/>
          <a:p>
            <a:pPr marL="39688"/>
            <a:r>
              <a:rPr lang="en-US" sz="2800" dirty="0">
                <a:solidFill>
                  <a:srgbClr val="31546F"/>
                </a:solidFill>
                <a:latin typeface="Helvetica Neue Light"/>
                <a:ea typeface="News Gothic MT" pitchFamily="32" charset="0"/>
                <a:cs typeface="Helvetica Neue Light"/>
                <a:sym typeface="News Gothic MT" pitchFamily="32" charset="0"/>
              </a:rPr>
              <a:t>Time limited</a:t>
            </a:r>
          </a:p>
        </p:txBody>
      </p:sp>
      <p:sp>
        <p:nvSpPr>
          <p:cNvPr id="243717" name="Rectangle 4"/>
          <p:cNvSpPr>
            <a:spLocks/>
          </p:cNvSpPr>
          <p:nvPr/>
        </p:nvSpPr>
        <p:spPr bwMode="auto">
          <a:xfrm>
            <a:off x="6184900" y="4876800"/>
            <a:ext cx="2451100" cy="533400"/>
          </a:xfrm>
          <a:prstGeom prst="rect">
            <a:avLst/>
          </a:prstGeom>
          <a:noFill/>
          <a:ln w="9525">
            <a:noFill/>
            <a:miter lim="800000"/>
            <a:headEnd/>
            <a:tailEnd/>
          </a:ln>
        </p:spPr>
        <p:txBody>
          <a:bodyPr lIns="0" tIns="0" rIns="40639" bIns="0">
            <a:prstTxWarp prst="textNoShape">
              <a:avLst/>
            </a:prstTxWarp>
          </a:bodyPr>
          <a:lstStyle/>
          <a:p>
            <a:pPr marL="39688"/>
            <a:r>
              <a:rPr lang="en-US" sz="2800" dirty="0">
                <a:solidFill>
                  <a:srgbClr val="31546F"/>
                </a:solidFill>
                <a:latin typeface="News Gothic MT" pitchFamily="32" charset="0"/>
                <a:ea typeface="News Gothic MT" pitchFamily="32" charset="0"/>
                <a:cs typeface="News Gothic MT" pitchFamily="32" charset="0"/>
                <a:sym typeface="News Gothic MT" pitchFamily="32" charset="0"/>
              </a:rPr>
              <a:t>Three phases</a:t>
            </a:r>
          </a:p>
        </p:txBody>
      </p:sp>
      <p:sp>
        <p:nvSpPr>
          <p:cNvPr id="243718" name="Rectangle 5"/>
          <p:cNvSpPr>
            <a:spLocks/>
          </p:cNvSpPr>
          <p:nvPr/>
        </p:nvSpPr>
        <p:spPr bwMode="auto">
          <a:xfrm>
            <a:off x="3924300" y="4876800"/>
            <a:ext cx="2679700" cy="533400"/>
          </a:xfrm>
          <a:prstGeom prst="rect">
            <a:avLst/>
          </a:prstGeom>
          <a:noFill/>
          <a:ln w="9525">
            <a:noFill/>
            <a:miter lim="800000"/>
            <a:headEnd/>
            <a:tailEnd/>
          </a:ln>
        </p:spPr>
        <p:txBody>
          <a:bodyPr lIns="0" tIns="0" rIns="40639" bIns="0">
            <a:prstTxWarp prst="textNoShape">
              <a:avLst/>
            </a:prstTxWarp>
          </a:bodyPr>
          <a:lstStyle/>
          <a:p>
            <a:pPr marL="39688"/>
            <a:r>
              <a:rPr lang="en-US" sz="2800" dirty="0">
                <a:solidFill>
                  <a:srgbClr val="31546F"/>
                </a:solidFill>
                <a:latin typeface="News Gothic MT" pitchFamily="32" charset="0"/>
                <a:ea typeface="News Gothic MT" pitchFamily="32" charset="0"/>
                <a:cs typeface="News Gothic MT" pitchFamily="32" charset="0"/>
                <a:sym typeface="News Gothic MT" pitchFamily="32" charset="0"/>
              </a:rPr>
              <a:t>Focused</a:t>
            </a:r>
          </a:p>
        </p:txBody>
      </p:sp>
      <p:pic>
        <p:nvPicPr>
          <p:cNvPr id="243719" name="Picture 6"/>
          <p:cNvPicPr>
            <a:picLocks noChangeArrowheads="1"/>
          </p:cNvPicPr>
          <p:nvPr/>
        </p:nvPicPr>
        <p:blipFill>
          <a:blip r:embed="rId3" cstate="print"/>
          <a:srcRect/>
          <a:stretch>
            <a:fillRect/>
          </a:stretch>
        </p:blipFill>
        <p:spPr bwMode="auto">
          <a:xfrm>
            <a:off x="3352800" y="2667000"/>
            <a:ext cx="2616200" cy="1962150"/>
          </a:xfrm>
          <a:prstGeom prst="rect">
            <a:avLst/>
          </a:prstGeom>
          <a:noFill/>
          <a:ln w="9525">
            <a:noFill/>
            <a:miter lim="800000"/>
            <a:headEnd/>
            <a:tailEnd/>
          </a:ln>
        </p:spPr>
      </p:pic>
      <p:pic>
        <p:nvPicPr>
          <p:cNvPr id="243720" name="Picture 7"/>
          <p:cNvPicPr>
            <a:picLocks noChangeArrowheads="1"/>
          </p:cNvPicPr>
          <p:nvPr/>
        </p:nvPicPr>
        <p:blipFill>
          <a:blip r:embed="rId4" cstate="print"/>
          <a:srcRect/>
          <a:stretch>
            <a:fillRect/>
          </a:stretch>
        </p:blipFill>
        <p:spPr bwMode="auto">
          <a:xfrm>
            <a:off x="6261100" y="2670175"/>
            <a:ext cx="2298700" cy="1968500"/>
          </a:xfrm>
          <a:prstGeom prst="rect">
            <a:avLst/>
          </a:prstGeom>
          <a:noFill/>
          <a:ln w="12700">
            <a:noFill/>
            <a:miter lim="800000"/>
            <a:headEnd/>
            <a:tailEnd/>
          </a:ln>
        </p:spPr>
      </p:pic>
      <p:pic>
        <p:nvPicPr>
          <p:cNvPr id="9" name="Picture 6" descr="image.jpg"/>
          <p:cNvPicPr>
            <a:picLocks noChangeAspect="1"/>
          </p:cNvPicPr>
          <p:nvPr/>
        </p:nvPicPr>
        <p:blipFill>
          <a:blip r:embed="rId5" cstate="email">
            <a:extLst>
              <a:ext uri="{28A0092B-C50C-407E-A947-70E740481C1C}">
                <a14:useLocalDpi xmlns:a14="http://schemas.microsoft.com/office/drawing/2010/main" val="0"/>
              </a:ext>
            </a:extLst>
          </a:blip>
          <a:srcRect b="3137"/>
          <a:stretch>
            <a:fillRect/>
          </a:stretch>
        </p:blipFill>
        <p:spPr bwMode="auto">
          <a:xfrm>
            <a:off x="606437" y="2814638"/>
            <a:ext cx="2308213" cy="181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 name="Footer Placeholder 1"/>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3718633687"/>
      </p:ext>
    </p:extLst>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5138"/>
            <a:ext cx="8229600" cy="1143000"/>
          </a:xfrm>
        </p:spPr>
        <p:txBody>
          <a:bodyPr/>
          <a:lstStyle/>
          <a:p>
            <a:r>
              <a:rPr lang="en-US" dirty="0" smtClean="0">
                <a:solidFill>
                  <a:srgbClr val="31546F"/>
                </a:solidFill>
                <a:latin typeface="Helvetica Neue"/>
                <a:cs typeface="Helvetica Neue"/>
              </a:rPr>
              <a:t>Phases</a:t>
            </a:r>
            <a:endParaRPr lang="en-US" dirty="0">
              <a:solidFill>
                <a:srgbClr val="31546F"/>
              </a:solidFill>
              <a:latin typeface="Helvetica Neue"/>
              <a:cs typeface="Helvetica Neue"/>
            </a:endParaRPr>
          </a:p>
        </p:txBody>
      </p:sp>
      <p:pic>
        <p:nvPicPr>
          <p:cNvPr id="6" name="Picture 5" descr="phases image"/>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9871" y="2149994"/>
            <a:ext cx="7416800" cy="2892425"/>
          </a:xfrm>
          <a:prstGeom prst="rect">
            <a:avLst/>
          </a:prstGeom>
          <a:noFill/>
          <a:ln>
            <a:noFill/>
          </a:ln>
        </p:spPr>
      </p:pic>
      <p:cxnSp>
        <p:nvCxnSpPr>
          <p:cNvPr id="4" name="Straight Connector 3"/>
          <p:cNvCxnSpPr/>
          <p:nvPr/>
        </p:nvCxnSpPr>
        <p:spPr>
          <a:xfrm>
            <a:off x="2590800" y="2149994"/>
            <a:ext cx="0" cy="2892425"/>
          </a:xfrm>
          <a:prstGeom prst="line">
            <a:avLst/>
          </a:prstGeom>
          <a:ln>
            <a:solidFill>
              <a:srgbClr val="31546F"/>
            </a:solidFill>
            <a:prstDash val="dash"/>
          </a:ln>
        </p:spPr>
        <p:style>
          <a:lnRef idx="2">
            <a:schemeClr val="accent4"/>
          </a:lnRef>
          <a:fillRef idx="0">
            <a:schemeClr val="accent4"/>
          </a:fillRef>
          <a:effectRef idx="1">
            <a:schemeClr val="accent4"/>
          </a:effectRef>
          <a:fontRef idx="minor">
            <a:schemeClr val="tx1"/>
          </a:fontRef>
        </p:style>
      </p:cxnSp>
      <p:sp>
        <p:nvSpPr>
          <p:cNvPr id="3" name="Footer Placeholder 2"/>
          <p:cNvSpPr>
            <a:spLocks noGrp="1"/>
          </p:cNvSpPr>
          <p:nvPr>
            <p:ph type="ftr" sz="quarter" idx="11"/>
          </p:nvPr>
        </p:nvSpPr>
        <p:spPr/>
        <p:txBody>
          <a:bodyPr/>
          <a:lstStyle/>
          <a:p>
            <a:r>
              <a:rPr lang="de-DE" smtClean="0"/>
              <a:t>Draft Sept 28 2014 </a:t>
            </a:r>
            <a:endParaRPr lang="en-US"/>
          </a:p>
        </p:txBody>
      </p:sp>
    </p:spTree>
    <p:extLst>
      <p:ext uri="{BB962C8B-B14F-4D97-AF65-F5344CB8AC3E}">
        <p14:creationId xmlns:p14="http://schemas.microsoft.com/office/powerpoint/2010/main" val="2620594505"/>
      </p:ext>
    </p:extLst>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CTI Denmark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CTI Denmark Template.potx</Template>
  <TotalTime>6935</TotalTime>
  <Words>3028</Words>
  <Application>Microsoft Office PowerPoint</Application>
  <PresentationFormat>Skærmshow (4:3)</PresentationFormat>
  <Paragraphs>406</Paragraphs>
  <Slides>53</Slides>
  <Notes>53</Notes>
  <HiddenSlides>0</HiddenSlides>
  <MMClips>0</MMClips>
  <ScaleCrop>false</ScaleCrop>
  <HeadingPairs>
    <vt:vector size="4" baseType="variant">
      <vt:variant>
        <vt:lpstr>Tema</vt:lpstr>
      </vt:variant>
      <vt:variant>
        <vt:i4>1</vt:i4>
      </vt:variant>
      <vt:variant>
        <vt:lpstr>Diastitler</vt:lpstr>
      </vt:variant>
      <vt:variant>
        <vt:i4>53</vt:i4>
      </vt:variant>
    </vt:vector>
  </HeadingPairs>
  <TitlesOfParts>
    <vt:vector size="54" baseType="lpstr">
      <vt:lpstr>CTI Denmark Template</vt:lpstr>
      <vt:lpstr>PowerPoint-præsentation</vt:lpstr>
      <vt:lpstr> </vt:lpstr>
      <vt:lpstr>PowerPoint-præsentation</vt:lpstr>
      <vt:lpstr>Fort Washington Armory Men’s Shelter, 1990s</vt:lpstr>
      <vt:lpstr>How does CTI differ from traditional case management?</vt:lpstr>
      <vt:lpstr>CTI aims to solidify supports as it spans the period of transition</vt:lpstr>
      <vt:lpstr>critical time of transition?</vt:lpstr>
      <vt:lpstr>CTI differs from traditional case management</vt:lpstr>
      <vt:lpstr>Phases</vt:lpstr>
      <vt:lpstr>Unlike some other models</vt:lpstr>
      <vt:lpstr> Why “Pre-CTI”? </vt:lpstr>
      <vt:lpstr>Phase Details  &amp; Case Examples</vt:lpstr>
      <vt:lpstr>PowerPoint-præsentation</vt:lpstr>
      <vt:lpstr>PowerPoint-præsentation</vt:lpstr>
      <vt:lpstr>Engagement?</vt:lpstr>
      <vt:lpstr>Dynamic assessment in CTI</vt:lpstr>
      <vt:lpstr>Goalsetting</vt:lpstr>
      <vt:lpstr>Focus areas</vt:lpstr>
      <vt:lpstr>Small Group Exercise</vt:lpstr>
      <vt:lpstr>Why home visits?</vt:lpstr>
      <vt:lpstr>What is active linking?</vt:lpstr>
      <vt:lpstr>Negotiate and mediate</vt:lpstr>
      <vt:lpstr>PowerPoint-præsentation</vt:lpstr>
      <vt:lpstr>PowerPoint-præsentation</vt:lpstr>
      <vt:lpstr>Working Effectively with Other Providers</vt:lpstr>
      <vt:lpstr>PowerPoint-præsentation</vt:lpstr>
      <vt:lpstr>PowerPoint-præsentation</vt:lpstr>
      <vt:lpstr>Transfer of Care:  Confirming Long-term Supports</vt:lpstr>
      <vt:lpstr>Why is a formal ending so important?</vt:lpstr>
      <vt:lpstr>Common termination concerns</vt:lpstr>
      <vt:lpstr>Approaching the ending</vt:lpstr>
      <vt:lpstr>Add Case Example </vt:lpstr>
      <vt:lpstr>PowerPoint-præsentation</vt:lpstr>
      <vt:lpstr>PowerPoint-præsentation</vt:lpstr>
      <vt:lpstr>Pre-CTI Phase: Engagement From referral to move-in</vt:lpstr>
      <vt:lpstr>PowerPoint-præsentation</vt:lpstr>
      <vt:lpstr>PowerPoint-præsentation</vt:lpstr>
      <vt:lpstr>PowerPoint-præsentation</vt:lpstr>
      <vt:lpstr>PowerPoint-præsentation</vt:lpstr>
      <vt:lpstr>Phase 1: Outreach &amp; Linking</vt:lpstr>
      <vt:lpstr>PowerPoint-præsentation</vt:lpstr>
      <vt:lpstr>PowerPoint-præsentation</vt:lpstr>
      <vt:lpstr>Phase 2: Try-Out</vt:lpstr>
      <vt:lpstr>PowerPoint-præsentation</vt:lpstr>
      <vt:lpstr>PowerPoint-præsentation</vt:lpstr>
      <vt:lpstr>PowerPoint-præsentation</vt:lpstr>
      <vt:lpstr>PowerPoint-præsentation</vt:lpstr>
      <vt:lpstr>Phase 3: Transfer of Care Months 7-9</vt:lpstr>
      <vt:lpstr>PowerPoint-præsentation</vt:lpstr>
      <vt:lpstr>PowerPoint-præsentation</vt:lpstr>
      <vt:lpstr>PowerPoint-præsentation</vt:lpstr>
      <vt:lpstr>Group exercise</vt:lpstr>
      <vt:lpstr>Feedback &amp; Dialog </vt:lpstr>
    </vt:vector>
  </TitlesOfParts>
  <Company>Silberman School of Social Work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Intervention Research: Models and Issues</dc:title>
  <dc:creator>Dan Herman</dc:creator>
  <cp:lastModifiedBy>Henrik Egelund Nielsen</cp:lastModifiedBy>
  <cp:revision>260</cp:revision>
  <cp:lastPrinted>2015-08-25T08:24:20Z</cp:lastPrinted>
  <dcterms:created xsi:type="dcterms:W3CDTF">2013-03-21T14:29:19Z</dcterms:created>
  <dcterms:modified xsi:type="dcterms:W3CDTF">2015-08-25T08:27:45Z</dcterms:modified>
</cp:coreProperties>
</file>