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8"/>
  </p:notesMasterIdLst>
  <p:sldIdLst>
    <p:sldId id="295" r:id="rId5"/>
    <p:sldId id="297" r:id="rId6"/>
    <p:sldId id="336" r:id="rId7"/>
    <p:sldId id="323" r:id="rId8"/>
    <p:sldId id="337" r:id="rId9"/>
    <p:sldId id="299" r:id="rId10"/>
    <p:sldId id="315" r:id="rId11"/>
    <p:sldId id="300" r:id="rId12"/>
    <p:sldId id="324" r:id="rId13"/>
    <p:sldId id="303" r:id="rId14"/>
    <p:sldId id="305" r:id="rId15"/>
    <p:sldId id="302" r:id="rId16"/>
    <p:sldId id="325" r:id="rId17"/>
    <p:sldId id="301" r:id="rId18"/>
    <p:sldId id="326" r:id="rId19"/>
    <p:sldId id="282" r:id="rId20"/>
    <p:sldId id="289" r:id="rId21"/>
    <p:sldId id="290" r:id="rId22"/>
    <p:sldId id="291" r:id="rId23"/>
    <p:sldId id="292" r:id="rId24"/>
    <p:sldId id="293" r:id="rId25"/>
    <p:sldId id="294" r:id="rId26"/>
    <p:sldId id="283" r:id="rId27"/>
    <p:sldId id="327" r:id="rId28"/>
    <p:sldId id="287" r:id="rId29"/>
    <p:sldId id="288" r:id="rId30"/>
    <p:sldId id="328" r:id="rId31"/>
    <p:sldId id="307" r:id="rId32"/>
    <p:sldId id="329" r:id="rId33"/>
    <p:sldId id="332" r:id="rId34"/>
    <p:sldId id="316" r:id="rId35"/>
    <p:sldId id="310" r:id="rId36"/>
    <p:sldId id="321" r:id="rId37"/>
  </p:sldIdLst>
  <p:sldSz cx="9144000" cy="6858000" type="screen4x3"/>
  <p:notesSz cx="6858000" cy="9874250"/>
  <p:defaultTextStyle>
    <a:defPPr>
      <a:defRPr lang="en-GB"/>
    </a:defPPr>
    <a:lvl1pPr algn="l" rtl="0" fontAlgn="base">
      <a:spcBef>
        <a:spcPct val="0"/>
      </a:spcBef>
      <a:spcAft>
        <a:spcPct val="0"/>
      </a:spcAft>
      <a:defRPr kern="1200">
        <a:solidFill>
          <a:schemeClr val="tx1"/>
        </a:solidFill>
        <a:latin typeface="Arial" pitchFamily="34" charset="0"/>
        <a:ea typeface="Geneva" charset="-128"/>
        <a:cs typeface="+mn-cs"/>
      </a:defRPr>
    </a:lvl1pPr>
    <a:lvl2pPr marL="457200" algn="l" rtl="0" fontAlgn="base">
      <a:spcBef>
        <a:spcPct val="0"/>
      </a:spcBef>
      <a:spcAft>
        <a:spcPct val="0"/>
      </a:spcAft>
      <a:defRPr kern="1200">
        <a:solidFill>
          <a:schemeClr val="tx1"/>
        </a:solidFill>
        <a:latin typeface="Arial" pitchFamily="34" charset="0"/>
        <a:ea typeface="Geneva" charset="-128"/>
        <a:cs typeface="+mn-cs"/>
      </a:defRPr>
    </a:lvl2pPr>
    <a:lvl3pPr marL="914400" algn="l" rtl="0" fontAlgn="base">
      <a:spcBef>
        <a:spcPct val="0"/>
      </a:spcBef>
      <a:spcAft>
        <a:spcPct val="0"/>
      </a:spcAft>
      <a:defRPr kern="1200">
        <a:solidFill>
          <a:schemeClr val="tx1"/>
        </a:solidFill>
        <a:latin typeface="Arial" pitchFamily="34" charset="0"/>
        <a:ea typeface="Geneva" charset="-128"/>
        <a:cs typeface="+mn-cs"/>
      </a:defRPr>
    </a:lvl3pPr>
    <a:lvl4pPr marL="1371600" algn="l" rtl="0" fontAlgn="base">
      <a:spcBef>
        <a:spcPct val="0"/>
      </a:spcBef>
      <a:spcAft>
        <a:spcPct val="0"/>
      </a:spcAft>
      <a:defRPr kern="1200">
        <a:solidFill>
          <a:schemeClr val="tx1"/>
        </a:solidFill>
        <a:latin typeface="Arial" pitchFamily="34" charset="0"/>
        <a:ea typeface="Geneva" charset="-128"/>
        <a:cs typeface="+mn-cs"/>
      </a:defRPr>
    </a:lvl4pPr>
    <a:lvl5pPr marL="1828800" algn="l" rtl="0" fontAlgn="base">
      <a:spcBef>
        <a:spcPct val="0"/>
      </a:spcBef>
      <a:spcAft>
        <a:spcPct val="0"/>
      </a:spcAft>
      <a:defRPr kern="1200">
        <a:solidFill>
          <a:schemeClr val="tx1"/>
        </a:solidFill>
        <a:latin typeface="Arial" pitchFamily="34" charset="0"/>
        <a:ea typeface="Geneva" charset="-128"/>
        <a:cs typeface="+mn-cs"/>
      </a:defRPr>
    </a:lvl5pPr>
    <a:lvl6pPr marL="2286000" algn="l" defTabSz="914400" rtl="0" eaLnBrk="1" latinLnBrk="0" hangingPunct="1">
      <a:defRPr kern="1200">
        <a:solidFill>
          <a:schemeClr val="tx1"/>
        </a:solidFill>
        <a:latin typeface="Arial" pitchFamily="34" charset="0"/>
        <a:ea typeface="Geneva" charset="-128"/>
        <a:cs typeface="+mn-cs"/>
      </a:defRPr>
    </a:lvl6pPr>
    <a:lvl7pPr marL="2743200" algn="l" defTabSz="914400" rtl="0" eaLnBrk="1" latinLnBrk="0" hangingPunct="1">
      <a:defRPr kern="1200">
        <a:solidFill>
          <a:schemeClr val="tx1"/>
        </a:solidFill>
        <a:latin typeface="Arial" pitchFamily="34" charset="0"/>
        <a:ea typeface="Geneva" charset="-128"/>
        <a:cs typeface="+mn-cs"/>
      </a:defRPr>
    </a:lvl7pPr>
    <a:lvl8pPr marL="3200400" algn="l" defTabSz="914400" rtl="0" eaLnBrk="1" latinLnBrk="0" hangingPunct="1">
      <a:defRPr kern="1200">
        <a:solidFill>
          <a:schemeClr val="tx1"/>
        </a:solidFill>
        <a:latin typeface="Arial" pitchFamily="34" charset="0"/>
        <a:ea typeface="Geneva" charset="-128"/>
        <a:cs typeface="+mn-cs"/>
      </a:defRPr>
    </a:lvl8pPr>
    <a:lvl9pPr marL="3657600" algn="l" defTabSz="914400" rtl="0" eaLnBrk="1" latinLnBrk="0" hangingPunct="1">
      <a:defRPr kern="1200">
        <a:solidFill>
          <a:schemeClr val="tx1"/>
        </a:solidFill>
        <a:latin typeface="Arial" pitchFamily="34" charset="0"/>
        <a:ea typeface="Geneva"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0000"/>
    <a:srgbClr val="C41F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snapToGrid="0">
      <p:cViewPr varScale="1">
        <p:scale>
          <a:sx n="107" d="100"/>
          <a:sy n="107" d="100"/>
        </p:scale>
        <p:origin x="-1098" y="-84"/>
      </p:cViewPr>
      <p:guideLst>
        <p:guide orient="horz" pos="2160"/>
        <p:guide pos="2880"/>
      </p:guideLst>
    </p:cSldViewPr>
  </p:slideViewPr>
  <p:outlineViewPr>
    <p:cViewPr>
      <p:scale>
        <a:sx n="33" d="100"/>
        <a:sy n="33" d="100"/>
      </p:scale>
      <p:origin x="0" y="15078"/>
    </p:cViewPr>
  </p:outlin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092" cy="494266"/>
          </a:xfrm>
          <a:prstGeom prst="rect">
            <a:avLst/>
          </a:prstGeom>
        </p:spPr>
        <p:txBody>
          <a:bodyPr vert="horz" lIns="91440" tIns="45720" rIns="91440" bIns="45720" rtlCol="0"/>
          <a:lstStyle>
            <a:lvl1pPr algn="l">
              <a:defRPr sz="1200">
                <a:latin typeface="Arial" charset="0"/>
                <a:ea typeface="Geneva" charset="0"/>
                <a:cs typeface="+mn-cs"/>
              </a:defRPr>
            </a:lvl1pPr>
          </a:lstStyle>
          <a:p>
            <a:pPr>
              <a:defRPr/>
            </a:pPr>
            <a:endParaRPr lang="da-DK"/>
          </a:p>
        </p:txBody>
      </p:sp>
      <p:sp>
        <p:nvSpPr>
          <p:cNvPr id="3" name="Pladsholder til dato 2"/>
          <p:cNvSpPr>
            <a:spLocks noGrp="1"/>
          </p:cNvSpPr>
          <p:nvPr>
            <p:ph type="dt" idx="1"/>
          </p:nvPr>
        </p:nvSpPr>
        <p:spPr>
          <a:xfrm>
            <a:off x="3885275" y="0"/>
            <a:ext cx="2971092" cy="494266"/>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9D0D2099-9454-4DB1-8767-D395B0B95897}" type="datetimeFigureOut">
              <a:rPr lang="da-DK"/>
              <a:pPr/>
              <a:t>25-08-2015</a:t>
            </a:fld>
            <a:endParaRPr lang="da-DK"/>
          </a:p>
        </p:txBody>
      </p:sp>
      <p:sp>
        <p:nvSpPr>
          <p:cNvPr id="4" name="Pladsholder til diasbillede 3"/>
          <p:cNvSpPr>
            <a:spLocks noGrp="1" noRot="1" noChangeAspect="1"/>
          </p:cNvSpPr>
          <p:nvPr>
            <p:ph type="sldImg" idx="2"/>
          </p:nvPr>
        </p:nvSpPr>
        <p:spPr>
          <a:xfrm>
            <a:off x="960438" y="741363"/>
            <a:ext cx="4937125" cy="3702050"/>
          </a:xfrm>
          <a:prstGeom prst="rect">
            <a:avLst/>
          </a:prstGeom>
          <a:noFill/>
          <a:ln w="12700">
            <a:solidFill>
              <a:prstClr val="black"/>
            </a:solidFill>
          </a:ln>
        </p:spPr>
        <p:txBody>
          <a:bodyPr vert="horz" lIns="91440" tIns="45720" rIns="91440" bIns="45720" rtlCol="0" anchor="ctr"/>
          <a:lstStyle/>
          <a:p>
            <a:pPr lvl="0"/>
            <a:endParaRPr lang="da-DK" noProof="0" smtClean="0"/>
          </a:p>
        </p:txBody>
      </p:sp>
      <p:sp>
        <p:nvSpPr>
          <p:cNvPr id="5" name="Pladsholder til noter 4"/>
          <p:cNvSpPr>
            <a:spLocks noGrp="1"/>
          </p:cNvSpPr>
          <p:nvPr>
            <p:ph type="body" sz="quarter" idx="3"/>
          </p:nvPr>
        </p:nvSpPr>
        <p:spPr>
          <a:xfrm>
            <a:off x="685637" y="4689993"/>
            <a:ext cx="5486727" cy="4443649"/>
          </a:xfrm>
          <a:prstGeom prst="rect">
            <a:avLst/>
          </a:prstGeom>
        </p:spPr>
        <p:txBody>
          <a:bodyPr vert="horz" lIns="91440" tIns="45720" rIns="91440" bIns="45720" rtlCol="0"/>
          <a:lstStyle/>
          <a:p>
            <a:pPr lvl="0"/>
            <a:r>
              <a:rPr lang="da-DK" noProof="0" smtClean="0"/>
              <a:t>Klik for at redigere teksttypografierne i masteren</a:t>
            </a:r>
          </a:p>
          <a:p>
            <a:pPr lvl="1"/>
            <a:r>
              <a:rPr lang="da-DK" noProof="0" smtClean="0"/>
              <a:t>Andet niveau</a:t>
            </a:r>
          </a:p>
          <a:p>
            <a:pPr lvl="2"/>
            <a:r>
              <a:rPr lang="da-DK" noProof="0" smtClean="0"/>
              <a:t>Tredje niveau</a:t>
            </a:r>
          </a:p>
          <a:p>
            <a:pPr lvl="3"/>
            <a:r>
              <a:rPr lang="da-DK" noProof="0" smtClean="0"/>
              <a:t>Fjerde niveau</a:t>
            </a:r>
          </a:p>
          <a:p>
            <a:pPr lvl="4"/>
            <a:r>
              <a:rPr lang="da-DK" noProof="0" smtClean="0"/>
              <a:t>Femte niveau</a:t>
            </a:r>
          </a:p>
        </p:txBody>
      </p:sp>
      <p:sp>
        <p:nvSpPr>
          <p:cNvPr id="6" name="Pladsholder til sidefod 5"/>
          <p:cNvSpPr>
            <a:spLocks noGrp="1"/>
          </p:cNvSpPr>
          <p:nvPr>
            <p:ph type="ftr" sz="quarter" idx="4"/>
          </p:nvPr>
        </p:nvSpPr>
        <p:spPr>
          <a:xfrm>
            <a:off x="0" y="9378406"/>
            <a:ext cx="2971092" cy="494265"/>
          </a:xfrm>
          <a:prstGeom prst="rect">
            <a:avLst/>
          </a:prstGeom>
        </p:spPr>
        <p:txBody>
          <a:bodyPr vert="horz" lIns="91440" tIns="45720" rIns="91440" bIns="45720" rtlCol="0" anchor="b"/>
          <a:lstStyle>
            <a:lvl1pPr algn="l">
              <a:defRPr sz="1200">
                <a:latin typeface="Arial" charset="0"/>
                <a:ea typeface="Geneva" charset="0"/>
                <a:cs typeface="+mn-cs"/>
              </a:defRPr>
            </a:lvl1pPr>
          </a:lstStyle>
          <a:p>
            <a:pPr>
              <a:defRPr/>
            </a:pPr>
            <a:endParaRPr lang="da-DK"/>
          </a:p>
        </p:txBody>
      </p:sp>
      <p:sp>
        <p:nvSpPr>
          <p:cNvPr id="7" name="Pladsholder til diasnummer 6"/>
          <p:cNvSpPr>
            <a:spLocks noGrp="1"/>
          </p:cNvSpPr>
          <p:nvPr>
            <p:ph type="sldNum" sz="quarter" idx="5"/>
          </p:nvPr>
        </p:nvSpPr>
        <p:spPr>
          <a:xfrm>
            <a:off x="3885275" y="9378406"/>
            <a:ext cx="2971092" cy="49426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678F8C6-2159-40A9-B8C0-DFADA5D43FE1}" type="slidenum">
              <a:rPr lang="da-DK"/>
              <a:pPr/>
              <a:t>‹nr.›</a:t>
            </a:fld>
            <a:endParaRPr lang="da-DK"/>
          </a:p>
        </p:txBody>
      </p:sp>
    </p:spTree>
    <p:extLst>
      <p:ext uri="{BB962C8B-B14F-4D97-AF65-F5344CB8AC3E}">
        <p14:creationId xmlns:p14="http://schemas.microsoft.com/office/powerpoint/2010/main" val="87605038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Geneva" charset="0"/>
        <a:cs typeface="Geneva" charset="0"/>
      </a:defRPr>
    </a:lvl1pPr>
    <a:lvl2pPr marL="457200" algn="l" defTabSz="457200" rtl="0" eaLnBrk="0" fontAlgn="base" hangingPunct="0">
      <a:spcBef>
        <a:spcPct val="30000"/>
      </a:spcBef>
      <a:spcAft>
        <a:spcPct val="0"/>
      </a:spcAft>
      <a:defRPr sz="1200" kern="1200">
        <a:solidFill>
          <a:schemeClr val="tx1"/>
        </a:solidFill>
        <a:latin typeface="+mn-lt"/>
        <a:ea typeface="Geneva"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Geneva"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Geneva"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Geneva"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da-DK" dirty="0" smtClean="0"/>
              <a:t>Do </a:t>
            </a:r>
            <a:r>
              <a:rPr lang="da-DK" dirty="0" err="1" smtClean="0"/>
              <a:t>you</a:t>
            </a:r>
            <a:r>
              <a:rPr lang="da-DK" dirty="0" smtClean="0"/>
              <a:t> </a:t>
            </a:r>
            <a:r>
              <a:rPr lang="da-DK" dirty="0" err="1" smtClean="0"/>
              <a:t>know</a:t>
            </a:r>
            <a:r>
              <a:rPr lang="da-DK" dirty="0" smtClean="0"/>
              <a:t> </a:t>
            </a:r>
            <a:r>
              <a:rPr lang="da-DK" dirty="0" err="1" smtClean="0"/>
              <a:t>that</a:t>
            </a:r>
            <a:r>
              <a:rPr lang="da-DK" dirty="0" smtClean="0"/>
              <a:t> </a:t>
            </a:r>
            <a:r>
              <a:rPr lang="da-DK" dirty="0" err="1" smtClean="0"/>
              <a:t>way</a:t>
            </a:r>
            <a:r>
              <a:rPr lang="da-DK" dirty="0" smtClean="0"/>
              <a:t> of </a:t>
            </a:r>
            <a:r>
              <a:rPr lang="da-DK" dirty="0" err="1" smtClean="0"/>
              <a:t>working</a:t>
            </a:r>
            <a:r>
              <a:rPr lang="da-DK" dirty="0" smtClean="0"/>
              <a:t>?</a:t>
            </a:r>
            <a:endParaRPr lang="da-DK" dirty="0"/>
          </a:p>
        </p:txBody>
      </p:sp>
      <p:sp>
        <p:nvSpPr>
          <p:cNvPr id="4" name="Pladsholder til diasnummer 3"/>
          <p:cNvSpPr>
            <a:spLocks noGrp="1"/>
          </p:cNvSpPr>
          <p:nvPr>
            <p:ph type="sldNum" sz="quarter" idx="10"/>
          </p:nvPr>
        </p:nvSpPr>
        <p:spPr/>
        <p:txBody>
          <a:bodyPr/>
          <a:lstStyle/>
          <a:p>
            <a:pPr>
              <a:defRPr/>
            </a:pPr>
            <a:fld id="{F097D88F-0C4C-485B-87AE-E6C55445BFBE}" type="slidenum">
              <a:rPr lang="da-DK" smtClean="0"/>
              <a:pPr>
                <a:defRPr/>
              </a:pPr>
              <a:t>2</a:t>
            </a:fld>
            <a:endParaRPr lang="da-DK"/>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da-DK" dirty="0" err="1" smtClean="0"/>
              <a:t>Outreach</a:t>
            </a:r>
            <a:r>
              <a:rPr lang="da-DK" dirty="0" smtClean="0"/>
              <a:t> </a:t>
            </a:r>
            <a:r>
              <a:rPr lang="da-DK" dirty="0" err="1" smtClean="0"/>
              <a:t>workers</a:t>
            </a:r>
            <a:r>
              <a:rPr lang="da-DK" dirty="0" smtClean="0"/>
              <a:t> – dette opsøgende element skal nok uddybes lidt – har vi nogle specifikke opsøgende metoder?</a:t>
            </a:r>
          </a:p>
          <a:p>
            <a:r>
              <a:rPr lang="da-DK" dirty="0" smtClean="0"/>
              <a:t>The </a:t>
            </a:r>
            <a:r>
              <a:rPr lang="da-DK" dirty="0" err="1" smtClean="0"/>
              <a:t>tools</a:t>
            </a:r>
            <a:r>
              <a:rPr lang="da-DK" dirty="0" smtClean="0"/>
              <a:t> – præsentation af konkret værktøjer?</a:t>
            </a:r>
            <a:endParaRPr lang="da-DK" dirty="0"/>
          </a:p>
        </p:txBody>
      </p:sp>
      <p:sp>
        <p:nvSpPr>
          <p:cNvPr id="4" name="Pladsholder til diasnummer 3"/>
          <p:cNvSpPr>
            <a:spLocks noGrp="1"/>
          </p:cNvSpPr>
          <p:nvPr>
            <p:ph type="sldNum" sz="quarter" idx="10"/>
          </p:nvPr>
        </p:nvSpPr>
        <p:spPr/>
        <p:txBody>
          <a:bodyPr/>
          <a:lstStyle/>
          <a:p>
            <a:fld id="{0678F8C6-2159-40A9-B8C0-DFADA5D43FE1}" type="slidenum">
              <a:rPr lang="da-DK" smtClean="0"/>
              <a:pPr/>
              <a:t>33</a:t>
            </a:fld>
            <a:endParaRPr lang="da-DK"/>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pPr rtl="0"/>
            <a:r>
              <a:rPr lang="en-US" dirty="0" smtClean="0"/>
              <a:t>The Government appreciates the tremendous effort many people make in voluntary work and recognize the necessity of the volunteer involvement and participation in the social field. A well-functioning welfare state requires not only a strong private and public sector, but also a strong and committed voluntary sector. Volunteering creates strong communities across generations and social backgrounds.</a:t>
            </a:r>
          </a:p>
          <a:p>
            <a:pPr rtl="0"/>
            <a:r>
              <a:rPr lang="en-US" dirty="0" smtClean="0"/>
              <a:t>It is the public sector, which has the primary responsibility for marginalized children, youth and adults. The voluntary sector is an important addition, because it can create a different kind of trust and contact with other people.</a:t>
            </a:r>
          </a:p>
          <a:p>
            <a:pPr rtl="0"/>
            <a:r>
              <a:rPr lang="en-US" dirty="0" smtClean="0"/>
              <a:t>Charter for the cooperation between the voluntary sector and the public sector </a:t>
            </a:r>
            <a:br>
              <a:rPr lang="en-US" dirty="0" smtClean="0"/>
            </a:br>
            <a:r>
              <a:rPr lang="en-US" dirty="0" smtClean="0"/>
              <a:t>The Charter for cooperation between the voluntary sector and the public sector describes the fundamental values and frameworks for interaction. It is prepared by representatives of the two sectors together back in 2001. Now it is about to be renewed and kept up-to-date.</a:t>
            </a:r>
          </a:p>
          <a:p>
            <a:pPr rtl="0"/>
            <a:r>
              <a:rPr lang="en-US" dirty="0" smtClean="0"/>
              <a:t>More than 10 years have passed since the Charter was originally formulated. And both the voluntary sector, the public sector and the welfare state has changed significantly since then. The revitalized charter was published in summer 2013.</a:t>
            </a:r>
          </a:p>
          <a:p>
            <a:endParaRPr lang="da-DK" dirty="0"/>
          </a:p>
        </p:txBody>
      </p:sp>
      <p:sp>
        <p:nvSpPr>
          <p:cNvPr id="4" name="Pladsholder til diasnummer 3"/>
          <p:cNvSpPr>
            <a:spLocks noGrp="1"/>
          </p:cNvSpPr>
          <p:nvPr>
            <p:ph type="sldNum" sz="quarter" idx="10"/>
          </p:nvPr>
        </p:nvSpPr>
        <p:spPr/>
        <p:txBody>
          <a:bodyPr/>
          <a:lstStyle/>
          <a:p>
            <a:fld id="{0678F8C6-2159-40A9-B8C0-DFADA5D43FE1}" type="slidenum">
              <a:rPr lang="da-DK" smtClean="0"/>
              <a:pPr/>
              <a:t>3</a:t>
            </a:fld>
            <a:endParaRPr lang="da-DK"/>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endParaRPr lang="da-DK" dirty="0"/>
          </a:p>
        </p:txBody>
      </p:sp>
      <p:sp>
        <p:nvSpPr>
          <p:cNvPr id="4" name="Pladsholder til diasnummer 3"/>
          <p:cNvSpPr>
            <a:spLocks noGrp="1"/>
          </p:cNvSpPr>
          <p:nvPr>
            <p:ph type="sldNum" sz="quarter" idx="10"/>
          </p:nvPr>
        </p:nvSpPr>
        <p:spPr/>
        <p:txBody>
          <a:bodyPr/>
          <a:lstStyle/>
          <a:p>
            <a:pPr>
              <a:defRPr/>
            </a:pPr>
            <a:fld id="{F097D88F-0C4C-485B-87AE-E6C55445BFBE}" type="slidenum">
              <a:rPr lang="da-DK" smtClean="0"/>
              <a:pPr>
                <a:defRPr/>
              </a:pPr>
              <a:t>6</a:t>
            </a:fld>
            <a:endParaRPr lang="da-DK"/>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da-DK" dirty="0" err="1" smtClean="0"/>
              <a:t>Co-creation</a:t>
            </a:r>
            <a:r>
              <a:rPr lang="da-DK" dirty="0" smtClean="0"/>
              <a:t> = </a:t>
            </a:r>
            <a:r>
              <a:rPr lang="da-DK" dirty="0" err="1" smtClean="0"/>
              <a:t>samskabelse</a:t>
            </a:r>
            <a:endParaRPr lang="da-DK" dirty="0"/>
          </a:p>
        </p:txBody>
      </p:sp>
      <p:sp>
        <p:nvSpPr>
          <p:cNvPr id="4" name="Pladsholder til diasnummer 3"/>
          <p:cNvSpPr>
            <a:spLocks noGrp="1"/>
          </p:cNvSpPr>
          <p:nvPr>
            <p:ph type="sldNum" sz="quarter" idx="10"/>
          </p:nvPr>
        </p:nvSpPr>
        <p:spPr/>
        <p:txBody>
          <a:bodyPr/>
          <a:lstStyle/>
          <a:p>
            <a:fld id="{0678F8C6-2159-40A9-B8C0-DFADA5D43FE1}" type="slidenum">
              <a:rPr lang="da-DK" smtClean="0"/>
              <a:pPr/>
              <a:t>11</a:t>
            </a:fld>
            <a:endParaRPr lang="da-DK"/>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da-DK" dirty="0" err="1" smtClean="0"/>
              <a:t>Co-production</a:t>
            </a:r>
            <a:r>
              <a:rPr lang="da-DK" baseline="0" dirty="0" smtClean="0"/>
              <a:t> = </a:t>
            </a:r>
            <a:r>
              <a:rPr lang="da-DK" dirty="0" smtClean="0"/>
              <a:t>Samproduktion</a:t>
            </a:r>
            <a:endParaRPr lang="da-DK" dirty="0"/>
          </a:p>
        </p:txBody>
      </p:sp>
      <p:sp>
        <p:nvSpPr>
          <p:cNvPr id="4" name="Pladsholder til diasnummer 3"/>
          <p:cNvSpPr>
            <a:spLocks noGrp="1"/>
          </p:cNvSpPr>
          <p:nvPr>
            <p:ph type="sldNum" sz="quarter" idx="10"/>
          </p:nvPr>
        </p:nvSpPr>
        <p:spPr/>
        <p:txBody>
          <a:bodyPr/>
          <a:lstStyle/>
          <a:p>
            <a:fld id="{0678F8C6-2159-40A9-B8C0-DFADA5D43FE1}" type="slidenum">
              <a:rPr lang="da-DK" smtClean="0"/>
              <a:pPr/>
              <a:t>12</a:t>
            </a:fld>
            <a:endParaRPr lang="da-DK"/>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pPr>
              <a:buNone/>
            </a:pPr>
            <a:r>
              <a:rPr lang="da-DK" dirty="0" smtClean="0"/>
              <a:t>Tegn eksempel</a:t>
            </a:r>
            <a:r>
              <a:rPr lang="da-DK" baseline="0" dirty="0" smtClean="0"/>
              <a:t> </a:t>
            </a:r>
            <a:r>
              <a:rPr lang="en-GB" dirty="0" smtClean="0"/>
              <a:t>et </a:t>
            </a:r>
            <a:r>
              <a:rPr lang="en-GB" dirty="0" err="1" smtClean="0"/>
              <a:t>kort</a:t>
            </a:r>
            <a:r>
              <a:rPr lang="en-GB" dirty="0" smtClean="0"/>
              <a:t> over </a:t>
            </a:r>
            <a:r>
              <a:rPr lang="en-GB" dirty="0" err="1" smtClean="0"/>
              <a:t>hvordan</a:t>
            </a:r>
            <a:r>
              <a:rPr lang="en-GB" dirty="0" smtClean="0"/>
              <a:t> </a:t>
            </a:r>
            <a:r>
              <a:rPr lang="en-GB" dirty="0" err="1" smtClean="0"/>
              <a:t>frivillige</a:t>
            </a:r>
            <a:r>
              <a:rPr lang="en-GB" dirty="0" smtClean="0"/>
              <a:t> organisation </a:t>
            </a:r>
            <a:r>
              <a:rPr lang="en-GB" dirty="0" err="1" smtClean="0"/>
              <a:t>relaterer</a:t>
            </a:r>
            <a:r>
              <a:rPr lang="en-GB" dirty="0" smtClean="0"/>
              <a:t> </a:t>
            </a:r>
            <a:r>
              <a:rPr lang="en-GB" dirty="0" err="1" smtClean="0"/>
              <a:t>til</a:t>
            </a:r>
            <a:r>
              <a:rPr lang="en-GB" dirty="0" smtClean="0"/>
              <a:t> den </a:t>
            </a:r>
            <a:r>
              <a:rPr lang="en-GB" dirty="0" err="1" smtClean="0"/>
              <a:t>offentlige</a:t>
            </a:r>
            <a:r>
              <a:rPr lang="en-GB" dirty="0" smtClean="0"/>
              <a:t> </a:t>
            </a:r>
            <a:r>
              <a:rPr lang="en-GB" dirty="0" err="1" smtClean="0"/>
              <a:t>sektor</a:t>
            </a:r>
            <a:endParaRPr lang="en-GB" dirty="0" smtClean="0"/>
          </a:p>
          <a:p>
            <a:pPr>
              <a:buNone/>
            </a:pPr>
            <a:r>
              <a:rPr lang="da-DK" baseline="0" dirty="0" smtClean="0"/>
              <a:t> på </a:t>
            </a:r>
            <a:r>
              <a:rPr lang="da-DK" dirty="0" smtClean="0"/>
              <a:t>9.45 – 10.15	</a:t>
            </a:r>
            <a:r>
              <a:rPr lang="da-DK" dirty="0" err="1" smtClean="0"/>
              <a:t>Voluntary</a:t>
            </a:r>
            <a:r>
              <a:rPr lang="da-DK" dirty="0" smtClean="0"/>
              <a:t> </a:t>
            </a:r>
            <a:r>
              <a:rPr lang="da-DK" dirty="0" err="1" smtClean="0"/>
              <a:t>Work</a:t>
            </a:r>
            <a:r>
              <a:rPr lang="da-DK" dirty="0" smtClean="0"/>
              <a:t> in </a:t>
            </a:r>
            <a:r>
              <a:rPr lang="da-DK" dirty="0" err="1" smtClean="0"/>
              <a:t>Kyrgystan</a:t>
            </a:r>
            <a:r>
              <a:rPr lang="da-DK" dirty="0" smtClean="0"/>
              <a:t>? </a:t>
            </a:r>
          </a:p>
          <a:p>
            <a:pPr>
              <a:buNone/>
            </a:pPr>
            <a:r>
              <a:rPr lang="da-DK" dirty="0" smtClean="0"/>
              <a:t>10.15 – 10.30	Break</a:t>
            </a:r>
          </a:p>
          <a:p>
            <a:pPr>
              <a:buNone/>
            </a:pPr>
            <a:r>
              <a:rPr lang="da-DK" dirty="0" smtClean="0"/>
              <a:t>10.30 – 12.00	 </a:t>
            </a:r>
            <a:r>
              <a:rPr lang="da-DK" dirty="0" err="1" smtClean="0"/>
              <a:t>Voluntary</a:t>
            </a:r>
            <a:r>
              <a:rPr lang="da-DK" dirty="0" smtClean="0"/>
              <a:t> </a:t>
            </a:r>
            <a:r>
              <a:rPr lang="da-DK" dirty="0" err="1" smtClean="0"/>
              <a:t>Work</a:t>
            </a:r>
            <a:r>
              <a:rPr lang="da-DK" dirty="0" smtClean="0"/>
              <a:t> in </a:t>
            </a:r>
            <a:r>
              <a:rPr lang="da-DK" dirty="0" err="1" smtClean="0"/>
              <a:t>Kyrgystan</a:t>
            </a:r>
            <a:r>
              <a:rPr lang="da-DK" dirty="0" smtClean="0"/>
              <a:t>? 		</a:t>
            </a:r>
          </a:p>
          <a:p>
            <a:pPr>
              <a:buNone/>
            </a:pPr>
            <a:r>
              <a:rPr lang="da-DK" dirty="0" smtClean="0"/>
              <a:t>12.00 – 14.30	Lunch break</a:t>
            </a:r>
          </a:p>
          <a:p>
            <a:endParaRPr lang="da-DK" dirty="0"/>
          </a:p>
        </p:txBody>
      </p:sp>
      <p:sp>
        <p:nvSpPr>
          <p:cNvPr id="4" name="Pladsholder til diasnummer 3"/>
          <p:cNvSpPr>
            <a:spLocks noGrp="1"/>
          </p:cNvSpPr>
          <p:nvPr>
            <p:ph type="sldNum" sz="quarter" idx="10"/>
          </p:nvPr>
        </p:nvSpPr>
        <p:spPr/>
        <p:txBody>
          <a:bodyPr/>
          <a:lstStyle/>
          <a:p>
            <a:fld id="{0678F8C6-2159-40A9-B8C0-DFADA5D43FE1}" type="slidenum">
              <a:rPr lang="da-DK" smtClean="0"/>
              <a:pPr/>
              <a:t>14</a:t>
            </a:fld>
            <a:endParaRPr lang="da-DK"/>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da-DK" dirty="0" smtClean="0"/>
              <a:t>In</a:t>
            </a:r>
            <a:r>
              <a:rPr lang="da-DK" baseline="0" dirty="0" smtClean="0"/>
              <a:t> </a:t>
            </a:r>
            <a:r>
              <a:rPr lang="da-DK" baseline="0" dirty="0" err="1" smtClean="0"/>
              <a:t>my</a:t>
            </a:r>
            <a:r>
              <a:rPr lang="da-DK" baseline="0" dirty="0" smtClean="0"/>
              <a:t> </a:t>
            </a:r>
            <a:r>
              <a:rPr lang="da-DK" baseline="0" dirty="0" err="1" smtClean="0"/>
              <a:t>presentation</a:t>
            </a:r>
            <a:r>
              <a:rPr lang="da-DK" baseline="0" dirty="0" smtClean="0"/>
              <a:t> I </a:t>
            </a:r>
            <a:r>
              <a:rPr lang="da-DK" baseline="0" dirty="0" err="1" smtClean="0"/>
              <a:t>will</a:t>
            </a:r>
            <a:r>
              <a:rPr lang="da-DK" baseline="0" dirty="0" smtClean="0"/>
              <a:t> </a:t>
            </a:r>
            <a:r>
              <a:rPr lang="da-DK" baseline="0" dirty="0" err="1" smtClean="0"/>
              <a:t>use</a:t>
            </a:r>
            <a:r>
              <a:rPr lang="da-DK" baseline="0" dirty="0" smtClean="0"/>
              <a:t> the </a:t>
            </a:r>
            <a:r>
              <a:rPr lang="da-DK" baseline="0" dirty="0" err="1" smtClean="0"/>
              <a:t>theory</a:t>
            </a:r>
            <a:r>
              <a:rPr lang="da-DK" baseline="0" dirty="0" smtClean="0"/>
              <a:t> of </a:t>
            </a:r>
            <a:r>
              <a:rPr lang="da-DK" baseline="0" dirty="0" err="1" smtClean="0"/>
              <a:t>change</a:t>
            </a:r>
            <a:r>
              <a:rPr lang="da-DK" baseline="0" dirty="0" smtClean="0"/>
              <a:t> model </a:t>
            </a:r>
            <a:r>
              <a:rPr lang="da-DK" baseline="0" dirty="0" err="1" smtClean="0"/>
              <a:t>which</a:t>
            </a:r>
            <a:r>
              <a:rPr lang="da-DK" baseline="0" dirty="0" smtClean="0"/>
              <a:t> </a:t>
            </a:r>
            <a:r>
              <a:rPr lang="da-DK" baseline="0" dirty="0" err="1" smtClean="0"/>
              <a:t>yo</a:t>
            </a:r>
            <a:r>
              <a:rPr lang="da-DK" baseline="0" dirty="0" smtClean="0"/>
              <a:t> </a:t>
            </a:r>
            <a:r>
              <a:rPr lang="da-DK" baseline="0" dirty="0" err="1" smtClean="0"/>
              <a:t>were</a:t>
            </a:r>
            <a:r>
              <a:rPr lang="da-DK" baseline="0" dirty="0" smtClean="0"/>
              <a:t> </a:t>
            </a:r>
            <a:r>
              <a:rPr lang="da-DK" baseline="0" dirty="0" err="1" smtClean="0"/>
              <a:t>working</a:t>
            </a:r>
            <a:r>
              <a:rPr lang="da-DK" baseline="0" dirty="0" smtClean="0"/>
              <a:t> </a:t>
            </a:r>
            <a:r>
              <a:rPr lang="da-DK" baseline="0" dirty="0" err="1" smtClean="0"/>
              <a:t>with</a:t>
            </a:r>
            <a:r>
              <a:rPr lang="da-DK" baseline="0" dirty="0" smtClean="0"/>
              <a:t> </a:t>
            </a:r>
            <a:r>
              <a:rPr lang="da-DK" baseline="0" dirty="0" err="1" smtClean="0"/>
              <a:t>some</a:t>
            </a:r>
            <a:r>
              <a:rPr lang="da-DK" baseline="0" dirty="0" smtClean="0"/>
              <a:t> </a:t>
            </a:r>
            <a:r>
              <a:rPr lang="da-DK" baseline="0" dirty="0" err="1" smtClean="0"/>
              <a:t>days</a:t>
            </a:r>
            <a:r>
              <a:rPr lang="da-DK" baseline="0" dirty="0" smtClean="0"/>
              <a:t> </a:t>
            </a:r>
            <a:r>
              <a:rPr lang="da-DK" baseline="0" dirty="0" err="1" smtClean="0"/>
              <a:t>ago</a:t>
            </a:r>
            <a:endParaRPr lang="da-DK" baseline="0" dirty="0" smtClean="0"/>
          </a:p>
          <a:p>
            <a:r>
              <a:rPr lang="da-DK" baseline="0" dirty="0" err="1" smtClean="0"/>
              <a:t>Purpose</a:t>
            </a:r>
            <a:r>
              <a:rPr lang="da-DK" baseline="0" dirty="0" smtClean="0"/>
              <a:t> – </a:t>
            </a:r>
            <a:r>
              <a:rPr lang="da-DK" baseline="0" dirty="0" err="1" smtClean="0"/>
              <a:t>target</a:t>
            </a:r>
            <a:r>
              <a:rPr lang="da-DK" baseline="0" dirty="0" smtClean="0"/>
              <a:t> </a:t>
            </a:r>
            <a:r>
              <a:rPr lang="da-DK" baseline="0" dirty="0" err="1" smtClean="0"/>
              <a:t>group</a:t>
            </a:r>
            <a:r>
              <a:rPr lang="da-DK" baseline="0" dirty="0" smtClean="0"/>
              <a:t>, effekts and </a:t>
            </a:r>
            <a:r>
              <a:rPr lang="da-DK" baseline="0" dirty="0" err="1" smtClean="0"/>
              <a:t>activities</a:t>
            </a:r>
            <a:r>
              <a:rPr lang="da-DK" baseline="0" dirty="0" smtClean="0"/>
              <a:t>.</a:t>
            </a:r>
            <a:endParaRPr lang="da-DK" dirty="0"/>
          </a:p>
        </p:txBody>
      </p:sp>
      <p:sp>
        <p:nvSpPr>
          <p:cNvPr id="4" name="Pladsholder til diasnummer 3"/>
          <p:cNvSpPr>
            <a:spLocks noGrp="1"/>
          </p:cNvSpPr>
          <p:nvPr>
            <p:ph type="sldNum" sz="quarter" idx="10"/>
          </p:nvPr>
        </p:nvSpPr>
        <p:spPr/>
        <p:txBody>
          <a:bodyPr/>
          <a:lstStyle/>
          <a:p>
            <a:fld id="{0678F8C6-2159-40A9-B8C0-DFADA5D43FE1}" type="slidenum">
              <a:rPr lang="da-DK" smtClean="0"/>
              <a:pPr/>
              <a:t>16</a:t>
            </a:fld>
            <a:endParaRPr lang="da-DK"/>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da-DK" dirty="0" smtClean="0"/>
              <a:t>Inddrager = </a:t>
            </a:r>
            <a:r>
              <a:rPr lang="da-DK" dirty="0" err="1" smtClean="0"/>
              <a:t>withdraw</a:t>
            </a:r>
            <a:endParaRPr lang="da-DK" dirty="0" smtClean="0"/>
          </a:p>
          <a:p>
            <a:pPr>
              <a:buNone/>
            </a:pPr>
            <a:r>
              <a:rPr lang="da-DK" dirty="0" smtClean="0"/>
              <a:t>14.30 – 15.30	 </a:t>
            </a:r>
            <a:r>
              <a:rPr lang="da-DK" dirty="0" err="1" smtClean="0"/>
              <a:t>Presentation</a:t>
            </a:r>
            <a:r>
              <a:rPr lang="da-DK" dirty="0" smtClean="0"/>
              <a:t>: </a:t>
            </a:r>
            <a:r>
              <a:rPr lang="da-DK" dirty="0" err="1" smtClean="0"/>
              <a:t>Concrete</a:t>
            </a:r>
            <a:r>
              <a:rPr lang="da-DK" dirty="0" smtClean="0"/>
              <a:t> </a:t>
            </a:r>
            <a:r>
              <a:rPr lang="da-DK" dirty="0" err="1" smtClean="0"/>
              <a:t>examples</a:t>
            </a:r>
            <a:r>
              <a:rPr lang="da-DK" dirty="0" smtClean="0"/>
              <a:t> of </a:t>
            </a:r>
            <a:r>
              <a:rPr lang="da-DK" dirty="0" err="1" smtClean="0"/>
              <a:t>voluntary</a:t>
            </a:r>
            <a:r>
              <a:rPr lang="da-DK" dirty="0" smtClean="0"/>
              <a:t> </a:t>
            </a:r>
            <a:r>
              <a:rPr lang="da-DK" dirty="0" err="1" smtClean="0"/>
              <a:t>work</a:t>
            </a:r>
            <a:r>
              <a:rPr lang="da-DK" dirty="0" smtClean="0"/>
              <a:t> in 		Denmark</a:t>
            </a:r>
          </a:p>
          <a:p>
            <a:pPr>
              <a:buNone/>
            </a:pPr>
            <a:r>
              <a:rPr lang="da-DK" dirty="0" smtClean="0"/>
              <a:t>			</a:t>
            </a:r>
            <a:r>
              <a:rPr lang="en-US" dirty="0" smtClean="0"/>
              <a:t>How is it possible for you to strength the voluntary work in 		Kyrgyzstan?</a:t>
            </a:r>
            <a:r>
              <a:rPr lang="da-DK" dirty="0" smtClean="0"/>
              <a:t>	</a:t>
            </a:r>
          </a:p>
          <a:p>
            <a:endParaRPr lang="da-DK" dirty="0"/>
          </a:p>
        </p:txBody>
      </p:sp>
      <p:sp>
        <p:nvSpPr>
          <p:cNvPr id="4" name="Pladsholder til diasnummer 3"/>
          <p:cNvSpPr>
            <a:spLocks noGrp="1"/>
          </p:cNvSpPr>
          <p:nvPr>
            <p:ph type="sldNum" sz="quarter" idx="10"/>
          </p:nvPr>
        </p:nvSpPr>
        <p:spPr/>
        <p:txBody>
          <a:bodyPr/>
          <a:lstStyle/>
          <a:p>
            <a:fld id="{0678F8C6-2159-40A9-B8C0-DFADA5D43FE1}" type="slidenum">
              <a:rPr lang="da-DK" smtClean="0"/>
              <a:pPr/>
              <a:t>28</a:t>
            </a:fld>
            <a:endParaRPr lang="da-DK"/>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da-DK" dirty="0" err="1" smtClean="0"/>
              <a:t>You</a:t>
            </a:r>
            <a:r>
              <a:rPr lang="da-DK" baseline="0" dirty="0" smtClean="0"/>
              <a:t> </a:t>
            </a:r>
            <a:r>
              <a:rPr lang="da-DK" baseline="0" dirty="0" err="1" smtClean="0"/>
              <a:t>alredy</a:t>
            </a:r>
            <a:r>
              <a:rPr lang="da-DK" baseline="0" dirty="0" smtClean="0"/>
              <a:t> </a:t>
            </a:r>
            <a:r>
              <a:rPr lang="da-DK" baseline="0" dirty="0" err="1" smtClean="0"/>
              <a:t>work</a:t>
            </a:r>
            <a:r>
              <a:rPr lang="da-DK" baseline="0" dirty="0" smtClean="0"/>
              <a:t> </a:t>
            </a:r>
            <a:r>
              <a:rPr lang="da-DK" baseline="0" dirty="0" err="1" smtClean="0"/>
              <a:t>with</a:t>
            </a:r>
            <a:r>
              <a:rPr lang="da-DK" baseline="0" dirty="0" smtClean="0"/>
              <a:t> </a:t>
            </a:r>
            <a:r>
              <a:rPr lang="da-DK" baseline="0" dirty="0" err="1" smtClean="0"/>
              <a:t>Community</a:t>
            </a:r>
            <a:r>
              <a:rPr lang="da-DK" baseline="0" dirty="0" smtClean="0"/>
              <a:t> </a:t>
            </a:r>
            <a:r>
              <a:rPr lang="da-DK" baseline="0" dirty="0" err="1" smtClean="0"/>
              <a:t>Work</a:t>
            </a:r>
            <a:r>
              <a:rPr lang="da-DK" baseline="0" dirty="0" smtClean="0"/>
              <a:t> </a:t>
            </a:r>
            <a:r>
              <a:rPr lang="da-DK" baseline="0" dirty="0" err="1" smtClean="0"/>
              <a:t>here</a:t>
            </a:r>
            <a:r>
              <a:rPr lang="da-DK" baseline="0" dirty="0" smtClean="0"/>
              <a:t> in </a:t>
            </a:r>
            <a:r>
              <a:rPr lang="da-DK" baseline="0" dirty="0" err="1" smtClean="0"/>
              <a:t>Kyrgyzsatan</a:t>
            </a:r>
            <a:r>
              <a:rPr lang="da-DK" baseline="0" dirty="0" smtClean="0"/>
              <a:t>.</a:t>
            </a:r>
            <a:endParaRPr lang="da-DK" dirty="0"/>
          </a:p>
        </p:txBody>
      </p:sp>
      <p:sp>
        <p:nvSpPr>
          <p:cNvPr id="4" name="Pladsholder til diasnummer 3"/>
          <p:cNvSpPr>
            <a:spLocks noGrp="1"/>
          </p:cNvSpPr>
          <p:nvPr>
            <p:ph type="sldNum" sz="quarter" idx="10"/>
          </p:nvPr>
        </p:nvSpPr>
        <p:spPr/>
        <p:txBody>
          <a:bodyPr/>
          <a:lstStyle/>
          <a:p>
            <a:fld id="{0678F8C6-2159-40A9-B8C0-DFADA5D43FE1}" type="slidenum">
              <a:rPr lang="da-DK" smtClean="0"/>
              <a:pPr/>
              <a:t>30</a:t>
            </a:fld>
            <a:endParaRPr lang="da-DK"/>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s">
    <p:spTree>
      <p:nvGrpSpPr>
        <p:cNvPr id="1" name=""/>
        <p:cNvGrpSpPr/>
        <p:nvPr/>
      </p:nvGrpSpPr>
      <p:grpSpPr>
        <a:xfrm>
          <a:off x="0" y="0"/>
          <a:ext cx="0" cy="0"/>
          <a:chOff x="0" y="0"/>
          <a:chExt cx="0" cy="0"/>
        </a:xfrm>
      </p:grpSpPr>
      <p:pic>
        <p:nvPicPr>
          <p:cNvPr id="4" name="Billede 7" descr="PP baggrund.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pic>
        <p:nvPicPr>
          <p:cNvPr id="5" name="Billede 9"/>
          <p:cNvPicPr>
            <a:picLocks noChangeAspect="1"/>
          </p:cNvPicPr>
          <p:nvPr userDrawn="1"/>
        </p:nvPicPr>
        <p:blipFill>
          <a:blip r:embed="rId3"/>
          <a:srcRect/>
          <a:stretch>
            <a:fillRect/>
          </a:stretch>
        </p:blipFill>
        <p:spPr bwMode="auto">
          <a:xfrm>
            <a:off x="6880225" y="358775"/>
            <a:ext cx="1916113" cy="731838"/>
          </a:xfrm>
          <a:prstGeom prst="rect">
            <a:avLst/>
          </a:prstGeom>
          <a:noFill/>
          <a:ln w="9525">
            <a:noFill/>
            <a:miter lim="800000"/>
            <a:headEnd/>
            <a:tailEnd/>
          </a:ln>
        </p:spPr>
      </p:pic>
      <p:pic>
        <p:nvPicPr>
          <p:cNvPr id="6" name="Billede 10"/>
          <p:cNvPicPr>
            <a:picLocks noChangeAspect="1"/>
          </p:cNvPicPr>
          <p:nvPr userDrawn="1"/>
        </p:nvPicPr>
        <p:blipFill>
          <a:blip r:embed="rId4"/>
          <a:srcRect/>
          <a:stretch>
            <a:fillRect/>
          </a:stretch>
        </p:blipFill>
        <p:spPr bwMode="auto">
          <a:xfrm>
            <a:off x="534988" y="6332538"/>
            <a:ext cx="4492625" cy="90487"/>
          </a:xfrm>
          <a:prstGeom prst="rect">
            <a:avLst/>
          </a:prstGeom>
          <a:noFill/>
          <a:ln w="9525">
            <a:noFill/>
            <a:miter lim="800000"/>
            <a:headEnd/>
            <a:tailEnd/>
          </a:ln>
        </p:spPr>
      </p:pic>
      <p:sp>
        <p:nvSpPr>
          <p:cNvPr id="3074" name="Rectangle 2"/>
          <p:cNvSpPr>
            <a:spLocks noGrp="1" noChangeArrowheads="1"/>
          </p:cNvSpPr>
          <p:nvPr>
            <p:ph type="ctrTitle"/>
          </p:nvPr>
        </p:nvSpPr>
        <p:spPr>
          <a:xfrm>
            <a:off x="514350" y="2243138"/>
            <a:ext cx="7772400" cy="1214437"/>
          </a:xfrm>
        </p:spPr>
        <p:txBody>
          <a:bodyPr lIns="0" tIns="0" rIns="0" bIns="0"/>
          <a:lstStyle>
            <a:lvl1pPr>
              <a:defRPr sz="3200"/>
            </a:lvl1pPr>
          </a:lstStyle>
          <a:p>
            <a:pPr lvl="0"/>
            <a:r>
              <a:rPr lang="en-GB" noProof="0" smtClean="0"/>
              <a:t>Click to edit Master title style</a:t>
            </a:r>
          </a:p>
        </p:txBody>
      </p:sp>
      <p:sp>
        <p:nvSpPr>
          <p:cNvPr id="3075" name="Rectangle 3"/>
          <p:cNvSpPr>
            <a:spLocks noGrp="1" noChangeArrowheads="1"/>
          </p:cNvSpPr>
          <p:nvPr>
            <p:ph type="subTitle" idx="1"/>
          </p:nvPr>
        </p:nvSpPr>
        <p:spPr>
          <a:xfrm>
            <a:off x="514350" y="3470275"/>
            <a:ext cx="7772400" cy="175260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marL="0" indent="0">
              <a:buFontTx/>
              <a:buNone/>
              <a:defRPr sz="2000"/>
            </a:lvl1pPr>
          </a:lstStyle>
          <a:p>
            <a:pPr lvl="0"/>
            <a:r>
              <a:rPr lang="en-GB" noProof="0" smtClean="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masteren</a:t>
            </a:r>
            <a:endParaRPr lang="da-DK"/>
          </a:p>
        </p:txBody>
      </p:sp>
      <p:sp>
        <p:nvSpPr>
          <p:cNvPr id="3" name="Pladsholder til lodret titel 2"/>
          <p:cNvSpPr>
            <a:spLocks noGrp="1"/>
          </p:cNvSpPr>
          <p:nvPr>
            <p:ph type="body" orient="vert" idx="1"/>
          </p:nvPr>
        </p:nvSpPr>
        <p:spPr/>
        <p:txBody>
          <a:bodyPr vert="eaVert"/>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Rectangle 5"/>
          <p:cNvSpPr>
            <a:spLocks noGrp="1" noChangeArrowheads="1"/>
          </p:cNvSpPr>
          <p:nvPr>
            <p:ph type="ftr" sz="quarter" idx="10"/>
          </p:nvPr>
        </p:nvSpPr>
        <p:spPr>
          <a:ln/>
        </p:spPr>
        <p:txBody>
          <a:bodyPr/>
          <a:lstStyle>
            <a:lvl1pPr>
              <a:defRPr/>
            </a:lvl1pPr>
          </a:lstStyle>
          <a:p>
            <a:pPr>
              <a:defRPr/>
            </a:pP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6629400" y="457200"/>
            <a:ext cx="2057400" cy="5668963"/>
          </a:xfrm>
        </p:spPr>
        <p:txBody>
          <a:bodyPr vert="eaVert"/>
          <a:lstStyle/>
          <a:p>
            <a:r>
              <a:rPr lang="da-DK" smtClean="0"/>
              <a:t>Klik for at redigere i masteren</a:t>
            </a:r>
            <a:endParaRPr lang="da-DK"/>
          </a:p>
        </p:txBody>
      </p:sp>
      <p:sp>
        <p:nvSpPr>
          <p:cNvPr id="3" name="Pladsholder til lodret titel 2"/>
          <p:cNvSpPr>
            <a:spLocks noGrp="1"/>
          </p:cNvSpPr>
          <p:nvPr>
            <p:ph type="body" orient="vert" idx="1"/>
          </p:nvPr>
        </p:nvSpPr>
        <p:spPr>
          <a:xfrm>
            <a:off x="457200" y="457200"/>
            <a:ext cx="6019800" cy="5668963"/>
          </a:xfrm>
        </p:spPr>
        <p:txBody>
          <a:bodyPr vert="eaVert"/>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Rectangle 5"/>
          <p:cNvSpPr>
            <a:spLocks noGrp="1" noChangeArrowheads="1"/>
          </p:cNvSpPr>
          <p:nvPr>
            <p:ph type="ftr" sz="quarter" idx="10"/>
          </p:nvPr>
        </p:nvSpPr>
        <p:spPr>
          <a:ln/>
        </p:spPr>
        <p:txBody>
          <a:bodyPr/>
          <a:lstStyle>
            <a:lvl1pPr>
              <a:defRPr/>
            </a:lvl1pPr>
          </a:lstStyle>
          <a:p>
            <a:pPr>
              <a:defRPr/>
            </a:pP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masteren</a:t>
            </a:r>
            <a:endParaRPr lang="da-DK"/>
          </a:p>
        </p:txBody>
      </p:sp>
      <p:sp>
        <p:nvSpPr>
          <p:cNvPr id="3" name="Pladsholder til indhold 2"/>
          <p:cNvSpPr>
            <a:spLocks noGrp="1"/>
          </p:cNvSpPr>
          <p:nvPr>
            <p:ph idx="1"/>
          </p:nvPr>
        </p:nvSpPr>
        <p:spPr/>
        <p:txBody>
          <a:bodyPr/>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Rectangle 5"/>
          <p:cNvSpPr>
            <a:spLocks noGrp="1" noChangeArrowheads="1"/>
          </p:cNvSpPr>
          <p:nvPr>
            <p:ph type="ftr" sz="quarter" idx="10"/>
          </p:nvPr>
        </p:nvSpPr>
        <p:spPr>
          <a:ln/>
        </p:spPr>
        <p:txBody>
          <a:bodyPr/>
          <a:lstStyle>
            <a:lvl1pPr>
              <a:defRPr/>
            </a:lvl1pPr>
          </a:lstStyle>
          <a:p>
            <a:pPr>
              <a:defRPr/>
            </a:pP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a-DK" smtClean="0"/>
              <a:t>Klik for at redigere i masteren</a:t>
            </a:r>
            <a:endParaRPr lang="da-DK"/>
          </a:p>
        </p:txBody>
      </p:sp>
      <p:sp>
        <p:nvSpPr>
          <p:cNvPr id="3" name="Pladsholder til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a-DK" smtClean="0"/>
              <a:t>Klik for at redigere teksttypografierne i masteren</a:t>
            </a:r>
          </a:p>
        </p:txBody>
      </p:sp>
      <p:sp>
        <p:nvSpPr>
          <p:cNvPr id="4" name="Rectangle 5"/>
          <p:cNvSpPr>
            <a:spLocks noGrp="1" noChangeArrowheads="1"/>
          </p:cNvSpPr>
          <p:nvPr>
            <p:ph type="ftr" sz="quarter" idx="10"/>
          </p:nvPr>
        </p:nvSpPr>
        <p:spPr>
          <a:ln/>
        </p:spPr>
        <p:txBody>
          <a:bodyPr/>
          <a:lstStyle>
            <a:lvl1pPr>
              <a:defRPr/>
            </a:lvl1pPr>
          </a:lstStyle>
          <a:p>
            <a:pPr>
              <a:defRPr/>
            </a:pP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masteren</a:t>
            </a:r>
            <a:endParaRPr lang="da-DK"/>
          </a:p>
        </p:txBody>
      </p:sp>
      <p:sp>
        <p:nvSpPr>
          <p:cNvPr id="3" name="Pladsholder til indhold 2"/>
          <p:cNvSpPr>
            <a:spLocks noGrp="1"/>
          </p:cNvSpPr>
          <p:nvPr>
            <p:ph sz="half" idx="1"/>
          </p:nvPr>
        </p:nvSpPr>
        <p:spPr>
          <a:xfrm>
            <a:off x="457200" y="1433513"/>
            <a:ext cx="4038600"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indhold 3"/>
          <p:cNvSpPr>
            <a:spLocks noGrp="1"/>
          </p:cNvSpPr>
          <p:nvPr>
            <p:ph sz="half" idx="2"/>
          </p:nvPr>
        </p:nvSpPr>
        <p:spPr>
          <a:xfrm>
            <a:off x="4648200" y="1433513"/>
            <a:ext cx="4038600"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Rectangle 5"/>
          <p:cNvSpPr>
            <a:spLocks noGrp="1" noChangeArrowheads="1"/>
          </p:cNvSpPr>
          <p:nvPr>
            <p:ph type="ftr" sz="quarter" idx="10"/>
          </p:nvPr>
        </p:nvSpPr>
        <p:spPr>
          <a:ln/>
        </p:spPr>
        <p:txBody>
          <a:bodyPr/>
          <a:lstStyle>
            <a:lvl1pPr>
              <a:defRPr/>
            </a:lvl1pPr>
          </a:lstStyle>
          <a:p>
            <a:pPr>
              <a:defRPr/>
            </a:pP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a-DK" smtClean="0"/>
              <a:t>Klik for at redigere i masteren</a:t>
            </a:r>
            <a:endParaRPr lang="da-DK"/>
          </a:p>
        </p:txBody>
      </p:sp>
      <p:sp>
        <p:nvSpPr>
          <p:cNvPr id="3" name="Pladsholder til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teksttypografierne i masteren</a:t>
            </a:r>
          </a:p>
        </p:txBody>
      </p:sp>
      <p:sp>
        <p:nvSpPr>
          <p:cNvPr id="4" name="Pladsholder til indhol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teksttypografierne i masteren</a:t>
            </a:r>
          </a:p>
        </p:txBody>
      </p:sp>
      <p:sp>
        <p:nvSpPr>
          <p:cNvPr id="6" name="Pladsholder til indhol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7" name="Rectangle 5"/>
          <p:cNvSpPr>
            <a:spLocks noGrp="1" noChangeArrowheads="1"/>
          </p:cNvSpPr>
          <p:nvPr>
            <p:ph type="ftr" sz="quarter" idx="10"/>
          </p:nvPr>
        </p:nvSpPr>
        <p:spPr>
          <a:ln/>
        </p:spPr>
        <p:txBody>
          <a:bodyPr/>
          <a:lstStyle>
            <a:lvl1pPr>
              <a:defRPr/>
            </a:lvl1pPr>
          </a:lstStyle>
          <a:p>
            <a:pPr>
              <a:defRPr/>
            </a:pP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masteren</a:t>
            </a:r>
            <a:endParaRPr lang="da-DK"/>
          </a:p>
        </p:txBody>
      </p:sp>
      <p:sp>
        <p:nvSpPr>
          <p:cNvPr id="3" name="Rectangle 5"/>
          <p:cNvSpPr>
            <a:spLocks noGrp="1" noChangeArrowheads="1"/>
          </p:cNvSpPr>
          <p:nvPr>
            <p:ph type="ftr" sz="quarter" idx="10"/>
          </p:nvPr>
        </p:nvSpPr>
        <p:spPr>
          <a:ln/>
        </p:spPr>
        <p:txBody>
          <a:bodyPr/>
          <a:lstStyle>
            <a:lvl1pPr>
              <a:defRPr/>
            </a:lvl1pPr>
          </a:lstStyle>
          <a:p>
            <a:pPr>
              <a:defRPr/>
            </a:pP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a-DK" smtClean="0"/>
              <a:t>Klik for at redigere i masteren</a:t>
            </a:r>
            <a:endParaRPr lang="da-DK"/>
          </a:p>
        </p:txBody>
      </p:sp>
      <p:sp>
        <p:nvSpPr>
          <p:cNvPr id="3" name="Pladsholder til indhol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teksttypografierne i masteren</a:t>
            </a:r>
          </a:p>
        </p:txBody>
      </p:sp>
      <p:sp>
        <p:nvSpPr>
          <p:cNvPr id="5" name="Rectangle 5"/>
          <p:cNvSpPr>
            <a:spLocks noGrp="1" noChangeArrowheads="1"/>
          </p:cNvSpPr>
          <p:nvPr>
            <p:ph type="ftr" sz="quarter" idx="10"/>
          </p:nvPr>
        </p:nvSpPr>
        <p:spPr>
          <a:ln/>
        </p:spPr>
        <p:txBody>
          <a:bodyPr/>
          <a:lstStyle>
            <a:lvl1pPr>
              <a:defRPr/>
            </a:lvl1pPr>
          </a:lstStyle>
          <a:p>
            <a:pPr>
              <a:defRPr/>
            </a:pP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a-DK" smtClean="0"/>
              <a:t>Klik for at redigere i masteren</a:t>
            </a:r>
            <a:endParaRPr lang="da-DK"/>
          </a:p>
        </p:txBody>
      </p:sp>
      <p:sp>
        <p:nvSpPr>
          <p:cNvPr id="3" name="Pladsholder til billed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a-DK" noProof="0" smtClean="0"/>
          </a:p>
        </p:txBody>
      </p:sp>
      <p:sp>
        <p:nvSpPr>
          <p:cNvPr id="4" name="Pladsholder til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teksttypografierne i masteren</a:t>
            </a:r>
          </a:p>
        </p:txBody>
      </p:sp>
      <p:sp>
        <p:nvSpPr>
          <p:cNvPr id="5" name="Rectangle 5"/>
          <p:cNvSpPr>
            <a:spLocks noGrp="1" noChangeArrowheads="1"/>
          </p:cNvSpPr>
          <p:nvPr>
            <p:ph type="ftr" sz="quarter" idx="10"/>
          </p:nvPr>
        </p:nvSpPr>
        <p:spPr>
          <a:ln/>
        </p:spPr>
        <p:txBody>
          <a:bodyPr/>
          <a:lstStyle>
            <a:lvl1pPr>
              <a:defRPr/>
            </a:lvl1pPr>
          </a:lstStyle>
          <a:p>
            <a:pPr>
              <a:defRPr/>
            </a:pP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C41F2F"/>
            </a:gs>
            <a:gs pos="100000">
              <a:srgbClr val="490000"/>
            </a:gs>
          </a:gsLst>
          <a:lin ang="5400000" scaled="1"/>
        </a:gradFill>
        <a:effectLst/>
      </p:bgPr>
    </p:bg>
    <p:spTree>
      <p:nvGrpSpPr>
        <p:cNvPr id="1" name=""/>
        <p:cNvGrpSpPr/>
        <p:nvPr/>
      </p:nvGrpSpPr>
      <p:grpSpPr>
        <a:xfrm>
          <a:off x="0" y="0"/>
          <a:ext cx="0" cy="0"/>
          <a:chOff x="0" y="0"/>
          <a:chExt cx="0" cy="0"/>
        </a:xfrm>
      </p:grpSpPr>
      <p:pic>
        <p:nvPicPr>
          <p:cNvPr id="1026" name="Picture 21" descr="Hvid-bund"/>
          <p:cNvPicPr>
            <a:picLocks noChangeAspect="1" noChangeArrowheads="1"/>
          </p:cNvPicPr>
          <p:nvPr userDrawn="1"/>
        </p:nvPicPr>
        <p:blipFill>
          <a:blip r:embed="rId13"/>
          <a:srcRect/>
          <a:stretch>
            <a:fillRect/>
          </a:stretch>
        </p:blipFill>
        <p:spPr bwMode="auto">
          <a:xfrm>
            <a:off x="-7938" y="1365250"/>
            <a:ext cx="9151938" cy="5492750"/>
          </a:xfrm>
          <a:prstGeom prst="rect">
            <a:avLst/>
          </a:prstGeom>
          <a:noFill/>
          <a:ln w="9525">
            <a:noFill/>
            <a:miter lim="800000"/>
            <a:headEnd/>
            <a:tailEnd/>
          </a:ln>
        </p:spPr>
      </p:pic>
      <p:sp>
        <p:nvSpPr>
          <p:cNvPr id="2" name="Rectangle 2"/>
          <p:cNvSpPr>
            <a:spLocks noGrp="1" noChangeArrowheads="1"/>
          </p:cNvSpPr>
          <p:nvPr>
            <p:ph type="title"/>
          </p:nvPr>
        </p:nvSpPr>
        <p:spPr bwMode="auto">
          <a:xfrm>
            <a:off x="457200" y="457200"/>
            <a:ext cx="5662613"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endParaRPr lang="da-DK"/>
          </a:p>
        </p:txBody>
      </p:sp>
      <p:sp>
        <p:nvSpPr>
          <p:cNvPr id="1027" name="Rectangle 3"/>
          <p:cNvSpPr>
            <a:spLocks noGrp="1" noChangeArrowheads="1"/>
          </p:cNvSpPr>
          <p:nvPr>
            <p:ph type="body" idx="1"/>
          </p:nvPr>
        </p:nvSpPr>
        <p:spPr bwMode="auto">
          <a:xfrm>
            <a:off x="457200" y="1433513"/>
            <a:ext cx="8229600" cy="469265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9" name="Rectangle 5"/>
          <p:cNvSpPr>
            <a:spLocks noGrp="1" noChangeArrowheads="1"/>
          </p:cNvSpPr>
          <p:nvPr>
            <p:ph type="ftr" sz="quarter" idx="3"/>
          </p:nvPr>
        </p:nvSpPr>
        <p:spPr bwMode="auto">
          <a:xfrm>
            <a:off x="3873500" y="6273800"/>
            <a:ext cx="480377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900">
                <a:latin typeface="Arial" charset="0"/>
                <a:ea typeface="Geneva" charset="0"/>
                <a:cs typeface="+mn-cs"/>
              </a:defRPr>
            </a:lvl1pPr>
          </a:lstStyle>
          <a:p>
            <a:pPr>
              <a:defRPr/>
            </a:pPr>
            <a:endParaRPr lang="en-GB"/>
          </a:p>
        </p:txBody>
      </p:sp>
      <p:pic>
        <p:nvPicPr>
          <p:cNvPr id="1030" name="Billede 7"/>
          <p:cNvPicPr>
            <a:picLocks noChangeAspect="1"/>
          </p:cNvPicPr>
          <p:nvPr userDrawn="1"/>
        </p:nvPicPr>
        <p:blipFill>
          <a:blip r:embed="rId14"/>
          <a:srcRect/>
          <a:stretch>
            <a:fillRect/>
          </a:stretch>
        </p:blipFill>
        <p:spPr bwMode="auto">
          <a:xfrm>
            <a:off x="6880225" y="358775"/>
            <a:ext cx="1916113" cy="731838"/>
          </a:xfrm>
          <a:prstGeom prst="rect">
            <a:avLst/>
          </a:prstGeom>
          <a:noFill/>
          <a:ln w="9525">
            <a:noFill/>
            <a:miter lim="800000"/>
            <a:headEnd/>
            <a:tailEnd/>
          </a:ln>
        </p:spPr>
      </p:pic>
      <p:pic>
        <p:nvPicPr>
          <p:cNvPr id="1031" name="Billede 10"/>
          <p:cNvPicPr>
            <a:picLocks noChangeAspect="1"/>
          </p:cNvPicPr>
          <p:nvPr userDrawn="1"/>
        </p:nvPicPr>
        <p:blipFill>
          <a:blip r:embed="rId15"/>
          <a:srcRect/>
          <a:stretch>
            <a:fillRect/>
          </a:stretch>
        </p:blipFill>
        <p:spPr bwMode="auto">
          <a:xfrm>
            <a:off x="534988" y="6332538"/>
            <a:ext cx="4492625" cy="904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rtl="0" eaLnBrk="0" fontAlgn="base" hangingPunct="0">
        <a:spcBef>
          <a:spcPct val="0"/>
        </a:spcBef>
        <a:spcAft>
          <a:spcPct val="0"/>
        </a:spcAft>
        <a:defRPr sz="2000" b="1">
          <a:solidFill>
            <a:schemeClr val="bg1"/>
          </a:solidFill>
          <a:latin typeface="+mj-lt"/>
          <a:ea typeface="+mj-ea"/>
          <a:cs typeface="Geneva" charset="0"/>
        </a:defRPr>
      </a:lvl1pPr>
      <a:lvl2pPr algn="l" rtl="0" eaLnBrk="0" fontAlgn="base" hangingPunct="0">
        <a:spcBef>
          <a:spcPct val="0"/>
        </a:spcBef>
        <a:spcAft>
          <a:spcPct val="0"/>
        </a:spcAft>
        <a:defRPr sz="2000" b="1">
          <a:solidFill>
            <a:schemeClr val="bg1"/>
          </a:solidFill>
          <a:latin typeface="Arial" charset="0"/>
          <a:ea typeface="Geneva" charset="0"/>
          <a:cs typeface="Geneva" charset="0"/>
        </a:defRPr>
      </a:lvl2pPr>
      <a:lvl3pPr algn="l" rtl="0" eaLnBrk="0" fontAlgn="base" hangingPunct="0">
        <a:spcBef>
          <a:spcPct val="0"/>
        </a:spcBef>
        <a:spcAft>
          <a:spcPct val="0"/>
        </a:spcAft>
        <a:defRPr sz="2000" b="1">
          <a:solidFill>
            <a:schemeClr val="bg1"/>
          </a:solidFill>
          <a:latin typeface="Arial" charset="0"/>
          <a:ea typeface="Geneva" charset="0"/>
          <a:cs typeface="Geneva" charset="0"/>
        </a:defRPr>
      </a:lvl3pPr>
      <a:lvl4pPr algn="l" rtl="0" eaLnBrk="0" fontAlgn="base" hangingPunct="0">
        <a:spcBef>
          <a:spcPct val="0"/>
        </a:spcBef>
        <a:spcAft>
          <a:spcPct val="0"/>
        </a:spcAft>
        <a:defRPr sz="2000" b="1">
          <a:solidFill>
            <a:schemeClr val="bg1"/>
          </a:solidFill>
          <a:latin typeface="Arial" charset="0"/>
          <a:ea typeface="Geneva" charset="0"/>
          <a:cs typeface="Geneva" charset="0"/>
        </a:defRPr>
      </a:lvl4pPr>
      <a:lvl5pPr algn="l" rtl="0" eaLnBrk="0" fontAlgn="base" hangingPunct="0">
        <a:spcBef>
          <a:spcPct val="0"/>
        </a:spcBef>
        <a:spcAft>
          <a:spcPct val="0"/>
        </a:spcAft>
        <a:defRPr sz="2000" b="1">
          <a:solidFill>
            <a:schemeClr val="bg1"/>
          </a:solidFill>
          <a:latin typeface="Arial" charset="0"/>
          <a:ea typeface="Geneva" charset="0"/>
          <a:cs typeface="Geneva" charset="0"/>
        </a:defRPr>
      </a:lvl5pPr>
      <a:lvl6pPr marL="457200" algn="l" rtl="0" fontAlgn="base">
        <a:spcBef>
          <a:spcPct val="0"/>
        </a:spcBef>
        <a:spcAft>
          <a:spcPct val="0"/>
        </a:spcAft>
        <a:defRPr sz="2000" b="1">
          <a:solidFill>
            <a:schemeClr val="bg1"/>
          </a:solidFill>
          <a:latin typeface="Arial" charset="0"/>
          <a:ea typeface="Geneva" charset="0"/>
        </a:defRPr>
      </a:lvl6pPr>
      <a:lvl7pPr marL="914400" algn="l" rtl="0" fontAlgn="base">
        <a:spcBef>
          <a:spcPct val="0"/>
        </a:spcBef>
        <a:spcAft>
          <a:spcPct val="0"/>
        </a:spcAft>
        <a:defRPr sz="2000" b="1">
          <a:solidFill>
            <a:schemeClr val="bg1"/>
          </a:solidFill>
          <a:latin typeface="Arial" charset="0"/>
          <a:ea typeface="Geneva" charset="0"/>
        </a:defRPr>
      </a:lvl7pPr>
      <a:lvl8pPr marL="1371600" algn="l" rtl="0" fontAlgn="base">
        <a:spcBef>
          <a:spcPct val="0"/>
        </a:spcBef>
        <a:spcAft>
          <a:spcPct val="0"/>
        </a:spcAft>
        <a:defRPr sz="2000" b="1">
          <a:solidFill>
            <a:schemeClr val="bg1"/>
          </a:solidFill>
          <a:latin typeface="Arial" charset="0"/>
          <a:ea typeface="Geneva" charset="0"/>
        </a:defRPr>
      </a:lvl8pPr>
      <a:lvl9pPr marL="1828800" algn="l" rtl="0" fontAlgn="base">
        <a:spcBef>
          <a:spcPct val="0"/>
        </a:spcBef>
        <a:spcAft>
          <a:spcPct val="0"/>
        </a:spcAft>
        <a:defRPr sz="2000" b="1">
          <a:solidFill>
            <a:schemeClr val="bg1"/>
          </a:solidFill>
          <a:latin typeface="Arial" charset="0"/>
          <a:ea typeface="Geneva" charset="0"/>
        </a:defRPr>
      </a:lvl9pPr>
    </p:titleStyle>
    <p:bodyStyle>
      <a:lvl1pPr marL="342900" indent="-342900" algn="l" rtl="0" eaLnBrk="0" fontAlgn="base" hangingPunct="0">
        <a:spcBef>
          <a:spcPct val="20000"/>
        </a:spcBef>
        <a:spcAft>
          <a:spcPct val="0"/>
        </a:spcAft>
        <a:buChar char="•"/>
        <a:defRPr>
          <a:solidFill>
            <a:schemeClr val="tx1"/>
          </a:solidFill>
          <a:latin typeface="+mn-lt"/>
          <a:ea typeface="+mn-ea"/>
          <a:cs typeface="Geneva" charset="0"/>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danchurchaid.org/where-we-work/central-asia/kyrgyzstan"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GB" dirty="0" smtClean="0"/>
              <a:t>Civil society</a:t>
            </a:r>
            <a:br>
              <a:rPr lang="en-GB" dirty="0" smtClean="0"/>
            </a:br>
            <a:r>
              <a:rPr lang="en-GB" dirty="0" smtClean="0"/>
              <a:t>Voluntary Work and Community work</a:t>
            </a:r>
            <a:endParaRPr lang="en-GB" dirty="0"/>
          </a:p>
        </p:txBody>
      </p:sp>
      <p:sp>
        <p:nvSpPr>
          <p:cNvPr id="3" name="Undertitel 2"/>
          <p:cNvSpPr>
            <a:spLocks noGrp="1"/>
          </p:cNvSpPr>
          <p:nvPr>
            <p:ph type="subTitle" idx="1"/>
          </p:nvPr>
        </p:nvSpPr>
        <p:spPr/>
        <p:txBody>
          <a:bodyPr/>
          <a:lstStyle/>
          <a:p>
            <a:r>
              <a:rPr lang="en-GB" sz="3200" dirty="0" smtClean="0">
                <a:solidFill>
                  <a:schemeClr val="accent3"/>
                </a:solidFill>
              </a:rPr>
              <a:t>Friday 11.9.2015</a:t>
            </a:r>
            <a:endParaRPr lang="en-GB" sz="3200" dirty="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2800" dirty="0" smtClean="0"/>
              <a:t>Partnership</a:t>
            </a:r>
            <a:br>
              <a:rPr lang="en-US" sz="2800" dirty="0" smtClean="0"/>
            </a:br>
            <a:r>
              <a:rPr lang="da-DK" dirty="0" smtClean="0"/>
              <a:t/>
            </a:r>
            <a:br>
              <a:rPr lang="da-DK" dirty="0" smtClean="0"/>
            </a:br>
            <a:endParaRPr lang="da-DK" dirty="0"/>
          </a:p>
        </p:txBody>
      </p:sp>
      <p:sp>
        <p:nvSpPr>
          <p:cNvPr id="3" name="Pladsholder til indhold 2"/>
          <p:cNvSpPr>
            <a:spLocks noGrp="1"/>
          </p:cNvSpPr>
          <p:nvPr>
            <p:ph idx="1"/>
          </p:nvPr>
        </p:nvSpPr>
        <p:spPr/>
        <p:txBody>
          <a:bodyPr/>
          <a:lstStyle/>
          <a:p>
            <a:pPr>
              <a:buNone/>
            </a:pPr>
            <a:endParaRPr lang="da-DK" sz="2400" b="1" dirty="0" smtClean="0"/>
          </a:p>
          <a:p>
            <a:endParaRPr lang="da-DK" sz="2400" dirty="0" smtClean="0"/>
          </a:p>
          <a:p>
            <a:r>
              <a:rPr lang="en-US" sz="2000" dirty="0" smtClean="0"/>
              <a:t>Structured, accountability, mutual benefit and dialogue based cooperation between different sectors</a:t>
            </a:r>
          </a:p>
          <a:p>
            <a:endParaRPr lang="en-US" sz="2000" dirty="0" smtClean="0"/>
          </a:p>
          <a:p>
            <a:r>
              <a:rPr lang="en-US" sz="2000" dirty="0" smtClean="0"/>
              <a:t>Demanding - requires time and resource to establish</a:t>
            </a:r>
            <a:endParaRPr lang="da-DK" sz="20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eaLnBrk="1" fontAlgn="t" hangingPunct="1"/>
            <a:r>
              <a:rPr lang="en-GB" sz="2800" dirty="0" smtClean="0"/>
              <a:t>Co-creation</a:t>
            </a:r>
            <a:r>
              <a:rPr lang="en-GB" dirty="0" smtClean="0"/>
              <a:t/>
            </a:r>
            <a:br>
              <a:rPr lang="en-GB" dirty="0" smtClean="0"/>
            </a:br>
            <a:endParaRPr lang="en-GB" dirty="0"/>
          </a:p>
        </p:txBody>
      </p:sp>
      <p:sp>
        <p:nvSpPr>
          <p:cNvPr id="3" name="Pladsholder til indhold 2"/>
          <p:cNvSpPr>
            <a:spLocks noGrp="1"/>
          </p:cNvSpPr>
          <p:nvPr>
            <p:ph idx="1"/>
          </p:nvPr>
        </p:nvSpPr>
        <p:spPr/>
        <p:txBody>
          <a:bodyPr/>
          <a:lstStyle/>
          <a:p>
            <a:endParaRPr lang="en-GB" dirty="0" smtClean="0"/>
          </a:p>
          <a:p>
            <a:r>
              <a:rPr lang="en-GB" sz="2000" dirty="0" smtClean="0"/>
              <a:t>Citizens are invited as partners = active and equal business partners for professional public authorities</a:t>
            </a:r>
          </a:p>
          <a:p>
            <a:r>
              <a:rPr lang="en-GB" sz="2000" dirty="0" smtClean="0"/>
              <a:t>Dialogue across differences</a:t>
            </a:r>
          </a:p>
          <a:p>
            <a:r>
              <a:rPr lang="en-GB" sz="2000" dirty="0" smtClean="0"/>
              <a:t>Creates greater insight, understanding and learning</a:t>
            </a:r>
          </a:p>
          <a:p>
            <a:r>
              <a:rPr lang="en-GB" sz="2000" dirty="0" smtClean="0"/>
              <a:t>Good dialogue between partners facilitates and creates equal working environments</a:t>
            </a:r>
          </a:p>
          <a:p>
            <a:endParaRPr lang="en-GB" sz="2000" dirty="0" smtClean="0"/>
          </a:p>
          <a:p>
            <a:r>
              <a:rPr lang="en-GB" sz="2000" dirty="0" smtClean="0"/>
              <a:t>Co-commission: common priorities and problem statements</a:t>
            </a:r>
          </a:p>
          <a:p>
            <a:r>
              <a:rPr lang="en-GB" sz="2000" dirty="0" smtClean="0"/>
              <a:t>Co-design: involvement of audience/target group as experts</a:t>
            </a:r>
          </a:p>
          <a:p>
            <a:r>
              <a:rPr lang="en-GB" sz="2000" dirty="0" smtClean="0"/>
              <a:t>Co-deliver: cooperation to develop solutions</a:t>
            </a:r>
          </a:p>
          <a:p>
            <a:r>
              <a:rPr lang="en-GB" sz="2000" dirty="0" smtClean="0"/>
              <a:t>Co-asses: Co-monitoring and co-evaluation</a:t>
            </a:r>
            <a:endParaRPr lang="en-GB"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eaLnBrk="1" fontAlgn="t" hangingPunct="1"/>
            <a:r>
              <a:rPr lang="en-GB" sz="2800" dirty="0" smtClean="0"/>
              <a:t>Co-production</a:t>
            </a:r>
            <a:br>
              <a:rPr lang="en-GB" sz="2800" dirty="0" smtClean="0"/>
            </a:br>
            <a:endParaRPr lang="en-GB" sz="2800" dirty="0"/>
          </a:p>
        </p:txBody>
      </p:sp>
      <p:sp>
        <p:nvSpPr>
          <p:cNvPr id="3" name="Pladsholder til indhold 2"/>
          <p:cNvSpPr>
            <a:spLocks noGrp="1"/>
          </p:cNvSpPr>
          <p:nvPr>
            <p:ph idx="1"/>
          </p:nvPr>
        </p:nvSpPr>
        <p:spPr>
          <a:xfrm>
            <a:off x="457200" y="1552392"/>
            <a:ext cx="8229600" cy="4692650"/>
          </a:xfrm>
        </p:spPr>
        <p:txBody>
          <a:bodyPr/>
          <a:lstStyle/>
          <a:p>
            <a:pPr>
              <a:buNone/>
            </a:pPr>
            <a:r>
              <a:rPr lang="en-GB" sz="2000" dirty="0" smtClean="0"/>
              <a:t>Background for co-production:</a:t>
            </a:r>
          </a:p>
          <a:p>
            <a:endParaRPr lang="en-GB" sz="2000" dirty="0" smtClean="0"/>
          </a:p>
          <a:p>
            <a:r>
              <a:rPr lang="en-GB" sz="2000" dirty="0" smtClean="0"/>
              <a:t>Increasingly complex problems cannot be solved by governance alone</a:t>
            </a:r>
          </a:p>
          <a:p>
            <a:r>
              <a:rPr lang="en-GB" sz="2000" dirty="0" smtClean="0"/>
              <a:t>It requires different resources, knowledge and forms of cooperation</a:t>
            </a:r>
          </a:p>
          <a:p>
            <a:endParaRPr lang="en-GB" sz="2000" dirty="0" smtClean="0"/>
          </a:p>
          <a:p>
            <a:endParaRPr lang="en-GB" sz="2000" dirty="0" smtClean="0"/>
          </a:p>
          <a:p>
            <a:r>
              <a:rPr lang="en-GB" sz="2000" dirty="0" smtClean="0"/>
              <a:t>More participation</a:t>
            </a:r>
          </a:p>
          <a:p>
            <a:r>
              <a:rPr lang="en-GB" sz="2000" dirty="0" smtClean="0"/>
              <a:t>More innovation</a:t>
            </a:r>
          </a:p>
          <a:p>
            <a:r>
              <a:rPr lang="en-GB" sz="2000" dirty="0" smtClean="0"/>
              <a:t>More local responsibility</a:t>
            </a:r>
          </a:p>
          <a:p>
            <a:endParaRPr lang="en-GB" dirty="0" smtClean="0"/>
          </a:p>
          <a:p>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a-DK"/>
          </a:p>
        </p:txBody>
      </p:sp>
      <p:sp>
        <p:nvSpPr>
          <p:cNvPr id="3" name="Pladsholder til tekst 2"/>
          <p:cNvSpPr>
            <a:spLocks noGrp="1"/>
          </p:cNvSpPr>
          <p:nvPr>
            <p:ph type="body" idx="1"/>
          </p:nvPr>
        </p:nvSpPr>
        <p:spPr/>
        <p:txBody>
          <a:bodyPr/>
          <a:lstStyle/>
          <a:p>
            <a:r>
              <a:rPr lang="en-US" sz="2800" dirty="0" smtClean="0"/>
              <a:t>Volunteers in Kyrgyzstan?</a:t>
            </a:r>
            <a:br>
              <a:rPr lang="en-US" sz="2800" dirty="0" smtClean="0"/>
            </a:br>
            <a:r>
              <a:rPr lang="en-US" sz="2800" dirty="0" smtClean="0"/>
              <a:t>Group Work</a:t>
            </a:r>
            <a:endParaRPr lang="da-DK" sz="28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40670"/>
            <a:ext cx="5662613" cy="1096496"/>
          </a:xfrm>
        </p:spPr>
        <p:txBody>
          <a:bodyPr/>
          <a:lstStyle/>
          <a:p>
            <a:r>
              <a:rPr lang="en-US" sz="2800" dirty="0" smtClean="0"/>
              <a:t>Working in groups to produce material you can use as trainers</a:t>
            </a:r>
            <a:endParaRPr lang="da-DK" sz="2800" dirty="0"/>
          </a:p>
        </p:txBody>
      </p:sp>
      <p:sp>
        <p:nvSpPr>
          <p:cNvPr id="3" name="Pladsholder til indhold 2"/>
          <p:cNvSpPr>
            <a:spLocks noGrp="1"/>
          </p:cNvSpPr>
          <p:nvPr>
            <p:ph idx="1"/>
          </p:nvPr>
        </p:nvSpPr>
        <p:spPr/>
        <p:txBody>
          <a:bodyPr/>
          <a:lstStyle/>
          <a:p>
            <a:endParaRPr lang="en-GB" sz="2000" dirty="0" smtClean="0"/>
          </a:p>
          <a:p>
            <a:r>
              <a:rPr lang="en-GB" sz="2000" dirty="0" smtClean="0"/>
              <a:t>How is it here in Kyrgyzstan – does the poor, sick and vulnerable have good contact to other local residents and local community in general?</a:t>
            </a:r>
          </a:p>
          <a:p>
            <a:endParaRPr lang="en-GB" sz="2000" dirty="0" smtClean="0"/>
          </a:p>
          <a:p>
            <a:r>
              <a:rPr lang="en-GB" sz="2000" dirty="0" smtClean="0"/>
              <a:t>Is it natural that strong residents help the vulnerable people in local communities?</a:t>
            </a:r>
          </a:p>
          <a:p>
            <a:endParaRPr lang="en-GB" sz="2000" dirty="0" smtClean="0"/>
          </a:p>
          <a:p>
            <a:r>
              <a:rPr lang="en-GB" sz="2000" dirty="0" smtClean="0"/>
              <a:t>Which civil society organizations are there in Kyrgyzstan, and which </a:t>
            </a:r>
            <a:r>
              <a:rPr lang="en-GB" sz="2000" dirty="0" err="1" smtClean="0"/>
              <a:t>targetgroups</a:t>
            </a:r>
            <a:r>
              <a:rPr lang="en-GB" sz="2000" dirty="0" smtClean="0"/>
              <a:t> are they working with?</a:t>
            </a:r>
          </a:p>
          <a:p>
            <a:endParaRPr lang="en-GB" sz="2000" dirty="0" smtClean="0"/>
          </a:p>
          <a:p>
            <a:r>
              <a:rPr lang="en-GB" sz="2000" dirty="0" smtClean="0"/>
              <a:t>Draw a map of how civil society organisations are linked to the public sector.</a:t>
            </a:r>
            <a:endParaRPr lang="en-GB"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GB" dirty="0"/>
          </a:p>
        </p:txBody>
      </p:sp>
      <p:sp>
        <p:nvSpPr>
          <p:cNvPr id="3" name="Pladsholder til tekst 2"/>
          <p:cNvSpPr>
            <a:spLocks noGrp="1"/>
          </p:cNvSpPr>
          <p:nvPr>
            <p:ph type="body" idx="1"/>
          </p:nvPr>
        </p:nvSpPr>
        <p:spPr/>
        <p:txBody>
          <a:bodyPr/>
          <a:lstStyle/>
          <a:p>
            <a:r>
              <a:rPr lang="en-GB" sz="2800" smtClean="0"/>
              <a:t>Civil society and Voluntary Work</a:t>
            </a:r>
          </a:p>
          <a:p>
            <a:r>
              <a:rPr lang="en-GB" sz="2800" smtClean="0"/>
              <a:t>Examples from Denmark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400928"/>
            <a:ext cx="6196818" cy="865164"/>
          </a:xfrm>
        </p:spPr>
        <p:txBody>
          <a:bodyPr>
            <a:noAutofit/>
          </a:bodyPr>
          <a:lstStyle/>
          <a:p>
            <a:r>
              <a:rPr lang="en-GB" sz="2800" dirty="0" smtClean="0"/>
              <a:t>Volunteer Centres in municipalities</a:t>
            </a:r>
            <a:br>
              <a:rPr lang="en-GB" sz="2800" dirty="0" smtClean="0"/>
            </a:br>
            <a:r>
              <a:rPr lang="en-GB" sz="2800" dirty="0" smtClean="0"/>
              <a:t>Purpose</a:t>
            </a:r>
          </a:p>
        </p:txBody>
      </p:sp>
      <p:sp>
        <p:nvSpPr>
          <p:cNvPr id="3" name="Pladsholder til indhold 2"/>
          <p:cNvSpPr>
            <a:spLocks noGrp="1"/>
          </p:cNvSpPr>
          <p:nvPr>
            <p:ph idx="1"/>
          </p:nvPr>
        </p:nvSpPr>
        <p:spPr>
          <a:xfrm>
            <a:off x="457200" y="1574195"/>
            <a:ext cx="8229600" cy="4692650"/>
          </a:xfrm>
        </p:spPr>
        <p:txBody>
          <a:bodyPr/>
          <a:lstStyle/>
          <a:p>
            <a:pPr>
              <a:buNone/>
            </a:pPr>
            <a:r>
              <a:rPr lang="en-GB" sz="2000" dirty="0" smtClean="0"/>
              <a:t>	</a:t>
            </a:r>
          </a:p>
          <a:p>
            <a:pPr>
              <a:buNone/>
            </a:pPr>
            <a:r>
              <a:rPr lang="en-GB" sz="2000" dirty="0" smtClean="0"/>
              <a:t>	The overall objective of volunteer centres is to mobilize, publicize, support and develop the local volunteer work. They work to support the volunteerism that already exist, and provide specific assistance through the development of new initiatives and strengthening relations and networks between civic organisations and between civic organisations and the municipality or other stakeholders.</a:t>
            </a:r>
            <a:endParaRPr lang="en-GB"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372792"/>
            <a:ext cx="6379698" cy="809625"/>
          </a:xfrm>
        </p:spPr>
        <p:txBody>
          <a:bodyPr/>
          <a:lstStyle/>
          <a:p>
            <a:r>
              <a:rPr lang="en-GB" sz="2800" dirty="0" smtClean="0"/>
              <a:t>Volunteer Centres in municipalities</a:t>
            </a:r>
            <a:br>
              <a:rPr lang="en-GB" sz="2800" dirty="0" smtClean="0"/>
            </a:br>
            <a:r>
              <a:rPr lang="en-GB" sz="2800" dirty="0" smtClean="0"/>
              <a:t>Target population</a:t>
            </a:r>
          </a:p>
        </p:txBody>
      </p:sp>
      <p:sp>
        <p:nvSpPr>
          <p:cNvPr id="3" name="Pladsholder til indhold 2"/>
          <p:cNvSpPr>
            <a:spLocks noGrp="1"/>
          </p:cNvSpPr>
          <p:nvPr>
            <p:ph idx="1"/>
          </p:nvPr>
        </p:nvSpPr>
        <p:spPr/>
        <p:txBody>
          <a:bodyPr/>
          <a:lstStyle/>
          <a:p>
            <a:endParaRPr lang="en-GB" sz="2000" dirty="0" smtClean="0"/>
          </a:p>
          <a:p>
            <a:r>
              <a:rPr lang="en-GB" sz="2000" dirty="0" smtClean="0"/>
              <a:t>Organisations or new initiatives that want to start a project or an association</a:t>
            </a:r>
          </a:p>
          <a:p>
            <a:endParaRPr lang="en-GB" sz="2000" dirty="0" smtClean="0"/>
          </a:p>
          <a:p>
            <a:r>
              <a:rPr lang="en-GB" sz="2000" dirty="0" smtClean="0"/>
              <a:t>Citizens who wish to volunteer or are seeking help and support from an organisation or another social stakeholder</a:t>
            </a:r>
          </a:p>
          <a:p>
            <a:endParaRPr lang="en-GB" sz="2000" dirty="0" smtClean="0"/>
          </a:p>
          <a:p>
            <a:r>
              <a:rPr lang="en-GB" sz="2000" dirty="0" smtClean="0"/>
              <a:t>Municipality or municipal institutions and other stakeholders that can help to promote social initiatives such as private companies or educational institutions</a:t>
            </a:r>
            <a:endParaRPr lang="en-GB"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199" y="257535"/>
            <a:ext cx="6773595" cy="1078566"/>
          </a:xfrm>
        </p:spPr>
        <p:txBody>
          <a:bodyPr/>
          <a:lstStyle/>
          <a:p>
            <a:r>
              <a:rPr lang="en-GB" sz="2800" dirty="0" smtClean="0"/>
              <a:t>Volunteer Centres in municipalities</a:t>
            </a:r>
            <a:br>
              <a:rPr lang="en-GB" sz="2800" dirty="0" smtClean="0"/>
            </a:br>
            <a:r>
              <a:rPr lang="en-GB" sz="2800" dirty="0" smtClean="0"/>
              <a:t>Effect expected from the intervention</a:t>
            </a:r>
            <a:endParaRPr lang="en-GB" sz="2800" dirty="0"/>
          </a:p>
        </p:txBody>
      </p:sp>
      <p:sp>
        <p:nvSpPr>
          <p:cNvPr id="3" name="Pladsholder til indhold 2"/>
          <p:cNvSpPr>
            <a:spLocks noGrp="1"/>
          </p:cNvSpPr>
          <p:nvPr>
            <p:ph idx="1"/>
          </p:nvPr>
        </p:nvSpPr>
        <p:spPr/>
        <p:txBody>
          <a:bodyPr/>
          <a:lstStyle/>
          <a:p>
            <a:endParaRPr lang="en-GB" sz="2000" dirty="0" smtClean="0"/>
          </a:p>
          <a:p>
            <a:r>
              <a:rPr lang="en-GB" sz="2000" dirty="0" smtClean="0"/>
              <a:t>Increased quality of local voluntary social work through supporting, highlighting and inspiring existing voluntary work and helping new initiatives</a:t>
            </a:r>
          </a:p>
          <a:p>
            <a:endParaRPr lang="en-GB" sz="2000" dirty="0" smtClean="0"/>
          </a:p>
          <a:p>
            <a:r>
              <a:rPr lang="en-GB" sz="2000" dirty="0" smtClean="0"/>
              <a:t>Increased level of local voluntary work, making it easier to become a volunteer and find help and support for voluntary organisations</a:t>
            </a:r>
          </a:p>
          <a:p>
            <a:endParaRPr lang="en-GB" sz="2000" dirty="0" smtClean="0"/>
          </a:p>
          <a:p>
            <a:r>
              <a:rPr lang="en-GB" sz="2000" dirty="0" smtClean="0"/>
              <a:t>Increased social cohesion, through more holistic social initiatives by creating better networking and collaboration across the different organisations and between the organisations and the municipality or other relevant partners, so they can coordinate their work and share experiences</a:t>
            </a:r>
            <a:endParaRPr lang="en-GB"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457200"/>
            <a:ext cx="6483927" cy="809625"/>
          </a:xfrm>
        </p:spPr>
        <p:txBody>
          <a:bodyPr/>
          <a:lstStyle/>
          <a:p>
            <a:r>
              <a:rPr lang="en-GB" sz="2800" dirty="0" smtClean="0"/>
              <a:t>Volunteer Centres in municipalities</a:t>
            </a:r>
            <a:br>
              <a:rPr lang="en-GB" sz="2800" dirty="0" smtClean="0"/>
            </a:br>
            <a:r>
              <a:rPr lang="en-GB" sz="2800" dirty="0" smtClean="0"/>
              <a:t>Activities</a:t>
            </a:r>
            <a:endParaRPr lang="en-GB" sz="2800" dirty="0"/>
          </a:p>
        </p:txBody>
      </p:sp>
      <p:sp>
        <p:nvSpPr>
          <p:cNvPr id="3" name="Pladsholder til indhold 2"/>
          <p:cNvSpPr>
            <a:spLocks noGrp="1"/>
          </p:cNvSpPr>
          <p:nvPr>
            <p:ph idx="1"/>
          </p:nvPr>
        </p:nvSpPr>
        <p:spPr/>
        <p:txBody>
          <a:bodyPr/>
          <a:lstStyle/>
          <a:p>
            <a:endParaRPr lang="en-GB" sz="2000" dirty="0" smtClean="0"/>
          </a:p>
          <a:p>
            <a:r>
              <a:rPr lang="en-GB" sz="2000" dirty="0" smtClean="0"/>
              <a:t>Support and advice - for example advice and coaching on fundraising, recruitment and retention of volunteers</a:t>
            </a:r>
          </a:p>
          <a:p>
            <a:endParaRPr lang="en-GB" sz="2000" dirty="0" smtClean="0"/>
          </a:p>
          <a:p>
            <a:r>
              <a:rPr lang="en-GB" sz="2000" dirty="0" smtClean="0"/>
              <a:t>Helping new initiatives by offering new organisations office or work space and support with statutes, fundraising etc.</a:t>
            </a:r>
          </a:p>
          <a:p>
            <a:endParaRPr lang="en-GB" sz="2000" dirty="0" smtClean="0"/>
          </a:p>
          <a:p>
            <a:r>
              <a:rPr lang="en-GB" sz="2000" dirty="0" smtClean="0"/>
              <a:t>Volunteer Job Agency – acting as a point of connection between people wanting to volunteer and organisations or groups looking for volunteers</a:t>
            </a:r>
          </a:p>
          <a:p>
            <a:endParaRPr lang="en-GB" sz="2000" dirty="0" smtClean="0"/>
          </a:p>
          <a:p>
            <a:r>
              <a:rPr lang="en-GB" sz="2000" dirty="0" smtClean="0"/>
              <a:t>Providing facilities - meeting rooms and other facilities for organisations and projects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89572"/>
            <a:ext cx="5662613" cy="1077254"/>
          </a:xfrm>
        </p:spPr>
        <p:txBody>
          <a:bodyPr/>
          <a:lstStyle/>
          <a:p>
            <a:r>
              <a:rPr lang="en-GB" sz="2800" dirty="0" smtClean="0"/>
              <a:t>Civil society</a:t>
            </a:r>
            <a:br>
              <a:rPr lang="en-GB" sz="2800" dirty="0" smtClean="0"/>
            </a:br>
            <a:r>
              <a:rPr lang="en-GB" sz="2800" dirty="0" smtClean="0"/>
              <a:t>Program of the day</a:t>
            </a:r>
            <a:endParaRPr lang="en-GB" sz="2800" dirty="0"/>
          </a:p>
        </p:txBody>
      </p:sp>
      <p:sp>
        <p:nvSpPr>
          <p:cNvPr id="3" name="Pladsholder til indhold 2"/>
          <p:cNvSpPr>
            <a:spLocks noGrp="1"/>
          </p:cNvSpPr>
          <p:nvPr>
            <p:ph idx="1"/>
          </p:nvPr>
        </p:nvSpPr>
        <p:spPr/>
        <p:txBody>
          <a:bodyPr/>
          <a:lstStyle/>
          <a:p>
            <a:pPr>
              <a:buNone/>
            </a:pPr>
            <a:r>
              <a:rPr lang="en-GB" dirty="0" smtClean="0"/>
              <a:t>9.00 – 9.15	Good morning, practical information and questions</a:t>
            </a:r>
          </a:p>
          <a:p>
            <a:pPr>
              <a:buNone/>
            </a:pPr>
            <a:r>
              <a:rPr lang="en-GB" dirty="0" smtClean="0"/>
              <a:t>9.15 – 9.45	Presentation: 	Voluntary Work in Denmark</a:t>
            </a:r>
          </a:p>
          <a:p>
            <a:pPr>
              <a:buNone/>
            </a:pPr>
            <a:r>
              <a:rPr lang="en-GB" dirty="0" smtClean="0"/>
              <a:t>					Cooperation with government institutions</a:t>
            </a:r>
          </a:p>
          <a:p>
            <a:pPr>
              <a:buNone/>
            </a:pPr>
            <a:r>
              <a:rPr lang="en-GB" dirty="0" smtClean="0"/>
              <a:t> 9.45 – 12.00	Voluntary Work in Kyrgyzstan?  Group Work</a:t>
            </a:r>
          </a:p>
          <a:p>
            <a:pPr>
              <a:buNone/>
            </a:pPr>
            <a:r>
              <a:rPr lang="en-GB" dirty="0" smtClean="0"/>
              <a:t>			</a:t>
            </a:r>
            <a:r>
              <a:rPr lang="en-US" dirty="0" smtClean="0"/>
              <a:t>Working in groups to produce material you can use as 		trainers</a:t>
            </a:r>
            <a:endParaRPr lang="en-GB" dirty="0" smtClean="0"/>
          </a:p>
          <a:p>
            <a:pPr>
              <a:buNone/>
            </a:pPr>
            <a:r>
              <a:rPr lang="en-GB" dirty="0" smtClean="0"/>
              <a:t>			(Break 10.15 – 10.30)	</a:t>
            </a:r>
          </a:p>
          <a:p>
            <a:pPr>
              <a:buNone/>
            </a:pPr>
            <a:r>
              <a:rPr lang="en-GB" dirty="0" smtClean="0"/>
              <a:t>12.00 – 13.30	Lunch break</a:t>
            </a:r>
          </a:p>
          <a:p>
            <a:pPr>
              <a:buNone/>
            </a:pPr>
            <a:r>
              <a:rPr lang="en-GB" dirty="0" smtClean="0"/>
              <a:t>13.30 – 14.00	Presentation: Examples of voluntary work in Denmark</a:t>
            </a:r>
          </a:p>
          <a:p>
            <a:pPr>
              <a:buNone/>
            </a:pPr>
            <a:r>
              <a:rPr lang="en-GB" dirty="0" smtClean="0"/>
              <a:t>14.00 – 16.00	How is it possible for you to strengthen the voluntary work in 		Kyrgyzstan?	</a:t>
            </a:r>
          </a:p>
          <a:p>
            <a:pPr>
              <a:buNone/>
            </a:pPr>
            <a:r>
              <a:rPr lang="en-GB" dirty="0" smtClean="0"/>
              <a:t>			(Break 15.30 – 15.45)</a:t>
            </a:r>
          </a:p>
          <a:p>
            <a:pPr>
              <a:buNone/>
            </a:pPr>
            <a:r>
              <a:rPr lang="en-GB" dirty="0" smtClean="0"/>
              <a:t>16.00 – 16.30	Presentation: Community work and participation</a:t>
            </a:r>
          </a:p>
          <a:p>
            <a:pPr>
              <a:buNone/>
            </a:pPr>
            <a:r>
              <a:rPr lang="en-GB" dirty="0" smtClean="0"/>
              <a:t>16.30 – 17.00	Evaluation of the day – Learning styles? (5 – 10 – 15 min.)</a:t>
            </a:r>
          </a:p>
          <a:p>
            <a:pPr>
              <a:buNone/>
            </a:pP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457200"/>
            <a:ext cx="6414655" cy="809625"/>
          </a:xfrm>
        </p:spPr>
        <p:txBody>
          <a:bodyPr/>
          <a:lstStyle/>
          <a:p>
            <a:r>
              <a:rPr lang="en-GB" sz="2800" dirty="0" smtClean="0"/>
              <a:t>Volunteer Centres in municipalities</a:t>
            </a:r>
            <a:br>
              <a:rPr lang="en-GB" sz="2800" dirty="0" smtClean="0"/>
            </a:br>
            <a:r>
              <a:rPr lang="en-GB" sz="2800" dirty="0" smtClean="0"/>
              <a:t>Activities</a:t>
            </a:r>
            <a:endParaRPr lang="en-GB" sz="2800" dirty="0"/>
          </a:p>
        </p:txBody>
      </p:sp>
      <p:sp>
        <p:nvSpPr>
          <p:cNvPr id="3" name="Pladsholder til indhold 2"/>
          <p:cNvSpPr>
            <a:spLocks noGrp="1"/>
          </p:cNvSpPr>
          <p:nvPr>
            <p:ph idx="1"/>
          </p:nvPr>
        </p:nvSpPr>
        <p:spPr/>
        <p:txBody>
          <a:bodyPr/>
          <a:lstStyle/>
          <a:p>
            <a:endParaRPr lang="en-GB" sz="2000" dirty="0" smtClean="0"/>
          </a:p>
          <a:p>
            <a:r>
              <a:rPr lang="en-GB" sz="2000" dirty="0" smtClean="0"/>
              <a:t>Raise the profile of civic organisations - for example by publishing a list of local organisations or arrange different events to give visibility</a:t>
            </a:r>
          </a:p>
          <a:p>
            <a:endParaRPr lang="en-GB" sz="2000" dirty="0" smtClean="0"/>
          </a:p>
          <a:p>
            <a:r>
              <a:rPr lang="en-GB" sz="2000" dirty="0" smtClean="0"/>
              <a:t>Service support or practical help to copy, set up a folder, create a website, proofread a project fundraising application or contact to the municipality or other organisations</a:t>
            </a:r>
          </a:p>
          <a:p>
            <a:endParaRPr lang="en-GB" sz="2000" dirty="0" smtClean="0"/>
          </a:p>
          <a:p>
            <a:r>
              <a:rPr lang="en-GB" sz="2000" dirty="0" smtClean="0"/>
              <a:t>Courses, workshops and seminars for volunteers on topics that are relevant across organisations - for example, fundraising, recruitment or interview techniques</a:t>
            </a:r>
          </a:p>
          <a:p>
            <a:endParaRPr lang="en-GB" sz="2000" dirty="0" smtClean="0"/>
          </a:p>
          <a:p>
            <a:r>
              <a:rPr lang="en-GB" sz="2000" dirty="0" smtClean="0"/>
              <a:t>Coordination of local voluntary initiatives by forming and facilitating networking, cooperation and exchange of experience</a:t>
            </a:r>
            <a:endParaRPr lang="en-GB"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457200"/>
            <a:ext cx="6414655" cy="809625"/>
          </a:xfrm>
        </p:spPr>
        <p:txBody>
          <a:bodyPr/>
          <a:lstStyle/>
          <a:p>
            <a:r>
              <a:rPr lang="en-GB" sz="2800" dirty="0" smtClean="0"/>
              <a:t>There are 58 volunteer centres in Denmark  across 52 municipalities</a:t>
            </a:r>
            <a:endParaRPr lang="en-GB" sz="2800" dirty="0"/>
          </a:p>
        </p:txBody>
      </p:sp>
      <p:pic>
        <p:nvPicPr>
          <p:cNvPr id="1026" name="Picture 2"/>
          <p:cNvPicPr>
            <a:picLocks noGrp="1" noChangeAspect="1" noChangeArrowheads="1"/>
          </p:cNvPicPr>
          <p:nvPr>
            <p:ph idx="1"/>
          </p:nvPr>
        </p:nvPicPr>
        <p:blipFill>
          <a:blip r:embed="rId2"/>
          <a:srcRect/>
          <a:stretch>
            <a:fillRect/>
          </a:stretch>
        </p:blipFill>
        <p:spPr bwMode="auto">
          <a:xfrm>
            <a:off x="2596581" y="1433513"/>
            <a:ext cx="3950838" cy="469265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2800" dirty="0" smtClean="0"/>
              <a:t>Self-help groups</a:t>
            </a:r>
            <a:br>
              <a:rPr lang="en-GB" sz="2800" dirty="0" smtClean="0"/>
            </a:br>
            <a:r>
              <a:rPr lang="en-GB" sz="2800" dirty="0" smtClean="0"/>
              <a:t>Purpose</a:t>
            </a:r>
            <a:endParaRPr lang="en-GB" sz="2800" dirty="0"/>
          </a:p>
        </p:txBody>
      </p:sp>
      <p:sp>
        <p:nvSpPr>
          <p:cNvPr id="3" name="Pladsholder til indhold 2"/>
          <p:cNvSpPr>
            <a:spLocks noGrp="1"/>
          </p:cNvSpPr>
          <p:nvPr>
            <p:ph idx="1"/>
          </p:nvPr>
        </p:nvSpPr>
        <p:spPr/>
        <p:txBody>
          <a:bodyPr/>
          <a:lstStyle/>
          <a:p>
            <a:pPr>
              <a:buNone/>
            </a:pPr>
            <a:endParaRPr lang="en-GB" sz="2000" dirty="0" smtClean="0"/>
          </a:p>
          <a:p>
            <a:pPr>
              <a:buNone/>
            </a:pPr>
            <a:r>
              <a:rPr lang="en-GB" sz="2000" dirty="0" smtClean="0"/>
              <a:t>	Participation in a self-help group allows people to share their stories and experiences in a group where all are equal.</a:t>
            </a:r>
          </a:p>
          <a:p>
            <a:pPr>
              <a:buNone/>
            </a:pPr>
            <a:r>
              <a:rPr lang="en-GB" sz="2000" dirty="0" smtClean="0"/>
              <a:t>	</a:t>
            </a:r>
          </a:p>
          <a:p>
            <a:pPr>
              <a:buNone/>
            </a:pPr>
            <a:r>
              <a:rPr lang="en-GB" sz="2000" dirty="0" smtClean="0"/>
              <a:t>	</a:t>
            </a:r>
            <a:r>
              <a:rPr lang="en-GB" sz="2000" b="1" dirty="0" smtClean="0"/>
              <a:t>How the groups works:</a:t>
            </a:r>
          </a:p>
          <a:p>
            <a:r>
              <a:rPr lang="en-GB" sz="2000" dirty="0" smtClean="0"/>
              <a:t>4-8 participants</a:t>
            </a:r>
          </a:p>
          <a:p>
            <a:r>
              <a:rPr lang="en-GB" sz="2000" dirty="0" smtClean="0"/>
              <a:t>Common topic - for example sadness, loneliness, illness or abuse</a:t>
            </a:r>
          </a:p>
          <a:p>
            <a:r>
              <a:rPr lang="en-GB" sz="2000" dirty="0" smtClean="0"/>
              <a:t>The group is initiated with a voluntary initiator / facilitator</a:t>
            </a:r>
          </a:p>
          <a:p>
            <a:r>
              <a:rPr lang="en-GB" sz="2000" dirty="0" smtClean="0"/>
              <a:t>The facilitator will leave the group when the group can function without the help</a:t>
            </a:r>
          </a:p>
          <a:p>
            <a:r>
              <a:rPr lang="en-GB" sz="2000" dirty="0" smtClean="0"/>
              <a:t>The group decide the meeting frequency and when the group is dissolved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06188"/>
            <a:ext cx="6151418" cy="1147483"/>
          </a:xfrm>
        </p:spPr>
        <p:txBody>
          <a:bodyPr/>
          <a:lstStyle/>
          <a:p>
            <a:r>
              <a:rPr lang="en-GB" sz="2800" smtClean="0"/>
              <a:t>Centre for Sexual Abuse Victims - a voluntary section.</a:t>
            </a:r>
            <a:endParaRPr lang="en-GB" sz="2800"/>
          </a:p>
        </p:txBody>
      </p:sp>
      <p:sp>
        <p:nvSpPr>
          <p:cNvPr id="3" name="Pladsholder til indhold 2"/>
          <p:cNvSpPr>
            <a:spLocks noGrp="1"/>
          </p:cNvSpPr>
          <p:nvPr>
            <p:ph idx="1"/>
          </p:nvPr>
        </p:nvSpPr>
        <p:spPr/>
        <p:txBody>
          <a:bodyPr/>
          <a:lstStyle/>
          <a:p>
            <a:endParaRPr lang="en-GB" sz="2000" dirty="0" smtClean="0"/>
          </a:p>
          <a:p>
            <a:r>
              <a:rPr lang="en-GB" sz="2000" dirty="0" smtClean="0"/>
              <a:t>A combination between professional therapeutic treatment and voluntary support in the form of counselling, social contact and human care</a:t>
            </a:r>
          </a:p>
          <a:p>
            <a:endParaRPr lang="en-GB" sz="2000" dirty="0" smtClean="0"/>
          </a:p>
          <a:p>
            <a:r>
              <a:rPr lang="en-GB" sz="2000" dirty="0" smtClean="0"/>
              <a:t>2 separate institutions with close cooperation</a:t>
            </a:r>
          </a:p>
          <a:p>
            <a:endParaRPr lang="en-GB" sz="2000" dirty="0" smtClean="0"/>
          </a:p>
          <a:p>
            <a:r>
              <a:rPr lang="en-GB" sz="2000" dirty="0" smtClean="0"/>
              <a:t>Easy access between the two institutions</a:t>
            </a:r>
          </a:p>
          <a:p>
            <a:endParaRPr lang="en-GB" sz="2000" dirty="0" smtClean="0"/>
          </a:p>
          <a:p>
            <a:r>
              <a:rPr lang="en-GB" sz="2000" dirty="0" smtClean="0"/>
              <a:t>Anonymity</a:t>
            </a:r>
          </a:p>
          <a:p>
            <a:endParaRPr lang="en-GB" sz="2000" dirty="0" smtClean="0"/>
          </a:p>
          <a:p>
            <a:r>
              <a:rPr lang="en-GB" sz="2000" dirty="0" smtClean="0"/>
              <a:t>Various routes of entry - as required</a:t>
            </a:r>
            <a:endParaRPr lang="en-GB"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06188"/>
            <a:ext cx="6151418" cy="1147483"/>
          </a:xfrm>
        </p:spPr>
        <p:txBody>
          <a:bodyPr/>
          <a:lstStyle/>
          <a:p>
            <a:r>
              <a:rPr lang="en-GB" sz="2800" dirty="0" smtClean="0"/>
              <a:t>Centre for Sexual Abuse Victims – Example of cooperative structure</a:t>
            </a:r>
            <a:endParaRPr lang="en-GB" sz="2800" dirty="0"/>
          </a:p>
        </p:txBody>
      </p:sp>
      <p:pic>
        <p:nvPicPr>
          <p:cNvPr id="5" name="Pladsholder til indhold 4"/>
          <p:cNvPicPr>
            <a:picLocks noGrp="1" noChangeAspect="1"/>
          </p:cNvPicPr>
          <p:nvPr>
            <p:ph idx="1"/>
          </p:nvPr>
        </p:nvPicPr>
        <p:blipFill>
          <a:blip r:embed="rId2" cstate="print"/>
          <a:stretch>
            <a:fillRect/>
          </a:stretch>
        </p:blipFill>
        <p:spPr>
          <a:xfrm>
            <a:off x="662634" y="1572063"/>
            <a:ext cx="7818731" cy="4692650"/>
          </a:xfrm>
          <a:prstGeom prst="rect">
            <a:avLst/>
          </a:prstGeom>
        </p:spPr>
      </p:pic>
      <p:sp>
        <p:nvSpPr>
          <p:cNvPr id="6" name="Ellipse 5"/>
          <p:cNvSpPr/>
          <p:nvPr/>
        </p:nvSpPr>
        <p:spPr>
          <a:xfrm>
            <a:off x="166245" y="3976245"/>
            <a:ext cx="8326581" cy="1745672"/>
          </a:xfrm>
          <a:prstGeom prst="ellipse">
            <a:avLst/>
          </a:prstGeom>
          <a:no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a:p>
        </p:txBody>
      </p:sp>
      <p:sp>
        <p:nvSpPr>
          <p:cNvPr id="7" name="Tekstboks 6"/>
          <p:cNvSpPr txBox="1"/>
          <p:nvPr/>
        </p:nvSpPr>
        <p:spPr>
          <a:xfrm>
            <a:off x="7315200" y="3311236"/>
            <a:ext cx="1360181" cy="369332"/>
          </a:xfrm>
          <a:prstGeom prst="rect">
            <a:avLst/>
          </a:prstGeom>
          <a:noFill/>
        </p:spPr>
        <p:txBody>
          <a:bodyPr wrap="none" rtlCol="0">
            <a:spAutoFit/>
          </a:bodyPr>
          <a:lstStyle/>
          <a:p>
            <a:r>
              <a:rPr lang="en-GB" b="1" smtClean="0">
                <a:solidFill>
                  <a:schemeClr val="accent1"/>
                </a:solidFill>
              </a:rPr>
              <a:t>Volunteers</a:t>
            </a:r>
            <a:endParaRPr lang="en-GB" b="1">
              <a:solidFill>
                <a:schemeClr val="accent1"/>
              </a:solidFill>
            </a:endParaRPr>
          </a:p>
        </p:txBody>
      </p:sp>
      <p:cxnSp>
        <p:nvCxnSpPr>
          <p:cNvPr id="9" name="Lige pilforbindelse 8"/>
          <p:cNvCxnSpPr/>
          <p:nvPr/>
        </p:nvCxnSpPr>
        <p:spPr>
          <a:xfrm flipH="1">
            <a:off x="7813964" y="3726873"/>
            <a:ext cx="193963" cy="429491"/>
          </a:xfrm>
          <a:prstGeom prst="straightConnector1">
            <a:avLst/>
          </a:prstGeom>
          <a:ln w="28575">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457200"/>
            <a:ext cx="6359236" cy="809625"/>
          </a:xfrm>
        </p:spPr>
        <p:txBody>
          <a:bodyPr/>
          <a:lstStyle/>
          <a:p>
            <a:r>
              <a:rPr lang="en-GB" sz="2800" dirty="0" smtClean="0"/>
              <a:t>Centre for Sexual Abuse Victims – Recruitment of volunteers</a:t>
            </a:r>
            <a:endParaRPr lang="en-GB" sz="2800" dirty="0"/>
          </a:p>
        </p:txBody>
      </p:sp>
      <p:sp>
        <p:nvSpPr>
          <p:cNvPr id="3" name="Pladsholder til indhold 2"/>
          <p:cNvSpPr>
            <a:spLocks noGrp="1"/>
          </p:cNvSpPr>
          <p:nvPr>
            <p:ph idx="1"/>
          </p:nvPr>
        </p:nvSpPr>
        <p:spPr/>
        <p:txBody>
          <a:bodyPr/>
          <a:lstStyle/>
          <a:p>
            <a:endParaRPr lang="en-GB" sz="2000" dirty="0" smtClean="0"/>
          </a:p>
          <a:p>
            <a:pPr>
              <a:buNone/>
            </a:pPr>
            <a:r>
              <a:rPr lang="en-GB" sz="2000" dirty="0" smtClean="0"/>
              <a:t>	CSM-South Volunteer Section is currently looking for voluntary counsellors and assistants.</a:t>
            </a:r>
          </a:p>
          <a:p>
            <a:pPr>
              <a:buNone/>
            </a:pPr>
            <a:r>
              <a:rPr lang="en-GB" sz="2000" dirty="0" smtClean="0"/>
              <a:t>	Do you want to make a big difference for our many users, please let us know. You will of course be introduced carefully into the area.</a:t>
            </a:r>
          </a:p>
          <a:p>
            <a:pPr>
              <a:buNone/>
            </a:pPr>
            <a:r>
              <a:rPr lang="en-GB" sz="2000" dirty="0" smtClean="0"/>
              <a:t>	All volunteers must work in confidentiality. Users can be anonymous if they wish and all voluntary workers must protect this confidentiality.</a:t>
            </a:r>
          </a:p>
          <a:p>
            <a:pPr>
              <a:buNone/>
            </a:pPr>
            <a:r>
              <a:rPr lang="en-GB" sz="2000" dirty="0" smtClean="0"/>
              <a:t>	Some volunteers are previous victims. Others have a background that make them suitable to listen and help sexually abused people  recover.</a:t>
            </a:r>
          </a:p>
          <a:p>
            <a:pPr>
              <a:buNone/>
            </a:pPr>
            <a:r>
              <a:rPr lang="en-GB" sz="2000" dirty="0" smtClean="0"/>
              <a:t>	The volunteers attend a course at the centre, which further prepares the them for the counsellor function.</a:t>
            </a:r>
            <a:br>
              <a:rPr lang="en-GB" sz="2000" dirty="0" smtClean="0"/>
            </a:br>
            <a:endParaRPr lang="en-GB" sz="2000"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457200"/>
            <a:ext cx="6497782" cy="809625"/>
          </a:xfrm>
        </p:spPr>
        <p:txBody>
          <a:bodyPr/>
          <a:lstStyle/>
          <a:p>
            <a:r>
              <a:rPr lang="en-GB" sz="2800" dirty="0" smtClean="0"/>
              <a:t>Centre for Sexual Abuse Victims – Phone counsellors</a:t>
            </a:r>
            <a:endParaRPr lang="en-GB" sz="2800" dirty="0"/>
          </a:p>
        </p:txBody>
      </p:sp>
      <p:sp>
        <p:nvSpPr>
          <p:cNvPr id="3" name="Pladsholder til indhold 2"/>
          <p:cNvSpPr>
            <a:spLocks noGrp="1"/>
          </p:cNvSpPr>
          <p:nvPr>
            <p:ph idx="1"/>
          </p:nvPr>
        </p:nvSpPr>
        <p:spPr/>
        <p:txBody>
          <a:bodyPr/>
          <a:lstStyle/>
          <a:p>
            <a:r>
              <a:rPr lang="en-GB" sz="2000" dirty="0" smtClean="0"/>
              <a:t>Phone counsellors are both women and men. They all have personal experience with incest and/or sexual assault. The counsellors have been helped to move forward and have gained valuable experience to help the callers. Phone counsellors are ready by the phone to be there for you:</a:t>
            </a:r>
          </a:p>
          <a:p>
            <a:endParaRPr lang="en-GB" sz="2000" dirty="0" smtClean="0"/>
          </a:p>
          <a:p>
            <a:r>
              <a:rPr lang="en-GB" sz="2000" dirty="0" smtClean="0"/>
              <a:t>To be "a listening ear," you can tell your feelings and thoughts</a:t>
            </a:r>
          </a:p>
          <a:p>
            <a:r>
              <a:rPr lang="en-GB" sz="2000" dirty="0" smtClean="0"/>
              <a:t>To give you a sense of not being alone with the problem</a:t>
            </a:r>
          </a:p>
          <a:p>
            <a:r>
              <a:rPr lang="en-GB" sz="2000" dirty="0" smtClean="0"/>
              <a:t>To listen without bias</a:t>
            </a:r>
          </a:p>
          <a:p>
            <a:r>
              <a:rPr lang="en-GB" sz="2000" dirty="0" smtClean="0"/>
              <a:t>To give a sense of familiarity by contributing their own experiences</a:t>
            </a:r>
          </a:p>
          <a:p>
            <a:r>
              <a:rPr lang="en-GB" sz="2000" dirty="0" smtClean="0"/>
              <a:t>To give hope for the future</a:t>
            </a:r>
          </a:p>
          <a:p>
            <a:r>
              <a:rPr lang="en-GB" sz="2000" dirty="0" smtClean="0"/>
              <a:t>If you need advice of a more formal nature, the experience-based voluntary phone counsellor can refer you to a contact centre during opening hours.</a:t>
            </a:r>
          </a:p>
          <a:p>
            <a:endParaRPr lang="en-GB"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a-DK"/>
          </a:p>
        </p:txBody>
      </p:sp>
      <p:sp>
        <p:nvSpPr>
          <p:cNvPr id="3" name="Pladsholder til tekst 2"/>
          <p:cNvSpPr>
            <a:spLocks noGrp="1"/>
          </p:cNvSpPr>
          <p:nvPr>
            <p:ph type="body" idx="1"/>
          </p:nvPr>
        </p:nvSpPr>
        <p:spPr/>
        <p:txBody>
          <a:bodyPr/>
          <a:lstStyle/>
          <a:p>
            <a:r>
              <a:rPr lang="en-US" sz="2800" dirty="0" smtClean="0"/>
              <a:t>Strengthening Voluntary Work in Kyrgyzstan?</a:t>
            </a:r>
            <a:br>
              <a:rPr lang="en-US" sz="2800" dirty="0" smtClean="0"/>
            </a:br>
            <a:r>
              <a:rPr lang="en-US" sz="2800" dirty="0" smtClean="0"/>
              <a:t>Group Work</a:t>
            </a:r>
            <a:endParaRPr lang="da-DK" sz="2800"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457200"/>
            <a:ext cx="6497782" cy="809625"/>
          </a:xfrm>
        </p:spPr>
        <p:txBody>
          <a:bodyPr/>
          <a:lstStyle/>
          <a:p>
            <a:r>
              <a:rPr lang="en-GB" sz="2800" dirty="0" smtClean="0"/>
              <a:t>How is it possible for you to strength the voluntary work in Kyrgyzstan?</a:t>
            </a:r>
            <a:endParaRPr lang="en-GB" sz="2800" dirty="0"/>
          </a:p>
        </p:txBody>
      </p:sp>
      <p:sp>
        <p:nvSpPr>
          <p:cNvPr id="3" name="Pladsholder til indhold 2"/>
          <p:cNvSpPr>
            <a:spLocks noGrp="1"/>
          </p:cNvSpPr>
          <p:nvPr>
            <p:ph idx="1"/>
          </p:nvPr>
        </p:nvSpPr>
        <p:spPr/>
        <p:txBody>
          <a:bodyPr/>
          <a:lstStyle/>
          <a:p>
            <a:pPr>
              <a:buNone/>
            </a:pPr>
            <a:r>
              <a:rPr lang="en-GB" dirty="0" smtClean="0"/>
              <a:t>	</a:t>
            </a:r>
          </a:p>
          <a:p>
            <a:pPr>
              <a:buNone/>
            </a:pPr>
            <a:r>
              <a:rPr lang="en-GB" sz="2000" dirty="0" smtClean="0"/>
              <a:t>	</a:t>
            </a:r>
            <a:r>
              <a:rPr lang="en-GB" sz="2800" b="1" dirty="0" smtClean="0"/>
              <a:t>Make a project design for a social intervention in local area where you work with NGOs and volunteers.</a:t>
            </a:r>
            <a:r>
              <a:rPr lang="en-GB" sz="2000" dirty="0" smtClean="0"/>
              <a:t> </a:t>
            </a:r>
          </a:p>
          <a:p>
            <a:endParaRPr lang="en-GB" sz="2000" dirty="0" smtClean="0"/>
          </a:p>
          <a:p>
            <a:r>
              <a:rPr lang="en-GB" sz="2000" dirty="0" smtClean="0"/>
              <a:t>Use the theory of change model </a:t>
            </a:r>
          </a:p>
          <a:p>
            <a:endParaRPr lang="en-GB" sz="2000" dirty="0" smtClean="0"/>
          </a:p>
          <a:p>
            <a:r>
              <a:rPr lang="en-GB" sz="2000" dirty="0" smtClean="0"/>
              <a:t>Use what you know about organising project work</a:t>
            </a:r>
            <a:endParaRPr lang="en-GB"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a-DK"/>
          </a:p>
        </p:txBody>
      </p:sp>
      <p:sp>
        <p:nvSpPr>
          <p:cNvPr id="3" name="Pladsholder til tekst 2"/>
          <p:cNvSpPr>
            <a:spLocks noGrp="1"/>
          </p:cNvSpPr>
          <p:nvPr>
            <p:ph type="body" idx="1"/>
          </p:nvPr>
        </p:nvSpPr>
        <p:spPr/>
        <p:txBody>
          <a:bodyPr/>
          <a:lstStyle/>
          <a:p>
            <a:r>
              <a:rPr lang="en-US" sz="2800" dirty="0" smtClean="0"/>
              <a:t>Community Work</a:t>
            </a:r>
            <a:endParaRPr lang="da-DK" sz="2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2800" dirty="0" smtClean="0"/>
              <a:t>Civil Society</a:t>
            </a:r>
            <a:endParaRPr lang="en-GB" sz="2800" dirty="0"/>
          </a:p>
        </p:txBody>
      </p:sp>
      <p:sp>
        <p:nvSpPr>
          <p:cNvPr id="5" name="Pladsholder til indhold 4"/>
          <p:cNvSpPr>
            <a:spLocks noGrp="1"/>
          </p:cNvSpPr>
          <p:nvPr>
            <p:ph idx="1"/>
          </p:nvPr>
        </p:nvSpPr>
        <p:spPr>
          <a:xfrm>
            <a:off x="429491" y="1738313"/>
            <a:ext cx="8229600" cy="4692650"/>
          </a:xfrm>
        </p:spPr>
        <p:txBody>
          <a:bodyPr/>
          <a:lstStyle/>
          <a:p>
            <a:r>
              <a:rPr lang="en-US" sz="3600" dirty="0" smtClean="0"/>
              <a:t>A well-functioning welfare state requires not only a strong private and public sector, but also a strong and committed voluntary sector. Volunteering creates strong communities across generations and social backgrounds.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2800" dirty="0" smtClean="0"/>
              <a:t>Community Work</a:t>
            </a:r>
            <a:endParaRPr lang="en-GB" sz="2800" dirty="0"/>
          </a:p>
        </p:txBody>
      </p:sp>
      <p:sp>
        <p:nvSpPr>
          <p:cNvPr id="3" name="Pladsholder til indhold 2"/>
          <p:cNvSpPr>
            <a:spLocks noGrp="1"/>
          </p:cNvSpPr>
          <p:nvPr>
            <p:ph idx="1"/>
          </p:nvPr>
        </p:nvSpPr>
        <p:spPr>
          <a:xfrm>
            <a:off x="457200" y="1488933"/>
            <a:ext cx="8229600" cy="4692650"/>
          </a:xfrm>
        </p:spPr>
        <p:txBody>
          <a:bodyPr/>
          <a:lstStyle/>
          <a:p>
            <a:pPr>
              <a:buNone/>
            </a:pPr>
            <a:endParaRPr lang="en-GB" dirty="0" smtClean="0"/>
          </a:p>
          <a:p>
            <a:pPr>
              <a:buNone/>
            </a:pPr>
            <a:r>
              <a:rPr lang="en-GB" sz="2000" dirty="0" smtClean="0"/>
              <a:t>	</a:t>
            </a:r>
          </a:p>
          <a:p>
            <a:pPr>
              <a:buNone/>
            </a:pPr>
            <a:endParaRPr lang="en-GB" sz="2000" dirty="0" smtClean="0"/>
          </a:p>
          <a:p>
            <a:pPr>
              <a:buNone/>
            </a:pPr>
            <a:r>
              <a:rPr lang="en-GB" sz="2000" dirty="0" smtClean="0"/>
              <a:t>Active Citizenship in Kyrgyzstan</a:t>
            </a:r>
          </a:p>
          <a:p>
            <a:pPr>
              <a:buNone/>
            </a:pPr>
            <a:endParaRPr lang="en-GB" sz="2000" dirty="0" smtClean="0"/>
          </a:p>
          <a:p>
            <a:pPr>
              <a:buNone/>
            </a:pPr>
            <a:r>
              <a:rPr lang="en-GB" sz="2000" dirty="0" smtClean="0">
                <a:hlinkClick r:id="rId3"/>
              </a:rPr>
              <a:t>https://www.danchurchaid.org/where-we-work/central-asia/kyrgyzstan</a:t>
            </a:r>
            <a:endParaRPr lang="en-GB"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2800" dirty="0" smtClean="0"/>
              <a:t>Community Work</a:t>
            </a:r>
            <a:endParaRPr lang="en-GB" sz="2800" dirty="0"/>
          </a:p>
        </p:txBody>
      </p:sp>
      <p:sp>
        <p:nvSpPr>
          <p:cNvPr id="3" name="Pladsholder til indhold 2"/>
          <p:cNvSpPr>
            <a:spLocks noGrp="1"/>
          </p:cNvSpPr>
          <p:nvPr>
            <p:ph idx="1"/>
          </p:nvPr>
        </p:nvSpPr>
        <p:spPr>
          <a:xfrm>
            <a:off x="457200" y="1488933"/>
            <a:ext cx="8229600" cy="4692650"/>
          </a:xfrm>
        </p:spPr>
        <p:txBody>
          <a:bodyPr/>
          <a:lstStyle/>
          <a:p>
            <a:pPr>
              <a:buNone/>
            </a:pPr>
            <a:endParaRPr lang="en-GB" dirty="0" smtClean="0"/>
          </a:p>
          <a:p>
            <a:pPr>
              <a:buNone/>
            </a:pPr>
            <a:r>
              <a:rPr lang="en-GB" sz="2000" dirty="0" smtClean="0"/>
              <a:t>	Community Work is work that takes place in a local area with local citizens and groups and with local welfare organizations.</a:t>
            </a:r>
          </a:p>
          <a:p>
            <a:pPr>
              <a:buNone/>
            </a:pPr>
            <a:endParaRPr lang="en-GB" sz="2000" dirty="0" smtClean="0"/>
          </a:p>
          <a:p>
            <a:pPr>
              <a:buNone/>
            </a:pPr>
            <a:r>
              <a:rPr lang="en-GB" sz="2000" dirty="0" smtClean="0"/>
              <a:t>The purpose is:</a:t>
            </a:r>
          </a:p>
          <a:p>
            <a:pPr>
              <a:buNone/>
            </a:pPr>
            <a:r>
              <a:rPr lang="en-GB" sz="2000" dirty="0" smtClean="0"/>
              <a:t>	To improve the interaction between local groups and increase the opportunity and ability of local citizens to propose and participate in solutions to local problems</a:t>
            </a:r>
          </a:p>
          <a:p>
            <a:pPr>
              <a:buNone/>
            </a:pPr>
            <a:endParaRPr lang="en-GB" sz="2000" dirty="0" smtClean="0"/>
          </a:p>
          <a:p>
            <a:pPr>
              <a:buNone/>
            </a:pPr>
            <a:r>
              <a:rPr lang="en-GB" sz="2000" dirty="0" smtClean="0"/>
              <a:t>	The first and key task is to gain more knowledge and understanding about the local area you have to work in. There is a need for in-depth knowledge about both resources and problems</a:t>
            </a:r>
            <a:endParaRPr lang="en-GB"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2800" dirty="0" smtClean="0"/>
              <a:t>Community Work</a:t>
            </a:r>
            <a:br>
              <a:rPr lang="en-GB" sz="2800" dirty="0" smtClean="0"/>
            </a:br>
            <a:r>
              <a:rPr lang="en-GB" sz="2800" dirty="0" smtClean="0"/>
              <a:t>Research</a:t>
            </a:r>
            <a:endParaRPr lang="en-GB" sz="2800" dirty="0"/>
          </a:p>
        </p:txBody>
      </p:sp>
      <p:sp>
        <p:nvSpPr>
          <p:cNvPr id="5" name="Pladsholder til indhold 4"/>
          <p:cNvSpPr>
            <a:spLocks noGrp="1"/>
          </p:cNvSpPr>
          <p:nvPr>
            <p:ph idx="1"/>
          </p:nvPr>
        </p:nvSpPr>
        <p:spPr/>
        <p:txBody>
          <a:bodyPr/>
          <a:lstStyle/>
          <a:p>
            <a:endParaRPr lang="en-GB" sz="2000" dirty="0" smtClean="0"/>
          </a:p>
          <a:p>
            <a:r>
              <a:rPr lang="en-GB" sz="2000" dirty="0" smtClean="0"/>
              <a:t>Research in local communities takes time and requires trust - tread carefully and listen closely and deeply</a:t>
            </a:r>
          </a:p>
          <a:p>
            <a:r>
              <a:rPr lang="en-GB" sz="2000" dirty="0" smtClean="0"/>
              <a:t>Include as wide a range of sources of information as possible bringing in the voices of:</a:t>
            </a:r>
          </a:p>
          <a:p>
            <a:pPr lvl="1"/>
            <a:r>
              <a:rPr lang="en-GB" sz="2000" dirty="0" smtClean="0"/>
              <a:t>local people of all ages</a:t>
            </a:r>
          </a:p>
          <a:p>
            <a:pPr lvl="1"/>
            <a:r>
              <a:rPr lang="en-GB" sz="2000" dirty="0" smtClean="0"/>
              <a:t>public, private and voluntary sector representatives</a:t>
            </a:r>
          </a:p>
          <a:p>
            <a:pPr lvl="1"/>
            <a:r>
              <a:rPr lang="en-GB" sz="2000" dirty="0" smtClean="0"/>
              <a:t>minority and special interest groups</a:t>
            </a:r>
          </a:p>
          <a:p>
            <a:pPr lvl="1"/>
            <a:r>
              <a:rPr lang="en-GB" sz="2000" dirty="0" smtClean="0"/>
              <a:t>people from a spectrum of political and religious affiliations</a:t>
            </a:r>
          </a:p>
          <a:p>
            <a:r>
              <a:rPr lang="en-GB" sz="2000" dirty="0" smtClean="0"/>
              <a:t>And when you have completed your research</a:t>
            </a:r>
          </a:p>
          <a:p>
            <a:pPr lvl="1"/>
            <a:r>
              <a:rPr lang="en-GB" sz="2000" dirty="0" smtClean="0"/>
              <a:t>create a ”Theory of Change” with all the stakeholders</a:t>
            </a:r>
          </a:p>
          <a:p>
            <a:pPr lvl="1"/>
            <a:r>
              <a:rPr lang="en-GB" sz="2000" dirty="0" smtClean="0"/>
              <a:t>visualise your ”Theory of Change”</a:t>
            </a:r>
          </a:p>
          <a:p>
            <a:pPr lvl="1"/>
            <a:r>
              <a:rPr lang="en-GB" sz="2000" dirty="0" smtClean="0"/>
              <a:t>make all the decision about your project organisation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2800" dirty="0" smtClean="0"/>
              <a:t>Community Work</a:t>
            </a:r>
            <a:br>
              <a:rPr lang="en-GB" sz="2800" dirty="0" smtClean="0"/>
            </a:br>
            <a:r>
              <a:rPr lang="en-GB" sz="2800" dirty="0" smtClean="0"/>
              <a:t>Key things to remember</a:t>
            </a:r>
            <a:endParaRPr lang="en-GB" sz="2800" dirty="0"/>
          </a:p>
        </p:txBody>
      </p:sp>
      <p:sp>
        <p:nvSpPr>
          <p:cNvPr id="3" name="Pladsholder til indhold 2"/>
          <p:cNvSpPr>
            <a:spLocks noGrp="1"/>
          </p:cNvSpPr>
          <p:nvPr>
            <p:ph idx="1"/>
          </p:nvPr>
        </p:nvSpPr>
        <p:spPr/>
        <p:txBody>
          <a:bodyPr/>
          <a:lstStyle/>
          <a:p>
            <a:r>
              <a:rPr lang="en-GB" sz="2000" dirty="0" smtClean="0"/>
              <a:t>In Community Work the local people are working together to change their local community for the better</a:t>
            </a:r>
          </a:p>
          <a:p>
            <a:endParaRPr lang="en-GB" sz="2000" dirty="0" smtClean="0"/>
          </a:p>
          <a:p>
            <a:r>
              <a:rPr lang="en-GB" sz="2000" dirty="0" smtClean="0"/>
              <a:t>The purpose is to empower people to use social innovation as a tool for positive social change</a:t>
            </a:r>
          </a:p>
          <a:p>
            <a:endParaRPr lang="en-GB" sz="2000" dirty="0" smtClean="0"/>
          </a:p>
          <a:p>
            <a:r>
              <a:rPr lang="en-GB" sz="2000" dirty="0" smtClean="0"/>
              <a:t>You start by recruiting a local team, and some local outreach workers</a:t>
            </a:r>
          </a:p>
          <a:p>
            <a:endParaRPr lang="en-GB" sz="2000" dirty="0" smtClean="0"/>
          </a:p>
          <a:p>
            <a:r>
              <a:rPr lang="en-GB" sz="2000" dirty="0" smtClean="0"/>
              <a:t>Working together with experts on how to create innovative social change</a:t>
            </a:r>
          </a:p>
          <a:p>
            <a:endParaRPr lang="en-GB" sz="2000" dirty="0" smtClean="0"/>
          </a:p>
          <a:p>
            <a:r>
              <a:rPr lang="en-GB" sz="2000" dirty="0" smtClean="0"/>
              <a:t>The tools must be accessible to everyone</a:t>
            </a:r>
            <a:endParaRPr lang="en-GB"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a-DK"/>
          </a:p>
        </p:txBody>
      </p:sp>
      <p:sp>
        <p:nvSpPr>
          <p:cNvPr id="3" name="Pladsholder til tekst 2"/>
          <p:cNvSpPr>
            <a:spLocks noGrp="1"/>
          </p:cNvSpPr>
          <p:nvPr>
            <p:ph type="body" idx="1"/>
          </p:nvPr>
        </p:nvSpPr>
        <p:spPr/>
        <p:txBody>
          <a:bodyPr/>
          <a:lstStyle/>
          <a:p>
            <a:r>
              <a:rPr lang="en-GB" sz="2800" dirty="0" smtClean="0"/>
              <a:t>Voluntary Work in Denmark</a:t>
            </a:r>
            <a:endParaRPr lang="en-GB"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2800" dirty="0" smtClean="0"/>
              <a:t>Benefits of Voluntary Work in Denmark</a:t>
            </a:r>
            <a:endParaRPr lang="en-GB" sz="2800" dirty="0"/>
          </a:p>
        </p:txBody>
      </p:sp>
      <p:sp>
        <p:nvSpPr>
          <p:cNvPr id="5" name="Pladsholder til indhold 4"/>
          <p:cNvSpPr>
            <a:spLocks noGrp="1"/>
          </p:cNvSpPr>
          <p:nvPr>
            <p:ph idx="1"/>
          </p:nvPr>
        </p:nvSpPr>
        <p:spPr/>
        <p:txBody>
          <a:bodyPr/>
          <a:lstStyle/>
          <a:p>
            <a:pPr>
              <a:buNone/>
            </a:pPr>
            <a:r>
              <a:rPr lang="en-GB" sz="2400" dirty="0" smtClean="0"/>
              <a:t>	</a:t>
            </a:r>
          </a:p>
          <a:p>
            <a:pPr>
              <a:buNone/>
            </a:pPr>
            <a:r>
              <a:rPr lang="en-GB" sz="2400" dirty="0" smtClean="0"/>
              <a:t>	</a:t>
            </a:r>
            <a:r>
              <a:rPr lang="en-GB" sz="2000" dirty="0" smtClean="0"/>
              <a:t>Civic society and voluntarism constitute an alternative arena in which marginalised groups, as well as the unemployed workforce in general, can maintain and develop skills and establish and enhance access to social network .</a:t>
            </a:r>
          </a:p>
          <a:p>
            <a:pPr>
              <a:buNone/>
            </a:pPr>
            <a:endParaRPr lang="en-GB" sz="2000" dirty="0" smtClean="0"/>
          </a:p>
          <a:p>
            <a:pPr>
              <a:buNone/>
            </a:pPr>
            <a:r>
              <a:rPr lang="en-GB" sz="2000" dirty="0" smtClean="0"/>
              <a:t>	In this domain it is possible to acquire or to re-acquire skills you may have lost.</a:t>
            </a:r>
          </a:p>
          <a:p>
            <a:pPr>
              <a:buNone/>
            </a:pPr>
            <a:endParaRPr lang="en-GB" sz="2000" dirty="0" smtClean="0"/>
          </a:p>
          <a:p>
            <a:pPr>
              <a:buNone/>
            </a:pPr>
            <a:r>
              <a:rPr lang="en-GB" sz="2000" dirty="0" smtClean="0"/>
              <a:t>	Given the right organisational and political support, voluntarism is an open space for marginalised groups for a new chance to be included in social communities and society in general.</a:t>
            </a:r>
          </a:p>
          <a:p>
            <a:pPr>
              <a:buNone/>
            </a:pPr>
            <a:endParaRPr lang="en-GB"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2800" dirty="0" smtClean="0"/>
              <a:t>Facts on Voluntary Work in Denmark</a:t>
            </a:r>
            <a:endParaRPr lang="en-GB" sz="2800" dirty="0"/>
          </a:p>
        </p:txBody>
      </p:sp>
      <p:sp>
        <p:nvSpPr>
          <p:cNvPr id="3" name="Pladsholder til indhold 2"/>
          <p:cNvSpPr>
            <a:spLocks noGrp="1"/>
          </p:cNvSpPr>
          <p:nvPr>
            <p:ph idx="1"/>
          </p:nvPr>
        </p:nvSpPr>
        <p:spPr/>
        <p:txBody>
          <a:bodyPr/>
          <a:lstStyle/>
          <a:p>
            <a:pPr>
              <a:buNone/>
            </a:pPr>
            <a:endParaRPr lang="en-GB" i="1" dirty="0" smtClean="0"/>
          </a:p>
          <a:p>
            <a:pPr>
              <a:buNone/>
            </a:pPr>
            <a:endParaRPr lang="en-GB" sz="2000" dirty="0" smtClean="0"/>
          </a:p>
          <a:p>
            <a:pPr>
              <a:buNone/>
            </a:pPr>
            <a:r>
              <a:rPr lang="en-GB" sz="2000" dirty="0" smtClean="0"/>
              <a:t>	Over 40% of the population are volunteers in one form or another</a:t>
            </a:r>
          </a:p>
          <a:p>
            <a:pPr>
              <a:buNone/>
            </a:pPr>
            <a:endParaRPr lang="en-GB" sz="2000" dirty="0" smtClean="0"/>
          </a:p>
          <a:p>
            <a:pPr>
              <a:buNone/>
            </a:pPr>
            <a:r>
              <a:rPr lang="en-GB" sz="2000" dirty="0" smtClean="0"/>
              <a:t>	Around 2 million volunteers in total</a:t>
            </a:r>
          </a:p>
          <a:p>
            <a:pPr>
              <a:buNone/>
            </a:pPr>
            <a:endParaRPr lang="en-GB" sz="2000" dirty="0" smtClean="0"/>
          </a:p>
          <a:p>
            <a:pPr>
              <a:buNone/>
            </a:pPr>
            <a:r>
              <a:rPr lang="en-GB" sz="2000" dirty="0" smtClean="0"/>
              <a:t>	Sports, nature, environment, elderly care, social care and healthcare tasks</a:t>
            </a:r>
          </a:p>
          <a:p>
            <a:pPr>
              <a:buNone/>
            </a:pPr>
            <a:endParaRPr lang="en-GB" sz="2000" dirty="0" smtClean="0"/>
          </a:p>
          <a:p>
            <a:pPr>
              <a:buNone/>
            </a:pPr>
            <a:r>
              <a:rPr lang="en-GB" sz="2000" dirty="0" smtClean="0"/>
              <a:t>	1/3 of volunteers are active in social care and health care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457200"/>
            <a:ext cx="5845126" cy="809625"/>
          </a:xfrm>
        </p:spPr>
        <p:txBody>
          <a:bodyPr/>
          <a:lstStyle/>
          <a:p>
            <a:r>
              <a:rPr lang="en-US" sz="2800" dirty="0" smtClean="0"/>
              <a:t>What do we mean by volunteer?</a:t>
            </a:r>
            <a:endParaRPr lang="da-DK" sz="2800" dirty="0"/>
          </a:p>
        </p:txBody>
      </p:sp>
      <p:sp>
        <p:nvSpPr>
          <p:cNvPr id="3" name="Pladsholder til indhold 2"/>
          <p:cNvSpPr>
            <a:spLocks noGrp="1"/>
          </p:cNvSpPr>
          <p:nvPr>
            <p:ph idx="1"/>
          </p:nvPr>
        </p:nvSpPr>
        <p:spPr/>
        <p:txBody>
          <a:bodyPr/>
          <a:lstStyle/>
          <a:p>
            <a:endParaRPr lang="da-DK" sz="2000" dirty="0" smtClean="0"/>
          </a:p>
          <a:p>
            <a:endParaRPr lang="da-DK" sz="2000" dirty="0" smtClean="0"/>
          </a:p>
          <a:p>
            <a:r>
              <a:rPr lang="en-US" sz="2000" dirty="0" smtClean="0"/>
              <a:t>People do it voluntarily</a:t>
            </a:r>
          </a:p>
          <a:p>
            <a:endParaRPr lang="en-US" sz="2000" dirty="0" smtClean="0"/>
          </a:p>
          <a:p>
            <a:r>
              <a:rPr lang="en-US" sz="2000" dirty="0" smtClean="0"/>
              <a:t>It is not paid</a:t>
            </a:r>
          </a:p>
          <a:p>
            <a:endParaRPr lang="en-US" sz="2000" dirty="0" smtClean="0"/>
          </a:p>
          <a:p>
            <a:r>
              <a:rPr lang="en-US" sz="2000" dirty="0" smtClean="0"/>
              <a:t>People do it for people outside their family</a:t>
            </a:r>
          </a:p>
          <a:p>
            <a:endParaRPr lang="en-US" sz="2000" dirty="0" smtClean="0"/>
          </a:p>
          <a:p>
            <a:r>
              <a:rPr lang="en-US" sz="2000" dirty="0" smtClean="0"/>
              <a:t>For the benefit of others than yourself and/or your family</a:t>
            </a:r>
          </a:p>
          <a:p>
            <a:endParaRPr lang="en-US" sz="2000" dirty="0" smtClean="0"/>
          </a:p>
          <a:p>
            <a:r>
              <a:rPr lang="en-US" sz="2000" dirty="0" smtClean="0"/>
              <a:t>Of a formal nature (unlike ordinary helpfulness and kindness)</a:t>
            </a:r>
            <a:endParaRPr lang="da-DK" sz="2000" dirty="0" smtClean="0"/>
          </a:p>
          <a:p>
            <a:pPr>
              <a:buNone/>
            </a:pPr>
            <a:endParaRPr lang="da-DK"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88384"/>
            <a:ext cx="5662613" cy="809625"/>
          </a:xfrm>
        </p:spPr>
        <p:txBody>
          <a:bodyPr/>
          <a:lstStyle/>
          <a:p>
            <a:r>
              <a:rPr lang="en-GB" sz="2800" dirty="0" smtClean="0"/>
              <a:t>Characteristics of Voluntary Social Work in Denmark</a:t>
            </a:r>
            <a:endParaRPr lang="en-GB" sz="2800" dirty="0"/>
          </a:p>
        </p:txBody>
      </p:sp>
      <p:sp>
        <p:nvSpPr>
          <p:cNvPr id="3" name="Pladsholder til indhold 2"/>
          <p:cNvSpPr>
            <a:spLocks noGrp="1"/>
          </p:cNvSpPr>
          <p:nvPr>
            <p:ph idx="1"/>
          </p:nvPr>
        </p:nvSpPr>
        <p:spPr/>
        <p:txBody>
          <a:bodyPr/>
          <a:lstStyle/>
          <a:p>
            <a:endParaRPr lang="en-GB" sz="2000" dirty="0" smtClean="0"/>
          </a:p>
          <a:p>
            <a:r>
              <a:rPr lang="en-GB" sz="2000" dirty="0" smtClean="0"/>
              <a:t>Many voluntary organizations organise activities for children, adults and the elderly throughout the country, entirely separate from the public professional sector</a:t>
            </a:r>
          </a:p>
          <a:p>
            <a:endParaRPr lang="en-GB" sz="2000" dirty="0" smtClean="0"/>
          </a:p>
          <a:p>
            <a:r>
              <a:rPr lang="en-GB" sz="2000" dirty="0" smtClean="0"/>
              <a:t>In Denmark volunteers are working more and more with the public professional sector around social interventions</a:t>
            </a:r>
          </a:p>
          <a:p>
            <a:endParaRPr lang="en-GB" sz="2000" dirty="0" smtClean="0"/>
          </a:p>
          <a:p>
            <a:r>
              <a:rPr lang="en-GB" sz="2000" dirty="0" smtClean="0"/>
              <a:t>There are currently a lot of focus on improving cooperation between the government and civil society</a:t>
            </a:r>
          </a:p>
          <a:p>
            <a:endParaRPr lang="en-GB" sz="2000" dirty="0" smtClean="0"/>
          </a:p>
          <a:p>
            <a:r>
              <a:rPr lang="en-GB" sz="2000" dirty="0" smtClean="0"/>
              <a:t>The aim of this cooperation is generally to improve inclusion of disadvantaged groups in regular communities</a:t>
            </a:r>
            <a:endParaRPr lang="en-GB"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6492240" cy="1143000"/>
          </a:xfrm>
        </p:spPr>
        <p:txBody>
          <a:bodyPr/>
          <a:lstStyle/>
          <a:p>
            <a:pPr>
              <a:lnSpc>
                <a:spcPct val="115000"/>
              </a:lnSpc>
            </a:pPr>
            <a:r>
              <a:rPr lang="en-GB" sz="2800" dirty="0" smtClean="0"/>
              <a:t>Voluntary cooperation in Denmark is going through a transformation</a:t>
            </a:r>
            <a:endParaRPr lang="da-DK" sz="2800" dirty="0" smtClean="0"/>
          </a:p>
        </p:txBody>
      </p:sp>
      <p:sp>
        <p:nvSpPr>
          <p:cNvPr id="3" name="Pladsholder til tekst 2"/>
          <p:cNvSpPr>
            <a:spLocks noGrp="1"/>
          </p:cNvSpPr>
          <p:nvPr>
            <p:ph type="body" idx="1"/>
          </p:nvPr>
        </p:nvSpPr>
        <p:spPr>
          <a:xfrm>
            <a:off x="457200" y="1492909"/>
            <a:ext cx="4040188" cy="1260000"/>
          </a:xfrm>
        </p:spPr>
        <p:txBody>
          <a:bodyPr/>
          <a:lstStyle/>
          <a:p>
            <a:r>
              <a:rPr lang="en-GB" sz="2000" dirty="0" smtClean="0"/>
              <a:t>Traditionally, cooperation between private voluntary organizations and public efforts focus on:</a:t>
            </a:r>
            <a:endParaRPr lang="da-DK" sz="2000" dirty="0"/>
          </a:p>
        </p:txBody>
      </p:sp>
      <p:sp>
        <p:nvSpPr>
          <p:cNvPr id="4" name="Pladsholder til indhold 3"/>
          <p:cNvSpPr>
            <a:spLocks noGrp="1"/>
          </p:cNvSpPr>
          <p:nvPr>
            <p:ph sz="half" idx="2"/>
          </p:nvPr>
        </p:nvSpPr>
        <p:spPr>
          <a:xfrm>
            <a:off x="457200" y="2751663"/>
            <a:ext cx="4040188" cy="3492000"/>
          </a:xfrm>
        </p:spPr>
        <p:txBody>
          <a:bodyPr/>
          <a:lstStyle/>
          <a:p>
            <a:pPr>
              <a:lnSpc>
                <a:spcPct val="115000"/>
              </a:lnSpc>
              <a:spcAft>
                <a:spcPts val="0"/>
              </a:spcAft>
            </a:pPr>
            <a:endParaRPr lang="en-GB" sz="2000" dirty="0" smtClean="0">
              <a:latin typeface="Arial" pitchFamily="34" charset="0"/>
              <a:ea typeface="Calibri"/>
              <a:cs typeface="Arial" pitchFamily="34" charset="0"/>
            </a:endParaRPr>
          </a:p>
          <a:p>
            <a:pPr>
              <a:lnSpc>
                <a:spcPct val="115000"/>
              </a:lnSpc>
              <a:spcAft>
                <a:spcPts val="0"/>
              </a:spcAft>
            </a:pPr>
            <a:r>
              <a:rPr lang="en-GB" sz="2000" dirty="0" smtClean="0">
                <a:latin typeface="Arial" pitchFamily="34" charset="0"/>
                <a:ea typeface="Calibri"/>
                <a:cs typeface="Arial" pitchFamily="34" charset="0"/>
              </a:rPr>
              <a:t>Respect for uniqueness</a:t>
            </a:r>
          </a:p>
          <a:p>
            <a:pPr>
              <a:lnSpc>
                <a:spcPct val="115000"/>
              </a:lnSpc>
              <a:spcAft>
                <a:spcPts val="0"/>
              </a:spcAft>
            </a:pPr>
            <a:r>
              <a:rPr lang="en-GB" sz="2000" dirty="0" smtClean="0">
                <a:latin typeface="Arial" pitchFamily="34" charset="0"/>
                <a:ea typeface="Calibri"/>
                <a:cs typeface="Arial" pitchFamily="34" charset="0"/>
              </a:rPr>
              <a:t>Complementary to public welfare</a:t>
            </a:r>
          </a:p>
          <a:p>
            <a:pPr>
              <a:lnSpc>
                <a:spcPct val="115000"/>
              </a:lnSpc>
              <a:spcAft>
                <a:spcPts val="0"/>
              </a:spcAft>
            </a:pPr>
            <a:r>
              <a:rPr lang="en-GB" sz="2000" dirty="0" smtClean="0">
                <a:latin typeface="Arial" pitchFamily="34" charset="0"/>
                <a:ea typeface="Calibri"/>
                <a:cs typeface="Arial" pitchFamily="34" charset="0"/>
              </a:rPr>
              <a:t>Special financial support</a:t>
            </a:r>
          </a:p>
          <a:p>
            <a:pPr>
              <a:lnSpc>
                <a:spcPct val="115000"/>
              </a:lnSpc>
              <a:spcAft>
                <a:spcPts val="0"/>
              </a:spcAft>
            </a:pPr>
            <a:endParaRPr lang="en-GB" sz="2000" dirty="0" smtClean="0">
              <a:latin typeface="Arial" pitchFamily="34" charset="0"/>
              <a:ea typeface="Calibri"/>
              <a:cs typeface="Arial" pitchFamily="34" charset="0"/>
            </a:endParaRPr>
          </a:p>
          <a:p>
            <a:pPr>
              <a:lnSpc>
                <a:spcPct val="115000"/>
              </a:lnSpc>
              <a:spcAft>
                <a:spcPts val="0"/>
              </a:spcAft>
            </a:pPr>
            <a:r>
              <a:rPr lang="en-GB" sz="2000" dirty="0" smtClean="0">
                <a:latin typeface="Arial" pitchFamily="34" charset="0"/>
                <a:ea typeface="Calibri"/>
                <a:cs typeface="Arial" pitchFamily="34" charset="0"/>
              </a:rPr>
              <a:t>Outsourcing and contract cooperation</a:t>
            </a:r>
          </a:p>
        </p:txBody>
      </p:sp>
      <p:sp>
        <p:nvSpPr>
          <p:cNvPr id="5" name="Pladsholder til tekst 4"/>
          <p:cNvSpPr>
            <a:spLocks noGrp="1"/>
          </p:cNvSpPr>
          <p:nvPr>
            <p:ph type="body" sz="quarter" idx="3"/>
          </p:nvPr>
        </p:nvSpPr>
        <p:spPr>
          <a:xfrm>
            <a:off x="4645025" y="1492909"/>
            <a:ext cx="4041775" cy="1260000"/>
          </a:xfrm>
        </p:spPr>
        <p:txBody>
          <a:bodyPr/>
          <a:lstStyle/>
          <a:p>
            <a:r>
              <a:rPr lang="da-DK" sz="2000" dirty="0" smtClean="0"/>
              <a:t>New </a:t>
            </a:r>
            <a:r>
              <a:rPr lang="en-US" sz="2000" dirty="0" smtClean="0"/>
              <a:t>cooperation between the State and Civil Society - Voluntary Cooperation under transformation</a:t>
            </a:r>
            <a:endParaRPr lang="da-DK" sz="2000" dirty="0"/>
          </a:p>
        </p:txBody>
      </p:sp>
      <p:sp>
        <p:nvSpPr>
          <p:cNvPr id="6" name="Pladsholder til indhold 5"/>
          <p:cNvSpPr>
            <a:spLocks noGrp="1"/>
          </p:cNvSpPr>
          <p:nvPr>
            <p:ph sz="quarter" idx="4"/>
          </p:nvPr>
        </p:nvSpPr>
        <p:spPr>
          <a:xfrm>
            <a:off x="4645025" y="2751663"/>
            <a:ext cx="4041775" cy="3492000"/>
          </a:xfrm>
        </p:spPr>
        <p:txBody>
          <a:bodyPr/>
          <a:lstStyle/>
          <a:p>
            <a:endParaRPr lang="da-DK" sz="2000" dirty="0" smtClean="0"/>
          </a:p>
          <a:p>
            <a:pPr eaLnBrk="1" fontAlgn="t" hangingPunct="1"/>
            <a:r>
              <a:rPr lang="en-US" sz="2000" dirty="0" smtClean="0"/>
              <a:t>Partnership</a:t>
            </a:r>
          </a:p>
          <a:p>
            <a:pPr eaLnBrk="1" fontAlgn="t" hangingPunct="1">
              <a:buNone/>
            </a:pPr>
            <a:endParaRPr lang="en-US" sz="2000" dirty="0" smtClean="0"/>
          </a:p>
          <a:p>
            <a:pPr eaLnBrk="1" fontAlgn="t" hangingPunct="1"/>
            <a:r>
              <a:rPr lang="en-US" sz="2000" dirty="0" smtClean="0"/>
              <a:t>Co-creation </a:t>
            </a:r>
          </a:p>
          <a:p>
            <a:pPr eaLnBrk="1" fontAlgn="t" hangingPunct="1">
              <a:buNone/>
            </a:pPr>
            <a:endParaRPr lang="en-US" sz="2000" dirty="0" smtClean="0"/>
          </a:p>
          <a:p>
            <a:pPr eaLnBrk="1" fontAlgn="t" hangingPunct="1"/>
            <a:r>
              <a:rPr lang="en-US" sz="2000" dirty="0" smtClean="0"/>
              <a:t>Coproduction = Cogeneration</a:t>
            </a:r>
            <a:endParaRPr lang="da-DK" sz="2000"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BC53F"/>
      </a:lt2>
      <a:accent1>
        <a:srgbClr val="C62030"/>
      </a:accent1>
      <a:accent2>
        <a:srgbClr val="A7B0B5"/>
      </a:accent2>
      <a:accent3>
        <a:srgbClr val="FFFFFF"/>
      </a:accent3>
      <a:accent4>
        <a:srgbClr val="000000"/>
      </a:accent4>
      <a:accent5>
        <a:srgbClr val="DFABAD"/>
      </a:accent5>
      <a:accent6>
        <a:srgbClr val="979FA4"/>
      </a:accent6>
      <a:hlink>
        <a:srgbClr val="F6921E"/>
      </a:hlink>
      <a:folHlink>
        <a:srgbClr val="008794"/>
      </a:folHlink>
    </a:clrScheme>
    <a:fontScheme name="Default Design">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BC53F"/>
        </a:lt2>
        <a:accent1>
          <a:srgbClr val="C62030"/>
        </a:accent1>
        <a:accent2>
          <a:srgbClr val="A7B0B5"/>
        </a:accent2>
        <a:accent3>
          <a:srgbClr val="FFFFFF"/>
        </a:accent3>
        <a:accent4>
          <a:srgbClr val="000000"/>
        </a:accent4>
        <a:accent5>
          <a:srgbClr val="DFABAD"/>
        </a:accent5>
        <a:accent6>
          <a:srgbClr val="979FA4"/>
        </a:accent6>
        <a:hlink>
          <a:srgbClr val="F6921E"/>
        </a:hlink>
        <a:folHlink>
          <a:srgbClr val="00879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Kontor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F_MD_RiskFactor xmlns="http://schemas.microsoft.com/sharepoint/v3/fields" xsi:nil="true"/>
    <PF_MD_BenefitFactor xmlns="http://schemas.microsoft.com/sharepoint/v3/fields" xsi:nil="true"/>
    <PF_MD_ProjectEndDate xmlns="http://schemas.microsoft.com/sharepoint/v3" xsi:nil="true"/>
    <PF_MD_Strategy xmlns="http://schemas.microsoft.com/sharepoint/v3/fields" xsi:nil="true"/>
    <PF_MD_ProjectStartDate xmlns="http://schemas.microsoft.com/sharepoint/v3" xsi:nil="true"/>
    <PF_MD_Title xmlns="http://schemas.microsoft.com/sharepoint/v3/fields" xsi:nil="true"/>
    <PF_MD_Status xmlns="http://schemas.microsoft.com/sharepoint/v3/fields" xsi:nil="true"/>
    <PF_MD_ProjectExecutive xmlns="http://schemas.microsoft.com/sharepoint/v3/fields" xsi:nil="true"/>
    <PF_MD_ProjectManager xmlns="http://schemas.microsoft.com/sharepoint/v3/fields" xsi:nil="true"/>
    <PF_MD_ProjectType xmlns="http://schemas.microsoft.com/sharepoint/v3/fields"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2085D91FF0301B488F3F7BF3B0BE25A2" ma:contentTypeVersion="10" ma:contentTypeDescription="Opret et nyt dokument." ma:contentTypeScope="" ma:versionID="ca8f9bf13b43c24fd5cb9bd1b6ecd18b">
  <xsd:schema xmlns:xsd="http://www.w3.org/2001/XMLSchema" xmlns:xs="http://www.w3.org/2001/XMLSchema" xmlns:p="http://schemas.microsoft.com/office/2006/metadata/properties" xmlns:ns1="http://schemas.microsoft.com/sharepoint/v3" xmlns:ns2="http://schemas.microsoft.com/sharepoint/v3/fields" targetNamespace="http://schemas.microsoft.com/office/2006/metadata/properties" ma:root="true" ma:fieldsID="62abaa2783560fd8c6461902d81f2f27" ns1:_="" ns2:_="">
    <xsd:import namespace="http://schemas.microsoft.com/sharepoint/v3"/>
    <xsd:import namespace="http://schemas.microsoft.com/sharepoint/v3/fields"/>
    <xsd:element name="properties">
      <xsd:complexType>
        <xsd:sequence>
          <xsd:element name="documentManagement">
            <xsd:complexType>
              <xsd:all>
                <xsd:element ref="ns2:PF_MD_Status" minOccurs="0"/>
                <xsd:element ref="ns2:PF_MD_ProjectType" minOccurs="0"/>
                <xsd:element ref="ns2:PF_MD_Strategy" minOccurs="0"/>
                <xsd:element ref="ns2:PF_MD_BenefitFactor" minOccurs="0"/>
                <xsd:element ref="ns2:PF_MD_RiskFactor" minOccurs="0"/>
                <xsd:element ref="ns2:PF_MD_Title" minOccurs="0"/>
                <xsd:element ref="ns2:PF_MD_ProjectManager" minOccurs="0"/>
                <xsd:element ref="ns2:PF_MD_ProjectExecutive" minOccurs="0"/>
                <xsd:element ref="ns1:PF_MD_ProjectStartDate" minOccurs="0"/>
                <xsd:element ref="ns1:PF_MD_ProjectEnd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F_MD_ProjectStartDate" ma:index="16" nillable="true" ma:displayName="Projektets startdato" ma:format="DateOnly" ma:internalName="PF_MD_ProjectStartDate">
      <xsd:simpleType>
        <xsd:restriction base="dms:DateTime"/>
      </xsd:simpleType>
    </xsd:element>
    <xsd:element name="PF_MD_ProjectEndDate" ma:index="17" nillable="true" ma:displayName="Projektets slutdato" ma:format="DateOnly" ma:internalName="PF_MD_ProjectEnd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PF_MD_Status" ma:index="8" nillable="true" ma:displayName="Projektstatus" ma:internalName="PF_MD_Status">
      <xsd:simpleType>
        <xsd:restriction base="dms:Text"/>
      </xsd:simpleType>
    </xsd:element>
    <xsd:element name="PF_MD_ProjectType" ma:index="9" nillable="true" ma:displayName="Projekttype" ma:internalName="PF_MD_ProjectType">
      <xsd:simpleType>
        <xsd:restriction base="dms:Text"/>
      </xsd:simpleType>
    </xsd:element>
    <xsd:element name="PF_MD_Strategy" ma:index="10" nillable="true" ma:displayName="Projektstrategi" ma:internalName="PF_MD_Strategy">
      <xsd:simpleType>
        <xsd:restriction base="dms:Text"/>
      </xsd:simpleType>
    </xsd:element>
    <xsd:element name="PF_MD_BenefitFactor" ma:index="11" nillable="true" ma:displayName="Projektudbytte" ma:internalName="PF_MD_BenefitFactor">
      <xsd:simpleType>
        <xsd:restriction base="dms:Text"/>
      </xsd:simpleType>
    </xsd:element>
    <xsd:element name="PF_MD_RiskFactor" ma:index="12" nillable="true" ma:displayName="Projektrisiko" ma:internalName="PF_MD_RiskFactor">
      <xsd:simpleType>
        <xsd:restriction base="dms:Text"/>
      </xsd:simpleType>
    </xsd:element>
    <xsd:element name="PF_MD_Title" ma:index="13" nillable="true" ma:displayName="Projekttitel" ma:internalName="PF_MD_Title">
      <xsd:simpleType>
        <xsd:restriction base="dms:Text"/>
      </xsd:simpleType>
    </xsd:element>
    <xsd:element name="PF_MD_ProjectManager" ma:index="14" nillable="true" ma:displayName="Projektleder" ma:internalName="PF_MD_ProjectManager">
      <xsd:simpleType>
        <xsd:restriction base="dms:Text"/>
      </xsd:simpleType>
    </xsd:element>
    <xsd:element name="PF_MD_ProjectExecutive" ma:index="15" nillable="true" ma:displayName="Projektstyregruppeformand" ma:internalName="PF_MD_ProjectExecutiv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CEBD502-97F4-4478-A711-9B3CB350E09B}">
  <ds:schemaRefs>
    <ds:schemaRef ds:uri="http://schemas.microsoft.com/office/2006/metadata/properties"/>
    <ds:schemaRef ds:uri="http://purl.org/dc/terms/"/>
    <ds:schemaRef ds:uri="http://purl.org/dc/elements/1.1/"/>
    <ds:schemaRef ds:uri="http://purl.org/dc/dcmitype/"/>
    <ds:schemaRef ds:uri="http://schemas.microsoft.com/office/2006/documentManagement/types"/>
    <ds:schemaRef ds:uri="http://schemas.microsoft.com/sharepoint/v3/fields"/>
    <ds:schemaRef ds:uri="http://schemas.microsoft.com/office/infopath/2007/PartnerControls"/>
    <ds:schemaRef ds:uri="http://schemas.openxmlformats.org/package/2006/metadata/core-properties"/>
    <ds:schemaRef ds:uri="http://schemas.microsoft.com/sharepoint/v3"/>
    <ds:schemaRef ds:uri="http://www.w3.org/XML/1998/namespace"/>
  </ds:schemaRefs>
</ds:datastoreItem>
</file>

<file path=customXml/itemProps2.xml><?xml version="1.0" encoding="utf-8"?>
<ds:datastoreItem xmlns:ds="http://schemas.openxmlformats.org/officeDocument/2006/customXml" ds:itemID="{D2681817-F700-4BCB-A314-2232D55984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F66B6A9-ED54-44EA-89BC-0ECD174F27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3928</TotalTime>
  <Words>1391</Words>
  <Application>Microsoft Office PowerPoint</Application>
  <PresentationFormat>Skærmshow (4:3)</PresentationFormat>
  <Paragraphs>261</Paragraphs>
  <Slides>33</Slides>
  <Notes>10</Notes>
  <HiddenSlides>0</HiddenSlides>
  <MMClips>0</MMClips>
  <ScaleCrop>false</ScaleCrop>
  <HeadingPairs>
    <vt:vector size="4" baseType="variant">
      <vt:variant>
        <vt:lpstr>Tema</vt:lpstr>
      </vt:variant>
      <vt:variant>
        <vt:i4>1</vt:i4>
      </vt:variant>
      <vt:variant>
        <vt:lpstr>Diastitler</vt:lpstr>
      </vt:variant>
      <vt:variant>
        <vt:i4>33</vt:i4>
      </vt:variant>
    </vt:vector>
  </HeadingPairs>
  <TitlesOfParts>
    <vt:vector size="34" baseType="lpstr">
      <vt:lpstr>Default Design</vt:lpstr>
      <vt:lpstr>Civil society Voluntary Work and Community work</vt:lpstr>
      <vt:lpstr>Civil society Program of the day</vt:lpstr>
      <vt:lpstr>Civil Society</vt:lpstr>
      <vt:lpstr>PowerPoint-præsentation</vt:lpstr>
      <vt:lpstr>Benefits of Voluntary Work in Denmark</vt:lpstr>
      <vt:lpstr>Facts on Voluntary Work in Denmark</vt:lpstr>
      <vt:lpstr>What do we mean by volunteer?</vt:lpstr>
      <vt:lpstr>Characteristics of Voluntary Social Work in Denmark</vt:lpstr>
      <vt:lpstr>Voluntary cooperation in Denmark is going through a transformation</vt:lpstr>
      <vt:lpstr>Partnership  </vt:lpstr>
      <vt:lpstr>Co-creation </vt:lpstr>
      <vt:lpstr>Co-production </vt:lpstr>
      <vt:lpstr>PowerPoint-præsentation</vt:lpstr>
      <vt:lpstr>Working in groups to produce material you can use as trainers</vt:lpstr>
      <vt:lpstr>PowerPoint-præsentation</vt:lpstr>
      <vt:lpstr>Volunteer Centres in municipalities Purpose</vt:lpstr>
      <vt:lpstr>Volunteer Centres in municipalities Target population</vt:lpstr>
      <vt:lpstr>Volunteer Centres in municipalities Effect expected from the intervention</vt:lpstr>
      <vt:lpstr>Volunteer Centres in municipalities Activities</vt:lpstr>
      <vt:lpstr>Volunteer Centres in municipalities Activities</vt:lpstr>
      <vt:lpstr>There are 58 volunteer centres in Denmark  across 52 municipalities</vt:lpstr>
      <vt:lpstr>Self-help groups Purpose</vt:lpstr>
      <vt:lpstr>Centre for Sexual Abuse Victims - a voluntary section.</vt:lpstr>
      <vt:lpstr>Centre for Sexual Abuse Victims – Example of cooperative structure</vt:lpstr>
      <vt:lpstr>Centre for Sexual Abuse Victims – Recruitment of volunteers</vt:lpstr>
      <vt:lpstr>Centre for Sexual Abuse Victims – Phone counsellors</vt:lpstr>
      <vt:lpstr>PowerPoint-præsentation</vt:lpstr>
      <vt:lpstr>How is it possible for you to strength the voluntary work in Kyrgyzstan?</vt:lpstr>
      <vt:lpstr>PowerPoint-præsentation</vt:lpstr>
      <vt:lpstr>Community Work</vt:lpstr>
      <vt:lpstr>Community Work</vt:lpstr>
      <vt:lpstr>Community Work Research</vt:lpstr>
      <vt:lpstr>Community Work Key things to remember</vt:lpstr>
    </vt:vector>
  </TitlesOfParts>
  <Company>Bysted 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mmh</dc:creator>
  <cp:lastModifiedBy>Henrik Egelund Nielsen</cp:lastModifiedBy>
  <cp:revision>263</cp:revision>
  <dcterms:created xsi:type="dcterms:W3CDTF">2008-07-07T11:45:09Z</dcterms:created>
  <dcterms:modified xsi:type="dcterms:W3CDTF">2015-08-25T13:53:20Z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0x0101002085D91FF0301B488F3F7BF3B0BE25A2</vt:lpwstr>
  </property>
</Properties>
</file>