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256" r:id="rId2"/>
    <p:sldId id="336" r:id="rId3"/>
    <p:sldId id="258" r:id="rId4"/>
    <p:sldId id="259" r:id="rId5"/>
    <p:sldId id="293" r:id="rId6"/>
    <p:sldId id="260" r:id="rId7"/>
    <p:sldId id="261" r:id="rId8"/>
    <p:sldId id="262" r:id="rId9"/>
    <p:sldId id="265" r:id="rId10"/>
    <p:sldId id="266" r:id="rId11"/>
    <p:sldId id="267" r:id="rId12"/>
    <p:sldId id="268" r:id="rId13"/>
    <p:sldId id="269" r:id="rId14"/>
    <p:sldId id="331" r:id="rId15"/>
    <p:sldId id="271" r:id="rId16"/>
    <p:sldId id="272" r:id="rId17"/>
    <p:sldId id="273" r:id="rId18"/>
    <p:sldId id="274" r:id="rId19"/>
    <p:sldId id="275" r:id="rId20"/>
    <p:sldId id="292"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327" r:id="rId34"/>
    <p:sldId id="290" r:id="rId35"/>
    <p:sldId id="291" r:id="rId36"/>
    <p:sldId id="294" r:id="rId37"/>
    <p:sldId id="295" r:id="rId38"/>
    <p:sldId id="296" r:id="rId39"/>
    <p:sldId id="297" r:id="rId40"/>
    <p:sldId id="299" r:id="rId41"/>
    <p:sldId id="300" r:id="rId42"/>
    <p:sldId id="301" r:id="rId43"/>
    <p:sldId id="302" r:id="rId44"/>
    <p:sldId id="303" r:id="rId45"/>
    <p:sldId id="304" r:id="rId46"/>
    <p:sldId id="305" r:id="rId47"/>
    <p:sldId id="308" r:id="rId48"/>
    <p:sldId id="309" r:id="rId49"/>
    <p:sldId id="310" r:id="rId50"/>
    <p:sldId id="328" r:id="rId51"/>
    <p:sldId id="312" r:id="rId52"/>
    <p:sldId id="313" r:id="rId53"/>
    <p:sldId id="314" r:id="rId54"/>
    <p:sldId id="330" r:id="rId55"/>
    <p:sldId id="316" r:id="rId56"/>
    <p:sldId id="317" r:id="rId57"/>
    <p:sldId id="318" r:id="rId58"/>
    <p:sldId id="319" r:id="rId59"/>
    <p:sldId id="320" r:id="rId60"/>
    <p:sldId id="321" r:id="rId61"/>
    <p:sldId id="322" r:id="rId62"/>
    <p:sldId id="324" r:id="rId63"/>
    <p:sldId id="326" r:id="rId64"/>
    <p:sldId id="334" r:id="rId65"/>
    <p:sldId id="335" r:id="rId66"/>
  </p:sldIdLst>
  <p:sldSz cx="9144000" cy="6858000" type="screen4x3"/>
  <p:notesSz cx="6808788" cy="9940925"/>
  <p:defaultTextStyle>
    <a:defPPr>
      <a:defRPr lang="en-GB"/>
    </a:defPPr>
    <a:lvl1pPr algn="l" rtl="0" fontAlgn="base">
      <a:spcBef>
        <a:spcPct val="0"/>
      </a:spcBef>
      <a:spcAft>
        <a:spcPct val="0"/>
      </a:spcAft>
      <a:defRPr kern="1200">
        <a:solidFill>
          <a:schemeClr val="tx1"/>
        </a:solidFill>
        <a:latin typeface="Arial" pitchFamily="34" charset="0"/>
        <a:ea typeface="Geneva" charset="-128"/>
        <a:cs typeface="+mn-cs"/>
      </a:defRPr>
    </a:lvl1pPr>
    <a:lvl2pPr marL="457200" algn="l" rtl="0" fontAlgn="base">
      <a:spcBef>
        <a:spcPct val="0"/>
      </a:spcBef>
      <a:spcAft>
        <a:spcPct val="0"/>
      </a:spcAft>
      <a:defRPr kern="1200">
        <a:solidFill>
          <a:schemeClr val="tx1"/>
        </a:solidFill>
        <a:latin typeface="Arial" pitchFamily="34" charset="0"/>
        <a:ea typeface="Geneva" charset="-128"/>
        <a:cs typeface="+mn-cs"/>
      </a:defRPr>
    </a:lvl2pPr>
    <a:lvl3pPr marL="914400" algn="l" rtl="0" fontAlgn="base">
      <a:spcBef>
        <a:spcPct val="0"/>
      </a:spcBef>
      <a:spcAft>
        <a:spcPct val="0"/>
      </a:spcAft>
      <a:defRPr kern="1200">
        <a:solidFill>
          <a:schemeClr val="tx1"/>
        </a:solidFill>
        <a:latin typeface="Arial" pitchFamily="34" charset="0"/>
        <a:ea typeface="Geneva" charset="-128"/>
        <a:cs typeface="+mn-cs"/>
      </a:defRPr>
    </a:lvl3pPr>
    <a:lvl4pPr marL="1371600" algn="l" rtl="0" fontAlgn="base">
      <a:spcBef>
        <a:spcPct val="0"/>
      </a:spcBef>
      <a:spcAft>
        <a:spcPct val="0"/>
      </a:spcAft>
      <a:defRPr kern="1200">
        <a:solidFill>
          <a:schemeClr val="tx1"/>
        </a:solidFill>
        <a:latin typeface="Arial" pitchFamily="34" charset="0"/>
        <a:ea typeface="Geneva" charset="-128"/>
        <a:cs typeface="+mn-cs"/>
      </a:defRPr>
    </a:lvl4pPr>
    <a:lvl5pPr marL="1828800" algn="l" rtl="0" fontAlgn="base">
      <a:spcBef>
        <a:spcPct val="0"/>
      </a:spcBef>
      <a:spcAft>
        <a:spcPct val="0"/>
      </a:spcAft>
      <a:defRPr kern="1200">
        <a:solidFill>
          <a:schemeClr val="tx1"/>
        </a:solidFill>
        <a:latin typeface="Arial" pitchFamily="34" charset="0"/>
        <a:ea typeface="Geneva" charset="-128"/>
        <a:cs typeface="+mn-cs"/>
      </a:defRPr>
    </a:lvl5pPr>
    <a:lvl6pPr marL="2286000" algn="l" defTabSz="914400" rtl="0" eaLnBrk="1" latinLnBrk="0" hangingPunct="1">
      <a:defRPr kern="1200">
        <a:solidFill>
          <a:schemeClr val="tx1"/>
        </a:solidFill>
        <a:latin typeface="Arial" pitchFamily="34" charset="0"/>
        <a:ea typeface="Geneva" charset="-128"/>
        <a:cs typeface="+mn-cs"/>
      </a:defRPr>
    </a:lvl6pPr>
    <a:lvl7pPr marL="2743200" algn="l" defTabSz="914400" rtl="0" eaLnBrk="1" latinLnBrk="0" hangingPunct="1">
      <a:defRPr kern="1200">
        <a:solidFill>
          <a:schemeClr val="tx1"/>
        </a:solidFill>
        <a:latin typeface="Arial" pitchFamily="34" charset="0"/>
        <a:ea typeface="Geneva" charset="-128"/>
        <a:cs typeface="+mn-cs"/>
      </a:defRPr>
    </a:lvl7pPr>
    <a:lvl8pPr marL="3200400" algn="l" defTabSz="914400" rtl="0" eaLnBrk="1" latinLnBrk="0" hangingPunct="1">
      <a:defRPr kern="1200">
        <a:solidFill>
          <a:schemeClr val="tx1"/>
        </a:solidFill>
        <a:latin typeface="Arial" pitchFamily="34" charset="0"/>
        <a:ea typeface="Geneva" charset="-128"/>
        <a:cs typeface="+mn-cs"/>
      </a:defRPr>
    </a:lvl8pPr>
    <a:lvl9pPr marL="3657600" algn="l" defTabSz="914400" rtl="0" eaLnBrk="1" latinLnBrk="0" hangingPunct="1">
      <a:defRPr kern="1200">
        <a:solidFill>
          <a:schemeClr val="tx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0000"/>
    <a:srgbClr val="C41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llemlayout 2 - Marker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llemlayout 2 - Markering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3254" autoAdjust="0"/>
  </p:normalViewPr>
  <p:slideViewPr>
    <p:cSldViewPr snapToGrid="0">
      <p:cViewPr>
        <p:scale>
          <a:sx n="80" d="100"/>
          <a:sy n="80" d="100"/>
        </p:scale>
        <p:origin x="-1878" y="-6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36"/>
    </p:cViewPr>
  </p:sorterViewPr>
  <p:notesViewPr>
    <p:cSldViewPr snapToGrid="0">
      <p:cViewPr varScale="1">
        <p:scale>
          <a:sx n="49" d="100"/>
          <a:sy n="49" d="100"/>
        </p:scale>
        <p:origin x="-3024" y="-9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7.xml.rels><?xml version="1.0" encoding="UTF-8" standalone="yes"?>
<Relationships xmlns="http://schemas.openxmlformats.org/package/2006/relationships"><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142D3-7BC0-48A1-AD66-22F1121EEADA}" type="doc">
      <dgm:prSet loTypeId="urn:microsoft.com/office/officeart/2005/8/layout/radial1" loCatId="cycle" qsTypeId="urn:microsoft.com/office/officeart/2005/8/quickstyle/simple1#1" qsCatId="simple" csTypeId="urn:microsoft.com/office/officeart/2005/8/colors/accent0_1" csCatId="mainScheme" phldr="1"/>
      <dgm:spPr/>
      <dgm:t>
        <a:bodyPr/>
        <a:lstStyle/>
        <a:p>
          <a:endParaRPr lang="da-DK"/>
        </a:p>
      </dgm:t>
    </dgm:pt>
    <dgm:pt modelId="{23E08528-3FFC-43CA-813D-EA153CEFCBF4}">
      <dgm:prSet phldrT="[Text]" custT="1"/>
      <dgm:spPr/>
      <dgm:t>
        <a:bodyPr/>
        <a:lstStyle/>
        <a:p>
          <a:r>
            <a:rPr lang="da-DK" sz="1200" b="1" dirty="0" smtClean="0"/>
            <a:t>Principles for </a:t>
          </a:r>
          <a:r>
            <a:rPr lang="da-DK" sz="1200" b="1" dirty="0" err="1" smtClean="0"/>
            <a:t>good</a:t>
          </a:r>
          <a:r>
            <a:rPr lang="da-DK" sz="1200" b="1" dirty="0" smtClean="0"/>
            <a:t> case </a:t>
          </a:r>
          <a:r>
            <a:rPr lang="da-DK" sz="1200" b="1" dirty="0" err="1" smtClean="0"/>
            <a:t>manage-ment</a:t>
          </a:r>
          <a:endParaRPr lang="da-DK" sz="1200" b="1" dirty="0"/>
        </a:p>
      </dgm:t>
    </dgm:pt>
    <dgm:pt modelId="{E5DB4529-451A-40A3-9499-6BAE69F539B4}" type="parTrans" cxnId="{B1795556-930F-46D5-8177-C03ADC52402C}">
      <dgm:prSet/>
      <dgm:spPr/>
      <dgm:t>
        <a:bodyPr/>
        <a:lstStyle/>
        <a:p>
          <a:endParaRPr lang="da-DK"/>
        </a:p>
      </dgm:t>
    </dgm:pt>
    <dgm:pt modelId="{E17B2ABF-5792-49F7-9B97-FEE05DC05926}" type="sibTrans" cxnId="{B1795556-930F-46D5-8177-C03ADC52402C}">
      <dgm:prSet/>
      <dgm:spPr/>
      <dgm:t>
        <a:bodyPr/>
        <a:lstStyle/>
        <a:p>
          <a:endParaRPr lang="da-DK"/>
        </a:p>
      </dgm:t>
    </dgm:pt>
    <dgm:pt modelId="{C70A9868-852D-4807-AD82-E71D7EB1B569}">
      <dgm:prSet phldrT="[Text]" custT="1"/>
      <dgm:spPr/>
      <dgm:t>
        <a:bodyPr/>
        <a:lstStyle/>
        <a:p>
          <a:r>
            <a:rPr lang="da-DK" sz="1000" dirty="0" smtClean="0"/>
            <a:t>Citizen </a:t>
          </a:r>
          <a:r>
            <a:rPr lang="da-DK" sz="1000" dirty="0" err="1" smtClean="0"/>
            <a:t>involvment</a:t>
          </a:r>
          <a:endParaRPr lang="da-DK" sz="1000" dirty="0"/>
        </a:p>
      </dgm:t>
    </dgm:pt>
    <dgm:pt modelId="{46D803CC-B52C-435D-942C-B9D02CB55F83}" type="parTrans" cxnId="{5C6E0EB3-5B6F-43C6-A5AD-A9293A047673}">
      <dgm:prSet/>
      <dgm:spPr/>
      <dgm:t>
        <a:bodyPr/>
        <a:lstStyle/>
        <a:p>
          <a:endParaRPr lang="da-DK" dirty="0"/>
        </a:p>
      </dgm:t>
    </dgm:pt>
    <dgm:pt modelId="{CC50A290-F7FA-47C3-BB7F-8A55CD3802EC}" type="sibTrans" cxnId="{5C6E0EB3-5B6F-43C6-A5AD-A9293A047673}">
      <dgm:prSet/>
      <dgm:spPr/>
      <dgm:t>
        <a:bodyPr/>
        <a:lstStyle/>
        <a:p>
          <a:endParaRPr lang="da-DK"/>
        </a:p>
      </dgm:t>
    </dgm:pt>
    <dgm:pt modelId="{B939784E-94FE-435F-A615-1EF11E4DAEA6}">
      <dgm:prSet custT="1"/>
      <dgm:spPr/>
      <dgm:t>
        <a:bodyPr/>
        <a:lstStyle/>
        <a:p>
          <a:r>
            <a:rPr lang="da-DK" sz="1000" dirty="0" err="1" smtClean="0"/>
            <a:t>Obtaining</a:t>
          </a:r>
          <a:r>
            <a:rPr lang="da-DK" sz="1000" dirty="0" smtClean="0"/>
            <a:t> all relevant information </a:t>
          </a:r>
          <a:r>
            <a:rPr lang="da-DK" sz="1000" dirty="0" err="1" smtClean="0"/>
            <a:t>about</a:t>
          </a:r>
          <a:r>
            <a:rPr lang="da-DK" sz="1000" dirty="0" smtClean="0"/>
            <a:t> the case</a:t>
          </a:r>
        </a:p>
      </dgm:t>
    </dgm:pt>
    <dgm:pt modelId="{1C90D181-A1FF-4627-BC49-EB14C35C7C7B}" type="parTrans" cxnId="{FB28504F-CC43-4D8E-964D-12AE50113682}">
      <dgm:prSet/>
      <dgm:spPr/>
      <dgm:t>
        <a:bodyPr/>
        <a:lstStyle/>
        <a:p>
          <a:endParaRPr lang="da-DK" dirty="0"/>
        </a:p>
      </dgm:t>
    </dgm:pt>
    <dgm:pt modelId="{AC8F1246-96AC-4648-96DB-EFCA93E7ACB8}" type="sibTrans" cxnId="{FB28504F-CC43-4D8E-964D-12AE50113682}">
      <dgm:prSet/>
      <dgm:spPr/>
      <dgm:t>
        <a:bodyPr/>
        <a:lstStyle/>
        <a:p>
          <a:endParaRPr lang="da-DK"/>
        </a:p>
      </dgm:t>
    </dgm:pt>
    <dgm:pt modelId="{CBC9C7A6-0964-428F-AF29-7A022C6D910D}">
      <dgm:prSet custT="1"/>
      <dgm:spPr/>
      <dgm:t>
        <a:bodyPr/>
        <a:lstStyle/>
        <a:p>
          <a:r>
            <a:rPr lang="da-DK" sz="1000" dirty="0" smtClean="0"/>
            <a:t>Separation of </a:t>
          </a:r>
          <a:r>
            <a:rPr lang="da-DK" sz="1000" dirty="0" err="1" smtClean="0"/>
            <a:t>factual</a:t>
          </a:r>
          <a:r>
            <a:rPr lang="da-DK" sz="1000" dirty="0" smtClean="0"/>
            <a:t> informations and </a:t>
          </a:r>
          <a:r>
            <a:rPr lang="da-DK" sz="1000" dirty="0" err="1" smtClean="0"/>
            <a:t>assesment</a:t>
          </a:r>
          <a:endParaRPr lang="da-DK" sz="1000" dirty="0" smtClean="0"/>
        </a:p>
      </dgm:t>
    </dgm:pt>
    <dgm:pt modelId="{7A86EF76-BC78-42CF-94E0-AE6E17162682}" type="parTrans" cxnId="{7E040DA1-68B1-4C82-A1F1-B5E45B4E0EAF}">
      <dgm:prSet/>
      <dgm:spPr/>
      <dgm:t>
        <a:bodyPr/>
        <a:lstStyle/>
        <a:p>
          <a:endParaRPr lang="da-DK" dirty="0"/>
        </a:p>
      </dgm:t>
    </dgm:pt>
    <dgm:pt modelId="{31834D81-7720-4AC7-B000-4B3AAE37CF61}" type="sibTrans" cxnId="{7E040DA1-68B1-4C82-A1F1-B5E45B4E0EAF}">
      <dgm:prSet/>
      <dgm:spPr/>
      <dgm:t>
        <a:bodyPr/>
        <a:lstStyle/>
        <a:p>
          <a:endParaRPr lang="da-DK"/>
        </a:p>
      </dgm:t>
    </dgm:pt>
    <dgm:pt modelId="{5214E698-5973-4B78-91CD-74F2F96AAB3F}">
      <dgm:prSet custT="1"/>
      <dgm:spPr/>
      <dgm:t>
        <a:bodyPr/>
        <a:lstStyle/>
        <a:p>
          <a:r>
            <a:rPr lang="da-DK" sz="1000" dirty="0" err="1" smtClean="0"/>
            <a:t>Appropriate</a:t>
          </a:r>
          <a:r>
            <a:rPr lang="da-DK" sz="1000" dirty="0" smtClean="0"/>
            <a:t/>
          </a:r>
          <a:br>
            <a:rPr lang="da-DK" sz="1000" dirty="0" smtClean="0"/>
          </a:br>
          <a:r>
            <a:rPr lang="da-DK" sz="1000" dirty="0" err="1" smtClean="0"/>
            <a:t>documentation</a:t>
          </a:r>
          <a:endParaRPr lang="da-DK" sz="1000" dirty="0" smtClean="0"/>
        </a:p>
      </dgm:t>
    </dgm:pt>
    <dgm:pt modelId="{1DDE3C17-0C32-44A9-9386-21AC9126B6F1}" type="parTrans" cxnId="{C9A874BE-E12B-4CC9-BCB8-D8251B17D2C3}">
      <dgm:prSet/>
      <dgm:spPr/>
      <dgm:t>
        <a:bodyPr/>
        <a:lstStyle/>
        <a:p>
          <a:endParaRPr lang="da-DK" dirty="0"/>
        </a:p>
      </dgm:t>
    </dgm:pt>
    <dgm:pt modelId="{F21ECE6D-4F7E-41D4-A57C-2ADE1F64878D}" type="sibTrans" cxnId="{C9A874BE-E12B-4CC9-BCB8-D8251B17D2C3}">
      <dgm:prSet/>
      <dgm:spPr/>
      <dgm:t>
        <a:bodyPr/>
        <a:lstStyle/>
        <a:p>
          <a:endParaRPr lang="da-DK"/>
        </a:p>
      </dgm:t>
    </dgm:pt>
    <dgm:pt modelId="{82B2B10F-DA97-4D5E-808E-2CC2500DB32F}">
      <dgm:prSet custT="1"/>
      <dgm:spPr/>
      <dgm:t>
        <a:bodyPr/>
        <a:lstStyle/>
        <a:p>
          <a:r>
            <a:rPr lang="da-DK" sz="1000" dirty="0" smtClean="0"/>
            <a:t>Focus on  ressources in the case management</a:t>
          </a:r>
        </a:p>
      </dgm:t>
    </dgm:pt>
    <dgm:pt modelId="{A0EA06A4-2281-476E-ABA2-41E4762BE85A}" type="parTrans" cxnId="{0501A9B1-F28A-43E8-B449-CA09FC120B63}">
      <dgm:prSet/>
      <dgm:spPr/>
      <dgm:t>
        <a:bodyPr/>
        <a:lstStyle/>
        <a:p>
          <a:endParaRPr lang="da-DK" dirty="0"/>
        </a:p>
      </dgm:t>
    </dgm:pt>
    <dgm:pt modelId="{82CFD579-B1AA-4C8E-9D1E-A6EEB9F9BF9D}" type="sibTrans" cxnId="{0501A9B1-F28A-43E8-B449-CA09FC120B63}">
      <dgm:prSet/>
      <dgm:spPr/>
      <dgm:t>
        <a:bodyPr/>
        <a:lstStyle/>
        <a:p>
          <a:endParaRPr lang="da-DK"/>
        </a:p>
      </dgm:t>
    </dgm:pt>
    <dgm:pt modelId="{DE385926-8FF5-493D-84DF-E4ACDDFAA94F}">
      <dgm:prSet custT="1"/>
      <dgm:spPr/>
      <dgm:t>
        <a:bodyPr/>
        <a:lstStyle/>
        <a:p>
          <a:r>
            <a:rPr lang="da-DK" sz="1000" dirty="0" err="1" smtClean="0"/>
            <a:t>Economic</a:t>
          </a:r>
          <a:r>
            <a:rPr lang="da-DK" sz="1000" dirty="0" smtClean="0"/>
            <a:t> </a:t>
          </a:r>
          <a:r>
            <a:rPr lang="da-DK" sz="1000" dirty="0" err="1" smtClean="0"/>
            <a:t>responsibility</a:t>
          </a:r>
          <a:endParaRPr lang="da-DK" sz="1000" dirty="0" smtClean="0"/>
        </a:p>
      </dgm:t>
    </dgm:pt>
    <dgm:pt modelId="{CD50AFBB-AE68-4FBA-A868-4F699637CB28}" type="parTrans" cxnId="{B7F18BB5-DC46-4A56-BC98-1C0D2105CE3A}">
      <dgm:prSet/>
      <dgm:spPr/>
      <dgm:t>
        <a:bodyPr/>
        <a:lstStyle/>
        <a:p>
          <a:endParaRPr lang="da-DK" dirty="0"/>
        </a:p>
      </dgm:t>
    </dgm:pt>
    <dgm:pt modelId="{B30031E7-EA09-41EB-99A5-87C9B490478E}" type="sibTrans" cxnId="{B7F18BB5-DC46-4A56-BC98-1C0D2105CE3A}">
      <dgm:prSet/>
      <dgm:spPr/>
      <dgm:t>
        <a:bodyPr/>
        <a:lstStyle/>
        <a:p>
          <a:endParaRPr lang="da-DK"/>
        </a:p>
      </dgm:t>
    </dgm:pt>
    <dgm:pt modelId="{21ADC993-FB5B-4574-AE77-6BB68FD2B865}" type="pres">
      <dgm:prSet presAssocID="{904142D3-7BC0-48A1-AD66-22F1121EEADA}" presName="cycle" presStyleCnt="0">
        <dgm:presLayoutVars>
          <dgm:chMax val="1"/>
          <dgm:dir/>
          <dgm:animLvl val="ctr"/>
          <dgm:resizeHandles val="exact"/>
        </dgm:presLayoutVars>
      </dgm:prSet>
      <dgm:spPr/>
      <dgm:t>
        <a:bodyPr/>
        <a:lstStyle/>
        <a:p>
          <a:endParaRPr lang="da-DK"/>
        </a:p>
      </dgm:t>
    </dgm:pt>
    <dgm:pt modelId="{445DF1A0-EC9D-48D7-BDC9-5E88E24B8C20}" type="pres">
      <dgm:prSet presAssocID="{23E08528-3FFC-43CA-813D-EA153CEFCBF4}" presName="centerShape" presStyleLbl="node0" presStyleIdx="0" presStyleCnt="1"/>
      <dgm:spPr/>
      <dgm:t>
        <a:bodyPr/>
        <a:lstStyle/>
        <a:p>
          <a:endParaRPr lang="da-DK"/>
        </a:p>
      </dgm:t>
    </dgm:pt>
    <dgm:pt modelId="{B0726E2D-F4CA-4653-826D-8619A402698F}" type="pres">
      <dgm:prSet presAssocID="{46D803CC-B52C-435D-942C-B9D02CB55F83}" presName="Name9" presStyleLbl="parChTrans1D2" presStyleIdx="0" presStyleCnt="6"/>
      <dgm:spPr/>
      <dgm:t>
        <a:bodyPr/>
        <a:lstStyle/>
        <a:p>
          <a:endParaRPr lang="da-DK"/>
        </a:p>
      </dgm:t>
    </dgm:pt>
    <dgm:pt modelId="{C831121C-5B1A-47B9-91C7-1EA459FB9E20}" type="pres">
      <dgm:prSet presAssocID="{46D803CC-B52C-435D-942C-B9D02CB55F83}" presName="connTx" presStyleLbl="parChTrans1D2" presStyleIdx="0" presStyleCnt="6"/>
      <dgm:spPr/>
      <dgm:t>
        <a:bodyPr/>
        <a:lstStyle/>
        <a:p>
          <a:endParaRPr lang="da-DK"/>
        </a:p>
      </dgm:t>
    </dgm:pt>
    <dgm:pt modelId="{6825712C-9785-40C4-8275-59940D4C791B}" type="pres">
      <dgm:prSet presAssocID="{C70A9868-852D-4807-AD82-E71D7EB1B569}" presName="node" presStyleLbl="node1" presStyleIdx="0" presStyleCnt="6">
        <dgm:presLayoutVars>
          <dgm:bulletEnabled val="1"/>
        </dgm:presLayoutVars>
      </dgm:prSet>
      <dgm:spPr/>
      <dgm:t>
        <a:bodyPr/>
        <a:lstStyle/>
        <a:p>
          <a:endParaRPr lang="da-DK"/>
        </a:p>
      </dgm:t>
    </dgm:pt>
    <dgm:pt modelId="{40FA0D72-5ABF-4E0B-A75A-8E65EAA6D5CE}" type="pres">
      <dgm:prSet presAssocID="{1C90D181-A1FF-4627-BC49-EB14C35C7C7B}" presName="Name9" presStyleLbl="parChTrans1D2" presStyleIdx="1" presStyleCnt="6"/>
      <dgm:spPr/>
      <dgm:t>
        <a:bodyPr/>
        <a:lstStyle/>
        <a:p>
          <a:endParaRPr lang="da-DK"/>
        </a:p>
      </dgm:t>
    </dgm:pt>
    <dgm:pt modelId="{FFD6B918-C689-460A-B8AF-3FDDA32C2524}" type="pres">
      <dgm:prSet presAssocID="{1C90D181-A1FF-4627-BC49-EB14C35C7C7B}" presName="connTx" presStyleLbl="parChTrans1D2" presStyleIdx="1" presStyleCnt="6"/>
      <dgm:spPr/>
      <dgm:t>
        <a:bodyPr/>
        <a:lstStyle/>
        <a:p>
          <a:endParaRPr lang="da-DK"/>
        </a:p>
      </dgm:t>
    </dgm:pt>
    <dgm:pt modelId="{C5CEB16F-95DC-468B-9856-0C26974A35D7}" type="pres">
      <dgm:prSet presAssocID="{B939784E-94FE-435F-A615-1EF11E4DAEA6}" presName="node" presStyleLbl="node1" presStyleIdx="1" presStyleCnt="6">
        <dgm:presLayoutVars>
          <dgm:bulletEnabled val="1"/>
        </dgm:presLayoutVars>
      </dgm:prSet>
      <dgm:spPr/>
      <dgm:t>
        <a:bodyPr/>
        <a:lstStyle/>
        <a:p>
          <a:endParaRPr lang="da-DK"/>
        </a:p>
      </dgm:t>
    </dgm:pt>
    <dgm:pt modelId="{C108679F-04EE-4856-BACE-B0A88E3A61BC}" type="pres">
      <dgm:prSet presAssocID="{7A86EF76-BC78-42CF-94E0-AE6E17162682}" presName="Name9" presStyleLbl="parChTrans1D2" presStyleIdx="2" presStyleCnt="6"/>
      <dgm:spPr/>
      <dgm:t>
        <a:bodyPr/>
        <a:lstStyle/>
        <a:p>
          <a:endParaRPr lang="da-DK"/>
        </a:p>
      </dgm:t>
    </dgm:pt>
    <dgm:pt modelId="{F84ECB79-12CF-458C-B326-2B9D9A598BB9}" type="pres">
      <dgm:prSet presAssocID="{7A86EF76-BC78-42CF-94E0-AE6E17162682}" presName="connTx" presStyleLbl="parChTrans1D2" presStyleIdx="2" presStyleCnt="6"/>
      <dgm:spPr/>
      <dgm:t>
        <a:bodyPr/>
        <a:lstStyle/>
        <a:p>
          <a:endParaRPr lang="da-DK"/>
        </a:p>
      </dgm:t>
    </dgm:pt>
    <dgm:pt modelId="{E1A6755C-5089-4E10-96D9-22965CA74537}" type="pres">
      <dgm:prSet presAssocID="{CBC9C7A6-0964-428F-AF29-7A022C6D910D}" presName="node" presStyleLbl="node1" presStyleIdx="2" presStyleCnt="6">
        <dgm:presLayoutVars>
          <dgm:bulletEnabled val="1"/>
        </dgm:presLayoutVars>
      </dgm:prSet>
      <dgm:spPr/>
      <dgm:t>
        <a:bodyPr/>
        <a:lstStyle/>
        <a:p>
          <a:endParaRPr lang="da-DK"/>
        </a:p>
      </dgm:t>
    </dgm:pt>
    <dgm:pt modelId="{226F40D0-AD91-40A6-B516-00FDFC4E3DF2}" type="pres">
      <dgm:prSet presAssocID="{1DDE3C17-0C32-44A9-9386-21AC9126B6F1}" presName="Name9" presStyleLbl="parChTrans1D2" presStyleIdx="3" presStyleCnt="6"/>
      <dgm:spPr/>
      <dgm:t>
        <a:bodyPr/>
        <a:lstStyle/>
        <a:p>
          <a:endParaRPr lang="da-DK"/>
        </a:p>
      </dgm:t>
    </dgm:pt>
    <dgm:pt modelId="{AA81CD3D-0130-4004-8FDB-6AB52044A7AE}" type="pres">
      <dgm:prSet presAssocID="{1DDE3C17-0C32-44A9-9386-21AC9126B6F1}" presName="connTx" presStyleLbl="parChTrans1D2" presStyleIdx="3" presStyleCnt="6"/>
      <dgm:spPr/>
      <dgm:t>
        <a:bodyPr/>
        <a:lstStyle/>
        <a:p>
          <a:endParaRPr lang="da-DK"/>
        </a:p>
      </dgm:t>
    </dgm:pt>
    <dgm:pt modelId="{95272B0A-E0BB-4E8C-BB06-F16A3CA34760}" type="pres">
      <dgm:prSet presAssocID="{5214E698-5973-4B78-91CD-74F2F96AAB3F}" presName="node" presStyleLbl="node1" presStyleIdx="3" presStyleCnt="6" custScaleX="111336" custRadScaleRad="94976">
        <dgm:presLayoutVars>
          <dgm:bulletEnabled val="1"/>
        </dgm:presLayoutVars>
      </dgm:prSet>
      <dgm:spPr/>
      <dgm:t>
        <a:bodyPr/>
        <a:lstStyle/>
        <a:p>
          <a:endParaRPr lang="da-DK"/>
        </a:p>
      </dgm:t>
    </dgm:pt>
    <dgm:pt modelId="{BE5DB01C-0E36-44A0-8CFF-8A04398579F7}" type="pres">
      <dgm:prSet presAssocID="{A0EA06A4-2281-476E-ABA2-41E4762BE85A}" presName="Name9" presStyleLbl="parChTrans1D2" presStyleIdx="4" presStyleCnt="6"/>
      <dgm:spPr/>
      <dgm:t>
        <a:bodyPr/>
        <a:lstStyle/>
        <a:p>
          <a:endParaRPr lang="da-DK"/>
        </a:p>
      </dgm:t>
    </dgm:pt>
    <dgm:pt modelId="{56121544-DCA9-4384-844B-DF7513A5ED77}" type="pres">
      <dgm:prSet presAssocID="{A0EA06A4-2281-476E-ABA2-41E4762BE85A}" presName="connTx" presStyleLbl="parChTrans1D2" presStyleIdx="4" presStyleCnt="6"/>
      <dgm:spPr/>
      <dgm:t>
        <a:bodyPr/>
        <a:lstStyle/>
        <a:p>
          <a:endParaRPr lang="da-DK"/>
        </a:p>
      </dgm:t>
    </dgm:pt>
    <dgm:pt modelId="{AB38026B-9E15-42DE-A9A0-88CC7F0FAE08}" type="pres">
      <dgm:prSet presAssocID="{82B2B10F-DA97-4D5E-808E-2CC2500DB32F}" presName="node" presStyleLbl="node1" presStyleIdx="4" presStyleCnt="6">
        <dgm:presLayoutVars>
          <dgm:bulletEnabled val="1"/>
        </dgm:presLayoutVars>
      </dgm:prSet>
      <dgm:spPr/>
      <dgm:t>
        <a:bodyPr/>
        <a:lstStyle/>
        <a:p>
          <a:endParaRPr lang="da-DK"/>
        </a:p>
      </dgm:t>
    </dgm:pt>
    <dgm:pt modelId="{8653B209-46C9-4816-B57D-DF7700372532}" type="pres">
      <dgm:prSet presAssocID="{CD50AFBB-AE68-4FBA-A868-4F699637CB28}" presName="Name9" presStyleLbl="parChTrans1D2" presStyleIdx="5" presStyleCnt="6"/>
      <dgm:spPr/>
      <dgm:t>
        <a:bodyPr/>
        <a:lstStyle/>
        <a:p>
          <a:endParaRPr lang="da-DK"/>
        </a:p>
      </dgm:t>
    </dgm:pt>
    <dgm:pt modelId="{4F0B14BA-24A6-42CD-98A9-0E301E9AF85A}" type="pres">
      <dgm:prSet presAssocID="{CD50AFBB-AE68-4FBA-A868-4F699637CB28}" presName="connTx" presStyleLbl="parChTrans1D2" presStyleIdx="5" presStyleCnt="6"/>
      <dgm:spPr/>
      <dgm:t>
        <a:bodyPr/>
        <a:lstStyle/>
        <a:p>
          <a:endParaRPr lang="da-DK"/>
        </a:p>
      </dgm:t>
    </dgm:pt>
    <dgm:pt modelId="{26F2CED2-F919-4D37-AF79-2A2EEB301AC1}" type="pres">
      <dgm:prSet presAssocID="{DE385926-8FF5-493D-84DF-E4ACDDFAA94F}" presName="node" presStyleLbl="node1" presStyleIdx="5" presStyleCnt="6">
        <dgm:presLayoutVars>
          <dgm:bulletEnabled val="1"/>
        </dgm:presLayoutVars>
      </dgm:prSet>
      <dgm:spPr/>
      <dgm:t>
        <a:bodyPr/>
        <a:lstStyle/>
        <a:p>
          <a:endParaRPr lang="da-DK"/>
        </a:p>
      </dgm:t>
    </dgm:pt>
  </dgm:ptLst>
  <dgm:cxnLst>
    <dgm:cxn modelId="{2FEA6B00-AC85-422E-AB61-DCC74D51B0AA}" type="presOf" srcId="{904142D3-7BC0-48A1-AD66-22F1121EEADA}" destId="{21ADC993-FB5B-4574-AE77-6BB68FD2B865}" srcOrd="0" destOrd="0" presId="urn:microsoft.com/office/officeart/2005/8/layout/radial1"/>
    <dgm:cxn modelId="{7E040DA1-68B1-4C82-A1F1-B5E45B4E0EAF}" srcId="{23E08528-3FFC-43CA-813D-EA153CEFCBF4}" destId="{CBC9C7A6-0964-428F-AF29-7A022C6D910D}" srcOrd="2" destOrd="0" parTransId="{7A86EF76-BC78-42CF-94E0-AE6E17162682}" sibTransId="{31834D81-7720-4AC7-B000-4B3AAE37CF61}"/>
    <dgm:cxn modelId="{8039F076-E8E9-435F-972D-87FDA695D3C1}" type="presOf" srcId="{A0EA06A4-2281-476E-ABA2-41E4762BE85A}" destId="{BE5DB01C-0E36-44A0-8CFF-8A04398579F7}" srcOrd="0" destOrd="0" presId="urn:microsoft.com/office/officeart/2005/8/layout/radial1"/>
    <dgm:cxn modelId="{60F9EF7C-DF79-4C45-B9EB-EA8F05576B09}" type="presOf" srcId="{DE385926-8FF5-493D-84DF-E4ACDDFAA94F}" destId="{26F2CED2-F919-4D37-AF79-2A2EEB301AC1}" srcOrd="0" destOrd="0" presId="urn:microsoft.com/office/officeart/2005/8/layout/radial1"/>
    <dgm:cxn modelId="{B7F18BB5-DC46-4A56-BC98-1C0D2105CE3A}" srcId="{23E08528-3FFC-43CA-813D-EA153CEFCBF4}" destId="{DE385926-8FF5-493D-84DF-E4ACDDFAA94F}" srcOrd="5" destOrd="0" parTransId="{CD50AFBB-AE68-4FBA-A868-4F699637CB28}" sibTransId="{B30031E7-EA09-41EB-99A5-87C9B490478E}"/>
    <dgm:cxn modelId="{689030BA-A8D1-4F44-8887-96661E4C1771}" type="presOf" srcId="{46D803CC-B52C-435D-942C-B9D02CB55F83}" destId="{B0726E2D-F4CA-4653-826D-8619A402698F}" srcOrd="0" destOrd="0" presId="urn:microsoft.com/office/officeart/2005/8/layout/radial1"/>
    <dgm:cxn modelId="{FB28504F-CC43-4D8E-964D-12AE50113682}" srcId="{23E08528-3FFC-43CA-813D-EA153CEFCBF4}" destId="{B939784E-94FE-435F-A615-1EF11E4DAEA6}" srcOrd="1" destOrd="0" parTransId="{1C90D181-A1FF-4627-BC49-EB14C35C7C7B}" sibTransId="{AC8F1246-96AC-4648-96DB-EFCA93E7ACB8}"/>
    <dgm:cxn modelId="{14E72AE8-0336-42E6-8DD3-596A708946F6}" type="presOf" srcId="{C70A9868-852D-4807-AD82-E71D7EB1B569}" destId="{6825712C-9785-40C4-8275-59940D4C791B}" srcOrd="0" destOrd="0" presId="urn:microsoft.com/office/officeart/2005/8/layout/radial1"/>
    <dgm:cxn modelId="{746D33AF-A96E-4117-A504-4A211FE75E25}" type="presOf" srcId="{1DDE3C17-0C32-44A9-9386-21AC9126B6F1}" destId="{226F40D0-AD91-40A6-B516-00FDFC4E3DF2}" srcOrd="0" destOrd="0" presId="urn:microsoft.com/office/officeart/2005/8/layout/radial1"/>
    <dgm:cxn modelId="{C9A874BE-E12B-4CC9-BCB8-D8251B17D2C3}" srcId="{23E08528-3FFC-43CA-813D-EA153CEFCBF4}" destId="{5214E698-5973-4B78-91CD-74F2F96AAB3F}" srcOrd="3" destOrd="0" parTransId="{1DDE3C17-0C32-44A9-9386-21AC9126B6F1}" sibTransId="{F21ECE6D-4F7E-41D4-A57C-2ADE1F64878D}"/>
    <dgm:cxn modelId="{66B2513F-917E-48C2-9F4D-147BAED8AAEF}" type="presOf" srcId="{82B2B10F-DA97-4D5E-808E-2CC2500DB32F}" destId="{AB38026B-9E15-42DE-A9A0-88CC7F0FAE08}" srcOrd="0" destOrd="0" presId="urn:microsoft.com/office/officeart/2005/8/layout/radial1"/>
    <dgm:cxn modelId="{1766733F-64A9-4703-A5B0-81AF851BED10}" type="presOf" srcId="{B939784E-94FE-435F-A615-1EF11E4DAEA6}" destId="{C5CEB16F-95DC-468B-9856-0C26974A35D7}" srcOrd="0" destOrd="0" presId="urn:microsoft.com/office/officeart/2005/8/layout/radial1"/>
    <dgm:cxn modelId="{B1795556-930F-46D5-8177-C03ADC52402C}" srcId="{904142D3-7BC0-48A1-AD66-22F1121EEADA}" destId="{23E08528-3FFC-43CA-813D-EA153CEFCBF4}" srcOrd="0" destOrd="0" parTransId="{E5DB4529-451A-40A3-9499-6BAE69F539B4}" sibTransId="{E17B2ABF-5792-49F7-9B97-FEE05DC05926}"/>
    <dgm:cxn modelId="{9C394D1E-2541-4F18-80FE-5C8BE6845C05}" type="presOf" srcId="{23E08528-3FFC-43CA-813D-EA153CEFCBF4}" destId="{445DF1A0-EC9D-48D7-BDC9-5E88E24B8C20}" srcOrd="0" destOrd="0" presId="urn:microsoft.com/office/officeart/2005/8/layout/radial1"/>
    <dgm:cxn modelId="{0501A9B1-F28A-43E8-B449-CA09FC120B63}" srcId="{23E08528-3FFC-43CA-813D-EA153CEFCBF4}" destId="{82B2B10F-DA97-4D5E-808E-2CC2500DB32F}" srcOrd="4" destOrd="0" parTransId="{A0EA06A4-2281-476E-ABA2-41E4762BE85A}" sibTransId="{82CFD579-B1AA-4C8E-9D1E-A6EEB9F9BF9D}"/>
    <dgm:cxn modelId="{278C3DC2-3975-47C5-B47C-FFE96920496D}" type="presOf" srcId="{A0EA06A4-2281-476E-ABA2-41E4762BE85A}" destId="{56121544-DCA9-4384-844B-DF7513A5ED77}" srcOrd="1" destOrd="0" presId="urn:microsoft.com/office/officeart/2005/8/layout/radial1"/>
    <dgm:cxn modelId="{AFDF7448-4485-46C5-A56E-95FB72C0FE70}" type="presOf" srcId="{7A86EF76-BC78-42CF-94E0-AE6E17162682}" destId="{F84ECB79-12CF-458C-B326-2B9D9A598BB9}" srcOrd="1" destOrd="0" presId="urn:microsoft.com/office/officeart/2005/8/layout/radial1"/>
    <dgm:cxn modelId="{BB940C05-ECAC-4BF0-B924-6067FE58AB3C}" type="presOf" srcId="{1C90D181-A1FF-4627-BC49-EB14C35C7C7B}" destId="{40FA0D72-5ABF-4E0B-A75A-8E65EAA6D5CE}" srcOrd="0" destOrd="0" presId="urn:microsoft.com/office/officeart/2005/8/layout/radial1"/>
    <dgm:cxn modelId="{5D2989BD-FBFE-43FE-B1E5-6B8780CE39E5}" type="presOf" srcId="{1DDE3C17-0C32-44A9-9386-21AC9126B6F1}" destId="{AA81CD3D-0130-4004-8FDB-6AB52044A7AE}" srcOrd="1" destOrd="0" presId="urn:microsoft.com/office/officeart/2005/8/layout/radial1"/>
    <dgm:cxn modelId="{5C6E0EB3-5B6F-43C6-A5AD-A9293A047673}" srcId="{23E08528-3FFC-43CA-813D-EA153CEFCBF4}" destId="{C70A9868-852D-4807-AD82-E71D7EB1B569}" srcOrd="0" destOrd="0" parTransId="{46D803CC-B52C-435D-942C-B9D02CB55F83}" sibTransId="{CC50A290-F7FA-47C3-BB7F-8A55CD3802EC}"/>
    <dgm:cxn modelId="{05D52E7D-5D7D-4FA5-A93D-38D4C7338344}" type="presOf" srcId="{7A86EF76-BC78-42CF-94E0-AE6E17162682}" destId="{C108679F-04EE-4856-BACE-B0A88E3A61BC}" srcOrd="0" destOrd="0" presId="urn:microsoft.com/office/officeart/2005/8/layout/radial1"/>
    <dgm:cxn modelId="{AE970F1F-B809-4FC5-A4F1-E93FDB1548C7}" type="presOf" srcId="{1C90D181-A1FF-4627-BC49-EB14C35C7C7B}" destId="{FFD6B918-C689-460A-B8AF-3FDDA32C2524}" srcOrd="1" destOrd="0" presId="urn:microsoft.com/office/officeart/2005/8/layout/radial1"/>
    <dgm:cxn modelId="{5BEADB2E-D6F4-4AC3-AA8A-63221CC7D1F5}" type="presOf" srcId="{CD50AFBB-AE68-4FBA-A868-4F699637CB28}" destId="{4F0B14BA-24A6-42CD-98A9-0E301E9AF85A}" srcOrd="1" destOrd="0" presId="urn:microsoft.com/office/officeart/2005/8/layout/radial1"/>
    <dgm:cxn modelId="{1593391E-A93F-4DBD-8301-EB0B50F7B6E2}" type="presOf" srcId="{5214E698-5973-4B78-91CD-74F2F96AAB3F}" destId="{95272B0A-E0BB-4E8C-BB06-F16A3CA34760}" srcOrd="0" destOrd="0" presId="urn:microsoft.com/office/officeart/2005/8/layout/radial1"/>
    <dgm:cxn modelId="{BDE73555-1F46-42DE-A4C0-0AB7890CDC55}" type="presOf" srcId="{CBC9C7A6-0964-428F-AF29-7A022C6D910D}" destId="{E1A6755C-5089-4E10-96D9-22965CA74537}" srcOrd="0" destOrd="0" presId="urn:microsoft.com/office/officeart/2005/8/layout/radial1"/>
    <dgm:cxn modelId="{BEB1E8C2-C34F-477A-B468-AEC639491D77}" type="presOf" srcId="{46D803CC-B52C-435D-942C-B9D02CB55F83}" destId="{C831121C-5B1A-47B9-91C7-1EA459FB9E20}" srcOrd="1" destOrd="0" presId="urn:microsoft.com/office/officeart/2005/8/layout/radial1"/>
    <dgm:cxn modelId="{E64F55B8-55DD-4436-AAEE-D567B1F26614}" type="presOf" srcId="{CD50AFBB-AE68-4FBA-A868-4F699637CB28}" destId="{8653B209-46C9-4816-B57D-DF7700372532}" srcOrd="0" destOrd="0" presId="urn:microsoft.com/office/officeart/2005/8/layout/radial1"/>
    <dgm:cxn modelId="{1F8996E4-6D1F-4B41-A3D5-0EF7BE977281}" type="presParOf" srcId="{21ADC993-FB5B-4574-AE77-6BB68FD2B865}" destId="{445DF1A0-EC9D-48D7-BDC9-5E88E24B8C20}" srcOrd="0" destOrd="0" presId="urn:microsoft.com/office/officeart/2005/8/layout/radial1"/>
    <dgm:cxn modelId="{F4E089B4-3C1F-4FB0-A915-5D3B9D320E94}" type="presParOf" srcId="{21ADC993-FB5B-4574-AE77-6BB68FD2B865}" destId="{B0726E2D-F4CA-4653-826D-8619A402698F}" srcOrd="1" destOrd="0" presId="urn:microsoft.com/office/officeart/2005/8/layout/radial1"/>
    <dgm:cxn modelId="{CD9A231A-DC7F-4BF3-97AC-AD1A60DD41C0}" type="presParOf" srcId="{B0726E2D-F4CA-4653-826D-8619A402698F}" destId="{C831121C-5B1A-47B9-91C7-1EA459FB9E20}" srcOrd="0" destOrd="0" presId="urn:microsoft.com/office/officeart/2005/8/layout/radial1"/>
    <dgm:cxn modelId="{13833489-D32B-4A3B-A555-D5E54227E07E}" type="presParOf" srcId="{21ADC993-FB5B-4574-AE77-6BB68FD2B865}" destId="{6825712C-9785-40C4-8275-59940D4C791B}" srcOrd="2" destOrd="0" presId="urn:microsoft.com/office/officeart/2005/8/layout/radial1"/>
    <dgm:cxn modelId="{89CC1ADC-8ECD-4C22-8839-C2B0806586BF}" type="presParOf" srcId="{21ADC993-FB5B-4574-AE77-6BB68FD2B865}" destId="{40FA0D72-5ABF-4E0B-A75A-8E65EAA6D5CE}" srcOrd="3" destOrd="0" presId="urn:microsoft.com/office/officeart/2005/8/layout/radial1"/>
    <dgm:cxn modelId="{FB41402A-AADC-47BC-BA01-7E5A6CCC61BB}" type="presParOf" srcId="{40FA0D72-5ABF-4E0B-A75A-8E65EAA6D5CE}" destId="{FFD6B918-C689-460A-B8AF-3FDDA32C2524}" srcOrd="0" destOrd="0" presId="urn:microsoft.com/office/officeart/2005/8/layout/radial1"/>
    <dgm:cxn modelId="{96E33DA8-AD24-4CC9-99F5-C1CE970348C6}" type="presParOf" srcId="{21ADC993-FB5B-4574-AE77-6BB68FD2B865}" destId="{C5CEB16F-95DC-468B-9856-0C26974A35D7}" srcOrd="4" destOrd="0" presId="urn:microsoft.com/office/officeart/2005/8/layout/radial1"/>
    <dgm:cxn modelId="{3551FD45-8C5F-4D9B-9DA9-8DCF2E58E127}" type="presParOf" srcId="{21ADC993-FB5B-4574-AE77-6BB68FD2B865}" destId="{C108679F-04EE-4856-BACE-B0A88E3A61BC}" srcOrd="5" destOrd="0" presId="urn:microsoft.com/office/officeart/2005/8/layout/radial1"/>
    <dgm:cxn modelId="{4B6EA081-94CE-4F84-8F85-C7FF60FAE05C}" type="presParOf" srcId="{C108679F-04EE-4856-BACE-B0A88E3A61BC}" destId="{F84ECB79-12CF-458C-B326-2B9D9A598BB9}" srcOrd="0" destOrd="0" presId="urn:microsoft.com/office/officeart/2005/8/layout/radial1"/>
    <dgm:cxn modelId="{855850A0-5444-4C28-9692-37AF120A977A}" type="presParOf" srcId="{21ADC993-FB5B-4574-AE77-6BB68FD2B865}" destId="{E1A6755C-5089-4E10-96D9-22965CA74537}" srcOrd="6" destOrd="0" presId="urn:microsoft.com/office/officeart/2005/8/layout/radial1"/>
    <dgm:cxn modelId="{1CB4B8FA-ED5E-4660-BD42-35292836C429}" type="presParOf" srcId="{21ADC993-FB5B-4574-AE77-6BB68FD2B865}" destId="{226F40D0-AD91-40A6-B516-00FDFC4E3DF2}" srcOrd="7" destOrd="0" presId="urn:microsoft.com/office/officeart/2005/8/layout/radial1"/>
    <dgm:cxn modelId="{3FE024A3-2D92-4F10-89AD-081EE97ABF67}" type="presParOf" srcId="{226F40D0-AD91-40A6-B516-00FDFC4E3DF2}" destId="{AA81CD3D-0130-4004-8FDB-6AB52044A7AE}" srcOrd="0" destOrd="0" presId="urn:microsoft.com/office/officeart/2005/8/layout/radial1"/>
    <dgm:cxn modelId="{B66D4639-F825-4A7F-B2CD-E695EDE98075}" type="presParOf" srcId="{21ADC993-FB5B-4574-AE77-6BB68FD2B865}" destId="{95272B0A-E0BB-4E8C-BB06-F16A3CA34760}" srcOrd="8" destOrd="0" presId="urn:microsoft.com/office/officeart/2005/8/layout/radial1"/>
    <dgm:cxn modelId="{66331F93-138E-42DC-B0AD-1980BAF6CAB9}" type="presParOf" srcId="{21ADC993-FB5B-4574-AE77-6BB68FD2B865}" destId="{BE5DB01C-0E36-44A0-8CFF-8A04398579F7}" srcOrd="9" destOrd="0" presId="urn:microsoft.com/office/officeart/2005/8/layout/radial1"/>
    <dgm:cxn modelId="{5B8E3A68-1930-4B28-87C0-ECB57DD5E372}" type="presParOf" srcId="{BE5DB01C-0E36-44A0-8CFF-8A04398579F7}" destId="{56121544-DCA9-4384-844B-DF7513A5ED77}" srcOrd="0" destOrd="0" presId="urn:microsoft.com/office/officeart/2005/8/layout/radial1"/>
    <dgm:cxn modelId="{3072B373-3155-426F-B1C8-EEBF1374E2C0}" type="presParOf" srcId="{21ADC993-FB5B-4574-AE77-6BB68FD2B865}" destId="{AB38026B-9E15-42DE-A9A0-88CC7F0FAE08}" srcOrd="10" destOrd="0" presId="urn:microsoft.com/office/officeart/2005/8/layout/radial1"/>
    <dgm:cxn modelId="{EF11503F-4317-4C07-910E-04A19702088C}" type="presParOf" srcId="{21ADC993-FB5B-4574-AE77-6BB68FD2B865}" destId="{8653B209-46C9-4816-B57D-DF7700372532}" srcOrd="11" destOrd="0" presId="urn:microsoft.com/office/officeart/2005/8/layout/radial1"/>
    <dgm:cxn modelId="{EF4738B5-DAF2-4389-BF05-64DEF35BF295}" type="presParOf" srcId="{8653B209-46C9-4816-B57D-DF7700372532}" destId="{4F0B14BA-24A6-42CD-98A9-0E301E9AF85A}" srcOrd="0" destOrd="0" presId="urn:microsoft.com/office/officeart/2005/8/layout/radial1"/>
    <dgm:cxn modelId="{21CD5201-E8F3-4DAC-B56D-2690BB428271}" type="presParOf" srcId="{21ADC993-FB5B-4574-AE77-6BB68FD2B865}" destId="{26F2CED2-F919-4D37-AF79-2A2EEB301AC1}"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9ADAA-D9D7-441E-ADBA-025726742DDB}" type="doc">
      <dgm:prSet loTypeId="urn:microsoft.com/office/officeart/2005/8/layout/orgChart1" loCatId="hierarchy" qsTypeId="urn:microsoft.com/office/officeart/2005/8/quickstyle/3d3" qsCatId="3D" csTypeId="urn:microsoft.com/office/officeart/2005/8/colors/accent0_1" csCatId="mainScheme" phldr="1"/>
      <dgm:spPr/>
      <dgm:t>
        <a:bodyPr/>
        <a:lstStyle/>
        <a:p>
          <a:endParaRPr lang="da-DK"/>
        </a:p>
      </dgm:t>
    </dgm:pt>
    <dgm:pt modelId="{2E377077-EB86-410E-B791-8C7849423229}">
      <dgm:prSet phldrT="[Text]" custT="1"/>
      <dgm:spPr/>
      <dgm:t>
        <a:bodyPr/>
        <a:lstStyle/>
        <a:p>
          <a:r>
            <a:rPr lang="da-DK" sz="1400" dirty="0" smtClean="0"/>
            <a:t>Purpose of intervention</a:t>
          </a:r>
        </a:p>
      </dgm:t>
    </dgm:pt>
    <dgm:pt modelId="{E8B25807-4288-4DD0-9C0A-ED1D6FFBC9E1}" type="parTrans" cxnId="{C4EC1F2A-D50D-4F0C-ABAA-A0DED1119236}">
      <dgm:prSet/>
      <dgm:spPr/>
      <dgm:t>
        <a:bodyPr/>
        <a:lstStyle/>
        <a:p>
          <a:endParaRPr lang="da-DK"/>
        </a:p>
      </dgm:t>
    </dgm:pt>
    <dgm:pt modelId="{E7D196B0-6BD0-410F-AAB3-9BCDFAF1F3BE}" type="sibTrans" cxnId="{C4EC1F2A-D50D-4F0C-ABAA-A0DED1119236}">
      <dgm:prSet/>
      <dgm:spPr/>
      <dgm:t>
        <a:bodyPr/>
        <a:lstStyle/>
        <a:p>
          <a:endParaRPr lang="da-DK"/>
        </a:p>
      </dgm:t>
    </dgm:pt>
    <dgm:pt modelId="{E9C98162-49C8-4AE6-BD3C-D7109BDF9A8F}">
      <dgm:prSet phldrT="[Text]" custT="1"/>
      <dgm:spPr/>
      <dgm:t>
        <a:bodyPr/>
        <a:lstStyle/>
        <a:p>
          <a:r>
            <a:rPr lang="da-DK" sz="1400" dirty="0" err="1" smtClean="0"/>
            <a:t>Goal</a:t>
          </a:r>
          <a:r>
            <a:rPr lang="da-DK" sz="1400" dirty="0" smtClean="0"/>
            <a:t> 1 of intervention</a:t>
          </a:r>
          <a:endParaRPr lang="da-DK" sz="1400" dirty="0"/>
        </a:p>
      </dgm:t>
    </dgm:pt>
    <dgm:pt modelId="{869BB339-6E41-4CC5-BED1-39BADA884599}" type="parTrans" cxnId="{765BEB3A-B89B-403F-AFBB-082F7CDB3A2C}">
      <dgm:prSet/>
      <dgm:spPr/>
      <dgm:t>
        <a:bodyPr/>
        <a:lstStyle/>
        <a:p>
          <a:endParaRPr lang="da-DK"/>
        </a:p>
      </dgm:t>
    </dgm:pt>
    <dgm:pt modelId="{0435C046-89B6-488B-817C-6531CCB7A99D}" type="sibTrans" cxnId="{765BEB3A-B89B-403F-AFBB-082F7CDB3A2C}">
      <dgm:prSet/>
      <dgm:spPr/>
      <dgm:t>
        <a:bodyPr/>
        <a:lstStyle/>
        <a:p>
          <a:endParaRPr lang="da-DK"/>
        </a:p>
      </dgm:t>
    </dgm:pt>
    <dgm:pt modelId="{CA5F996D-E896-4A71-9ECA-502A39E9DF84}">
      <dgm:prSet phldrT="[Text]" custT="1"/>
      <dgm:spPr/>
      <dgm:t>
        <a:bodyPr/>
        <a:lstStyle/>
        <a:p>
          <a:r>
            <a:rPr lang="da-DK" sz="1400" dirty="0" err="1" smtClean="0"/>
            <a:t>Goal</a:t>
          </a:r>
          <a:r>
            <a:rPr lang="da-DK" sz="1400" dirty="0" smtClean="0"/>
            <a:t> 2 of intervention</a:t>
          </a:r>
          <a:endParaRPr lang="da-DK" sz="1700" dirty="0"/>
        </a:p>
      </dgm:t>
    </dgm:pt>
    <dgm:pt modelId="{6FC61B3A-CDCE-4CC0-8250-A5FFA9A89094}" type="parTrans" cxnId="{9A9DA64A-604A-4A38-A756-892A1C387056}">
      <dgm:prSet/>
      <dgm:spPr/>
      <dgm:t>
        <a:bodyPr/>
        <a:lstStyle/>
        <a:p>
          <a:endParaRPr lang="da-DK"/>
        </a:p>
      </dgm:t>
    </dgm:pt>
    <dgm:pt modelId="{DDE2BDDD-51FC-4AE9-85AD-D1F03209DD24}" type="sibTrans" cxnId="{9A9DA64A-604A-4A38-A756-892A1C387056}">
      <dgm:prSet/>
      <dgm:spPr/>
      <dgm:t>
        <a:bodyPr/>
        <a:lstStyle/>
        <a:p>
          <a:endParaRPr lang="da-DK"/>
        </a:p>
      </dgm:t>
    </dgm:pt>
    <dgm:pt modelId="{27345B17-68D7-47E5-8425-8C44471C03D2}">
      <dgm:prSet phldrT="[Text]" custT="1"/>
      <dgm:spPr/>
      <dgm:t>
        <a:bodyPr/>
        <a:lstStyle/>
        <a:p>
          <a:r>
            <a:rPr lang="da-DK" sz="1400" dirty="0" err="1" smtClean="0"/>
            <a:t>Goal</a:t>
          </a:r>
          <a:r>
            <a:rPr lang="da-DK" sz="1400" dirty="0" smtClean="0"/>
            <a:t> 3 of intervention</a:t>
          </a:r>
          <a:endParaRPr lang="da-DK" sz="1400" dirty="0"/>
        </a:p>
      </dgm:t>
    </dgm:pt>
    <dgm:pt modelId="{309876B6-C3C1-493C-B4DC-68BC36B5269A}" type="parTrans" cxnId="{85D9CF1D-8D8A-445A-9BB7-7A661F5E80AF}">
      <dgm:prSet/>
      <dgm:spPr/>
      <dgm:t>
        <a:bodyPr/>
        <a:lstStyle/>
        <a:p>
          <a:endParaRPr lang="da-DK"/>
        </a:p>
      </dgm:t>
    </dgm:pt>
    <dgm:pt modelId="{1CA117C4-6827-4FC0-A270-A125B5D45D4F}" type="sibTrans" cxnId="{85D9CF1D-8D8A-445A-9BB7-7A661F5E80AF}">
      <dgm:prSet/>
      <dgm:spPr/>
      <dgm:t>
        <a:bodyPr/>
        <a:lstStyle/>
        <a:p>
          <a:endParaRPr lang="da-DK"/>
        </a:p>
      </dgm:t>
    </dgm:pt>
    <dgm:pt modelId="{77F03147-88CC-40F3-A188-9FEFDCFB18AD}" type="pres">
      <dgm:prSet presAssocID="{EAB9ADAA-D9D7-441E-ADBA-025726742DDB}" presName="hierChild1" presStyleCnt="0">
        <dgm:presLayoutVars>
          <dgm:orgChart val="1"/>
          <dgm:chPref val="1"/>
          <dgm:dir/>
          <dgm:animOne val="branch"/>
          <dgm:animLvl val="lvl"/>
          <dgm:resizeHandles/>
        </dgm:presLayoutVars>
      </dgm:prSet>
      <dgm:spPr/>
      <dgm:t>
        <a:bodyPr/>
        <a:lstStyle/>
        <a:p>
          <a:endParaRPr lang="da-DK"/>
        </a:p>
      </dgm:t>
    </dgm:pt>
    <dgm:pt modelId="{6D55ABA6-4E8D-4260-A341-5AB65AC1FFAE}" type="pres">
      <dgm:prSet presAssocID="{2E377077-EB86-410E-B791-8C7849423229}" presName="hierRoot1" presStyleCnt="0">
        <dgm:presLayoutVars>
          <dgm:hierBranch val="init"/>
        </dgm:presLayoutVars>
      </dgm:prSet>
      <dgm:spPr/>
    </dgm:pt>
    <dgm:pt modelId="{2F1AF81E-9AB5-446D-B3F5-349CDEAE7F53}" type="pres">
      <dgm:prSet presAssocID="{2E377077-EB86-410E-B791-8C7849423229}" presName="rootComposite1" presStyleCnt="0"/>
      <dgm:spPr/>
    </dgm:pt>
    <dgm:pt modelId="{28721934-1176-4069-8B6A-6B392CC6330F}" type="pres">
      <dgm:prSet presAssocID="{2E377077-EB86-410E-B791-8C7849423229}" presName="rootText1" presStyleLbl="node0" presStyleIdx="0" presStyleCnt="1">
        <dgm:presLayoutVars>
          <dgm:chPref val="3"/>
        </dgm:presLayoutVars>
      </dgm:prSet>
      <dgm:spPr/>
      <dgm:t>
        <a:bodyPr/>
        <a:lstStyle/>
        <a:p>
          <a:endParaRPr lang="da-DK"/>
        </a:p>
      </dgm:t>
    </dgm:pt>
    <dgm:pt modelId="{20EA0142-B1A2-4CFF-809C-4EC72B1E8C0C}" type="pres">
      <dgm:prSet presAssocID="{2E377077-EB86-410E-B791-8C7849423229}" presName="rootConnector1" presStyleLbl="node1" presStyleIdx="0" presStyleCnt="0"/>
      <dgm:spPr/>
      <dgm:t>
        <a:bodyPr/>
        <a:lstStyle/>
        <a:p>
          <a:endParaRPr lang="da-DK"/>
        </a:p>
      </dgm:t>
    </dgm:pt>
    <dgm:pt modelId="{EC71AAC1-1BF0-411E-8F9E-EC695E6C773D}" type="pres">
      <dgm:prSet presAssocID="{2E377077-EB86-410E-B791-8C7849423229}" presName="hierChild2" presStyleCnt="0"/>
      <dgm:spPr/>
    </dgm:pt>
    <dgm:pt modelId="{145C1772-EAEA-436B-89FE-78ED08312863}" type="pres">
      <dgm:prSet presAssocID="{869BB339-6E41-4CC5-BED1-39BADA884599}" presName="Name37" presStyleLbl="parChTrans1D2" presStyleIdx="0" presStyleCnt="3"/>
      <dgm:spPr/>
      <dgm:t>
        <a:bodyPr/>
        <a:lstStyle/>
        <a:p>
          <a:endParaRPr lang="da-DK"/>
        </a:p>
      </dgm:t>
    </dgm:pt>
    <dgm:pt modelId="{4E83E9C1-BF91-4862-8C95-4A09A1BA3275}" type="pres">
      <dgm:prSet presAssocID="{E9C98162-49C8-4AE6-BD3C-D7109BDF9A8F}" presName="hierRoot2" presStyleCnt="0">
        <dgm:presLayoutVars>
          <dgm:hierBranch val="init"/>
        </dgm:presLayoutVars>
      </dgm:prSet>
      <dgm:spPr/>
    </dgm:pt>
    <dgm:pt modelId="{477EEA14-8AAF-4842-842A-CFF51CE6273C}" type="pres">
      <dgm:prSet presAssocID="{E9C98162-49C8-4AE6-BD3C-D7109BDF9A8F}" presName="rootComposite" presStyleCnt="0"/>
      <dgm:spPr/>
    </dgm:pt>
    <dgm:pt modelId="{5901A59D-917D-4EF7-B15F-78961ED3EE17}" type="pres">
      <dgm:prSet presAssocID="{E9C98162-49C8-4AE6-BD3C-D7109BDF9A8F}" presName="rootText" presStyleLbl="node2" presStyleIdx="0" presStyleCnt="3">
        <dgm:presLayoutVars>
          <dgm:chPref val="3"/>
        </dgm:presLayoutVars>
      </dgm:prSet>
      <dgm:spPr/>
      <dgm:t>
        <a:bodyPr/>
        <a:lstStyle/>
        <a:p>
          <a:endParaRPr lang="da-DK"/>
        </a:p>
      </dgm:t>
    </dgm:pt>
    <dgm:pt modelId="{399D8A09-6739-4535-866D-818ECD8188E1}" type="pres">
      <dgm:prSet presAssocID="{E9C98162-49C8-4AE6-BD3C-D7109BDF9A8F}" presName="rootConnector" presStyleLbl="node2" presStyleIdx="0" presStyleCnt="3"/>
      <dgm:spPr/>
      <dgm:t>
        <a:bodyPr/>
        <a:lstStyle/>
        <a:p>
          <a:endParaRPr lang="da-DK"/>
        </a:p>
      </dgm:t>
    </dgm:pt>
    <dgm:pt modelId="{A31EAB29-7270-4B44-80D1-E99E3A6886AB}" type="pres">
      <dgm:prSet presAssocID="{E9C98162-49C8-4AE6-BD3C-D7109BDF9A8F}" presName="hierChild4" presStyleCnt="0"/>
      <dgm:spPr/>
    </dgm:pt>
    <dgm:pt modelId="{29F21635-1A14-4235-9EBE-C0495CC9AC81}" type="pres">
      <dgm:prSet presAssocID="{E9C98162-49C8-4AE6-BD3C-D7109BDF9A8F}" presName="hierChild5" presStyleCnt="0"/>
      <dgm:spPr/>
    </dgm:pt>
    <dgm:pt modelId="{2565670A-E714-4F59-B242-E1CECA7400D5}" type="pres">
      <dgm:prSet presAssocID="{6FC61B3A-CDCE-4CC0-8250-A5FFA9A89094}" presName="Name37" presStyleLbl="parChTrans1D2" presStyleIdx="1" presStyleCnt="3"/>
      <dgm:spPr/>
      <dgm:t>
        <a:bodyPr/>
        <a:lstStyle/>
        <a:p>
          <a:endParaRPr lang="da-DK"/>
        </a:p>
      </dgm:t>
    </dgm:pt>
    <dgm:pt modelId="{68263B92-AE82-443F-B31B-2E06F7772CE6}" type="pres">
      <dgm:prSet presAssocID="{CA5F996D-E896-4A71-9ECA-502A39E9DF84}" presName="hierRoot2" presStyleCnt="0">
        <dgm:presLayoutVars>
          <dgm:hierBranch val="init"/>
        </dgm:presLayoutVars>
      </dgm:prSet>
      <dgm:spPr/>
    </dgm:pt>
    <dgm:pt modelId="{BA06D81B-125B-424D-9EEC-7D8223BBBC8D}" type="pres">
      <dgm:prSet presAssocID="{CA5F996D-E896-4A71-9ECA-502A39E9DF84}" presName="rootComposite" presStyleCnt="0"/>
      <dgm:spPr/>
    </dgm:pt>
    <dgm:pt modelId="{3517FCF0-93E2-4E41-BB9D-9A48BC742FC0}" type="pres">
      <dgm:prSet presAssocID="{CA5F996D-E896-4A71-9ECA-502A39E9DF84}" presName="rootText" presStyleLbl="node2" presStyleIdx="1" presStyleCnt="3">
        <dgm:presLayoutVars>
          <dgm:chPref val="3"/>
        </dgm:presLayoutVars>
      </dgm:prSet>
      <dgm:spPr/>
      <dgm:t>
        <a:bodyPr/>
        <a:lstStyle/>
        <a:p>
          <a:endParaRPr lang="da-DK"/>
        </a:p>
      </dgm:t>
    </dgm:pt>
    <dgm:pt modelId="{7D2AC646-0397-4726-ABBF-E84A8718E211}" type="pres">
      <dgm:prSet presAssocID="{CA5F996D-E896-4A71-9ECA-502A39E9DF84}" presName="rootConnector" presStyleLbl="node2" presStyleIdx="1" presStyleCnt="3"/>
      <dgm:spPr/>
      <dgm:t>
        <a:bodyPr/>
        <a:lstStyle/>
        <a:p>
          <a:endParaRPr lang="da-DK"/>
        </a:p>
      </dgm:t>
    </dgm:pt>
    <dgm:pt modelId="{6E09324F-D429-4019-92AA-5A08FBC4E74B}" type="pres">
      <dgm:prSet presAssocID="{CA5F996D-E896-4A71-9ECA-502A39E9DF84}" presName="hierChild4" presStyleCnt="0"/>
      <dgm:spPr/>
    </dgm:pt>
    <dgm:pt modelId="{FDC2FC8A-5517-4C48-B422-33762FFF40AB}" type="pres">
      <dgm:prSet presAssocID="{CA5F996D-E896-4A71-9ECA-502A39E9DF84}" presName="hierChild5" presStyleCnt="0"/>
      <dgm:spPr/>
    </dgm:pt>
    <dgm:pt modelId="{ED3011FC-2FEE-4BD0-A4AD-13488848BE77}" type="pres">
      <dgm:prSet presAssocID="{309876B6-C3C1-493C-B4DC-68BC36B5269A}" presName="Name37" presStyleLbl="parChTrans1D2" presStyleIdx="2" presStyleCnt="3"/>
      <dgm:spPr/>
      <dgm:t>
        <a:bodyPr/>
        <a:lstStyle/>
        <a:p>
          <a:endParaRPr lang="da-DK"/>
        </a:p>
      </dgm:t>
    </dgm:pt>
    <dgm:pt modelId="{98AC62F3-5C8B-419E-AD93-47C172CCCB64}" type="pres">
      <dgm:prSet presAssocID="{27345B17-68D7-47E5-8425-8C44471C03D2}" presName="hierRoot2" presStyleCnt="0">
        <dgm:presLayoutVars>
          <dgm:hierBranch val="init"/>
        </dgm:presLayoutVars>
      </dgm:prSet>
      <dgm:spPr/>
    </dgm:pt>
    <dgm:pt modelId="{002C194A-C712-482E-A0A1-5BB7529DD91E}" type="pres">
      <dgm:prSet presAssocID="{27345B17-68D7-47E5-8425-8C44471C03D2}" presName="rootComposite" presStyleCnt="0"/>
      <dgm:spPr/>
    </dgm:pt>
    <dgm:pt modelId="{AFBB4A81-7B16-4132-91BC-9E6CEA21A162}" type="pres">
      <dgm:prSet presAssocID="{27345B17-68D7-47E5-8425-8C44471C03D2}" presName="rootText" presStyleLbl="node2" presStyleIdx="2" presStyleCnt="3">
        <dgm:presLayoutVars>
          <dgm:chPref val="3"/>
        </dgm:presLayoutVars>
      </dgm:prSet>
      <dgm:spPr/>
      <dgm:t>
        <a:bodyPr/>
        <a:lstStyle/>
        <a:p>
          <a:endParaRPr lang="da-DK"/>
        </a:p>
      </dgm:t>
    </dgm:pt>
    <dgm:pt modelId="{944C291E-5226-4CB2-862F-AC9E53E41236}" type="pres">
      <dgm:prSet presAssocID="{27345B17-68D7-47E5-8425-8C44471C03D2}" presName="rootConnector" presStyleLbl="node2" presStyleIdx="2" presStyleCnt="3"/>
      <dgm:spPr/>
      <dgm:t>
        <a:bodyPr/>
        <a:lstStyle/>
        <a:p>
          <a:endParaRPr lang="da-DK"/>
        </a:p>
      </dgm:t>
    </dgm:pt>
    <dgm:pt modelId="{BE1DAF95-4558-4D7F-BEEC-4DBC7F91C6CE}" type="pres">
      <dgm:prSet presAssocID="{27345B17-68D7-47E5-8425-8C44471C03D2}" presName="hierChild4" presStyleCnt="0"/>
      <dgm:spPr/>
    </dgm:pt>
    <dgm:pt modelId="{4CCD17CD-D18A-47B9-A35C-28C21AE42D0B}" type="pres">
      <dgm:prSet presAssocID="{27345B17-68D7-47E5-8425-8C44471C03D2}" presName="hierChild5" presStyleCnt="0"/>
      <dgm:spPr/>
    </dgm:pt>
    <dgm:pt modelId="{F1316BA6-E076-4DE2-9CAA-9AC5BE2A289B}" type="pres">
      <dgm:prSet presAssocID="{2E377077-EB86-410E-B791-8C7849423229}" presName="hierChild3" presStyleCnt="0"/>
      <dgm:spPr/>
    </dgm:pt>
  </dgm:ptLst>
  <dgm:cxnLst>
    <dgm:cxn modelId="{5CAA5A6B-F310-43FA-873C-120E5C73EC9E}" type="presOf" srcId="{27345B17-68D7-47E5-8425-8C44471C03D2}" destId="{944C291E-5226-4CB2-862F-AC9E53E41236}" srcOrd="1" destOrd="0" presId="urn:microsoft.com/office/officeart/2005/8/layout/orgChart1"/>
    <dgm:cxn modelId="{CF70384A-BD84-490C-9CD3-9071D896AF4D}" type="presOf" srcId="{869BB339-6E41-4CC5-BED1-39BADA884599}" destId="{145C1772-EAEA-436B-89FE-78ED08312863}" srcOrd="0" destOrd="0" presId="urn:microsoft.com/office/officeart/2005/8/layout/orgChart1"/>
    <dgm:cxn modelId="{C4EC1F2A-D50D-4F0C-ABAA-A0DED1119236}" srcId="{EAB9ADAA-D9D7-441E-ADBA-025726742DDB}" destId="{2E377077-EB86-410E-B791-8C7849423229}" srcOrd="0" destOrd="0" parTransId="{E8B25807-4288-4DD0-9C0A-ED1D6FFBC9E1}" sibTransId="{E7D196B0-6BD0-410F-AAB3-9BCDFAF1F3BE}"/>
    <dgm:cxn modelId="{83DBE5CF-67A8-487E-B1CA-91D4135E6378}" type="presOf" srcId="{2E377077-EB86-410E-B791-8C7849423229}" destId="{28721934-1176-4069-8B6A-6B392CC6330F}" srcOrd="0" destOrd="0" presId="urn:microsoft.com/office/officeart/2005/8/layout/orgChart1"/>
    <dgm:cxn modelId="{C944059E-8F36-4A33-A953-3AD0EC57F000}" type="presOf" srcId="{CA5F996D-E896-4A71-9ECA-502A39E9DF84}" destId="{3517FCF0-93E2-4E41-BB9D-9A48BC742FC0}" srcOrd="0" destOrd="0" presId="urn:microsoft.com/office/officeart/2005/8/layout/orgChart1"/>
    <dgm:cxn modelId="{4709E18D-03E0-4A81-AE19-0F0283F3ABD2}" type="presOf" srcId="{309876B6-C3C1-493C-B4DC-68BC36B5269A}" destId="{ED3011FC-2FEE-4BD0-A4AD-13488848BE77}" srcOrd="0" destOrd="0" presId="urn:microsoft.com/office/officeart/2005/8/layout/orgChart1"/>
    <dgm:cxn modelId="{85D9CF1D-8D8A-445A-9BB7-7A661F5E80AF}" srcId="{2E377077-EB86-410E-B791-8C7849423229}" destId="{27345B17-68D7-47E5-8425-8C44471C03D2}" srcOrd="2" destOrd="0" parTransId="{309876B6-C3C1-493C-B4DC-68BC36B5269A}" sibTransId="{1CA117C4-6827-4FC0-A270-A125B5D45D4F}"/>
    <dgm:cxn modelId="{69E43E1F-CAAF-4DCF-8AAD-80664323BDF9}" type="presOf" srcId="{CA5F996D-E896-4A71-9ECA-502A39E9DF84}" destId="{7D2AC646-0397-4726-ABBF-E84A8718E211}" srcOrd="1" destOrd="0" presId="urn:microsoft.com/office/officeart/2005/8/layout/orgChart1"/>
    <dgm:cxn modelId="{C4EA94DB-A702-4BDF-BFD0-94FC20038632}" type="presOf" srcId="{6FC61B3A-CDCE-4CC0-8250-A5FFA9A89094}" destId="{2565670A-E714-4F59-B242-E1CECA7400D5}" srcOrd="0" destOrd="0" presId="urn:microsoft.com/office/officeart/2005/8/layout/orgChart1"/>
    <dgm:cxn modelId="{3D7C3980-2562-4DFD-B4B3-79F078E9657F}" type="presOf" srcId="{E9C98162-49C8-4AE6-BD3C-D7109BDF9A8F}" destId="{5901A59D-917D-4EF7-B15F-78961ED3EE17}" srcOrd="0" destOrd="0" presId="urn:microsoft.com/office/officeart/2005/8/layout/orgChart1"/>
    <dgm:cxn modelId="{4A5837CC-B99E-4E74-A7D2-C308EC1086FD}" type="presOf" srcId="{E9C98162-49C8-4AE6-BD3C-D7109BDF9A8F}" destId="{399D8A09-6739-4535-866D-818ECD8188E1}" srcOrd="1" destOrd="0" presId="urn:microsoft.com/office/officeart/2005/8/layout/orgChart1"/>
    <dgm:cxn modelId="{EE7EFAD1-EB27-4EC5-AF56-31798901BD5E}" type="presOf" srcId="{EAB9ADAA-D9D7-441E-ADBA-025726742DDB}" destId="{77F03147-88CC-40F3-A188-9FEFDCFB18AD}" srcOrd="0" destOrd="0" presId="urn:microsoft.com/office/officeart/2005/8/layout/orgChart1"/>
    <dgm:cxn modelId="{43FD13C3-7619-465C-9F78-3D37143EF6A5}" type="presOf" srcId="{27345B17-68D7-47E5-8425-8C44471C03D2}" destId="{AFBB4A81-7B16-4132-91BC-9E6CEA21A162}" srcOrd="0" destOrd="0" presId="urn:microsoft.com/office/officeart/2005/8/layout/orgChart1"/>
    <dgm:cxn modelId="{613B58EF-1274-492D-B6C1-D4710923A4B1}" type="presOf" srcId="{2E377077-EB86-410E-B791-8C7849423229}" destId="{20EA0142-B1A2-4CFF-809C-4EC72B1E8C0C}" srcOrd="1" destOrd="0" presId="urn:microsoft.com/office/officeart/2005/8/layout/orgChart1"/>
    <dgm:cxn modelId="{765BEB3A-B89B-403F-AFBB-082F7CDB3A2C}" srcId="{2E377077-EB86-410E-B791-8C7849423229}" destId="{E9C98162-49C8-4AE6-BD3C-D7109BDF9A8F}" srcOrd="0" destOrd="0" parTransId="{869BB339-6E41-4CC5-BED1-39BADA884599}" sibTransId="{0435C046-89B6-488B-817C-6531CCB7A99D}"/>
    <dgm:cxn modelId="{9A9DA64A-604A-4A38-A756-892A1C387056}" srcId="{2E377077-EB86-410E-B791-8C7849423229}" destId="{CA5F996D-E896-4A71-9ECA-502A39E9DF84}" srcOrd="1" destOrd="0" parTransId="{6FC61B3A-CDCE-4CC0-8250-A5FFA9A89094}" sibTransId="{DDE2BDDD-51FC-4AE9-85AD-D1F03209DD24}"/>
    <dgm:cxn modelId="{CE42750B-A63B-4FDA-A595-8C719253129A}" type="presParOf" srcId="{77F03147-88CC-40F3-A188-9FEFDCFB18AD}" destId="{6D55ABA6-4E8D-4260-A341-5AB65AC1FFAE}" srcOrd="0" destOrd="0" presId="urn:microsoft.com/office/officeart/2005/8/layout/orgChart1"/>
    <dgm:cxn modelId="{663972D6-6F71-4C7D-A197-8D7762468E9F}" type="presParOf" srcId="{6D55ABA6-4E8D-4260-A341-5AB65AC1FFAE}" destId="{2F1AF81E-9AB5-446D-B3F5-349CDEAE7F53}" srcOrd="0" destOrd="0" presId="urn:microsoft.com/office/officeart/2005/8/layout/orgChart1"/>
    <dgm:cxn modelId="{67B5179D-0A15-4D24-8A1A-DFF50739DC6B}" type="presParOf" srcId="{2F1AF81E-9AB5-446D-B3F5-349CDEAE7F53}" destId="{28721934-1176-4069-8B6A-6B392CC6330F}" srcOrd="0" destOrd="0" presId="urn:microsoft.com/office/officeart/2005/8/layout/orgChart1"/>
    <dgm:cxn modelId="{6D43262F-F5A3-4A0A-AD11-4BE95BD0DD4A}" type="presParOf" srcId="{2F1AF81E-9AB5-446D-B3F5-349CDEAE7F53}" destId="{20EA0142-B1A2-4CFF-809C-4EC72B1E8C0C}" srcOrd="1" destOrd="0" presId="urn:microsoft.com/office/officeart/2005/8/layout/orgChart1"/>
    <dgm:cxn modelId="{10F70654-C5F4-4B2A-9165-3AADAC8146F9}" type="presParOf" srcId="{6D55ABA6-4E8D-4260-A341-5AB65AC1FFAE}" destId="{EC71AAC1-1BF0-411E-8F9E-EC695E6C773D}" srcOrd="1" destOrd="0" presId="urn:microsoft.com/office/officeart/2005/8/layout/orgChart1"/>
    <dgm:cxn modelId="{5494EBF4-EB61-458A-834D-5204BF884400}" type="presParOf" srcId="{EC71AAC1-1BF0-411E-8F9E-EC695E6C773D}" destId="{145C1772-EAEA-436B-89FE-78ED08312863}" srcOrd="0" destOrd="0" presId="urn:microsoft.com/office/officeart/2005/8/layout/orgChart1"/>
    <dgm:cxn modelId="{F7F9555A-2C6C-4FB3-958F-8E94CA81DE30}" type="presParOf" srcId="{EC71AAC1-1BF0-411E-8F9E-EC695E6C773D}" destId="{4E83E9C1-BF91-4862-8C95-4A09A1BA3275}" srcOrd="1" destOrd="0" presId="urn:microsoft.com/office/officeart/2005/8/layout/orgChart1"/>
    <dgm:cxn modelId="{73BE9366-FA91-4782-9F8E-E98F5E99C8B0}" type="presParOf" srcId="{4E83E9C1-BF91-4862-8C95-4A09A1BA3275}" destId="{477EEA14-8AAF-4842-842A-CFF51CE6273C}" srcOrd="0" destOrd="0" presId="urn:microsoft.com/office/officeart/2005/8/layout/orgChart1"/>
    <dgm:cxn modelId="{319A6839-16AA-41EB-959A-02D3F7C7BBFC}" type="presParOf" srcId="{477EEA14-8AAF-4842-842A-CFF51CE6273C}" destId="{5901A59D-917D-4EF7-B15F-78961ED3EE17}" srcOrd="0" destOrd="0" presId="urn:microsoft.com/office/officeart/2005/8/layout/orgChart1"/>
    <dgm:cxn modelId="{F1A7BC57-455E-4278-ACB6-B6CD9CDA9098}" type="presParOf" srcId="{477EEA14-8AAF-4842-842A-CFF51CE6273C}" destId="{399D8A09-6739-4535-866D-818ECD8188E1}" srcOrd="1" destOrd="0" presId="urn:microsoft.com/office/officeart/2005/8/layout/orgChart1"/>
    <dgm:cxn modelId="{E68DE1EF-0E5E-496A-A540-C9B1F9DC87EF}" type="presParOf" srcId="{4E83E9C1-BF91-4862-8C95-4A09A1BA3275}" destId="{A31EAB29-7270-4B44-80D1-E99E3A6886AB}" srcOrd="1" destOrd="0" presId="urn:microsoft.com/office/officeart/2005/8/layout/orgChart1"/>
    <dgm:cxn modelId="{A1CE4C90-C9B9-420A-86DC-D6CB52FA907F}" type="presParOf" srcId="{4E83E9C1-BF91-4862-8C95-4A09A1BA3275}" destId="{29F21635-1A14-4235-9EBE-C0495CC9AC81}" srcOrd="2" destOrd="0" presId="urn:microsoft.com/office/officeart/2005/8/layout/orgChart1"/>
    <dgm:cxn modelId="{3E9D8961-2541-409A-9855-359E178890D8}" type="presParOf" srcId="{EC71AAC1-1BF0-411E-8F9E-EC695E6C773D}" destId="{2565670A-E714-4F59-B242-E1CECA7400D5}" srcOrd="2" destOrd="0" presId="urn:microsoft.com/office/officeart/2005/8/layout/orgChart1"/>
    <dgm:cxn modelId="{5602E873-E8A2-4021-A387-BDB402D0C79D}" type="presParOf" srcId="{EC71AAC1-1BF0-411E-8F9E-EC695E6C773D}" destId="{68263B92-AE82-443F-B31B-2E06F7772CE6}" srcOrd="3" destOrd="0" presId="urn:microsoft.com/office/officeart/2005/8/layout/orgChart1"/>
    <dgm:cxn modelId="{8BB04014-9C6A-44F2-889E-E7FB9BA248E3}" type="presParOf" srcId="{68263B92-AE82-443F-B31B-2E06F7772CE6}" destId="{BA06D81B-125B-424D-9EEC-7D8223BBBC8D}" srcOrd="0" destOrd="0" presId="urn:microsoft.com/office/officeart/2005/8/layout/orgChart1"/>
    <dgm:cxn modelId="{523598AA-CC3D-4B2A-BACB-31B04D35B139}" type="presParOf" srcId="{BA06D81B-125B-424D-9EEC-7D8223BBBC8D}" destId="{3517FCF0-93E2-4E41-BB9D-9A48BC742FC0}" srcOrd="0" destOrd="0" presId="urn:microsoft.com/office/officeart/2005/8/layout/orgChart1"/>
    <dgm:cxn modelId="{2D921D06-3AFC-41BF-8C21-106767CAE4E0}" type="presParOf" srcId="{BA06D81B-125B-424D-9EEC-7D8223BBBC8D}" destId="{7D2AC646-0397-4726-ABBF-E84A8718E211}" srcOrd="1" destOrd="0" presId="urn:microsoft.com/office/officeart/2005/8/layout/orgChart1"/>
    <dgm:cxn modelId="{6F2EAB31-9798-4B66-A17C-78A939178B2D}" type="presParOf" srcId="{68263B92-AE82-443F-B31B-2E06F7772CE6}" destId="{6E09324F-D429-4019-92AA-5A08FBC4E74B}" srcOrd="1" destOrd="0" presId="urn:microsoft.com/office/officeart/2005/8/layout/orgChart1"/>
    <dgm:cxn modelId="{1A57EA5B-0D18-4F9F-A437-259936593996}" type="presParOf" srcId="{68263B92-AE82-443F-B31B-2E06F7772CE6}" destId="{FDC2FC8A-5517-4C48-B422-33762FFF40AB}" srcOrd="2" destOrd="0" presId="urn:microsoft.com/office/officeart/2005/8/layout/orgChart1"/>
    <dgm:cxn modelId="{29A6F558-E783-44C4-A4B3-0DFCDBFCAD9F}" type="presParOf" srcId="{EC71AAC1-1BF0-411E-8F9E-EC695E6C773D}" destId="{ED3011FC-2FEE-4BD0-A4AD-13488848BE77}" srcOrd="4" destOrd="0" presId="urn:microsoft.com/office/officeart/2005/8/layout/orgChart1"/>
    <dgm:cxn modelId="{4B0CC56F-63B0-4084-8416-65BED2394830}" type="presParOf" srcId="{EC71AAC1-1BF0-411E-8F9E-EC695E6C773D}" destId="{98AC62F3-5C8B-419E-AD93-47C172CCCB64}" srcOrd="5" destOrd="0" presId="urn:microsoft.com/office/officeart/2005/8/layout/orgChart1"/>
    <dgm:cxn modelId="{0A4D6F0A-7242-454B-9AA6-E1FB6EE75FE7}" type="presParOf" srcId="{98AC62F3-5C8B-419E-AD93-47C172CCCB64}" destId="{002C194A-C712-482E-A0A1-5BB7529DD91E}" srcOrd="0" destOrd="0" presId="urn:microsoft.com/office/officeart/2005/8/layout/orgChart1"/>
    <dgm:cxn modelId="{5CC480C0-E3DA-4459-89DD-AA9862762AAA}" type="presParOf" srcId="{002C194A-C712-482E-A0A1-5BB7529DD91E}" destId="{AFBB4A81-7B16-4132-91BC-9E6CEA21A162}" srcOrd="0" destOrd="0" presId="urn:microsoft.com/office/officeart/2005/8/layout/orgChart1"/>
    <dgm:cxn modelId="{EBE8A498-B8E9-4C17-B8D0-32BCDAEB1DA6}" type="presParOf" srcId="{002C194A-C712-482E-A0A1-5BB7529DD91E}" destId="{944C291E-5226-4CB2-862F-AC9E53E41236}" srcOrd="1" destOrd="0" presId="urn:microsoft.com/office/officeart/2005/8/layout/orgChart1"/>
    <dgm:cxn modelId="{EFF6714E-21C2-45E5-ABDE-C326249697F4}" type="presParOf" srcId="{98AC62F3-5C8B-419E-AD93-47C172CCCB64}" destId="{BE1DAF95-4558-4D7F-BEEC-4DBC7F91C6CE}" srcOrd="1" destOrd="0" presId="urn:microsoft.com/office/officeart/2005/8/layout/orgChart1"/>
    <dgm:cxn modelId="{57E810DF-FB4D-4B62-AE06-C2A43AD9B2DD}" type="presParOf" srcId="{98AC62F3-5C8B-419E-AD93-47C172CCCB64}" destId="{4CCD17CD-D18A-47B9-A35C-28C21AE42D0B}" srcOrd="2" destOrd="0" presId="urn:microsoft.com/office/officeart/2005/8/layout/orgChart1"/>
    <dgm:cxn modelId="{DC0F2D65-5D8C-427C-B2BB-86EB77C470E8}" type="presParOf" srcId="{6D55ABA6-4E8D-4260-A341-5AB65AC1FFAE}" destId="{F1316BA6-E076-4DE2-9CAA-9AC5BE2A289B}"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5BEB4-93F1-43AF-8A41-08B7D980F275}" type="doc">
      <dgm:prSet loTypeId="urn:microsoft.com/office/officeart/2005/8/layout/radial5" loCatId="relationship" qsTypeId="urn:microsoft.com/office/officeart/2005/8/quickstyle/simple1#2" qsCatId="simple" csTypeId="urn:microsoft.com/office/officeart/2005/8/colors/accent4_2" csCatId="accent4" phldr="1"/>
      <dgm:spPr/>
      <dgm:t>
        <a:bodyPr/>
        <a:lstStyle/>
        <a:p>
          <a:endParaRPr lang="da-DK"/>
        </a:p>
      </dgm:t>
    </dgm:pt>
    <dgm:pt modelId="{C7C0477A-F023-4BF7-9223-54D540B5784B}">
      <dgm:prSet phldrT="[Text]" custT="1"/>
      <dgm:spPr>
        <a:solidFill>
          <a:schemeClr val="bg1">
            <a:lumMod val="20000"/>
            <a:lumOff val="80000"/>
          </a:schemeClr>
        </a:solidFill>
        <a:ln>
          <a:solidFill>
            <a:schemeClr val="tx1"/>
          </a:solidFill>
        </a:ln>
      </dgm:spPr>
      <dgm:t>
        <a:bodyPr/>
        <a:lstStyle/>
        <a:p>
          <a:r>
            <a:rPr lang="da-DK" sz="1300" dirty="0" smtClean="0">
              <a:solidFill>
                <a:schemeClr val="tx1"/>
              </a:solidFill>
            </a:rPr>
            <a:t>Plan of action</a:t>
          </a:r>
          <a:endParaRPr lang="da-DK" sz="1300" dirty="0">
            <a:solidFill>
              <a:schemeClr val="tx1"/>
            </a:solidFill>
          </a:endParaRPr>
        </a:p>
      </dgm:t>
    </dgm:pt>
    <dgm:pt modelId="{841C4CAA-8AC3-4C07-AC3E-7384133EEF52}" type="parTrans" cxnId="{229C3F2D-60A8-4677-98C4-E8EC7C9F2F82}">
      <dgm:prSet/>
      <dgm:spPr/>
      <dgm:t>
        <a:bodyPr/>
        <a:lstStyle/>
        <a:p>
          <a:endParaRPr lang="da-DK" sz="1300"/>
        </a:p>
      </dgm:t>
    </dgm:pt>
    <dgm:pt modelId="{4FAAE557-12BF-41AB-AAE5-25D2F98C7831}" type="sibTrans" cxnId="{229C3F2D-60A8-4677-98C4-E8EC7C9F2F82}">
      <dgm:prSet/>
      <dgm:spPr/>
      <dgm:t>
        <a:bodyPr/>
        <a:lstStyle/>
        <a:p>
          <a:endParaRPr lang="da-DK" sz="1300"/>
        </a:p>
      </dgm:t>
    </dgm:pt>
    <dgm:pt modelId="{CE60439F-DD21-4588-AA9F-B5C143DF15B7}">
      <dgm:prSet phldrT="[Text]" custT="1"/>
      <dgm:spPr>
        <a:solidFill>
          <a:schemeClr val="bg1">
            <a:lumMod val="20000"/>
            <a:lumOff val="80000"/>
          </a:schemeClr>
        </a:solidFill>
        <a:ln>
          <a:solidFill>
            <a:schemeClr val="tx1"/>
          </a:solidFill>
        </a:ln>
      </dgm:spPr>
      <dgm:t>
        <a:bodyPr/>
        <a:lstStyle/>
        <a:p>
          <a:r>
            <a:rPr lang="da-DK" sz="1300" dirty="0" err="1" smtClean="0">
              <a:solidFill>
                <a:schemeClr val="tx1"/>
              </a:solidFill>
            </a:rPr>
            <a:t>Involvement</a:t>
          </a:r>
          <a:r>
            <a:rPr lang="da-DK" sz="1300" dirty="0" smtClean="0">
              <a:solidFill>
                <a:schemeClr val="tx1"/>
              </a:solidFill>
            </a:rPr>
            <a:t> of </a:t>
          </a:r>
          <a:r>
            <a:rPr lang="da-DK" sz="1300" dirty="0" err="1" smtClean="0">
              <a:solidFill>
                <a:schemeClr val="tx1"/>
              </a:solidFill>
            </a:rPr>
            <a:t>citizen</a:t>
          </a:r>
          <a:endParaRPr lang="da-DK" sz="1300" dirty="0">
            <a:solidFill>
              <a:schemeClr val="tx1"/>
            </a:solidFill>
          </a:endParaRPr>
        </a:p>
      </dgm:t>
    </dgm:pt>
    <dgm:pt modelId="{BC957B2C-E60D-4F67-BAB6-779C3E379298}" type="parTrans" cxnId="{95232FB7-BFA4-41AE-9763-EAC107FEBDDE}">
      <dgm:prSet custT="1"/>
      <dgm:spPr/>
      <dgm:t>
        <a:bodyPr/>
        <a:lstStyle/>
        <a:p>
          <a:endParaRPr lang="da-DK" sz="1300" dirty="0"/>
        </a:p>
      </dgm:t>
    </dgm:pt>
    <dgm:pt modelId="{84D4BB34-3C79-4CC3-A3A6-BE37638785E2}" type="sibTrans" cxnId="{95232FB7-BFA4-41AE-9763-EAC107FEBDDE}">
      <dgm:prSet/>
      <dgm:spPr/>
      <dgm:t>
        <a:bodyPr/>
        <a:lstStyle/>
        <a:p>
          <a:endParaRPr lang="da-DK" sz="1300"/>
        </a:p>
      </dgm:t>
    </dgm:pt>
    <dgm:pt modelId="{9F661331-9701-4646-8C09-153D060EA1BF}">
      <dgm:prSet phldrT="[Text]" custT="1"/>
      <dgm:spPr>
        <a:solidFill>
          <a:schemeClr val="bg1">
            <a:lumMod val="20000"/>
            <a:lumOff val="80000"/>
          </a:schemeClr>
        </a:solidFill>
        <a:ln>
          <a:solidFill>
            <a:schemeClr val="tx1"/>
          </a:solidFill>
        </a:ln>
      </dgm:spPr>
      <dgm:t>
        <a:bodyPr/>
        <a:lstStyle/>
        <a:p>
          <a:r>
            <a:rPr lang="da-DK" sz="1300" dirty="0" smtClean="0">
              <a:solidFill>
                <a:schemeClr val="tx1"/>
              </a:solidFill>
            </a:rPr>
            <a:t>Co-</a:t>
          </a:r>
          <a:r>
            <a:rPr lang="da-DK" sz="1300" dirty="0" err="1" smtClean="0">
              <a:solidFill>
                <a:schemeClr val="tx1"/>
              </a:solidFill>
            </a:rPr>
            <a:t>ordina</a:t>
          </a:r>
          <a:r>
            <a:rPr lang="da-DK" sz="1300" dirty="0" smtClean="0">
              <a:solidFill>
                <a:schemeClr val="tx1"/>
              </a:solidFill>
            </a:rPr>
            <a:t>-</a:t>
          </a:r>
          <a:r>
            <a:rPr lang="da-DK" sz="1300" dirty="0" err="1" smtClean="0">
              <a:solidFill>
                <a:schemeClr val="tx1"/>
              </a:solidFill>
            </a:rPr>
            <a:t>tion</a:t>
          </a:r>
          <a:endParaRPr lang="da-DK" sz="1300" dirty="0">
            <a:solidFill>
              <a:schemeClr val="tx1"/>
            </a:solidFill>
          </a:endParaRPr>
        </a:p>
      </dgm:t>
    </dgm:pt>
    <dgm:pt modelId="{A31AEF9B-E345-4335-80BA-3C2DFA6723F2}" type="parTrans" cxnId="{E336FFAA-C728-4D42-8B6C-4950AB631025}">
      <dgm:prSet custT="1"/>
      <dgm:spPr/>
      <dgm:t>
        <a:bodyPr/>
        <a:lstStyle/>
        <a:p>
          <a:endParaRPr lang="da-DK" sz="1300" dirty="0"/>
        </a:p>
      </dgm:t>
    </dgm:pt>
    <dgm:pt modelId="{24C9D605-3D30-4FEA-9497-23937D36E8F0}" type="sibTrans" cxnId="{E336FFAA-C728-4D42-8B6C-4950AB631025}">
      <dgm:prSet/>
      <dgm:spPr/>
      <dgm:t>
        <a:bodyPr/>
        <a:lstStyle/>
        <a:p>
          <a:endParaRPr lang="da-DK" sz="1300"/>
        </a:p>
      </dgm:t>
    </dgm:pt>
    <dgm:pt modelId="{46F0213E-3DAF-4C23-95BB-EDCA22677B2F}">
      <dgm:prSet phldrT="[Text]" custT="1"/>
      <dgm:spPr>
        <a:solidFill>
          <a:schemeClr val="bg1">
            <a:lumMod val="20000"/>
            <a:lumOff val="80000"/>
          </a:schemeClr>
        </a:solidFill>
        <a:ln>
          <a:solidFill>
            <a:schemeClr val="tx1"/>
          </a:solidFill>
        </a:ln>
      </dgm:spPr>
      <dgm:t>
        <a:bodyPr/>
        <a:lstStyle/>
        <a:p>
          <a:r>
            <a:rPr lang="da-DK" sz="1300" dirty="0" err="1" smtClean="0">
              <a:solidFill>
                <a:schemeClr val="tx1"/>
              </a:solidFill>
            </a:rPr>
            <a:t>Adjust</a:t>
          </a:r>
          <a:r>
            <a:rPr lang="da-DK" sz="1300" dirty="0" smtClean="0">
              <a:solidFill>
                <a:schemeClr val="tx1"/>
              </a:solidFill>
            </a:rPr>
            <a:t> </a:t>
          </a:r>
          <a:r>
            <a:rPr lang="da-DK" sz="1300" dirty="0" err="1" smtClean="0">
              <a:solidFill>
                <a:schemeClr val="tx1"/>
              </a:solidFill>
            </a:rPr>
            <a:t>goals</a:t>
          </a:r>
          <a:endParaRPr lang="da-DK" sz="1300" dirty="0">
            <a:solidFill>
              <a:schemeClr val="tx1"/>
            </a:solidFill>
          </a:endParaRPr>
        </a:p>
      </dgm:t>
    </dgm:pt>
    <dgm:pt modelId="{EAEE882E-EE51-4B8F-AD3A-E836CD78ED52}" type="parTrans" cxnId="{4D6E1794-D088-44CD-8D25-F21F4C72C3FC}">
      <dgm:prSet custT="1"/>
      <dgm:spPr/>
      <dgm:t>
        <a:bodyPr/>
        <a:lstStyle/>
        <a:p>
          <a:endParaRPr lang="da-DK" sz="1300" dirty="0"/>
        </a:p>
      </dgm:t>
    </dgm:pt>
    <dgm:pt modelId="{E4668103-68D7-4570-9166-095F2672A968}" type="sibTrans" cxnId="{4D6E1794-D088-44CD-8D25-F21F4C72C3FC}">
      <dgm:prSet/>
      <dgm:spPr/>
      <dgm:t>
        <a:bodyPr/>
        <a:lstStyle/>
        <a:p>
          <a:endParaRPr lang="da-DK" sz="1300"/>
        </a:p>
      </dgm:t>
    </dgm:pt>
    <dgm:pt modelId="{E63D51B5-FAFF-49D6-8F5E-63C5C1BDF919}">
      <dgm:prSet phldrT="[Text]" custT="1"/>
      <dgm:spPr>
        <a:solidFill>
          <a:schemeClr val="bg1">
            <a:lumMod val="20000"/>
            <a:lumOff val="80000"/>
          </a:schemeClr>
        </a:solidFill>
        <a:ln>
          <a:solidFill>
            <a:schemeClr val="tx1"/>
          </a:solidFill>
        </a:ln>
      </dgm:spPr>
      <dgm:t>
        <a:bodyPr/>
        <a:lstStyle/>
        <a:p>
          <a:r>
            <a:rPr lang="da-DK" sz="1300" dirty="0" smtClean="0">
              <a:solidFill>
                <a:schemeClr val="tx1"/>
              </a:solidFill>
            </a:rPr>
            <a:t>Basis for </a:t>
          </a:r>
          <a:r>
            <a:rPr lang="da-DK" sz="1300" dirty="0" err="1" smtClean="0">
              <a:solidFill>
                <a:schemeClr val="tx1"/>
              </a:solidFill>
            </a:rPr>
            <a:t>follow-up</a:t>
          </a:r>
          <a:endParaRPr lang="da-DK" sz="1300" dirty="0">
            <a:solidFill>
              <a:schemeClr val="tx1"/>
            </a:solidFill>
          </a:endParaRPr>
        </a:p>
      </dgm:t>
    </dgm:pt>
    <dgm:pt modelId="{294DD1BD-B41A-4CED-AA3C-0F76B209F4FA}" type="parTrans" cxnId="{39437EDF-D48B-4738-B45B-324D9B6C437F}">
      <dgm:prSet/>
      <dgm:spPr/>
      <dgm:t>
        <a:bodyPr/>
        <a:lstStyle/>
        <a:p>
          <a:endParaRPr lang="da-DK" dirty="0"/>
        </a:p>
      </dgm:t>
    </dgm:pt>
    <dgm:pt modelId="{55F561E8-0860-4364-8FD5-2C9D5C7F26E2}" type="sibTrans" cxnId="{39437EDF-D48B-4738-B45B-324D9B6C437F}">
      <dgm:prSet/>
      <dgm:spPr/>
      <dgm:t>
        <a:bodyPr/>
        <a:lstStyle/>
        <a:p>
          <a:endParaRPr lang="da-DK"/>
        </a:p>
      </dgm:t>
    </dgm:pt>
    <dgm:pt modelId="{E6C7D595-B079-4BF2-A0DF-559E32558DCF}">
      <dgm:prSet phldrT="[Text]" custT="1"/>
      <dgm:spPr>
        <a:solidFill>
          <a:schemeClr val="bg1">
            <a:lumMod val="20000"/>
            <a:lumOff val="80000"/>
          </a:schemeClr>
        </a:solidFill>
        <a:ln>
          <a:solidFill>
            <a:schemeClr val="tx1"/>
          </a:solidFill>
        </a:ln>
      </dgm:spPr>
      <dgm:t>
        <a:bodyPr/>
        <a:lstStyle/>
        <a:p>
          <a:r>
            <a:rPr lang="da-DK" sz="1300" dirty="0" smtClean="0">
              <a:solidFill>
                <a:schemeClr val="tx1"/>
              </a:solidFill>
            </a:rPr>
            <a:t>Secure </a:t>
          </a:r>
          <a:r>
            <a:rPr lang="da-DK" sz="1300" dirty="0" err="1" smtClean="0">
              <a:solidFill>
                <a:schemeClr val="tx1"/>
              </a:solidFill>
            </a:rPr>
            <a:t>legality</a:t>
          </a:r>
          <a:endParaRPr lang="da-DK" sz="1300" dirty="0">
            <a:solidFill>
              <a:schemeClr val="tx1"/>
            </a:solidFill>
          </a:endParaRPr>
        </a:p>
      </dgm:t>
    </dgm:pt>
    <dgm:pt modelId="{E0AF18ED-931B-4AF8-A082-42744ABE4A8F}" type="parTrans" cxnId="{F3986AC7-D8B0-4BF6-9F39-E3629232AB92}">
      <dgm:prSet/>
      <dgm:spPr/>
      <dgm:t>
        <a:bodyPr/>
        <a:lstStyle/>
        <a:p>
          <a:endParaRPr lang="da-DK" dirty="0"/>
        </a:p>
      </dgm:t>
    </dgm:pt>
    <dgm:pt modelId="{AEC175B2-6ADF-4B12-B866-613DFE0651F1}" type="sibTrans" cxnId="{F3986AC7-D8B0-4BF6-9F39-E3629232AB92}">
      <dgm:prSet/>
      <dgm:spPr/>
      <dgm:t>
        <a:bodyPr/>
        <a:lstStyle/>
        <a:p>
          <a:endParaRPr lang="da-DK"/>
        </a:p>
      </dgm:t>
    </dgm:pt>
    <dgm:pt modelId="{76CE4530-D620-42EA-A72A-AEA2DEBC0CAA}" type="pres">
      <dgm:prSet presAssocID="{6035BEB4-93F1-43AF-8A41-08B7D980F275}" presName="Name0" presStyleCnt="0">
        <dgm:presLayoutVars>
          <dgm:chMax val="1"/>
          <dgm:dir/>
          <dgm:animLvl val="ctr"/>
          <dgm:resizeHandles val="exact"/>
        </dgm:presLayoutVars>
      </dgm:prSet>
      <dgm:spPr/>
      <dgm:t>
        <a:bodyPr/>
        <a:lstStyle/>
        <a:p>
          <a:endParaRPr lang="da-DK"/>
        </a:p>
      </dgm:t>
    </dgm:pt>
    <dgm:pt modelId="{87483CA2-3444-4C9C-9E87-13A7C17618AA}" type="pres">
      <dgm:prSet presAssocID="{C7C0477A-F023-4BF7-9223-54D540B5784B}" presName="centerShape" presStyleLbl="node0" presStyleIdx="0" presStyleCnt="1" custScaleX="144184" custScaleY="134141"/>
      <dgm:spPr/>
      <dgm:t>
        <a:bodyPr/>
        <a:lstStyle/>
        <a:p>
          <a:endParaRPr lang="da-DK"/>
        </a:p>
      </dgm:t>
    </dgm:pt>
    <dgm:pt modelId="{BE732D91-4A15-445E-889F-BF548D55538E}" type="pres">
      <dgm:prSet presAssocID="{BC957B2C-E60D-4F67-BAB6-779C3E379298}" presName="parTrans" presStyleLbl="sibTrans2D1" presStyleIdx="0" presStyleCnt="5"/>
      <dgm:spPr/>
      <dgm:t>
        <a:bodyPr/>
        <a:lstStyle/>
        <a:p>
          <a:endParaRPr lang="da-DK"/>
        </a:p>
      </dgm:t>
    </dgm:pt>
    <dgm:pt modelId="{CA292306-2BF5-4A38-972A-3D099A5227A2}" type="pres">
      <dgm:prSet presAssocID="{BC957B2C-E60D-4F67-BAB6-779C3E379298}" presName="connectorText" presStyleLbl="sibTrans2D1" presStyleIdx="0" presStyleCnt="5"/>
      <dgm:spPr/>
      <dgm:t>
        <a:bodyPr/>
        <a:lstStyle/>
        <a:p>
          <a:endParaRPr lang="da-DK"/>
        </a:p>
      </dgm:t>
    </dgm:pt>
    <dgm:pt modelId="{D0A7B6C8-E5CD-4092-A532-3F6D49609010}" type="pres">
      <dgm:prSet presAssocID="{CE60439F-DD21-4588-AA9F-B5C143DF15B7}" presName="node" presStyleLbl="node1" presStyleIdx="0" presStyleCnt="5">
        <dgm:presLayoutVars>
          <dgm:bulletEnabled val="1"/>
        </dgm:presLayoutVars>
      </dgm:prSet>
      <dgm:spPr/>
      <dgm:t>
        <a:bodyPr/>
        <a:lstStyle/>
        <a:p>
          <a:endParaRPr lang="da-DK"/>
        </a:p>
      </dgm:t>
    </dgm:pt>
    <dgm:pt modelId="{B21F53E5-BBDD-457B-B6A8-298EF00D6472}" type="pres">
      <dgm:prSet presAssocID="{A31AEF9B-E345-4335-80BA-3C2DFA6723F2}" presName="parTrans" presStyleLbl="sibTrans2D1" presStyleIdx="1" presStyleCnt="5"/>
      <dgm:spPr/>
      <dgm:t>
        <a:bodyPr/>
        <a:lstStyle/>
        <a:p>
          <a:endParaRPr lang="da-DK"/>
        </a:p>
      </dgm:t>
    </dgm:pt>
    <dgm:pt modelId="{8D4187CE-29A7-4D6E-B8E8-7697C547EB6E}" type="pres">
      <dgm:prSet presAssocID="{A31AEF9B-E345-4335-80BA-3C2DFA6723F2}" presName="connectorText" presStyleLbl="sibTrans2D1" presStyleIdx="1" presStyleCnt="5"/>
      <dgm:spPr/>
      <dgm:t>
        <a:bodyPr/>
        <a:lstStyle/>
        <a:p>
          <a:endParaRPr lang="da-DK"/>
        </a:p>
      </dgm:t>
    </dgm:pt>
    <dgm:pt modelId="{E90CBB5C-80D6-46AC-8B5B-C1E8A030648C}" type="pres">
      <dgm:prSet presAssocID="{9F661331-9701-4646-8C09-153D060EA1BF}" presName="node" presStyleLbl="node1" presStyleIdx="1" presStyleCnt="5" custScaleX="114365" custScaleY="104601">
        <dgm:presLayoutVars>
          <dgm:bulletEnabled val="1"/>
        </dgm:presLayoutVars>
      </dgm:prSet>
      <dgm:spPr/>
      <dgm:t>
        <a:bodyPr/>
        <a:lstStyle/>
        <a:p>
          <a:endParaRPr lang="da-DK"/>
        </a:p>
      </dgm:t>
    </dgm:pt>
    <dgm:pt modelId="{438C1FA5-A217-4319-BC99-7885C13B5AA0}" type="pres">
      <dgm:prSet presAssocID="{EAEE882E-EE51-4B8F-AD3A-E836CD78ED52}" presName="parTrans" presStyleLbl="sibTrans2D1" presStyleIdx="2" presStyleCnt="5"/>
      <dgm:spPr/>
      <dgm:t>
        <a:bodyPr/>
        <a:lstStyle/>
        <a:p>
          <a:endParaRPr lang="da-DK"/>
        </a:p>
      </dgm:t>
    </dgm:pt>
    <dgm:pt modelId="{67519E7D-24A4-42D7-B1B8-6EF2B904BFF8}" type="pres">
      <dgm:prSet presAssocID="{EAEE882E-EE51-4B8F-AD3A-E836CD78ED52}" presName="connectorText" presStyleLbl="sibTrans2D1" presStyleIdx="2" presStyleCnt="5"/>
      <dgm:spPr/>
      <dgm:t>
        <a:bodyPr/>
        <a:lstStyle/>
        <a:p>
          <a:endParaRPr lang="da-DK"/>
        </a:p>
      </dgm:t>
    </dgm:pt>
    <dgm:pt modelId="{83A39D76-D5DE-4DA4-8CE9-E81ABF064F75}" type="pres">
      <dgm:prSet presAssocID="{46F0213E-3DAF-4C23-95BB-EDCA22677B2F}" presName="node" presStyleLbl="node1" presStyleIdx="2" presStyleCnt="5" custScaleX="107111" custScaleY="105116">
        <dgm:presLayoutVars>
          <dgm:bulletEnabled val="1"/>
        </dgm:presLayoutVars>
      </dgm:prSet>
      <dgm:spPr/>
      <dgm:t>
        <a:bodyPr/>
        <a:lstStyle/>
        <a:p>
          <a:endParaRPr lang="da-DK"/>
        </a:p>
      </dgm:t>
    </dgm:pt>
    <dgm:pt modelId="{BEC109FC-FD2D-4155-BE99-48F367CD5A73}" type="pres">
      <dgm:prSet presAssocID="{294DD1BD-B41A-4CED-AA3C-0F76B209F4FA}" presName="parTrans" presStyleLbl="sibTrans2D1" presStyleIdx="3" presStyleCnt="5"/>
      <dgm:spPr/>
      <dgm:t>
        <a:bodyPr/>
        <a:lstStyle/>
        <a:p>
          <a:endParaRPr lang="da-DK"/>
        </a:p>
      </dgm:t>
    </dgm:pt>
    <dgm:pt modelId="{4F7CBA4B-526B-4B01-BE53-D97A0CF3E5B4}" type="pres">
      <dgm:prSet presAssocID="{294DD1BD-B41A-4CED-AA3C-0F76B209F4FA}" presName="connectorText" presStyleLbl="sibTrans2D1" presStyleIdx="3" presStyleCnt="5"/>
      <dgm:spPr/>
      <dgm:t>
        <a:bodyPr/>
        <a:lstStyle/>
        <a:p>
          <a:endParaRPr lang="da-DK"/>
        </a:p>
      </dgm:t>
    </dgm:pt>
    <dgm:pt modelId="{24EC9755-4B9F-4A38-931F-DBB1EB886A6E}" type="pres">
      <dgm:prSet presAssocID="{E63D51B5-FAFF-49D6-8F5E-63C5C1BDF919}" presName="node" presStyleLbl="node1" presStyleIdx="3" presStyleCnt="5" custScaleX="111579" custScaleY="107293">
        <dgm:presLayoutVars>
          <dgm:bulletEnabled val="1"/>
        </dgm:presLayoutVars>
      </dgm:prSet>
      <dgm:spPr/>
      <dgm:t>
        <a:bodyPr/>
        <a:lstStyle/>
        <a:p>
          <a:endParaRPr lang="da-DK"/>
        </a:p>
      </dgm:t>
    </dgm:pt>
    <dgm:pt modelId="{0D1D81C7-18CB-4E36-82A3-2643FD594B6E}" type="pres">
      <dgm:prSet presAssocID="{E0AF18ED-931B-4AF8-A082-42744ABE4A8F}" presName="parTrans" presStyleLbl="sibTrans2D1" presStyleIdx="4" presStyleCnt="5"/>
      <dgm:spPr/>
      <dgm:t>
        <a:bodyPr/>
        <a:lstStyle/>
        <a:p>
          <a:endParaRPr lang="da-DK"/>
        </a:p>
      </dgm:t>
    </dgm:pt>
    <dgm:pt modelId="{6621A572-5A51-4458-A384-1C36B0779F94}" type="pres">
      <dgm:prSet presAssocID="{E0AF18ED-931B-4AF8-A082-42744ABE4A8F}" presName="connectorText" presStyleLbl="sibTrans2D1" presStyleIdx="4" presStyleCnt="5"/>
      <dgm:spPr/>
      <dgm:t>
        <a:bodyPr/>
        <a:lstStyle/>
        <a:p>
          <a:endParaRPr lang="da-DK"/>
        </a:p>
      </dgm:t>
    </dgm:pt>
    <dgm:pt modelId="{8BEBF27F-FAE2-4B14-A82C-4D56673ACF85}" type="pres">
      <dgm:prSet presAssocID="{E6C7D595-B079-4BF2-A0DF-559E32558DCF}" presName="node" presStyleLbl="node1" presStyleIdx="4" presStyleCnt="5" custScaleX="117242" custScaleY="110024">
        <dgm:presLayoutVars>
          <dgm:bulletEnabled val="1"/>
        </dgm:presLayoutVars>
      </dgm:prSet>
      <dgm:spPr/>
      <dgm:t>
        <a:bodyPr/>
        <a:lstStyle/>
        <a:p>
          <a:endParaRPr lang="da-DK"/>
        </a:p>
      </dgm:t>
    </dgm:pt>
  </dgm:ptLst>
  <dgm:cxnLst>
    <dgm:cxn modelId="{E336FFAA-C728-4D42-8B6C-4950AB631025}" srcId="{C7C0477A-F023-4BF7-9223-54D540B5784B}" destId="{9F661331-9701-4646-8C09-153D060EA1BF}" srcOrd="1" destOrd="0" parTransId="{A31AEF9B-E345-4335-80BA-3C2DFA6723F2}" sibTransId="{24C9D605-3D30-4FEA-9497-23937D36E8F0}"/>
    <dgm:cxn modelId="{95232FB7-BFA4-41AE-9763-EAC107FEBDDE}" srcId="{C7C0477A-F023-4BF7-9223-54D540B5784B}" destId="{CE60439F-DD21-4588-AA9F-B5C143DF15B7}" srcOrd="0" destOrd="0" parTransId="{BC957B2C-E60D-4F67-BAB6-779C3E379298}" sibTransId="{84D4BB34-3C79-4CC3-A3A6-BE37638785E2}"/>
    <dgm:cxn modelId="{39437EDF-D48B-4738-B45B-324D9B6C437F}" srcId="{C7C0477A-F023-4BF7-9223-54D540B5784B}" destId="{E63D51B5-FAFF-49D6-8F5E-63C5C1BDF919}" srcOrd="3" destOrd="0" parTransId="{294DD1BD-B41A-4CED-AA3C-0F76B209F4FA}" sibTransId="{55F561E8-0860-4364-8FD5-2C9D5C7F26E2}"/>
    <dgm:cxn modelId="{156C9A6B-F60A-4A96-870E-C8913A0006C0}" type="presOf" srcId="{BC957B2C-E60D-4F67-BAB6-779C3E379298}" destId="{BE732D91-4A15-445E-889F-BF548D55538E}" srcOrd="0" destOrd="0" presId="urn:microsoft.com/office/officeart/2005/8/layout/radial5"/>
    <dgm:cxn modelId="{41503AB2-9572-403D-82BE-28F62F891967}" type="presOf" srcId="{9F661331-9701-4646-8C09-153D060EA1BF}" destId="{E90CBB5C-80D6-46AC-8B5B-C1E8A030648C}" srcOrd="0" destOrd="0" presId="urn:microsoft.com/office/officeart/2005/8/layout/radial5"/>
    <dgm:cxn modelId="{4D43ABD4-2C0B-410B-AB56-E0AB3978A633}" type="presOf" srcId="{E0AF18ED-931B-4AF8-A082-42744ABE4A8F}" destId="{0D1D81C7-18CB-4E36-82A3-2643FD594B6E}" srcOrd="0" destOrd="0" presId="urn:microsoft.com/office/officeart/2005/8/layout/radial5"/>
    <dgm:cxn modelId="{B082B00F-4584-4532-A7DA-DC701A7DB108}" type="presOf" srcId="{EAEE882E-EE51-4B8F-AD3A-E836CD78ED52}" destId="{67519E7D-24A4-42D7-B1B8-6EF2B904BFF8}" srcOrd="1" destOrd="0" presId="urn:microsoft.com/office/officeart/2005/8/layout/radial5"/>
    <dgm:cxn modelId="{63264C4F-A7EC-46E9-A162-58C687781E96}" type="presOf" srcId="{294DD1BD-B41A-4CED-AA3C-0F76B209F4FA}" destId="{BEC109FC-FD2D-4155-BE99-48F367CD5A73}" srcOrd="0" destOrd="0" presId="urn:microsoft.com/office/officeart/2005/8/layout/radial5"/>
    <dgm:cxn modelId="{FE10FEFD-F683-40E7-83DF-414B075D3FD8}" type="presOf" srcId="{E0AF18ED-931B-4AF8-A082-42744ABE4A8F}" destId="{6621A572-5A51-4458-A384-1C36B0779F94}" srcOrd="1" destOrd="0" presId="urn:microsoft.com/office/officeart/2005/8/layout/radial5"/>
    <dgm:cxn modelId="{189B9DCD-43F3-41CC-807E-F9F8DBC96D4B}" type="presOf" srcId="{A31AEF9B-E345-4335-80BA-3C2DFA6723F2}" destId="{8D4187CE-29A7-4D6E-B8E8-7697C547EB6E}" srcOrd="1" destOrd="0" presId="urn:microsoft.com/office/officeart/2005/8/layout/radial5"/>
    <dgm:cxn modelId="{4D6E1794-D088-44CD-8D25-F21F4C72C3FC}" srcId="{C7C0477A-F023-4BF7-9223-54D540B5784B}" destId="{46F0213E-3DAF-4C23-95BB-EDCA22677B2F}" srcOrd="2" destOrd="0" parTransId="{EAEE882E-EE51-4B8F-AD3A-E836CD78ED52}" sibTransId="{E4668103-68D7-4570-9166-095F2672A968}"/>
    <dgm:cxn modelId="{26BE07B8-6C81-4B4B-80AF-7F6842EC5DD9}" type="presOf" srcId="{294DD1BD-B41A-4CED-AA3C-0F76B209F4FA}" destId="{4F7CBA4B-526B-4B01-BE53-D97A0CF3E5B4}" srcOrd="1" destOrd="0" presId="urn:microsoft.com/office/officeart/2005/8/layout/radial5"/>
    <dgm:cxn modelId="{F3986AC7-D8B0-4BF6-9F39-E3629232AB92}" srcId="{C7C0477A-F023-4BF7-9223-54D540B5784B}" destId="{E6C7D595-B079-4BF2-A0DF-559E32558DCF}" srcOrd="4" destOrd="0" parTransId="{E0AF18ED-931B-4AF8-A082-42744ABE4A8F}" sibTransId="{AEC175B2-6ADF-4B12-B866-613DFE0651F1}"/>
    <dgm:cxn modelId="{1B9ECDEF-8840-4486-A8BC-616807694DE8}" type="presOf" srcId="{6035BEB4-93F1-43AF-8A41-08B7D980F275}" destId="{76CE4530-D620-42EA-A72A-AEA2DEBC0CAA}" srcOrd="0" destOrd="0" presId="urn:microsoft.com/office/officeart/2005/8/layout/radial5"/>
    <dgm:cxn modelId="{229C3F2D-60A8-4677-98C4-E8EC7C9F2F82}" srcId="{6035BEB4-93F1-43AF-8A41-08B7D980F275}" destId="{C7C0477A-F023-4BF7-9223-54D540B5784B}" srcOrd="0" destOrd="0" parTransId="{841C4CAA-8AC3-4C07-AC3E-7384133EEF52}" sibTransId="{4FAAE557-12BF-41AB-AAE5-25D2F98C7831}"/>
    <dgm:cxn modelId="{48E9468C-AA07-47BD-9D19-13C43256DA19}" type="presOf" srcId="{C7C0477A-F023-4BF7-9223-54D540B5784B}" destId="{87483CA2-3444-4C9C-9E87-13A7C17618AA}" srcOrd="0" destOrd="0" presId="urn:microsoft.com/office/officeart/2005/8/layout/radial5"/>
    <dgm:cxn modelId="{884CF355-EF63-4FD1-8BAA-C587A7472C76}" type="presOf" srcId="{46F0213E-3DAF-4C23-95BB-EDCA22677B2F}" destId="{83A39D76-D5DE-4DA4-8CE9-E81ABF064F75}" srcOrd="0" destOrd="0" presId="urn:microsoft.com/office/officeart/2005/8/layout/radial5"/>
    <dgm:cxn modelId="{82508478-EF63-4BB1-A921-E43F132ADCC4}" type="presOf" srcId="{A31AEF9B-E345-4335-80BA-3C2DFA6723F2}" destId="{B21F53E5-BBDD-457B-B6A8-298EF00D6472}" srcOrd="0" destOrd="0" presId="urn:microsoft.com/office/officeart/2005/8/layout/radial5"/>
    <dgm:cxn modelId="{463B1C45-E27E-480D-908F-82AE491B71D4}" type="presOf" srcId="{E6C7D595-B079-4BF2-A0DF-559E32558DCF}" destId="{8BEBF27F-FAE2-4B14-A82C-4D56673ACF85}" srcOrd="0" destOrd="0" presId="urn:microsoft.com/office/officeart/2005/8/layout/radial5"/>
    <dgm:cxn modelId="{9769F4F8-01DB-46ED-89E9-EA205814CFB2}" type="presOf" srcId="{E63D51B5-FAFF-49D6-8F5E-63C5C1BDF919}" destId="{24EC9755-4B9F-4A38-931F-DBB1EB886A6E}" srcOrd="0" destOrd="0" presId="urn:microsoft.com/office/officeart/2005/8/layout/radial5"/>
    <dgm:cxn modelId="{1DC4467B-1947-44AE-ADDE-CA85E30778CF}" type="presOf" srcId="{EAEE882E-EE51-4B8F-AD3A-E836CD78ED52}" destId="{438C1FA5-A217-4319-BC99-7885C13B5AA0}" srcOrd="0" destOrd="0" presId="urn:microsoft.com/office/officeart/2005/8/layout/radial5"/>
    <dgm:cxn modelId="{DA8DFCCF-F6DE-4E0A-A6A3-61C03CCDA315}" type="presOf" srcId="{CE60439F-DD21-4588-AA9F-B5C143DF15B7}" destId="{D0A7B6C8-E5CD-4092-A532-3F6D49609010}" srcOrd="0" destOrd="0" presId="urn:microsoft.com/office/officeart/2005/8/layout/radial5"/>
    <dgm:cxn modelId="{1E9A5AE4-ADF3-4EA7-B772-4158FC9A03DD}" type="presOf" srcId="{BC957B2C-E60D-4F67-BAB6-779C3E379298}" destId="{CA292306-2BF5-4A38-972A-3D099A5227A2}" srcOrd="1" destOrd="0" presId="urn:microsoft.com/office/officeart/2005/8/layout/radial5"/>
    <dgm:cxn modelId="{455DD81B-D17A-4D13-BAA4-AAF631F92A18}" type="presParOf" srcId="{76CE4530-D620-42EA-A72A-AEA2DEBC0CAA}" destId="{87483CA2-3444-4C9C-9E87-13A7C17618AA}" srcOrd="0" destOrd="0" presId="urn:microsoft.com/office/officeart/2005/8/layout/radial5"/>
    <dgm:cxn modelId="{F75FA4C9-9248-4334-8128-033D206D2290}" type="presParOf" srcId="{76CE4530-D620-42EA-A72A-AEA2DEBC0CAA}" destId="{BE732D91-4A15-445E-889F-BF548D55538E}" srcOrd="1" destOrd="0" presId="urn:microsoft.com/office/officeart/2005/8/layout/radial5"/>
    <dgm:cxn modelId="{2422F032-CE71-46B4-9799-DAC34AE83BE2}" type="presParOf" srcId="{BE732D91-4A15-445E-889F-BF548D55538E}" destId="{CA292306-2BF5-4A38-972A-3D099A5227A2}" srcOrd="0" destOrd="0" presId="urn:microsoft.com/office/officeart/2005/8/layout/radial5"/>
    <dgm:cxn modelId="{C938F4E1-1961-461B-B154-A20C0AAB797E}" type="presParOf" srcId="{76CE4530-D620-42EA-A72A-AEA2DEBC0CAA}" destId="{D0A7B6C8-E5CD-4092-A532-3F6D49609010}" srcOrd="2" destOrd="0" presId="urn:microsoft.com/office/officeart/2005/8/layout/radial5"/>
    <dgm:cxn modelId="{4260C02F-5F5F-48F5-B982-7DE4510F8600}" type="presParOf" srcId="{76CE4530-D620-42EA-A72A-AEA2DEBC0CAA}" destId="{B21F53E5-BBDD-457B-B6A8-298EF00D6472}" srcOrd="3" destOrd="0" presId="urn:microsoft.com/office/officeart/2005/8/layout/radial5"/>
    <dgm:cxn modelId="{CA488C37-EF41-4F6E-A29C-32FF571A10BE}" type="presParOf" srcId="{B21F53E5-BBDD-457B-B6A8-298EF00D6472}" destId="{8D4187CE-29A7-4D6E-B8E8-7697C547EB6E}" srcOrd="0" destOrd="0" presId="urn:microsoft.com/office/officeart/2005/8/layout/radial5"/>
    <dgm:cxn modelId="{5D556372-CA79-4134-87AB-6FAFF4DEB266}" type="presParOf" srcId="{76CE4530-D620-42EA-A72A-AEA2DEBC0CAA}" destId="{E90CBB5C-80D6-46AC-8B5B-C1E8A030648C}" srcOrd="4" destOrd="0" presId="urn:microsoft.com/office/officeart/2005/8/layout/radial5"/>
    <dgm:cxn modelId="{2D6EE2A4-4884-410B-94F1-2970813158E5}" type="presParOf" srcId="{76CE4530-D620-42EA-A72A-AEA2DEBC0CAA}" destId="{438C1FA5-A217-4319-BC99-7885C13B5AA0}" srcOrd="5" destOrd="0" presId="urn:microsoft.com/office/officeart/2005/8/layout/radial5"/>
    <dgm:cxn modelId="{C455DEA3-DFE0-484C-99F2-877E4F65DFDB}" type="presParOf" srcId="{438C1FA5-A217-4319-BC99-7885C13B5AA0}" destId="{67519E7D-24A4-42D7-B1B8-6EF2B904BFF8}" srcOrd="0" destOrd="0" presId="urn:microsoft.com/office/officeart/2005/8/layout/radial5"/>
    <dgm:cxn modelId="{4B9A6C4D-E517-486D-BAEB-72084892ECFF}" type="presParOf" srcId="{76CE4530-D620-42EA-A72A-AEA2DEBC0CAA}" destId="{83A39D76-D5DE-4DA4-8CE9-E81ABF064F75}" srcOrd="6" destOrd="0" presId="urn:microsoft.com/office/officeart/2005/8/layout/radial5"/>
    <dgm:cxn modelId="{9B1D33DC-BE4E-4E09-A5B7-9225FD2E4F5B}" type="presParOf" srcId="{76CE4530-D620-42EA-A72A-AEA2DEBC0CAA}" destId="{BEC109FC-FD2D-4155-BE99-48F367CD5A73}" srcOrd="7" destOrd="0" presId="urn:microsoft.com/office/officeart/2005/8/layout/radial5"/>
    <dgm:cxn modelId="{26E32999-6A93-446E-A164-203BCD575E0B}" type="presParOf" srcId="{BEC109FC-FD2D-4155-BE99-48F367CD5A73}" destId="{4F7CBA4B-526B-4B01-BE53-D97A0CF3E5B4}" srcOrd="0" destOrd="0" presId="urn:microsoft.com/office/officeart/2005/8/layout/radial5"/>
    <dgm:cxn modelId="{59C4815D-42B4-4532-998A-3A4B2484754D}" type="presParOf" srcId="{76CE4530-D620-42EA-A72A-AEA2DEBC0CAA}" destId="{24EC9755-4B9F-4A38-931F-DBB1EB886A6E}" srcOrd="8" destOrd="0" presId="urn:microsoft.com/office/officeart/2005/8/layout/radial5"/>
    <dgm:cxn modelId="{A287A070-6EFB-48EC-9F6B-733954C043A8}" type="presParOf" srcId="{76CE4530-D620-42EA-A72A-AEA2DEBC0CAA}" destId="{0D1D81C7-18CB-4E36-82A3-2643FD594B6E}" srcOrd="9" destOrd="0" presId="urn:microsoft.com/office/officeart/2005/8/layout/radial5"/>
    <dgm:cxn modelId="{E1D2FD9E-48A8-4535-A5B2-50824CDFA9B7}" type="presParOf" srcId="{0D1D81C7-18CB-4E36-82A3-2643FD594B6E}" destId="{6621A572-5A51-4458-A384-1C36B0779F94}" srcOrd="0" destOrd="0" presId="urn:microsoft.com/office/officeart/2005/8/layout/radial5"/>
    <dgm:cxn modelId="{85548288-AD18-439B-A4E9-3D53ECCBF919}" type="presParOf" srcId="{76CE4530-D620-42EA-A72A-AEA2DEBC0CAA}" destId="{8BEBF27F-FAE2-4B14-A82C-4D56673ACF85}"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602E92-8E3D-421E-B3A7-14E074BB0213}" type="doc">
      <dgm:prSet loTypeId="urn:microsoft.com/office/officeart/2005/8/layout/vList2" loCatId="list" qsTypeId="urn:microsoft.com/office/officeart/2005/8/quickstyle/simple1#3" qsCatId="simple" csTypeId="urn:microsoft.com/office/officeart/2005/8/colors/accent4_2" csCatId="accent4" phldr="1"/>
      <dgm:spPr/>
      <dgm:t>
        <a:bodyPr/>
        <a:lstStyle/>
        <a:p>
          <a:endParaRPr lang="da-DK"/>
        </a:p>
      </dgm:t>
    </dgm:pt>
    <dgm:pt modelId="{F2F38985-C7CF-492A-BC42-57FF5D29861F}">
      <dgm:prSet phldrT="[Text]"/>
      <dgm:spPr>
        <a:solidFill>
          <a:schemeClr val="bg1">
            <a:lumMod val="20000"/>
            <a:lumOff val="80000"/>
          </a:schemeClr>
        </a:solidFill>
        <a:ln>
          <a:solidFill>
            <a:schemeClr val="tx1"/>
          </a:solidFill>
        </a:ln>
      </dgm:spPr>
      <dgm:t>
        <a:bodyPr/>
        <a:lstStyle/>
        <a:p>
          <a:r>
            <a:rPr lang="da-DK" dirty="0" smtClean="0">
              <a:solidFill>
                <a:schemeClr val="tx1"/>
              </a:solidFill>
            </a:rPr>
            <a:t>Purpose</a:t>
          </a:r>
          <a:endParaRPr lang="da-DK" dirty="0">
            <a:solidFill>
              <a:schemeClr val="tx1"/>
            </a:solidFill>
          </a:endParaRPr>
        </a:p>
      </dgm:t>
    </dgm:pt>
    <dgm:pt modelId="{C48B6A55-BBC3-4B4B-BF19-F38EB2B6366D}" type="parTrans" cxnId="{3C3A5DFB-3E30-4F63-B19F-458FD02D8A65}">
      <dgm:prSet/>
      <dgm:spPr/>
      <dgm:t>
        <a:bodyPr/>
        <a:lstStyle/>
        <a:p>
          <a:endParaRPr lang="da-DK"/>
        </a:p>
      </dgm:t>
    </dgm:pt>
    <dgm:pt modelId="{CA73E510-B6CE-493C-8455-1A3FAC99DACE}" type="sibTrans" cxnId="{3C3A5DFB-3E30-4F63-B19F-458FD02D8A65}">
      <dgm:prSet/>
      <dgm:spPr/>
      <dgm:t>
        <a:bodyPr/>
        <a:lstStyle/>
        <a:p>
          <a:endParaRPr lang="da-DK"/>
        </a:p>
      </dgm:t>
    </dgm:pt>
    <dgm:pt modelId="{9D9264BB-47F7-4CAF-8FF8-EFA98870C6C3}">
      <dgm:prSet phldrT="[Text]"/>
      <dgm:spPr/>
      <dgm:t>
        <a:bodyPr/>
        <a:lstStyle/>
        <a:p>
          <a:r>
            <a:rPr lang="da-DK" dirty="0" smtClean="0"/>
            <a:t>The purpose with the intervention</a:t>
          </a:r>
          <a:endParaRPr lang="da-DK" dirty="0"/>
        </a:p>
      </dgm:t>
    </dgm:pt>
    <dgm:pt modelId="{A57B23A7-75A7-4372-B26B-F8DD113F63D8}" type="parTrans" cxnId="{4A11F813-003D-44BB-A9F3-FDFEE84C64AE}">
      <dgm:prSet/>
      <dgm:spPr/>
      <dgm:t>
        <a:bodyPr/>
        <a:lstStyle/>
        <a:p>
          <a:endParaRPr lang="da-DK"/>
        </a:p>
      </dgm:t>
    </dgm:pt>
    <dgm:pt modelId="{D2FC78ED-57B0-42CF-A19F-1F383C116289}" type="sibTrans" cxnId="{4A11F813-003D-44BB-A9F3-FDFEE84C64AE}">
      <dgm:prSet/>
      <dgm:spPr/>
      <dgm:t>
        <a:bodyPr/>
        <a:lstStyle/>
        <a:p>
          <a:endParaRPr lang="da-DK"/>
        </a:p>
      </dgm:t>
    </dgm:pt>
    <dgm:pt modelId="{C598907A-570B-47C4-AA05-29715F61ECD2}">
      <dgm:prSet phldrT="[Text]"/>
      <dgm:spPr>
        <a:solidFill>
          <a:schemeClr val="bg1">
            <a:lumMod val="20000"/>
            <a:lumOff val="80000"/>
          </a:schemeClr>
        </a:solidFill>
        <a:ln>
          <a:solidFill>
            <a:schemeClr val="tx1"/>
          </a:solidFill>
        </a:ln>
      </dgm:spPr>
      <dgm:t>
        <a:bodyPr/>
        <a:lstStyle/>
        <a:p>
          <a:r>
            <a:rPr lang="da-DK" dirty="0" smtClean="0">
              <a:solidFill>
                <a:schemeClr val="tx1"/>
              </a:solidFill>
            </a:rPr>
            <a:t>Intervention</a:t>
          </a:r>
          <a:endParaRPr lang="da-DK" dirty="0">
            <a:solidFill>
              <a:schemeClr val="tx1"/>
            </a:solidFill>
          </a:endParaRPr>
        </a:p>
      </dgm:t>
    </dgm:pt>
    <dgm:pt modelId="{A6645EDD-EE5D-49A4-88B4-C9590554C598}" type="parTrans" cxnId="{2066C1C4-4292-4E07-8A14-950704B61C82}">
      <dgm:prSet/>
      <dgm:spPr/>
      <dgm:t>
        <a:bodyPr/>
        <a:lstStyle/>
        <a:p>
          <a:endParaRPr lang="da-DK"/>
        </a:p>
      </dgm:t>
    </dgm:pt>
    <dgm:pt modelId="{50D92890-9EEC-433F-A798-2F8BB354833F}" type="sibTrans" cxnId="{2066C1C4-4292-4E07-8A14-950704B61C82}">
      <dgm:prSet/>
      <dgm:spPr/>
      <dgm:t>
        <a:bodyPr/>
        <a:lstStyle/>
        <a:p>
          <a:endParaRPr lang="da-DK"/>
        </a:p>
      </dgm:t>
    </dgm:pt>
    <dgm:pt modelId="{9802B0EB-34A0-4D54-9F91-C4FA664E85B9}">
      <dgm:prSet phldrT="[Text]"/>
      <dgm:spPr/>
      <dgm:t>
        <a:bodyPr/>
        <a:lstStyle/>
        <a:p>
          <a:r>
            <a:rPr lang="da-DK" dirty="0" err="1" smtClean="0"/>
            <a:t>Which</a:t>
          </a:r>
          <a:r>
            <a:rPr lang="da-DK" dirty="0" smtClean="0"/>
            <a:t> intervention is </a:t>
          </a:r>
          <a:r>
            <a:rPr lang="da-DK" dirty="0" err="1" smtClean="0"/>
            <a:t>required</a:t>
          </a:r>
          <a:r>
            <a:rPr lang="da-DK" dirty="0" smtClean="0"/>
            <a:t> to </a:t>
          </a:r>
          <a:r>
            <a:rPr lang="da-DK" dirty="0" err="1" smtClean="0"/>
            <a:t>optain</a:t>
          </a:r>
          <a:r>
            <a:rPr lang="da-DK" dirty="0" smtClean="0"/>
            <a:t> the purpose</a:t>
          </a:r>
          <a:endParaRPr lang="da-DK" dirty="0"/>
        </a:p>
      </dgm:t>
    </dgm:pt>
    <dgm:pt modelId="{FCE6ED88-B3A5-4831-A97F-0392076EEC0C}" type="parTrans" cxnId="{6FB21E99-704F-4FBF-BBE5-76922ABD5383}">
      <dgm:prSet/>
      <dgm:spPr/>
      <dgm:t>
        <a:bodyPr/>
        <a:lstStyle/>
        <a:p>
          <a:endParaRPr lang="da-DK"/>
        </a:p>
      </dgm:t>
    </dgm:pt>
    <dgm:pt modelId="{E81DBCAC-3A79-48BD-911C-2DC950925CD1}" type="sibTrans" cxnId="{6FB21E99-704F-4FBF-BBE5-76922ABD5383}">
      <dgm:prSet/>
      <dgm:spPr/>
      <dgm:t>
        <a:bodyPr/>
        <a:lstStyle/>
        <a:p>
          <a:endParaRPr lang="da-DK"/>
        </a:p>
      </dgm:t>
    </dgm:pt>
    <dgm:pt modelId="{E28753EF-DA9E-49AC-88DA-E1AE3730A60A}">
      <dgm:prSet phldrT="[Text]"/>
      <dgm:spPr>
        <a:solidFill>
          <a:schemeClr val="bg1">
            <a:lumMod val="20000"/>
            <a:lumOff val="80000"/>
          </a:schemeClr>
        </a:solidFill>
        <a:ln>
          <a:solidFill>
            <a:schemeClr val="tx1"/>
          </a:solidFill>
        </a:ln>
      </dgm:spPr>
      <dgm:t>
        <a:bodyPr/>
        <a:lstStyle/>
        <a:p>
          <a:r>
            <a:rPr lang="da-DK" dirty="0" err="1" smtClean="0">
              <a:solidFill>
                <a:schemeClr val="tx1"/>
              </a:solidFill>
            </a:rPr>
            <a:t>Duration</a:t>
          </a:r>
          <a:endParaRPr lang="da-DK" dirty="0" smtClean="0">
            <a:solidFill>
              <a:schemeClr val="tx1"/>
            </a:solidFill>
          </a:endParaRPr>
        </a:p>
      </dgm:t>
    </dgm:pt>
    <dgm:pt modelId="{FA075860-1493-41A3-83E4-D5898EE8451C}" type="parTrans" cxnId="{2680011C-5849-43D0-B18C-CAAB207BC02B}">
      <dgm:prSet/>
      <dgm:spPr/>
      <dgm:t>
        <a:bodyPr/>
        <a:lstStyle/>
        <a:p>
          <a:endParaRPr lang="da-DK"/>
        </a:p>
      </dgm:t>
    </dgm:pt>
    <dgm:pt modelId="{EC6ACD81-7563-42AC-89CD-75A23BEF4CC5}" type="sibTrans" cxnId="{2680011C-5849-43D0-B18C-CAAB207BC02B}">
      <dgm:prSet/>
      <dgm:spPr/>
      <dgm:t>
        <a:bodyPr/>
        <a:lstStyle/>
        <a:p>
          <a:endParaRPr lang="da-DK"/>
        </a:p>
      </dgm:t>
    </dgm:pt>
    <dgm:pt modelId="{F8D7DB24-90F2-405A-919C-BD0B88BBD716}">
      <dgm:prSet phldrT="[Text]"/>
      <dgm:spPr/>
      <dgm:t>
        <a:bodyPr/>
        <a:lstStyle/>
        <a:p>
          <a:r>
            <a:rPr lang="da-DK" dirty="0" smtClean="0"/>
            <a:t>The </a:t>
          </a:r>
          <a:r>
            <a:rPr lang="da-DK" dirty="0" err="1" smtClean="0"/>
            <a:t>expected</a:t>
          </a:r>
          <a:r>
            <a:rPr lang="da-DK" dirty="0" smtClean="0"/>
            <a:t> </a:t>
          </a:r>
          <a:r>
            <a:rPr lang="da-DK" dirty="0" err="1" smtClean="0"/>
            <a:t>duration</a:t>
          </a:r>
          <a:r>
            <a:rPr lang="da-DK" dirty="0" smtClean="0"/>
            <a:t> of the intervention</a:t>
          </a:r>
        </a:p>
      </dgm:t>
    </dgm:pt>
    <dgm:pt modelId="{6621DFE1-6A5F-4BC4-8360-5C41E52A3128}" type="parTrans" cxnId="{53FAAC78-BEDA-44D0-BF2F-E0658B08954D}">
      <dgm:prSet/>
      <dgm:spPr/>
      <dgm:t>
        <a:bodyPr/>
        <a:lstStyle/>
        <a:p>
          <a:endParaRPr lang="da-DK"/>
        </a:p>
      </dgm:t>
    </dgm:pt>
    <dgm:pt modelId="{7CAD44BB-4C95-4445-9C6B-601BB4059227}" type="sibTrans" cxnId="{53FAAC78-BEDA-44D0-BF2F-E0658B08954D}">
      <dgm:prSet/>
      <dgm:spPr/>
      <dgm:t>
        <a:bodyPr/>
        <a:lstStyle/>
        <a:p>
          <a:endParaRPr lang="da-DK"/>
        </a:p>
      </dgm:t>
    </dgm:pt>
    <dgm:pt modelId="{A3D4C9C7-8C26-46BF-82E5-BD85AE12E04C}">
      <dgm:prSet phldrT="[Text]"/>
      <dgm:spPr>
        <a:solidFill>
          <a:schemeClr val="bg1">
            <a:lumMod val="20000"/>
            <a:lumOff val="80000"/>
          </a:schemeClr>
        </a:solidFill>
        <a:ln>
          <a:solidFill>
            <a:schemeClr val="tx1"/>
          </a:solidFill>
        </a:ln>
      </dgm:spPr>
      <dgm:t>
        <a:bodyPr/>
        <a:lstStyle/>
        <a:p>
          <a:r>
            <a:rPr lang="da-DK" dirty="0" err="1" smtClean="0">
              <a:solidFill>
                <a:schemeClr val="tx1"/>
              </a:solidFill>
            </a:rPr>
            <a:t>Other</a:t>
          </a:r>
          <a:r>
            <a:rPr lang="da-DK" dirty="0" smtClean="0">
              <a:solidFill>
                <a:schemeClr val="tx1"/>
              </a:solidFill>
            </a:rPr>
            <a:t> </a:t>
          </a:r>
          <a:r>
            <a:rPr lang="da-DK" dirty="0" err="1" smtClean="0">
              <a:solidFill>
                <a:schemeClr val="tx1"/>
              </a:solidFill>
            </a:rPr>
            <a:t>specific</a:t>
          </a:r>
          <a:r>
            <a:rPr lang="da-DK" dirty="0" smtClean="0">
              <a:solidFill>
                <a:schemeClr val="tx1"/>
              </a:solidFill>
            </a:rPr>
            <a:t> </a:t>
          </a:r>
          <a:r>
            <a:rPr lang="da-DK" dirty="0" err="1" smtClean="0">
              <a:solidFill>
                <a:schemeClr val="tx1"/>
              </a:solidFill>
            </a:rPr>
            <a:t>conditions</a:t>
          </a:r>
          <a:endParaRPr lang="da-DK" dirty="0" smtClean="0">
            <a:solidFill>
              <a:schemeClr val="tx1"/>
            </a:solidFill>
          </a:endParaRPr>
        </a:p>
      </dgm:t>
    </dgm:pt>
    <dgm:pt modelId="{59B2727A-7A2E-40FE-9CCD-9E5E43D22C90}" type="parTrans" cxnId="{997770E2-B1EE-44EB-9F12-E044D709A964}">
      <dgm:prSet/>
      <dgm:spPr/>
      <dgm:t>
        <a:bodyPr/>
        <a:lstStyle/>
        <a:p>
          <a:endParaRPr lang="da-DK"/>
        </a:p>
      </dgm:t>
    </dgm:pt>
    <dgm:pt modelId="{1FA38127-1A03-4593-A122-FF4AA03CF109}" type="sibTrans" cxnId="{997770E2-B1EE-44EB-9F12-E044D709A964}">
      <dgm:prSet/>
      <dgm:spPr/>
      <dgm:t>
        <a:bodyPr/>
        <a:lstStyle/>
        <a:p>
          <a:endParaRPr lang="da-DK"/>
        </a:p>
      </dgm:t>
    </dgm:pt>
    <dgm:pt modelId="{792297D5-E477-4861-AEC2-6576F72411EB}">
      <dgm:prSet phldrT="[Text]"/>
      <dgm:spPr/>
      <dgm:t>
        <a:bodyPr/>
        <a:lstStyle/>
        <a:p>
          <a:r>
            <a:rPr lang="da-DK" dirty="0" err="1" smtClean="0"/>
            <a:t>Specific</a:t>
          </a:r>
          <a:r>
            <a:rPr lang="da-DK" dirty="0" smtClean="0"/>
            <a:t> </a:t>
          </a:r>
          <a:r>
            <a:rPr lang="da-DK" dirty="0" err="1" smtClean="0"/>
            <a:t>conditions</a:t>
          </a:r>
          <a:r>
            <a:rPr lang="da-DK" dirty="0" smtClean="0"/>
            <a:t> </a:t>
          </a:r>
          <a:r>
            <a:rPr lang="da-DK" dirty="0" err="1" smtClean="0"/>
            <a:t>regarding</a:t>
          </a:r>
          <a:r>
            <a:rPr lang="da-DK" dirty="0" smtClean="0"/>
            <a:t> </a:t>
          </a:r>
          <a:r>
            <a:rPr lang="da-DK" dirty="0" err="1" smtClean="0"/>
            <a:t>housing</a:t>
          </a:r>
          <a:r>
            <a:rPr lang="da-DK" dirty="0" smtClean="0"/>
            <a:t>, job, </a:t>
          </a:r>
          <a:r>
            <a:rPr lang="da-DK" dirty="0" err="1" smtClean="0"/>
            <a:t>personal</a:t>
          </a:r>
          <a:r>
            <a:rPr lang="da-DK" dirty="0" smtClean="0"/>
            <a:t> assistance, </a:t>
          </a:r>
          <a:r>
            <a:rPr lang="da-DK" dirty="0" err="1" smtClean="0"/>
            <a:t>treatment</a:t>
          </a:r>
          <a:r>
            <a:rPr lang="da-DK" dirty="0" smtClean="0"/>
            <a:t>, </a:t>
          </a:r>
          <a:r>
            <a:rPr lang="da-DK" dirty="0" err="1" smtClean="0"/>
            <a:t>tools</a:t>
          </a:r>
          <a:r>
            <a:rPr lang="da-DK" dirty="0" smtClean="0"/>
            <a:t> of </a:t>
          </a:r>
          <a:r>
            <a:rPr lang="da-DK" dirty="0" err="1" smtClean="0"/>
            <a:t>aid</a:t>
          </a:r>
          <a:r>
            <a:rPr lang="da-DK" dirty="0" smtClean="0"/>
            <a:t> etc.</a:t>
          </a:r>
        </a:p>
      </dgm:t>
    </dgm:pt>
    <dgm:pt modelId="{8C8CCFDB-C794-4700-9CFA-ECF23C125548}" type="parTrans" cxnId="{65A2CC25-8DF1-41B7-8DE3-E16A2020538B}">
      <dgm:prSet/>
      <dgm:spPr/>
      <dgm:t>
        <a:bodyPr/>
        <a:lstStyle/>
        <a:p>
          <a:endParaRPr lang="da-DK"/>
        </a:p>
      </dgm:t>
    </dgm:pt>
    <dgm:pt modelId="{26ADDB44-F295-490B-9241-9F715185C614}" type="sibTrans" cxnId="{65A2CC25-8DF1-41B7-8DE3-E16A2020538B}">
      <dgm:prSet/>
      <dgm:spPr/>
      <dgm:t>
        <a:bodyPr/>
        <a:lstStyle/>
        <a:p>
          <a:endParaRPr lang="da-DK"/>
        </a:p>
      </dgm:t>
    </dgm:pt>
    <dgm:pt modelId="{ACF8BAEB-F870-4F32-8168-1A786961C37F}" type="pres">
      <dgm:prSet presAssocID="{50602E92-8E3D-421E-B3A7-14E074BB0213}" presName="linear" presStyleCnt="0">
        <dgm:presLayoutVars>
          <dgm:animLvl val="lvl"/>
          <dgm:resizeHandles val="exact"/>
        </dgm:presLayoutVars>
      </dgm:prSet>
      <dgm:spPr/>
      <dgm:t>
        <a:bodyPr/>
        <a:lstStyle/>
        <a:p>
          <a:endParaRPr lang="da-DK"/>
        </a:p>
      </dgm:t>
    </dgm:pt>
    <dgm:pt modelId="{B650FB3F-6183-4BAB-BE5E-80C83E1FA652}" type="pres">
      <dgm:prSet presAssocID="{F2F38985-C7CF-492A-BC42-57FF5D29861F}" presName="parentText" presStyleLbl="node1" presStyleIdx="0" presStyleCnt="4">
        <dgm:presLayoutVars>
          <dgm:chMax val="0"/>
          <dgm:bulletEnabled val="1"/>
        </dgm:presLayoutVars>
      </dgm:prSet>
      <dgm:spPr/>
      <dgm:t>
        <a:bodyPr/>
        <a:lstStyle/>
        <a:p>
          <a:endParaRPr lang="da-DK"/>
        </a:p>
      </dgm:t>
    </dgm:pt>
    <dgm:pt modelId="{22A54272-9F6E-4097-BF22-CADF5A3F42B1}" type="pres">
      <dgm:prSet presAssocID="{F2F38985-C7CF-492A-BC42-57FF5D29861F}" presName="childText" presStyleLbl="revTx" presStyleIdx="0" presStyleCnt="4">
        <dgm:presLayoutVars>
          <dgm:bulletEnabled val="1"/>
        </dgm:presLayoutVars>
      </dgm:prSet>
      <dgm:spPr/>
      <dgm:t>
        <a:bodyPr/>
        <a:lstStyle/>
        <a:p>
          <a:endParaRPr lang="da-DK"/>
        </a:p>
      </dgm:t>
    </dgm:pt>
    <dgm:pt modelId="{2EB51D15-E298-4F7F-B2BF-701EC4315A24}" type="pres">
      <dgm:prSet presAssocID="{C598907A-570B-47C4-AA05-29715F61ECD2}" presName="parentText" presStyleLbl="node1" presStyleIdx="1" presStyleCnt="4">
        <dgm:presLayoutVars>
          <dgm:chMax val="0"/>
          <dgm:bulletEnabled val="1"/>
        </dgm:presLayoutVars>
      </dgm:prSet>
      <dgm:spPr/>
      <dgm:t>
        <a:bodyPr/>
        <a:lstStyle/>
        <a:p>
          <a:endParaRPr lang="da-DK"/>
        </a:p>
      </dgm:t>
    </dgm:pt>
    <dgm:pt modelId="{39D1506D-BFBB-407C-9DB7-93D185083546}" type="pres">
      <dgm:prSet presAssocID="{C598907A-570B-47C4-AA05-29715F61ECD2}" presName="childText" presStyleLbl="revTx" presStyleIdx="1" presStyleCnt="4">
        <dgm:presLayoutVars>
          <dgm:bulletEnabled val="1"/>
        </dgm:presLayoutVars>
      </dgm:prSet>
      <dgm:spPr/>
      <dgm:t>
        <a:bodyPr/>
        <a:lstStyle/>
        <a:p>
          <a:endParaRPr lang="da-DK"/>
        </a:p>
      </dgm:t>
    </dgm:pt>
    <dgm:pt modelId="{90513179-8A50-474C-8A38-E8EE079AC0DC}" type="pres">
      <dgm:prSet presAssocID="{E28753EF-DA9E-49AC-88DA-E1AE3730A60A}" presName="parentText" presStyleLbl="node1" presStyleIdx="2" presStyleCnt="4">
        <dgm:presLayoutVars>
          <dgm:chMax val="0"/>
          <dgm:bulletEnabled val="1"/>
        </dgm:presLayoutVars>
      </dgm:prSet>
      <dgm:spPr/>
      <dgm:t>
        <a:bodyPr/>
        <a:lstStyle/>
        <a:p>
          <a:endParaRPr lang="da-DK"/>
        </a:p>
      </dgm:t>
    </dgm:pt>
    <dgm:pt modelId="{F433EDC8-5143-4059-B91B-83AC32B46C80}" type="pres">
      <dgm:prSet presAssocID="{E28753EF-DA9E-49AC-88DA-E1AE3730A60A}" presName="childText" presStyleLbl="revTx" presStyleIdx="2" presStyleCnt="4">
        <dgm:presLayoutVars>
          <dgm:bulletEnabled val="1"/>
        </dgm:presLayoutVars>
      </dgm:prSet>
      <dgm:spPr/>
      <dgm:t>
        <a:bodyPr/>
        <a:lstStyle/>
        <a:p>
          <a:endParaRPr lang="da-DK"/>
        </a:p>
      </dgm:t>
    </dgm:pt>
    <dgm:pt modelId="{1F98D5B5-6798-4687-AD17-E4C32D43C164}" type="pres">
      <dgm:prSet presAssocID="{A3D4C9C7-8C26-46BF-82E5-BD85AE12E04C}" presName="parentText" presStyleLbl="node1" presStyleIdx="3" presStyleCnt="4">
        <dgm:presLayoutVars>
          <dgm:chMax val="0"/>
          <dgm:bulletEnabled val="1"/>
        </dgm:presLayoutVars>
      </dgm:prSet>
      <dgm:spPr/>
      <dgm:t>
        <a:bodyPr/>
        <a:lstStyle/>
        <a:p>
          <a:endParaRPr lang="da-DK"/>
        </a:p>
      </dgm:t>
    </dgm:pt>
    <dgm:pt modelId="{73A412AA-EAD7-4D39-819E-3D703AF72FEF}" type="pres">
      <dgm:prSet presAssocID="{A3D4C9C7-8C26-46BF-82E5-BD85AE12E04C}" presName="childText" presStyleLbl="revTx" presStyleIdx="3" presStyleCnt="4">
        <dgm:presLayoutVars>
          <dgm:bulletEnabled val="1"/>
        </dgm:presLayoutVars>
      </dgm:prSet>
      <dgm:spPr/>
      <dgm:t>
        <a:bodyPr/>
        <a:lstStyle/>
        <a:p>
          <a:endParaRPr lang="da-DK"/>
        </a:p>
      </dgm:t>
    </dgm:pt>
  </dgm:ptLst>
  <dgm:cxnLst>
    <dgm:cxn modelId="{FB153D9A-3D00-48CA-BB6A-D77856C70356}" type="presOf" srcId="{9D9264BB-47F7-4CAF-8FF8-EFA98870C6C3}" destId="{22A54272-9F6E-4097-BF22-CADF5A3F42B1}" srcOrd="0" destOrd="0" presId="urn:microsoft.com/office/officeart/2005/8/layout/vList2"/>
    <dgm:cxn modelId="{6FB21E99-704F-4FBF-BBE5-76922ABD5383}" srcId="{C598907A-570B-47C4-AA05-29715F61ECD2}" destId="{9802B0EB-34A0-4D54-9F91-C4FA664E85B9}" srcOrd="0" destOrd="0" parTransId="{FCE6ED88-B3A5-4831-A97F-0392076EEC0C}" sibTransId="{E81DBCAC-3A79-48BD-911C-2DC950925CD1}"/>
    <dgm:cxn modelId="{2066C1C4-4292-4E07-8A14-950704B61C82}" srcId="{50602E92-8E3D-421E-B3A7-14E074BB0213}" destId="{C598907A-570B-47C4-AA05-29715F61ECD2}" srcOrd="1" destOrd="0" parTransId="{A6645EDD-EE5D-49A4-88B4-C9590554C598}" sibTransId="{50D92890-9EEC-433F-A798-2F8BB354833F}"/>
    <dgm:cxn modelId="{015DB204-8BDC-4628-AAFA-BE41303D90D0}" type="presOf" srcId="{C598907A-570B-47C4-AA05-29715F61ECD2}" destId="{2EB51D15-E298-4F7F-B2BF-701EC4315A24}" srcOrd="0" destOrd="0" presId="urn:microsoft.com/office/officeart/2005/8/layout/vList2"/>
    <dgm:cxn modelId="{1EE7B047-5DE2-4D17-8563-65D759DA27CE}" type="presOf" srcId="{792297D5-E477-4861-AEC2-6576F72411EB}" destId="{73A412AA-EAD7-4D39-819E-3D703AF72FEF}" srcOrd="0" destOrd="0" presId="urn:microsoft.com/office/officeart/2005/8/layout/vList2"/>
    <dgm:cxn modelId="{A84B9A7C-433F-47A4-9E04-ED2D20089EDD}" type="presOf" srcId="{50602E92-8E3D-421E-B3A7-14E074BB0213}" destId="{ACF8BAEB-F870-4F32-8168-1A786961C37F}" srcOrd="0" destOrd="0" presId="urn:microsoft.com/office/officeart/2005/8/layout/vList2"/>
    <dgm:cxn modelId="{2680011C-5849-43D0-B18C-CAAB207BC02B}" srcId="{50602E92-8E3D-421E-B3A7-14E074BB0213}" destId="{E28753EF-DA9E-49AC-88DA-E1AE3730A60A}" srcOrd="2" destOrd="0" parTransId="{FA075860-1493-41A3-83E4-D5898EE8451C}" sibTransId="{EC6ACD81-7563-42AC-89CD-75A23BEF4CC5}"/>
    <dgm:cxn modelId="{E37B4871-0982-4F72-939D-463527F09C34}" type="presOf" srcId="{9802B0EB-34A0-4D54-9F91-C4FA664E85B9}" destId="{39D1506D-BFBB-407C-9DB7-93D185083546}" srcOrd="0" destOrd="0" presId="urn:microsoft.com/office/officeart/2005/8/layout/vList2"/>
    <dgm:cxn modelId="{53FAAC78-BEDA-44D0-BF2F-E0658B08954D}" srcId="{E28753EF-DA9E-49AC-88DA-E1AE3730A60A}" destId="{F8D7DB24-90F2-405A-919C-BD0B88BBD716}" srcOrd="0" destOrd="0" parTransId="{6621DFE1-6A5F-4BC4-8360-5C41E52A3128}" sibTransId="{7CAD44BB-4C95-4445-9C6B-601BB4059227}"/>
    <dgm:cxn modelId="{65A2CC25-8DF1-41B7-8DE3-E16A2020538B}" srcId="{A3D4C9C7-8C26-46BF-82E5-BD85AE12E04C}" destId="{792297D5-E477-4861-AEC2-6576F72411EB}" srcOrd="0" destOrd="0" parTransId="{8C8CCFDB-C794-4700-9CFA-ECF23C125548}" sibTransId="{26ADDB44-F295-490B-9241-9F715185C614}"/>
    <dgm:cxn modelId="{997770E2-B1EE-44EB-9F12-E044D709A964}" srcId="{50602E92-8E3D-421E-B3A7-14E074BB0213}" destId="{A3D4C9C7-8C26-46BF-82E5-BD85AE12E04C}" srcOrd="3" destOrd="0" parTransId="{59B2727A-7A2E-40FE-9CCD-9E5E43D22C90}" sibTransId="{1FA38127-1A03-4593-A122-FF4AA03CF109}"/>
    <dgm:cxn modelId="{4A11F813-003D-44BB-A9F3-FDFEE84C64AE}" srcId="{F2F38985-C7CF-492A-BC42-57FF5D29861F}" destId="{9D9264BB-47F7-4CAF-8FF8-EFA98870C6C3}" srcOrd="0" destOrd="0" parTransId="{A57B23A7-75A7-4372-B26B-F8DD113F63D8}" sibTransId="{D2FC78ED-57B0-42CF-A19F-1F383C116289}"/>
    <dgm:cxn modelId="{3C3A5DFB-3E30-4F63-B19F-458FD02D8A65}" srcId="{50602E92-8E3D-421E-B3A7-14E074BB0213}" destId="{F2F38985-C7CF-492A-BC42-57FF5D29861F}" srcOrd="0" destOrd="0" parTransId="{C48B6A55-BBC3-4B4B-BF19-F38EB2B6366D}" sibTransId="{CA73E510-B6CE-493C-8455-1A3FAC99DACE}"/>
    <dgm:cxn modelId="{336D8D47-9DF3-4755-843A-694E793DEB09}" type="presOf" srcId="{F8D7DB24-90F2-405A-919C-BD0B88BBD716}" destId="{F433EDC8-5143-4059-B91B-83AC32B46C80}" srcOrd="0" destOrd="0" presId="urn:microsoft.com/office/officeart/2005/8/layout/vList2"/>
    <dgm:cxn modelId="{2AD7D69A-A0D2-484B-B0AA-533876694EE8}" type="presOf" srcId="{F2F38985-C7CF-492A-BC42-57FF5D29861F}" destId="{B650FB3F-6183-4BAB-BE5E-80C83E1FA652}" srcOrd="0" destOrd="0" presId="urn:microsoft.com/office/officeart/2005/8/layout/vList2"/>
    <dgm:cxn modelId="{A21C37D4-496C-4681-83B7-35EFAECBF60E}" type="presOf" srcId="{E28753EF-DA9E-49AC-88DA-E1AE3730A60A}" destId="{90513179-8A50-474C-8A38-E8EE079AC0DC}" srcOrd="0" destOrd="0" presId="urn:microsoft.com/office/officeart/2005/8/layout/vList2"/>
    <dgm:cxn modelId="{AB610FBE-AEB1-48AB-BE37-99228BB5AE9D}" type="presOf" srcId="{A3D4C9C7-8C26-46BF-82E5-BD85AE12E04C}" destId="{1F98D5B5-6798-4687-AD17-E4C32D43C164}" srcOrd="0" destOrd="0" presId="urn:microsoft.com/office/officeart/2005/8/layout/vList2"/>
    <dgm:cxn modelId="{4B22AD98-B3F9-4680-801B-075D4078C42E}" type="presParOf" srcId="{ACF8BAEB-F870-4F32-8168-1A786961C37F}" destId="{B650FB3F-6183-4BAB-BE5E-80C83E1FA652}" srcOrd="0" destOrd="0" presId="urn:microsoft.com/office/officeart/2005/8/layout/vList2"/>
    <dgm:cxn modelId="{812A9B3C-EEBB-4D7D-A686-345B84D5CEE6}" type="presParOf" srcId="{ACF8BAEB-F870-4F32-8168-1A786961C37F}" destId="{22A54272-9F6E-4097-BF22-CADF5A3F42B1}" srcOrd="1" destOrd="0" presId="urn:microsoft.com/office/officeart/2005/8/layout/vList2"/>
    <dgm:cxn modelId="{0EA996EA-D62E-409B-B389-5C2734AB977C}" type="presParOf" srcId="{ACF8BAEB-F870-4F32-8168-1A786961C37F}" destId="{2EB51D15-E298-4F7F-B2BF-701EC4315A24}" srcOrd="2" destOrd="0" presId="urn:microsoft.com/office/officeart/2005/8/layout/vList2"/>
    <dgm:cxn modelId="{38D6532E-ABC1-4834-8D24-C7B090A45754}" type="presParOf" srcId="{ACF8BAEB-F870-4F32-8168-1A786961C37F}" destId="{39D1506D-BFBB-407C-9DB7-93D185083546}" srcOrd="3" destOrd="0" presId="urn:microsoft.com/office/officeart/2005/8/layout/vList2"/>
    <dgm:cxn modelId="{24350F30-14CB-49F5-8D6B-1BF0D625DBFF}" type="presParOf" srcId="{ACF8BAEB-F870-4F32-8168-1A786961C37F}" destId="{90513179-8A50-474C-8A38-E8EE079AC0DC}" srcOrd="4" destOrd="0" presId="urn:microsoft.com/office/officeart/2005/8/layout/vList2"/>
    <dgm:cxn modelId="{95D0A36E-106C-415D-BD8E-9A4F0D4AE513}" type="presParOf" srcId="{ACF8BAEB-F870-4F32-8168-1A786961C37F}" destId="{F433EDC8-5143-4059-B91B-83AC32B46C80}" srcOrd="5" destOrd="0" presId="urn:microsoft.com/office/officeart/2005/8/layout/vList2"/>
    <dgm:cxn modelId="{2375B8FF-31D3-4FDB-8839-9CF747652160}" type="presParOf" srcId="{ACF8BAEB-F870-4F32-8168-1A786961C37F}" destId="{1F98D5B5-6798-4687-AD17-E4C32D43C164}" srcOrd="6" destOrd="0" presId="urn:microsoft.com/office/officeart/2005/8/layout/vList2"/>
    <dgm:cxn modelId="{AEF74276-2918-4D60-A789-0EDB2869E4B5}" type="presParOf" srcId="{ACF8BAEB-F870-4F32-8168-1A786961C37F}" destId="{73A412AA-EAD7-4D39-819E-3D703AF72FE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35BEB4-93F1-43AF-8A41-08B7D980F275}" type="doc">
      <dgm:prSet loTypeId="urn:microsoft.com/office/officeart/2005/8/layout/radial5" loCatId="relationship" qsTypeId="urn:microsoft.com/office/officeart/2005/8/quickstyle/simple1#2" qsCatId="simple" csTypeId="urn:microsoft.com/office/officeart/2005/8/colors/accent4_2" csCatId="accent4" phldr="1"/>
      <dgm:spPr/>
      <dgm:t>
        <a:bodyPr/>
        <a:lstStyle/>
        <a:p>
          <a:endParaRPr lang="da-DK"/>
        </a:p>
      </dgm:t>
    </dgm:pt>
    <dgm:pt modelId="{C7C0477A-F023-4BF7-9223-54D540B5784B}">
      <dgm:prSet phldrT="[Text]" custT="1"/>
      <dgm:spPr>
        <a:solidFill>
          <a:schemeClr val="bg1">
            <a:lumMod val="20000"/>
            <a:lumOff val="80000"/>
          </a:schemeClr>
        </a:solidFill>
        <a:ln>
          <a:solidFill>
            <a:schemeClr val="tx1"/>
          </a:solidFill>
        </a:ln>
      </dgm:spPr>
      <dgm:t>
        <a:bodyPr/>
        <a:lstStyle/>
        <a:p>
          <a:r>
            <a:rPr lang="da-DK" sz="2000" dirty="0" smtClean="0">
              <a:solidFill>
                <a:schemeClr val="tx1"/>
              </a:solidFill>
            </a:rPr>
            <a:t>Plan of action</a:t>
          </a:r>
          <a:endParaRPr lang="da-DK" sz="2000" dirty="0">
            <a:solidFill>
              <a:schemeClr val="tx1"/>
            </a:solidFill>
          </a:endParaRPr>
        </a:p>
      </dgm:t>
    </dgm:pt>
    <dgm:pt modelId="{841C4CAA-8AC3-4C07-AC3E-7384133EEF52}" type="parTrans" cxnId="{229C3F2D-60A8-4677-98C4-E8EC7C9F2F82}">
      <dgm:prSet/>
      <dgm:spPr/>
      <dgm:t>
        <a:bodyPr/>
        <a:lstStyle/>
        <a:p>
          <a:endParaRPr lang="da-DK" sz="1300"/>
        </a:p>
      </dgm:t>
    </dgm:pt>
    <dgm:pt modelId="{4FAAE557-12BF-41AB-AAE5-25D2F98C7831}" type="sibTrans" cxnId="{229C3F2D-60A8-4677-98C4-E8EC7C9F2F82}">
      <dgm:prSet/>
      <dgm:spPr/>
      <dgm:t>
        <a:bodyPr/>
        <a:lstStyle/>
        <a:p>
          <a:endParaRPr lang="da-DK" sz="1300"/>
        </a:p>
      </dgm:t>
    </dgm:pt>
    <dgm:pt modelId="{EA4F1372-02CC-4FE1-989C-831FCA39BBBF}">
      <dgm:prSet phldrT="[Text]" custT="1"/>
      <dgm:spPr>
        <a:solidFill>
          <a:schemeClr val="bg1">
            <a:lumMod val="20000"/>
            <a:lumOff val="80000"/>
          </a:schemeClr>
        </a:solidFill>
        <a:ln>
          <a:solidFill>
            <a:schemeClr val="tx1"/>
          </a:solidFill>
        </a:ln>
      </dgm:spPr>
      <dgm:t>
        <a:bodyPr/>
        <a:lstStyle/>
        <a:p>
          <a:r>
            <a:rPr lang="da-DK" sz="1400" dirty="0" smtClean="0">
              <a:solidFill>
                <a:schemeClr val="tx1"/>
              </a:solidFill>
            </a:rPr>
            <a:t>Involvement of the citizen</a:t>
          </a:r>
          <a:endParaRPr lang="da-DK" sz="1400" dirty="0">
            <a:solidFill>
              <a:schemeClr val="tx1"/>
            </a:solidFill>
          </a:endParaRPr>
        </a:p>
      </dgm:t>
    </dgm:pt>
    <dgm:pt modelId="{18580758-A8CE-49CC-A10E-0181CF529298}" type="parTrans" cxnId="{A0E71720-5A7C-430C-8B90-457E4DD1FD22}">
      <dgm:prSet/>
      <dgm:spPr/>
      <dgm:t>
        <a:bodyPr/>
        <a:lstStyle/>
        <a:p>
          <a:endParaRPr lang="da-DK"/>
        </a:p>
      </dgm:t>
    </dgm:pt>
    <dgm:pt modelId="{858EA534-10C4-4E60-B906-157AE9712C11}" type="sibTrans" cxnId="{A0E71720-5A7C-430C-8B90-457E4DD1FD22}">
      <dgm:prSet/>
      <dgm:spPr/>
      <dgm:t>
        <a:bodyPr/>
        <a:lstStyle/>
        <a:p>
          <a:endParaRPr lang="da-DK"/>
        </a:p>
      </dgm:t>
    </dgm:pt>
    <dgm:pt modelId="{991FCDED-B310-4E46-84D9-F88DEA4EF7A8}">
      <dgm:prSet phldrT="[Text]" custT="1"/>
      <dgm:spPr>
        <a:solidFill>
          <a:schemeClr val="bg1">
            <a:lumMod val="20000"/>
            <a:lumOff val="80000"/>
          </a:schemeClr>
        </a:solidFill>
        <a:ln>
          <a:solidFill>
            <a:schemeClr val="tx1"/>
          </a:solidFill>
        </a:ln>
      </dgm:spPr>
      <dgm:t>
        <a:bodyPr/>
        <a:lstStyle/>
        <a:p>
          <a:r>
            <a:rPr lang="da-DK" sz="1400" dirty="0" smtClean="0">
              <a:solidFill>
                <a:schemeClr val="tx1"/>
              </a:solidFill>
            </a:rPr>
            <a:t>Co-ordina-tion</a:t>
          </a:r>
          <a:endParaRPr lang="da-DK" sz="1400" dirty="0">
            <a:solidFill>
              <a:schemeClr val="tx1"/>
            </a:solidFill>
          </a:endParaRPr>
        </a:p>
      </dgm:t>
    </dgm:pt>
    <dgm:pt modelId="{1858CC25-1EE9-4933-B292-4BC038D49E85}" type="parTrans" cxnId="{FFC4D132-5002-4586-A708-357914460BD2}">
      <dgm:prSet/>
      <dgm:spPr/>
      <dgm:t>
        <a:bodyPr/>
        <a:lstStyle/>
        <a:p>
          <a:endParaRPr lang="da-DK"/>
        </a:p>
      </dgm:t>
    </dgm:pt>
    <dgm:pt modelId="{035383FA-5D60-4E95-B6BA-17AEB4C25B58}" type="sibTrans" cxnId="{FFC4D132-5002-4586-A708-357914460BD2}">
      <dgm:prSet/>
      <dgm:spPr/>
      <dgm:t>
        <a:bodyPr/>
        <a:lstStyle/>
        <a:p>
          <a:endParaRPr lang="da-DK"/>
        </a:p>
      </dgm:t>
    </dgm:pt>
    <dgm:pt modelId="{37E44993-2450-4CB5-ABCD-371131F30BB1}">
      <dgm:prSet phldrT="[Text]" custT="1"/>
      <dgm:spPr>
        <a:solidFill>
          <a:schemeClr val="bg1">
            <a:lumMod val="20000"/>
            <a:lumOff val="80000"/>
          </a:schemeClr>
        </a:solidFill>
        <a:ln>
          <a:solidFill>
            <a:schemeClr val="tx1"/>
          </a:solidFill>
        </a:ln>
      </dgm:spPr>
      <dgm:t>
        <a:bodyPr/>
        <a:lstStyle/>
        <a:p>
          <a:r>
            <a:rPr lang="da-DK" sz="1400" dirty="0" smtClean="0">
              <a:solidFill>
                <a:schemeClr val="tx1"/>
              </a:solidFill>
            </a:rPr>
            <a:t>Adjust goals</a:t>
          </a:r>
          <a:endParaRPr lang="da-DK" sz="1400" dirty="0">
            <a:solidFill>
              <a:schemeClr val="tx1"/>
            </a:solidFill>
          </a:endParaRPr>
        </a:p>
      </dgm:t>
    </dgm:pt>
    <dgm:pt modelId="{20581F07-6FBD-4493-BE44-213D0BD08E72}" type="parTrans" cxnId="{6A9B638E-AE6E-45A6-906F-2F1CF061D19F}">
      <dgm:prSet/>
      <dgm:spPr/>
      <dgm:t>
        <a:bodyPr/>
        <a:lstStyle/>
        <a:p>
          <a:endParaRPr lang="da-DK"/>
        </a:p>
      </dgm:t>
    </dgm:pt>
    <dgm:pt modelId="{EC378D48-1A1F-469C-9916-0526FABB8AA6}" type="sibTrans" cxnId="{6A9B638E-AE6E-45A6-906F-2F1CF061D19F}">
      <dgm:prSet/>
      <dgm:spPr/>
      <dgm:t>
        <a:bodyPr/>
        <a:lstStyle/>
        <a:p>
          <a:endParaRPr lang="da-DK"/>
        </a:p>
      </dgm:t>
    </dgm:pt>
    <dgm:pt modelId="{D9B0CEC8-B3B3-42A7-9BAE-644306569784}">
      <dgm:prSet phldrT="[Text]" custT="1"/>
      <dgm:spPr>
        <a:solidFill>
          <a:schemeClr val="bg1">
            <a:lumMod val="20000"/>
            <a:lumOff val="80000"/>
          </a:schemeClr>
        </a:solidFill>
        <a:ln>
          <a:solidFill>
            <a:schemeClr val="tx1"/>
          </a:solidFill>
        </a:ln>
      </dgm:spPr>
      <dgm:t>
        <a:bodyPr/>
        <a:lstStyle/>
        <a:p>
          <a:r>
            <a:rPr lang="da-DK" sz="1400" dirty="0" smtClean="0">
              <a:solidFill>
                <a:schemeClr val="tx1"/>
              </a:solidFill>
            </a:rPr>
            <a:t>Basis for follow-up</a:t>
          </a:r>
          <a:endParaRPr lang="da-DK" sz="1400" dirty="0">
            <a:solidFill>
              <a:schemeClr val="tx1"/>
            </a:solidFill>
          </a:endParaRPr>
        </a:p>
      </dgm:t>
    </dgm:pt>
    <dgm:pt modelId="{122BEA00-67B3-4A11-BFCE-1026E9CE7D3C}" type="parTrans" cxnId="{F5235AF1-AF7F-4405-9420-2FB19D94A0E3}">
      <dgm:prSet/>
      <dgm:spPr/>
      <dgm:t>
        <a:bodyPr/>
        <a:lstStyle/>
        <a:p>
          <a:endParaRPr lang="da-DK"/>
        </a:p>
      </dgm:t>
    </dgm:pt>
    <dgm:pt modelId="{CCA766E8-BF07-45C2-A234-BDFF6004BF0E}" type="sibTrans" cxnId="{F5235AF1-AF7F-4405-9420-2FB19D94A0E3}">
      <dgm:prSet/>
      <dgm:spPr/>
      <dgm:t>
        <a:bodyPr/>
        <a:lstStyle/>
        <a:p>
          <a:endParaRPr lang="da-DK"/>
        </a:p>
      </dgm:t>
    </dgm:pt>
    <dgm:pt modelId="{0FA7294F-7CFE-493E-B2C8-EFB52CE51AFD}">
      <dgm:prSet phldrT="[Text]" custT="1"/>
      <dgm:spPr>
        <a:solidFill>
          <a:schemeClr val="bg1">
            <a:lumMod val="20000"/>
            <a:lumOff val="80000"/>
          </a:schemeClr>
        </a:solidFill>
        <a:ln>
          <a:solidFill>
            <a:schemeClr val="tx1"/>
          </a:solidFill>
        </a:ln>
      </dgm:spPr>
      <dgm:t>
        <a:bodyPr/>
        <a:lstStyle/>
        <a:p>
          <a:r>
            <a:rPr lang="da-DK" sz="1400" dirty="0" smtClean="0">
              <a:solidFill>
                <a:schemeClr val="tx1"/>
              </a:solidFill>
            </a:rPr>
            <a:t>Secure legality</a:t>
          </a:r>
          <a:endParaRPr lang="da-DK" sz="1400" dirty="0">
            <a:solidFill>
              <a:schemeClr val="tx1"/>
            </a:solidFill>
          </a:endParaRPr>
        </a:p>
      </dgm:t>
    </dgm:pt>
    <dgm:pt modelId="{C0108CF6-4398-4BB3-B100-25E16E4AA2E5}" type="parTrans" cxnId="{807EFF4E-B4B6-43BE-B142-747C33CE1A4B}">
      <dgm:prSet/>
      <dgm:spPr/>
      <dgm:t>
        <a:bodyPr/>
        <a:lstStyle/>
        <a:p>
          <a:endParaRPr lang="da-DK"/>
        </a:p>
      </dgm:t>
    </dgm:pt>
    <dgm:pt modelId="{C4277777-839D-4644-868F-D0B8874D2A1B}" type="sibTrans" cxnId="{807EFF4E-B4B6-43BE-B142-747C33CE1A4B}">
      <dgm:prSet/>
      <dgm:spPr/>
      <dgm:t>
        <a:bodyPr/>
        <a:lstStyle/>
        <a:p>
          <a:endParaRPr lang="da-DK"/>
        </a:p>
      </dgm:t>
    </dgm:pt>
    <dgm:pt modelId="{76CE4530-D620-42EA-A72A-AEA2DEBC0CAA}" type="pres">
      <dgm:prSet presAssocID="{6035BEB4-93F1-43AF-8A41-08B7D980F275}" presName="Name0" presStyleCnt="0">
        <dgm:presLayoutVars>
          <dgm:chMax val="1"/>
          <dgm:dir/>
          <dgm:animLvl val="ctr"/>
          <dgm:resizeHandles val="exact"/>
        </dgm:presLayoutVars>
      </dgm:prSet>
      <dgm:spPr/>
      <dgm:t>
        <a:bodyPr/>
        <a:lstStyle/>
        <a:p>
          <a:endParaRPr lang="da-DK"/>
        </a:p>
      </dgm:t>
    </dgm:pt>
    <dgm:pt modelId="{87483CA2-3444-4C9C-9E87-13A7C17618AA}" type="pres">
      <dgm:prSet presAssocID="{C7C0477A-F023-4BF7-9223-54D540B5784B}" presName="centerShape" presStyleLbl="node0" presStyleIdx="0" presStyleCnt="1" custScaleX="133310" custScaleY="125096"/>
      <dgm:spPr/>
      <dgm:t>
        <a:bodyPr/>
        <a:lstStyle/>
        <a:p>
          <a:endParaRPr lang="da-DK"/>
        </a:p>
      </dgm:t>
    </dgm:pt>
    <dgm:pt modelId="{9DF6DE26-36B4-4A44-A0DC-7CF36E82F259}" type="pres">
      <dgm:prSet presAssocID="{18580758-A8CE-49CC-A10E-0181CF529298}" presName="parTrans" presStyleLbl="sibTrans2D1" presStyleIdx="0" presStyleCnt="5"/>
      <dgm:spPr/>
      <dgm:t>
        <a:bodyPr/>
        <a:lstStyle/>
        <a:p>
          <a:endParaRPr lang="da-DK"/>
        </a:p>
      </dgm:t>
    </dgm:pt>
    <dgm:pt modelId="{9D3E2A27-BF3C-47E4-819D-07CE4D2EB0F8}" type="pres">
      <dgm:prSet presAssocID="{18580758-A8CE-49CC-A10E-0181CF529298}" presName="connectorText" presStyleLbl="sibTrans2D1" presStyleIdx="0" presStyleCnt="5"/>
      <dgm:spPr/>
      <dgm:t>
        <a:bodyPr/>
        <a:lstStyle/>
        <a:p>
          <a:endParaRPr lang="da-DK"/>
        </a:p>
      </dgm:t>
    </dgm:pt>
    <dgm:pt modelId="{7AA93C73-F237-4D3E-B22A-8616DE324599}" type="pres">
      <dgm:prSet presAssocID="{EA4F1372-02CC-4FE1-989C-831FCA39BBBF}" presName="node" presStyleLbl="node1" presStyleIdx="0" presStyleCnt="5">
        <dgm:presLayoutVars>
          <dgm:bulletEnabled val="1"/>
        </dgm:presLayoutVars>
      </dgm:prSet>
      <dgm:spPr/>
      <dgm:t>
        <a:bodyPr/>
        <a:lstStyle/>
        <a:p>
          <a:endParaRPr lang="da-DK"/>
        </a:p>
      </dgm:t>
    </dgm:pt>
    <dgm:pt modelId="{3EAC358C-6F47-4B90-A546-4BAB905117CA}" type="pres">
      <dgm:prSet presAssocID="{1858CC25-1EE9-4933-B292-4BC038D49E85}" presName="parTrans" presStyleLbl="sibTrans2D1" presStyleIdx="1" presStyleCnt="5"/>
      <dgm:spPr/>
      <dgm:t>
        <a:bodyPr/>
        <a:lstStyle/>
        <a:p>
          <a:endParaRPr lang="da-DK"/>
        </a:p>
      </dgm:t>
    </dgm:pt>
    <dgm:pt modelId="{2AB2C32C-FACE-4AF9-BA93-6E88474F70F3}" type="pres">
      <dgm:prSet presAssocID="{1858CC25-1EE9-4933-B292-4BC038D49E85}" presName="connectorText" presStyleLbl="sibTrans2D1" presStyleIdx="1" presStyleCnt="5"/>
      <dgm:spPr/>
      <dgm:t>
        <a:bodyPr/>
        <a:lstStyle/>
        <a:p>
          <a:endParaRPr lang="da-DK"/>
        </a:p>
      </dgm:t>
    </dgm:pt>
    <dgm:pt modelId="{E0483999-1F20-4ED3-8E70-33855BE10360}" type="pres">
      <dgm:prSet presAssocID="{991FCDED-B310-4E46-84D9-F88DEA4EF7A8}" presName="node" presStyleLbl="node1" presStyleIdx="1" presStyleCnt="5" custScaleX="114365" custScaleY="104601">
        <dgm:presLayoutVars>
          <dgm:bulletEnabled val="1"/>
        </dgm:presLayoutVars>
      </dgm:prSet>
      <dgm:spPr/>
      <dgm:t>
        <a:bodyPr/>
        <a:lstStyle/>
        <a:p>
          <a:endParaRPr lang="da-DK"/>
        </a:p>
      </dgm:t>
    </dgm:pt>
    <dgm:pt modelId="{59CB5DBF-1463-49B2-B0F0-765429C29724}" type="pres">
      <dgm:prSet presAssocID="{20581F07-6FBD-4493-BE44-213D0BD08E72}" presName="parTrans" presStyleLbl="sibTrans2D1" presStyleIdx="2" presStyleCnt="5"/>
      <dgm:spPr/>
      <dgm:t>
        <a:bodyPr/>
        <a:lstStyle/>
        <a:p>
          <a:endParaRPr lang="da-DK"/>
        </a:p>
      </dgm:t>
    </dgm:pt>
    <dgm:pt modelId="{A5A8ABDE-40F8-4F06-A18B-6AC7514649C8}" type="pres">
      <dgm:prSet presAssocID="{20581F07-6FBD-4493-BE44-213D0BD08E72}" presName="connectorText" presStyleLbl="sibTrans2D1" presStyleIdx="2" presStyleCnt="5"/>
      <dgm:spPr/>
      <dgm:t>
        <a:bodyPr/>
        <a:lstStyle/>
        <a:p>
          <a:endParaRPr lang="da-DK"/>
        </a:p>
      </dgm:t>
    </dgm:pt>
    <dgm:pt modelId="{723A9B43-E986-4EDF-9A55-C0F7B0DCD746}" type="pres">
      <dgm:prSet presAssocID="{37E44993-2450-4CB5-ABCD-371131F30BB1}" presName="node" presStyleLbl="node1" presStyleIdx="2" presStyleCnt="5" custScaleX="107111" custScaleY="105116">
        <dgm:presLayoutVars>
          <dgm:bulletEnabled val="1"/>
        </dgm:presLayoutVars>
      </dgm:prSet>
      <dgm:spPr/>
      <dgm:t>
        <a:bodyPr/>
        <a:lstStyle/>
        <a:p>
          <a:endParaRPr lang="da-DK"/>
        </a:p>
      </dgm:t>
    </dgm:pt>
    <dgm:pt modelId="{FAE08EC8-C141-455F-B4F3-547288C1AC2A}" type="pres">
      <dgm:prSet presAssocID="{122BEA00-67B3-4A11-BFCE-1026E9CE7D3C}" presName="parTrans" presStyleLbl="sibTrans2D1" presStyleIdx="3" presStyleCnt="5"/>
      <dgm:spPr/>
      <dgm:t>
        <a:bodyPr/>
        <a:lstStyle/>
        <a:p>
          <a:endParaRPr lang="da-DK"/>
        </a:p>
      </dgm:t>
    </dgm:pt>
    <dgm:pt modelId="{AED7FE59-6A0D-4867-863D-50C30922DC25}" type="pres">
      <dgm:prSet presAssocID="{122BEA00-67B3-4A11-BFCE-1026E9CE7D3C}" presName="connectorText" presStyleLbl="sibTrans2D1" presStyleIdx="3" presStyleCnt="5"/>
      <dgm:spPr/>
      <dgm:t>
        <a:bodyPr/>
        <a:lstStyle/>
        <a:p>
          <a:endParaRPr lang="da-DK"/>
        </a:p>
      </dgm:t>
    </dgm:pt>
    <dgm:pt modelId="{CCC4C63F-3B44-406A-BB70-29915215BA20}" type="pres">
      <dgm:prSet presAssocID="{D9B0CEC8-B3B3-42A7-9BAE-644306569784}" presName="node" presStyleLbl="node1" presStyleIdx="3" presStyleCnt="5" custScaleX="111579" custScaleY="107293">
        <dgm:presLayoutVars>
          <dgm:bulletEnabled val="1"/>
        </dgm:presLayoutVars>
      </dgm:prSet>
      <dgm:spPr/>
      <dgm:t>
        <a:bodyPr/>
        <a:lstStyle/>
        <a:p>
          <a:endParaRPr lang="da-DK"/>
        </a:p>
      </dgm:t>
    </dgm:pt>
    <dgm:pt modelId="{4A91300A-EFAB-4E2E-AC5B-36D15509A0A7}" type="pres">
      <dgm:prSet presAssocID="{C0108CF6-4398-4BB3-B100-25E16E4AA2E5}" presName="parTrans" presStyleLbl="sibTrans2D1" presStyleIdx="4" presStyleCnt="5"/>
      <dgm:spPr/>
      <dgm:t>
        <a:bodyPr/>
        <a:lstStyle/>
        <a:p>
          <a:endParaRPr lang="da-DK"/>
        </a:p>
      </dgm:t>
    </dgm:pt>
    <dgm:pt modelId="{B08F5483-3351-4A51-B891-A95498380DA0}" type="pres">
      <dgm:prSet presAssocID="{C0108CF6-4398-4BB3-B100-25E16E4AA2E5}" presName="connectorText" presStyleLbl="sibTrans2D1" presStyleIdx="4" presStyleCnt="5"/>
      <dgm:spPr/>
      <dgm:t>
        <a:bodyPr/>
        <a:lstStyle/>
        <a:p>
          <a:endParaRPr lang="da-DK"/>
        </a:p>
      </dgm:t>
    </dgm:pt>
    <dgm:pt modelId="{5A2FBF45-6012-448A-A5D0-E741266041A3}" type="pres">
      <dgm:prSet presAssocID="{0FA7294F-7CFE-493E-B2C8-EFB52CE51AFD}" presName="node" presStyleLbl="node1" presStyleIdx="4" presStyleCnt="5" custScaleX="117242" custScaleY="110024">
        <dgm:presLayoutVars>
          <dgm:bulletEnabled val="1"/>
        </dgm:presLayoutVars>
      </dgm:prSet>
      <dgm:spPr/>
      <dgm:t>
        <a:bodyPr/>
        <a:lstStyle/>
        <a:p>
          <a:endParaRPr lang="da-DK"/>
        </a:p>
      </dgm:t>
    </dgm:pt>
  </dgm:ptLst>
  <dgm:cxnLst>
    <dgm:cxn modelId="{A8563EE3-5611-4010-B211-5A9B873D3664}" type="presOf" srcId="{C7C0477A-F023-4BF7-9223-54D540B5784B}" destId="{87483CA2-3444-4C9C-9E87-13A7C17618AA}" srcOrd="0" destOrd="0" presId="urn:microsoft.com/office/officeart/2005/8/layout/radial5"/>
    <dgm:cxn modelId="{63CAB3C7-8F0E-4E4A-8A66-769643D12423}" type="presOf" srcId="{20581F07-6FBD-4493-BE44-213D0BD08E72}" destId="{A5A8ABDE-40F8-4F06-A18B-6AC7514649C8}" srcOrd="1" destOrd="0" presId="urn:microsoft.com/office/officeart/2005/8/layout/radial5"/>
    <dgm:cxn modelId="{52078C9D-F241-4704-A00E-E6670AA5330C}" type="presOf" srcId="{20581F07-6FBD-4493-BE44-213D0BD08E72}" destId="{59CB5DBF-1463-49B2-B0F0-765429C29724}" srcOrd="0" destOrd="0" presId="urn:microsoft.com/office/officeart/2005/8/layout/radial5"/>
    <dgm:cxn modelId="{6A9B638E-AE6E-45A6-906F-2F1CF061D19F}" srcId="{C7C0477A-F023-4BF7-9223-54D540B5784B}" destId="{37E44993-2450-4CB5-ABCD-371131F30BB1}" srcOrd="2" destOrd="0" parTransId="{20581F07-6FBD-4493-BE44-213D0BD08E72}" sibTransId="{EC378D48-1A1F-469C-9916-0526FABB8AA6}"/>
    <dgm:cxn modelId="{9B41A85C-FD56-42D5-B008-4023D8B5AD48}" type="presOf" srcId="{37E44993-2450-4CB5-ABCD-371131F30BB1}" destId="{723A9B43-E986-4EDF-9A55-C0F7B0DCD746}" srcOrd="0" destOrd="0" presId="urn:microsoft.com/office/officeart/2005/8/layout/radial5"/>
    <dgm:cxn modelId="{4FF154D4-584A-4E7F-B277-C007A7BAE80C}" type="presOf" srcId="{EA4F1372-02CC-4FE1-989C-831FCA39BBBF}" destId="{7AA93C73-F237-4D3E-B22A-8616DE324599}" srcOrd="0" destOrd="0" presId="urn:microsoft.com/office/officeart/2005/8/layout/radial5"/>
    <dgm:cxn modelId="{A0E71720-5A7C-430C-8B90-457E4DD1FD22}" srcId="{C7C0477A-F023-4BF7-9223-54D540B5784B}" destId="{EA4F1372-02CC-4FE1-989C-831FCA39BBBF}" srcOrd="0" destOrd="0" parTransId="{18580758-A8CE-49CC-A10E-0181CF529298}" sibTransId="{858EA534-10C4-4E60-B906-157AE9712C11}"/>
    <dgm:cxn modelId="{F2CDE1AB-84A0-4C41-BF7E-AE7C4152A05E}" type="presOf" srcId="{18580758-A8CE-49CC-A10E-0181CF529298}" destId="{9DF6DE26-36B4-4A44-A0DC-7CF36E82F259}" srcOrd="0" destOrd="0" presId="urn:microsoft.com/office/officeart/2005/8/layout/radial5"/>
    <dgm:cxn modelId="{F5235AF1-AF7F-4405-9420-2FB19D94A0E3}" srcId="{C7C0477A-F023-4BF7-9223-54D540B5784B}" destId="{D9B0CEC8-B3B3-42A7-9BAE-644306569784}" srcOrd="3" destOrd="0" parTransId="{122BEA00-67B3-4A11-BFCE-1026E9CE7D3C}" sibTransId="{CCA766E8-BF07-45C2-A234-BDFF6004BF0E}"/>
    <dgm:cxn modelId="{B99FDCD1-6D13-4698-BAD1-4D81B3855766}" type="presOf" srcId="{1858CC25-1EE9-4933-B292-4BC038D49E85}" destId="{3EAC358C-6F47-4B90-A546-4BAB905117CA}" srcOrd="0" destOrd="0" presId="urn:microsoft.com/office/officeart/2005/8/layout/radial5"/>
    <dgm:cxn modelId="{FFC4D132-5002-4586-A708-357914460BD2}" srcId="{C7C0477A-F023-4BF7-9223-54D540B5784B}" destId="{991FCDED-B310-4E46-84D9-F88DEA4EF7A8}" srcOrd="1" destOrd="0" parTransId="{1858CC25-1EE9-4933-B292-4BC038D49E85}" sibTransId="{035383FA-5D60-4E95-B6BA-17AEB4C25B58}"/>
    <dgm:cxn modelId="{50135075-4243-42FB-8B0D-1EFC51FDDF88}" type="presOf" srcId="{122BEA00-67B3-4A11-BFCE-1026E9CE7D3C}" destId="{FAE08EC8-C141-455F-B4F3-547288C1AC2A}" srcOrd="0" destOrd="0" presId="urn:microsoft.com/office/officeart/2005/8/layout/radial5"/>
    <dgm:cxn modelId="{E7873E76-0A1D-4EE6-8DB7-EFA005300903}" type="presOf" srcId="{991FCDED-B310-4E46-84D9-F88DEA4EF7A8}" destId="{E0483999-1F20-4ED3-8E70-33855BE10360}" srcOrd="0" destOrd="0" presId="urn:microsoft.com/office/officeart/2005/8/layout/radial5"/>
    <dgm:cxn modelId="{807EFF4E-B4B6-43BE-B142-747C33CE1A4B}" srcId="{C7C0477A-F023-4BF7-9223-54D540B5784B}" destId="{0FA7294F-7CFE-493E-B2C8-EFB52CE51AFD}" srcOrd="4" destOrd="0" parTransId="{C0108CF6-4398-4BB3-B100-25E16E4AA2E5}" sibTransId="{C4277777-839D-4644-868F-D0B8874D2A1B}"/>
    <dgm:cxn modelId="{B2F0DE47-6864-4A2A-AD50-8345E3B5094B}" type="presOf" srcId="{0FA7294F-7CFE-493E-B2C8-EFB52CE51AFD}" destId="{5A2FBF45-6012-448A-A5D0-E741266041A3}" srcOrd="0" destOrd="0" presId="urn:microsoft.com/office/officeart/2005/8/layout/radial5"/>
    <dgm:cxn modelId="{8DFCDDDB-42CB-4B50-9DAA-48428AF240D9}" type="presOf" srcId="{C0108CF6-4398-4BB3-B100-25E16E4AA2E5}" destId="{4A91300A-EFAB-4E2E-AC5B-36D15509A0A7}" srcOrd="0" destOrd="0" presId="urn:microsoft.com/office/officeart/2005/8/layout/radial5"/>
    <dgm:cxn modelId="{7158BDE7-99F9-448B-8AF9-D41BFAE49102}" type="presOf" srcId="{1858CC25-1EE9-4933-B292-4BC038D49E85}" destId="{2AB2C32C-FACE-4AF9-BA93-6E88474F70F3}" srcOrd="1" destOrd="0" presId="urn:microsoft.com/office/officeart/2005/8/layout/radial5"/>
    <dgm:cxn modelId="{229C3F2D-60A8-4677-98C4-E8EC7C9F2F82}" srcId="{6035BEB4-93F1-43AF-8A41-08B7D980F275}" destId="{C7C0477A-F023-4BF7-9223-54D540B5784B}" srcOrd="0" destOrd="0" parTransId="{841C4CAA-8AC3-4C07-AC3E-7384133EEF52}" sibTransId="{4FAAE557-12BF-41AB-AAE5-25D2F98C7831}"/>
    <dgm:cxn modelId="{C12B24D7-2F92-4CAB-8753-19CAEB29C7E0}" type="presOf" srcId="{18580758-A8CE-49CC-A10E-0181CF529298}" destId="{9D3E2A27-BF3C-47E4-819D-07CE4D2EB0F8}" srcOrd="1" destOrd="0" presId="urn:microsoft.com/office/officeart/2005/8/layout/radial5"/>
    <dgm:cxn modelId="{B647F52D-E696-46FB-81CA-F329E17460EA}" type="presOf" srcId="{6035BEB4-93F1-43AF-8A41-08B7D980F275}" destId="{76CE4530-D620-42EA-A72A-AEA2DEBC0CAA}" srcOrd="0" destOrd="0" presId="urn:microsoft.com/office/officeart/2005/8/layout/radial5"/>
    <dgm:cxn modelId="{2EFE0861-2331-4D37-9BE8-1B5ADCD040D0}" type="presOf" srcId="{C0108CF6-4398-4BB3-B100-25E16E4AA2E5}" destId="{B08F5483-3351-4A51-B891-A95498380DA0}" srcOrd="1" destOrd="0" presId="urn:microsoft.com/office/officeart/2005/8/layout/radial5"/>
    <dgm:cxn modelId="{EBAE4F17-4CE1-45AD-BF0A-273A60D721D7}" type="presOf" srcId="{122BEA00-67B3-4A11-BFCE-1026E9CE7D3C}" destId="{AED7FE59-6A0D-4867-863D-50C30922DC25}" srcOrd="1" destOrd="0" presId="urn:microsoft.com/office/officeart/2005/8/layout/radial5"/>
    <dgm:cxn modelId="{C1B28E24-643B-49A0-8135-14864F928F69}" type="presOf" srcId="{D9B0CEC8-B3B3-42A7-9BAE-644306569784}" destId="{CCC4C63F-3B44-406A-BB70-29915215BA20}" srcOrd="0" destOrd="0" presId="urn:microsoft.com/office/officeart/2005/8/layout/radial5"/>
    <dgm:cxn modelId="{334D94DA-13D1-4179-98A7-6547CCDB3BBA}" type="presParOf" srcId="{76CE4530-D620-42EA-A72A-AEA2DEBC0CAA}" destId="{87483CA2-3444-4C9C-9E87-13A7C17618AA}" srcOrd="0" destOrd="0" presId="urn:microsoft.com/office/officeart/2005/8/layout/radial5"/>
    <dgm:cxn modelId="{E9973625-DCE3-437A-A8FF-4C5A89B7AA5D}" type="presParOf" srcId="{76CE4530-D620-42EA-A72A-AEA2DEBC0CAA}" destId="{9DF6DE26-36B4-4A44-A0DC-7CF36E82F259}" srcOrd="1" destOrd="0" presId="urn:microsoft.com/office/officeart/2005/8/layout/radial5"/>
    <dgm:cxn modelId="{8954E3B0-FC1D-4CF0-B94B-C50A5FB9D9A2}" type="presParOf" srcId="{9DF6DE26-36B4-4A44-A0DC-7CF36E82F259}" destId="{9D3E2A27-BF3C-47E4-819D-07CE4D2EB0F8}" srcOrd="0" destOrd="0" presId="urn:microsoft.com/office/officeart/2005/8/layout/radial5"/>
    <dgm:cxn modelId="{749F0F6E-CAA3-4019-9698-08D2929DFF83}" type="presParOf" srcId="{76CE4530-D620-42EA-A72A-AEA2DEBC0CAA}" destId="{7AA93C73-F237-4D3E-B22A-8616DE324599}" srcOrd="2" destOrd="0" presId="urn:microsoft.com/office/officeart/2005/8/layout/radial5"/>
    <dgm:cxn modelId="{EE87FB89-3F9B-49D5-9606-51726DED16BB}" type="presParOf" srcId="{76CE4530-D620-42EA-A72A-AEA2DEBC0CAA}" destId="{3EAC358C-6F47-4B90-A546-4BAB905117CA}" srcOrd="3" destOrd="0" presId="urn:microsoft.com/office/officeart/2005/8/layout/radial5"/>
    <dgm:cxn modelId="{954C6FE0-F6C3-4EAF-9771-4D0D424FA444}" type="presParOf" srcId="{3EAC358C-6F47-4B90-A546-4BAB905117CA}" destId="{2AB2C32C-FACE-4AF9-BA93-6E88474F70F3}" srcOrd="0" destOrd="0" presId="urn:microsoft.com/office/officeart/2005/8/layout/radial5"/>
    <dgm:cxn modelId="{C37F6A4A-1FF9-4C47-BF4F-8AAE3DC1F673}" type="presParOf" srcId="{76CE4530-D620-42EA-A72A-AEA2DEBC0CAA}" destId="{E0483999-1F20-4ED3-8E70-33855BE10360}" srcOrd="4" destOrd="0" presId="urn:microsoft.com/office/officeart/2005/8/layout/radial5"/>
    <dgm:cxn modelId="{99025F1C-C71F-4A52-B2A4-E35D808A0107}" type="presParOf" srcId="{76CE4530-D620-42EA-A72A-AEA2DEBC0CAA}" destId="{59CB5DBF-1463-49B2-B0F0-765429C29724}" srcOrd="5" destOrd="0" presId="urn:microsoft.com/office/officeart/2005/8/layout/radial5"/>
    <dgm:cxn modelId="{A172F87E-8766-4302-BEB8-B652E23C6B3F}" type="presParOf" srcId="{59CB5DBF-1463-49B2-B0F0-765429C29724}" destId="{A5A8ABDE-40F8-4F06-A18B-6AC7514649C8}" srcOrd="0" destOrd="0" presId="urn:microsoft.com/office/officeart/2005/8/layout/radial5"/>
    <dgm:cxn modelId="{E4EA8BEB-1849-4D27-81BD-D1C980CC5241}" type="presParOf" srcId="{76CE4530-D620-42EA-A72A-AEA2DEBC0CAA}" destId="{723A9B43-E986-4EDF-9A55-C0F7B0DCD746}" srcOrd="6" destOrd="0" presId="urn:microsoft.com/office/officeart/2005/8/layout/radial5"/>
    <dgm:cxn modelId="{DD7A98D7-7DA5-439A-AABC-3A0BF8B8C5C5}" type="presParOf" srcId="{76CE4530-D620-42EA-A72A-AEA2DEBC0CAA}" destId="{FAE08EC8-C141-455F-B4F3-547288C1AC2A}" srcOrd="7" destOrd="0" presId="urn:microsoft.com/office/officeart/2005/8/layout/radial5"/>
    <dgm:cxn modelId="{B2F35BCF-5ED2-4A76-9297-338CFB37421D}" type="presParOf" srcId="{FAE08EC8-C141-455F-B4F3-547288C1AC2A}" destId="{AED7FE59-6A0D-4867-863D-50C30922DC25}" srcOrd="0" destOrd="0" presId="urn:microsoft.com/office/officeart/2005/8/layout/radial5"/>
    <dgm:cxn modelId="{551ACA02-2FF1-4FA5-BABA-F75601E3203E}" type="presParOf" srcId="{76CE4530-D620-42EA-A72A-AEA2DEBC0CAA}" destId="{CCC4C63F-3B44-406A-BB70-29915215BA20}" srcOrd="8" destOrd="0" presId="urn:microsoft.com/office/officeart/2005/8/layout/radial5"/>
    <dgm:cxn modelId="{754DA1FA-E569-486F-A441-9823A67A1DA5}" type="presParOf" srcId="{76CE4530-D620-42EA-A72A-AEA2DEBC0CAA}" destId="{4A91300A-EFAB-4E2E-AC5B-36D15509A0A7}" srcOrd="9" destOrd="0" presId="urn:microsoft.com/office/officeart/2005/8/layout/radial5"/>
    <dgm:cxn modelId="{0EDD867F-1014-49FB-9941-B16A414B44B4}" type="presParOf" srcId="{4A91300A-EFAB-4E2E-AC5B-36D15509A0A7}" destId="{B08F5483-3351-4A51-B891-A95498380DA0}" srcOrd="0" destOrd="0" presId="urn:microsoft.com/office/officeart/2005/8/layout/radial5"/>
    <dgm:cxn modelId="{D81A6907-F323-4251-9925-0C6DFF211F1E}" type="presParOf" srcId="{76CE4530-D620-42EA-A72A-AEA2DEBC0CAA}" destId="{5A2FBF45-6012-448A-A5D0-E741266041A3}"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1B2BBB-44C9-4D8D-8071-01EE2F33952E}" type="doc">
      <dgm:prSet loTypeId="urn:microsoft.com/office/officeart/2005/8/layout/vList5" loCatId="list" qsTypeId="urn:microsoft.com/office/officeart/2005/8/quickstyle/simple1#8" qsCatId="simple" csTypeId="urn:microsoft.com/office/officeart/2005/8/colors/accent0_1" csCatId="mainScheme" phldr="1"/>
      <dgm:spPr/>
      <dgm:t>
        <a:bodyPr/>
        <a:lstStyle/>
        <a:p>
          <a:endParaRPr lang="da-DK"/>
        </a:p>
      </dgm:t>
    </dgm:pt>
    <dgm:pt modelId="{F83999FD-5C9B-4867-A4DF-D29AA7B6D8C2}">
      <dgm:prSet phldrT="[Text]" custT="1"/>
      <dgm:spPr/>
      <dgm:t>
        <a:bodyPr/>
        <a:lstStyle/>
        <a:p>
          <a:r>
            <a:rPr lang="da-DK" sz="2400" dirty="0" smtClean="0"/>
            <a:t>Professional </a:t>
          </a:r>
          <a:r>
            <a:rPr lang="da-DK" sz="2400" dirty="0" err="1" smtClean="0"/>
            <a:t>preparation</a:t>
          </a:r>
          <a:endParaRPr lang="da-DK" sz="2400" dirty="0"/>
        </a:p>
      </dgm:t>
    </dgm:pt>
    <dgm:pt modelId="{174E0826-ECAB-4288-9BC2-4D74CAC555BA}" type="parTrans" cxnId="{2D7A4D6B-465D-44EB-9C03-8AA271990A65}">
      <dgm:prSet/>
      <dgm:spPr/>
      <dgm:t>
        <a:bodyPr/>
        <a:lstStyle/>
        <a:p>
          <a:endParaRPr lang="da-DK"/>
        </a:p>
      </dgm:t>
    </dgm:pt>
    <dgm:pt modelId="{A5427DD2-71DB-419F-820B-263557F1F4C9}" type="sibTrans" cxnId="{2D7A4D6B-465D-44EB-9C03-8AA271990A65}">
      <dgm:prSet/>
      <dgm:spPr/>
      <dgm:t>
        <a:bodyPr/>
        <a:lstStyle/>
        <a:p>
          <a:endParaRPr lang="da-DK"/>
        </a:p>
      </dgm:t>
    </dgm:pt>
    <dgm:pt modelId="{1C298846-99F5-4E19-BE0E-E3D2451F78E1}">
      <dgm:prSet phldrT="[Text]"/>
      <dgm:spPr/>
      <dgm:t>
        <a:bodyPr/>
        <a:lstStyle/>
        <a:p>
          <a:r>
            <a:rPr lang="en-US" dirty="0" smtClean="0"/>
            <a:t>Re-reading latest framework </a:t>
          </a:r>
          <a:r>
            <a:rPr lang="en-US" dirty="0" err="1" smtClean="0"/>
            <a:t>assesment</a:t>
          </a:r>
          <a:endParaRPr lang="da-DK" dirty="0"/>
        </a:p>
      </dgm:t>
    </dgm:pt>
    <dgm:pt modelId="{533EF464-D1B2-4F11-9DB6-FB569D78D119}" type="parTrans" cxnId="{6A8F95BA-3628-4FEB-8CED-4B718BDFDFA0}">
      <dgm:prSet/>
      <dgm:spPr/>
      <dgm:t>
        <a:bodyPr/>
        <a:lstStyle/>
        <a:p>
          <a:endParaRPr lang="da-DK"/>
        </a:p>
      </dgm:t>
    </dgm:pt>
    <dgm:pt modelId="{D06A1FC4-FE49-442D-BA7C-CC415A6560D4}" type="sibTrans" cxnId="{6A8F95BA-3628-4FEB-8CED-4B718BDFDFA0}">
      <dgm:prSet/>
      <dgm:spPr/>
      <dgm:t>
        <a:bodyPr/>
        <a:lstStyle/>
        <a:p>
          <a:endParaRPr lang="da-DK"/>
        </a:p>
      </dgm:t>
    </dgm:pt>
    <dgm:pt modelId="{6128D4DA-B55A-4A15-B12E-A3E3A6BB0040}">
      <dgm:prSet phldrT="[Text]" custT="1"/>
      <dgm:spPr/>
      <dgm:t>
        <a:bodyPr/>
        <a:lstStyle/>
        <a:p>
          <a:r>
            <a:rPr lang="da-DK" sz="2400" dirty="0" err="1" smtClean="0"/>
            <a:t>Overwiev</a:t>
          </a:r>
          <a:r>
            <a:rPr lang="da-DK" sz="2400" dirty="0" smtClean="0"/>
            <a:t> of the </a:t>
          </a:r>
          <a:r>
            <a:rPr lang="da-DK" sz="2400" dirty="0" err="1" smtClean="0"/>
            <a:t>economy</a:t>
          </a:r>
          <a:endParaRPr lang="da-DK" sz="2400" dirty="0"/>
        </a:p>
      </dgm:t>
    </dgm:pt>
    <dgm:pt modelId="{2F177414-9FF8-49D1-A9EA-2B5A82A39518}" type="parTrans" cxnId="{67106E9C-5C11-47CF-87BC-A52DD01CB44E}">
      <dgm:prSet/>
      <dgm:spPr/>
      <dgm:t>
        <a:bodyPr/>
        <a:lstStyle/>
        <a:p>
          <a:endParaRPr lang="da-DK"/>
        </a:p>
      </dgm:t>
    </dgm:pt>
    <dgm:pt modelId="{DC311CA6-9586-40B4-AC59-72B5944BF82E}" type="sibTrans" cxnId="{67106E9C-5C11-47CF-87BC-A52DD01CB44E}">
      <dgm:prSet/>
      <dgm:spPr/>
      <dgm:t>
        <a:bodyPr/>
        <a:lstStyle/>
        <a:p>
          <a:endParaRPr lang="da-DK"/>
        </a:p>
      </dgm:t>
    </dgm:pt>
    <dgm:pt modelId="{C2DABBFB-DB45-4ABC-9216-1E0E683FAC1C}">
      <dgm:prSet phldrT="[Text]"/>
      <dgm:spPr/>
      <dgm:t>
        <a:bodyPr/>
        <a:lstStyle/>
        <a:p>
          <a:r>
            <a:rPr lang="da-DK" dirty="0" smtClean="0"/>
            <a:t>To </a:t>
          </a:r>
          <a:r>
            <a:rPr lang="da-DK" dirty="0" err="1" smtClean="0"/>
            <a:t>asses</a:t>
          </a:r>
          <a:r>
            <a:rPr lang="da-DK" dirty="0" smtClean="0"/>
            <a:t> the </a:t>
          </a:r>
          <a:r>
            <a:rPr lang="da-DK" dirty="0" err="1" smtClean="0"/>
            <a:t>different</a:t>
          </a:r>
          <a:r>
            <a:rPr lang="da-DK" dirty="0" smtClean="0"/>
            <a:t> </a:t>
          </a:r>
          <a:r>
            <a:rPr lang="en-US" dirty="0" smtClean="0"/>
            <a:t>expenditures</a:t>
          </a:r>
          <a:endParaRPr lang="da-DK" dirty="0"/>
        </a:p>
      </dgm:t>
    </dgm:pt>
    <dgm:pt modelId="{DD9B002B-5EEF-49A5-87B1-AC5818711F57}" type="parTrans" cxnId="{973EA3D3-04E1-42D3-A057-5EA8B390A388}">
      <dgm:prSet/>
      <dgm:spPr/>
      <dgm:t>
        <a:bodyPr/>
        <a:lstStyle/>
        <a:p>
          <a:endParaRPr lang="da-DK"/>
        </a:p>
      </dgm:t>
    </dgm:pt>
    <dgm:pt modelId="{D93B0DE4-4799-462C-B264-6E5CD0E5950A}" type="sibTrans" cxnId="{973EA3D3-04E1-42D3-A057-5EA8B390A388}">
      <dgm:prSet/>
      <dgm:spPr/>
      <dgm:t>
        <a:bodyPr/>
        <a:lstStyle/>
        <a:p>
          <a:endParaRPr lang="da-DK"/>
        </a:p>
      </dgm:t>
    </dgm:pt>
    <dgm:pt modelId="{22468AE9-3009-4053-9664-A7A65870F913}">
      <dgm:prSet phldrT="[Text]"/>
      <dgm:spPr/>
      <dgm:t>
        <a:bodyPr/>
        <a:lstStyle/>
        <a:p>
          <a:r>
            <a:rPr lang="da-DK" dirty="0" smtClean="0"/>
            <a:t>To </a:t>
          </a:r>
          <a:r>
            <a:rPr lang="da-DK" dirty="0" err="1" smtClean="0"/>
            <a:t>create</a:t>
          </a:r>
          <a:r>
            <a:rPr lang="da-DK" dirty="0" smtClean="0"/>
            <a:t> a total </a:t>
          </a:r>
          <a:r>
            <a:rPr lang="da-DK" dirty="0" err="1" smtClean="0"/>
            <a:t>overview</a:t>
          </a:r>
          <a:r>
            <a:rPr lang="da-DK" dirty="0" smtClean="0"/>
            <a:t> of the </a:t>
          </a:r>
          <a:r>
            <a:rPr lang="da-DK" dirty="0" err="1" smtClean="0"/>
            <a:t>economy</a:t>
          </a:r>
          <a:r>
            <a:rPr lang="da-DK" dirty="0" smtClean="0"/>
            <a:t> for the social </a:t>
          </a:r>
          <a:r>
            <a:rPr lang="da-DK" dirty="0" err="1" smtClean="0"/>
            <a:t>activities</a:t>
          </a:r>
          <a:r>
            <a:rPr lang="da-DK" dirty="0" smtClean="0"/>
            <a:t> for the </a:t>
          </a:r>
          <a:r>
            <a:rPr lang="da-DK" dirty="0" err="1" smtClean="0"/>
            <a:t>citizen</a:t>
          </a:r>
          <a:endParaRPr lang="da-DK" dirty="0"/>
        </a:p>
      </dgm:t>
    </dgm:pt>
    <dgm:pt modelId="{1666FB29-31EE-4F88-B028-BD2D901A5392}" type="parTrans" cxnId="{15A7E943-CA71-458E-AA8F-95DC85150934}">
      <dgm:prSet/>
      <dgm:spPr/>
      <dgm:t>
        <a:bodyPr/>
        <a:lstStyle/>
        <a:p>
          <a:endParaRPr lang="da-DK"/>
        </a:p>
      </dgm:t>
    </dgm:pt>
    <dgm:pt modelId="{AC2FCA08-0D4B-4FA2-9F32-4670A1477990}" type="sibTrans" cxnId="{15A7E943-CA71-458E-AA8F-95DC85150934}">
      <dgm:prSet/>
      <dgm:spPr/>
      <dgm:t>
        <a:bodyPr/>
        <a:lstStyle/>
        <a:p>
          <a:endParaRPr lang="da-DK"/>
        </a:p>
      </dgm:t>
    </dgm:pt>
    <dgm:pt modelId="{4225405C-3FF2-4C57-BC1F-77D472A85AD8}">
      <dgm:prSet phldrT="[Text]"/>
      <dgm:spPr/>
      <dgm:t>
        <a:bodyPr/>
        <a:lstStyle/>
        <a:p>
          <a:r>
            <a:rPr lang="en-US" dirty="0" smtClean="0"/>
            <a:t>Re-reading correspondence with those who do the actual social work about  effort, reported use of force etc.</a:t>
          </a:r>
          <a:endParaRPr lang="da-DK" dirty="0"/>
        </a:p>
      </dgm:t>
    </dgm:pt>
    <dgm:pt modelId="{9C5860A5-3EF6-4B97-AE9A-CCD6A2B9600D}" type="parTrans" cxnId="{10C87257-110A-4C65-AC60-4AD877BF93DE}">
      <dgm:prSet/>
      <dgm:spPr/>
    </dgm:pt>
    <dgm:pt modelId="{EBC1CA8B-F774-4018-A893-B47E12971BB2}" type="sibTrans" cxnId="{10C87257-110A-4C65-AC60-4AD877BF93DE}">
      <dgm:prSet/>
      <dgm:spPr/>
    </dgm:pt>
    <dgm:pt modelId="{7794CC31-ACF3-4A87-AA88-34C508D96FA7}">
      <dgm:prSet phldrT="[Text]"/>
      <dgm:spPr/>
      <dgm:t>
        <a:bodyPr/>
        <a:lstStyle/>
        <a:p>
          <a:r>
            <a:rPr lang="en-US" dirty="0" smtClean="0"/>
            <a:t>To check price developments, including any special tariffs</a:t>
          </a:r>
          <a:endParaRPr lang="da-DK" dirty="0"/>
        </a:p>
      </dgm:t>
    </dgm:pt>
    <dgm:pt modelId="{858DF62D-005A-4E77-A435-146E5E93E498}" type="parTrans" cxnId="{7F5E9E48-7291-4987-A743-0D43ECFE28F8}">
      <dgm:prSet/>
      <dgm:spPr/>
    </dgm:pt>
    <dgm:pt modelId="{5C6BEF99-8966-4516-8948-DA891A934520}" type="sibTrans" cxnId="{7F5E9E48-7291-4987-A743-0D43ECFE28F8}">
      <dgm:prSet/>
      <dgm:spPr/>
    </dgm:pt>
    <dgm:pt modelId="{13CF519B-CF04-4F23-BD1B-E8EF449C36EB}">
      <dgm:prSet phldrT="[Text]"/>
      <dgm:spPr/>
      <dgm:t>
        <a:bodyPr/>
        <a:lstStyle/>
        <a:p>
          <a:r>
            <a:rPr lang="en-US" dirty="0" smtClean="0"/>
            <a:t>Re-reading of the decision and social activities</a:t>
          </a:r>
          <a:endParaRPr lang="da-DK" dirty="0"/>
        </a:p>
      </dgm:t>
    </dgm:pt>
    <dgm:pt modelId="{12B5C4A9-FA6C-400B-925F-AA8015BDE1C6}" type="parTrans" cxnId="{8477A682-F0EA-482E-9723-87BCDC063D44}">
      <dgm:prSet/>
      <dgm:spPr/>
    </dgm:pt>
    <dgm:pt modelId="{CA72C533-9149-436C-8E76-0EB01FFF2AE4}" type="sibTrans" cxnId="{8477A682-F0EA-482E-9723-87BCDC063D44}">
      <dgm:prSet/>
      <dgm:spPr/>
    </dgm:pt>
    <dgm:pt modelId="{D81A02CA-5ACB-4DA6-94B4-EB132CFA4253}" type="pres">
      <dgm:prSet presAssocID="{A51B2BBB-44C9-4D8D-8071-01EE2F33952E}" presName="Name0" presStyleCnt="0">
        <dgm:presLayoutVars>
          <dgm:dir/>
          <dgm:animLvl val="lvl"/>
          <dgm:resizeHandles val="exact"/>
        </dgm:presLayoutVars>
      </dgm:prSet>
      <dgm:spPr/>
      <dgm:t>
        <a:bodyPr/>
        <a:lstStyle/>
        <a:p>
          <a:endParaRPr lang="da-DK"/>
        </a:p>
      </dgm:t>
    </dgm:pt>
    <dgm:pt modelId="{1C2436F2-1A6D-4DAF-B32F-64A01E601F65}" type="pres">
      <dgm:prSet presAssocID="{F83999FD-5C9B-4867-A4DF-D29AA7B6D8C2}" presName="linNode" presStyleCnt="0"/>
      <dgm:spPr/>
    </dgm:pt>
    <dgm:pt modelId="{B9EA0D00-314D-400C-8707-6F6054FD19A0}" type="pres">
      <dgm:prSet presAssocID="{F83999FD-5C9B-4867-A4DF-D29AA7B6D8C2}" presName="parentText" presStyleLbl="node1" presStyleIdx="0" presStyleCnt="2" custScaleX="93920">
        <dgm:presLayoutVars>
          <dgm:chMax val="1"/>
          <dgm:bulletEnabled val="1"/>
        </dgm:presLayoutVars>
      </dgm:prSet>
      <dgm:spPr/>
      <dgm:t>
        <a:bodyPr/>
        <a:lstStyle/>
        <a:p>
          <a:endParaRPr lang="da-DK"/>
        </a:p>
      </dgm:t>
    </dgm:pt>
    <dgm:pt modelId="{EB0BA7E3-3AE3-4D1C-A879-AA1848B3F1FC}" type="pres">
      <dgm:prSet presAssocID="{F83999FD-5C9B-4867-A4DF-D29AA7B6D8C2}" presName="descendantText" presStyleLbl="alignAccFollowNode1" presStyleIdx="0" presStyleCnt="2">
        <dgm:presLayoutVars>
          <dgm:bulletEnabled val="1"/>
        </dgm:presLayoutVars>
      </dgm:prSet>
      <dgm:spPr/>
      <dgm:t>
        <a:bodyPr/>
        <a:lstStyle/>
        <a:p>
          <a:endParaRPr lang="da-DK"/>
        </a:p>
      </dgm:t>
    </dgm:pt>
    <dgm:pt modelId="{F3B40B18-E1A4-4AA7-B58F-A6A76E83D3FE}" type="pres">
      <dgm:prSet presAssocID="{A5427DD2-71DB-419F-820B-263557F1F4C9}" presName="sp" presStyleCnt="0"/>
      <dgm:spPr/>
    </dgm:pt>
    <dgm:pt modelId="{2F574AB4-5605-449B-9566-AD6565A04F05}" type="pres">
      <dgm:prSet presAssocID="{6128D4DA-B55A-4A15-B12E-A3E3A6BB0040}" presName="linNode" presStyleCnt="0"/>
      <dgm:spPr/>
    </dgm:pt>
    <dgm:pt modelId="{DC10A303-1614-4F8E-9221-56C2E2CF10B8}" type="pres">
      <dgm:prSet presAssocID="{6128D4DA-B55A-4A15-B12E-A3E3A6BB0040}" presName="parentText" presStyleLbl="node1" presStyleIdx="1" presStyleCnt="2" custScaleX="93920">
        <dgm:presLayoutVars>
          <dgm:chMax val="1"/>
          <dgm:bulletEnabled val="1"/>
        </dgm:presLayoutVars>
      </dgm:prSet>
      <dgm:spPr/>
      <dgm:t>
        <a:bodyPr/>
        <a:lstStyle/>
        <a:p>
          <a:endParaRPr lang="da-DK"/>
        </a:p>
      </dgm:t>
    </dgm:pt>
    <dgm:pt modelId="{902FE58D-C5E4-4BB0-A620-AA2DAF0E3924}" type="pres">
      <dgm:prSet presAssocID="{6128D4DA-B55A-4A15-B12E-A3E3A6BB0040}" presName="descendantText" presStyleLbl="alignAccFollowNode1" presStyleIdx="1" presStyleCnt="2">
        <dgm:presLayoutVars>
          <dgm:bulletEnabled val="1"/>
        </dgm:presLayoutVars>
      </dgm:prSet>
      <dgm:spPr/>
      <dgm:t>
        <a:bodyPr/>
        <a:lstStyle/>
        <a:p>
          <a:endParaRPr lang="da-DK"/>
        </a:p>
      </dgm:t>
    </dgm:pt>
  </dgm:ptLst>
  <dgm:cxnLst>
    <dgm:cxn modelId="{973EA3D3-04E1-42D3-A057-5EA8B390A388}" srcId="{6128D4DA-B55A-4A15-B12E-A3E3A6BB0040}" destId="{C2DABBFB-DB45-4ABC-9216-1E0E683FAC1C}" srcOrd="1" destOrd="0" parTransId="{DD9B002B-5EEF-49A5-87B1-AC5818711F57}" sibTransId="{D93B0DE4-4799-462C-B264-6E5CD0E5950A}"/>
    <dgm:cxn modelId="{24DBD15A-D0AF-44E9-B8C3-5C5CD6C80010}" type="presOf" srcId="{A51B2BBB-44C9-4D8D-8071-01EE2F33952E}" destId="{D81A02CA-5ACB-4DA6-94B4-EB132CFA4253}" srcOrd="0" destOrd="0" presId="urn:microsoft.com/office/officeart/2005/8/layout/vList5"/>
    <dgm:cxn modelId="{D1BCF7D6-8BB0-4013-AF28-018ED079BABE}" type="presOf" srcId="{F83999FD-5C9B-4867-A4DF-D29AA7B6D8C2}" destId="{B9EA0D00-314D-400C-8707-6F6054FD19A0}" srcOrd="0" destOrd="0" presId="urn:microsoft.com/office/officeart/2005/8/layout/vList5"/>
    <dgm:cxn modelId="{450FF98A-6B26-4429-A651-7E3568AF53A0}" type="presOf" srcId="{1C298846-99F5-4E19-BE0E-E3D2451F78E1}" destId="{EB0BA7E3-3AE3-4D1C-A879-AA1848B3F1FC}" srcOrd="0" destOrd="0" presId="urn:microsoft.com/office/officeart/2005/8/layout/vList5"/>
    <dgm:cxn modelId="{15A7E943-CA71-458E-AA8F-95DC85150934}" srcId="{6128D4DA-B55A-4A15-B12E-A3E3A6BB0040}" destId="{22468AE9-3009-4053-9664-A7A65870F913}" srcOrd="0" destOrd="0" parTransId="{1666FB29-31EE-4F88-B028-BD2D901A5392}" sibTransId="{AC2FCA08-0D4B-4FA2-9F32-4670A1477990}"/>
    <dgm:cxn modelId="{10C87257-110A-4C65-AC60-4AD877BF93DE}" srcId="{F83999FD-5C9B-4867-A4DF-D29AA7B6D8C2}" destId="{4225405C-3FF2-4C57-BC1F-77D472A85AD8}" srcOrd="2" destOrd="0" parTransId="{9C5860A5-3EF6-4B97-AE9A-CCD6A2B9600D}" sibTransId="{EBC1CA8B-F774-4018-A893-B47E12971BB2}"/>
    <dgm:cxn modelId="{4F54672F-DDA3-49C2-B626-93522D6B84C8}" type="presOf" srcId="{4225405C-3FF2-4C57-BC1F-77D472A85AD8}" destId="{EB0BA7E3-3AE3-4D1C-A879-AA1848B3F1FC}" srcOrd="0" destOrd="2" presId="urn:microsoft.com/office/officeart/2005/8/layout/vList5"/>
    <dgm:cxn modelId="{7022858E-D1E2-4222-A2AD-0C43B83B3AF1}" type="presOf" srcId="{22468AE9-3009-4053-9664-A7A65870F913}" destId="{902FE58D-C5E4-4BB0-A620-AA2DAF0E3924}" srcOrd="0" destOrd="0" presId="urn:microsoft.com/office/officeart/2005/8/layout/vList5"/>
    <dgm:cxn modelId="{7F5E9E48-7291-4987-A743-0D43ECFE28F8}" srcId="{6128D4DA-B55A-4A15-B12E-A3E3A6BB0040}" destId="{7794CC31-ACF3-4A87-AA88-34C508D96FA7}" srcOrd="2" destOrd="0" parTransId="{858DF62D-005A-4E77-A435-146E5E93E498}" sibTransId="{5C6BEF99-8966-4516-8948-DA891A934520}"/>
    <dgm:cxn modelId="{7448A9DF-E3E3-45C4-8417-FC61469BF46F}" type="presOf" srcId="{C2DABBFB-DB45-4ABC-9216-1E0E683FAC1C}" destId="{902FE58D-C5E4-4BB0-A620-AA2DAF0E3924}" srcOrd="0" destOrd="1" presId="urn:microsoft.com/office/officeart/2005/8/layout/vList5"/>
    <dgm:cxn modelId="{50BB9D0D-7B3E-4BCE-BC8E-4AF03213E199}" type="presOf" srcId="{13CF519B-CF04-4F23-BD1B-E8EF449C36EB}" destId="{EB0BA7E3-3AE3-4D1C-A879-AA1848B3F1FC}" srcOrd="0" destOrd="1" presId="urn:microsoft.com/office/officeart/2005/8/layout/vList5"/>
    <dgm:cxn modelId="{1138F07A-5382-4407-BCE2-3F12A8503074}" type="presOf" srcId="{6128D4DA-B55A-4A15-B12E-A3E3A6BB0040}" destId="{DC10A303-1614-4F8E-9221-56C2E2CF10B8}" srcOrd="0" destOrd="0" presId="urn:microsoft.com/office/officeart/2005/8/layout/vList5"/>
    <dgm:cxn modelId="{577433ED-BC55-4639-A516-C64902C4BC5B}" type="presOf" srcId="{7794CC31-ACF3-4A87-AA88-34C508D96FA7}" destId="{902FE58D-C5E4-4BB0-A620-AA2DAF0E3924}" srcOrd="0" destOrd="2" presId="urn:microsoft.com/office/officeart/2005/8/layout/vList5"/>
    <dgm:cxn modelId="{8477A682-F0EA-482E-9723-87BCDC063D44}" srcId="{F83999FD-5C9B-4867-A4DF-D29AA7B6D8C2}" destId="{13CF519B-CF04-4F23-BD1B-E8EF449C36EB}" srcOrd="1" destOrd="0" parTransId="{12B5C4A9-FA6C-400B-925F-AA8015BDE1C6}" sibTransId="{CA72C533-9149-436C-8E76-0EB01FFF2AE4}"/>
    <dgm:cxn modelId="{67106E9C-5C11-47CF-87BC-A52DD01CB44E}" srcId="{A51B2BBB-44C9-4D8D-8071-01EE2F33952E}" destId="{6128D4DA-B55A-4A15-B12E-A3E3A6BB0040}" srcOrd="1" destOrd="0" parTransId="{2F177414-9FF8-49D1-A9EA-2B5A82A39518}" sibTransId="{DC311CA6-9586-40B4-AC59-72B5944BF82E}"/>
    <dgm:cxn modelId="{2D7A4D6B-465D-44EB-9C03-8AA271990A65}" srcId="{A51B2BBB-44C9-4D8D-8071-01EE2F33952E}" destId="{F83999FD-5C9B-4867-A4DF-D29AA7B6D8C2}" srcOrd="0" destOrd="0" parTransId="{174E0826-ECAB-4288-9BC2-4D74CAC555BA}" sibTransId="{A5427DD2-71DB-419F-820B-263557F1F4C9}"/>
    <dgm:cxn modelId="{6A8F95BA-3628-4FEB-8CED-4B718BDFDFA0}" srcId="{F83999FD-5C9B-4867-A4DF-D29AA7B6D8C2}" destId="{1C298846-99F5-4E19-BE0E-E3D2451F78E1}" srcOrd="0" destOrd="0" parTransId="{533EF464-D1B2-4F11-9DB6-FB569D78D119}" sibTransId="{D06A1FC4-FE49-442D-BA7C-CC415A6560D4}"/>
    <dgm:cxn modelId="{97761CD1-DB17-4FCA-9EF6-4E7381598F27}" type="presParOf" srcId="{D81A02CA-5ACB-4DA6-94B4-EB132CFA4253}" destId="{1C2436F2-1A6D-4DAF-B32F-64A01E601F65}" srcOrd="0" destOrd="0" presId="urn:microsoft.com/office/officeart/2005/8/layout/vList5"/>
    <dgm:cxn modelId="{EAC12AD7-75F5-47E3-8F24-CB237EECEFC5}" type="presParOf" srcId="{1C2436F2-1A6D-4DAF-B32F-64A01E601F65}" destId="{B9EA0D00-314D-400C-8707-6F6054FD19A0}" srcOrd="0" destOrd="0" presId="urn:microsoft.com/office/officeart/2005/8/layout/vList5"/>
    <dgm:cxn modelId="{7F82C810-5BC0-4A5A-A19D-BC4A588FA38D}" type="presParOf" srcId="{1C2436F2-1A6D-4DAF-B32F-64A01E601F65}" destId="{EB0BA7E3-3AE3-4D1C-A879-AA1848B3F1FC}" srcOrd="1" destOrd="0" presId="urn:microsoft.com/office/officeart/2005/8/layout/vList5"/>
    <dgm:cxn modelId="{7D050C94-BAD2-409C-A8E3-85EA03EE464A}" type="presParOf" srcId="{D81A02CA-5ACB-4DA6-94B4-EB132CFA4253}" destId="{F3B40B18-E1A4-4AA7-B58F-A6A76E83D3FE}" srcOrd="1" destOrd="0" presId="urn:microsoft.com/office/officeart/2005/8/layout/vList5"/>
    <dgm:cxn modelId="{7DDF8F8F-119F-4B68-97FE-A9DE5FCDAF26}" type="presParOf" srcId="{D81A02CA-5ACB-4DA6-94B4-EB132CFA4253}" destId="{2F574AB4-5605-449B-9566-AD6565A04F05}" srcOrd="2" destOrd="0" presId="urn:microsoft.com/office/officeart/2005/8/layout/vList5"/>
    <dgm:cxn modelId="{759B36EC-8C4F-4961-A8B2-CF4E3C613353}" type="presParOf" srcId="{2F574AB4-5605-449B-9566-AD6565A04F05}" destId="{DC10A303-1614-4F8E-9221-56C2E2CF10B8}" srcOrd="0" destOrd="0" presId="urn:microsoft.com/office/officeart/2005/8/layout/vList5"/>
    <dgm:cxn modelId="{D372E099-16EC-42F4-A28F-39DCFE977CB8}" type="presParOf" srcId="{2F574AB4-5605-449B-9566-AD6565A04F05}" destId="{902FE58D-C5E4-4BB0-A620-AA2DAF0E392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93CF22-A2DF-4B7F-8967-90B077FC5EDD}" type="doc">
      <dgm:prSet loTypeId="urn:microsoft.com/office/officeart/2005/8/layout/radial2" loCatId="relationship" qsTypeId="urn:microsoft.com/office/officeart/2005/8/quickstyle/simple1#9" qsCatId="simple" csTypeId="urn:microsoft.com/office/officeart/2005/8/colors/accent1_2#1" csCatId="accent1" phldr="1"/>
      <dgm:spPr/>
      <dgm:t>
        <a:bodyPr/>
        <a:lstStyle/>
        <a:p>
          <a:endParaRPr lang="da-DK"/>
        </a:p>
      </dgm:t>
    </dgm:pt>
    <dgm:pt modelId="{85FBC37E-9811-48E4-A2B3-6A89E02438AD}">
      <dgm:prSet phldrT="[Text]" custT="1"/>
      <dgm:spPr/>
      <dgm:t>
        <a:bodyPr/>
        <a:lstStyle/>
        <a:p>
          <a:r>
            <a:rPr lang="da-DK" sz="1200" dirty="0" err="1" smtClean="0"/>
            <a:t>Maintain</a:t>
          </a:r>
          <a:r>
            <a:rPr lang="da-DK" sz="1200" dirty="0" smtClean="0"/>
            <a:t> </a:t>
          </a:r>
          <a:r>
            <a:rPr lang="da-DK" sz="1200" dirty="0" err="1" smtClean="0"/>
            <a:t>goals</a:t>
          </a:r>
          <a:r>
            <a:rPr lang="da-DK" sz="1200" dirty="0" smtClean="0"/>
            <a:t> and </a:t>
          </a:r>
          <a:r>
            <a:rPr lang="da-DK" sz="1200" dirty="0" err="1" smtClean="0"/>
            <a:t>efforts</a:t>
          </a:r>
          <a:endParaRPr lang="da-DK" sz="1200" dirty="0"/>
        </a:p>
      </dgm:t>
    </dgm:pt>
    <dgm:pt modelId="{CEE270ED-D71F-47C5-9790-F428F50985C5}" type="parTrans" cxnId="{413DC6BF-6271-47C9-BD30-93B230D01F0E}">
      <dgm:prSet/>
      <dgm:spPr/>
      <dgm:t>
        <a:bodyPr/>
        <a:lstStyle/>
        <a:p>
          <a:endParaRPr lang="da-DK"/>
        </a:p>
      </dgm:t>
    </dgm:pt>
    <dgm:pt modelId="{878CEC9A-DFC6-4716-9AD0-CC8B0F074116}" type="sibTrans" cxnId="{413DC6BF-6271-47C9-BD30-93B230D01F0E}">
      <dgm:prSet/>
      <dgm:spPr/>
      <dgm:t>
        <a:bodyPr/>
        <a:lstStyle/>
        <a:p>
          <a:endParaRPr lang="da-DK"/>
        </a:p>
      </dgm:t>
    </dgm:pt>
    <dgm:pt modelId="{3BE8626B-4F77-44C0-A429-BF44E7839D77}">
      <dgm:prSet phldrT="[Text]" custT="1"/>
      <dgm:spPr/>
      <dgm:t>
        <a:bodyPr/>
        <a:lstStyle/>
        <a:p>
          <a:r>
            <a:rPr lang="da-DK" sz="1200" dirty="0" smtClean="0"/>
            <a:t>Change the </a:t>
          </a:r>
          <a:r>
            <a:rPr lang="da-DK" sz="1200" dirty="0" err="1" smtClean="0"/>
            <a:t>provided</a:t>
          </a:r>
          <a:r>
            <a:rPr lang="da-DK" sz="1200" dirty="0" smtClean="0"/>
            <a:t> services</a:t>
          </a:r>
          <a:endParaRPr lang="da-DK" sz="1200" dirty="0"/>
        </a:p>
      </dgm:t>
    </dgm:pt>
    <dgm:pt modelId="{2C1610B9-D37F-437C-BFCE-69B40E4040EF}" type="parTrans" cxnId="{171AEAAF-DB28-4E04-BE27-FA30338A64B3}">
      <dgm:prSet/>
      <dgm:spPr/>
      <dgm:t>
        <a:bodyPr/>
        <a:lstStyle/>
        <a:p>
          <a:endParaRPr lang="da-DK"/>
        </a:p>
      </dgm:t>
    </dgm:pt>
    <dgm:pt modelId="{5C3DECD4-8F65-4217-A037-C4DC6D7BB089}" type="sibTrans" cxnId="{171AEAAF-DB28-4E04-BE27-FA30338A64B3}">
      <dgm:prSet/>
      <dgm:spPr/>
      <dgm:t>
        <a:bodyPr/>
        <a:lstStyle/>
        <a:p>
          <a:endParaRPr lang="da-DK"/>
        </a:p>
      </dgm:t>
    </dgm:pt>
    <dgm:pt modelId="{307E302E-7711-46C0-BF46-E8D62EC3A076}">
      <dgm:prSet phldrT="[Text]" custT="1"/>
      <dgm:spPr/>
      <dgm:t>
        <a:bodyPr/>
        <a:lstStyle/>
        <a:p>
          <a:r>
            <a:rPr lang="da-DK" sz="1200" dirty="0" smtClean="0"/>
            <a:t>Complete the services</a:t>
          </a:r>
          <a:endParaRPr lang="da-DK" sz="1200" dirty="0"/>
        </a:p>
      </dgm:t>
    </dgm:pt>
    <dgm:pt modelId="{0F497906-5975-4EFE-A210-AA6AEEC7EB11}" type="parTrans" cxnId="{8BD29B66-3076-4443-A562-272AE1F2F8ED}">
      <dgm:prSet/>
      <dgm:spPr/>
      <dgm:t>
        <a:bodyPr/>
        <a:lstStyle/>
        <a:p>
          <a:endParaRPr lang="da-DK"/>
        </a:p>
      </dgm:t>
    </dgm:pt>
    <dgm:pt modelId="{708CAC8A-8002-4A65-92FE-E0C49764A685}" type="sibTrans" cxnId="{8BD29B66-3076-4443-A562-272AE1F2F8ED}">
      <dgm:prSet/>
      <dgm:spPr/>
      <dgm:t>
        <a:bodyPr/>
        <a:lstStyle/>
        <a:p>
          <a:endParaRPr lang="da-DK"/>
        </a:p>
      </dgm:t>
    </dgm:pt>
    <dgm:pt modelId="{606FC878-59CA-4E7C-923D-4F84CD73CE50}">
      <dgm:prSet phldrT="[Text]" custT="1"/>
      <dgm:spPr/>
      <dgm:t>
        <a:bodyPr/>
        <a:lstStyle/>
        <a:p>
          <a:r>
            <a:rPr lang="da-DK" sz="1200" dirty="0" smtClean="0"/>
            <a:t>Change </a:t>
          </a:r>
          <a:r>
            <a:rPr lang="da-DK" sz="1200" dirty="0" err="1" smtClean="0"/>
            <a:t>goals</a:t>
          </a:r>
          <a:endParaRPr lang="da-DK" sz="1200" dirty="0"/>
        </a:p>
      </dgm:t>
    </dgm:pt>
    <dgm:pt modelId="{BC7B2F88-5A1C-4A15-8980-291884439D8A}" type="sibTrans" cxnId="{56A3BBF5-6311-4F8C-A187-8C930707FF1F}">
      <dgm:prSet/>
      <dgm:spPr/>
      <dgm:t>
        <a:bodyPr/>
        <a:lstStyle/>
        <a:p>
          <a:endParaRPr lang="da-DK"/>
        </a:p>
      </dgm:t>
    </dgm:pt>
    <dgm:pt modelId="{13F74A93-5A13-4459-B7AB-BACFE363609D}" type="parTrans" cxnId="{56A3BBF5-6311-4F8C-A187-8C930707FF1F}">
      <dgm:prSet/>
      <dgm:spPr/>
      <dgm:t>
        <a:bodyPr/>
        <a:lstStyle/>
        <a:p>
          <a:endParaRPr lang="da-DK"/>
        </a:p>
      </dgm:t>
    </dgm:pt>
    <dgm:pt modelId="{4837F349-09C7-4959-86E7-893885D0A866}" type="pres">
      <dgm:prSet presAssocID="{F493CF22-A2DF-4B7F-8967-90B077FC5EDD}" presName="composite" presStyleCnt="0">
        <dgm:presLayoutVars>
          <dgm:chMax val="5"/>
          <dgm:dir/>
          <dgm:animLvl val="ctr"/>
          <dgm:resizeHandles val="exact"/>
        </dgm:presLayoutVars>
      </dgm:prSet>
      <dgm:spPr/>
      <dgm:t>
        <a:bodyPr/>
        <a:lstStyle/>
        <a:p>
          <a:endParaRPr lang="da-DK"/>
        </a:p>
      </dgm:t>
    </dgm:pt>
    <dgm:pt modelId="{D4E3C5CE-4781-472F-8F4C-EEA790B50004}" type="pres">
      <dgm:prSet presAssocID="{F493CF22-A2DF-4B7F-8967-90B077FC5EDD}" presName="cycle" presStyleCnt="0"/>
      <dgm:spPr/>
    </dgm:pt>
    <dgm:pt modelId="{6F9FA5B5-56A6-459C-9408-F53A45A845E0}" type="pres">
      <dgm:prSet presAssocID="{F493CF22-A2DF-4B7F-8967-90B077FC5EDD}" presName="centerShape" presStyleCnt="0"/>
      <dgm:spPr/>
    </dgm:pt>
    <dgm:pt modelId="{9F488967-802E-4E6B-9916-BA0DE37ACFCC}" type="pres">
      <dgm:prSet presAssocID="{F493CF22-A2DF-4B7F-8967-90B077FC5EDD}" presName="connSite" presStyleLbl="node1" presStyleIdx="0" presStyleCnt="5"/>
      <dgm:spPr/>
    </dgm:pt>
    <dgm:pt modelId="{991A8186-4998-489E-975D-4C9D616B7FBD}" type="pres">
      <dgm:prSet presAssocID="{F493CF22-A2DF-4B7F-8967-90B077FC5EDD}" presName="visible" presStyleLbl="node1" presStyleIdx="0" presStyleCnt="5"/>
      <dgm:spPr>
        <a:blipFill rotWithShape="0">
          <a:blip xmlns:r="http://schemas.openxmlformats.org/officeDocument/2006/relationships" r:embed="rId1"/>
          <a:stretch>
            <a:fillRect/>
          </a:stretch>
        </a:blipFill>
      </dgm:spPr>
    </dgm:pt>
    <dgm:pt modelId="{6B4816E8-6178-4E7F-938F-13F814449258}" type="pres">
      <dgm:prSet presAssocID="{CEE270ED-D71F-47C5-9790-F428F50985C5}" presName="Name25" presStyleLbl="parChTrans1D1" presStyleIdx="0" presStyleCnt="4"/>
      <dgm:spPr/>
      <dgm:t>
        <a:bodyPr/>
        <a:lstStyle/>
        <a:p>
          <a:endParaRPr lang="da-DK"/>
        </a:p>
      </dgm:t>
    </dgm:pt>
    <dgm:pt modelId="{4105D9F4-69D9-4282-B584-A5996A250ABA}" type="pres">
      <dgm:prSet presAssocID="{85FBC37E-9811-48E4-A2B3-6A89E02438AD}" presName="node" presStyleCnt="0"/>
      <dgm:spPr/>
    </dgm:pt>
    <dgm:pt modelId="{3AAFAA0B-F0FA-4651-8E90-10D9AD0D8CB2}" type="pres">
      <dgm:prSet presAssocID="{85FBC37E-9811-48E4-A2B3-6A89E02438AD}" presName="parentNode" presStyleLbl="node1" presStyleIdx="1" presStyleCnt="5" custScaleX="109851">
        <dgm:presLayoutVars>
          <dgm:chMax val="1"/>
          <dgm:bulletEnabled val="1"/>
        </dgm:presLayoutVars>
      </dgm:prSet>
      <dgm:spPr/>
      <dgm:t>
        <a:bodyPr/>
        <a:lstStyle/>
        <a:p>
          <a:endParaRPr lang="da-DK"/>
        </a:p>
      </dgm:t>
    </dgm:pt>
    <dgm:pt modelId="{731A53C9-3B8F-4D21-80DB-E7ECF66FE8A9}" type="pres">
      <dgm:prSet presAssocID="{85FBC37E-9811-48E4-A2B3-6A89E02438AD}" presName="childNode" presStyleLbl="revTx" presStyleIdx="0" presStyleCnt="0">
        <dgm:presLayoutVars>
          <dgm:bulletEnabled val="1"/>
        </dgm:presLayoutVars>
      </dgm:prSet>
      <dgm:spPr/>
      <dgm:t>
        <a:bodyPr/>
        <a:lstStyle/>
        <a:p>
          <a:endParaRPr lang="da-DK"/>
        </a:p>
      </dgm:t>
    </dgm:pt>
    <dgm:pt modelId="{03F72E05-BE18-4F18-B090-DCEB7895A592}" type="pres">
      <dgm:prSet presAssocID="{13F74A93-5A13-4459-B7AB-BACFE363609D}" presName="Name25" presStyleLbl="parChTrans1D1" presStyleIdx="1" presStyleCnt="4"/>
      <dgm:spPr/>
      <dgm:t>
        <a:bodyPr/>
        <a:lstStyle/>
        <a:p>
          <a:endParaRPr lang="da-DK"/>
        </a:p>
      </dgm:t>
    </dgm:pt>
    <dgm:pt modelId="{7B826106-BCF2-4315-8412-189B2202A367}" type="pres">
      <dgm:prSet presAssocID="{606FC878-59CA-4E7C-923D-4F84CD73CE50}" presName="node" presStyleCnt="0"/>
      <dgm:spPr/>
    </dgm:pt>
    <dgm:pt modelId="{C8DD2646-C315-4EC6-923B-D5E5A1A20861}" type="pres">
      <dgm:prSet presAssocID="{606FC878-59CA-4E7C-923D-4F84CD73CE50}" presName="parentNode" presStyleLbl="node1" presStyleIdx="2" presStyleCnt="5" custScaleX="114163">
        <dgm:presLayoutVars>
          <dgm:chMax val="1"/>
          <dgm:bulletEnabled val="1"/>
        </dgm:presLayoutVars>
      </dgm:prSet>
      <dgm:spPr/>
      <dgm:t>
        <a:bodyPr/>
        <a:lstStyle/>
        <a:p>
          <a:endParaRPr lang="da-DK"/>
        </a:p>
      </dgm:t>
    </dgm:pt>
    <dgm:pt modelId="{96A7E099-3E82-4415-83C1-57F0A2CBAEBB}" type="pres">
      <dgm:prSet presAssocID="{606FC878-59CA-4E7C-923D-4F84CD73CE50}" presName="childNode" presStyleLbl="revTx" presStyleIdx="0" presStyleCnt="0">
        <dgm:presLayoutVars>
          <dgm:bulletEnabled val="1"/>
        </dgm:presLayoutVars>
      </dgm:prSet>
      <dgm:spPr/>
      <dgm:t>
        <a:bodyPr/>
        <a:lstStyle/>
        <a:p>
          <a:endParaRPr lang="da-DK"/>
        </a:p>
      </dgm:t>
    </dgm:pt>
    <dgm:pt modelId="{104711BE-413D-49FD-94BF-391171CC3B19}" type="pres">
      <dgm:prSet presAssocID="{2C1610B9-D37F-437C-BFCE-69B40E4040EF}" presName="Name25" presStyleLbl="parChTrans1D1" presStyleIdx="2" presStyleCnt="4"/>
      <dgm:spPr/>
      <dgm:t>
        <a:bodyPr/>
        <a:lstStyle/>
        <a:p>
          <a:endParaRPr lang="da-DK"/>
        </a:p>
      </dgm:t>
    </dgm:pt>
    <dgm:pt modelId="{43AF85A7-13B7-4A0C-BBBB-4B974151B641}" type="pres">
      <dgm:prSet presAssocID="{3BE8626B-4F77-44C0-A429-BF44E7839D77}" presName="node" presStyleCnt="0"/>
      <dgm:spPr/>
    </dgm:pt>
    <dgm:pt modelId="{B7B0C859-F03D-4A24-BFFC-48588F64809E}" type="pres">
      <dgm:prSet presAssocID="{3BE8626B-4F77-44C0-A429-BF44E7839D77}" presName="parentNode" presStyleLbl="node1" presStyleIdx="3" presStyleCnt="5" custScaleX="111181">
        <dgm:presLayoutVars>
          <dgm:chMax val="1"/>
          <dgm:bulletEnabled val="1"/>
        </dgm:presLayoutVars>
      </dgm:prSet>
      <dgm:spPr/>
      <dgm:t>
        <a:bodyPr/>
        <a:lstStyle/>
        <a:p>
          <a:endParaRPr lang="da-DK"/>
        </a:p>
      </dgm:t>
    </dgm:pt>
    <dgm:pt modelId="{9A1B2160-06A4-41F1-8A9A-A0112711AF8D}" type="pres">
      <dgm:prSet presAssocID="{3BE8626B-4F77-44C0-A429-BF44E7839D77}" presName="childNode" presStyleLbl="revTx" presStyleIdx="0" presStyleCnt="0">
        <dgm:presLayoutVars>
          <dgm:bulletEnabled val="1"/>
        </dgm:presLayoutVars>
      </dgm:prSet>
      <dgm:spPr/>
      <dgm:t>
        <a:bodyPr/>
        <a:lstStyle/>
        <a:p>
          <a:endParaRPr lang="da-DK"/>
        </a:p>
      </dgm:t>
    </dgm:pt>
    <dgm:pt modelId="{D1BD39E2-D4CF-4792-821D-5507AA51D2E1}" type="pres">
      <dgm:prSet presAssocID="{0F497906-5975-4EFE-A210-AA6AEEC7EB11}" presName="Name25" presStyleLbl="parChTrans1D1" presStyleIdx="3" presStyleCnt="4"/>
      <dgm:spPr/>
      <dgm:t>
        <a:bodyPr/>
        <a:lstStyle/>
        <a:p>
          <a:endParaRPr lang="da-DK"/>
        </a:p>
      </dgm:t>
    </dgm:pt>
    <dgm:pt modelId="{BF61A451-4EFF-4FEE-B6A9-839D4D3E45C3}" type="pres">
      <dgm:prSet presAssocID="{307E302E-7711-46C0-BF46-E8D62EC3A076}" presName="node" presStyleCnt="0"/>
      <dgm:spPr/>
    </dgm:pt>
    <dgm:pt modelId="{FE2A21C8-ACC5-4F36-87EC-05D7CB0D1197}" type="pres">
      <dgm:prSet presAssocID="{307E302E-7711-46C0-BF46-E8D62EC3A076}" presName="parentNode" presStyleLbl="node1" presStyleIdx="4" presStyleCnt="5" custScaleX="124361">
        <dgm:presLayoutVars>
          <dgm:chMax val="1"/>
          <dgm:bulletEnabled val="1"/>
        </dgm:presLayoutVars>
      </dgm:prSet>
      <dgm:spPr/>
      <dgm:t>
        <a:bodyPr/>
        <a:lstStyle/>
        <a:p>
          <a:endParaRPr lang="da-DK"/>
        </a:p>
      </dgm:t>
    </dgm:pt>
    <dgm:pt modelId="{9728A017-6385-4C19-8152-832F3B381100}" type="pres">
      <dgm:prSet presAssocID="{307E302E-7711-46C0-BF46-E8D62EC3A076}" presName="childNode" presStyleLbl="revTx" presStyleIdx="0" presStyleCnt="0">
        <dgm:presLayoutVars>
          <dgm:bulletEnabled val="1"/>
        </dgm:presLayoutVars>
      </dgm:prSet>
      <dgm:spPr/>
    </dgm:pt>
  </dgm:ptLst>
  <dgm:cxnLst>
    <dgm:cxn modelId="{56A3BBF5-6311-4F8C-A187-8C930707FF1F}" srcId="{F493CF22-A2DF-4B7F-8967-90B077FC5EDD}" destId="{606FC878-59CA-4E7C-923D-4F84CD73CE50}" srcOrd="1" destOrd="0" parTransId="{13F74A93-5A13-4459-B7AB-BACFE363609D}" sibTransId="{BC7B2F88-5A1C-4A15-8980-291884439D8A}"/>
    <dgm:cxn modelId="{A9DC292F-1C0C-4E08-870C-87C8A90B047A}" type="presOf" srcId="{85FBC37E-9811-48E4-A2B3-6A89E02438AD}" destId="{3AAFAA0B-F0FA-4651-8E90-10D9AD0D8CB2}" srcOrd="0" destOrd="0" presId="urn:microsoft.com/office/officeart/2005/8/layout/radial2"/>
    <dgm:cxn modelId="{171AEAAF-DB28-4E04-BE27-FA30338A64B3}" srcId="{F493CF22-A2DF-4B7F-8967-90B077FC5EDD}" destId="{3BE8626B-4F77-44C0-A429-BF44E7839D77}" srcOrd="2" destOrd="0" parTransId="{2C1610B9-D37F-437C-BFCE-69B40E4040EF}" sibTransId="{5C3DECD4-8F65-4217-A037-C4DC6D7BB089}"/>
    <dgm:cxn modelId="{083C1D9B-384A-4A15-938E-A3B328A3FB09}" type="presOf" srcId="{3BE8626B-4F77-44C0-A429-BF44E7839D77}" destId="{B7B0C859-F03D-4A24-BFFC-48588F64809E}" srcOrd="0" destOrd="0" presId="urn:microsoft.com/office/officeart/2005/8/layout/radial2"/>
    <dgm:cxn modelId="{3C000249-1147-48BC-81DF-5787DC511F63}" type="presOf" srcId="{2C1610B9-D37F-437C-BFCE-69B40E4040EF}" destId="{104711BE-413D-49FD-94BF-391171CC3B19}" srcOrd="0" destOrd="0" presId="urn:microsoft.com/office/officeart/2005/8/layout/radial2"/>
    <dgm:cxn modelId="{0C77E50C-52C4-47EE-ACAC-F30CE7251910}" type="presOf" srcId="{CEE270ED-D71F-47C5-9790-F428F50985C5}" destId="{6B4816E8-6178-4E7F-938F-13F814449258}" srcOrd="0" destOrd="0" presId="urn:microsoft.com/office/officeart/2005/8/layout/radial2"/>
    <dgm:cxn modelId="{11EE96F0-F638-4B57-ACCE-26713833919B}" type="presOf" srcId="{0F497906-5975-4EFE-A210-AA6AEEC7EB11}" destId="{D1BD39E2-D4CF-4792-821D-5507AA51D2E1}" srcOrd="0" destOrd="0" presId="urn:microsoft.com/office/officeart/2005/8/layout/radial2"/>
    <dgm:cxn modelId="{751AEFDD-CB4B-4A54-952E-CD5BDB3A8C50}" type="presOf" srcId="{F493CF22-A2DF-4B7F-8967-90B077FC5EDD}" destId="{4837F349-09C7-4959-86E7-893885D0A866}" srcOrd="0" destOrd="0" presId="urn:microsoft.com/office/officeart/2005/8/layout/radial2"/>
    <dgm:cxn modelId="{413DC6BF-6271-47C9-BD30-93B230D01F0E}" srcId="{F493CF22-A2DF-4B7F-8967-90B077FC5EDD}" destId="{85FBC37E-9811-48E4-A2B3-6A89E02438AD}" srcOrd="0" destOrd="0" parTransId="{CEE270ED-D71F-47C5-9790-F428F50985C5}" sibTransId="{878CEC9A-DFC6-4716-9AD0-CC8B0F074116}"/>
    <dgm:cxn modelId="{8BD29B66-3076-4443-A562-272AE1F2F8ED}" srcId="{F493CF22-A2DF-4B7F-8967-90B077FC5EDD}" destId="{307E302E-7711-46C0-BF46-E8D62EC3A076}" srcOrd="3" destOrd="0" parTransId="{0F497906-5975-4EFE-A210-AA6AEEC7EB11}" sibTransId="{708CAC8A-8002-4A65-92FE-E0C49764A685}"/>
    <dgm:cxn modelId="{715B6C93-6259-4C09-847A-80050F17DC56}" type="presOf" srcId="{13F74A93-5A13-4459-B7AB-BACFE363609D}" destId="{03F72E05-BE18-4F18-B090-DCEB7895A592}" srcOrd="0" destOrd="0" presId="urn:microsoft.com/office/officeart/2005/8/layout/radial2"/>
    <dgm:cxn modelId="{A0562B9C-D2F7-4B4D-92B4-30C7DC2DDE28}" type="presOf" srcId="{606FC878-59CA-4E7C-923D-4F84CD73CE50}" destId="{C8DD2646-C315-4EC6-923B-D5E5A1A20861}" srcOrd="0" destOrd="0" presId="urn:microsoft.com/office/officeart/2005/8/layout/radial2"/>
    <dgm:cxn modelId="{ACDFFED8-A518-4E45-BF21-5B00EDFB3ECF}" type="presOf" srcId="{307E302E-7711-46C0-BF46-E8D62EC3A076}" destId="{FE2A21C8-ACC5-4F36-87EC-05D7CB0D1197}" srcOrd="0" destOrd="0" presId="urn:microsoft.com/office/officeart/2005/8/layout/radial2"/>
    <dgm:cxn modelId="{2C178794-2065-40FC-93B4-541CB37BB4CF}" type="presParOf" srcId="{4837F349-09C7-4959-86E7-893885D0A866}" destId="{D4E3C5CE-4781-472F-8F4C-EEA790B50004}" srcOrd="0" destOrd="0" presId="urn:microsoft.com/office/officeart/2005/8/layout/radial2"/>
    <dgm:cxn modelId="{0D25DF36-B5DE-4075-93B2-AE0A81EA1B54}" type="presParOf" srcId="{D4E3C5CE-4781-472F-8F4C-EEA790B50004}" destId="{6F9FA5B5-56A6-459C-9408-F53A45A845E0}" srcOrd="0" destOrd="0" presId="urn:microsoft.com/office/officeart/2005/8/layout/radial2"/>
    <dgm:cxn modelId="{D0D043E5-1A2A-41CD-AB29-36607401DFAC}" type="presParOf" srcId="{6F9FA5B5-56A6-459C-9408-F53A45A845E0}" destId="{9F488967-802E-4E6B-9916-BA0DE37ACFCC}" srcOrd="0" destOrd="0" presId="urn:microsoft.com/office/officeart/2005/8/layout/radial2"/>
    <dgm:cxn modelId="{F64BF25B-8619-432F-A5FB-2C4781E2D175}" type="presParOf" srcId="{6F9FA5B5-56A6-459C-9408-F53A45A845E0}" destId="{991A8186-4998-489E-975D-4C9D616B7FBD}" srcOrd="1" destOrd="0" presId="urn:microsoft.com/office/officeart/2005/8/layout/radial2"/>
    <dgm:cxn modelId="{C5E51A9D-169A-46E8-AEA3-734509A892F4}" type="presParOf" srcId="{D4E3C5CE-4781-472F-8F4C-EEA790B50004}" destId="{6B4816E8-6178-4E7F-938F-13F814449258}" srcOrd="1" destOrd="0" presId="urn:microsoft.com/office/officeart/2005/8/layout/radial2"/>
    <dgm:cxn modelId="{94509A8E-EB96-48A1-BF5C-3DF4624EACF4}" type="presParOf" srcId="{D4E3C5CE-4781-472F-8F4C-EEA790B50004}" destId="{4105D9F4-69D9-4282-B584-A5996A250ABA}" srcOrd="2" destOrd="0" presId="urn:microsoft.com/office/officeart/2005/8/layout/radial2"/>
    <dgm:cxn modelId="{2C96B130-67BF-4B95-B021-F2D73689E179}" type="presParOf" srcId="{4105D9F4-69D9-4282-B584-A5996A250ABA}" destId="{3AAFAA0B-F0FA-4651-8E90-10D9AD0D8CB2}" srcOrd="0" destOrd="0" presId="urn:microsoft.com/office/officeart/2005/8/layout/radial2"/>
    <dgm:cxn modelId="{23B154A5-8ED1-409D-A9F3-36597F4B9D15}" type="presParOf" srcId="{4105D9F4-69D9-4282-B584-A5996A250ABA}" destId="{731A53C9-3B8F-4D21-80DB-E7ECF66FE8A9}" srcOrd="1" destOrd="0" presId="urn:microsoft.com/office/officeart/2005/8/layout/radial2"/>
    <dgm:cxn modelId="{444BC183-DF3A-464A-8689-208347A206C1}" type="presParOf" srcId="{D4E3C5CE-4781-472F-8F4C-EEA790B50004}" destId="{03F72E05-BE18-4F18-B090-DCEB7895A592}" srcOrd="3" destOrd="0" presId="urn:microsoft.com/office/officeart/2005/8/layout/radial2"/>
    <dgm:cxn modelId="{7F3BB450-9B81-4707-B3A0-0B0E820D9468}" type="presParOf" srcId="{D4E3C5CE-4781-472F-8F4C-EEA790B50004}" destId="{7B826106-BCF2-4315-8412-189B2202A367}" srcOrd="4" destOrd="0" presId="urn:microsoft.com/office/officeart/2005/8/layout/radial2"/>
    <dgm:cxn modelId="{D6B7D980-B44E-4B01-B124-67C4A99728FB}" type="presParOf" srcId="{7B826106-BCF2-4315-8412-189B2202A367}" destId="{C8DD2646-C315-4EC6-923B-D5E5A1A20861}" srcOrd="0" destOrd="0" presId="urn:microsoft.com/office/officeart/2005/8/layout/radial2"/>
    <dgm:cxn modelId="{5413C06B-0381-4D75-93F3-D994C7A9A145}" type="presParOf" srcId="{7B826106-BCF2-4315-8412-189B2202A367}" destId="{96A7E099-3E82-4415-83C1-57F0A2CBAEBB}" srcOrd="1" destOrd="0" presId="urn:microsoft.com/office/officeart/2005/8/layout/radial2"/>
    <dgm:cxn modelId="{2629C88B-C539-4289-BADA-360629E0A6E4}" type="presParOf" srcId="{D4E3C5CE-4781-472F-8F4C-EEA790B50004}" destId="{104711BE-413D-49FD-94BF-391171CC3B19}" srcOrd="5" destOrd="0" presId="urn:microsoft.com/office/officeart/2005/8/layout/radial2"/>
    <dgm:cxn modelId="{22BB5AB3-6470-472E-8C5D-AA03A0BF29D3}" type="presParOf" srcId="{D4E3C5CE-4781-472F-8F4C-EEA790B50004}" destId="{43AF85A7-13B7-4A0C-BBBB-4B974151B641}" srcOrd="6" destOrd="0" presId="urn:microsoft.com/office/officeart/2005/8/layout/radial2"/>
    <dgm:cxn modelId="{4FB7C7B6-31C9-4875-8E90-D25847B2A296}" type="presParOf" srcId="{43AF85A7-13B7-4A0C-BBBB-4B974151B641}" destId="{B7B0C859-F03D-4A24-BFFC-48588F64809E}" srcOrd="0" destOrd="0" presId="urn:microsoft.com/office/officeart/2005/8/layout/radial2"/>
    <dgm:cxn modelId="{E9064B3D-4D95-4B59-AB89-553B85719BA1}" type="presParOf" srcId="{43AF85A7-13B7-4A0C-BBBB-4B974151B641}" destId="{9A1B2160-06A4-41F1-8A9A-A0112711AF8D}" srcOrd="1" destOrd="0" presId="urn:microsoft.com/office/officeart/2005/8/layout/radial2"/>
    <dgm:cxn modelId="{027B9CF2-8003-47C2-888C-95F59BCADC2D}" type="presParOf" srcId="{D4E3C5CE-4781-472F-8F4C-EEA790B50004}" destId="{D1BD39E2-D4CF-4792-821D-5507AA51D2E1}" srcOrd="7" destOrd="0" presId="urn:microsoft.com/office/officeart/2005/8/layout/radial2"/>
    <dgm:cxn modelId="{EC53B329-0EB0-415D-B9E5-17B1EB35C57C}" type="presParOf" srcId="{D4E3C5CE-4781-472F-8F4C-EEA790B50004}" destId="{BF61A451-4EFF-4FEE-B6A9-839D4D3E45C3}" srcOrd="8" destOrd="0" presId="urn:microsoft.com/office/officeart/2005/8/layout/radial2"/>
    <dgm:cxn modelId="{6EF84B5A-B838-4F0E-9796-C7171BF5914A}" type="presParOf" srcId="{BF61A451-4EFF-4FEE-B6A9-839D4D3E45C3}" destId="{FE2A21C8-ACC5-4F36-87EC-05D7CB0D1197}" srcOrd="0" destOrd="0" presId="urn:microsoft.com/office/officeart/2005/8/layout/radial2"/>
    <dgm:cxn modelId="{15139890-3204-4F7E-BF88-CB50645575BE}" type="presParOf" srcId="{BF61A451-4EFF-4FEE-B6A9-839D4D3E45C3}" destId="{9728A017-6385-4C19-8152-832F3B381100}"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DF1A0-EC9D-48D7-BDC9-5E88E24B8C20}">
      <dsp:nvSpPr>
        <dsp:cNvPr id="0" name=""/>
        <dsp:cNvSpPr/>
      </dsp:nvSpPr>
      <dsp:spPr>
        <a:xfrm>
          <a:off x="1403959" y="1730984"/>
          <a:ext cx="1230680" cy="123068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da-DK" sz="1200" b="1" kern="1200" dirty="0" smtClean="0"/>
            <a:t>Principles for </a:t>
          </a:r>
          <a:r>
            <a:rPr lang="da-DK" sz="1200" b="1" kern="1200" dirty="0" err="1" smtClean="0"/>
            <a:t>good</a:t>
          </a:r>
          <a:r>
            <a:rPr lang="da-DK" sz="1200" b="1" kern="1200" dirty="0" smtClean="0"/>
            <a:t> case </a:t>
          </a:r>
          <a:r>
            <a:rPr lang="da-DK" sz="1200" b="1" kern="1200" dirty="0" err="1" smtClean="0"/>
            <a:t>manage-ment</a:t>
          </a:r>
          <a:endParaRPr lang="da-DK" sz="1200" b="1" kern="1200" dirty="0"/>
        </a:p>
      </dsp:txBody>
      <dsp:txXfrm>
        <a:off x="1584188" y="1911213"/>
        <a:ext cx="870222" cy="870222"/>
      </dsp:txXfrm>
    </dsp:sp>
    <dsp:sp modelId="{B0726E2D-F4CA-4653-826D-8619A402698F}">
      <dsp:nvSpPr>
        <dsp:cNvPr id="0" name=""/>
        <dsp:cNvSpPr/>
      </dsp:nvSpPr>
      <dsp:spPr>
        <a:xfrm rot="16200000">
          <a:off x="1833163" y="1517422"/>
          <a:ext cx="372273" cy="54851"/>
        </a:xfrm>
        <a:custGeom>
          <a:avLst/>
          <a:gdLst/>
          <a:ahLst/>
          <a:cxnLst/>
          <a:rect l="0" t="0" r="0" b="0"/>
          <a:pathLst>
            <a:path>
              <a:moveTo>
                <a:pt x="0" y="27425"/>
              </a:moveTo>
              <a:lnTo>
                <a:pt x="372273" y="2742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a-DK" sz="500" kern="1200" dirty="0"/>
        </a:p>
      </dsp:txBody>
      <dsp:txXfrm>
        <a:off x="2009993" y="1535541"/>
        <a:ext cx="18613" cy="18613"/>
      </dsp:txXfrm>
    </dsp:sp>
    <dsp:sp modelId="{6825712C-9785-40C4-8275-59940D4C791B}">
      <dsp:nvSpPr>
        <dsp:cNvPr id="0" name=""/>
        <dsp:cNvSpPr/>
      </dsp:nvSpPr>
      <dsp:spPr>
        <a:xfrm>
          <a:off x="1403959" y="128031"/>
          <a:ext cx="1230680" cy="123068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da-DK" sz="1000" kern="1200" dirty="0" smtClean="0"/>
            <a:t>Citizen </a:t>
          </a:r>
          <a:r>
            <a:rPr lang="da-DK" sz="1000" kern="1200" dirty="0" err="1" smtClean="0"/>
            <a:t>involvment</a:t>
          </a:r>
          <a:endParaRPr lang="da-DK" sz="1000" kern="1200" dirty="0"/>
        </a:p>
      </dsp:txBody>
      <dsp:txXfrm>
        <a:off x="1584188" y="308260"/>
        <a:ext cx="870222" cy="870222"/>
      </dsp:txXfrm>
    </dsp:sp>
    <dsp:sp modelId="{40FA0D72-5ABF-4E0B-A75A-8E65EAA6D5CE}">
      <dsp:nvSpPr>
        <dsp:cNvPr id="0" name=""/>
        <dsp:cNvSpPr/>
      </dsp:nvSpPr>
      <dsp:spPr>
        <a:xfrm rot="19800000">
          <a:off x="2527262" y="1918160"/>
          <a:ext cx="372273" cy="54851"/>
        </a:xfrm>
        <a:custGeom>
          <a:avLst/>
          <a:gdLst/>
          <a:ahLst/>
          <a:cxnLst/>
          <a:rect l="0" t="0" r="0" b="0"/>
          <a:pathLst>
            <a:path>
              <a:moveTo>
                <a:pt x="0" y="27425"/>
              </a:moveTo>
              <a:lnTo>
                <a:pt x="372273" y="2742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a-DK" sz="500" kern="1200" dirty="0"/>
        </a:p>
      </dsp:txBody>
      <dsp:txXfrm>
        <a:off x="2704092" y="1936279"/>
        <a:ext cx="18613" cy="18613"/>
      </dsp:txXfrm>
    </dsp:sp>
    <dsp:sp modelId="{C5CEB16F-95DC-468B-9856-0C26974A35D7}">
      <dsp:nvSpPr>
        <dsp:cNvPr id="0" name=""/>
        <dsp:cNvSpPr/>
      </dsp:nvSpPr>
      <dsp:spPr>
        <a:xfrm>
          <a:off x="2792158" y="929507"/>
          <a:ext cx="1230680" cy="123068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da-DK" sz="1000" kern="1200" dirty="0" err="1" smtClean="0"/>
            <a:t>Obtaining</a:t>
          </a:r>
          <a:r>
            <a:rPr lang="da-DK" sz="1000" kern="1200" dirty="0" smtClean="0"/>
            <a:t> all relevant information </a:t>
          </a:r>
          <a:r>
            <a:rPr lang="da-DK" sz="1000" kern="1200" dirty="0" err="1" smtClean="0"/>
            <a:t>about</a:t>
          </a:r>
          <a:r>
            <a:rPr lang="da-DK" sz="1000" kern="1200" dirty="0" smtClean="0"/>
            <a:t> the case</a:t>
          </a:r>
        </a:p>
      </dsp:txBody>
      <dsp:txXfrm>
        <a:off x="2972387" y="1109736"/>
        <a:ext cx="870222" cy="870222"/>
      </dsp:txXfrm>
    </dsp:sp>
    <dsp:sp modelId="{C108679F-04EE-4856-BACE-B0A88E3A61BC}">
      <dsp:nvSpPr>
        <dsp:cNvPr id="0" name=""/>
        <dsp:cNvSpPr/>
      </dsp:nvSpPr>
      <dsp:spPr>
        <a:xfrm rot="1800000">
          <a:off x="2527262" y="2719637"/>
          <a:ext cx="372273" cy="54851"/>
        </a:xfrm>
        <a:custGeom>
          <a:avLst/>
          <a:gdLst/>
          <a:ahLst/>
          <a:cxnLst/>
          <a:rect l="0" t="0" r="0" b="0"/>
          <a:pathLst>
            <a:path>
              <a:moveTo>
                <a:pt x="0" y="27425"/>
              </a:moveTo>
              <a:lnTo>
                <a:pt x="372273" y="2742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a-DK" sz="500" kern="1200" dirty="0"/>
        </a:p>
      </dsp:txBody>
      <dsp:txXfrm>
        <a:off x="2704092" y="2737756"/>
        <a:ext cx="18613" cy="18613"/>
      </dsp:txXfrm>
    </dsp:sp>
    <dsp:sp modelId="{E1A6755C-5089-4E10-96D9-22965CA74537}">
      <dsp:nvSpPr>
        <dsp:cNvPr id="0" name=""/>
        <dsp:cNvSpPr/>
      </dsp:nvSpPr>
      <dsp:spPr>
        <a:xfrm>
          <a:off x="2792158" y="2532461"/>
          <a:ext cx="1230680" cy="123068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da-DK" sz="1000" kern="1200" dirty="0" smtClean="0"/>
            <a:t>Separation of </a:t>
          </a:r>
          <a:r>
            <a:rPr lang="da-DK" sz="1000" kern="1200" dirty="0" err="1" smtClean="0"/>
            <a:t>factual</a:t>
          </a:r>
          <a:r>
            <a:rPr lang="da-DK" sz="1000" kern="1200" dirty="0" smtClean="0"/>
            <a:t> informations and </a:t>
          </a:r>
          <a:r>
            <a:rPr lang="da-DK" sz="1000" kern="1200" dirty="0" err="1" smtClean="0"/>
            <a:t>assesment</a:t>
          </a:r>
          <a:endParaRPr lang="da-DK" sz="1000" kern="1200" dirty="0" smtClean="0"/>
        </a:p>
      </dsp:txBody>
      <dsp:txXfrm>
        <a:off x="2972387" y="2712690"/>
        <a:ext cx="870222" cy="870222"/>
      </dsp:txXfrm>
    </dsp:sp>
    <dsp:sp modelId="{226F40D0-AD91-40A6-B516-00FDFC4E3DF2}">
      <dsp:nvSpPr>
        <dsp:cNvPr id="0" name=""/>
        <dsp:cNvSpPr/>
      </dsp:nvSpPr>
      <dsp:spPr>
        <a:xfrm rot="5400000">
          <a:off x="1873429" y="3080109"/>
          <a:ext cx="291740" cy="54851"/>
        </a:xfrm>
        <a:custGeom>
          <a:avLst/>
          <a:gdLst/>
          <a:ahLst/>
          <a:cxnLst/>
          <a:rect l="0" t="0" r="0" b="0"/>
          <a:pathLst>
            <a:path>
              <a:moveTo>
                <a:pt x="0" y="27425"/>
              </a:moveTo>
              <a:lnTo>
                <a:pt x="291740" y="2742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a-DK" sz="500" kern="1200" dirty="0"/>
        </a:p>
      </dsp:txBody>
      <dsp:txXfrm>
        <a:off x="2012006" y="3100242"/>
        <a:ext cx="14587" cy="14587"/>
      </dsp:txXfrm>
    </dsp:sp>
    <dsp:sp modelId="{95272B0A-E0BB-4E8C-BB06-F16A3CA34760}">
      <dsp:nvSpPr>
        <dsp:cNvPr id="0" name=""/>
        <dsp:cNvSpPr/>
      </dsp:nvSpPr>
      <dsp:spPr>
        <a:xfrm>
          <a:off x="1334204" y="3253406"/>
          <a:ext cx="1370190" cy="123068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da-DK" sz="1000" kern="1200" dirty="0" err="1" smtClean="0"/>
            <a:t>Appropriate</a:t>
          </a:r>
          <a:r>
            <a:rPr lang="da-DK" sz="1000" kern="1200" dirty="0" smtClean="0"/>
            <a:t/>
          </a:r>
          <a:br>
            <a:rPr lang="da-DK" sz="1000" kern="1200" dirty="0" smtClean="0"/>
          </a:br>
          <a:r>
            <a:rPr lang="da-DK" sz="1000" kern="1200" dirty="0" err="1" smtClean="0"/>
            <a:t>documentation</a:t>
          </a:r>
          <a:endParaRPr lang="da-DK" sz="1000" kern="1200" dirty="0" smtClean="0"/>
        </a:p>
      </dsp:txBody>
      <dsp:txXfrm>
        <a:off x="1534864" y="3433635"/>
        <a:ext cx="968870" cy="870222"/>
      </dsp:txXfrm>
    </dsp:sp>
    <dsp:sp modelId="{BE5DB01C-0E36-44A0-8CFF-8A04398579F7}">
      <dsp:nvSpPr>
        <dsp:cNvPr id="0" name=""/>
        <dsp:cNvSpPr/>
      </dsp:nvSpPr>
      <dsp:spPr>
        <a:xfrm rot="9000000">
          <a:off x="1139064" y="2719637"/>
          <a:ext cx="372273" cy="54851"/>
        </a:xfrm>
        <a:custGeom>
          <a:avLst/>
          <a:gdLst/>
          <a:ahLst/>
          <a:cxnLst/>
          <a:rect l="0" t="0" r="0" b="0"/>
          <a:pathLst>
            <a:path>
              <a:moveTo>
                <a:pt x="0" y="27425"/>
              </a:moveTo>
              <a:lnTo>
                <a:pt x="372273" y="2742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a-DK" sz="500" kern="1200" dirty="0"/>
        </a:p>
      </dsp:txBody>
      <dsp:txXfrm rot="10800000">
        <a:off x="1315893" y="2737756"/>
        <a:ext cx="18613" cy="18613"/>
      </dsp:txXfrm>
    </dsp:sp>
    <dsp:sp modelId="{AB38026B-9E15-42DE-A9A0-88CC7F0FAE08}">
      <dsp:nvSpPr>
        <dsp:cNvPr id="0" name=""/>
        <dsp:cNvSpPr/>
      </dsp:nvSpPr>
      <dsp:spPr>
        <a:xfrm>
          <a:off x="15761" y="2532461"/>
          <a:ext cx="1230680" cy="123068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da-DK" sz="1000" kern="1200" dirty="0" smtClean="0"/>
            <a:t>Focus on  ressources in the case management</a:t>
          </a:r>
        </a:p>
      </dsp:txBody>
      <dsp:txXfrm>
        <a:off x="195990" y="2712690"/>
        <a:ext cx="870222" cy="870222"/>
      </dsp:txXfrm>
    </dsp:sp>
    <dsp:sp modelId="{8653B209-46C9-4816-B57D-DF7700372532}">
      <dsp:nvSpPr>
        <dsp:cNvPr id="0" name=""/>
        <dsp:cNvSpPr/>
      </dsp:nvSpPr>
      <dsp:spPr>
        <a:xfrm rot="12600000">
          <a:off x="1139064" y="1918160"/>
          <a:ext cx="372273" cy="54851"/>
        </a:xfrm>
        <a:custGeom>
          <a:avLst/>
          <a:gdLst/>
          <a:ahLst/>
          <a:cxnLst/>
          <a:rect l="0" t="0" r="0" b="0"/>
          <a:pathLst>
            <a:path>
              <a:moveTo>
                <a:pt x="0" y="27425"/>
              </a:moveTo>
              <a:lnTo>
                <a:pt x="372273" y="2742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da-DK" sz="500" kern="1200" dirty="0"/>
        </a:p>
      </dsp:txBody>
      <dsp:txXfrm rot="10800000">
        <a:off x="1315893" y="1936279"/>
        <a:ext cx="18613" cy="18613"/>
      </dsp:txXfrm>
    </dsp:sp>
    <dsp:sp modelId="{26F2CED2-F919-4D37-AF79-2A2EEB301AC1}">
      <dsp:nvSpPr>
        <dsp:cNvPr id="0" name=""/>
        <dsp:cNvSpPr/>
      </dsp:nvSpPr>
      <dsp:spPr>
        <a:xfrm>
          <a:off x="15761" y="929507"/>
          <a:ext cx="1230680" cy="123068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da-DK" sz="1000" kern="1200" dirty="0" err="1" smtClean="0"/>
            <a:t>Economic</a:t>
          </a:r>
          <a:r>
            <a:rPr lang="da-DK" sz="1000" kern="1200" dirty="0" smtClean="0"/>
            <a:t> </a:t>
          </a:r>
          <a:r>
            <a:rPr lang="da-DK" sz="1000" kern="1200" dirty="0" err="1" smtClean="0"/>
            <a:t>responsibility</a:t>
          </a:r>
          <a:endParaRPr lang="da-DK" sz="1000" kern="1200" dirty="0" smtClean="0"/>
        </a:p>
      </dsp:txBody>
      <dsp:txXfrm>
        <a:off x="195990" y="1109736"/>
        <a:ext cx="870222" cy="870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011FC-2FEE-4BD0-A4AD-13488848BE77}">
      <dsp:nvSpPr>
        <dsp:cNvPr id="0" name=""/>
        <dsp:cNvSpPr/>
      </dsp:nvSpPr>
      <dsp:spPr>
        <a:xfrm>
          <a:off x="2107405" y="575704"/>
          <a:ext cx="1392953" cy="241752"/>
        </a:xfrm>
        <a:custGeom>
          <a:avLst/>
          <a:gdLst/>
          <a:ahLst/>
          <a:cxnLst/>
          <a:rect l="0" t="0" r="0" b="0"/>
          <a:pathLst>
            <a:path>
              <a:moveTo>
                <a:pt x="0" y="0"/>
              </a:moveTo>
              <a:lnTo>
                <a:pt x="0" y="120876"/>
              </a:lnTo>
              <a:lnTo>
                <a:pt x="1392953" y="120876"/>
              </a:lnTo>
              <a:lnTo>
                <a:pt x="1392953" y="241752"/>
              </a:lnTo>
            </a:path>
          </a:pathLst>
        </a:custGeom>
        <a:noFill/>
        <a:ln w="25400" cap="flat" cmpd="sng" algn="ctr">
          <a:solidFill>
            <a:schemeClr val="dk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565670A-E714-4F59-B242-E1CECA7400D5}">
      <dsp:nvSpPr>
        <dsp:cNvPr id="0" name=""/>
        <dsp:cNvSpPr/>
      </dsp:nvSpPr>
      <dsp:spPr>
        <a:xfrm>
          <a:off x="2061685" y="575704"/>
          <a:ext cx="91440" cy="241752"/>
        </a:xfrm>
        <a:custGeom>
          <a:avLst/>
          <a:gdLst/>
          <a:ahLst/>
          <a:cxnLst/>
          <a:rect l="0" t="0" r="0" b="0"/>
          <a:pathLst>
            <a:path>
              <a:moveTo>
                <a:pt x="45720" y="0"/>
              </a:moveTo>
              <a:lnTo>
                <a:pt x="45720" y="241752"/>
              </a:lnTo>
            </a:path>
          </a:pathLst>
        </a:custGeom>
        <a:noFill/>
        <a:ln w="25400" cap="flat" cmpd="sng" algn="ctr">
          <a:solidFill>
            <a:schemeClr val="dk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45C1772-EAEA-436B-89FE-78ED08312863}">
      <dsp:nvSpPr>
        <dsp:cNvPr id="0" name=""/>
        <dsp:cNvSpPr/>
      </dsp:nvSpPr>
      <dsp:spPr>
        <a:xfrm>
          <a:off x="714452" y="575704"/>
          <a:ext cx="1392953" cy="241752"/>
        </a:xfrm>
        <a:custGeom>
          <a:avLst/>
          <a:gdLst/>
          <a:ahLst/>
          <a:cxnLst/>
          <a:rect l="0" t="0" r="0" b="0"/>
          <a:pathLst>
            <a:path>
              <a:moveTo>
                <a:pt x="1392953" y="0"/>
              </a:moveTo>
              <a:lnTo>
                <a:pt x="1392953" y="120876"/>
              </a:lnTo>
              <a:lnTo>
                <a:pt x="0" y="120876"/>
              </a:lnTo>
              <a:lnTo>
                <a:pt x="0" y="241752"/>
              </a:lnTo>
            </a:path>
          </a:pathLst>
        </a:custGeom>
        <a:noFill/>
        <a:ln w="25400" cap="flat" cmpd="sng" algn="ctr">
          <a:solidFill>
            <a:schemeClr val="dk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8721934-1176-4069-8B6A-6B392CC6330F}">
      <dsp:nvSpPr>
        <dsp:cNvPr id="0" name=""/>
        <dsp:cNvSpPr/>
      </dsp:nvSpPr>
      <dsp:spPr>
        <a:xfrm>
          <a:off x="1531804" y="104"/>
          <a:ext cx="1151201" cy="575600"/>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da-DK" sz="1400" kern="1200" dirty="0" smtClean="0"/>
            <a:t>Purpose of intervention</a:t>
          </a:r>
        </a:p>
      </dsp:txBody>
      <dsp:txXfrm>
        <a:off x="1531804" y="104"/>
        <a:ext cx="1151201" cy="575600"/>
      </dsp:txXfrm>
    </dsp:sp>
    <dsp:sp modelId="{5901A59D-917D-4EF7-B15F-78961ED3EE17}">
      <dsp:nvSpPr>
        <dsp:cNvPr id="0" name=""/>
        <dsp:cNvSpPr/>
      </dsp:nvSpPr>
      <dsp:spPr>
        <a:xfrm>
          <a:off x="138851" y="817457"/>
          <a:ext cx="1151201" cy="575600"/>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da-DK" sz="1400" kern="1200" dirty="0" err="1" smtClean="0"/>
            <a:t>Goal</a:t>
          </a:r>
          <a:r>
            <a:rPr lang="da-DK" sz="1400" kern="1200" dirty="0" smtClean="0"/>
            <a:t> 1 of intervention</a:t>
          </a:r>
          <a:endParaRPr lang="da-DK" sz="1400" kern="1200" dirty="0"/>
        </a:p>
      </dsp:txBody>
      <dsp:txXfrm>
        <a:off x="138851" y="817457"/>
        <a:ext cx="1151201" cy="575600"/>
      </dsp:txXfrm>
    </dsp:sp>
    <dsp:sp modelId="{3517FCF0-93E2-4E41-BB9D-9A48BC742FC0}">
      <dsp:nvSpPr>
        <dsp:cNvPr id="0" name=""/>
        <dsp:cNvSpPr/>
      </dsp:nvSpPr>
      <dsp:spPr>
        <a:xfrm>
          <a:off x="1531804" y="817457"/>
          <a:ext cx="1151201" cy="575600"/>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da-DK" sz="1400" kern="1200" dirty="0" err="1" smtClean="0"/>
            <a:t>Goal</a:t>
          </a:r>
          <a:r>
            <a:rPr lang="da-DK" sz="1400" kern="1200" dirty="0" smtClean="0"/>
            <a:t> 2 of intervention</a:t>
          </a:r>
          <a:endParaRPr lang="da-DK" sz="1700" kern="1200" dirty="0"/>
        </a:p>
      </dsp:txBody>
      <dsp:txXfrm>
        <a:off x="1531804" y="817457"/>
        <a:ext cx="1151201" cy="575600"/>
      </dsp:txXfrm>
    </dsp:sp>
    <dsp:sp modelId="{AFBB4A81-7B16-4132-91BC-9E6CEA21A162}">
      <dsp:nvSpPr>
        <dsp:cNvPr id="0" name=""/>
        <dsp:cNvSpPr/>
      </dsp:nvSpPr>
      <dsp:spPr>
        <a:xfrm>
          <a:off x="2924758" y="817457"/>
          <a:ext cx="1151201" cy="575600"/>
        </a:xfrm>
        <a:prstGeom prst="rect">
          <a:avLst/>
        </a:prstGeom>
        <a:solidFill>
          <a:schemeClr val="l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da-DK" sz="1400" kern="1200" dirty="0" err="1" smtClean="0"/>
            <a:t>Goal</a:t>
          </a:r>
          <a:r>
            <a:rPr lang="da-DK" sz="1400" kern="1200" dirty="0" smtClean="0"/>
            <a:t> 3 of intervention</a:t>
          </a:r>
          <a:endParaRPr lang="da-DK" sz="1400" kern="1200" dirty="0"/>
        </a:p>
      </dsp:txBody>
      <dsp:txXfrm>
        <a:off x="2924758" y="817457"/>
        <a:ext cx="1151201" cy="57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9772" cy="497603"/>
          </a:xfrm>
          <a:prstGeom prst="rect">
            <a:avLst/>
          </a:prstGeom>
        </p:spPr>
        <p:txBody>
          <a:bodyPr vert="horz" lIns="92281" tIns="46141" rIns="92281" bIns="46141" rtlCol="0"/>
          <a:lstStyle>
            <a:lvl1pPr algn="l">
              <a:defRPr sz="1200">
                <a:latin typeface="Arial" charset="0"/>
                <a:ea typeface="Geneva" charset="0"/>
                <a:cs typeface="+mn-cs"/>
              </a:defRPr>
            </a:lvl1pPr>
          </a:lstStyle>
          <a:p>
            <a:pPr>
              <a:defRPr/>
            </a:pPr>
            <a:endParaRPr lang="da-DK"/>
          </a:p>
        </p:txBody>
      </p:sp>
      <p:sp>
        <p:nvSpPr>
          <p:cNvPr id="3" name="Pladsholder til dato 2"/>
          <p:cNvSpPr>
            <a:spLocks noGrp="1"/>
          </p:cNvSpPr>
          <p:nvPr>
            <p:ph type="dt" idx="1"/>
          </p:nvPr>
        </p:nvSpPr>
        <p:spPr>
          <a:xfrm>
            <a:off x="3857395" y="0"/>
            <a:ext cx="2949772" cy="497603"/>
          </a:xfrm>
          <a:prstGeom prst="rect">
            <a:avLst/>
          </a:prstGeom>
        </p:spPr>
        <p:txBody>
          <a:bodyPr vert="horz" wrap="square" lIns="92281" tIns="46141" rIns="92281" bIns="46141" numCol="1" anchor="t" anchorCtr="0" compatLnSpc="1">
            <a:prstTxWarp prst="textNoShape">
              <a:avLst/>
            </a:prstTxWarp>
          </a:bodyPr>
          <a:lstStyle>
            <a:lvl1pPr algn="r">
              <a:defRPr sz="1200"/>
            </a:lvl1pPr>
          </a:lstStyle>
          <a:p>
            <a:fld id="{7534E9E5-B8A6-4A3D-BFB1-0DD651C19F67}" type="datetimeFigureOut">
              <a:rPr lang="da-DK"/>
              <a:pPr/>
              <a:t>25-08-2015</a:t>
            </a:fld>
            <a:endParaRPr lang="da-DK"/>
          </a:p>
        </p:txBody>
      </p:sp>
      <p:sp>
        <p:nvSpPr>
          <p:cNvPr id="4" name="Pladsholder til diasbillede 3"/>
          <p:cNvSpPr>
            <a:spLocks noGrp="1" noRot="1" noChangeAspect="1"/>
          </p:cNvSpPr>
          <p:nvPr>
            <p:ph type="sldImg" idx="2"/>
          </p:nvPr>
        </p:nvSpPr>
        <p:spPr>
          <a:xfrm>
            <a:off x="919163" y="746125"/>
            <a:ext cx="4970462" cy="3727450"/>
          </a:xfrm>
          <a:prstGeom prst="rect">
            <a:avLst/>
          </a:prstGeom>
          <a:noFill/>
          <a:ln w="12700">
            <a:solidFill>
              <a:prstClr val="black"/>
            </a:solidFill>
          </a:ln>
        </p:spPr>
        <p:txBody>
          <a:bodyPr vert="horz" lIns="92281" tIns="46141" rIns="92281" bIns="46141" rtlCol="0" anchor="ctr"/>
          <a:lstStyle/>
          <a:p>
            <a:pPr lvl="0"/>
            <a:endParaRPr lang="da-DK" noProof="0" smtClean="0"/>
          </a:p>
        </p:txBody>
      </p:sp>
      <p:sp>
        <p:nvSpPr>
          <p:cNvPr id="5" name="Pladsholder til noter 4"/>
          <p:cNvSpPr>
            <a:spLocks noGrp="1"/>
          </p:cNvSpPr>
          <p:nvPr>
            <p:ph type="body" sz="quarter" idx="3"/>
          </p:nvPr>
        </p:nvSpPr>
        <p:spPr>
          <a:xfrm>
            <a:off x="680717" y="4721662"/>
            <a:ext cx="5447355" cy="4473654"/>
          </a:xfrm>
          <a:prstGeom prst="rect">
            <a:avLst/>
          </a:prstGeom>
        </p:spPr>
        <p:txBody>
          <a:bodyPr vert="horz" lIns="92281" tIns="46141" rIns="92281" bIns="46141" rtlCol="0"/>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6" name="Pladsholder til sidefod 5"/>
          <p:cNvSpPr>
            <a:spLocks noGrp="1"/>
          </p:cNvSpPr>
          <p:nvPr>
            <p:ph type="ftr" sz="quarter" idx="4"/>
          </p:nvPr>
        </p:nvSpPr>
        <p:spPr>
          <a:xfrm>
            <a:off x="0" y="9441733"/>
            <a:ext cx="2949772" cy="497602"/>
          </a:xfrm>
          <a:prstGeom prst="rect">
            <a:avLst/>
          </a:prstGeom>
        </p:spPr>
        <p:txBody>
          <a:bodyPr vert="horz" lIns="92281" tIns="46141" rIns="92281" bIns="46141" rtlCol="0" anchor="b"/>
          <a:lstStyle>
            <a:lvl1pPr algn="l">
              <a:defRPr sz="1200">
                <a:latin typeface="Arial" charset="0"/>
                <a:ea typeface="Geneva" charset="0"/>
                <a:cs typeface="+mn-cs"/>
              </a:defRPr>
            </a:lvl1pPr>
          </a:lstStyle>
          <a:p>
            <a:pPr>
              <a:defRPr/>
            </a:pPr>
            <a:endParaRPr lang="da-DK"/>
          </a:p>
        </p:txBody>
      </p:sp>
      <p:sp>
        <p:nvSpPr>
          <p:cNvPr id="7" name="Pladsholder til diasnummer 6"/>
          <p:cNvSpPr>
            <a:spLocks noGrp="1"/>
          </p:cNvSpPr>
          <p:nvPr>
            <p:ph type="sldNum" sz="quarter" idx="5"/>
          </p:nvPr>
        </p:nvSpPr>
        <p:spPr>
          <a:xfrm>
            <a:off x="3857395" y="9441733"/>
            <a:ext cx="2949772" cy="497602"/>
          </a:xfrm>
          <a:prstGeom prst="rect">
            <a:avLst/>
          </a:prstGeom>
        </p:spPr>
        <p:txBody>
          <a:bodyPr vert="horz" wrap="square" lIns="92281" tIns="46141" rIns="92281" bIns="46141" numCol="1" anchor="b" anchorCtr="0" compatLnSpc="1">
            <a:prstTxWarp prst="textNoShape">
              <a:avLst/>
            </a:prstTxWarp>
          </a:bodyPr>
          <a:lstStyle>
            <a:lvl1pPr algn="r">
              <a:defRPr sz="1200"/>
            </a:lvl1pPr>
          </a:lstStyle>
          <a:p>
            <a:fld id="{E2250D13-B5B8-4677-B767-A112F1F0C7AE}" type="slidenum">
              <a:rPr lang="da-DK"/>
              <a:pPr/>
              <a:t>‹nr.›</a:t>
            </a:fld>
            <a:endParaRPr lang="da-DK"/>
          </a:p>
        </p:txBody>
      </p:sp>
    </p:spTree>
    <p:extLst>
      <p:ext uri="{BB962C8B-B14F-4D97-AF65-F5344CB8AC3E}">
        <p14:creationId xmlns:p14="http://schemas.microsoft.com/office/powerpoint/2010/main" val="35616506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0"/>
        <a:cs typeface="Geneva" charset="0"/>
      </a:defRPr>
    </a:lvl1pPr>
    <a:lvl2pPr marL="457200" algn="l" defTabSz="457200" rtl="0" eaLnBrk="0" fontAlgn="base" hangingPunct="0">
      <a:spcBef>
        <a:spcPct val="30000"/>
      </a:spcBef>
      <a:spcAft>
        <a:spcPct val="0"/>
      </a:spcAft>
      <a:defRPr sz="1200" kern="1200">
        <a:solidFill>
          <a:schemeClr val="tx1"/>
        </a:solidFill>
        <a:latin typeface="+mn-lt"/>
        <a:ea typeface="Geneva"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a:p>
        </p:txBody>
      </p:sp>
      <p:sp>
        <p:nvSpPr>
          <p:cNvPr id="4" name="Pladsholder til diasnummer 3"/>
          <p:cNvSpPr>
            <a:spLocks noGrp="1"/>
          </p:cNvSpPr>
          <p:nvPr>
            <p:ph type="sldNum" sz="quarter" idx="10"/>
          </p:nvPr>
        </p:nvSpPr>
        <p:spPr/>
        <p:txBody>
          <a:bodyPr/>
          <a:lstStyle/>
          <a:p>
            <a:fld id="{E2250D13-B5B8-4677-B767-A112F1F0C7AE}" type="slidenum">
              <a:rPr lang="da-DK" smtClean="0"/>
              <a:pPr/>
              <a:t>1</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Evt. koble til menneskesyn – grundlæggende tænkning i den danske lovgivning – grundloven</a:t>
            </a:r>
          </a:p>
          <a:p>
            <a:endParaRPr lang="da-DK" dirty="0" smtClean="0"/>
          </a:p>
          <a:p>
            <a:r>
              <a:rPr lang="da-DK" dirty="0" smtClean="0"/>
              <a:t>Refleksionsspørgsmål:</a:t>
            </a:r>
          </a:p>
          <a:p>
            <a:r>
              <a:rPr lang="da-DK" dirty="0" smtClean="0"/>
              <a:t>Hvad tænker I om inddragelse af borgeren?</a:t>
            </a:r>
          </a:p>
          <a:p>
            <a:r>
              <a:rPr lang="da-DK" dirty="0" smtClean="0"/>
              <a:t>Bliver borgeren inddraget i beslutninger vedrørende egne forhold?</a:t>
            </a:r>
          </a:p>
          <a:p>
            <a:r>
              <a:rPr lang="da-DK" dirty="0" smtClean="0"/>
              <a:t>Hvordan?</a:t>
            </a:r>
          </a:p>
          <a:p>
            <a:endParaRPr lang="da-DK" dirty="0"/>
          </a:p>
        </p:txBody>
      </p:sp>
      <p:sp>
        <p:nvSpPr>
          <p:cNvPr id="4" name="Pladsholder til diasnummer 3"/>
          <p:cNvSpPr>
            <a:spLocks noGrp="1"/>
          </p:cNvSpPr>
          <p:nvPr>
            <p:ph type="sldNum" sz="quarter" idx="10"/>
          </p:nvPr>
        </p:nvSpPr>
        <p:spPr/>
        <p:txBody>
          <a:bodyPr/>
          <a:lstStyle/>
          <a:p>
            <a:fld id="{E2250D13-B5B8-4677-B767-A112F1F0C7AE}" type="slidenum">
              <a:rPr lang="da-DK" smtClean="0"/>
              <a:pPr/>
              <a:t>15</a:t>
            </a:fld>
            <a:endParaRPr lang="da-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defTabSz="461406">
              <a:defRPr/>
            </a:pPr>
            <a:r>
              <a:rPr lang="da-DK" dirty="0" smtClean="0"/>
              <a:t>Hvert tema indeholder en eller flere undertemaer, som udgør specifikke områder, som det kan være relevant at spørge ind til i samtalen. Udredningsskemaet er ikke udformet som et dialogredskab, men kan anvendes som en inspiration eller tjekliste for udredningen og dialogen med borgeren. Nedenfor er vist en samlet oversigt over temaer og undertemaer.</a:t>
            </a:r>
          </a:p>
          <a:p>
            <a:endParaRPr lang="da-DK" dirty="0"/>
          </a:p>
        </p:txBody>
      </p:sp>
      <p:sp>
        <p:nvSpPr>
          <p:cNvPr id="4" name="Pladsholder til diasnummer 3"/>
          <p:cNvSpPr>
            <a:spLocks noGrp="1"/>
          </p:cNvSpPr>
          <p:nvPr>
            <p:ph type="sldNum" sz="quarter" idx="10"/>
          </p:nvPr>
        </p:nvSpPr>
        <p:spPr/>
        <p:txBody>
          <a:bodyPr/>
          <a:lstStyle/>
          <a:p>
            <a:fld id="{3CE13500-0BBA-4589-857D-5BDC69CF5CD7}" type="slidenum">
              <a:rPr lang="da-DK" smtClean="0"/>
              <a:pPr/>
              <a:t>20</a:t>
            </a:fld>
            <a:endParaRPr lang="da-D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Jeg mangler nogle cases fra Kirgisistan vedrørende voksne handicappede og udsatte – gerne nogle fyldige cases, så de kan bruges i undervisningen og i gruppedrøftelserne.</a:t>
            </a:r>
            <a:endParaRPr lang="da-DK" dirty="0"/>
          </a:p>
        </p:txBody>
      </p:sp>
      <p:sp>
        <p:nvSpPr>
          <p:cNvPr id="4" name="Pladsholder til diasnummer 3"/>
          <p:cNvSpPr>
            <a:spLocks noGrp="1"/>
          </p:cNvSpPr>
          <p:nvPr>
            <p:ph type="sldNum" sz="quarter" idx="10"/>
          </p:nvPr>
        </p:nvSpPr>
        <p:spPr/>
        <p:txBody>
          <a:bodyPr/>
          <a:lstStyle/>
          <a:p>
            <a:fld id="{E2250D13-B5B8-4677-B767-A112F1F0C7AE}" type="slidenum">
              <a:rPr lang="da-DK" smtClean="0"/>
              <a:pPr/>
              <a:t>27</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Kan kun bruges, hvis vi får nogle cases</a:t>
            </a:r>
            <a:r>
              <a:rPr lang="da-DK" baseline="0" dirty="0" smtClean="0"/>
              <a:t> fra Kirgisistan, vi kan bruge som eksempler.</a:t>
            </a:r>
          </a:p>
          <a:p>
            <a:r>
              <a:rPr lang="da-DK" baseline="0" dirty="0" smtClean="0"/>
              <a:t>Vi skal have printet tilstrækkeligt med ”blanke” udredningsskemaer på russisk, som de kan udfylde under gruppearbejdet.</a:t>
            </a:r>
          </a:p>
          <a:p>
            <a:r>
              <a:rPr lang="da-DK" baseline="0" dirty="0" smtClean="0"/>
              <a:t>Hvordan samles op efter gruppearbejdet?</a:t>
            </a:r>
            <a:endParaRPr lang="da-DK" dirty="0"/>
          </a:p>
        </p:txBody>
      </p:sp>
      <p:sp>
        <p:nvSpPr>
          <p:cNvPr id="4" name="Pladsholder til diasnummer 3"/>
          <p:cNvSpPr>
            <a:spLocks noGrp="1"/>
          </p:cNvSpPr>
          <p:nvPr>
            <p:ph type="sldNum" sz="quarter" idx="10"/>
          </p:nvPr>
        </p:nvSpPr>
        <p:spPr/>
        <p:txBody>
          <a:bodyPr/>
          <a:lstStyle/>
          <a:p>
            <a:fld id="{E2250D13-B5B8-4677-B767-A112F1F0C7AE}" type="slidenum">
              <a:rPr lang="da-DK" smtClean="0"/>
              <a:pPr/>
              <a:t>34</a:t>
            </a:fld>
            <a:endParaRPr lang="da-D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855775" y="9441733"/>
            <a:ext cx="2951392" cy="4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81" tIns="46141" rIns="92281" bIns="46141" anchor="b"/>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algn="r"/>
            <a:fld id="{B007E770-0C94-4F7E-9CF0-808618161A8F}" type="slidenum">
              <a:rPr lang="da-DK" sz="1200">
                <a:solidFill>
                  <a:srgbClr val="000000"/>
                </a:solidFill>
                <a:latin typeface="Verdana" pitchFamily="34" charset="0"/>
              </a:rPr>
              <a:pPr algn="r"/>
              <a:t>50</a:t>
            </a:fld>
            <a:endParaRPr lang="da-DK" sz="1200" dirty="0">
              <a:solidFill>
                <a:srgbClr val="000000"/>
              </a:solidFill>
              <a:latin typeface="Verdana" pitchFamily="34" charset="0"/>
            </a:endParaRPr>
          </a:p>
        </p:txBody>
      </p:sp>
      <p:sp>
        <p:nvSpPr>
          <p:cNvPr id="159747" name="Rectangle 2"/>
          <p:cNvSpPr>
            <a:spLocks noGrp="1" noRot="1" noChangeAspect="1" noChangeArrowheads="1" noTextEdit="1"/>
          </p:cNvSpPr>
          <p:nvPr>
            <p:ph type="sldImg"/>
          </p:nvPr>
        </p:nvSpPr>
        <p:spPr bwMode="auto">
          <a:xfrm>
            <a:off x="928688" y="746125"/>
            <a:ext cx="4967287" cy="3725863"/>
          </a:xfrm>
          <a:solidFill>
            <a:srgbClr val="FFFFFF"/>
          </a:solidFill>
          <a:ln>
            <a:solidFill>
              <a:srgbClr val="000000"/>
            </a:solidFill>
            <a:miter lim="800000"/>
            <a:headEnd/>
            <a:tailEnd/>
          </a:ln>
        </p:spPr>
      </p:sp>
      <p:sp>
        <p:nvSpPr>
          <p:cNvPr id="159748" name="Rectangle 3"/>
          <p:cNvSpPr>
            <a:spLocks noGrp="1" noChangeArrowheads="1"/>
          </p:cNvSpPr>
          <p:nvPr>
            <p:ph type="body" idx="1"/>
          </p:nvPr>
        </p:nvSpPr>
        <p:spPr bwMode="auto">
          <a:xfrm>
            <a:off x="909244" y="4721662"/>
            <a:ext cx="4990301" cy="4473654"/>
          </a:xfrm>
          <a:solidFill>
            <a:srgbClr val="FFFFFF"/>
          </a:solidFill>
          <a:ln>
            <a:solidFill>
              <a:srgbClr val="000000"/>
            </a:solidFill>
            <a:miter lim="800000"/>
            <a:headEnd/>
            <a:tailEnd/>
          </a:ln>
        </p:spPr>
        <p:txBody>
          <a:bodyPr wrap="square" numCol="1" anchor="t" anchorCtr="0" compatLnSpc="1">
            <a:prstTxWarp prst="textNoShape">
              <a:avLst/>
            </a:prstTxWarp>
          </a:bodyPr>
          <a:lstStyle/>
          <a:p>
            <a:pPr defTabSz="922812">
              <a:spcBef>
                <a:spcPct val="0"/>
              </a:spcBef>
            </a:pPr>
            <a:r>
              <a:rPr lang="da-DK" b="1" dirty="0" smtClean="0">
                <a:ea typeface="Geneva" charset="-128"/>
              </a:rPr>
              <a:t>Uden for målgruppen:</a:t>
            </a:r>
          </a:p>
          <a:p>
            <a:pPr defTabSz="922812">
              <a:spcBef>
                <a:spcPct val="0"/>
              </a:spcBef>
            </a:pPr>
            <a:r>
              <a:rPr lang="da-DK" dirty="0" smtClean="0">
                <a:ea typeface="Geneva" charset="-128"/>
              </a:rPr>
              <a:t>Udenfor målgruppen for obligatoriske tilbud om handleplaner falder borgere, der er i stand til at tage vare på egne interesser, er i besiddelse af en højere grad af social kompetence, og som fx udelukkende har behov for hjælp til at strukturere dagligdagen</a:t>
            </a:r>
          </a:p>
          <a:p>
            <a:pPr defTabSz="922812">
              <a:spcBef>
                <a:spcPct val="0"/>
              </a:spcBef>
            </a:pPr>
            <a:endParaRPr lang="da-DK" dirty="0" smtClean="0">
              <a:ea typeface="Geneva"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919163" y="746125"/>
            <a:ext cx="4970462"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22812">
              <a:spcBef>
                <a:spcPct val="0"/>
              </a:spcBef>
            </a:pPr>
            <a:endParaRPr lang="da-DK" dirty="0" smtClean="0">
              <a:ea typeface="Geneva" charset="-128"/>
            </a:endParaRPr>
          </a:p>
        </p:txBody>
      </p:sp>
      <p:sp>
        <p:nvSpPr>
          <p:cNvPr id="29700" name="Slide Number Placeholder 3"/>
          <p:cNvSpPr txBox="1">
            <a:spLocks noGrp="1"/>
          </p:cNvSpPr>
          <p:nvPr/>
        </p:nvSpPr>
        <p:spPr bwMode="auto">
          <a:xfrm>
            <a:off x="3855775" y="9441733"/>
            <a:ext cx="2951392" cy="4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81" tIns="46141" rIns="92281" bIns="46141" anchor="b"/>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algn="r" eaLnBrk="1" hangingPunct="1"/>
            <a:fld id="{85FC324B-C93B-4E1C-AEEF-7DBA217F0442}" type="slidenum">
              <a:rPr lang="da-DK" sz="1200">
                <a:latin typeface="Calibri" pitchFamily="34" charset="0"/>
              </a:rPr>
              <a:pPr algn="r" eaLnBrk="1" hangingPunct="1"/>
              <a:t>65</a:t>
            </a:fld>
            <a:endParaRPr lang="da-DK" sz="1200" dirty="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s">
    <p:spTree>
      <p:nvGrpSpPr>
        <p:cNvPr id="1" name=""/>
        <p:cNvGrpSpPr/>
        <p:nvPr/>
      </p:nvGrpSpPr>
      <p:grpSpPr>
        <a:xfrm>
          <a:off x="0" y="0"/>
          <a:ext cx="0" cy="0"/>
          <a:chOff x="0" y="0"/>
          <a:chExt cx="0" cy="0"/>
        </a:xfrm>
      </p:grpSpPr>
      <p:pic>
        <p:nvPicPr>
          <p:cNvPr id="4" name="Billede 7" descr="PP baggrund.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Billede 9"/>
          <p:cNvPicPr>
            <a:picLocks noChangeAspect="1"/>
          </p:cNvPicPr>
          <p:nvPr userDrawn="1"/>
        </p:nvPicPr>
        <p:blipFill>
          <a:blip r:embed="rId3"/>
          <a:srcRect/>
          <a:stretch>
            <a:fillRect/>
          </a:stretch>
        </p:blipFill>
        <p:spPr bwMode="auto">
          <a:xfrm>
            <a:off x="6880225" y="358775"/>
            <a:ext cx="1916113" cy="731838"/>
          </a:xfrm>
          <a:prstGeom prst="rect">
            <a:avLst/>
          </a:prstGeom>
          <a:noFill/>
          <a:ln w="9525">
            <a:noFill/>
            <a:miter lim="800000"/>
            <a:headEnd/>
            <a:tailEnd/>
          </a:ln>
        </p:spPr>
      </p:pic>
      <p:pic>
        <p:nvPicPr>
          <p:cNvPr id="6" name="Billede 10"/>
          <p:cNvPicPr>
            <a:picLocks noChangeAspect="1"/>
          </p:cNvPicPr>
          <p:nvPr userDrawn="1"/>
        </p:nvPicPr>
        <p:blipFill>
          <a:blip r:embed="rId4"/>
          <a:srcRect/>
          <a:stretch>
            <a:fillRect/>
          </a:stretch>
        </p:blipFill>
        <p:spPr bwMode="auto">
          <a:xfrm>
            <a:off x="534988" y="6332538"/>
            <a:ext cx="4492625" cy="90487"/>
          </a:xfrm>
          <a:prstGeom prst="rect">
            <a:avLst/>
          </a:prstGeom>
          <a:noFill/>
          <a:ln w="9525">
            <a:noFill/>
            <a:miter lim="800000"/>
            <a:headEnd/>
            <a:tailEnd/>
          </a:ln>
        </p:spPr>
      </p:pic>
      <p:sp>
        <p:nvSpPr>
          <p:cNvPr id="3074" name="Rectangle 2"/>
          <p:cNvSpPr>
            <a:spLocks noGrp="1" noChangeArrowheads="1"/>
          </p:cNvSpPr>
          <p:nvPr>
            <p:ph type="ctrTitle"/>
          </p:nvPr>
        </p:nvSpPr>
        <p:spPr>
          <a:xfrm>
            <a:off x="514350" y="2243138"/>
            <a:ext cx="7772400" cy="1214437"/>
          </a:xfrm>
        </p:spPr>
        <p:txBody>
          <a:bodyPr lIns="0" tIns="0" rIns="0" bIns="0"/>
          <a:lstStyle>
            <a:lvl1pPr>
              <a:defRPr sz="3200"/>
            </a:lvl1pPr>
          </a:lstStyle>
          <a:p>
            <a:pPr lvl="0"/>
            <a:r>
              <a:rPr lang="da-DK" noProof="0" smtClean="0"/>
              <a:t>Klik for at redigere i master</a:t>
            </a:r>
            <a:endParaRPr lang="en-GB" noProof="0" smtClean="0"/>
          </a:p>
        </p:txBody>
      </p:sp>
      <p:sp>
        <p:nvSpPr>
          <p:cNvPr id="3075" name="Rectangle 3"/>
          <p:cNvSpPr>
            <a:spLocks noGrp="1" noChangeArrowheads="1"/>
          </p:cNvSpPr>
          <p:nvPr>
            <p:ph type="subTitle" idx="1"/>
          </p:nvPr>
        </p:nvSpPr>
        <p:spPr>
          <a:xfrm>
            <a:off x="514350" y="3470275"/>
            <a:ext cx="7772400" cy="175260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marL="0" indent="0">
              <a:buFontTx/>
              <a:buNone/>
              <a:defRPr sz="2000"/>
            </a:lvl1pPr>
          </a:lstStyle>
          <a:p>
            <a:pPr lvl="0"/>
            <a:r>
              <a:rPr lang="da-DK" noProof="0" smtClean="0"/>
              <a:t>Klik for at redigere i master</a:t>
            </a:r>
            <a:endParaRPr lang="en-GB"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457200"/>
            <a:ext cx="2057400" cy="5668963"/>
          </a:xfrm>
        </p:spPr>
        <p:txBody>
          <a:bodyPr vert="eaVert"/>
          <a:lstStyle/>
          <a:p>
            <a:r>
              <a:rPr lang="da-DK" smtClean="0"/>
              <a:t>Klik for at redigere i master</a:t>
            </a:r>
            <a:endParaRPr lang="da-DK"/>
          </a:p>
        </p:txBody>
      </p:sp>
      <p:sp>
        <p:nvSpPr>
          <p:cNvPr id="3" name="Pladsholder til lodret titel 2"/>
          <p:cNvSpPr>
            <a:spLocks noGrp="1"/>
          </p:cNvSpPr>
          <p:nvPr>
            <p:ph type="body" orient="vert" idx="1"/>
          </p:nvPr>
        </p:nvSpPr>
        <p:spPr>
          <a:xfrm>
            <a:off x="457200" y="457200"/>
            <a:ext cx="6019800" cy="5668963"/>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a-DK" smtClean="0"/>
              <a:t>Klik for at redigere i master</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smtClean="0"/>
              <a:t>Klik for at redigere i master</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457200" y="1433513"/>
            <a:ext cx="4038600"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433513"/>
            <a:ext cx="4038600"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a-DK" smtClean="0"/>
              <a:t>Klik for at redigere i master</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a-DK" noProof="0" smtClean="0"/>
              <a:t>Klik på ikonet for at tilføje et billede</a:t>
            </a:r>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41F2F"/>
            </a:gs>
            <a:gs pos="100000">
              <a:srgbClr val="490000"/>
            </a:gs>
          </a:gsLst>
          <a:lin ang="5400000" scaled="1"/>
        </a:gradFill>
        <a:effectLst/>
      </p:bgPr>
    </p:bg>
    <p:spTree>
      <p:nvGrpSpPr>
        <p:cNvPr id="1" name=""/>
        <p:cNvGrpSpPr/>
        <p:nvPr/>
      </p:nvGrpSpPr>
      <p:grpSpPr>
        <a:xfrm>
          <a:off x="0" y="0"/>
          <a:ext cx="0" cy="0"/>
          <a:chOff x="0" y="0"/>
          <a:chExt cx="0" cy="0"/>
        </a:xfrm>
      </p:grpSpPr>
      <p:pic>
        <p:nvPicPr>
          <p:cNvPr id="1026" name="Picture 21" descr="Hvid-bund"/>
          <p:cNvPicPr>
            <a:picLocks noChangeAspect="1" noChangeArrowheads="1"/>
          </p:cNvPicPr>
          <p:nvPr/>
        </p:nvPicPr>
        <p:blipFill>
          <a:blip r:embed="rId13"/>
          <a:srcRect/>
          <a:stretch>
            <a:fillRect/>
          </a:stretch>
        </p:blipFill>
        <p:spPr bwMode="auto">
          <a:xfrm>
            <a:off x="-7938" y="1365250"/>
            <a:ext cx="9151938" cy="5492750"/>
          </a:xfrm>
          <a:prstGeom prst="rect">
            <a:avLst/>
          </a:prstGeom>
          <a:noFill/>
          <a:ln w="9525">
            <a:noFill/>
            <a:miter lim="800000"/>
            <a:headEnd/>
            <a:tailEnd/>
          </a:ln>
        </p:spPr>
      </p:pic>
      <p:sp>
        <p:nvSpPr>
          <p:cNvPr id="2" name="Rectangle 2"/>
          <p:cNvSpPr>
            <a:spLocks noGrp="1" noChangeArrowheads="1"/>
          </p:cNvSpPr>
          <p:nvPr>
            <p:ph type="title"/>
          </p:nvPr>
        </p:nvSpPr>
        <p:spPr bwMode="auto">
          <a:xfrm>
            <a:off x="457200" y="457200"/>
            <a:ext cx="566261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endParaRPr lang="da-DK"/>
          </a:p>
        </p:txBody>
      </p:sp>
      <p:sp>
        <p:nvSpPr>
          <p:cNvPr id="1027" name="Rectangle 3"/>
          <p:cNvSpPr>
            <a:spLocks noGrp="1" noChangeArrowheads="1"/>
          </p:cNvSpPr>
          <p:nvPr>
            <p:ph type="body" idx="1"/>
          </p:nvPr>
        </p:nvSpPr>
        <p:spPr bwMode="auto">
          <a:xfrm>
            <a:off x="457200" y="1433513"/>
            <a:ext cx="8229600" cy="46926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a:p>
        </p:txBody>
      </p:sp>
      <p:sp>
        <p:nvSpPr>
          <p:cNvPr id="1029" name="Rectangle 5"/>
          <p:cNvSpPr>
            <a:spLocks noGrp="1" noChangeArrowheads="1"/>
          </p:cNvSpPr>
          <p:nvPr>
            <p:ph type="ftr" sz="quarter" idx="3"/>
          </p:nvPr>
        </p:nvSpPr>
        <p:spPr bwMode="auto">
          <a:xfrm>
            <a:off x="3873500" y="6273800"/>
            <a:ext cx="48037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900">
                <a:latin typeface="Arial" charset="0"/>
                <a:ea typeface="Geneva" charset="0"/>
                <a:cs typeface="+mn-cs"/>
              </a:defRPr>
            </a:lvl1pPr>
          </a:lstStyle>
          <a:p>
            <a:pPr>
              <a:defRPr/>
            </a:pPr>
            <a:endParaRPr lang="en-GB"/>
          </a:p>
        </p:txBody>
      </p:sp>
      <p:pic>
        <p:nvPicPr>
          <p:cNvPr id="1030" name="Billede 7"/>
          <p:cNvPicPr>
            <a:picLocks noChangeAspect="1"/>
          </p:cNvPicPr>
          <p:nvPr/>
        </p:nvPicPr>
        <p:blipFill>
          <a:blip r:embed="rId14"/>
          <a:srcRect/>
          <a:stretch>
            <a:fillRect/>
          </a:stretch>
        </p:blipFill>
        <p:spPr bwMode="auto">
          <a:xfrm>
            <a:off x="6880225" y="358775"/>
            <a:ext cx="1916113" cy="731838"/>
          </a:xfrm>
          <a:prstGeom prst="rect">
            <a:avLst/>
          </a:prstGeom>
          <a:noFill/>
          <a:ln w="9525">
            <a:noFill/>
            <a:miter lim="800000"/>
            <a:headEnd/>
            <a:tailEnd/>
          </a:ln>
        </p:spPr>
      </p:pic>
      <p:pic>
        <p:nvPicPr>
          <p:cNvPr id="1031" name="Billede 10"/>
          <p:cNvPicPr>
            <a:picLocks noChangeAspect="1"/>
          </p:cNvPicPr>
          <p:nvPr/>
        </p:nvPicPr>
        <p:blipFill>
          <a:blip r:embed="rId15"/>
          <a:srcRect/>
          <a:stretch>
            <a:fillRect/>
          </a:stretch>
        </p:blipFill>
        <p:spPr bwMode="auto">
          <a:xfrm>
            <a:off x="534988" y="6332538"/>
            <a:ext cx="4492625" cy="904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2000" b="1">
          <a:solidFill>
            <a:schemeClr val="bg1"/>
          </a:solidFill>
          <a:latin typeface="+mj-lt"/>
          <a:ea typeface="+mj-ea"/>
          <a:cs typeface="Geneva" charset="0"/>
        </a:defRPr>
      </a:lvl1pPr>
      <a:lvl2pPr algn="l" rtl="0" eaLnBrk="1" fontAlgn="base" hangingPunct="1">
        <a:spcBef>
          <a:spcPct val="0"/>
        </a:spcBef>
        <a:spcAft>
          <a:spcPct val="0"/>
        </a:spcAft>
        <a:defRPr sz="2000" b="1">
          <a:solidFill>
            <a:schemeClr val="bg1"/>
          </a:solidFill>
          <a:latin typeface="Arial" charset="0"/>
          <a:ea typeface="Geneva" charset="0"/>
          <a:cs typeface="Geneva" charset="0"/>
        </a:defRPr>
      </a:lvl2pPr>
      <a:lvl3pPr algn="l" rtl="0" eaLnBrk="1" fontAlgn="base" hangingPunct="1">
        <a:spcBef>
          <a:spcPct val="0"/>
        </a:spcBef>
        <a:spcAft>
          <a:spcPct val="0"/>
        </a:spcAft>
        <a:defRPr sz="2000" b="1">
          <a:solidFill>
            <a:schemeClr val="bg1"/>
          </a:solidFill>
          <a:latin typeface="Arial" charset="0"/>
          <a:ea typeface="Geneva" charset="0"/>
          <a:cs typeface="Geneva" charset="0"/>
        </a:defRPr>
      </a:lvl3pPr>
      <a:lvl4pPr algn="l" rtl="0" eaLnBrk="1" fontAlgn="base" hangingPunct="1">
        <a:spcBef>
          <a:spcPct val="0"/>
        </a:spcBef>
        <a:spcAft>
          <a:spcPct val="0"/>
        </a:spcAft>
        <a:defRPr sz="2000" b="1">
          <a:solidFill>
            <a:schemeClr val="bg1"/>
          </a:solidFill>
          <a:latin typeface="Arial" charset="0"/>
          <a:ea typeface="Geneva" charset="0"/>
          <a:cs typeface="Geneva" charset="0"/>
        </a:defRPr>
      </a:lvl4pPr>
      <a:lvl5pPr algn="l" rtl="0" eaLnBrk="1" fontAlgn="base" hangingPunct="1">
        <a:spcBef>
          <a:spcPct val="0"/>
        </a:spcBef>
        <a:spcAft>
          <a:spcPct val="0"/>
        </a:spcAft>
        <a:defRPr sz="2000" b="1">
          <a:solidFill>
            <a:schemeClr val="bg1"/>
          </a:solidFill>
          <a:latin typeface="Arial" charset="0"/>
          <a:ea typeface="Geneva" charset="0"/>
          <a:cs typeface="Geneva" charset="0"/>
        </a:defRPr>
      </a:lvl5pPr>
      <a:lvl6pPr marL="457200" algn="l" rtl="0" eaLnBrk="1" fontAlgn="base" hangingPunct="1">
        <a:spcBef>
          <a:spcPct val="0"/>
        </a:spcBef>
        <a:spcAft>
          <a:spcPct val="0"/>
        </a:spcAft>
        <a:defRPr sz="2000" b="1">
          <a:solidFill>
            <a:schemeClr val="bg1"/>
          </a:solidFill>
          <a:latin typeface="Arial" charset="0"/>
          <a:ea typeface="Geneva" charset="0"/>
        </a:defRPr>
      </a:lvl6pPr>
      <a:lvl7pPr marL="914400" algn="l" rtl="0" eaLnBrk="1" fontAlgn="base" hangingPunct="1">
        <a:spcBef>
          <a:spcPct val="0"/>
        </a:spcBef>
        <a:spcAft>
          <a:spcPct val="0"/>
        </a:spcAft>
        <a:defRPr sz="2000" b="1">
          <a:solidFill>
            <a:schemeClr val="bg1"/>
          </a:solidFill>
          <a:latin typeface="Arial" charset="0"/>
          <a:ea typeface="Geneva" charset="0"/>
        </a:defRPr>
      </a:lvl7pPr>
      <a:lvl8pPr marL="1371600" algn="l" rtl="0" eaLnBrk="1" fontAlgn="base" hangingPunct="1">
        <a:spcBef>
          <a:spcPct val="0"/>
        </a:spcBef>
        <a:spcAft>
          <a:spcPct val="0"/>
        </a:spcAft>
        <a:defRPr sz="2000" b="1">
          <a:solidFill>
            <a:schemeClr val="bg1"/>
          </a:solidFill>
          <a:latin typeface="Arial" charset="0"/>
          <a:ea typeface="Geneva" charset="0"/>
        </a:defRPr>
      </a:lvl8pPr>
      <a:lvl9pPr marL="1828800" algn="l" rtl="0" eaLnBrk="1" fontAlgn="base" hangingPunct="1">
        <a:spcBef>
          <a:spcPct val="0"/>
        </a:spcBef>
        <a:spcAft>
          <a:spcPct val="0"/>
        </a:spcAft>
        <a:defRPr sz="2000" b="1">
          <a:solidFill>
            <a:schemeClr val="bg1"/>
          </a:solidFill>
          <a:latin typeface="Arial" charset="0"/>
          <a:ea typeface="Geneva"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Geneva" charset="0"/>
        </a:defRPr>
      </a:lvl1pPr>
      <a:lvl2pPr marL="742950" indent="-285750" algn="l" rtl="0" eaLnBrk="1" fontAlgn="base" hangingPunct="1">
        <a:spcBef>
          <a:spcPct val="20000"/>
        </a:spcBef>
        <a:spcAft>
          <a:spcPct val="0"/>
        </a:spcAft>
        <a:buChar char="–"/>
        <a:defRPr>
          <a:solidFill>
            <a:schemeClr val="tx1"/>
          </a:solidFill>
          <a:latin typeface="+mn-lt"/>
          <a:ea typeface="+mn-ea"/>
        </a:defRPr>
      </a:lvl2pPr>
      <a:lvl3pPr marL="1143000" indent="-228600" algn="l" rtl="0" eaLnBrk="1" fontAlgn="base" hangingPunct="1">
        <a:spcBef>
          <a:spcPct val="20000"/>
        </a:spcBef>
        <a:spcAft>
          <a:spcPct val="0"/>
        </a:spcAft>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a:solidFill>
            <a:schemeClr val="tx1"/>
          </a:solidFill>
          <a:latin typeface="+mn-lt"/>
          <a:ea typeface="+mn-ea"/>
        </a:defRPr>
      </a:lvl4pPr>
      <a:lvl5pPr marL="2057400" indent="-228600" algn="l" rtl="0" eaLnBrk="1" fontAlgn="base" hangingPunct="1">
        <a:spcBef>
          <a:spcPct val="20000"/>
        </a:spcBef>
        <a:spcAft>
          <a:spcPct val="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4.xml.rels><?xml version="1.0" encoding="UTF-8" standalone="yes"?>
<Relationships xmlns="http://schemas.openxmlformats.org/package/2006/relationships"><Relationship Id="rId3" Type="http://schemas.openxmlformats.org/officeDocument/2006/relationships/hyperlink" Target="http://www.skjernts.dk/lager/p%C3%A6re.gif"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z="4000" dirty="0" smtClean="0"/>
              <a:t>Framework assessment  for adults with reduced functionality </a:t>
            </a:r>
            <a:br>
              <a:rPr lang="en-US" sz="4000" dirty="0" smtClean="0"/>
            </a:br>
            <a:r>
              <a:rPr lang="en-US" sz="4000" dirty="0" smtClean="0"/>
              <a:t>VUM</a:t>
            </a:r>
            <a:endParaRPr lang="da-DK" sz="4000" dirty="0" smtClean="0">
              <a:cs typeface="+mj-cs"/>
            </a:endParaRPr>
          </a:p>
        </p:txBody>
      </p:sp>
      <p:sp>
        <p:nvSpPr>
          <p:cNvPr id="2051" name="Rectangle 3"/>
          <p:cNvSpPr>
            <a:spLocks noGrp="1" noChangeArrowheads="1"/>
          </p:cNvSpPr>
          <p:nvPr>
            <p:ph type="subTitle"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defRPr/>
            </a:pPr>
            <a:endParaRPr lang="da-DK" sz="2400" dirty="0" smtClean="0">
              <a:solidFill>
                <a:schemeClr val="bg1"/>
              </a:solidFill>
            </a:endParaRPr>
          </a:p>
          <a:p>
            <a:pPr eaLnBrk="1" hangingPunct="1">
              <a:defRPr/>
            </a:pPr>
            <a:endParaRPr lang="da-DK" dirty="0" smtClean="0">
              <a:solidFill>
                <a:schemeClr val="bg1"/>
              </a:solidFill>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Elements in </a:t>
            </a:r>
            <a:r>
              <a:rPr lang="da-DK" sz="2400" dirty="0" err="1" smtClean="0"/>
              <a:t>starting</a:t>
            </a:r>
            <a:r>
              <a:rPr lang="da-DK" sz="2400" dirty="0" smtClean="0"/>
              <a:t> a case</a:t>
            </a:r>
            <a:endParaRPr lang="da-DK" sz="2400" dirty="0"/>
          </a:p>
        </p:txBody>
      </p:sp>
      <p:sp>
        <p:nvSpPr>
          <p:cNvPr id="3" name="Pladsholder til indhold 2"/>
          <p:cNvSpPr>
            <a:spLocks noGrp="1"/>
          </p:cNvSpPr>
          <p:nvPr>
            <p:ph idx="1"/>
          </p:nvPr>
        </p:nvSpPr>
        <p:spPr/>
        <p:txBody>
          <a:bodyPr/>
          <a:lstStyle/>
          <a:p>
            <a:endParaRPr lang="en-US" dirty="0" smtClean="0"/>
          </a:p>
          <a:p>
            <a:r>
              <a:rPr lang="en-US" dirty="0" smtClean="0"/>
              <a:t>What is the </a:t>
            </a:r>
            <a:r>
              <a:rPr lang="en-US" dirty="0"/>
              <a:t>inquiry is </a:t>
            </a:r>
            <a:r>
              <a:rPr lang="en-US" dirty="0" smtClean="0"/>
              <a:t>about?</a:t>
            </a:r>
          </a:p>
          <a:p>
            <a:r>
              <a:rPr lang="en-US" dirty="0" smtClean="0"/>
              <a:t>Is it </a:t>
            </a:r>
            <a:r>
              <a:rPr lang="da-DK" dirty="0" smtClean="0"/>
              <a:t>clear </a:t>
            </a:r>
            <a:r>
              <a:rPr lang="da-DK" dirty="0"/>
              <a:t>and </a:t>
            </a:r>
            <a:r>
              <a:rPr lang="da-DK" dirty="0" err="1" smtClean="0"/>
              <a:t>comprehensible</a:t>
            </a:r>
            <a:r>
              <a:rPr lang="en-US" dirty="0" smtClean="0"/>
              <a:t>?</a:t>
            </a:r>
          </a:p>
          <a:p>
            <a:r>
              <a:rPr lang="en-US" dirty="0" smtClean="0"/>
              <a:t>Where </a:t>
            </a:r>
            <a:r>
              <a:rPr lang="en-US" dirty="0"/>
              <a:t>does the </a:t>
            </a:r>
            <a:r>
              <a:rPr lang="en-US" dirty="0" smtClean="0"/>
              <a:t>inquiry come from?</a:t>
            </a:r>
          </a:p>
          <a:p>
            <a:r>
              <a:rPr lang="en-US" dirty="0" smtClean="0"/>
              <a:t>Does the citizen agree </a:t>
            </a:r>
            <a:r>
              <a:rPr lang="en-US" dirty="0"/>
              <a:t>with </a:t>
            </a:r>
            <a:r>
              <a:rPr lang="en-US" dirty="0" smtClean="0"/>
              <a:t>the inquiry?</a:t>
            </a:r>
          </a:p>
          <a:p>
            <a:r>
              <a:rPr lang="en-US" dirty="0" smtClean="0"/>
              <a:t>Is there formal guardianship and somebody representing or assisting the citizen?</a:t>
            </a:r>
          </a:p>
          <a:p>
            <a:r>
              <a:rPr lang="en-US" dirty="0" smtClean="0"/>
              <a:t>Rights </a:t>
            </a:r>
            <a:r>
              <a:rPr lang="en-US" dirty="0"/>
              <a:t>and </a:t>
            </a:r>
            <a:r>
              <a:rPr lang="en-US" dirty="0" smtClean="0"/>
              <a:t>duties</a:t>
            </a:r>
          </a:p>
          <a:p>
            <a:r>
              <a:rPr lang="en-US" dirty="0" smtClean="0"/>
              <a:t>Agreements </a:t>
            </a:r>
            <a:r>
              <a:rPr lang="en-US" dirty="0"/>
              <a:t>on further </a:t>
            </a:r>
            <a:r>
              <a:rPr lang="en-US" dirty="0" smtClean="0"/>
              <a:t>action</a:t>
            </a:r>
          </a:p>
          <a:p>
            <a:r>
              <a:rPr lang="en-US" dirty="0" smtClean="0"/>
              <a:t>Consent</a:t>
            </a:r>
          </a:p>
          <a:p>
            <a:r>
              <a:rPr lang="en-US" dirty="0" smtClean="0"/>
              <a:t>Obtaining information</a:t>
            </a:r>
          </a:p>
          <a:p>
            <a:r>
              <a:rPr lang="en-US" dirty="0" smtClean="0"/>
              <a:t>Empowering Citizens</a:t>
            </a:r>
          </a:p>
          <a:p>
            <a:r>
              <a:rPr lang="en-US" dirty="0" smtClean="0"/>
              <a:t>Which </a:t>
            </a:r>
            <a:r>
              <a:rPr lang="en-US" dirty="0"/>
              <a:t>municipality </a:t>
            </a:r>
            <a:r>
              <a:rPr lang="en-US" dirty="0" smtClean="0"/>
              <a:t>is going to pay? </a:t>
            </a:r>
            <a:endParaRPr lang="da-DK"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da-DK"/>
          </a:p>
        </p:txBody>
      </p:sp>
      <p:sp>
        <p:nvSpPr>
          <p:cNvPr id="5" name="Pladsholder til indhold 4"/>
          <p:cNvSpPr>
            <a:spLocks noGrp="1"/>
          </p:cNvSpPr>
          <p:nvPr>
            <p:ph idx="1"/>
          </p:nvPr>
        </p:nvSpPr>
        <p:spPr>
          <a:xfrm>
            <a:off x="457200" y="1433513"/>
            <a:ext cx="4585580" cy="4692650"/>
          </a:xfrm>
        </p:spPr>
        <p:txBody>
          <a:bodyPr/>
          <a:lstStyle/>
          <a:p>
            <a:endParaRPr lang="da-DK" dirty="0" smtClean="0"/>
          </a:p>
          <a:p>
            <a:endParaRPr lang="da-DK" dirty="0" smtClean="0"/>
          </a:p>
          <a:p>
            <a:endParaRPr lang="da-DK" dirty="0" smtClean="0"/>
          </a:p>
          <a:p>
            <a:endParaRPr lang="da-DK" dirty="0" smtClean="0"/>
          </a:p>
          <a:p>
            <a:pPr>
              <a:buNone/>
            </a:pPr>
            <a:r>
              <a:rPr lang="da-DK" sz="4400" dirty="0" smtClean="0"/>
              <a:t>Case information</a:t>
            </a:r>
            <a:endParaRPr lang="da-DK" sz="4400" dirty="0"/>
          </a:p>
        </p:txBody>
      </p:sp>
      <p:pic>
        <p:nvPicPr>
          <p:cNvPr id="6" name="Picture 10" descr="ORG001_owo_coo-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3530600"/>
            <a:ext cx="1931988" cy="333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Elements of information in a case</a:t>
            </a:r>
            <a:endParaRPr lang="da-DK" sz="2400" dirty="0"/>
          </a:p>
        </p:txBody>
      </p:sp>
      <p:sp>
        <p:nvSpPr>
          <p:cNvPr id="3" name="Pladsholder til indhold 2"/>
          <p:cNvSpPr>
            <a:spLocks noGrp="1"/>
          </p:cNvSpPr>
          <p:nvPr>
            <p:ph idx="1"/>
          </p:nvPr>
        </p:nvSpPr>
        <p:spPr/>
        <p:txBody>
          <a:bodyPr/>
          <a:lstStyle/>
          <a:p>
            <a:endParaRPr lang="da-DK" dirty="0" smtClean="0"/>
          </a:p>
          <a:p>
            <a:pPr>
              <a:buFont typeface="Arial" pitchFamily="34" charset="0"/>
              <a:buChar char="•"/>
            </a:pPr>
            <a:endParaRPr lang="en-US" dirty="0" smtClean="0"/>
          </a:p>
          <a:p>
            <a:pPr>
              <a:buFont typeface="Arial" pitchFamily="34" charset="0"/>
              <a:buChar char="•"/>
            </a:pPr>
            <a:r>
              <a:rPr lang="en-US" dirty="0" smtClean="0"/>
              <a:t>Perform investigation</a:t>
            </a:r>
          </a:p>
          <a:p>
            <a:pPr lvl="1">
              <a:buFont typeface="Arial" pitchFamily="34" charset="0"/>
              <a:buChar char="•"/>
            </a:pPr>
            <a:r>
              <a:rPr lang="en-US" dirty="0" smtClean="0"/>
              <a:t>Assess which themes from the </a:t>
            </a:r>
            <a:r>
              <a:rPr lang="en-US" dirty="0"/>
              <a:t>investigation </a:t>
            </a:r>
            <a:r>
              <a:rPr lang="en-US" dirty="0" smtClean="0"/>
              <a:t>that </a:t>
            </a:r>
            <a:r>
              <a:rPr lang="en-US" dirty="0"/>
              <a:t>are relevant to </a:t>
            </a:r>
            <a:r>
              <a:rPr lang="en-US" dirty="0" smtClean="0"/>
              <a:t>use</a:t>
            </a:r>
          </a:p>
          <a:p>
            <a:pPr lvl="1">
              <a:buFont typeface="Arial" pitchFamily="34" charset="0"/>
              <a:buChar char="•"/>
            </a:pPr>
            <a:r>
              <a:rPr lang="en-US" dirty="0" smtClean="0"/>
              <a:t>Obtain </a:t>
            </a:r>
            <a:r>
              <a:rPr lang="en-US" dirty="0"/>
              <a:t>information from the </a:t>
            </a:r>
            <a:r>
              <a:rPr lang="en-US" dirty="0" smtClean="0"/>
              <a:t>citizen</a:t>
            </a:r>
          </a:p>
          <a:p>
            <a:pPr lvl="1">
              <a:buFont typeface="Arial" pitchFamily="34" charset="0"/>
              <a:buChar char="•"/>
            </a:pPr>
            <a:r>
              <a:rPr lang="en-US" dirty="0" smtClean="0"/>
              <a:t>Is </a:t>
            </a:r>
            <a:r>
              <a:rPr lang="en-US" dirty="0"/>
              <a:t>there a need to </a:t>
            </a:r>
            <a:r>
              <a:rPr lang="en-US" dirty="0" smtClean="0"/>
              <a:t>collect </a:t>
            </a:r>
            <a:r>
              <a:rPr lang="en-US" dirty="0"/>
              <a:t>information from </a:t>
            </a:r>
            <a:r>
              <a:rPr lang="en-US" dirty="0" smtClean="0"/>
              <a:t>others </a:t>
            </a:r>
            <a:r>
              <a:rPr lang="en-US" dirty="0"/>
              <a:t>and </a:t>
            </a:r>
            <a:r>
              <a:rPr lang="en-US" dirty="0" smtClean="0"/>
              <a:t>collecting it from them</a:t>
            </a:r>
          </a:p>
          <a:p>
            <a:pPr lvl="1">
              <a:buFont typeface="Arial" pitchFamily="34" charset="0"/>
              <a:buChar char="•"/>
            </a:pPr>
            <a:endParaRPr lang="en-US" dirty="0"/>
          </a:p>
          <a:p>
            <a:pPr>
              <a:buFont typeface="Arial" pitchFamily="34" charset="0"/>
              <a:buChar char="•"/>
            </a:pPr>
            <a:r>
              <a:rPr lang="en-US" dirty="0" smtClean="0"/>
              <a:t>Give overall assessment of functionality</a:t>
            </a:r>
            <a:endParaRPr lang="da-DK"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da-DK"/>
          </a:p>
        </p:txBody>
      </p:sp>
      <p:sp>
        <p:nvSpPr>
          <p:cNvPr id="4" name="Pladsholder til indhold 3"/>
          <p:cNvSpPr>
            <a:spLocks noGrp="1"/>
          </p:cNvSpPr>
          <p:nvPr>
            <p:ph idx="1"/>
          </p:nvPr>
        </p:nvSpPr>
        <p:spPr>
          <a:xfrm>
            <a:off x="458454" y="1415407"/>
            <a:ext cx="6132469" cy="4692650"/>
          </a:xfrm>
        </p:spPr>
        <p:txBody>
          <a:bodyPr/>
          <a:lstStyle/>
          <a:p>
            <a:endParaRPr lang="da-DK" dirty="0" smtClean="0"/>
          </a:p>
          <a:p>
            <a:endParaRPr lang="da-DK" dirty="0" smtClean="0"/>
          </a:p>
          <a:p>
            <a:endParaRPr lang="da-DK" dirty="0" smtClean="0"/>
          </a:p>
          <a:p>
            <a:endParaRPr lang="da-DK" dirty="0" smtClean="0"/>
          </a:p>
          <a:p>
            <a:pPr>
              <a:buNone/>
            </a:pPr>
            <a:r>
              <a:rPr lang="da-DK" sz="4400" dirty="0" smtClean="0"/>
              <a:t>Method of </a:t>
            </a:r>
            <a:r>
              <a:rPr lang="da-DK" sz="4400" dirty="0" err="1" smtClean="0"/>
              <a:t>framework</a:t>
            </a:r>
            <a:r>
              <a:rPr lang="da-DK" sz="4400" dirty="0" smtClean="0"/>
              <a:t> </a:t>
            </a:r>
            <a:r>
              <a:rPr lang="da-DK" sz="4400" dirty="0" err="1" smtClean="0"/>
              <a:t>assessment</a:t>
            </a:r>
            <a:endParaRPr lang="da-DK" sz="4400" dirty="0"/>
          </a:p>
        </p:txBody>
      </p:sp>
      <p:pic>
        <p:nvPicPr>
          <p:cNvPr id="5" name="Picture 10" descr="ORG001_owo_coo-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3530600"/>
            <a:ext cx="1931988" cy="333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r>
              <a:rPr lang="da-DK" sz="2400" dirty="0"/>
              <a:t>Method of </a:t>
            </a:r>
            <a:r>
              <a:rPr lang="da-DK" sz="2400" dirty="0" err="1" smtClean="0"/>
              <a:t>assessment</a:t>
            </a:r>
            <a:r>
              <a:rPr lang="da-DK" sz="2400" dirty="0"/>
              <a:t/>
            </a:r>
            <a:br>
              <a:rPr lang="da-DK" sz="2400" dirty="0"/>
            </a:br>
            <a:r>
              <a:rPr lang="da-DK" dirty="0" smtClean="0"/>
              <a:t> </a:t>
            </a:r>
          </a:p>
        </p:txBody>
      </p:sp>
      <p:sp>
        <p:nvSpPr>
          <p:cNvPr id="3" name="Content Placeholder 2"/>
          <p:cNvSpPr>
            <a:spLocks noGrp="1"/>
          </p:cNvSpPr>
          <p:nvPr>
            <p:ph idx="4294967295"/>
          </p:nvPr>
        </p:nvSpPr>
        <p:spPr>
          <a:xfrm>
            <a:off x="457200" y="1442391"/>
            <a:ext cx="8229600" cy="4692650"/>
          </a:xfrm>
        </p:spPr>
        <p:txBody>
          <a:bodyPr lIns="0" tIns="0" rIns="0" bIns="0"/>
          <a:lstStyle/>
          <a:p>
            <a:pPr>
              <a:buFont typeface="Verdana" pitchFamily="34" charset="0"/>
              <a:buAutoNum type="arabicPeriod"/>
              <a:tabLst>
                <a:tab pos="5715000" algn="l"/>
              </a:tabLst>
            </a:pPr>
            <a:endParaRPr lang="da-DK" dirty="0" smtClean="0"/>
          </a:p>
          <a:p>
            <a:pPr>
              <a:buFont typeface="Verdana" pitchFamily="34" charset="0"/>
              <a:buAutoNum type="arabicPeriod"/>
              <a:tabLst>
                <a:tab pos="5715000" algn="l"/>
              </a:tabLst>
            </a:pPr>
            <a:endParaRPr lang="da-DK" dirty="0" smtClean="0"/>
          </a:p>
          <a:p>
            <a:pPr>
              <a:buFont typeface="Verdana" pitchFamily="34" charset="0"/>
              <a:buAutoNum type="arabicPeriod"/>
              <a:tabLst>
                <a:tab pos="5715000" algn="l"/>
              </a:tabLst>
            </a:pPr>
            <a:endParaRPr lang="da-DK" dirty="0"/>
          </a:p>
          <a:p>
            <a:pPr>
              <a:buFont typeface="Verdana" pitchFamily="34" charset="0"/>
              <a:buAutoNum type="arabicPeriod"/>
              <a:tabLst>
                <a:tab pos="5715000" algn="l"/>
              </a:tabLst>
            </a:pPr>
            <a:endParaRPr lang="da-DK" dirty="0"/>
          </a:p>
          <a:p>
            <a:pPr>
              <a:buFont typeface="Verdana" pitchFamily="34" charset="0"/>
              <a:buAutoNum type="arabicPeriod"/>
              <a:tabLst>
                <a:tab pos="5715000" algn="l"/>
              </a:tabLst>
            </a:pPr>
            <a:r>
              <a:rPr lang="da-DK" dirty="0" err="1" smtClean="0"/>
              <a:t>Themes</a:t>
            </a:r>
            <a:r>
              <a:rPr lang="da-DK" dirty="0" smtClean="0"/>
              <a:t> and sub-</a:t>
            </a:r>
            <a:r>
              <a:rPr lang="da-DK" dirty="0" err="1" smtClean="0"/>
              <a:t>themes</a:t>
            </a:r>
            <a:endParaRPr lang="da-DK" dirty="0" smtClean="0"/>
          </a:p>
          <a:p>
            <a:pPr>
              <a:buFont typeface="Verdana" pitchFamily="34" charset="0"/>
              <a:buAutoNum type="arabicPeriod"/>
              <a:tabLst>
                <a:tab pos="5715000" algn="l"/>
              </a:tabLst>
            </a:pPr>
            <a:r>
              <a:rPr lang="da-DK" dirty="0" smtClean="0"/>
              <a:t>The </a:t>
            </a:r>
            <a:r>
              <a:rPr lang="da-DK" dirty="0" err="1" smtClean="0"/>
              <a:t>use</a:t>
            </a:r>
            <a:r>
              <a:rPr lang="da-DK" dirty="0" smtClean="0"/>
              <a:t> of </a:t>
            </a:r>
            <a:r>
              <a:rPr lang="da-DK" dirty="0" err="1" smtClean="0"/>
              <a:t>table</a:t>
            </a:r>
            <a:r>
              <a:rPr lang="da-DK" dirty="0" smtClean="0"/>
              <a:t> of </a:t>
            </a:r>
            <a:r>
              <a:rPr lang="da-DK" dirty="0" err="1" smtClean="0"/>
              <a:t>framework</a:t>
            </a:r>
            <a:r>
              <a:rPr lang="da-DK" dirty="0" smtClean="0"/>
              <a:t> </a:t>
            </a:r>
            <a:r>
              <a:rPr lang="da-DK" dirty="0" err="1" smtClean="0"/>
              <a:t>assessment</a:t>
            </a:r>
            <a:endParaRPr lang="da-DK" dirty="0" smtClean="0"/>
          </a:p>
          <a:p>
            <a:pPr>
              <a:buFontTx/>
              <a:buNone/>
              <a:tabLst>
                <a:tab pos="5715000" algn="l"/>
              </a:tabLst>
            </a:pPr>
            <a:endParaRPr lang="da-DK" dirty="0" smtClean="0"/>
          </a:p>
          <a:p>
            <a:pPr>
              <a:tabLst>
                <a:tab pos="5715000" algn="l"/>
              </a:tabLst>
            </a:pPr>
            <a:endParaRPr lang="da-DK" dirty="0" smtClean="0"/>
          </a:p>
        </p:txBody>
      </p:sp>
      <p:pic>
        <p:nvPicPr>
          <p:cNvPr id="36868" name="Picture 1" descr="C:\Users\mtheill\Documents\Mine dokumenter\stenpyram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3542189"/>
            <a:ext cx="5481637" cy="267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Involvement</a:t>
            </a:r>
            <a:r>
              <a:rPr lang="da-DK" sz="2400" dirty="0" smtClean="0"/>
              <a:t> of the </a:t>
            </a:r>
            <a:r>
              <a:rPr lang="da-DK" sz="2400" dirty="0" err="1" smtClean="0"/>
              <a:t>citizen</a:t>
            </a:r>
            <a:r>
              <a:rPr lang="da-DK" sz="2400" dirty="0" smtClean="0"/>
              <a:t> in </a:t>
            </a:r>
            <a:r>
              <a:rPr lang="da-DK" sz="2400" dirty="0" err="1" smtClean="0"/>
              <a:t>collecting</a:t>
            </a:r>
            <a:r>
              <a:rPr lang="da-DK" sz="2400" dirty="0" smtClean="0"/>
              <a:t> informations of the case</a:t>
            </a:r>
            <a:endParaRPr lang="da-DK" sz="2400" dirty="0"/>
          </a:p>
        </p:txBody>
      </p:sp>
      <p:sp>
        <p:nvSpPr>
          <p:cNvPr id="5" name="Pladsholder til indhold 4"/>
          <p:cNvSpPr>
            <a:spLocks noGrp="1"/>
          </p:cNvSpPr>
          <p:nvPr>
            <p:ph idx="1"/>
          </p:nvPr>
        </p:nvSpPr>
        <p:spPr/>
        <p:txBody>
          <a:bodyPr/>
          <a:lstStyle/>
          <a:p>
            <a:pPr marL="0" indent="0">
              <a:buNone/>
            </a:pPr>
            <a:endParaRPr lang="en-US" dirty="0" smtClean="0"/>
          </a:p>
          <a:p>
            <a:pPr marL="0" indent="0">
              <a:buNone/>
            </a:pPr>
            <a:r>
              <a:rPr lang="en-US" dirty="0" smtClean="0"/>
              <a:t>The casework </a:t>
            </a:r>
            <a:r>
              <a:rPr lang="en-US" dirty="0"/>
              <a:t>process </a:t>
            </a:r>
            <a:r>
              <a:rPr lang="en-US" dirty="0" smtClean="0"/>
              <a:t>is organized </a:t>
            </a:r>
            <a:r>
              <a:rPr lang="en-US" dirty="0"/>
              <a:t>so that the citizen has </a:t>
            </a:r>
            <a:r>
              <a:rPr lang="en-US" dirty="0" smtClean="0"/>
              <a:t>an </a:t>
            </a:r>
            <a:r>
              <a:rPr lang="en-US" dirty="0"/>
              <a:t>opportunity to help in </a:t>
            </a:r>
            <a:r>
              <a:rPr lang="en-US" dirty="0" smtClean="0"/>
              <a:t>case management</a:t>
            </a:r>
          </a:p>
          <a:p>
            <a:pPr marL="0" indent="0">
              <a:buNone/>
            </a:pPr>
            <a:r>
              <a:rPr lang="en-US" dirty="0" smtClean="0"/>
              <a:t>The </a:t>
            </a:r>
            <a:r>
              <a:rPr lang="en-US" dirty="0"/>
              <a:t>citizen has the right and obligation to help </a:t>
            </a:r>
            <a:r>
              <a:rPr lang="en-US" dirty="0" smtClean="0"/>
              <a:t>providing </a:t>
            </a:r>
            <a:r>
              <a:rPr lang="en-US" dirty="0"/>
              <a:t>information in its own case.</a:t>
            </a:r>
            <a:br>
              <a:rPr lang="en-US" dirty="0"/>
            </a:br>
            <a:r>
              <a:rPr lang="en-US" dirty="0"/>
              <a:t/>
            </a:r>
            <a:br>
              <a:rPr lang="en-US" dirty="0"/>
            </a:br>
            <a:r>
              <a:rPr lang="en-US" dirty="0" smtClean="0"/>
              <a:t>The method of investigation supports </a:t>
            </a:r>
            <a:r>
              <a:rPr lang="en-US" dirty="0"/>
              <a:t>this by</a:t>
            </a:r>
            <a:r>
              <a:rPr lang="en-US" dirty="0" smtClean="0"/>
              <a:t>:</a:t>
            </a:r>
          </a:p>
          <a:p>
            <a:r>
              <a:rPr lang="en-US" dirty="0" smtClean="0"/>
              <a:t>The </a:t>
            </a:r>
            <a:r>
              <a:rPr lang="en-US" dirty="0"/>
              <a:t>table contains a special section targeting </a:t>
            </a:r>
            <a:r>
              <a:rPr lang="en-US" dirty="0" smtClean="0"/>
              <a:t>the citizens own </a:t>
            </a:r>
            <a:r>
              <a:rPr lang="en-US" dirty="0"/>
              <a:t>perspective </a:t>
            </a:r>
            <a:r>
              <a:rPr lang="en-US" dirty="0" smtClean="0"/>
              <a:t>(resources</a:t>
            </a:r>
            <a:r>
              <a:rPr lang="en-US" dirty="0"/>
              <a:t>, </a:t>
            </a:r>
            <a:r>
              <a:rPr lang="en-US" dirty="0" smtClean="0"/>
              <a:t>wishes, </a:t>
            </a:r>
            <a:r>
              <a:rPr lang="en-US" dirty="0"/>
              <a:t>problems, etc</a:t>
            </a:r>
            <a:r>
              <a:rPr lang="en-US" dirty="0" smtClean="0"/>
              <a:t>.)</a:t>
            </a:r>
          </a:p>
          <a:p>
            <a:r>
              <a:rPr lang="en-US" dirty="0" smtClean="0"/>
              <a:t>Giving the citizen </a:t>
            </a:r>
            <a:r>
              <a:rPr lang="en-US" dirty="0"/>
              <a:t>opportunity to comment on the factual information and the </a:t>
            </a:r>
            <a:r>
              <a:rPr lang="en-US" dirty="0" smtClean="0"/>
              <a:t>process of collecting </a:t>
            </a:r>
            <a:r>
              <a:rPr lang="en-US" dirty="0"/>
              <a:t>information.</a:t>
            </a:r>
            <a:endParaRPr lang="da-DK"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4826000"/>
            <a:ext cx="2214562"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Collecting</a:t>
            </a:r>
            <a:r>
              <a:rPr lang="da-DK" sz="2400" dirty="0" smtClean="0"/>
              <a:t> informations from </a:t>
            </a:r>
            <a:r>
              <a:rPr lang="da-DK" sz="2400" dirty="0" err="1" smtClean="0"/>
              <a:t>others</a:t>
            </a:r>
            <a:endParaRPr lang="da-DK" sz="2400" dirty="0"/>
          </a:p>
        </p:txBody>
      </p:sp>
      <p:sp>
        <p:nvSpPr>
          <p:cNvPr id="3" name="Pladsholder til indhold 2"/>
          <p:cNvSpPr>
            <a:spLocks noGrp="1"/>
          </p:cNvSpPr>
          <p:nvPr>
            <p:ph idx="1"/>
          </p:nvPr>
        </p:nvSpPr>
        <p:spPr>
          <a:xfrm>
            <a:off x="457200" y="1433513"/>
            <a:ext cx="8229600" cy="2603915"/>
          </a:xfrm>
        </p:spPr>
        <p:txBody>
          <a:bodyPr/>
          <a:lstStyle/>
          <a:p>
            <a:pPr marL="190500" indent="-190500">
              <a:tabLst>
                <a:tab pos="5715000" algn="l"/>
              </a:tabLst>
            </a:pPr>
            <a:endParaRPr lang="da-DK" dirty="0" smtClean="0"/>
          </a:p>
          <a:p>
            <a:pPr marL="190500" indent="-190500">
              <a:tabLst>
                <a:tab pos="5715000" algn="l"/>
              </a:tabLst>
            </a:pPr>
            <a:r>
              <a:rPr lang="da-DK" dirty="0" smtClean="0"/>
              <a:t>The case manager must </a:t>
            </a:r>
            <a:r>
              <a:rPr lang="da-DK" dirty="0" err="1" smtClean="0"/>
              <a:t>always</a:t>
            </a:r>
            <a:r>
              <a:rPr lang="da-DK" dirty="0" smtClean="0"/>
              <a:t> </a:t>
            </a:r>
            <a:r>
              <a:rPr lang="da-DK" dirty="0" err="1" smtClean="0"/>
              <a:t>consider</a:t>
            </a:r>
            <a:r>
              <a:rPr lang="da-DK" dirty="0" smtClean="0"/>
              <a:t> </a:t>
            </a:r>
            <a:r>
              <a:rPr lang="en-US" dirty="0" smtClean="0"/>
              <a:t>whether </a:t>
            </a:r>
            <a:r>
              <a:rPr lang="en-US" dirty="0"/>
              <a:t>there is a need to obtain information from </a:t>
            </a:r>
            <a:r>
              <a:rPr lang="en-US" dirty="0" smtClean="0"/>
              <a:t>others</a:t>
            </a:r>
          </a:p>
          <a:p>
            <a:pPr marL="190500" indent="-190500">
              <a:tabLst>
                <a:tab pos="5715000" algn="l"/>
              </a:tabLst>
            </a:pPr>
            <a:r>
              <a:rPr lang="en-US" dirty="0" smtClean="0"/>
              <a:t>As </a:t>
            </a:r>
            <a:r>
              <a:rPr lang="en-US" dirty="0"/>
              <a:t>a rule, the authority must always have the consent of the citizen to obtain information from other </a:t>
            </a:r>
            <a:r>
              <a:rPr lang="en-US" dirty="0" smtClean="0"/>
              <a:t>authorities</a:t>
            </a:r>
          </a:p>
          <a:p>
            <a:pPr marL="190500" indent="-190500">
              <a:tabLst>
                <a:tab pos="5715000" algn="l"/>
              </a:tabLst>
            </a:pPr>
            <a:r>
              <a:rPr lang="en-US" dirty="0" smtClean="0"/>
              <a:t>Information </a:t>
            </a:r>
            <a:r>
              <a:rPr lang="en-US" dirty="0"/>
              <a:t>can be reused if </a:t>
            </a:r>
            <a:r>
              <a:rPr lang="en-US" dirty="0" smtClean="0"/>
              <a:t>it is </a:t>
            </a:r>
            <a:r>
              <a:rPr lang="en-US" dirty="0"/>
              <a:t>not outdated and there is </a:t>
            </a:r>
            <a:r>
              <a:rPr lang="en-US" dirty="0" smtClean="0"/>
              <a:t>consent from the citizen to do it</a:t>
            </a:r>
            <a:endParaRPr lang="da-DK" dirty="0" smtClean="0"/>
          </a:p>
          <a:p>
            <a:endParaRPr lang="da-DK"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3446586"/>
            <a:ext cx="3781425" cy="234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The </a:t>
            </a:r>
            <a:r>
              <a:rPr lang="da-DK" sz="2400" dirty="0" err="1" smtClean="0"/>
              <a:t>method</a:t>
            </a:r>
            <a:r>
              <a:rPr lang="da-DK" sz="2400" dirty="0" smtClean="0"/>
              <a:t> of </a:t>
            </a:r>
            <a:r>
              <a:rPr lang="da-DK" sz="2400" dirty="0" err="1" smtClean="0"/>
              <a:t>investigation</a:t>
            </a:r>
            <a:r>
              <a:rPr lang="da-DK" sz="2400" dirty="0" smtClean="0"/>
              <a:t> is </a:t>
            </a:r>
            <a:r>
              <a:rPr lang="da-DK" sz="2400" dirty="0" err="1" smtClean="0"/>
              <a:t>based</a:t>
            </a:r>
            <a:r>
              <a:rPr lang="da-DK" sz="2400" dirty="0" smtClean="0"/>
              <a:t> on ICF </a:t>
            </a:r>
            <a:endParaRPr lang="da-DK" sz="2400" dirty="0"/>
          </a:p>
        </p:txBody>
      </p:sp>
      <p:sp>
        <p:nvSpPr>
          <p:cNvPr id="3" name="Pladsholder til indhold 2"/>
          <p:cNvSpPr>
            <a:spLocks noGrp="1"/>
          </p:cNvSpPr>
          <p:nvPr>
            <p:ph idx="1"/>
          </p:nvPr>
        </p:nvSpPr>
        <p:spPr>
          <a:xfrm>
            <a:off x="457200" y="1433513"/>
            <a:ext cx="8229600" cy="2359889"/>
          </a:xfrm>
        </p:spPr>
        <p:txBody>
          <a:bodyPr/>
          <a:lstStyle/>
          <a:p>
            <a:r>
              <a:rPr lang="en-US" dirty="0" smtClean="0"/>
              <a:t>ICF </a:t>
            </a:r>
            <a:r>
              <a:rPr lang="en-US" dirty="0"/>
              <a:t>is WHO's International Classification of </a:t>
            </a:r>
            <a:r>
              <a:rPr lang="en-US" dirty="0" smtClean="0"/>
              <a:t>Functionality, </a:t>
            </a:r>
            <a:r>
              <a:rPr lang="en-US" dirty="0"/>
              <a:t>Disability and </a:t>
            </a:r>
            <a:r>
              <a:rPr lang="en-US" dirty="0" smtClean="0"/>
              <a:t>Health</a:t>
            </a:r>
          </a:p>
          <a:p>
            <a:r>
              <a:rPr lang="en-US" dirty="0" smtClean="0"/>
              <a:t>ICF </a:t>
            </a:r>
            <a:r>
              <a:rPr lang="en-US" dirty="0"/>
              <a:t>provides a common standardized language and a common conceptual </a:t>
            </a:r>
            <a:r>
              <a:rPr lang="en-US" dirty="0" smtClean="0"/>
              <a:t>framework</a:t>
            </a:r>
          </a:p>
          <a:p>
            <a:r>
              <a:rPr lang="en-US" dirty="0" smtClean="0"/>
              <a:t>The </a:t>
            </a:r>
            <a:r>
              <a:rPr lang="en-US" dirty="0"/>
              <a:t>method integrates the </a:t>
            </a:r>
            <a:r>
              <a:rPr lang="en-US" dirty="0" smtClean="0"/>
              <a:t>medical and scientific understanding of the human being with </a:t>
            </a:r>
            <a:r>
              <a:rPr lang="en-US" dirty="0"/>
              <a:t>the psychosocial, </a:t>
            </a:r>
            <a:r>
              <a:rPr lang="en-US" dirty="0" smtClean="0"/>
              <a:t>humanistic understanding</a:t>
            </a:r>
          </a:p>
          <a:p>
            <a:r>
              <a:rPr lang="en-US" dirty="0" smtClean="0"/>
              <a:t>ICF </a:t>
            </a:r>
            <a:r>
              <a:rPr lang="en-US" dirty="0"/>
              <a:t>perceive </a:t>
            </a:r>
            <a:r>
              <a:rPr lang="en-US" dirty="0" smtClean="0"/>
              <a:t>the citizen's ability to function </a:t>
            </a:r>
            <a:r>
              <a:rPr lang="en-US" dirty="0"/>
              <a:t>in a wide and dynamic perspective.</a:t>
            </a:r>
            <a:endParaRPr lang="da-DK"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616" y="3757187"/>
            <a:ext cx="5178051" cy="239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Themes</a:t>
            </a:r>
            <a:r>
              <a:rPr lang="da-DK" sz="2400" dirty="0" smtClean="0"/>
              <a:t> and sub-</a:t>
            </a:r>
            <a:r>
              <a:rPr lang="da-DK" sz="2400" dirty="0" err="1" smtClean="0"/>
              <a:t>themes</a:t>
            </a:r>
            <a:endParaRPr lang="da-DK" sz="2400" dirty="0"/>
          </a:p>
        </p:txBody>
      </p:sp>
      <p:sp>
        <p:nvSpPr>
          <p:cNvPr id="3" name="Pladsholder til indhold 2"/>
          <p:cNvSpPr>
            <a:spLocks noGrp="1"/>
          </p:cNvSpPr>
          <p:nvPr>
            <p:ph idx="1"/>
          </p:nvPr>
        </p:nvSpPr>
        <p:spPr>
          <a:xfrm>
            <a:off x="457200" y="1433513"/>
            <a:ext cx="5873262" cy="4692650"/>
          </a:xfrm>
        </p:spPr>
        <p:txBody>
          <a:bodyPr/>
          <a:lstStyle/>
          <a:p>
            <a:r>
              <a:rPr lang="da-DK" dirty="0"/>
              <a:t>The </a:t>
            </a:r>
            <a:r>
              <a:rPr lang="da-DK" dirty="0" err="1"/>
              <a:t>method</a:t>
            </a:r>
            <a:r>
              <a:rPr lang="da-DK" dirty="0"/>
              <a:t> </a:t>
            </a:r>
            <a:r>
              <a:rPr lang="da-DK" dirty="0" err="1"/>
              <a:t>focuses</a:t>
            </a:r>
            <a:r>
              <a:rPr lang="da-DK" dirty="0"/>
              <a:t> on </a:t>
            </a:r>
            <a:r>
              <a:rPr lang="da-DK" dirty="0" err="1"/>
              <a:t>identifying</a:t>
            </a:r>
            <a:r>
              <a:rPr lang="da-DK" dirty="0"/>
              <a:t> </a:t>
            </a:r>
            <a:r>
              <a:rPr lang="da-DK" dirty="0" err="1"/>
              <a:t>how</a:t>
            </a:r>
            <a:r>
              <a:rPr lang="da-DK" dirty="0"/>
              <a:t> the </a:t>
            </a:r>
            <a:r>
              <a:rPr lang="da-DK" dirty="0" err="1"/>
              <a:t>citizen's</a:t>
            </a:r>
            <a:r>
              <a:rPr lang="da-DK" dirty="0"/>
              <a:t> </a:t>
            </a:r>
            <a:r>
              <a:rPr lang="da-DK" dirty="0" err="1"/>
              <a:t>disability</a:t>
            </a:r>
            <a:r>
              <a:rPr lang="da-DK" dirty="0"/>
              <a:t> </a:t>
            </a:r>
            <a:r>
              <a:rPr lang="da-DK" dirty="0" err="1"/>
              <a:t>affects</a:t>
            </a:r>
            <a:r>
              <a:rPr lang="da-DK" dirty="0"/>
              <a:t> the </a:t>
            </a:r>
            <a:r>
              <a:rPr lang="da-DK" dirty="0" err="1"/>
              <a:t>ability</a:t>
            </a:r>
            <a:r>
              <a:rPr lang="da-DK" dirty="0"/>
              <a:t> to </a:t>
            </a:r>
            <a:r>
              <a:rPr lang="da-DK" dirty="0" err="1"/>
              <a:t>carry</a:t>
            </a:r>
            <a:r>
              <a:rPr lang="da-DK" dirty="0"/>
              <a:t> out </a:t>
            </a:r>
            <a:r>
              <a:rPr lang="da-DK" dirty="0" err="1"/>
              <a:t>activities</a:t>
            </a:r>
            <a:r>
              <a:rPr lang="da-DK" dirty="0"/>
              <a:t> and </a:t>
            </a:r>
            <a:r>
              <a:rPr lang="da-DK" dirty="0" err="1"/>
              <a:t>participate</a:t>
            </a:r>
            <a:r>
              <a:rPr lang="da-DK" dirty="0"/>
              <a:t> in </a:t>
            </a:r>
            <a:r>
              <a:rPr lang="da-DK" dirty="0" smtClean="0"/>
              <a:t>society</a:t>
            </a:r>
          </a:p>
          <a:p>
            <a:r>
              <a:rPr lang="da-DK" dirty="0" smtClean="0"/>
              <a:t>The </a:t>
            </a:r>
            <a:r>
              <a:rPr lang="da-DK" dirty="0" err="1" smtClean="0"/>
              <a:t>Framework</a:t>
            </a:r>
            <a:r>
              <a:rPr lang="da-DK" dirty="0" smtClean="0"/>
              <a:t> </a:t>
            </a:r>
            <a:r>
              <a:rPr lang="da-DK" dirty="0" err="1" smtClean="0"/>
              <a:t>assessment</a:t>
            </a:r>
            <a:r>
              <a:rPr lang="da-DK" dirty="0" smtClean="0"/>
              <a:t> </a:t>
            </a:r>
            <a:r>
              <a:rPr lang="da-DK" dirty="0"/>
              <a:t>is </a:t>
            </a:r>
            <a:r>
              <a:rPr lang="da-DK" dirty="0" err="1"/>
              <a:t>built</a:t>
            </a:r>
            <a:r>
              <a:rPr lang="da-DK" dirty="0"/>
              <a:t> </a:t>
            </a:r>
            <a:r>
              <a:rPr lang="da-DK" dirty="0" err="1"/>
              <a:t>around</a:t>
            </a:r>
            <a:r>
              <a:rPr lang="da-DK" dirty="0"/>
              <a:t> 11 </a:t>
            </a:r>
            <a:r>
              <a:rPr lang="da-DK" dirty="0" err="1"/>
              <a:t>themes</a:t>
            </a:r>
            <a:r>
              <a:rPr lang="da-DK" dirty="0"/>
              <a:t>, </a:t>
            </a:r>
            <a:r>
              <a:rPr lang="da-DK" dirty="0" err="1"/>
              <a:t>covering</a:t>
            </a:r>
            <a:r>
              <a:rPr lang="da-DK" dirty="0"/>
              <a:t> </a:t>
            </a:r>
            <a:r>
              <a:rPr lang="da-DK" dirty="0" err="1"/>
              <a:t>various</a:t>
            </a:r>
            <a:r>
              <a:rPr lang="da-DK" dirty="0"/>
              <a:t> </a:t>
            </a:r>
            <a:r>
              <a:rPr lang="da-DK" dirty="0" err="1"/>
              <a:t>aspects</a:t>
            </a:r>
            <a:r>
              <a:rPr lang="da-DK" dirty="0"/>
              <a:t> of the </a:t>
            </a:r>
            <a:r>
              <a:rPr lang="da-DK" dirty="0" err="1"/>
              <a:t>citizen's</a:t>
            </a:r>
            <a:r>
              <a:rPr lang="da-DK" dirty="0"/>
              <a:t> </a:t>
            </a:r>
            <a:r>
              <a:rPr lang="da-DK" dirty="0" err="1"/>
              <a:t>life</a:t>
            </a:r>
            <a:r>
              <a:rPr lang="da-DK" dirty="0"/>
              <a:t> and </a:t>
            </a:r>
            <a:r>
              <a:rPr lang="da-DK" dirty="0" smtClean="0"/>
              <a:t>situation</a:t>
            </a:r>
          </a:p>
          <a:p>
            <a:r>
              <a:rPr lang="da-DK" dirty="0" err="1" smtClean="0"/>
              <a:t>Each</a:t>
            </a:r>
            <a:r>
              <a:rPr lang="da-DK" dirty="0" smtClean="0"/>
              <a:t> </a:t>
            </a:r>
            <a:r>
              <a:rPr lang="da-DK" dirty="0" err="1"/>
              <a:t>theme</a:t>
            </a:r>
            <a:r>
              <a:rPr lang="da-DK" dirty="0"/>
              <a:t> </a:t>
            </a:r>
            <a:r>
              <a:rPr lang="da-DK" dirty="0" err="1"/>
              <a:t>includes</a:t>
            </a:r>
            <a:r>
              <a:rPr lang="da-DK" dirty="0"/>
              <a:t> </a:t>
            </a:r>
            <a:r>
              <a:rPr lang="da-DK" dirty="0" err="1"/>
              <a:t>one</a:t>
            </a:r>
            <a:r>
              <a:rPr lang="da-DK" dirty="0"/>
              <a:t> or more sub-</a:t>
            </a:r>
            <a:r>
              <a:rPr lang="da-DK" dirty="0" err="1"/>
              <a:t>themes</a:t>
            </a:r>
            <a:r>
              <a:rPr lang="da-DK" dirty="0"/>
              <a:t>, </a:t>
            </a:r>
            <a:r>
              <a:rPr lang="da-DK" dirty="0" err="1"/>
              <a:t>which</a:t>
            </a:r>
            <a:r>
              <a:rPr lang="da-DK" dirty="0"/>
              <a:t> </a:t>
            </a:r>
            <a:r>
              <a:rPr lang="da-DK" dirty="0" err="1"/>
              <a:t>may</a:t>
            </a:r>
            <a:r>
              <a:rPr lang="da-DK" dirty="0"/>
              <a:t> </a:t>
            </a:r>
            <a:r>
              <a:rPr lang="da-DK" dirty="0" err="1"/>
              <a:t>be</a:t>
            </a:r>
            <a:r>
              <a:rPr lang="da-DK" dirty="0"/>
              <a:t> relevant to ask the </a:t>
            </a:r>
            <a:r>
              <a:rPr lang="da-DK" dirty="0" err="1"/>
              <a:t>citizen</a:t>
            </a:r>
            <a:r>
              <a:rPr lang="da-DK" dirty="0"/>
              <a:t> </a:t>
            </a:r>
            <a:r>
              <a:rPr lang="da-DK" dirty="0" err="1"/>
              <a:t>about</a:t>
            </a:r>
            <a:r>
              <a:rPr lang="da-DK" dirty="0"/>
              <a:t> </a:t>
            </a:r>
            <a:endParaRPr lang="da-DK" dirty="0" smtClean="0"/>
          </a:p>
          <a:p>
            <a:r>
              <a:rPr lang="da-DK" dirty="0" smtClean="0"/>
              <a:t>The </a:t>
            </a:r>
            <a:r>
              <a:rPr lang="da-DK" dirty="0"/>
              <a:t>case manager </a:t>
            </a:r>
            <a:r>
              <a:rPr lang="da-DK" dirty="0" err="1"/>
              <a:t>shall</a:t>
            </a:r>
            <a:r>
              <a:rPr lang="da-DK" dirty="0"/>
              <a:t> on the basis of the </a:t>
            </a:r>
            <a:r>
              <a:rPr lang="da-DK" dirty="0" err="1"/>
              <a:t>citizens</a:t>
            </a:r>
            <a:r>
              <a:rPr lang="da-DK" dirty="0"/>
              <a:t> situation and </a:t>
            </a:r>
            <a:r>
              <a:rPr lang="da-DK" dirty="0" err="1"/>
              <a:t>inquiry</a:t>
            </a:r>
            <a:r>
              <a:rPr lang="da-DK" dirty="0"/>
              <a:t> </a:t>
            </a:r>
            <a:r>
              <a:rPr lang="da-DK" dirty="0" err="1"/>
              <a:t>decide</a:t>
            </a:r>
            <a:r>
              <a:rPr lang="da-DK" dirty="0"/>
              <a:t> </a:t>
            </a:r>
            <a:r>
              <a:rPr lang="da-DK" dirty="0" err="1"/>
              <a:t>which</a:t>
            </a:r>
            <a:r>
              <a:rPr lang="da-DK" dirty="0"/>
              <a:t> </a:t>
            </a:r>
            <a:r>
              <a:rPr lang="da-DK" dirty="0" err="1"/>
              <a:t>theme</a:t>
            </a:r>
            <a:r>
              <a:rPr lang="da-DK" dirty="0"/>
              <a:t>/problem it is </a:t>
            </a:r>
            <a:r>
              <a:rPr lang="da-DK" dirty="0" err="1"/>
              <a:t>appropriate</a:t>
            </a:r>
            <a:r>
              <a:rPr lang="da-DK" dirty="0"/>
              <a:t> to start with in </a:t>
            </a:r>
            <a:r>
              <a:rPr lang="da-DK" dirty="0" err="1"/>
              <a:t>what</a:t>
            </a:r>
            <a:r>
              <a:rPr lang="da-DK" dirty="0"/>
              <a:t> </a:t>
            </a:r>
            <a:r>
              <a:rPr lang="da-DK" dirty="0" err="1"/>
              <a:t>order</a:t>
            </a:r>
            <a:r>
              <a:rPr lang="da-DK" dirty="0"/>
              <a:t> </a:t>
            </a:r>
            <a:r>
              <a:rPr lang="da-DK" dirty="0" err="1"/>
              <a:t>other</a:t>
            </a:r>
            <a:r>
              <a:rPr lang="da-DK" dirty="0"/>
              <a:t> </a:t>
            </a:r>
            <a:r>
              <a:rPr lang="da-DK" dirty="0" err="1"/>
              <a:t>themes</a:t>
            </a:r>
            <a:r>
              <a:rPr lang="da-DK" dirty="0"/>
              <a:t>/problems </a:t>
            </a:r>
            <a:r>
              <a:rPr lang="da-DK" dirty="0" err="1"/>
              <a:t>shall</a:t>
            </a:r>
            <a:r>
              <a:rPr lang="da-DK" dirty="0"/>
              <a:t> </a:t>
            </a:r>
            <a:r>
              <a:rPr lang="da-DK" dirty="0" err="1"/>
              <a:t>be</a:t>
            </a:r>
            <a:r>
              <a:rPr lang="da-DK" dirty="0"/>
              <a:t> </a:t>
            </a:r>
            <a:r>
              <a:rPr lang="da-DK" dirty="0" err="1"/>
              <a:t>investigated</a:t>
            </a:r>
            <a:r>
              <a:rPr lang="da-DK" dirty="0"/>
              <a:t> </a:t>
            </a:r>
            <a:endParaRPr lang="da-DK" dirty="0" smtClean="0"/>
          </a:p>
          <a:p>
            <a:r>
              <a:rPr lang="da-DK" dirty="0" err="1" smtClean="0"/>
              <a:t>Assessment</a:t>
            </a:r>
            <a:r>
              <a:rPr lang="da-DK" dirty="0" smtClean="0"/>
              <a:t> </a:t>
            </a:r>
            <a:r>
              <a:rPr lang="da-DK" dirty="0"/>
              <a:t>is </a:t>
            </a:r>
            <a:r>
              <a:rPr lang="da-DK" dirty="0" err="1"/>
              <a:t>very</a:t>
            </a:r>
            <a:r>
              <a:rPr lang="da-DK" dirty="0"/>
              <a:t> </a:t>
            </a:r>
            <a:r>
              <a:rPr lang="da-DK" dirty="0" err="1"/>
              <a:t>much</a:t>
            </a:r>
            <a:r>
              <a:rPr lang="da-DK" dirty="0"/>
              <a:t> </a:t>
            </a:r>
            <a:r>
              <a:rPr lang="da-DK" dirty="0" err="1"/>
              <a:t>about</a:t>
            </a:r>
            <a:r>
              <a:rPr lang="da-DK" dirty="0"/>
              <a:t> </a:t>
            </a:r>
            <a:r>
              <a:rPr lang="da-DK" dirty="0" err="1"/>
              <a:t>asking</a:t>
            </a:r>
            <a:r>
              <a:rPr lang="da-DK" dirty="0"/>
              <a:t> the </a:t>
            </a:r>
            <a:r>
              <a:rPr lang="da-DK" dirty="0" err="1"/>
              <a:t>questions</a:t>
            </a:r>
            <a:r>
              <a:rPr lang="da-DK" dirty="0"/>
              <a:t> </a:t>
            </a:r>
            <a:r>
              <a:rPr lang="da-DK" dirty="0" err="1"/>
              <a:t>that</a:t>
            </a:r>
            <a:r>
              <a:rPr lang="da-DK" dirty="0"/>
              <a:t> </a:t>
            </a:r>
            <a:r>
              <a:rPr lang="da-DK" dirty="0" err="1"/>
              <a:t>can</a:t>
            </a:r>
            <a:r>
              <a:rPr lang="da-DK" dirty="0"/>
              <a:t> </a:t>
            </a:r>
            <a:r>
              <a:rPr lang="da-DK" dirty="0" err="1"/>
              <a:t>help</a:t>
            </a:r>
            <a:r>
              <a:rPr lang="da-DK" dirty="0"/>
              <a:t> to find out </a:t>
            </a:r>
            <a:r>
              <a:rPr lang="da-DK" dirty="0" err="1"/>
              <a:t>exactly</a:t>
            </a:r>
            <a:r>
              <a:rPr lang="da-DK" dirty="0"/>
              <a:t> </a:t>
            </a:r>
            <a:r>
              <a:rPr lang="da-DK" dirty="0" err="1"/>
              <a:t>what</a:t>
            </a:r>
            <a:r>
              <a:rPr lang="da-DK" dirty="0"/>
              <a:t> is </a:t>
            </a:r>
            <a:r>
              <a:rPr lang="da-DK" dirty="0" err="1"/>
              <a:t>needed</a:t>
            </a:r>
            <a:r>
              <a:rPr lang="da-DK" dirty="0"/>
              <a:t> in relation to </a:t>
            </a:r>
            <a:r>
              <a:rPr lang="da-DK" dirty="0" err="1"/>
              <a:t>that</a:t>
            </a:r>
            <a:r>
              <a:rPr lang="da-DK" dirty="0"/>
              <a:t> </a:t>
            </a:r>
            <a:r>
              <a:rPr lang="da-DK" dirty="0" err="1"/>
              <a:t>specific</a:t>
            </a:r>
            <a:r>
              <a:rPr lang="da-DK" dirty="0"/>
              <a:t> </a:t>
            </a:r>
            <a:r>
              <a:rPr lang="da-DK" dirty="0" err="1"/>
              <a:t>citizen</a:t>
            </a:r>
            <a:endParaRPr lang="da-DK" dirty="0"/>
          </a:p>
          <a:p>
            <a:endParaRPr lang="da-DK" dirty="0"/>
          </a:p>
        </p:txBody>
      </p:sp>
      <p:sp>
        <p:nvSpPr>
          <p:cNvPr id="4" name="Rektangel 3"/>
          <p:cNvSpPr/>
          <p:nvPr/>
        </p:nvSpPr>
        <p:spPr>
          <a:xfrm>
            <a:off x="6246054" y="1316691"/>
            <a:ext cx="2897945" cy="4224618"/>
          </a:xfrm>
          <a:prstGeom prst="rect">
            <a:avLst/>
          </a:prstGeom>
        </p:spPr>
        <p:txBody>
          <a:bodyPr wrap="square">
            <a:spAutoFit/>
          </a:bodyPr>
          <a:lstStyle/>
          <a:p>
            <a:pPr marL="190500" indent="-190500" eaLnBrk="0" hangingPunct="0">
              <a:lnSpc>
                <a:spcPct val="102000"/>
              </a:lnSpc>
              <a:spcAft>
                <a:spcPct val="37000"/>
              </a:spcAft>
              <a:buFontTx/>
              <a:buChar char="•"/>
              <a:tabLst>
                <a:tab pos="5715000" algn="l"/>
              </a:tabLst>
              <a:defRPr/>
            </a:pPr>
            <a:r>
              <a:rPr lang="da-DK" kern="0" dirty="0" err="1" smtClean="0">
                <a:solidFill>
                  <a:srgbClr val="091D5D"/>
                </a:solidFill>
              </a:rPr>
              <a:t>Mentally</a:t>
            </a:r>
            <a:r>
              <a:rPr lang="da-DK" kern="0" dirty="0" smtClean="0">
                <a:solidFill>
                  <a:srgbClr val="091D5D"/>
                </a:solidFill>
              </a:rPr>
              <a:t> </a:t>
            </a:r>
            <a:r>
              <a:rPr lang="da-DK" kern="0" dirty="0" err="1" smtClean="0">
                <a:solidFill>
                  <a:srgbClr val="091D5D"/>
                </a:solidFill>
              </a:rPr>
              <a:t>disability</a:t>
            </a:r>
            <a:endParaRPr lang="da-DK" kern="0" dirty="0" smtClean="0">
              <a:solidFill>
                <a:srgbClr val="091D5D"/>
              </a:solidFill>
            </a:endParaRPr>
          </a:p>
          <a:p>
            <a:pPr marL="190500" indent="-190500" eaLnBrk="0" hangingPunct="0">
              <a:lnSpc>
                <a:spcPct val="102000"/>
              </a:lnSpc>
              <a:spcAft>
                <a:spcPct val="37000"/>
              </a:spcAft>
              <a:buFontTx/>
              <a:buChar char="•"/>
              <a:tabLst>
                <a:tab pos="5715000" algn="l"/>
              </a:tabLst>
              <a:defRPr/>
            </a:pPr>
            <a:r>
              <a:rPr lang="da-DK" kern="0" dirty="0" err="1" smtClean="0">
                <a:solidFill>
                  <a:srgbClr val="091D5D"/>
                </a:solidFill>
              </a:rPr>
              <a:t>Physical</a:t>
            </a:r>
            <a:r>
              <a:rPr lang="da-DK" kern="0" dirty="0" smtClean="0">
                <a:solidFill>
                  <a:srgbClr val="091D5D"/>
                </a:solidFill>
              </a:rPr>
              <a:t> </a:t>
            </a:r>
            <a:r>
              <a:rPr lang="da-DK" kern="0" dirty="0" err="1" smtClean="0">
                <a:solidFill>
                  <a:srgbClr val="091D5D"/>
                </a:solidFill>
              </a:rPr>
              <a:t>disability</a:t>
            </a:r>
            <a:endParaRPr lang="da-DK" kern="0" dirty="0" smtClean="0">
              <a:solidFill>
                <a:srgbClr val="091D5D"/>
              </a:solidFill>
            </a:endParaRPr>
          </a:p>
          <a:p>
            <a:pPr marL="190500" indent="-190500" eaLnBrk="0" hangingPunct="0">
              <a:lnSpc>
                <a:spcPct val="102000"/>
              </a:lnSpc>
              <a:spcAft>
                <a:spcPct val="37000"/>
              </a:spcAft>
              <a:buFontTx/>
              <a:buChar char="•"/>
              <a:tabLst>
                <a:tab pos="5715000" algn="l"/>
              </a:tabLst>
              <a:defRPr/>
            </a:pPr>
            <a:r>
              <a:rPr lang="da-DK" kern="0" dirty="0" smtClean="0">
                <a:solidFill>
                  <a:srgbClr val="091D5D"/>
                </a:solidFill>
              </a:rPr>
              <a:t>Social problem</a:t>
            </a:r>
          </a:p>
          <a:p>
            <a:pPr marL="190500" indent="-190500" eaLnBrk="0" hangingPunct="0">
              <a:lnSpc>
                <a:spcPct val="102000"/>
              </a:lnSpc>
              <a:spcAft>
                <a:spcPct val="37000"/>
              </a:spcAft>
              <a:buFontTx/>
              <a:buChar char="•"/>
              <a:tabLst>
                <a:tab pos="5715000" algn="l"/>
              </a:tabLst>
              <a:defRPr/>
            </a:pPr>
            <a:r>
              <a:rPr lang="da-DK" kern="0" dirty="0" err="1" smtClean="0">
                <a:solidFill>
                  <a:srgbClr val="091D5D"/>
                </a:solidFill>
              </a:rPr>
              <a:t>Mobility</a:t>
            </a:r>
            <a:endParaRPr lang="da-DK" kern="0" dirty="0" smtClean="0">
              <a:solidFill>
                <a:srgbClr val="091D5D"/>
              </a:solidFill>
            </a:endParaRPr>
          </a:p>
          <a:p>
            <a:pPr marL="190500" indent="-190500" eaLnBrk="0" hangingPunct="0">
              <a:lnSpc>
                <a:spcPct val="102000"/>
              </a:lnSpc>
              <a:spcAft>
                <a:spcPct val="37000"/>
              </a:spcAft>
              <a:buFontTx/>
              <a:buChar char="•"/>
              <a:tabLst>
                <a:tab pos="5715000" algn="l"/>
              </a:tabLst>
              <a:defRPr/>
            </a:pPr>
            <a:r>
              <a:rPr lang="da-DK" kern="0" dirty="0" err="1" smtClean="0">
                <a:solidFill>
                  <a:srgbClr val="091D5D"/>
                </a:solidFill>
              </a:rPr>
              <a:t>Self-care</a:t>
            </a:r>
            <a:endParaRPr lang="da-DK" kern="0" dirty="0" smtClean="0">
              <a:solidFill>
                <a:srgbClr val="091D5D"/>
              </a:solidFill>
            </a:endParaRPr>
          </a:p>
          <a:p>
            <a:pPr marL="190500" indent="-190500" eaLnBrk="0" hangingPunct="0">
              <a:lnSpc>
                <a:spcPct val="102000"/>
              </a:lnSpc>
              <a:spcAft>
                <a:spcPct val="37000"/>
              </a:spcAft>
              <a:buFontTx/>
              <a:buChar char="•"/>
              <a:tabLst>
                <a:tab pos="5715000" algn="l"/>
              </a:tabLst>
              <a:defRPr/>
            </a:pPr>
            <a:r>
              <a:rPr lang="da-DK" kern="0" dirty="0" err="1" smtClean="0">
                <a:solidFill>
                  <a:srgbClr val="091D5D"/>
                </a:solidFill>
              </a:rPr>
              <a:t>Communication</a:t>
            </a:r>
            <a:endParaRPr lang="da-DK" kern="0" dirty="0" smtClean="0">
              <a:solidFill>
                <a:srgbClr val="091D5D"/>
              </a:solidFill>
            </a:endParaRPr>
          </a:p>
          <a:p>
            <a:pPr marL="190500" indent="-190500" eaLnBrk="0" hangingPunct="0">
              <a:lnSpc>
                <a:spcPct val="102000"/>
              </a:lnSpc>
              <a:spcAft>
                <a:spcPct val="37000"/>
              </a:spcAft>
              <a:buFontTx/>
              <a:buChar char="•"/>
              <a:tabLst>
                <a:tab pos="5715000" algn="l"/>
              </a:tabLst>
              <a:defRPr/>
            </a:pPr>
            <a:r>
              <a:rPr lang="da-DK" kern="0" dirty="0" smtClean="0">
                <a:solidFill>
                  <a:srgbClr val="091D5D"/>
                </a:solidFill>
              </a:rPr>
              <a:t>Practical </a:t>
            </a:r>
            <a:r>
              <a:rPr lang="da-DK" kern="0" dirty="0" err="1" smtClean="0">
                <a:solidFill>
                  <a:srgbClr val="091D5D"/>
                </a:solidFill>
              </a:rPr>
              <a:t>tasks</a:t>
            </a:r>
            <a:r>
              <a:rPr lang="da-DK" kern="0" dirty="0" smtClean="0">
                <a:solidFill>
                  <a:srgbClr val="091D5D"/>
                </a:solidFill>
              </a:rPr>
              <a:t> at </a:t>
            </a:r>
            <a:r>
              <a:rPr lang="da-DK" kern="0" dirty="0" err="1" smtClean="0">
                <a:solidFill>
                  <a:srgbClr val="091D5D"/>
                </a:solidFill>
              </a:rPr>
              <a:t>home</a:t>
            </a:r>
            <a:endParaRPr lang="da-DK" kern="0" dirty="0" smtClean="0">
              <a:solidFill>
                <a:srgbClr val="091D5D"/>
              </a:solidFill>
            </a:endParaRPr>
          </a:p>
          <a:p>
            <a:pPr marL="190500" indent="-190500" eaLnBrk="0" hangingPunct="0">
              <a:lnSpc>
                <a:spcPct val="102000"/>
              </a:lnSpc>
              <a:spcAft>
                <a:spcPct val="37000"/>
              </a:spcAft>
              <a:buFontTx/>
              <a:buChar char="•"/>
              <a:tabLst>
                <a:tab pos="5715000" algn="l"/>
              </a:tabLst>
              <a:defRPr/>
            </a:pPr>
            <a:r>
              <a:rPr lang="da-DK" kern="0" dirty="0" err="1" smtClean="0">
                <a:solidFill>
                  <a:srgbClr val="091D5D"/>
                </a:solidFill>
              </a:rPr>
              <a:t>Functionality</a:t>
            </a:r>
            <a:r>
              <a:rPr lang="da-DK" kern="0" dirty="0" smtClean="0">
                <a:solidFill>
                  <a:srgbClr val="091D5D"/>
                </a:solidFill>
              </a:rPr>
              <a:t> </a:t>
            </a:r>
            <a:r>
              <a:rPr lang="da-DK" kern="0" dirty="0">
                <a:solidFill>
                  <a:srgbClr val="091D5D"/>
                </a:solidFill>
              </a:rPr>
              <a:t>in </a:t>
            </a:r>
            <a:r>
              <a:rPr lang="da-DK" kern="0" dirty="0" smtClean="0">
                <a:solidFill>
                  <a:srgbClr val="091D5D"/>
                </a:solidFill>
              </a:rPr>
              <a:t>society</a:t>
            </a:r>
          </a:p>
          <a:p>
            <a:pPr marL="190500" indent="-190500" eaLnBrk="0" hangingPunct="0">
              <a:lnSpc>
                <a:spcPct val="102000"/>
              </a:lnSpc>
              <a:spcAft>
                <a:spcPct val="37000"/>
              </a:spcAft>
              <a:buFontTx/>
              <a:buChar char="•"/>
              <a:tabLst>
                <a:tab pos="5715000" algn="l"/>
              </a:tabLst>
              <a:defRPr/>
            </a:pPr>
            <a:r>
              <a:rPr lang="da-DK" kern="0" dirty="0" smtClean="0">
                <a:solidFill>
                  <a:srgbClr val="091D5D"/>
                </a:solidFill>
              </a:rPr>
              <a:t>Social </a:t>
            </a:r>
            <a:r>
              <a:rPr lang="da-DK" kern="0" dirty="0" err="1" smtClean="0">
                <a:solidFill>
                  <a:srgbClr val="091D5D"/>
                </a:solidFill>
              </a:rPr>
              <a:t>contacts</a:t>
            </a:r>
            <a:endParaRPr lang="da-DK" kern="0" dirty="0" smtClean="0">
              <a:solidFill>
                <a:srgbClr val="091D5D"/>
              </a:solidFill>
            </a:endParaRPr>
          </a:p>
          <a:p>
            <a:pPr marL="190500" indent="-190500" eaLnBrk="0" hangingPunct="0">
              <a:lnSpc>
                <a:spcPct val="102000"/>
              </a:lnSpc>
              <a:spcAft>
                <a:spcPct val="37000"/>
              </a:spcAft>
              <a:buFontTx/>
              <a:buChar char="•"/>
              <a:tabLst>
                <a:tab pos="5715000" algn="l"/>
              </a:tabLst>
              <a:defRPr/>
            </a:pPr>
            <a:r>
              <a:rPr lang="da-DK" kern="0" dirty="0" smtClean="0">
                <a:solidFill>
                  <a:srgbClr val="091D5D"/>
                </a:solidFill>
              </a:rPr>
              <a:t>Health</a:t>
            </a:r>
          </a:p>
          <a:p>
            <a:pPr marL="190500" indent="-190500" eaLnBrk="0" hangingPunct="0">
              <a:lnSpc>
                <a:spcPct val="102000"/>
              </a:lnSpc>
              <a:spcAft>
                <a:spcPct val="37000"/>
              </a:spcAft>
              <a:buFontTx/>
              <a:buChar char="•"/>
              <a:tabLst>
                <a:tab pos="5715000" algn="l"/>
              </a:tabLst>
              <a:defRPr/>
            </a:pPr>
            <a:r>
              <a:rPr lang="da-DK" kern="0" dirty="0" smtClean="0">
                <a:solidFill>
                  <a:srgbClr val="091D5D"/>
                </a:solidFill>
              </a:rPr>
              <a:t>Environment</a:t>
            </a:r>
            <a:endParaRPr lang="da-DK" kern="0" dirty="0">
              <a:solidFill>
                <a:srgbClr val="091D5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The </a:t>
            </a:r>
            <a:r>
              <a:rPr lang="da-DK" sz="2400" dirty="0" err="1" smtClean="0"/>
              <a:t>themes</a:t>
            </a:r>
            <a:r>
              <a:rPr lang="da-DK" sz="2400" dirty="0" smtClean="0"/>
              <a:t> in </a:t>
            </a:r>
            <a:r>
              <a:rPr lang="da-DK" sz="2400" dirty="0" err="1" smtClean="0"/>
              <a:t>three</a:t>
            </a:r>
            <a:r>
              <a:rPr lang="da-DK" sz="2400" dirty="0" smtClean="0"/>
              <a:t> </a:t>
            </a:r>
            <a:r>
              <a:rPr lang="da-DK" sz="2400" dirty="0" err="1" smtClean="0"/>
              <a:t>levels</a:t>
            </a:r>
            <a:r>
              <a:rPr lang="da-DK" sz="2400" dirty="0" smtClean="0"/>
              <a:t>:</a:t>
            </a:r>
            <a:r>
              <a:rPr lang="da-DK" dirty="0" smtClean="0"/>
              <a:t/>
            </a:r>
            <a:br>
              <a:rPr lang="da-DK" dirty="0" smtClean="0"/>
            </a:br>
            <a:endParaRPr lang="da-DK" dirty="0"/>
          </a:p>
        </p:txBody>
      </p:sp>
      <p:sp>
        <p:nvSpPr>
          <p:cNvPr id="3" name="Pladsholder til indhold 2"/>
          <p:cNvSpPr>
            <a:spLocks noGrp="1"/>
          </p:cNvSpPr>
          <p:nvPr>
            <p:ph idx="1"/>
          </p:nvPr>
        </p:nvSpPr>
        <p:spPr/>
        <p:txBody>
          <a:bodyPr/>
          <a:lstStyle/>
          <a:p>
            <a:pPr marL="0" indent="0" fontAlgn="t">
              <a:buNone/>
            </a:pPr>
            <a:r>
              <a:rPr lang="da-DK" b="1" dirty="0"/>
              <a:t>The </a:t>
            </a:r>
            <a:r>
              <a:rPr lang="da-DK" b="1" dirty="0" err="1" smtClean="0"/>
              <a:t>functionality</a:t>
            </a:r>
            <a:r>
              <a:rPr lang="da-DK" b="1" dirty="0" smtClean="0"/>
              <a:t> </a:t>
            </a:r>
            <a:r>
              <a:rPr lang="da-DK" b="1" dirty="0"/>
              <a:t>of the </a:t>
            </a:r>
            <a:r>
              <a:rPr lang="da-DK" b="1" dirty="0" err="1"/>
              <a:t>body</a:t>
            </a:r>
            <a:r>
              <a:rPr lang="da-DK" b="1" dirty="0"/>
              <a:t> / the social problem</a:t>
            </a:r>
          </a:p>
          <a:p>
            <a:pPr lvl="0" fontAlgn="t"/>
            <a:r>
              <a:rPr lang="da-DK" dirty="0" err="1"/>
              <a:t>Objective</a:t>
            </a:r>
            <a:r>
              <a:rPr lang="da-DK" dirty="0"/>
              <a:t> </a:t>
            </a:r>
            <a:r>
              <a:rPr lang="da-DK" dirty="0" err="1"/>
              <a:t>criteria</a:t>
            </a:r>
            <a:r>
              <a:rPr lang="da-DK" dirty="0"/>
              <a:t> on the </a:t>
            </a:r>
            <a:r>
              <a:rPr lang="da-DK" dirty="0" err="1"/>
              <a:t>citizens</a:t>
            </a:r>
            <a:r>
              <a:rPr lang="da-DK" dirty="0"/>
              <a:t> </a:t>
            </a:r>
            <a:endParaRPr lang="da-DK" dirty="0" smtClean="0"/>
          </a:p>
          <a:p>
            <a:pPr marL="0" lvl="0" indent="0" fontAlgn="t">
              <a:buNone/>
            </a:pPr>
            <a:r>
              <a:rPr lang="da-DK" dirty="0"/>
              <a:t>	</a:t>
            </a:r>
            <a:r>
              <a:rPr lang="da-DK" dirty="0" err="1" smtClean="0"/>
              <a:t>reduced</a:t>
            </a:r>
            <a:r>
              <a:rPr lang="da-DK" dirty="0" smtClean="0"/>
              <a:t> </a:t>
            </a:r>
            <a:r>
              <a:rPr lang="da-DK" dirty="0" err="1" smtClean="0"/>
              <a:t>functionality</a:t>
            </a:r>
            <a:endParaRPr lang="da-DK" dirty="0"/>
          </a:p>
          <a:p>
            <a:pPr marL="0" indent="0" fontAlgn="t">
              <a:buNone/>
            </a:pPr>
            <a:r>
              <a:rPr lang="da-DK" b="1" dirty="0"/>
              <a:t>Activity / participation</a:t>
            </a:r>
          </a:p>
          <a:p>
            <a:pPr lvl="0" fontAlgn="t"/>
            <a:r>
              <a:rPr lang="da-DK" dirty="0" err="1"/>
              <a:t>Consequences</a:t>
            </a:r>
            <a:r>
              <a:rPr lang="da-DK" dirty="0"/>
              <a:t> from the </a:t>
            </a:r>
            <a:endParaRPr lang="da-DK" dirty="0" smtClean="0"/>
          </a:p>
          <a:p>
            <a:pPr marL="0" lvl="0" indent="0" fontAlgn="t">
              <a:buNone/>
            </a:pPr>
            <a:r>
              <a:rPr lang="da-DK" dirty="0"/>
              <a:t>	</a:t>
            </a:r>
            <a:r>
              <a:rPr lang="da-DK" dirty="0" err="1" smtClean="0"/>
              <a:t>reduced</a:t>
            </a:r>
            <a:r>
              <a:rPr lang="da-DK" dirty="0" smtClean="0"/>
              <a:t> </a:t>
            </a:r>
            <a:r>
              <a:rPr lang="da-DK" dirty="0" err="1" smtClean="0"/>
              <a:t>functionality</a:t>
            </a:r>
            <a:endParaRPr lang="da-DK" dirty="0"/>
          </a:p>
          <a:p>
            <a:pPr lvl="0" fontAlgn="t"/>
            <a:r>
              <a:rPr lang="da-DK" dirty="0"/>
              <a:t>How </a:t>
            </a:r>
            <a:r>
              <a:rPr lang="da-DK" dirty="0" err="1"/>
              <a:t>does</a:t>
            </a:r>
            <a:r>
              <a:rPr lang="da-DK" dirty="0"/>
              <a:t> the </a:t>
            </a:r>
            <a:r>
              <a:rPr lang="da-DK" dirty="0" err="1"/>
              <a:t>reduced</a:t>
            </a:r>
            <a:r>
              <a:rPr lang="da-DK" dirty="0"/>
              <a:t> </a:t>
            </a:r>
          </a:p>
          <a:p>
            <a:pPr marL="0" lvl="0" indent="0" fontAlgn="t">
              <a:buNone/>
            </a:pPr>
            <a:r>
              <a:rPr lang="da-DK" dirty="0" smtClean="0"/>
              <a:t>	</a:t>
            </a:r>
            <a:r>
              <a:rPr lang="da-DK" dirty="0" err="1" smtClean="0"/>
              <a:t>functionality</a:t>
            </a:r>
            <a:r>
              <a:rPr lang="da-DK" dirty="0" smtClean="0"/>
              <a:t> </a:t>
            </a:r>
            <a:r>
              <a:rPr lang="da-DK" dirty="0" err="1"/>
              <a:t>influence</a:t>
            </a:r>
            <a:r>
              <a:rPr lang="da-DK" dirty="0"/>
              <a:t> </a:t>
            </a:r>
            <a:endParaRPr lang="da-DK" dirty="0" smtClean="0"/>
          </a:p>
          <a:p>
            <a:pPr marL="0" lvl="0" indent="0" fontAlgn="t">
              <a:buNone/>
            </a:pPr>
            <a:r>
              <a:rPr lang="da-DK" dirty="0"/>
              <a:t>	</a:t>
            </a:r>
            <a:r>
              <a:rPr lang="da-DK" dirty="0" err="1" smtClean="0"/>
              <a:t>citizens</a:t>
            </a:r>
            <a:r>
              <a:rPr lang="da-DK" dirty="0" smtClean="0"/>
              <a:t> </a:t>
            </a:r>
            <a:r>
              <a:rPr lang="da-DK" dirty="0" err="1"/>
              <a:t>activity</a:t>
            </a:r>
            <a:r>
              <a:rPr lang="da-DK" dirty="0"/>
              <a:t> and </a:t>
            </a:r>
            <a:endParaRPr lang="da-DK" dirty="0" smtClean="0"/>
          </a:p>
          <a:p>
            <a:pPr marL="0" lvl="0" indent="0" fontAlgn="t">
              <a:buNone/>
            </a:pPr>
            <a:r>
              <a:rPr lang="da-DK" dirty="0"/>
              <a:t>	</a:t>
            </a:r>
            <a:r>
              <a:rPr lang="da-DK" dirty="0" smtClean="0"/>
              <a:t>participation </a:t>
            </a:r>
            <a:r>
              <a:rPr lang="da-DK" dirty="0"/>
              <a:t>in society</a:t>
            </a:r>
          </a:p>
          <a:p>
            <a:pPr marL="0" indent="0" fontAlgn="t">
              <a:buNone/>
            </a:pPr>
            <a:r>
              <a:rPr lang="da-DK" b="1" dirty="0" smtClean="0"/>
              <a:t>The </a:t>
            </a:r>
            <a:r>
              <a:rPr lang="da-DK" b="1" dirty="0" err="1" smtClean="0"/>
              <a:t>environment</a:t>
            </a:r>
            <a:endParaRPr lang="da-DK" b="1" dirty="0"/>
          </a:p>
          <a:p>
            <a:pPr lvl="0" fontAlgn="t"/>
            <a:r>
              <a:rPr lang="da-DK" dirty="0" err="1"/>
              <a:t>Extraneous</a:t>
            </a:r>
            <a:r>
              <a:rPr lang="da-DK" dirty="0"/>
              <a:t> factors </a:t>
            </a:r>
            <a:r>
              <a:rPr lang="da-DK" dirty="0" err="1" smtClean="0"/>
              <a:t>influencing</a:t>
            </a:r>
            <a:r>
              <a:rPr lang="da-DK" dirty="0" smtClean="0"/>
              <a:t> the </a:t>
            </a:r>
            <a:r>
              <a:rPr lang="da-DK" dirty="0" err="1"/>
              <a:t>citizens</a:t>
            </a:r>
            <a:r>
              <a:rPr lang="da-DK" dirty="0"/>
              <a:t> </a:t>
            </a:r>
            <a:endParaRPr lang="da-DK" dirty="0" smtClean="0"/>
          </a:p>
          <a:p>
            <a:pPr marL="0" lvl="0" indent="0" fontAlgn="t">
              <a:buNone/>
            </a:pPr>
            <a:r>
              <a:rPr lang="da-DK" dirty="0"/>
              <a:t>	</a:t>
            </a:r>
            <a:r>
              <a:rPr lang="da-DK" dirty="0" err="1" smtClean="0"/>
              <a:t>possibility</a:t>
            </a:r>
            <a:r>
              <a:rPr lang="da-DK" dirty="0" smtClean="0"/>
              <a:t> </a:t>
            </a:r>
            <a:r>
              <a:rPr lang="da-DK" dirty="0"/>
              <a:t>to master his </a:t>
            </a:r>
            <a:r>
              <a:rPr lang="da-DK" dirty="0" err="1"/>
              <a:t>disability</a:t>
            </a:r>
            <a:r>
              <a:rPr lang="da-DK" dirty="0"/>
              <a:t> / social problem</a:t>
            </a:r>
          </a:p>
          <a:p>
            <a:endParaRPr lang="da-DK" dirty="0"/>
          </a:p>
        </p:txBody>
      </p:sp>
      <p:grpSp>
        <p:nvGrpSpPr>
          <p:cNvPr id="4" name="Gruppe 3"/>
          <p:cNvGrpSpPr/>
          <p:nvPr/>
        </p:nvGrpSpPr>
        <p:grpSpPr>
          <a:xfrm>
            <a:off x="3657599" y="1671571"/>
            <a:ext cx="5205909" cy="3610114"/>
            <a:chOff x="15371" y="237631"/>
            <a:chExt cx="5753100" cy="3476625"/>
          </a:xfrm>
        </p:grpSpPr>
        <p:sp>
          <p:nvSpPr>
            <p:cNvPr id="5" name="Oval 13"/>
            <p:cNvSpPr>
              <a:spLocks noChangeArrowheads="1"/>
            </p:cNvSpPr>
            <p:nvPr/>
          </p:nvSpPr>
          <p:spPr bwMode="auto">
            <a:xfrm>
              <a:off x="15371" y="237631"/>
              <a:ext cx="5753100" cy="3476625"/>
            </a:xfrm>
            <a:prstGeom prst="ellipse">
              <a:avLst/>
            </a:prstGeom>
            <a:solidFill>
              <a:srgbClr val="9BBB59"/>
            </a:solidFill>
            <a:ln w="31750">
              <a:solidFill>
                <a:srgbClr val="9BBB59"/>
              </a:solidFill>
              <a:round/>
              <a:headEnd/>
              <a:tailEnd/>
            </a:ln>
            <a:effectLst/>
          </p:spPr>
          <p:txBody>
            <a:bodyPr vert="horz" wrap="square" lIns="91440" tIns="45720" rIns="91440" bIns="45720" numCol="1" anchor="t" anchorCtr="0" compatLnSpc="1">
              <a:prstTxWarp prst="textNoShape">
                <a:avLst/>
              </a:prstTxWarp>
            </a:bodyPr>
            <a:lstStyle/>
            <a:p>
              <a:endParaRPr lang="da-DK"/>
            </a:p>
          </p:txBody>
        </p:sp>
        <p:sp>
          <p:nvSpPr>
            <p:cNvPr id="6" name="Oval 12"/>
            <p:cNvSpPr>
              <a:spLocks noChangeArrowheads="1"/>
            </p:cNvSpPr>
            <p:nvPr/>
          </p:nvSpPr>
          <p:spPr bwMode="auto">
            <a:xfrm>
              <a:off x="1599412" y="673247"/>
              <a:ext cx="4010025" cy="2857500"/>
            </a:xfrm>
            <a:prstGeom prst="ellipse">
              <a:avLst/>
            </a:prstGeom>
            <a:solidFill>
              <a:srgbClr val="4BACC6"/>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endParaRPr lang="da-DK"/>
            </a:p>
          </p:txBody>
        </p:sp>
        <p:sp>
          <p:nvSpPr>
            <p:cNvPr id="7" name="Oval 11"/>
            <p:cNvSpPr>
              <a:spLocks noChangeArrowheads="1"/>
            </p:cNvSpPr>
            <p:nvPr/>
          </p:nvSpPr>
          <p:spPr bwMode="auto">
            <a:xfrm>
              <a:off x="3028950" y="1658938"/>
              <a:ext cx="2409825" cy="1581150"/>
            </a:xfrm>
            <a:prstGeom prst="ellipse">
              <a:avLst/>
            </a:prstGeom>
            <a:solidFill>
              <a:srgbClr val="002060"/>
            </a:solidFill>
            <a:ln w="31750">
              <a:solidFill>
                <a:srgbClr val="002060"/>
              </a:solidFill>
              <a:round/>
              <a:headEnd/>
              <a:tailEnd/>
            </a:ln>
            <a:effectLst/>
          </p:spPr>
          <p:txBody>
            <a:bodyPr vert="horz" wrap="square" lIns="91440" tIns="45720" rIns="91440" bIns="45720" numCol="1" anchor="t" anchorCtr="0" compatLnSpc="1">
              <a:prstTxWarp prst="textNoShape">
                <a:avLst/>
              </a:prstTxWarp>
            </a:bodyPr>
            <a:lstStyle/>
            <a:p>
              <a:endParaRPr lang="da-DK"/>
            </a:p>
          </p:txBody>
        </p:sp>
        <p:sp>
          <p:nvSpPr>
            <p:cNvPr id="8" name="WordArt 10"/>
            <p:cNvSpPr>
              <a:spLocks noChangeArrowheads="1" noChangeShapeType="1" noTextEdit="1"/>
            </p:cNvSpPr>
            <p:nvPr/>
          </p:nvSpPr>
          <p:spPr bwMode="auto">
            <a:xfrm rot="4022728">
              <a:off x="3552825" y="1238250"/>
              <a:ext cx="590550" cy="190500"/>
            </a:xfrm>
            <a:prstGeom prst="rect">
              <a:avLst/>
            </a:prstGeom>
          </p:spPr>
          <p:txBody>
            <a:bodyPr wrap="none" fromWordArt="1">
              <a:prstTxWarp prst="textPlain">
                <a:avLst>
                  <a:gd name="adj" fmla="val 50000"/>
                </a:avLst>
              </a:prstTxWarp>
            </a:bodyPr>
            <a:lstStyle/>
            <a:p>
              <a:pPr algn="ctr" rtl="0"/>
              <a:r>
                <a:rPr lang="da-DK" sz="1200" kern="10" spc="0" dirty="0" err="1" smtClean="0">
                  <a:ln w="9525">
                    <a:noFill/>
                    <a:round/>
                    <a:headEnd/>
                    <a:tailEnd/>
                  </a:ln>
                  <a:solidFill>
                    <a:srgbClr val="FFFFFF"/>
                  </a:solidFill>
                  <a:effectLst/>
                  <a:latin typeface="Tahoma"/>
                  <a:ea typeface="Tahoma"/>
                  <a:cs typeface="Tahoma"/>
                </a:rPr>
                <a:t>Mobility</a:t>
              </a:r>
              <a:endParaRPr lang="da-DK" sz="1200" kern="10" spc="0" dirty="0">
                <a:ln w="9525">
                  <a:noFill/>
                  <a:round/>
                  <a:headEnd/>
                  <a:tailEnd/>
                </a:ln>
                <a:solidFill>
                  <a:srgbClr val="FFFFFF"/>
                </a:solidFill>
                <a:effectLst/>
                <a:latin typeface="Tahoma"/>
                <a:ea typeface="Tahoma"/>
                <a:cs typeface="Tahoma"/>
              </a:endParaRPr>
            </a:p>
          </p:txBody>
        </p:sp>
        <p:sp>
          <p:nvSpPr>
            <p:cNvPr id="9" name="WordArt 9"/>
            <p:cNvSpPr>
              <a:spLocks noChangeArrowheads="1" noChangeShapeType="1" noTextEdit="1"/>
            </p:cNvSpPr>
            <p:nvPr/>
          </p:nvSpPr>
          <p:spPr bwMode="auto">
            <a:xfrm rot="3099798">
              <a:off x="3133725" y="1316038"/>
              <a:ext cx="590550" cy="190500"/>
            </a:xfrm>
            <a:prstGeom prst="rect">
              <a:avLst/>
            </a:prstGeom>
          </p:spPr>
          <p:txBody>
            <a:bodyPr wrap="none" fromWordArt="1">
              <a:prstTxWarp prst="textPlain">
                <a:avLst>
                  <a:gd name="adj" fmla="val 50000"/>
                </a:avLst>
              </a:prstTxWarp>
            </a:bodyPr>
            <a:lstStyle/>
            <a:p>
              <a:pPr algn="ctr" rtl="0"/>
              <a:r>
                <a:rPr lang="da-DK" sz="1200" kern="10" dirty="0" err="1" smtClean="0">
                  <a:ln w="9525">
                    <a:noFill/>
                    <a:round/>
                    <a:headEnd/>
                    <a:tailEnd/>
                  </a:ln>
                  <a:solidFill>
                    <a:srgbClr val="FFFFFF"/>
                  </a:solidFill>
                  <a:latin typeface="Tahoma"/>
                  <a:ea typeface="Tahoma"/>
                  <a:cs typeface="Tahoma"/>
                </a:rPr>
                <a:t>Self-care</a:t>
              </a:r>
              <a:endParaRPr lang="da-DK" sz="1200" kern="10" spc="0" dirty="0">
                <a:ln w="9525">
                  <a:noFill/>
                  <a:round/>
                  <a:headEnd/>
                  <a:tailEnd/>
                </a:ln>
                <a:solidFill>
                  <a:srgbClr val="FFFFFF"/>
                </a:solidFill>
                <a:effectLst/>
                <a:latin typeface="Tahoma"/>
                <a:ea typeface="Tahoma"/>
                <a:cs typeface="Tahoma"/>
              </a:endParaRPr>
            </a:p>
          </p:txBody>
        </p:sp>
        <p:sp>
          <p:nvSpPr>
            <p:cNvPr id="10" name="WordArt 8"/>
            <p:cNvSpPr>
              <a:spLocks noChangeArrowheads="1" noChangeShapeType="1" noTextEdit="1"/>
            </p:cNvSpPr>
            <p:nvPr/>
          </p:nvSpPr>
          <p:spPr bwMode="auto">
            <a:xfrm rot="2417212">
              <a:off x="2272270" y="1376336"/>
              <a:ext cx="1049046" cy="227171"/>
            </a:xfrm>
            <a:prstGeom prst="rect">
              <a:avLst/>
            </a:prstGeom>
          </p:spPr>
          <p:txBody>
            <a:bodyPr wrap="none" fromWordArt="1">
              <a:prstTxWarp prst="textPlain">
                <a:avLst>
                  <a:gd name="adj" fmla="val 50000"/>
                </a:avLst>
              </a:prstTxWarp>
            </a:bodyPr>
            <a:lstStyle/>
            <a:p>
              <a:pPr algn="ctr" rtl="0"/>
              <a:r>
                <a:rPr lang="da-DK" sz="1200" kern="10" dirty="0" err="1" smtClean="0">
                  <a:ln w="9525">
                    <a:noFill/>
                    <a:round/>
                    <a:headEnd/>
                    <a:tailEnd/>
                  </a:ln>
                  <a:solidFill>
                    <a:srgbClr val="FFFFFF"/>
                  </a:solidFill>
                  <a:latin typeface="Tahoma"/>
                  <a:ea typeface="Tahoma"/>
                  <a:cs typeface="Tahoma"/>
                </a:rPr>
                <a:t>C</a:t>
              </a:r>
              <a:r>
                <a:rPr lang="da-DK" sz="1200" kern="10" spc="0" dirty="0" err="1" smtClean="0">
                  <a:ln w="9525">
                    <a:noFill/>
                    <a:round/>
                    <a:headEnd/>
                    <a:tailEnd/>
                  </a:ln>
                  <a:solidFill>
                    <a:srgbClr val="FFFFFF"/>
                  </a:solidFill>
                  <a:effectLst/>
                  <a:latin typeface="Tahoma"/>
                  <a:ea typeface="Tahoma"/>
                  <a:cs typeface="Tahoma"/>
                </a:rPr>
                <a:t>omunication</a:t>
              </a:r>
              <a:endParaRPr lang="da-DK" sz="1200" kern="10" spc="0" dirty="0">
                <a:ln w="9525">
                  <a:noFill/>
                  <a:round/>
                  <a:headEnd/>
                  <a:tailEnd/>
                </a:ln>
                <a:solidFill>
                  <a:srgbClr val="FFFFFF"/>
                </a:solidFill>
                <a:effectLst/>
                <a:latin typeface="Tahoma"/>
                <a:ea typeface="Tahoma"/>
                <a:cs typeface="Tahoma"/>
              </a:endParaRPr>
            </a:p>
          </p:txBody>
        </p:sp>
        <p:sp>
          <p:nvSpPr>
            <p:cNvPr id="11" name="WordArt 7"/>
            <p:cNvSpPr>
              <a:spLocks noChangeArrowheads="1" noChangeShapeType="1" noTextEdit="1"/>
            </p:cNvSpPr>
            <p:nvPr/>
          </p:nvSpPr>
          <p:spPr bwMode="auto">
            <a:xfrm rot="1517590">
              <a:off x="2143125" y="1757363"/>
              <a:ext cx="912813" cy="476250"/>
            </a:xfrm>
            <a:prstGeom prst="rect">
              <a:avLst/>
            </a:prstGeom>
          </p:spPr>
          <p:txBody>
            <a:bodyPr wrap="none" fromWordArt="1">
              <a:prstTxWarp prst="textPlain">
                <a:avLst>
                  <a:gd name="adj" fmla="val 50000"/>
                </a:avLst>
              </a:prstTxWarp>
            </a:bodyPr>
            <a:lstStyle/>
            <a:p>
              <a:pPr algn="ctr" rtl="0"/>
              <a:r>
                <a:rPr lang="da-DK" sz="1200" kern="10" spc="0" dirty="0" smtClean="0">
                  <a:ln w="9525">
                    <a:noFill/>
                    <a:round/>
                    <a:headEnd/>
                    <a:tailEnd/>
                  </a:ln>
                  <a:solidFill>
                    <a:srgbClr val="FFFFFF"/>
                  </a:solidFill>
                  <a:effectLst/>
                  <a:latin typeface="Tahoma"/>
                  <a:ea typeface="Tahoma"/>
                  <a:cs typeface="Tahoma"/>
                </a:rPr>
                <a:t>Practical </a:t>
              </a:r>
              <a:r>
                <a:rPr lang="da-DK" sz="1200" kern="10" spc="0" dirty="0" err="1" smtClean="0">
                  <a:ln w="9525">
                    <a:noFill/>
                    <a:round/>
                    <a:headEnd/>
                    <a:tailEnd/>
                  </a:ln>
                  <a:solidFill>
                    <a:srgbClr val="FFFFFF"/>
                  </a:solidFill>
                  <a:effectLst/>
                  <a:latin typeface="Tahoma"/>
                  <a:ea typeface="Tahoma"/>
                  <a:cs typeface="Tahoma"/>
                </a:rPr>
                <a:t>tasks</a:t>
              </a:r>
              <a:r>
                <a:rPr lang="da-DK" sz="1200" kern="10" spc="0" dirty="0" smtClean="0">
                  <a:ln w="9525">
                    <a:noFill/>
                    <a:round/>
                    <a:headEnd/>
                    <a:tailEnd/>
                  </a:ln>
                  <a:solidFill>
                    <a:srgbClr val="FFFFFF"/>
                  </a:solidFill>
                  <a:effectLst/>
                  <a:latin typeface="Tahoma"/>
                  <a:ea typeface="Tahoma"/>
                  <a:cs typeface="Tahoma"/>
                </a:rPr>
                <a:t> </a:t>
              </a:r>
            </a:p>
            <a:p>
              <a:pPr algn="ctr" rtl="0"/>
              <a:r>
                <a:rPr lang="da-DK" sz="1200" kern="10" spc="0" dirty="0" smtClean="0">
                  <a:ln w="9525">
                    <a:noFill/>
                    <a:round/>
                    <a:headEnd/>
                    <a:tailEnd/>
                  </a:ln>
                  <a:solidFill>
                    <a:srgbClr val="FFFFFF"/>
                  </a:solidFill>
                  <a:effectLst/>
                  <a:latin typeface="Tahoma"/>
                  <a:ea typeface="Tahoma"/>
                  <a:cs typeface="Tahoma"/>
                </a:rPr>
                <a:t>at </a:t>
              </a:r>
              <a:r>
                <a:rPr lang="da-DK" sz="1200" kern="10" spc="0" dirty="0" err="1" smtClean="0">
                  <a:ln w="9525">
                    <a:noFill/>
                    <a:round/>
                    <a:headEnd/>
                    <a:tailEnd/>
                  </a:ln>
                  <a:solidFill>
                    <a:srgbClr val="FFFFFF"/>
                  </a:solidFill>
                  <a:effectLst/>
                  <a:latin typeface="Tahoma"/>
                  <a:ea typeface="Tahoma"/>
                  <a:cs typeface="Tahoma"/>
                </a:rPr>
                <a:t>home</a:t>
              </a:r>
              <a:endParaRPr lang="da-DK" sz="1200" kern="10" spc="0" dirty="0">
                <a:ln w="9525">
                  <a:noFill/>
                  <a:round/>
                  <a:headEnd/>
                  <a:tailEnd/>
                </a:ln>
                <a:solidFill>
                  <a:srgbClr val="FFFFFF"/>
                </a:solidFill>
                <a:effectLst/>
                <a:latin typeface="Tahoma"/>
                <a:ea typeface="Tahoma"/>
                <a:cs typeface="Tahoma"/>
              </a:endParaRPr>
            </a:p>
          </p:txBody>
        </p:sp>
        <p:sp>
          <p:nvSpPr>
            <p:cNvPr id="12" name="Text Box 6"/>
            <p:cNvSpPr txBox="1">
              <a:spLocks noChangeArrowheads="1"/>
            </p:cNvSpPr>
            <p:nvPr/>
          </p:nvSpPr>
          <p:spPr bwMode="auto">
            <a:xfrm>
              <a:off x="3333750" y="1908175"/>
              <a:ext cx="1800225" cy="896938"/>
            </a:xfrm>
            <a:prstGeom prst="rect">
              <a:avLst/>
            </a:prstGeom>
            <a:solidFill>
              <a:srgbClr val="002060"/>
            </a:solidFill>
            <a:ln w="9525">
              <a:solidFill>
                <a:srgbClr val="00206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da-DK" sz="1000" dirty="0">
                <a:solidFill>
                  <a:srgbClr val="FFFFFF"/>
                </a:solidFill>
                <a:latin typeface="Tahoma" pitchFamily="34" charset="0"/>
                <a:ea typeface="Calibri" pitchFamily="34"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da-DK" sz="1000" b="0" i="0" u="none" strike="noStrike" cap="none" normalizeH="0" baseline="0" dirty="0" err="1" smtClean="0">
                  <a:ln>
                    <a:noFill/>
                  </a:ln>
                  <a:solidFill>
                    <a:srgbClr val="FFFFFF"/>
                  </a:solidFill>
                  <a:effectLst/>
                  <a:latin typeface="Tahoma" pitchFamily="34" charset="0"/>
                  <a:ea typeface="Calibri" pitchFamily="34" charset="0"/>
                  <a:cs typeface="Tahoma" pitchFamily="34" charset="0"/>
                </a:rPr>
                <a:t>Psysical</a:t>
              </a: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 </a:t>
              </a:r>
              <a:r>
                <a:rPr kumimoji="0" lang="da-DK" sz="1000" b="0" i="0" u="none" strike="noStrike" cap="none" normalizeH="0" baseline="0" dirty="0" err="1" smtClean="0">
                  <a:ln>
                    <a:noFill/>
                  </a:ln>
                  <a:solidFill>
                    <a:srgbClr val="FFFFFF"/>
                  </a:solidFill>
                  <a:effectLst/>
                  <a:latin typeface="Tahoma" pitchFamily="34" charset="0"/>
                  <a:ea typeface="Calibri" pitchFamily="34" charset="0"/>
                  <a:cs typeface="Tahoma" pitchFamily="34" charset="0"/>
                </a:rPr>
                <a:t>disability</a:t>
              </a:r>
              <a:endParaRPr kumimoji="0" lang="da-DK"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Mental </a:t>
              </a:r>
              <a:r>
                <a:rPr kumimoji="0" lang="da-DK" sz="1000" b="0" i="0" u="none" strike="noStrike" cap="none" normalizeH="0" baseline="0" dirty="0" err="1" smtClean="0">
                  <a:ln>
                    <a:noFill/>
                  </a:ln>
                  <a:solidFill>
                    <a:srgbClr val="FFFFFF"/>
                  </a:solidFill>
                  <a:effectLst/>
                  <a:latin typeface="Tahoma" pitchFamily="34" charset="0"/>
                  <a:ea typeface="Calibri" pitchFamily="34" charset="0"/>
                  <a:cs typeface="Tahoma" pitchFamily="34" charset="0"/>
                </a:rPr>
                <a:t>disability</a:t>
              </a:r>
              <a:endParaRPr kumimoji="0" lang="da-DK"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Social problem</a:t>
              </a:r>
              <a:endParaRPr kumimoji="0" lang="da-DK"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WordArt 5"/>
            <p:cNvSpPr>
              <a:spLocks noChangeArrowheads="1" noChangeShapeType="1" noTextEdit="1"/>
            </p:cNvSpPr>
            <p:nvPr/>
          </p:nvSpPr>
          <p:spPr bwMode="auto">
            <a:xfrm>
              <a:off x="2070129" y="2307160"/>
              <a:ext cx="821792" cy="416990"/>
            </a:xfrm>
            <a:prstGeom prst="rect">
              <a:avLst/>
            </a:prstGeom>
          </p:spPr>
          <p:txBody>
            <a:bodyPr wrap="none" fromWordArt="1">
              <a:prstTxWarp prst="textPlain">
                <a:avLst>
                  <a:gd name="adj" fmla="val 50000"/>
                </a:avLst>
              </a:prstTxWarp>
            </a:bodyPr>
            <a:lstStyle/>
            <a:p>
              <a:pPr algn="ctr"/>
              <a:r>
                <a:rPr lang="da-DK" sz="4400" kern="0" dirty="0" err="1">
                  <a:solidFill>
                    <a:schemeClr val="accent3"/>
                  </a:solidFill>
                </a:rPr>
                <a:t>Functionality</a:t>
              </a:r>
              <a:r>
                <a:rPr lang="da-DK" sz="4400" kern="0" dirty="0">
                  <a:solidFill>
                    <a:schemeClr val="accent3"/>
                  </a:solidFill>
                </a:rPr>
                <a:t> </a:t>
              </a:r>
              <a:endParaRPr lang="da-DK" sz="4400" kern="0" dirty="0" smtClean="0">
                <a:solidFill>
                  <a:schemeClr val="accent3"/>
                </a:solidFill>
              </a:endParaRPr>
            </a:p>
            <a:p>
              <a:pPr algn="ctr"/>
              <a:r>
                <a:rPr lang="da-DK" sz="4400" kern="0" dirty="0" smtClean="0">
                  <a:solidFill>
                    <a:schemeClr val="accent3"/>
                  </a:solidFill>
                </a:rPr>
                <a:t>in </a:t>
              </a:r>
              <a:r>
                <a:rPr lang="da-DK" sz="4400" kern="0" dirty="0">
                  <a:solidFill>
                    <a:schemeClr val="accent3"/>
                  </a:solidFill>
                </a:rPr>
                <a:t>society</a:t>
              </a:r>
            </a:p>
            <a:p>
              <a:pPr algn="ctr" rtl="0"/>
              <a:endParaRPr lang="da-DK" sz="1200" kern="10" spc="0" dirty="0">
                <a:ln w="9525">
                  <a:noFill/>
                  <a:round/>
                  <a:headEnd/>
                  <a:tailEnd/>
                </a:ln>
                <a:solidFill>
                  <a:srgbClr val="FFFFFF"/>
                </a:solidFill>
                <a:effectLst/>
                <a:latin typeface="Tahoma"/>
                <a:ea typeface="Tahoma"/>
                <a:cs typeface="Tahoma"/>
              </a:endParaRPr>
            </a:p>
          </p:txBody>
        </p:sp>
        <p:sp>
          <p:nvSpPr>
            <p:cNvPr id="14" name="WordArt 4"/>
            <p:cNvSpPr>
              <a:spLocks noChangeArrowheads="1" noChangeShapeType="1" noTextEdit="1"/>
            </p:cNvSpPr>
            <p:nvPr/>
          </p:nvSpPr>
          <p:spPr bwMode="auto">
            <a:xfrm rot="-1163221">
              <a:off x="2470150" y="2806700"/>
              <a:ext cx="601663" cy="234950"/>
            </a:xfrm>
            <a:prstGeom prst="rect">
              <a:avLst/>
            </a:prstGeom>
          </p:spPr>
          <p:txBody>
            <a:bodyPr wrap="none" fromWordArt="1">
              <a:prstTxWarp prst="textPlain">
                <a:avLst>
                  <a:gd name="adj" fmla="val 50000"/>
                </a:avLst>
              </a:prstTxWarp>
            </a:bodyPr>
            <a:lstStyle/>
            <a:p>
              <a:pPr algn="ctr" rtl="0"/>
              <a:r>
                <a:rPr lang="da-DK" sz="1200" kern="10" spc="0" dirty="0" smtClean="0">
                  <a:ln w="9525">
                    <a:noFill/>
                    <a:round/>
                    <a:headEnd/>
                    <a:tailEnd/>
                  </a:ln>
                  <a:solidFill>
                    <a:srgbClr val="FFFFFF"/>
                  </a:solidFill>
                  <a:effectLst/>
                  <a:latin typeface="Tahoma"/>
                  <a:ea typeface="Tahoma"/>
                  <a:cs typeface="Tahoma"/>
                </a:rPr>
                <a:t>Social </a:t>
              </a:r>
              <a:r>
                <a:rPr lang="da-DK" sz="1200" kern="10" spc="0" dirty="0" err="1" smtClean="0">
                  <a:ln w="9525">
                    <a:noFill/>
                    <a:round/>
                    <a:headEnd/>
                    <a:tailEnd/>
                  </a:ln>
                  <a:solidFill>
                    <a:srgbClr val="FFFFFF"/>
                  </a:solidFill>
                  <a:effectLst/>
                  <a:latin typeface="Tahoma"/>
                  <a:ea typeface="Tahoma"/>
                  <a:cs typeface="Tahoma"/>
                </a:rPr>
                <a:t>life</a:t>
              </a:r>
              <a:endParaRPr lang="da-DK" sz="1200" kern="10" spc="0" dirty="0">
                <a:ln w="9525">
                  <a:noFill/>
                  <a:round/>
                  <a:headEnd/>
                  <a:tailEnd/>
                </a:ln>
                <a:solidFill>
                  <a:srgbClr val="FFFFFF"/>
                </a:solidFill>
                <a:effectLst/>
                <a:latin typeface="Tahoma"/>
                <a:ea typeface="Tahoma"/>
                <a:cs typeface="Tahoma"/>
              </a:endParaRPr>
            </a:p>
          </p:txBody>
        </p:sp>
        <p:sp>
          <p:nvSpPr>
            <p:cNvPr id="15" name="WordArt 3"/>
            <p:cNvSpPr>
              <a:spLocks noChangeArrowheads="1" noChangeShapeType="1" noTextEdit="1"/>
            </p:cNvSpPr>
            <p:nvPr/>
          </p:nvSpPr>
          <p:spPr bwMode="auto">
            <a:xfrm rot="-2223251">
              <a:off x="2757488" y="3178175"/>
              <a:ext cx="606425" cy="171450"/>
            </a:xfrm>
            <a:prstGeom prst="rect">
              <a:avLst/>
            </a:prstGeom>
          </p:spPr>
          <p:txBody>
            <a:bodyPr wrap="none" fromWordArt="1">
              <a:prstTxWarp prst="textPlain">
                <a:avLst>
                  <a:gd name="adj" fmla="val 50000"/>
                </a:avLst>
              </a:prstTxWarp>
            </a:bodyPr>
            <a:lstStyle/>
            <a:p>
              <a:pPr algn="ctr" rtl="0"/>
              <a:r>
                <a:rPr lang="da-DK" sz="1200" kern="10" dirty="0" smtClean="0">
                  <a:ln w="9525">
                    <a:noFill/>
                    <a:round/>
                    <a:headEnd/>
                    <a:tailEnd/>
                  </a:ln>
                  <a:solidFill>
                    <a:srgbClr val="FFFFFF"/>
                  </a:solidFill>
                  <a:latin typeface="Tahoma"/>
                  <a:ea typeface="Tahoma"/>
                  <a:cs typeface="Tahoma"/>
                </a:rPr>
                <a:t>Health</a:t>
              </a:r>
              <a:endParaRPr lang="da-DK" sz="1200" kern="10" spc="0" dirty="0">
                <a:ln w="9525">
                  <a:noFill/>
                  <a:round/>
                  <a:headEnd/>
                  <a:tailEnd/>
                </a:ln>
                <a:solidFill>
                  <a:srgbClr val="FFFFFF"/>
                </a:solidFill>
                <a:effectLst/>
                <a:latin typeface="Tahoma"/>
                <a:ea typeface="Tahoma"/>
                <a:cs typeface="Tahoma"/>
              </a:endParaRPr>
            </a:p>
          </p:txBody>
        </p:sp>
        <p:sp>
          <p:nvSpPr>
            <p:cNvPr id="16" name="WordArt 2"/>
            <p:cNvSpPr>
              <a:spLocks noChangeArrowheads="1" noChangeShapeType="1" noTextEdit="1"/>
            </p:cNvSpPr>
            <p:nvPr/>
          </p:nvSpPr>
          <p:spPr bwMode="auto">
            <a:xfrm rot="-1297992">
              <a:off x="352425" y="1116013"/>
              <a:ext cx="1504950" cy="838200"/>
            </a:xfrm>
            <a:prstGeom prst="rect">
              <a:avLst/>
            </a:prstGeom>
          </p:spPr>
          <p:txBody>
            <a:bodyPr wrap="none" fromWordArt="1">
              <a:prstTxWarp prst="textSlantUp">
                <a:avLst>
                  <a:gd name="adj" fmla="val 55556"/>
                </a:avLst>
              </a:prstTxWarp>
            </a:bodyPr>
            <a:lstStyle/>
            <a:p>
              <a:pPr algn="ctr" rtl="0"/>
              <a:r>
                <a:rPr lang="da-DK" sz="2400" kern="10" spc="0" dirty="0" smtClean="0">
                  <a:ln w="9525">
                    <a:solidFill>
                      <a:srgbClr val="9BBB59"/>
                    </a:solidFill>
                    <a:round/>
                    <a:headEnd/>
                    <a:tailEnd/>
                  </a:ln>
                  <a:solidFill>
                    <a:srgbClr val="FFFFFF"/>
                  </a:solidFill>
                  <a:effectLst/>
                  <a:latin typeface="Tahoma"/>
                  <a:ea typeface="Tahoma"/>
                  <a:cs typeface="Tahoma"/>
                </a:rPr>
                <a:t>Environment</a:t>
              </a:r>
              <a:endParaRPr lang="da-DK" sz="2400" kern="10" spc="0" dirty="0">
                <a:ln w="9525">
                  <a:solidFill>
                    <a:srgbClr val="9BBB59"/>
                  </a:solidFill>
                  <a:round/>
                  <a:headEnd/>
                  <a:tailEnd/>
                </a:ln>
                <a:solidFill>
                  <a:srgbClr val="FFFFFF"/>
                </a:solidFill>
                <a:effectLst/>
                <a:latin typeface="Tahoma"/>
                <a:ea typeface="Tahoma"/>
                <a:cs typeface="Tahoma"/>
              </a:endParaRPr>
            </a:p>
          </p:txBody>
        </p:sp>
        <p:sp>
          <p:nvSpPr>
            <p:cNvPr id="17" name="Oval 1"/>
            <p:cNvSpPr>
              <a:spLocks noChangeArrowheads="1"/>
            </p:cNvSpPr>
            <p:nvPr/>
          </p:nvSpPr>
          <p:spPr bwMode="auto">
            <a:xfrm>
              <a:off x="4962525" y="2643188"/>
              <a:ext cx="171450" cy="161925"/>
            </a:xfrm>
            <a:prstGeom prst="ellipse">
              <a:avLst/>
            </a:prstGeom>
            <a:solidFill>
              <a:srgbClr val="9BBB59"/>
            </a:solidFill>
            <a:ln w="9525">
              <a:solidFill>
                <a:srgbClr val="9BBB59"/>
              </a:solidFill>
              <a:round/>
              <a:headEnd/>
              <a:tailEnd/>
            </a:ln>
          </p:spPr>
          <p:txBody>
            <a:bodyPr vert="horz" wrap="square" lIns="91440" tIns="45720" rIns="91440" bIns="45720" numCol="1" anchor="t" anchorCtr="0" compatLnSpc="1">
              <a:prstTxWarp prst="textNoShape">
                <a:avLst/>
              </a:prstTxWarp>
            </a:bodyPr>
            <a:lstStyle/>
            <a:p>
              <a:endParaRPr lang="da-DK"/>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idx="4294967295"/>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r>
              <a:rPr lang="da-DK" sz="2400" dirty="0" err="1" smtClean="0"/>
              <a:t>What</a:t>
            </a:r>
            <a:r>
              <a:rPr lang="da-DK" sz="2400" dirty="0" smtClean="0"/>
              <a:t> </a:t>
            </a:r>
            <a:r>
              <a:rPr lang="da-DK" sz="2400" dirty="0" err="1" smtClean="0"/>
              <a:t>will</a:t>
            </a:r>
            <a:r>
              <a:rPr lang="da-DK" sz="2400" dirty="0" smtClean="0"/>
              <a:t> </a:t>
            </a:r>
            <a:r>
              <a:rPr lang="da-DK" sz="2400" dirty="0" err="1" smtClean="0"/>
              <a:t>we</a:t>
            </a:r>
            <a:r>
              <a:rPr lang="da-DK" sz="2400" dirty="0" smtClean="0"/>
              <a:t> </a:t>
            </a:r>
            <a:r>
              <a:rPr lang="da-DK" sz="2400" dirty="0" err="1" smtClean="0"/>
              <a:t>review</a:t>
            </a:r>
            <a:r>
              <a:rPr lang="da-DK" sz="2400" dirty="0" smtClean="0"/>
              <a:t>? </a:t>
            </a:r>
          </a:p>
        </p:txBody>
      </p:sp>
      <p:sp>
        <p:nvSpPr>
          <p:cNvPr id="132099" name="Content Placeholder 2"/>
          <p:cNvSpPr>
            <a:spLocks noGrp="1"/>
          </p:cNvSpPr>
          <p:nvPr>
            <p:ph idx="4294967295"/>
          </p:nvPr>
        </p:nvSpPr>
        <p:spPr>
          <a:xfrm>
            <a:off x="542042" y="1537207"/>
            <a:ext cx="4535488" cy="4692650"/>
          </a:xfrm>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pPr>
              <a:buFont typeface="Arial" pitchFamily="34" charset="0"/>
              <a:buChar char="•"/>
              <a:tabLst>
                <a:tab pos="5715000" algn="l"/>
              </a:tabLst>
            </a:pPr>
            <a:endParaRPr lang="da-DK" dirty="0" smtClean="0"/>
          </a:p>
          <a:p>
            <a:pPr marL="0" indent="0">
              <a:buNone/>
            </a:pPr>
            <a:r>
              <a:rPr lang="da-DK" b="1" dirty="0" err="1"/>
              <a:t>Introduction</a:t>
            </a:r>
            <a:r>
              <a:rPr lang="da-DK" b="1" dirty="0"/>
              <a:t> to VUM and </a:t>
            </a:r>
            <a:r>
              <a:rPr lang="da-DK" b="1" dirty="0" err="1"/>
              <a:t>use</a:t>
            </a:r>
            <a:r>
              <a:rPr lang="da-DK" b="1" dirty="0"/>
              <a:t> in </a:t>
            </a:r>
            <a:r>
              <a:rPr lang="da-DK" b="1" dirty="0" smtClean="0"/>
              <a:t>Denmark</a:t>
            </a:r>
          </a:p>
          <a:p>
            <a:pPr marL="0" indent="0">
              <a:buNone/>
            </a:pPr>
            <a:endParaRPr lang="da-DK" dirty="0"/>
          </a:p>
          <a:p>
            <a:pPr lvl="0"/>
            <a:r>
              <a:rPr lang="da-DK" dirty="0" smtClean="0"/>
              <a:t>Case </a:t>
            </a:r>
            <a:r>
              <a:rPr lang="da-DK" dirty="0" err="1"/>
              <a:t>Opening</a:t>
            </a:r>
            <a:endParaRPr lang="da-DK" dirty="0"/>
          </a:p>
          <a:p>
            <a:pPr lvl="0"/>
            <a:r>
              <a:rPr lang="da-DK" dirty="0" smtClean="0"/>
              <a:t>Case </a:t>
            </a:r>
            <a:r>
              <a:rPr lang="da-DK" dirty="0"/>
              <a:t>Information</a:t>
            </a:r>
          </a:p>
          <a:p>
            <a:pPr lvl="0"/>
            <a:r>
              <a:rPr lang="da-DK" dirty="0"/>
              <a:t>The </a:t>
            </a:r>
            <a:r>
              <a:rPr lang="da-DK" dirty="0" err="1"/>
              <a:t>method</a:t>
            </a:r>
            <a:r>
              <a:rPr lang="da-DK" dirty="0"/>
              <a:t> of </a:t>
            </a:r>
            <a:r>
              <a:rPr lang="da-DK" dirty="0" err="1" smtClean="0"/>
              <a:t>elucidation</a:t>
            </a:r>
            <a:endParaRPr lang="da-DK" dirty="0"/>
          </a:p>
          <a:p>
            <a:pPr lvl="1"/>
            <a:r>
              <a:rPr lang="da-DK" dirty="0" err="1"/>
              <a:t>Themes</a:t>
            </a:r>
            <a:r>
              <a:rPr lang="da-DK" dirty="0"/>
              <a:t> and sub-</a:t>
            </a:r>
            <a:r>
              <a:rPr lang="da-DK" dirty="0" err="1"/>
              <a:t>themes</a:t>
            </a:r>
            <a:endParaRPr lang="da-DK" dirty="0"/>
          </a:p>
          <a:p>
            <a:pPr lvl="1"/>
            <a:r>
              <a:rPr lang="da-DK" dirty="0" err="1"/>
              <a:t>Use</a:t>
            </a:r>
            <a:r>
              <a:rPr lang="da-DK" dirty="0"/>
              <a:t> of </a:t>
            </a:r>
            <a:r>
              <a:rPr lang="da-DK" dirty="0" err="1" smtClean="0"/>
              <a:t>elucidation</a:t>
            </a:r>
            <a:r>
              <a:rPr lang="da-DK" dirty="0" smtClean="0"/>
              <a:t>-forms</a:t>
            </a:r>
            <a:endParaRPr lang="da-DK" dirty="0"/>
          </a:p>
          <a:p>
            <a:pPr lvl="0"/>
            <a:r>
              <a:rPr lang="da-DK" dirty="0" err="1"/>
              <a:t>Defining</a:t>
            </a:r>
            <a:r>
              <a:rPr lang="da-DK" dirty="0"/>
              <a:t> </a:t>
            </a:r>
            <a:r>
              <a:rPr lang="da-DK" dirty="0" err="1"/>
              <a:t>objectives</a:t>
            </a:r>
            <a:r>
              <a:rPr lang="da-DK" dirty="0"/>
              <a:t> and </a:t>
            </a:r>
            <a:r>
              <a:rPr lang="da-DK" dirty="0" err="1"/>
              <a:t>goals</a:t>
            </a:r>
            <a:r>
              <a:rPr lang="da-DK" dirty="0"/>
              <a:t> of the </a:t>
            </a:r>
            <a:r>
              <a:rPr lang="da-DK" dirty="0" err="1"/>
              <a:t>effort</a:t>
            </a:r>
            <a:endParaRPr lang="da-DK" dirty="0"/>
          </a:p>
          <a:p>
            <a:pPr lvl="0"/>
            <a:r>
              <a:rPr lang="da-DK" dirty="0"/>
              <a:t>Action plan</a:t>
            </a:r>
          </a:p>
          <a:p>
            <a:pPr lvl="0"/>
            <a:r>
              <a:rPr lang="da-DK" dirty="0"/>
              <a:t>Decision</a:t>
            </a:r>
          </a:p>
          <a:p>
            <a:pPr lvl="0"/>
            <a:r>
              <a:rPr lang="da-DK" dirty="0" err="1"/>
              <a:t>Follow-up</a:t>
            </a:r>
            <a:endParaRPr lang="da-DK" dirty="0"/>
          </a:p>
        </p:txBody>
      </p:sp>
      <p:pic>
        <p:nvPicPr>
          <p:cNvPr id="132100" name="Picture 2" descr="\\dkcphsan02\filserverdata$\DKCPH06\DATA\Billedbibliotek\Fuldfladebilleder\Højformat\mælkebøt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400" y="1728788"/>
            <a:ext cx="2657475"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1" name="Slide Number Placeholder 3"/>
          <p:cNvSpPr txBox="1">
            <a:spLocks noGrp="1"/>
          </p:cNvSpPr>
          <p:nvPr/>
        </p:nvSpPr>
        <p:spPr bwMode="auto">
          <a:xfrm>
            <a:off x="144463" y="6599238"/>
            <a:ext cx="2397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fld id="{001A47CC-86BD-46DF-AA91-1BC44B60A69A}" type="slidenum">
              <a:rPr lang="en-GB" altLang="en-GB" sz="800">
                <a:solidFill>
                  <a:srgbClr val="091D5D"/>
                </a:solidFill>
                <a:latin typeface="Verdana" pitchFamily="34" charset="0"/>
              </a:rPr>
              <a:pPr eaLnBrk="1" hangingPunct="1"/>
              <a:t>2</a:t>
            </a:fld>
            <a:endParaRPr lang="en-GB" altLang="en-GB" sz="800" dirty="0">
              <a:solidFill>
                <a:srgbClr val="091D5D"/>
              </a:solidFill>
              <a:latin typeface="Verdana" pitchFamily="34" charset="0"/>
            </a:endParaRPr>
          </a:p>
        </p:txBody>
      </p:sp>
    </p:spTree>
    <p:extLst>
      <p:ext uri="{BB962C8B-B14F-4D97-AF65-F5344CB8AC3E}">
        <p14:creationId xmlns:p14="http://schemas.microsoft.com/office/powerpoint/2010/main" val="1927273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752" y="116632"/>
            <a:ext cx="3384376" cy="2160240"/>
          </a:xfrm>
          <a:prstGeom prst="rect">
            <a:avLst/>
          </a:prstGeom>
          <a:ln w="57150">
            <a:solidFill>
              <a:srgbClr val="002F8E"/>
            </a:solidFill>
          </a:ln>
        </p:spPr>
        <p:style>
          <a:lnRef idx="2">
            <a:schemeClr val="accent1"/>
          </a:lnRef>
          <a:fillRef idx="1">
            <a:schemeClr val="lt1"/>
          </a:fillRef>
          <a:effectRef idx="0">
            <a:schemeClr val="accent1"/>
          </a:effectRef>
          <a:fontRef idx="minor">
            <a:schemeClr val="dk1"/>
          </a:fontRef>
        </p:style>
        <p:txBody>
          <a:bodyPr numCol="2"/>
          <a:lstStyle/>
          <a:p>
            <a:pPr fontAlgn="auto">
              <a:lnSpc>
                <a:spcPct val="150000"/>
              </a:lnSpc>
              <a:spcBef>
                <a:spcPts val="0"/>
              </a:spcBef>
              <a:spcAft>
                <a:spcPts val="0"/>
              </a:spcAft>
              <a:defRPr/>
            </a:pPr>
            <a:endParaRPr lang="da-DK" sz="900" dirty="0">
              <a:solidFill>
                <a:srgbClr val="000000"/>
              </a:solidFill>
              <a:latin typeface="Verdana"/>
              <a:ea typeface="Arial"/>
              <a:cs typeface="Times New Roman"/>
            </a:endParaRPr>
          </a:p>
          <a:p>
            <a:pPr fontAlgn="auto">
              <a:lnSpc>
                <a:spcPct val="150000"/>
              </a:lnSpc>
              <a:spcBef>
                <a:spcPts val="0"/>
              </a:spcBef>
              <a:spcAft>
                <a:spcPts val="0"/>
              </a:spcAft>
              <a:defRPr/>
            </a:pPr>
            <a:r>
              <a:rPr lang="en-US" sz="900" dirty="0" smtClean="0">
                <a:latin typeface="Verdana" panose="020B0604030504040204" pitchFamily="34" charset="0"/>
                <a:ea typeface="Verdana" panose="020B0604030504040204" pitchFamily="34" charset="0"/>
                <a:cs typeface="Verdana" panose="020B0604030504040204" pitchFamily="34" charset="0"/>
              </a:rPr>
              <a:t>Intellectual/cognitive</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disturbance</a:t>
            </a:r>
          </a:p>
          <a:p>
            <a:pPr fontAlgn="auto">
              <a:lnSpc>
                <a:spcPct val="150000"/>
              </a:lnSpc>
              <a:spcBef>
                <a:spcPts val="0"/>
              </a:spcBef>
              <a:spcAft>
                <a:spcPts val="0"/>
              </a:spcAft>
              <a:defRPr/>
            </a:pPr>
            <a:r>
              <a:rPr lang="en-US" sz="900" dirty="0" smtClean="0">
                <a:latin typeface="Verdana" panose="020B0604030504040204" pitchFamily="34" charset="0"/>
                <a:ea typeface="Verdana" panose="020B0604030504040204" pitchFamily="34" charset="0"/>
                <a:cs typeface="Verdana" panose="020B0604030504040204" pitchFamily="34" charset="0"/>
              </a:rPr>
              <a:t>Dementia</a:t>
            </a:r>
          </a:p>
          <a:p>
            <a:pPr fontAlgn="auto">
              <a:lnSpc>
                <a:spcPct val="150000"/>
              </a:lnSpc>
              <a:spcBef>
                <a:spcPts val="0"/>
              </a:spcBef>
              <a:spcAft>
                <a:spcPts val="0"/>
              </a:spcAft>
              <a:defRPr/>
            </a:pPr>
            <a:r>
              <a:rPr lang="en-US" sz="900" dirty="0" smtClean="0">
                <a:latin typeface="Verdana" panose="020B0604030504040204" pitchFamily="34" charset="0"/>
                <a:ea typeface="Verdana" panose="020B0604030504040204" pitchFamily="34" charset="0"/>
                <a:cs typeface="Verdana" panose="020B0604030504040204" pitchFamily="34" charset="0"/>
              </a:rPr>
              <a:t>Brain Injury</a:t>
            </a:r>
          </a:p>
          <a:p>
            <a:pPr fontAlgn="auto">
              <a:lnSpc>
                <a:spcPct val="150000"/>
              </a:lnSpc>
              <a:spcBef>
                <a:spcPts val="0"/>
              </a:spcBef>
              <a:spcAft>
                <a:spcPts val="0"/>
              </a:spcAft>
              <a:defRPr/>
            </a:pPr>
            <a:r>
              <a:rPr lang="en-US" sz="900" dirty="0">
                <a:latin typeface="Verdana" panose="020B0604030504040204" pitchFamily="34" charset="0"/>
                <a:ea typeface="Verdana" panose="020B0604030504040204" pitchFamily="34" charset="0"/>
                <a:cs typeface="Verdana" panose="020B0604030504040204" pitchFamily="34" charset="0"/>
              </a:rPr>
              <a:t>Retardation</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r>
              <a:rPr lang="en-US" sz="900" dirty="0" smtClean="0">
                <a:latin typeface="Verdana" panose="020B0604030504040204" pitchFamily="34" charset="0"/>
                <a:ea typeface="Verdana" panose="020B0604030504040204" pitchFamily="34" charset="0"/>
                <a:cs typeface="Verdana" panose="020B0604030504040204" pitchFamily="34" charset="0"/>
              </a:rPr>
              <a:t>Development disturbance</a:t>
            </a:r>
          </a:p>
          <a:p>
            <a:pPr marL="171450" indent="-171450" fontAlgn="auto">
              <a:lnSpc>
                <a:spcPct val="150000"/>
              </a:lnSpc>
              <a:spcBef>
                <a:spcPts val="0"/>
              </a:spcBef>
              <a:spcAft>
                <a:spcPts val="0"/>
              </a:spcAft>
              <a:buFont typeface="Courier New" panose="02070309020205020404" pitchFamily="49" charset="0"/>
              <a:buChar char="o"/>
              <a:defRPr/>
            </a:pPr>
            <a:r>
              <a:rPr lang="en-US" sz="900" dirty="0" smtClean="0">
                <a:latin typeface="Verdana" panose="020B0604030504040204" pitchFamily="34" charset="0"/>
                <a:ea typeface="Verdana" panose="020B0604030504040204" pitchFamily="34" charset="0"/>
                <a:cs typeface="Verdana" panose="020B0604030504040204" pitchFamily="34" charset="0"/>
              </a:rPr>
              <a:t>Disturbance of awareness</a:t>
            </a:r>
            <a:endParaRPr lang="en-US" sz="900" dirty="0">
              <a:latin typeface="Verdana" panose="020B0604030504040204" pitchFamily="34" charset="0"/>
              <a:ea typeface="Verdana" panose="020B0604030504040204" pitchFamily="34" charset="0"/>
              <a:cs typeface="Verdana" panose="020B0604030504040204" pitchFamily="34" charset="0"/>
            </a:endParaRPr>
          </a:p>
          <a:p>
            <a:pPr marL="171450" indent="-171450" fontAlgn="auto">
              <a:lnSpc>
                <a:spcPct val="150000"/>
              </a:lnSpc>
              <a:spcBef>
                <a:spcPts val="0"/>
              </a:spcBef>
              <a:spcAft>
                <a:spcPts val="0"/>
              </a:spcAft>
              <a:buFont typeface="Courier New" panose="02070309020205020404" pitchFamily="49" charset="0"/>
              <a:buChar char="o"/>
              <a:defRPr/>
            </a:pPr>
            <a:r>
              <a:rPr lang="en-US" sz="900" dirty="0" smtClean="0">
                <a:latin typeface="Verdana" panose="020B0604030504040204" pitchFamily="34" charset="0"/>
                <a:ea typeface="Verdana" panose="020B0604030504040204" pitchFamily="34" charset="0"/>
                <a:cs typeface="Verdana" panose="020B0604030504040204" pitchFamily="34" charset="0"/>
              </a:rPr>
              <a:t>Autism spectrum</a:t>
            </a:r>
            <a:endParaRPr lang="en-US" sz="900" dirty="0">
              <a:latin typeface="Verdana" panose="020B0604030504040204" pitchFamily="34" charset="0"/>
              <a:ea typeface="Verdana" panose="020B0604030504040204" pitchFamily="34" charset="0"/>
              <a:cs typeface="Verdana" panose="020B0604030504040204" pitchFamily="34" charset="0"/>
            </a:endParaRPr>
          </a:p>
          <a:p>
            <a:pPr lvl="1" fontAlgn="auto">
              <a:lnSpc>
                <a:spcPct val="150000"/>
              </a:lnSpc>
              <a:spcBef>
                <a:spcPts val="0"/>
              </a:spcBef>
              <a:spcAft>
                <a:spcPts val="0"/>
              </a:spcAft>
              <a:defRPr/>
            </a:pP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lvl="1" fontAlgn="auto">
              <a:lnSpc>
                <a:spcPct val="150000"/>
              </a:lnSpc>
              <a:spcBef>
                <a:spcPts val="0"/>
              </a:spcBef>
              <a:spcAft>
                <a:spcPts val="0"/>
              </a:spcAft>
              <a:buFont typeface="Arial" pitchFamily="34" charset="0"/>
              <a:buChar char="•"/>
              <a:defRPr/>
            </a:pP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r>
              <a:rPr lang="en-US" sz="900" dirty="0" smtClean="0">
                <a:latin typeface="Verdana" panose="020B0604030504040204" pitchFamily="34" charset="0"/>
                <a:ea typeface="Verdana" panose="020B0604030504040204" pitchFamily="34" charset="0"/>
                <a:cs typeface="Verdana" panose="020B0604030504040204" pitchFamily="34" charset="0"/>
              </a:rPr>
              <a:t>Mental illness</a:t>
            </a:r>
          </a:p>
          <a:p>
            <a:pPr marL="171450" indent="-171450" fontAlgn="auto">
              <a:lnSpc>
                <a:spcPct val="150000"/>
              </a:lnSpc>
              <a:spcBef>
                <a:spcPts val="0"/>
              </a:spcBef>
              <a:spcAft>
                <a:spcPts val="0"/>
              </a:spcAft>
              <a:buFont typeface="Courier New" panose="02070309020205020404" pitchFamily="49" charset="0"/>
              <a:buChar char="o"/>
              <a:defRPr/>
            </a:pPr>
            <a:r>
              <a:rPr lang="en-US" sz="900" dirty="0" smtClean="0">
                <a:latin typeface="Verdana" panose="020B0604030504040204" pitchFamily="34" charset="0"/>
                <a:ea typeface="Verdana" panose="020B0604030504040204" pitchFamily="34" charset="0"/>
                <a:cs typeface="Verdana" panose="020B0604030504040204" pitchFamily="34" charset="0"/>
              </a:rPr>
              <a:t>Anxiety</a:t>
            </a:r>
          </a:p>
          <a:p>
            <a:pPr marL="171450" indent="-171450" fontAlgn="auto">
              <a:lnSpc>
                <a:spcPct val="150000"/>
              </a:lnSpc>
              <a:spcBef>
                <a:spcPts val="0"/>
              </a:spcBef>
              <a:spcAft>
                <a:spcPts val="0"/>
              </a:spcAft>
              <a:buFont typeface="Courier New" panose="02070309020205020404" pitchFamily="49" charset="0"/>
              <a:buChar char="o"/>
              <a:defRPr/>
            </a:pPr>
            <a:r>
              <a:rPr lang="en-US" sz="900" dirty="0" smtClean="0">
                <a:latin typeface="Verdana" panose="020B0604030504040204" pitchFamily="34" charset="0"/>
                <a:ea typeface="Verdana" panose="020B0604030504040204" pitchFamily="34" charset="0"/>
                <a:cs typeface="Verdana" panose="020B0604030504040204" pitchFamily="34" charset="0"/>
              </a:rPr>
              <a:t>Depression</a:t>
            </a:r>
          </a:p>
          <a:p>
            <a:pPr marL="171450" indent="-171450" fontAlgn="auto">
              <a:lnSpc>
                <a:spcPct val="150000"/>
              </a:lnSpc>
              <a:spcBef>
                <a:spcPts val="0"/>
              </a:spcBef>
              <a:spcAft>
                <a:spcPts val="0"/>
              </a:spcAft>
              <a:buFont typeface="Courier New" panose="02070309020205020404" pitchFamily="49" charset="0"/>
              <a:buChar char="o"/>
              <a:defRPr/>
            </a:pPr>
            <a:r>
              <a:rPr lang="en-US" sz="900" dirty="0" smtClean="0">
                <a:latin typeface="Verdana" panose="020B0604030504040204" pitchFamily="34" charset="0"/>
                <a:ea typeface="Verdana" panose="020B0604030504040204" pitchFamily="34" charset="0"/>
                <a:cs typeface="Verdana" panose="020B0604030504040204" pitchFamily="34" charset="0"/>
              </a:rPr>
              <a:t>Changed </a:t>
            </a:r>
            <a:r>
              <a:rPr lang="en-US" sz="900" dirty="0">
                <a:latin typeface="Verdana" panose="020B0604030504040204" pitchFamily="34" charset="0"/>
                <a:ea typeface="Verdana" panose="020B0604030504040204" pitchFamily="34" charset="0"/>
                <a:cs typeface="Verdana" panose="020B0604030504040204" pitchFamily="34" charset="0"/>
              </a:rPr>
              <a:t>perception of </a:t>
            </a:r>
            <a:r>
              <a:rPr lang="en-US" sz="900" dirty="0" smtClean="0">
                <a:latin typeface="Verdana" panose="020B0604030504040204" pitchFamily="34" charset="0"/>
                <a:ea typeface="Verdana" panose="020B0604030504040204" pitchFamily="34" charset="0"/>
                <a:cs typeface="Verdana" panose="020B0604030504040204" pitchFamily="34" charset="0"/>
              </a:rPr>
              <a:t>reality</a:t>
            </a:r>
          </a:p>
          <a:p>
            <a:pPr marL="171450" indent="-171450" fontAlgn="auto">
              <a:lnSpc>
                <a:spcPct val="150000"/>
              </a:lnSpc>
              <a:spcBef>
                <a:spcPts val="0"/>
              </a:spcBef>
              <a:spcAft>
                <a:spcPts val="0"/>
              </a:spcAft>
              <a:buFont typeface="Courier New" panose="02070309020205020404" pitchFamily="49" charset="0"/>
              <a:buChar char="o"/>
              <a:defRPr/>
            </a:pPr>
            <a:r>
              <a:rPr lang="en-US" sz="900" dirty="0" smtClean="0">
                <a:latin typeface="Verdana" panose="020B0604030504040204" pitchFamily="34" charset="0"/>
                <a:ea typeface="Verdana" panose="020B0604030504040204" pitchFamily="34" charset="0"/>
                <a:cs typeface="Verdana" panose="020B0604030504040204" pitchFamily="34" charset="0"/>
              </a:rPr>
              <a:t>Personality disorders</a:t>
            </a:r>
          </a:p>
          <a:p>
            <a:pPr marL="171450" indent="-171450" fontAlgn="auto">
              <a:lnSpc>
                <a:spcPct val="150000"/>
              </a:lnSpc>
              <a:spcBef>
                <a:spcPts val="0"/>
              </a:spcBef>
              <a:spcAft>
                <a:spcPts val="0"/>
              </a:spcAft>
              <a:buFont typeface="Courier New" panose="02070309020205020404" pitchFamily="49" charset="0"/>
              <a:buChar char="o"/>
              <a:defRPr/>
            </a:pPr>
            <a:r>
              <a:rPr lang="en-US" sz="900" dirty="0" smtClean="0">
                <a:latin typeface="Verdana" panose="020B0604030504040204" pitchFamily="34" charset="0"/>
                <a:ea typeface="Verdana" panose="020B0604030504040204" pitchFamily="34" charset="0"/>
                <a:cs typeface="Verdana" panose="020B0604030504040204" pitchFamily="34" charset="0"/>
              </a:rPr>
              <a:t>Eating disorder</a:t>
            </a:r>
          </a:p>
          <a:p>
            <a:pPr marL="171450" indent="-171450" fontAlgn="auto">
              <a:lnSpc>
                <a:spcPct val="150000"/>
              </a:lnSpc>
              <a:spcBef>
                <a:spcPts val="0"/>
              </a:spcBef>
              <a:spcAft>
                <a:spcPts val="0"/>
              </a:spcAft>
              <a:buFont typeface="Courier New" panose="02070309020205020404" pitchFamily="49" charset="0"/>
              <a:buChar char="o"/>
              <a:defRPr/>
            </a:pPr>
            <a:r>
              <a:rPr lang="en-US" sz="900" dirty="0" smtClean="0">
                <a:latin typeface="Verdana" panose="020B0604030504040204" pitchFamily="34" charset="0"/>
                <a:ea typeface="Verdana" panose="020B0604030504040204" pitchFamily="34" charset="0"/>
                <a:cs typeface="Verdana" panose="020B0604030504040204" pitchFamily="34" charset="0"/>
              </a:rPr>
              <a:t>Affiliation disturbance</a:t>
            </a:r>
          </a:p>
          <a:p>
            <a:pPr marL="171450" indent="-171450" fontAlgn="auto">
              <a:lnSpc>
                <a:spcPct val="150000"/>
              </a:lnSpc>
              <a:spcBef>
                <a:spcPts val="0"/>
              </a:spcBef>
              <a:spcAft>
                <a:spcPts val="0"/>
              </a:spcAft>
              <a:buFont typeface="Courier New" panose="02070309020205020404" pitchFamily="49" charset="0"/>
              <a:buChar char="o"/>
              <a:defRPr/>
            </a:pPr>
            <a:r>
              <a:rPr lang="en-US" sz="900" dirty="0" smtClean="0">
                <a:latin typeface="Verdana" panose="020B0604030504040204" pitchFamily="34" charset="0"/>
                <a:ea typeface="Verdana" panose="020B0604030504040204" pitchFamily="34" charset="0"/>
                <a:cs typeface="Verdana" panose="020B0604030504040204" pitchFamily="34" charset="0"/>
              </a:rPr>
              <a:t>Stress strain</a:t>
            </a:r>
            <a:endParaRPr lang="da-DK"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5868144" y="116632"/>
            <a:ext cx="3203848" cy="2160240"/>
          </a:xfrm>
          <a:prstGeom prst="rect">
            <a:avLst/>
          </a:prstGeom>
          <a:ln w="57150">
            <a:solidFill>
              <a:srgbClr val="002F8E"/>
            </a:solidFill>
          </a:ln>
        </p:spPr>
        <p:style>
          <a:lnRef idx="2">
            <a:schemeClr val="accent1"/>
          </a:lnRef>
          <a:fillRef idx="1">
            <a:schemeClr val="lt1"/>
          </a:fillRef>
          <a:effectRef idx="0">
            <a:schemeClr val="accent1"/>
          </a:effectRef>
          <a:fontRef idx="minor">
            <a:schemeClr val="dk1"/>
          </a:fontRef>
        </p:style>
        <p:txBody>
          <a:bodyPr numCol="2"/>
          <a:lstStyle/>
          <a:p>
            <a:pPr fontAlgn="auto">
              <a:lnSpc>
                <a:spcPct val="150000"/>
              </a:lnSpc>
              <a:spcBef>
                <a:spcPts val="0"/>
              </a:spcBef>
              <a:spcAft>
                <a:spcPts val="0"/>
              </a:spcAft>
              <a:defRPr/>
            </a:pPr>
            <a:r>
              <a:rPr lang="da-DK" sz="1050" b="1" dirty="0" smtClean="0">
                <a:solidFill>
                  <a:srgbClr val="000000"/>
                </a:solidFill>
                <a:latin typeface="Verdana"/>
                <a:ea typeface="Arial"/>
                <a:cs typeface="Times New Roman"/>
              </a:rPr>
              <a:t>Social problems</a:t>
            </a:r>
            <a:endParaRPr lang="da-DK" sz="1050" b="1" dirty="0">
              <a:solidFill>
                <a:srgbClr val="000000"/>
              </a:solidFill>
              <a:latin typeface="Verdana"/>
              <a:ea typeface="Arial"/>
              <a:cs typeface="Times New Roman"/>
            </a:endParaRPr>
          </a:p>
          <a:p>
            <a:pPr fontAlgn="auto">
              <a:lnSpc>
                <a:spcPct val="150000"/>
              </a:lnSpc>
              <a:spcBef>
                <a:spcPts val="0"/>
              </a:spcBef>
              <a:spcAft>
                <a:spcPts val="0"/>
              </a:spcAft>
              <a:defRPr/>
            </a:pPr>
            <a:r>
              <a:rPr lang="da-DK" sz="9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Crime</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r>
              <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rPr>
              <a:t>Prostitution</a:t>
            </a:r>
          </a:p>
          <a:p>
            <a:pPr fontAlgn="auto">
              <a:lnSpc>
                <a:spcPct val="150000"/>
              </a:lnSpc>
              <a:spcBef>
                <a:spcPts val="0"/>
              </a:spcBef>
              <a:spcAft>
                <a:spcPts val="0"/>
              </a:spcAft>
              <a:defRPr/>
            </a:pPr>
            <a:r>
              <a:rPr lang="en-US" sz="900" dirty="0">
                <a:latin typeface="Verdana" panose="020B0604030504040204" pitchFamily="34" charset="0"/>
                <a:ea typeface="Verdana" panose="020B0604030504040204" pitchFamily="34" charset="0"/>
                <a:cs typeface="Verdana" panose="020B0604030504040204" pitchFamily="34" charset="0"/>
              </a:rPr>
              <a:t>Acting out behavior</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a:latin typeface="Verdana" panose="020B0604030504040204" pitchFamily="34" charset="0"/>
                <a:ea typeface="Verdana" panose="020B0604030504040204" pitchFamily="34" charset="0"/>
                <a:cs typeface="Verdana" panose="020B0604030504040204" pitchFamily="34" charset="0"/>
              </a:rPr>
              <a:t>Inward-responsive behavior</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a:latin typeface="Verdana" panose="020B0604030504040204" pitchFamily="34" charset="0"/>
                <a:ea typeface="Verdana" panose="020B0604030504040204" pitchFamily="34" charset="0"/>
                <a:cs typeface="Verdana" panose="020B0604030504040204" pitchFamily="34" charset="0"/>
              </a:rPr>
              <a:t>Sexual offending </a:t>
            </a:r>
            <a:r>
              <a:rPr lang="en-US" sz="900" dirty="0" smtClean="0">
                <a:latin typeface="Verdana" panose="020B0604030504040204" pitchFamily="34" charset="0"/>
                <a:ea typeface="Verdana" panose="020B0604030504040204" pitchFamily="34" charset="0"/>
                <a:cs typeface="Verdana" panose="020B0604030504040204" pitchFamily="34" charset="0"/>
              </a:rPr>
              <a:t>behavior</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Neglect</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endParaRPr lang="da-DK" sz="900" dirty="0" smtClean="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endParaRPr lang="en-US" sz="900" dirty="0" smtClean="0">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r>
              <a:rPr lang="en-US" sz="900" dirty="0" smtClean="0">
                <a:latin typeface="Verdana" panose="020B0604030504040204" pitchFamily="34" charset="0"/>
                <a:ea typeface="Verdana" panose="020B0604030504040204" pitchFamily="34" charset="0"/>
                <a:cs typeface="Verdana" panose="020B0604030504040204" pitchFamily="34" charset="0"/>
              </a:rPr>
              <a:t>Social </a:t>
            </a:r>
            <a:r>
              <a:rPr lang="en-US" sz="900" dirty="0">
                <a:latin typeface="Verdana" panose="020B0604030504040204" pitchFamily="34" charset="0"/>
                <a:ea typeface="Verdana" panose="020B0604030504040204" pitchFamily="34" charset="0"/>
                <a:cs typeface="Verdana" panose="020B0604030504040204" pitchFamily="34" charset="0"/>
              </a:rPr>
              <a:t>isolation</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Self-harm</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a:latin typeface="Verdana" panose="020B0604030504040204" pitchFamily="34" charset="0"/>
                <a:ea typeface="Verdana" panose="020B0604030504040204" pitchFamily="34" charset="0"/>
                <a:cs typeface="Verdana" panose="020B0604030504040204" pitchFamily="34" charset="0"/>
              </a:rPr>
              <a:t>Suicidal thoughts and - </a:t>
            </a:r>
            <a:r>
              <a:rPr lang="en-US" sz="900" dirty="0" smtClean="0">
                <a:latin typeface="Verdana" panose="020B0604030504040204" pitchFamily="34" charset="0"/>
                <a:ea typeface="Verdana" panose="020B0604030504040204" pitchFamily="34" charset="0"/>
                <a:cs typeface="Verdana" panose="020B0604030504040204" pitchFamily="34" charset="0"/>
              </a:rPr>
              <a:t>attempts</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Abuse</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Drugs and alcohol</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a:latin typeface="Verdana" panose="020B0604030504040204" pitchFamily="34" charset="0"/>
                <a:ea typeface="Verdana" panose="020B0604030504040204" pitchFamily="34" charset="0"/>
                <a:cs typeface="Verdana" panose="020B0604030504040204" pitchFamily="34" charset="0"/>
              </a:rPr>
              <a:t>Homelessness.</a:t>
            </a:r>
            <a:endParaRPr lang="da-DK"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79388" y="115888"/>
            <a:ext cx="2016125" cy="2160587"/>
          </a:xfrm>
          <a:prstGeom prst="rect">
            <a:avLst/>
          </a:prstGeom>
          <a:ln w="57150">
            <a:solidFill>
              <a:srgbClr val="002F8E"/>
            </a:solidFill>
          </a:ln>
        </p:spPr>
        <p:style>
          <a:lnRef idx="2">
            <a:schemeClr val="accent1"/>
          </a:lnRef>
          <a:fillRef idx="1">
            <a:schemeClr val="lt1"/>
          </a:fillRef>
          <a:effectRef idx="0">
            <a:schemeClr val="accent1"/>
          </a:effectRef>
          <a:fontRef idx="minor">
            <a:schemeClr val="dk1"/>
          </a:fontRef>
        </p:style>
        <p:txBody>
          <a:bodyPr/>
          <a:lstStyle/>
          <a:p>
            <a:pPr fontAlgn="auto">
              <a:lnSpc>
                <a:spcPct val="150000"/>
              </a:lnSpc>
              <a:spcBef>
                <a:spcPts val="0"/>
              </a:spcBef>
              <a:spcAft>
                <a:spcPts val="0"/>
              </a:spcAft>
              <a:defRPr/>
            </a:pPr>
            <a:r>
              <a:rPr lang="da-DK" sz="1050" b="1" dirty="0" err="1" smtClean="0">
                <a:solidFill>
                  <a:srgbClr val="000000"/>
                </a:solidFill>
                <a:latin typeface="Verdana"/>
                <a:ea typeface="Arial"/>
                <a:cs typeface="Times New Roman"/>
              </a:rPr>
              <a:t>Physical</a:t>
            </a:r>
            <a:r>
              <a:rPr lang="da-DK" sz="1050" b="1" dirty="0" smtClean="0">
                <a:solidFill>
                  <a:srgbClr val="000000"/>
                </a:solidFill>
                <a:latin typeface="Verdana"/>
                <a:ea typeface="Arial"/>
                <a:cs typeface="Times New Roman"/>
              </a:rPr>
              <a:t> </a:t>
            </a:r>
            <a:r>
              <a:rPr lang="da-DK" sz="1050" b="1" dirty="0" err="1" smtClean="0">
                <a:solidFill>
                  <a:srgbClr val="000000"/>
                </a:solidFill>
                <a:latin typeface="Verdana"/>
                <a:ea typeface="Arial"/>
                <a:cs typeface="Times New Roman"/>
              </a:rPr>
              <a:t>reduction</a:t>
            </a:r>
            <a:r>
              <a:rPr lang="da-DK" sz="1050" b="1" dirty="0" smtClean="0">
                <a:solidFill>
                  <a:srgbClr val="000000"/>
                </a:solidFill>
                <a:latin typeface="Verdana"/>
                <a:ea typeface="Arial"/>
                <a:cs typeface="Times New Roman"/>
              </a:rPr>
              <a:t> of </a:t>
            </a:r>
            <a:r>
              <a:rPr lang="da-DK" sz="1050" b="1" dirty="0" err="1" smtClean="0">
                <a:solidFill>
                  <a:srgbClr val="000000"/>
                </a:solidFill>
                <a:latin typeface="Verdana"/>
                <a:ea typeface="Arial"/>
                <a:cs typeface="Times New Roman"/>
              </a:rPr>
              <a:t>functionality</a:t>
            </a:r>
            <a:endParaRPr lang="da-DK" sz="1050" dirty="0">
              <a:solidFill>
                <a:srgbClr val="000000"/>
              </a:solidFill>
              <a:ea typeface="Arial"/>
              <a:cs typeface="Times New Roman"/>
            </a:endParaRPr>
          </a:p>
          <a:p>
            <a:pPr marL="171450" indent="-171450" fontAlgn="auto">
              <a:lnSpc>
                <a:spcPct val="150000"/>
              </a:lnSpc>
              <a:spcBef>
                <a:spcPts val="0"/>
              </a:spcBef>
              <a:spcAft>
                <a:spcPts val="0"/>
              </a:spcAft>
              <a:buFont typeface="Arial" panose="020B0604020202020204" pitchFamily="34" charset="0"/>
              <a:buChar char="•"/>
              <a:defRPr/>
            </a:pPr>
            <a:r>
              <a:rPr lang="en-US" sz="900" dirty="0" smtClean="0">
                <a:latin typeface="Verdana" panose="020B0604030504040204" pitchFamily="34" charset="0"/>
                <a:ea typeface="Verdana" panose="020B0604030504040204" pitchFamily="34" charset="0"/>
                <a:cs typeface="Verdana" panose="020B0604030504040204" pitchFamily="34" charset="0"/>
              </a:rPr>
              <a:t>loss of hearing</a:t>
            </a:r>
          </a:p>
          <a:p>
            <a:pPr marL="171450" indent="-171450" fontAlgn="auto">
              <a:lnSpc>
                <a:spcPct val="150000"/>
              </a:lnSpc>
              <a:spcBef>
                <a:spcPts val="0"/>
              </a:spcBef>
              <a:spcAft>
                <a:spcPts val="0"/>
              </a:spcAft>
              <a:buFont typeface="Arial" panose="020B0604020202020204" pitchFamily="34" charset="0"/>
              <a:buChar char="•"/>
              <a:defRPr/>
            </a:pPr>
            <a:r>
              <a:rPr lang="en-US" sz="900" dirty="0" smtClean="0">
                <a:latin typeface="Verdana" panose="020B0604030504040204" pitchFamily="34" charset="0"/>
                <a:ea typeface="Verdana" panose="020B0604030504040204" pitchFamily="34" charset="0"/>
                <a:cs typeface="Verdana" panose="020B0604030504040204" pitchFamily="34" charset="0"/>
              </a:rPr>
              <a:t>communication reduction</a:t>
            </a:r>
          </a:p>
          <a:p>
            <a:pPr marL="171450" indent="-171450" fontAlgn="auto">
              <a:lnSpc>
                <a:spcPct val="150000"/>
              </a:lnSpc>
              <a:spcBef>
                <a:spcPts val="0"/>
              </a:spcBef>
              <a:spcAft>
                <a:spcPts val="0"/>
              </a:spcAft>
              <a:buFont typeface="Arial" panose="020B0604020202020204" pitchFamily="34" charset="0"/>
              <a:buChar char="•"/>
              <a:defRPr/>
            </a:pPr>
            <a:r>
              <a:rPr lang="en-US" sz="900" dirty="0" smtClean="0">
                <a:latin typeface="Verdana" panose="020B0604030504040204" pitchFamily="34" charset="0"/>
                <a:ea typeface="Verdana" panose="020B0604030504040204" pitchFamily="34" charset="0"/>
                <a:cs typeface="Verdana" panose="020B0604030504040204" pitchFamily="34" charset="0"/>
              </a:rPr>
              <a:t>mobility reduction</a:t>
            </a:r>
          </a:p>
          <a:p>
            <a:pPr marL="171450" indent="-171450" fontAlgn="auto">
              <a:lnSpc>
                <a:spcPct val="150000"/>
              </a:lnSpc>
              <a:spcBef>
                <a:spcPts val="0"/>
              </a:spcBef>
              <a:spcAft>
                <a:spcPts val="0"/>
              </a:spcAft>
              <a:buFont typeface="Arial" panose="020B0604020202020204" pitchFamily="34" charset="0"/>
              <a:buChar char="•"/>
              <a:defRPr/>
            </a:pPr>
            <a:r>
              <a:rPr lang="en-US" sz="900" dirty="0" smtClean="0">
                <a:latin typeface="Verdana" panose="020B0604030504040204" pitchFamily="34" charset="0"/>
                <a:ea typeface="Verdana" panose="020B0604030504040204" pitchFamily="34" charset="0"/>
                <a:cs typeface="Verdana" panose="020B0604030504040204" pitchFamily="34" charset="0"/>
              </a:rPr>
              <a:t>visual impairment</a:t>
            </a:r>
          </a:p>
          <a:p>
            <a:pPr marL="171450" indent="-171450" fontAlgn="auto">
              <a:lnSpc>
                <a:spcPct val="150000"/>
              </a:lnSpc>
              <a:spcBef>
                <a:spcPts val="0"/>
              </a:spcBef>
              <a:spcAft>
                <a:spcPts val="0"/>
              </a:spcAft>
              <a:buFont typeface="Arial" panose="020B0604020202020204" pitchFamily="34" charset="0"/>
              <a:buChar char="•"/>
              <a:defRPr/>
            </a:pPr>
            <a:r>
              <a:rPr lang="en-US" sz="900" dirty="0" err="1" smtClean="0">
                <a:latin typeface="Verdana" panose="020B0604030504040204" pitchFamily="34" charset="0"/>
                <a:ea typeface="Verdana" panose="020B0604030504040204" pitchFamily="34" charset="0"/>
                <a:cs typeface="Verdana" panose="020B0604030504040204" pitchFamily="34" charset="0"/>
              </a:rPr>
              <a:t>deafblindness</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300648" y="2428875"/>
            <a:ext cx="2735263" cy="1368425"/>
          </a:xfrm>
          <a:prstGeom prst="rect">
            <a:avLst/>
          </a:prstGeom>
          <a:ln w="57150">
            <a:solidFill>
              <a:srgbClr val="40C098"/>
            </a:solidFill>
          </a:ln>
        </p:spPr>
        <p:style>
          <a:lnRef idx="2">
            <a:schemeClr val="accent3"/>
          </a:lnRef>
          <a:fillRef idx="1">
            <a:schemeClr val="lt1"/>
          </a:fillRef>
          <a:effectRef idx="0">
            <a:schemeClr val="accent3"/>
          </a:effectRef>
          <a:fontRef idx="minor">
            <a:schemeClr val="dk1"/>
          </a:fontRef>
        </p:style>
        <p:txBody>
          <a:bodyPr/>
          <a:lstStyle/>
          <a:p>
            <a:pPr fontAlgn="auto">
              <a:lnSpc>
                <a:spcPct val="115000"/>
              </a:lnSpc>
              <a:spcBef>
                <a:spcPts val="0"/>
              </a:spcBef>
              <a:spcAft>
                <a:spcPts val="0"/>
              </a:spcAft>
              <a:defRPr/>
            </a:pPr>
            <a:r>
              <a:rPr lang="en-US" sz="1050" b="1" dirty="0">
                <a:latin typeface="Verdana" panose="020B0604030504040204" pitchFamily="34" charset="0"/>
                <a:ea typeface="Verdana" panose="020B0604030504040204" pitchFamily="34" charset="0"/>
                <a:cs typeface="Verdana" panose="020B0604030504040204" pitchFamily="34" charset="0"/>
              </a:rPr>
              <a:t>Practical tasks in the home</a:t>
            </a:r>
            <a:r>
              <a:rPr lang="en-US" sz="1100" b="1" dirty="0"/>
              <a:t/>
            </a:r>
            <a:br>
              <a:rPr lang="en-US" sz="1100" b="1" dirty="0"/>
            </a:br>
            <a:r>
              <a:rPr lang="en-US" sz="900" dirty="0">
                <a:latin typeface="Verdana" panose="020B0604030504040204" pitchFamily="34" charset="0"/>
                <a:ea typeface="Verdana" panose="020B0604030504040204" pitchFamily="34" charset="0"/>
                <a:cs typeface="Verdana" panose="020B0604030504040204" pitchFamily="34" charset="0"/>
              </a:rPr>
              <a:t>Help and care for others</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Practical </a:t>
            </a:r>
            <a:r>
              <a:rPr lang="en-US" sz="900" dirty="0">
                <a:latin typeface="Verdana" panose="020B0604030504040204" pitchFamily="34" charset="0"/>
                <a:ea typeface="Verdana" panose="020B0604030504040204" pitchFamily="34" charset="0"/>
                <a:cs typeface="Verdana" panose="020B0604030504040204" pitchFamily="34" charset="0"/>
              </a:rPr>
              <a:t>tasks</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Shopping</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Cooking</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a:latin typeface="Verdana" panose="020B0604030504040204" pitchFamily="34" charset="0"/>
                <a:ea typeface="Verdana" panose="020B0604030504040204" pitchFamily="34" charset="0"/>
                <a:cs typeface="Verdana" panose="020B0604030504040204" pitchFamily="34" charset="0"/>
              </a:rPr>
              <a:t>Cleaning and laundry</a:t>
            </a:r>
            <a:endParaRPr lang="da-DK" sz="6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5580063" y="3941763"/>
            <a:ext cx="1944687" cy="1800225"/>
          </a:xfrm>
          <a:prstGeom prst="rect">
            <a:avLst/>
          </a:prstGeom>
          <a:ln w="57150">
            <a:solidFill>
              <a:srgbClr val="40C098"/>
            </a:solidFill>
          </a:ln>
        </p:spPr>
        <p:style>
          <a:lnRef idx="2">
            <a:schemeClr val="accent3"/>
          </a:lnRef>
          <a:fillRef idx="1">
            <a:schemeClr val="lt1"/>
          </a:fillRef>
          <a:effectRef idx="0">
            <a:schemeClr val="accent3"/>
          </a:effectRef>
          <a:fontRef idx="minor">
            <a:schemeClr val="dk1"/>
          </a:fontRef>
        </p:style>
        <p:txBody>
          <a:bodyPr/>
          <a:lstStyle/>
          <a:p>
            <a:pPr fontAlgn="auto">
              <a:lnSpc>
                <a:spcPct val="150000"/>
              </a:lnSpc>
              <a:spcBef>
                <a:spcPts val="0"/>
              </a:spcBef>
              <a:spcAft>
                <a:spcPts val="0"/>
              </a:spcAft>
              <a:defRPr/>
            </a:pPr>
            <a:r>
              <a:rPr lang="da-DK" sz="1050" b="1" dirty="0" err="1" smtClean="0">
                <a:solidFill>
                  <a:srgbClr val="000000"/>
                </a:solidFill>
                <a:latin typeface="Verdana"/>
                <a:ea typeface="Arial"/>
                <a:cs typeface="Times New Roman"/>
              </a:rPr>
              <a:t>Self-care</a:t>
            </a:r>
            <a:endParaRPr lang="da-DK" sz="1050" dirty="0">
              <a:solidFill>
                <a:srgbClr val="000000"/>
              </a:solidFill>
              <a:ea typeface="Arial"/>
              <a:cs typeface="Times New Roman"/>
            </a:endParaRPr>
          </a:p>
          <a:p>
            <a:pPr fontAlgn="auto">
              <a:lnSpc>
                <a:spcPct val="150000"/>
              </a:lnSpc>
              <a:spcBef>
                <a:spcPts val="0"/>
              </a:spcBef>
              <a:spcAft>
                <a:spcPts val="0"/>
              </a:spcAft>
              <a:defRPr/>
            </a:pPr>
            <a:r>
              <a:rPr lang="da-DK" sz="900" dirty="0" smtClean="0">
                <a:solidFill>
                  <a:srgbClr val="000000"/>
                </a:solidFill>
                <a:latin typeface="Verdana"/>
                <a:ea typeface="Arial"/>
                <a:cs typeface="Times New Roman"/>
              </a:rPr>
              <a:t>Dress / </a:t>
            </a:r>
            <a:r>
              <a:rPr lang="da-DK" sz="900" dirty="0" err="1" smtClean="0">
                <a:solidFill>
                  <a:srgbClr val="000000"/>
                </a:solidFill>
                <a:latin typeface="Verdana"/>
                <a:ea typeface="Arial"/>
                <a:cs typeface="Times New Roman"/>
              </a:rPr>
              <a:t>undress</a:t>
            </a:r>
            <a:endParaRPr lang="da-DK" sz="900" dirty="0">
              <a:solidFill>
                <a:srgbClr val="000000"/>
              </a:solidFill>
              <a:ea typeface="Arial"/>
              <a:cs typeface="Times New Roman"/>
            </a:endParaRPr>
          </a:p>
          <a:p>
            <a:pPr fontAlgn="auto">
              <a:lnSpc>
                <a:spcPct val="150000"/>
              </a:lnSpc>
              <a:spcBef>
                <a:spcPts val="0"/>
              </a:spcBef>
              <a:spcAft>
                <a:spcPts val="0"/>
              </a:spcAft>
              <a:defRPr/>
            </a:pPr>
            <a:r>
              <a:rPr lang="da-DK" sz="900" dirty="0" smtClean="0">
                <a:latin typeface="Verdana" panose="020B0604030504040204" pitchFamily="34" charset="0"/>
                <a:ea typeface="Verdana" panose="020B0604030504040204" pitchFamily="34" charset="0"/>
                <a:cs typeface="Verdana" panose="020B0604030504040204" pitchFamily="34" charset="0"/>
              </a:rPr>
              <a:t>Personal </a:t>
            </a:r>
            <a:r>
              <a:rPr lang="da-DK" sz="900" dirty="0" err="1" smtClean="0">
                <a:latin typeface="Verdana" panose="020B0604030504040204" pitchFamily="34" charset="0"/>
                <a:ea typeface="Verdana" panose="020B0604030504040204" pitchFamily="34" charset="0"/>
                <a:cs typeface="Verdana" panose="020B0604030504040204" pitchFamily="34" charset="0"/>
              </a:rPr>
              <a:t>hygiene</a:t>
            </a:r>
            <a:endParaRPr lang="da-DK" sz="900" dirty="0" smtClean="0">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r>
              <a:rPr lang="da-DK" sz="900" dirty="0" smtClean="0">
                <a:solidFill>
                  <a:srgbClr val="000000"/>
                </a:solidFill>
                <a:latin typeface="Verdana"/>
                <a:ea typeface="Arial"/>
                <a:cs typeface="Times New Roman"/>
              </a:rPr>
              <a:t>Body </a:t>
            </a:r>
            <a:r>
              <a:rPr lang="da-DK" sz="900" dirty="0" err="1" smtClean="0">
                <a:solidFill>
                  <a:srgbClr val="000000"/>
                </a:solidFill>
                <a:latin typeface="Verdana"/>
                <a:ea typeface="Arial"/>
                <a:cs typeface="Times New Roman"/>
              </a:rPr>
              <a:t>care</a:t>
            </a:r>
            <a:endParaRPr lang="da-DK" sz="900" dirty="0">
              <a:solidFill>
                <a:srgbClr val="000000"/>
              </a:solidFill>
              <a:ea typeface="Arial"/>
              <a:cs typeface="Times New Roman"/>
            </a:endParaRPr>
          </a:p>
          <a:p>
            <a:pPr fontAlgn="auto">
              <a:lnSpc>
                <a:spcPct val="150000"/>
              </a:lnSpc>
              <a:spcBef>
                <a:spcPts val="0"/>
              </a:spcBef>
              <a:spcAft>
                <a:spcPts val="0"/>
              </a:spcAft>
              <a:defRPr/>
            </a:pPr>
            <a:r>
              <a:rPr lang="da-DK" sz="900" dirty="0" smtClean="0">
                <a:solidFill>
                  <a:srgbClr val="000000"/>
                </a:solidFill>
                <a:latin typeface="Verdana"/>
                <a:ea typeface="Arial"/>
                <a:cs typeface="Times New Roman"/>
              </a:rPr>
              <a:t>Toilet</a:t>
            </a:r>
            <a:endParaRPr lang="da-DK" sz="900" dirty="0">
              <a:solidFill>
                <a:srgbClr val="000000"/>
              </a:solidFill>
              <a:ea typeface="Arial"/>
              <a:cs typeface="Times New Roman"/>
            </a:endParaRPr>
          </a:p>
          <a:p>
            <a:pPr fontAlgn="auto">
              <a:lnSpc>
                <a:spcPct val="150000"/>
              </a:lnSpc>
              <a:spcBef>
                <a:spcPts val="0"/>
              </a:spcBef>
              <a:spcAft>
                <a:spcPts val="0"/>
              </a:spcAft>
              <a:defRPr/>
            </a:pPr>
            <a:r>
              <a:rPr lang="da-DK" sz="900" dirty="0" smtClean="0">
                <a:solidFill>
                  <a:srgbClr val="000000"/>
                </a:solidFill>
                <a:latin typeface="Verdana"/>
                <a:ea typeface="Arial"/>
                <a:cs typeface="Times New Roman"/>
              </a:rPr>
              <a:t>To drink</a:t>
            </a:r>
            <a:endParaRPr lang="da-DK" sz="900" dirty="0">
              <a:solidFill>
                <a:srgbClr val="000000"/>
              </a:solidFill>
              <a:ea typeface="Arial"/>
              <a:cs typeface="Times New Roman"/>
            </a:endParaRPr>
          </a:p>
          <a:p>
            <a:pPr fontAlgn="auto">
              <a:lnSpc>
                <a:spcPct val="150000"/>
              </a:lnSpc>
              <a:spcBef>
                <a:spcPts val="0"/>
              </a:spcBef>
              <a:spcAft>
                <a:spcPts val="0"/>
              </a:spcAft>
              <a:defRPr/>
            </a:pPr>
            <a:r>
              <a:rPr lang="da-DK" sz="900" dirty="0" smtClean="0">
                <a:solidFill>
                  <a:srgbClr val="000000"/>
                </a:solidFill>
                <a:latin typeface="Verdana"/>
                <a:ea typeface="Arial"/>
                <a:cs typeface="Times New Roman"/>
              </a:rPr>
              <a:t>To </a:t>
            </a:r>
            <a:r>
              <a:rPr lang="da-DK" sz="900" dirty="0" err="1" smtClean="0">
                <a:solidFill>
                  <a:srgbClr val="000000"/>
                </a:solidFill>
                <a:latin typeface="Verdana"/>
                <a:ea typeface="Arial"/>
                <a:cs typeface="Times New Roman"/>
              </a:rPr>
              <a:t>eat</a:t>
            </a:r>
            <a:endParaRPr lang="da-DK" sz="900" dirty="0">
              <a:solidFill>
                <a:srgbClr val="000000"/>
              </a:solidFill>
              <a:ea typeface="Arial"/>
              <a:cs typeface="Times New Roman"/>
            </a:endParaRPr>
          </a:p>
          <a:p>
            <a:pPr fontAlgn="auto">
              <a:lnSpc>
                <a:spcPct val="150000"/>
              </a:lnSpc>
              <a:spcBef>
                <a:spcPts val="0"/>
              </a:spcBef>
              <a:spcAft>
                <a:spcPts val="0"/>
              </a:spcAft>
              <a:defRPr/>
            </a:pPr>
            <a:endParaRPr lang="da-DK" sz="900" dirty="0">
              <a:solidFill>
                <a:srgbClr val="000000"/>
              </a:solidFill>
              <a:ea typeface="Arial"/>
              <a:cs typeface="Times New Roman"/>
            </a:endParaRPr>
          </a:p>
        </p:txBody>
      </p:sp>
      <p:sp>
        <p:nvSpPr>
          <p:cNvPr id="9" name="Rectangle 8"/>
          <p:cNvSpPr/>
          <p:nvPr/>
        </p:nvSpPr>
        <p:spPr>
          <a:xfrm>
            <a:off x="5076825" y="2428875"/>
            <a:ext cx="1943100" cy="1368425"/>
          </a:xfrm>
          <a:prstGeom prst="rect">
            <a:avLst/>
          </a:prstGeom>
          <a:ln w="57150">
            <a:solidFill>
              <a:srgbClr val="40C098"/>
            </a:solidFill>
          </a:ln>
        </p:spPr>
        <p:style>
          <a:lnRef idx="2">
            <a:schemeClr val="accent3"/>
          </a:lnRef>
          <a:fillRef idx="1">
            <a:schemeClr val="lt1"/>
          </a:fillRef>
          <a:effectRef idx="0">
            <a:schemeClr val="accent3"/>
          </a:effectRef>
          <a:fontRef idx="minor">
            <a:schemeClr val="dk1"/>
          </a:fontRef>
        </p:style>
        <p:txBody>
          <a:bodyPr/>
          <a:lstStyle/>
          <a:p>
            <a:pPr fontAlgn="auto">
              <a:lnSpc>
                <a:spcPct val="150000"/>
              </a:lnSpc>
              <a:spcBef>
                <a:spcPts val="0"/>
              </a:spcBef>
              <a:spcAft>
                <a:spcPts val="0"/>
              </a:spcAft>
              <a:defRPr/>
            </a:pPr>
            <a:r>
              <a:rPr lang="da-DK" sz="1100" b="1" dirty="0" smtClean="0">
                <a:solidFill>
                  <a:srgbClr val="000000"/>
                </a:solidFill>
                <a:latin typeface="Verdana"/>
                <a:ea typeface="Arial"/>
                <a:cs typeface="Times New Roman"/>
              </a:rPr>
              <a:t>Social </a:t>
            </a:r>
            <a:r>
              <a:rPr lang="da-DK" sz="1100" b="1" dirty="0" err="1" smtClean="0">
                <a:solidFill>
                  <a:srgbClr val="000000"/>
                </a:solidFill>
                <a:latin typeface="Verdana"/>
                <a:ea typeface="Arial"/>
                <a:cs typeface="Times New Roman"/>
              </a:rPr>
              <a:t>life</a:t>
            </a:r>
            <a:endParaRPr lang="da-DK" sz="1100" dirty="0">
              <a:solidFill>
                <a:srgbClr val="000000"/>
              </a:solidFill>
              <a:ea typeface="Arial"/>
              <a:cs typeface="Times New Roman"/>
            </a:endParaRPr>
          </a:p>
          <a:p>
            <a:pPr fontAlgn="auto">
              <a:lnSpc>
                <a:spcPct val="150000"/>
              </a:lnSpc>
              <a:spcBef>
                <a:spcPts val="0"/>
              </a:spcBef>
              <a:spcAft>
                <a:spcPts val="0"/>
              </a:spcAft>
              <a:defRPr/>
            </a:pPr>
            <a:r>
              <a:rPr lang="en-US" sz="900" dirty="0"/>
              <a:t>Interaction and contact</a:t>
            </a:r>
            <a:br>
              <a:rPr lang="en-US" sz="900" dirty="0"/>
            </a:br>
            <a:r>
              <a:rPr lang="en-US" sz="900" dirty="0" smtClean="0"/>
              <a:t>Relationships</a:t>
            </a:r>
            <a:r>
              <a:rPr lang="en-US" sz="900" dirty="0"/>
              <a:t/>
            </a:r>
            <a:br>
              <a:rPr lang="en-US" sz="900" dirty="0"/>
            </a:br>
            <a:r>
              <a:rPr lang="en-US" sz="900" dirty="0" smtClean="0"/>
              <a:t>Participation in social </a:t>
            </a:r>
            <a:r>
              <a:rPr lang="en-US" sz="900" dirty="0"/>
              <a:t>communities</a:t>
            </a:r>
            <a:br>
              <a:rPr lang="en-US" sz="900" dirty="0"/>
            </a:br>
            <a:r>
              <a:rPr lang="en-US" sz="900" dirty="0" smtClean="0"/>
              <a:t>Social network</a:t>
            </a:r>
            <a:endParaRPr lang="da-DK" sz="900" dirty="0">
              <a:solidFill>
                <a:srgbClr val="000000"/>
              </a:solidFill>
              <a:ea typeface="Arial"/>
              <a:cs typeface="Times New Roman"/>
            </a:endParaRPr>
          </a:p>
        </p:txBody>
      </p:sp>
      <p:sp>
        <p:nvSpPr>
          <p:cNvPr id="10" name="Rectangle 9"/>
          <p:cNvSpPr/>
          <p:nvPr/>
        </p:nvSpPr>
        <p:spPr>
          <a:xfrm>
            <a:off x="1331913" y="3941763"/>
            <a:ext cx="1944687" cy="1800225"/>
          </a:xfrm>
          <a:prstGeom prst="rect">
            <a:avLst/>
          </a:prstGeom>
          <a:ln w="57150">
            <a:solidFill>
              <a:srgbClr val="40C098"/>
            </a:solidFill>
          </a:ln>
        </p:spPr>
        <p:style>
          <a:lnRef idx="2">
            <a:schemeClr val="accent3"/>
          </a:lnRef>
          <a:fillRef idx="1">
            <a:schemeClr val="lt1"/>
          </a:fillRef>
          <a:effectRef idx="0">
            <a:schemeClr val="accent3"/>
          </a:effectRef>
          <a:fontRef idx="minor">
            <a:schemeClr val="dk1"/>
          </a:fontRef>
        </p:style>
        <p:txBody>
          <a:bodyPr/>
          <a:lstStyle/>
          <a:p>
            <a:pPr fontAlgn="auto">
              <a:lnSpc>
                <a:spcPct val="150000"/>
              </a:lnSpc>
              <a:spcBef>
                <a:spcPts val="0"/>
              </a:spcBef>
              <a:spcAft>
                <a:spcPts val="0"/>
              </a:spcAft>
              <a:defRPr/>
            </a:pPr>
            <a:r>
              <a:rPr lang="da-DK" sz="1050" b="1"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Communication</a:t>
            </a:r>
            <a:endParaRPr lang="da-DK" sz="105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r>
              <a:rPr lang="en-US" sz="900" dirty="0" smtClean="0">
                <a:latin typeface="Verdana" panose="020B0604030504040204" pitchFamily="34" charset="0"/>
                <a:ea typeface="Verdana" panose="020B0604030504040204" pitchFamily="34" charset="0"/>
                <a:cs typeface="Verdana" panose="020B0604030504040204" pitchFamily="34" charset="0"/>
              </a:rPr>
              <a:t>Understanding </a:t>
            </a:r>
            <a:r>
              <a:rPr lang="en-US" sz="900" dirty="0">
                <a:latin typeface="Verdana" panose="020B0604030504040204" pitchFamily="34" charset="0"/>
                <a:ea typeface="Verdana" panose="020B0604030504040204" pitchFamily="34" charset="0"/>
                <a:cs typeface="Verdana" panose="020B0604030504040204" pitchFamily="34" charset="0"/>
              </a:rPr>
              <a:t>messages</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Producing </a:t>
            </a:r>
            <a:r>
              <a:rPr lang="en-US" sz="900" dirty="0">
                <a:latin typeface="Verdana" panose="020B0604030504040204" pitchFamily="34" charset="0"/>
                <a:ea typeface="Verdana" panose="020B0604030504040204" pitchFamily="34" charset="0"/>
                <a:cs typeface="Verdana" panose="020B0604030504040204" pitchFamily="34" charset="0"/>
              </a:rPr>
              <a:t>messages</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Conversation</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a:latin typeface="Verdana" panose="020B0604030504040204" pitchFamily="34" charset="0"/>
                <a:ea typeface="Verdana" panose="020B0604030504040204" pitchFamily="34" charset="0"/>
                <a:cs typeface="Verdana" panose="020B0604030504040204" pitchFamily="34" charset="0"/>
              </a:rPr>
              <a:t>Use of communication </a:t>
            </a:r>
            <a:r>
              <a:rPr lang="en-US" sz="900" dirty="0" smtClean="0">
                <a:latin typeface="Verdana" panose="020B0604030504040204" pitchFamily="34" charset="0"/>
                <a:ea typeface="Verdana" panose="020B0604030504040204" pitchFamily="34" charset="0"/>
                <a:cs typeface="Verdana" panose="020B0604030504040204" pitchFamily="34" charset="0"/>
              </a:rPr>
              <a:t>tools </a:t>
            </a:r>
            <a:r>
              <a:rPr lang="en-US" sz="900" dirty="0">
                <a:latin typeface="Verdana" panose="020B0604030504040204" pitchFamily="34" charset="0"/>
                <a:ea typeface="Verdana" panose="020B0604030504040204" pitchFamily="34" charset="0"/>
                <a:cs typeface="Verdana" panose="020B0604030504040204" pitchFamily="34" charset="0"/>
              </a:rPr>
              <a:t>and </a:t>
            </a:r>
            <a:r>
              <a:rPr lang="en-US" sz="900" dirty="0" smtClean="0">
                <a:latin typeface="Verdana" panose="020B0604030504040204" pitchFamily="34" charset="0"/>
                <a:ea typeface="Verdana" panose="020B0604030504040204" pitchFamily="34" charset="0"/>
                <a:cs typeface="Verdana" panose="020B0604030504040204" pitchFamily="34" charset="0"/>
              </a:rPr>
              <a:t>-techniques</a:t>
            </a:r>
            <a:r>
              <a:rPr lang="en-US" sz="900" dirty="0">
                <a:latin typeface="Verdana" panose="020B0604030504040204" pitchFamily="34" charset="0"/>
                <a:ea typeface="Verdana" panose="020B0604030504040204" pitchFamily="34" charset="0"/>
                <a:cs typeface="Verdana" panose="020B0604030504040204" pitchFamily="34" charset="0"/>
              </a:rPr>
              <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Communication tools</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3492500" y="3941763"/>
            <a:ext cx="1943100" cy="1800225"/>
          </a:xfrm>
          <a:prstGeom prst="rect">
            <a:avLst/>
          </a:prstGeom>
          <a:ln w="57150">
            <a:solidFill>
              <a:srgbClr val="40C098"/>
            </a:solidFill>
          </a:ln>
        </p:spPr>
        <p:style>
          <a:lnRef idx="2">
            <a:schemeClr val="accent3"/>
          </a:lnRef>
          <a:fillRef idx="1">
            <a:schemeClr val="lt1"/>
          </a:fillRef>
          <a:effectRef idx="0">
            <a:schemeClr val="accent3"/>
          </a:effectRef>
          <a:fontRef idx="minor">
            <a:schemeClr val="dk1"/>
          </a:fontRef>
        </p:style>
        <p:txBody>
          <a:bodyPr/>
          <a:lstStyle/>
          <a:p>
            <a:pPr fontAlgn="auto">
              <a:lnSpc>
                <a:spcPct val="150000"/>
              </a:lnSpc>
              <a:spcBef>
                <a:spcPts val="0"/>
              </a:spcBef>
              <a:spcAft>
                <a:spcPts val="0"/>
              </a:spcAft>
              <a:defRPr/>
            </a:pPr>
            <a:r>
              <a:rPr lang="da-DK" sz="1050" b="1" dirty="0" err="1" smtClean="0">
                <a:solidFill>
                  <a:srgbClr val="000000"/>
                </a:solidFill>
                <a:latin typeface="Verdana"/>
                <a:ea typeface="Arial"/>
                <a:cs typeface="Times New Roman"/>
              </a:rPr>
              <a:t>Mobility</a:t>
            </a:r>
            <a:endParaRPr lang="da-DK" sz="1050" dirty="0">
              <a:solidFill>
                <a:srgbClr val="000000"/>
              </a:solidFill>
              <a:ea typeface="Arial"/>
              <a:cs typeface="Times New Roman"/>
            </a:endParaRPr>
          </a:p>
          <a:p>
            <a:pPr fontAlgn="auto">
              <a:lnSpc>
                <a:spcPct val="150000"/>
              </a:lnSpc>
              <a:spcBef>
                <a:spcPts val="0"/>
              </a:spcBef>
              <a:spcAft>
                <a:spcPts val="0"/>
              </a:spcAft>
              <a:defRPr/>
            </a:pPr>
            <a:r>
              <a:rPr lang="da-DK" sz="900" dirty="0" err="1" smtClean="0">
                <a:solidFill>
                  <a:srgbClr val="000000"/>
                </a:solidFill>
                <a:latin typeface="Verdana"/>
                <a:ea typeface="Arial"/>
                <a:cs typeface="Times New Roman"/>
              </a:rPr>
              <a:t>Walking</a:t>
            </a:r>
            <a:r>
              <a:rPr lang="da-DK" sz="900" dirty="0" smtClean="0">
                <a:solidFill>
                  <a:srgbClr val="000000"/>
                </a:solidFill>
                <a:latin typeface="Verdana"/>
                <a:ea typeface="Arial"/>
                <a:cs typeface="Times New Roman"/>
              </a:rPr>
              <a:t> and </a:t>
            </a:r>
            <a:r>
              <a:rPr lang="da-DK" sz="900" dirty="0" err="1" smtClean="0">
                <a:solidFill>
                  <a:srgbClr val="000000"/>
                </a:solidFill>
                <a:latin typeface="Verdana"/>
                <a:ea typeface="Arial"/>
                <a:cs typeface="Times New Roman"/>
              </a:rPr>
              <a:t>moving</a:t>
            </a:r>
            <a:endParaRPr lang="da-DK" sz="900" dirty="0">
              <a:solidFill>
                <a:srgbClr val="000000"/>
              </a:solidFill>
              <a:ea typeface="Arial"/>
              <a:cs typeface="Times New Roman"/>
            </a:endParaRPr>
          </a:p>
          <a:p>
            <a:pPr fontAlgn="auto">
              <a:lnSpc>
                <a:spcPct val="150000"/>
              </a:lnSpc>
              <a:spcBef>
                <a:spcPts val="0"/>
              </a:spcBef>
              <a:spcAft>
                <a:spcPts val="0"/>
              </a:spcAft>
              <a:defRPr/>
            </a:pPr>
            <a:r>
              <a:rPr lang="da-DK" sz="900" dirty="0" err="1" smtClean="0">
                <a:solidFill>
                  <a:srgbClr val="000000"/>
                </a:solidFill>
                <a:latin typeface="Verdana"/>
                <a:ea typeface="Arial"/>
                <a:cs typeface="Times New Roman"/>
              </a:rPr>
              <a:t>Changing</a:t>
            </a:r>
            <a:r>
              <a:rPr lang="da-DK" sz="900" dirty="0" smtClean="0">
                <a:solidFill>
                  <a:srgbClr val="000000"/>
                </a:solidFill>
                <a:latin typeface="Verdana"/>
                <a:ea typeface="Arial"/>
                <a:cs typeface="Times New Roman"/>
              </a:rPr>
              <a:t> and </a:t>
            </a:r>
            <a:r>
              <a:rPr lang="da-DK" sz="900" dirty="0" err="1" smtClean="0">
                <a:solidFill>
                  <a:srgbClr val="000000"/>
                </a:solidFill>
                <a:latin typeface="Verdana"/>
                <a:ea typeface="Arial"/>
                <a:cs typeface="Times New Roman"/>
              </a:rPr>
              <a:t>maintaining</a:t>
            </a:r>
            <a:r>
              <a:rPr lang="da-DK" sz="900" dirty="0" smtClean="0">
                <a:solidFill>
                  <a:srgbClr val="000000"/>
                </a:solidFill>
                <a:latin typeface="Verdana"/>
                <a:ea typeface="Arial"/>
                <a:cs typeface="Times New Roman"/>
              </a:rPr>
              <a:t> </a:t>
            </a:r>
            <a:r>
              <a:rPr lang="en-US" sz="900" dirty="0">
                <a:latin typeface="Verdana" panose="020B0604030504040204" pitchFamily="34" charset="0"/>
                <a:ea typeface="Verdana" panose="020B0604030504040204" pitchFamily="34" charset="0"/>
                <a:cs typeface="Verdana" panose="020B0604030504040204" pitchFamily="34" charset="0"/>
              </a:rPr>
              <a:t>body position</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a:latin typeface="Verdana" panose="020B0604030504040204" pitchFamily="34" charset="0"/>
                <a:ea typeface="Verdana" panose="020B0604030504040204" pitchFamily="34" charset="0"/>
                <a:cs typeface="Verdana" panose="020B0604030504040204" pitchFamily="34" charset="0"/>
              </a:rPr>
              <a:t>Carrying, moving and handling objects</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Use of transport</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3203575" y="2428875"/>
            <a:ext cx="1728788" cy="1368425"/>
          </a:xfrm>
          <a:prstGeom prst="rect">
            <a:avLst/>
          </a:prstGeom>
          <a:ln w="57150">
            <a:solidFill>
              <a:srgbClr val="40C098"/>
            </a:solidFill>
          </a:ln>
        </p:spPr>
        <p:style>
          <a:lnRef idx="2">
            <a:schemeClr val="accent3"/>
          </a:lnRef>
          <a:fillRef idx="1">
            <a:schemeClr val="lt1"/>
          </a:fillRef>
          <a:effectRef idx="0">
            <a:schemeClr val="accent3"/>
          </a:effectRef>
          <a:fontRef idx="minor">
            <a:schemeClr val="dk1"/>
          </a:fontRef>
        </p:style>
        <p:txBody>
          <a:bodyPr/>
          <a:lstStyle/>
          <a:p>
            <a:pPr fontAlgn="auto">
              <a:lnSpc>
                <a:spcPct val="150000"/>
              </a:lnSpc>
              <a:spcBef>
                <a:spcPts val="0"/>
              </a:spcBef>
              <a:spcAft>
                <a:spcPts val="0"/>
              </a:spcAft>
              <a:defRPr/>
            </a:pPr>
            <a:r>
              <a:rPr lang="da-DK" sz="1050" b="1" dirty="0" smtClean="0">
                <a:solidFill>
                  <a:srgbClr val="000000"/>
                </a:solidFill>
                <a:latin typeface="Verdana"/>
                <a:ea typeface="Arial"/>
                <a:cs typeface="Times New Roman"/>
              </a:rPr>
              <a:t>Participation in society</a:t>
            </a:r>
            <a:endParaRPr lang="da-DK" sz="1050" dirty="0">
              <a:solidFill>
                <a:srgbClr val="000000"/>
              </a:solidFill>
              <a:ea typeface="Arial"/>
              <a:cs typeface="Times New Roman"/>
            </a:endParaRPr>
          </a:p>
          <a:p>
            <a:pPr fontAlgn="auto">
              <a:lnSpc>
                <a:spcPct val="150000"/>
              </a:lnSpc>
              <a:spcBef>
                <a:spcPts val="0"/>
              </a:spcBef>
              <a:spcAft>
                <a:spcPts val="0"/>
              </a:spcAft>
              <a:defRPr/>
            </a:pPr>
            <a:r>
              <a:rPr lang="da-DK" sz="9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Job</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r>
              <a:rPr lang="da-DK" sz="9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Housing</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r>
              <a:rPr lang="da-DK" sz="9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Education</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r>
              <a:rPr lang="da-DK" sz="9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Privat </a:t>
            </a:r>
            <a:r>
              <a:rPr lang="da-DK" sz="9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economy</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fontAlgn="auto">
              <a:lnSpc>
                <a:spcPct val="150000"/>
              </a:lnSpc>
              <a:spcBef>
                <a:spcPts val="0"/>
              </a:spcBef>
              <a:spcAft>
                <a:spcPts val="0"/>
              </a:spcAft>
              <a:defRPr/>
            </a:pPr>
            <a:endParaRPr lang="da-DK" sz="900" dirty="0">
              <a:solidFill>
                <a:srgbClr val="000000"/>
              </a:solidFill>
              <a:ea typeface="Arial"/>
              <a:cs typeface="Times New Roman"/>
            </a:endParaRPr>
          </a:p>
        </p:txBody>
      </p:sp>
      <p:sp>
        <p:nvSpPr>
          <p:cNvPr id="13" name="Rectangle 12"/>
          <p:cNvSpPr/>
          <p:nvPr/>
        </p:nvSpPr>
        <p:spPr>
          <a:xfrm>
            <a:off x="7164388" y="2428874"/>
            <a:ext cx="1655762" cy="1368425"/>
          </a:xfrm>
          <a:prstGeom prst="rect">
            <a:avLst/>
          </a:prstGeom>
          <a:ln w="57150">
            <a:solidFill>
              <a:srgbClr val="40C098"/>
            </a:solidFill>
          </a:ln>
        </p:spPr>
        <p:style>
          <a:lnRef idx="2">
            <a:schemeClr val="accent3"/>
          </a:lnRef>
          <a:fillRef idx="1">
            <a:schemeClr val="lt1"/>
          </a:fillRef>
          <a:effectRef idx="0">
            <a:schemeClr val="accent3"/>
          </a:effectRef>
          <a:fontRef idx="minor">
            <a:schemeClr val="dk1"/>
          </a:fontRef>
        </p:style>
        <p:txBody>
          <a:bodyPr/>
          <a:lstStyle/>
          <a:p>
            <a:pPr fontAlgn="auto">
              <a:lnSpc>
                <a:spcPct val="150000"/>
              </a:lnSpc>
              <a:spcBef>
                <a:spcPts val="0"/>
              </a:spcBef>
              <a:spcAft>
                <a:spcPts val="0"/>
              </a:spcAft>
              <a:defRPr/>
            </a:pPr>
            <a:r>
              <a:rPr lang="da-DK" sz="1050" b="1" dirty="0" smtClean="0">
                <a:solidFill>
                  <a:srgbClr val="000000"/>
                </a:solidFill>
                <a:latin typeface="Verdana"/>
                <a:ea typeface="Arial"/>
                <a:cs typeface="Times New Roman"/>
              </a:rPr>
              <a:t>Health</a:t>
            </a:r>
            <a:endParaRPr lang="da-DK" sz="1050" dirty="0">
              <a:solidFill>
                <a:srgbClr val="000000"/>
              </a:solidFill>
              <a:ea typeface="Arial"/>
              <a:cs typeface="Times New Roman"/>
            </a:endParaRPr>
          </a:p>
          <a:p>
            <a:pPr fontAlgn="auto">
              <a:lnSpc>
                <a:spcPct val="150000"/>
              </a:lnSpc>
              <a:spcBef>
                <a:spcPts val="0"/>
              </a:spcBef>
              <a:spcAft>
                <a:spcPts val="0"/>
              </a:spcAft>
              <a:defRPr/>
            </a:pPr>
            <a:r>
              <a:rPr lang="da-DK" sz="900" dirty="0" smtClean="0">
                <a:solidFill>
                  <a:srgbClr val="000000"/>
                </a:solidFill>
                <a:latin typeface="Verdana"/>
                <a:ea typeface="Arial"/>
                <a:cs typeface="Times New Roman"/>
              </a:rPr>
              <a:t>Health</a:t>
            </a:r>
            <a:endParaRPr lang="da-DK" sz="900" dirty="0">
              <a:solidFill>
                <a:srgbClr val="000000"/>
              </a:solidFill>
              <a:ea typeface="Arial"/>
              <a:cs typeface="Times New Roman"/>
            </a:endParaRPr>
          </a:p>
          <a:p>
            <a:pPr fontAlgn="auto">
              <a:lnSpc>
                <a:spcPct val="150000"/>
              </a:lnSpc>
              <a:spcBef>
                <a:spcPts val="0"/>
              </a:spcBef>
              <a:spcAft>
                <a:spcPts val="0"/>
              </a:spcAft>
              <a:defRPr/>
            </a:pPr>
            <a:r>
              <a:rPr lang="en-US" sz="900" dirty="0">
                <a:latin typeface="Verdana" panose="020B0604030504040204" pitchFamily="34" charset="0"/>
                <a:ea typeface="Verdana" panose="020B0604030504040204" pitchFamily="34" charset="0"/>
                <a:cs typeface="Verdana" panose="020B0604030504040204" pitchFamily="34" charset="0"/>
              </a:rPr>
              <a:t>Diet and lifestyle</a:t>
            </a:r>
            <a:br>
              <a:rPr lang="en-US" sz="900" dirty="0">
                <a:latin typeface="Verdana" panose="020B0604030504040204" pitchFamily="34" charset="0"/>
                <a:ea typeface="Verdana" panose="020B0604030504040204" pitchFamily="34" charset="0"/>
                <a:cs typeface="Verdana" panose="020B0604030504040204" pitchFamily="34" charset="0"/>
              </a:rPr>
            </a:br>
            <a:r>
              <a:rPr lang="en-US" sz="900" dirty="0" smtClean="0">
                <a:latin typeface="Verdana" panose="020B0604030504040204" pitchFamily="34" charset="0"/>
                <a:ea typeface="Verdana" panose="020B0604030504040204" pitchFamily="34" charset="0"/>
                <a:cs typeface="Verdana" panose="020B0604030504040204" pitchFamily="34" charset="0"/>
              </a:rPr>
              <a:t>Medical </a:t>
            </a:r>
            <a:r>
              <a:rPr lang="en-US" sz="900" dirty="0">
                <a:latin typeface="Verdana" panose="020B0604030504040204" pitchFamily="34" charset="0"/>
                <a:ea typeface="Verdana" panose="020B0604030504040204" pitchFamily="34" charset="0"/>
                <a:cs typeface="Verdana" panose="020B0604030504040204" pitchFamily="34" charset="0"/>
              </a:rPr>
              <a:t>treatment</a:t>
            </a:r>
            <a:endParaRPr lang="da-DK" sz="9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p:cNvSpPr/>
          <p:nvPr/>
        </p:nvSpPr>
        <p:spPr>
          <a:xfrm>
            <a:off x="2916238" y="5884863"/>
            <a:ext cx="3240087" cy="712787"/>
          </a:xfrm>
          <a:prstGeom prst="rect">
            <a:avLst/>
          </a:prstGeom>
          <a:ln w="57150">
            <a:solidFill>
              <a:srgbClr val="92D050"/>
            </a:solidFill>
          </a:ln>
        </p:spPr>
        <p:style>
          <a:lnRef idx="2">
            <a:schemeClr val="accent2"/>
          </a:lnRef>
          <a:fillRef idx="1">
            <a:schemeClr val="lt1"/>
          </a:fillRef>
          <a:effectRef idx="0">
            <a:schemeClr val="accent2"/>
          </a:effectRef>
          <a:fontRef idx="minor">
            <a:schemeClr val="dk1"/>
          </a:fontRef>
        </p:style>
        <p:txBody>
          <a:bodyPr/>
          <a:lstStyle/>
          <a:p>
            <a:pPr algn="ctr" fontAlgn="auto">
              <a:lnSpc>
                <a:spcPct val="115000"/>
              </a:lnSpc>
              <a:spcBef>
                <a:spcPts val="0"/>
              </a:spcBef>
              <a:spcAft>
                <a:spcPts val="0"/>
              </a:spcAft>
              <a:defRPr/>
            </a:pPr>
            <a:r>
              <a:rPr lang="da-DK" sz="1050" b="1" dirty="0" smtClean="0">
                <a:solidFill>
                  <a:srgbClr val="000000"/>
                </a:solidFill>
                <a:latin typeface="Verdana"/>
                <a:ea typeface="Arial"/>
                <a:cs typeface="Times New Roman"/>
              </a:rPr>
              <a:t>Environment</a:t>
            </a:r>
            <a:endParaRPr lang="da-DK" sz="1050" b="1" dirty="0">
              <a:solidFill>
                <a:srgbClr val="000000"/>
              </a:solidFill>
              <a:latin typeface="Verdana"/>
              <a:ea typeface="Arial"/>
              <a:cs typeface="Times New Roman"/>
            </a:endParaRPr>
          </a:p>
          <a:p>
            <a:pPr algn="ctr" fontAlgn="auto">
              <a:lnSpc>
                <a:spcPct val="150000"/>
              </a:lnSpc>
              <a:spcBef>
                <a:spcPts val="0"/>
              </a:spcBef>
              <a:spcAft>
                <a:spcPts val="0"/>
              </a:spcAft>
              <a:defRPr/>
            </a:pPr>
            <a:r>
              <a:rPr lang="da-DK" sz="900" dirty="0" smtClean="0">
                <a:solidFill>
                  <a:srgbClr val="000000"/>
                </a:solidFill>
                <a:latin typeface="Verdana"/>
                <a:ea typeface="Arial"/>
                <a:cs typeface="Times New Roman"/>
              </a:rPr>
              <a:t>Attitudes in the </a:t>
            </a:r>
            <a:r>
              <a:rPr lang="da-DK" sz="900" dirty="0" err="1" smtClean="0">
                <a:solidFill>
                  <a:srgbClr val="000000"/>
                </a:solidFill>
                <a:latin typeface="Verdana"/>
                <a:ea typeface="Arial"/>
                <a:cs typeface="Times New Roman"/>
              </a:rPr>
              <a:t>environment</a:t>
            </a:r>
            <a:endParaRPr lang="da-DK" sz="900" dirty="0">
              <a:solidFill>
                <a:srgbClr val="000000"/>
              </a:solidFill>
              <a:ea typeface="Arial"/>
              <a:cs typeface="Times New Roman"/>
            </a:endParaRPr>
          </a:p>
          <a:p>
            <a:pPr algn="ctr" fontAlgn="auto">
              <a:lnSpc>
                <a:spcPct val="150000"/>
              </a:lnSpc>
              <a:spcBef>
                <a:spcPts val="0"/>
              </a:spcBef>
              <a:spcAft>
                <a:spcPts val="0"/>
              </a:spcAft>
              <a:defRPr/>
            </a:pPr>
            <a:r>
              <a:rPr lang="da-DK" sz="900" dirty="0" smtClean="0">
                <a:solidFill>
                  <a:srgbClr val="000000"/>
                </a:solidFill>
                <a:latin typeface="Verdana"/>
                <a:ea typeface="Arial"/>
                <a:cs typeface="Times New Roman"/>
              </a:rPr>
              <a:t>Residential </a:t>
            </a:r>
            <a:r>
              <a:rPr lang="da-DK" sz="900" dirty="0" err="1" smtClean="0">
                <a:solidFill>
                  <a:srgbClr val="000000"/>
                </a:solidFill>
                <a:latin typeface="Verdana"/>
                <a:ea typeface="Arial"/>
                <a:cs typeface="Times New Roman"/>
              </a:rPr>
              <a:t>area</a:t>
            </a:r>
            <a:endParaRPr lang="da-DK" sz="900" dirty="0">
              <a:solidFill>
                <a:srgbClr val="000000"/>
              </a:solidFill>
              <a:ea typeface="Arial"/>
              <a:cs typeface="Times New Roman"/>
            </a:endParaRPr>
          </a:p>
          <a:p>
            <a:pPr fontAlgn="auto">
              <a:lnSpc>
                <a:spcPct val="115000"/>
              </a:lnSpc>
              <a:spcBef>
                <a:spcPts val="0"/>
              </a:spcBef>
              <a:spcAft>
                <a:spcPts val="0"/>
              </a:spcAft>
              <a:defRPr/>
            </a:pPr>
            <a:endParaRPr lang="da-DK" sz="1100" b="1" dirty="0">
              <a:solidFill>
                <a:srgbClr val="000000"/>
              </a:solidFill>
              <a:latin typeface="Verdana"/>
              <a:ea typeface="Arial"/>
              <a:cs typeface="Times New Roman"/>
            </a:endParaRPr>
          </a:p>
          <a:p>
            <a:pPr fontAlgn="auto">
              <a:lnSpc>
                <a:spcPct val="115000"/>
              </a:lnSpc>
              <a:spcBef>
                <a:spcPts val="0"/>
              </a:spcBef>
              <a:spcAft>
                <a:spcPts val="0"/>
              </a:spcAft>
              <a:defRPr/>
            </a:pPr>
            <a:endParaRPr lang="da-DK" sz="900" dirty="0">
              <a:solidFill>
                <a:srgbClr val="000000"/>
              </a:solidFill>
              <a:ea typeface="Arial"/>
              <a:cs typeface="Times New Roman"/>
            </a:endParaRPr>
          </a:p>
          <a:p>
            <a:pPr fontAlgn="auto">
              <a:lnSpc>
                <a:spcPct val="150000"/>
              </a:lnSpc>
              <a:spcBef>
                <a:spcPts val="0"/>
              </a:spcBef>
              <a:spcAft>
                <a:spcPts val="0"/>
              </a:spcAft>
              <a:defRPr/>
            </a:pPr>
            <a:endParaRPr lang="da-DK" sz="900" dirty="0">
              <a:solidFill>
                <a:srgbClr val="000000"/>
              </a:solidFill>
              <a:latin typeface="Verdana"/>
              <a:ea typeface="Arial"/>
              <a:cs typeface="Times New Roman"/>
            </a:endParaRPr>
          </a:p>
          <a:p>
            <a:pPr fontAlgn="auto">
              <a:lnSpc>
                <a:spcPct val="150000"/>
              </a:lnSpc>
              <a:spcBef>
                <a:spcPts val="0"/>
              </a:spcBef>
              <a:spcAft>
                <a:spcPts val="0"/>
              </a:spcAft>
              <a:defRPr/>
            </a:pPr>
            <a:endParaRPr lang="da-DK" sz="900" dirty="0">
              <a:solidFill>
                <a:srgbClr val="000000"/>
              </a:solidFill>
              <a:ea typeface="Arial"/>
              <a:cs typeface="Times New Roman"/>
            </a:endParaRPr>
          </a:p>
        </p:txBody>
      </p:sp>
      <p:sp>
        <p:nvSpPr>
          <p:cNvPr id="52237" name="TextBox 14"/>
          <p:cNvSpPr txBox="1">
            <a:spLocks noChangeArrowheads="1"/>
          </p:cNvSpPr>
          <p:nvPr/>
        </p:nvSpPr>
        <p:spPr bwMode="auto">
          <a:xfrm>
            <a:off x="2484438" y="188913"/>
            <a:ext cx="266382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r>
              <a:rPr lang="da-DK" sz="1050" b="1" dirty="0" smtClean="0">
                <a:latin typeface="Verdana" pitchFamily="34" charset="0"/>
              </a:rPr>
              <a:t>Mental </a:t>
            </a:r>
            <a:r>
              <a:rPr lang="da-DK" sz="1050" b="1" dirty="0" err="1" smtClean="0">
                <a:latin typeface="Verdana" pitchFamily="34" charset="0"/>
              </a:rPr>
              <a:t>reduction</a:t>
            </a:r>
            <a:r>
              <a:rPr lang="da-DK" sz="1050" b="1" dirty="0" smtClean="0">
                <a:latin typeface="Verdana" pitchFamily="34" charset="0"/>
              </a:rPr>
              <a:t> of </a:t>
            </a:r>
            <a:r>
              <a:rPr lang="da-DK" sz="1050" b="1" dirty="0" err="1" smtClean="0">
                <a:latin typeface="Verdana" pitchFamily="34" charset="0"/>
              </a:rPr>
              <a:t>functionality</a:t>
            </a:r>
            <a:endParaRPr lang="da-DK" sz="1050" b="1" dirty="0">
              <a:latin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Use</a:t>
            </a:r>
            <a:r>
              <a:rPr lang="da-DK" sz="2400" dirty="0" smtClean="0"/>
              <a:t> of </a:t>
            </a:r>
            <a:r>
              <a:rPr lang="da-DK" sz="2400" dirty="0" err="1" smtClean="0"/>
              <a:t>themes</a:t>
            </a:r>
            <a:r>
              <a:rPr lang="da-DK" sz="2400" dirty="0" smtClean="0"/>
              <a:t> in the </a:t>
            </a:r>
            <a:r>
              <a:rPr lang="da-DK" sz="2400" dirty="0" err="1" smtClean="0"/>
              <a:t>Framework</a:t>
            </a:r>
            <a:r>
              <a:rPr lang="da-DK" sz="2400" dirty="0" smtClean="0"/>
              <a:t> </a:t>
            </a:r>
            <a:r>
              <a:rPr lang="da-DK" sz="2400" dirty="0" err="1" smtClean="0"/>
              <a:t>assessment</a:t>
            </a:r>
            <a:endParaRPr lang="da-DK" sz="2400" dirty="0"/>
          </a:p>
        </p:txBody>
      </p:sp>
      <p:sp>
        <p:nvSpPr>
          <p:cNvPr id="3" name="Pladsholder til indhold 2"/>
          <p:cNvSpPr>
            <a:spLocks noGrp="1"/>
          </p:cNvSpPr>
          <p:nvPr>
            <p:ph idx="1"/>
          </p:nvPr>
        </p:nvSpPr>
        <p:spPr>
          <a:xfrm>
            <a:off x="457200" y="1433512"/>
            <a:ext cx="8229600" cy="3745070"/>
          </a:xfrm>
        </p:spPr>
        <p:txBody>
          <a:bodyPr/>
          <a:lstStyle/>
          <a:p>
            <a:pPr marL="190500" indent="-190500">
              <a:tabLst>
                <a:tab pos="5715000" algn="l"/>
              </a:tabLst>
            </a:pPr>
            <a:endParaRPr lang="da-DK" dirty="0" smtClean="0"/>
          </a:p>
          <a:p>
            <a:pPr marL="190500" indent="-190500">
              <a:tabLst>
                <a:tab pos="5715000" algn="l"/>
              </a:tabLst>
            </a:pPr>
            <a:r>
              <a:rPr lang="da-DK" dirty="0" smtClean="0"/>
              <a:t>In </a:t>
            </a:r>
            <a:r>
              <a:rPr lang="da-DK" dirty="0" err="1" smtClean="0"/>
              <a:t>each</a:t>
            </a:r>
            <a:r>
              <a:rPr lang="da-DK" dirty="0" smtClean="0"/>
              <a:t> </a:t>
            </a:r>
            <a:r>
              <a:rPr lang="da-DK" dirty="0" err="1" smtClean="0"/>
              <a:t>theme</a:t>
            </a:r>
            <a:r>
              <a:rPr lang="da-DK" dirty="0" smtClean="0"/>
              <a:t> is </a:t>
            </a:r>
            <a:r>
              <a:rPr lang="da-DK" dirty="0" err="1" smtClean="0"/>
              <a:t>revealed</a:t>
            </a:r>
            <a:r>
              <a:rPr lang="da-DK" dirty="0" smtClean="0"/>
              <a:t> </a:t>
            </a:r>
            <a:r>
              <a:rPr lang="en-US" dirty="0"/>
              <a:t>the extent to which the citizen's personal factors influence </a:t>
            </a:r>
            <a:r>
              <a:rPr lang="en-US" dirty="0" smtClean="0"/>
              <a:t>his/hers functionality</a:t>
            </a:r>
            <a:endParaRPr lang="da-DK" dirty="0" smtClean="0"/>
          </a:p>
          <a:p>
            <a:pPr marL="190500" indent="-190500">
              <a:tabLst>
                <a:tab pos="5715000" algn="l"/>
              </a:tabLst>
            </a:pPr>
            <a:r>
              <a:rPr lang="da-DK" dirty="0" smtClean="0"/>
              <a:t>Personal factors is </a:t>
            </a:r>
            <a:r>
              <a:rPr lang="da-DK" dirty="0" err="1" smtClean="0"/>
              <a:t>about</a:t>
            </a:r>
            <a:r>
              <a:rPr lang="da-DK" dirty="0" smtClean="0"/>
              <a:t> the </a:t>
            </a:r>
            <a:r>
              <a:rPr lang="da-DK" dirty="0" err="1" smtClean="0"/>
              <a:t>citizens</a:t>
            </a:r>
            <a:r>
              <a:rPr lang="da-DK" dirty="0" smtClean="0"/>
              <a:t>:</a:t>
            </a:r>
          </a:p>
          <a:p>
            <a:pPr marL="590550" lvl="1" indent="-190500">
              <a:tabLst>
                <a:tab pos="5715000" algn="l"/>
              </a:tabLst>
            </a:pPr>
            <a:r>
              <a:rPr lang="da-DK" dirty="0" err="1" smtClean="0"/>
              <a:t>coping</a:t>
            </a:r>
            <a:r>
              <a:rPr lang="da-DK" dirty="0" smtClean="0"/>
              <a:t> </a:t>
            </a:r>
            <a:r>
              <a:rPr lang="da-DK" dirty="0" err="1" smtClean="0"/>
              <a:t>ability</a:t>
            </a:r>
            <a:endParaRPr lang="da-DK" dirty="0" smtClean="0"/>
          </a:p>
          <a:p>
            <a:pPr marL="590550" lvl="1" indent="-190500">
              <a:tabLst>
                <a:tab pos="5715000" algn="l"/>
              </a:tabLst>
            </a:pPr>
            <a:r>
              <a:rPr lang="da-DK" dirty="0" smtClean="0"/>
              <a:t>social og </a:t>
            </a:r>
            <a:r>
              <a:rPr lang="da-DK" dirty="0" err="1" smtClean="0"/>
              <a:t>cultural</a:t>
            </a:r>
            <a:r>
              <a:rPr lang="da-DK" dirty="0" smtClean="0"/>
              <a:t> </a:t>
            </a:r>
            <a:r>
              <a:rPr lang="da-DK" dirty="0" err="1" smtClean="0"/>
              <a:t>background</a:t>
            </a:r>
            <a:endParaRPr lang="da-DK" dirty="0" smtClean="0"/>
          </a:p>
          <a:p>
            <a:pPr marL="590550" lvl="1" indent="-190500">
              <a:tabLst>
                <a:tab pos="5715000" algn="l"/>
              </a:tabLst>
            </a:pPr>
            <a:r>
              <a:rPr lang="en-US" dirty="0" smtClean="0"/>
              <a:t>habits </a:t>
            </a:r>
            <a:r>
              <a:rPr lang="en-US" dirty="0"/>
              <a:t>and </a:t>
            </a:r>
            <a:r>
              <a:rPr lang="en-US" dirty="0" smtClean="0"/>
              <a:t>attitudes</a:t>
            </a:r>
          </a:p>
          <a:p>
            <a:pPr marL="590550" lvl="1" indent="-190500">
              <a:tabLst>
                <a:tab pos="5715000" algn="l"/>
              </a:tabLst>
            </a:pPr>
            <a:r>
              <a:rPr lang="en-US" dirty="0" smtClean="0"/>
              <a:t>upbringing </a:t>
            </a:r>
          </a:p>
          <a:p>
            <a:pPr>
              <a:tabLst>
                <a:tab pos="5715000" algn="l"/>
              </a:tabLst>
            </a:pPr>
            <a:r>
              <a:rPr lang="en-US" dirty="0" smtClean="0"/>
              <a:t>Personal </a:t>
            </a:r>
            <a:r>
              <a:rPr lang="en-US" dirty="0"/>
              <a:t>factors affect how citizen handles </a:t>
            </a:r>
          </a:p>
          <a:p>
            <a:pPr marL="0" indent="0">
              <a:buNone/>
              <a:tabLst>
                <a:tab pos="5715000" algn="l"/>
              </a:tabLst>
            </a:pPr>
            <a:r>
              <a:rPr lang="en-US" dirty="0" smtClean="0"/>
              <a:t>his/hers reduced functionality</a:t>
            </a:r>
          </a:p>
          <a:p>
            <a:pPr>
              <a:tabLst>
                <a:tab pos="5715000" algn="l"/>
              </a:tabLst>
            </a:pPr>
            <a:r>
              <a:rPr lang="en-US" dirty="0" smtClean="0"/>
              <a:t>Influences all </a:t>
            </a:r>
            <a:r>
              <a:rPr lang="en-US" dirty="0"/>
              <a:t>the </a:t>
            </a:r>
            <a:r>
              <a:rPr lang="en-US" dirty="0" smtClean="0"/>
              <a:t>themes in the framework </a:t>
            </a:r>
          </a:p>
          <a:p>
            <a:pPr>
              <a:buNone/>
              <a:tabLst>
                <a:tab pos="5715000" algn="l"/>
              </a:tabLst>
            </a:pPr>
            <a:r>
              <a:rPr lang="en-US" dirty="0" smtClean="0"/>
              <a:t>	assessment</a:t>
            </a:r>
          </a:p>
        </p:txBody>
      </p:sp>
      <p:pic>
        <p:nvPicPr>
          <p:cNvPr id="5" name="Picture 2" descr="\\dkcphsan02\filserverdata$\DKCPH06\DATA\Billedbibliotek\Fuldfladebilleder\Tværformat\Hænder i sa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634" y="2827606"/>
            <a:ext cx="2904441" cy="308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The </a:t>
            </a:r>
            <a:r>
              <a:rPr lang="da-DK" sz="2400" dirty="0" err="1" smtClean="0"/>
              <a:t>structure</a:t>
            </a:r>
            <a:r>
              <a:rPr lang="da-DK" sz="2400" dirty="0" smtClean="0"/>
              <a:t> in the </a:t>
            </a:r>
            <a:r>
              <a:rPr lang="da-DK" sz="2400" dirty="0" err="1" smtClean="0"/>
              <a:t>scheme</a:t>
            </a:r>
            <a:r>
              <a:rPr lang="da-DK" sz="2400" dirty="0" smtClean="0"/>
              <a:t> of </a:t>
            </a:r>
            <a:r>
              <a:rPr lang="da-DK" sz="2400" dirty="0" err="1" smtClean="0"/>
              <a:t>framework</a:t>
            </a:r>
            <a:r>
              <a:rPr lang="da-DK" sz="2400" dirty="0" smtClean="0"/>
              <a:t> </a:t>
            </a:r>
            <a:r>
              <a:rPr lang="da-DK" sz="2400" dirty="0" err="1" smtClean="0"/>
              <a:t>assessment</a:t>
            </a:r>
            <a:endParaRPr lang="da-DK" sz="2400" dirty="0"/>
          </a:p>
        </p:txBody>
      </p:sp>
      <p:sp>
        <p:nvSpPr>
          <p:cNvPr id="3" name="Pladsholder til indhold 2"/>
          <p:cNvSpPr>
            <a:spLocks noGrp="1"/>
          </p:cNvSpPr>
          <p:nvPr>
            <p:ph idx="1"/>
          </p:nvPr>
        </p:nvSpPr>
        <p:spPr>
          <a:xfrm>
            <a:off x="457200" y="1433513"/>
            <a:ext cx="8229600" cy="1408161"/>
          </a:xfrm>
        </p:spPr>
        <p:txBody>
          <a:bodyPr/>
          <a:lstStyle/>
          <a:p>
            <a:pPr marL="190500" indent="-190500">
              <a:buFont typeface="Arial" pitchFamily="34" charset="0"/>
              <a:buChar char="•"/>
              <a:tabLst>
                <a:tab pos="5715000" algn="l"/>
              </a:tabLst>
            </a:pPr>
            <a:r>
              <a:rPr lang="en-US" dirty="0" smtClean="0"/>
              <a:t>Flexible </a:t>
            </a:r>
            <a:r>
              <a:rPr lang="en-US" dirty="0"/>
              <a:t>and targeted use of themes and </a:t>
            </a:r>
            <a:r>
              <a:rPr lang="en-US" dirty="0" smtClean="0"/>
              <a:t>sub-themes</a:t>
            </a:r>
          </a:p>
          <a:p>
            <a:pPr marL="190500" indent="-190500">
              <a:buFont typeface="Arial" pitchFamily="34" charset="0"/>
              <a:buChar char="•"/>
              <a:tabLst>
                <a:tab pos="5715000" algn="l"/>
              </a:tabLst>
            </a:pPr>
            <a:r>
              <a:rPr lang="en-US" dirty="0" smtClean="0"/>
              <a:t>Clarity </a:t>
            </a:r>
            <a:r>
              <a:rPr lang="en-US" dirty="0"/>
              <a:t>of the </a:t>
            </a:r>
            <a:r>
              <a:rPr lang="en-US" dirty="0" smtClean="0"/>
              <a:t>origin of </a:t>
            </a:r>
            <a:r>
              <a:rPr lang="en-US" dirty="0" err="1" smtClean="0"/>
              <a:t>informations</a:t>
            </a:r>
            <a:endParaRPr lang="en-US" dirty="0" smtClean="0"/>
          </a:p>
          <a:p>
            <a:pPr marL="190500" indent="-190500">
              <a:buFont typeface="Arial" pitchFamily="34" charset="0"/>
              <a:buChar char="•"/>
              <a:tabLst>
                <a:tab pos="5715000" algn="l"/>
              </a:tabLst>
            </a:pPr>
            <a:r>
              <a:rPr lang="en-US" dirty="0" smtClean="0"/>
              <a:t>The </a:t>
            </a:r>
            <a:r>
              <a:rPr lang="en-US" dirty="0"/>
              <a:t>citizen's resources and challenges as a specific </a:t>
            </a:r>
            <a:r>
              <a:rPr lang="en-US" dirty="0" smtClean="0"/>
              <a:t>field</a:t>
            </a:r>
          </a:p>
          <a:p>
            <a:pPr marL="190500" indent="-190500">
              <a:buFont typeface="Arial" pitchFamily="34" charset="0"/>
              <a:buChar char="•"/>
              <a:tabLst>
                <a:tab pos="5715000" algn="l"/>
              </a:tabLst>
            </a:pPr>
            <a:r>
              <a:rPr lang="en-US" dirty="0" smtClean="0"/>
              <a:t>For each </a:t>
            </a:r>
            <a:r>
              <a:rPr lang="en-US" dirty="0"/>
              <a:t>theme </a:t>
            </a:r>
            <a:r>
              <a:rPr lang="en-US" dirty="0" smtClean="0"/>
              <a:t>the citizens level of functionality is described</a:t>
            </a:r>
            <a:endParaRPr lang="da-DK" dirty="0" smtClean="0"/>
          </a:p>
          <a:p>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2586472670"/>
              </p:ext>
            </p:extLst>
          </p:nvPr>
        </p:nvGraphicFramePr>
        <p:xfrm>
          <a:off x="655093" y="2889811"/>
          <a:ext cx="7560858" cy="3321933"/>
        </p:xfrm>
        <a:graphic>
          <a:graphicData uri="http://schemas.openxmlformats.org/drawingml/2006/table">
            <a:tbl>
              <a:tblPr/>
              <a:tblGrid>
                <a:gridCol w="2250421"/>
                <a:gridCol w="1280386"/>
                <a:gridCol w="4030051"/>
              </a:tblGrid>
              <a:tr h="417109">
                <a:tc gridSpan="3">
                  <a:txBody>
                    <a:bodyPr/>
                    <a:lstStyle/>
                    <a:p>
                      <a:pPr>
                        <a:lnSpc>
                          <a:spcPct val="115000"/>
                        </a:lnSpc>
                        <a:spcAft>
                          <a:spcPts val="0"/>
                        </a:spcAft>
                      </a:pPr>
                      <a:r>
                        <a:rPr lang="en-US" sz="1200" b="1"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Practical tasks in the home</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lang="en-US" sz="1200" b="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eg</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lang="en-US" sz="12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Help and care for others, practical tasks, shopping, cooking, cleaning and laundry</a:t>
                      </a:r>
                      <a:endParaRPr lang="da-DK" sz="1200" dirty="0">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da-DK"/>
                    </a:p>
                  </a:txBody>
                  <a:tcPr/>
                </a:tc>
                <a:tc hMerge="1">
                  <a:txBody>
                    <a:bodyPr/>
                    <a:lstStyle/>
                    <a:p>
                      <a:endParaRPr lang="da-DK"/>
                    </a:p>
                  </a:txBody>
                  <a:tcPr/>
                </a:tc>
              </a:tr>
              <a:tr h="956285">
                <a:tc>
                  <a:txBody>
                    <a:bodyPr/>
                    <a:lstStyle/>
                    <a:p>
                      <a:pPr>
                        <a:lnSpc>
                          <a:spcPct val="115000"/>
                        </a:lnSpc>
                        <a:spcAft>
                          <a:spcPts val="0"/>
                        </a:spcAft>
                      </a:pPr>
                      <a:r>
                        <a:rPr lang="da-DK" sz="1200" b="1" dirty="0" smtClean="0">
                          <a:latin typeface="Verdana"/>
                          <a:ea typeface="Arial"/>
                          <a:cs typeface="Times New Roman"/>
                        </a:rPr>
                        <a:t>Informations from the </a:t>
                      </a:r>
                      <a:r>
                        <a:rPr lang="da-DK" sz="1200" b="1" dirty="0" err="1" smtClean="0">
                          <a:latin typeface="Verdana"/>
                          <a:ea typeface="Arial"/>
                          <a:cs typeface="Times New Roman"/>
                        </a:rPr>
                        <a:t>citizen</a:t>
                      </a:r>
                      <a:endParaRPr lang="da-DK" sz="1200" dirty="0">
                        <a:latin typeface="Arial"/>
                        <a:ea typeface="Arial"/>
                        <a:cs typeface="Times New Roman"/>
                      </a:endParaRPr>
                    </a:p>
                    <a:p>
                      <a:pPr>
                        <a:lnSpc>
                          <a:spcPct val="115000"/>
                        </a:lnSpc>
                        <a:spcAft>
                          <a:spcPts val="0"/>
                        </a:spcAft>
                      </a:pPr>
                      <a:r>
                        <a:rPr lang="da-DK" sz="1200" dirty="0" smtClean="0">
                          <a:latin typeface="Verdana"/>
                          <a:ea typeface="Arial"/>
                          <a:cs typeface="Times New Roman"/>
                        </a:rPr>
                        <a:t>(</a:t>
                      </a:r>
                      <a:r>
                        <a:rPr lang="da-DK" sz="1200" dirty="0">
                          <a:latin typeface="Verdana"/>
                          <a:ea typeface="Arial"/>
                          <a:cs typeface="Times New Roman"/>
                        </a:rPr>
                        <a:t>Ressourcer, </a:t>
                      </a:r>
                      <a:r>
                        <a:rPr lang="da-DK" sz="1200" dirty="0" err="1" smtClean="0">
                          <a:latin typeface="Verdana"/>
                          <a:ea typeface="Arial"/>
                          <a:cs typeface="Times New Roman"/>
                        </a:rPr>
                        <a:t>challenges</a:t>
                      </a:r>
                      <a:r>
                        <a:rPr lang="da-DK" sz="1200" dirty="0" smtClean="0">
                          <a:latin typeface="Verdana"/>
                          <a:ea typeface="Arial"/>
                          <a:cs typeface="Times New Roman"/>
                        </a:rPr>
                        <a:t>, </a:t>
                      </a:r>
                      <a:r>
                        <a:rPr lang="da-DK" sz="1200" dirty="0" err="1" smtClean="0">
                          <a:latin typeface="Verdana"/>
                          <a:ea typeface="Arial"/>
                          <a:cs typeface="Times New Roman"/>
                        </a:rPr>
                        <a:t>wishes</a:t>
                      </a:r>
                      <a:r>
                        <a:rPr lang="da-DK" sz="1200" dirty="0" smtClean="0">
                          <a:latin typeface="Verdana"/>
                          <a:ea typeface="Arial"/>
                          <a:cs typeface="Times New Roman"/>
                        </a:rPr>
                        <a:t> and </a:t>
                      </a:r>
                      <a:r>
                        <a:rPr lang="da-DK" sz="1200" dirty="0" err="1" smtClean="0">
                          <a:latin typeface="Verdana"/>
                          <a:ea typeface="Arial"/>
                          <a:cs typeface="Times New Roman"/>
                        </a:rPr>
                        <a:t>prioritations</a:t>
                      </a:r>
                      <a:r>
                        <a:rPr lang="da-DK" sz="1200" dirty="0" smtClean="0">
                          <a:latin typeface="Verdana"/>
                          <a:ea typeface="Arial"/>
                          <a:cs typeface="Times New Roman"/>
                        </a:rPr>
                        <a:t>)</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761615">
                <a:tc>
                  <a:txBody>
                    <a:bodyPr/>
                    <a:lstStyle/>
                    <a:p>
                      <a:pPr>
                        <a:lnSpc>
                          <a:spcPct val="115000"/>
                        </a:lnSpc>
                        <a:spcAft>
                          <a:spcPts val="0"/>
                        </a:spcAft>
                      </a:pPr>
                      <a:r>
                        <a:rPr lang="da-DK" sz="1200" b="1" dirty="0" smtClean="0">
                          <a:latin typeface="Verdana"/>
                          <a:ea typeface="Arial"/>
                          <a:cs typeface="Times New Roman"/>
                        </a:rPr>
                        <a:t>Informations from</a:t>
                      </a:r>
                      <a:r>
                        <a:rPr lang="da-DK" sz="1200" b="1" baseline="0" dirty="0" smtClean="0">
                          <a:latin typeface="Verdana"/>
                          <a:ea typeface="Arial"/>
                          <a:cs typeface="Times New Roman"/>
                        </a:rPr>
                        <a:t> </a:t>
                      </a:r>
                      <a:r>
                        <a:rPr lang="da-DK" sz="1200" b="1" baseline="0" dirty="0" err="1" smtClean="0">
                          <a:latin typeface="Verdana"/>
                          <a:ea typeface="Arial"/>
                          <a:cs typeface="Times New Roman"/>
                        </a:rPr>
                        <a:t>others</a:t>
                      </a:r>
                      <a:endParaRPr lang="da-DK" sz="1200" dirty="0">
                        <a:latin typeface="Arial"/>
                        <a:ea typeface="Arial"/>
                        <a:cs typeface="Times New Roman"/>
                      </a:endParaRPr>
                    </a:p>
                    <a:p>
                      <a:pPr>
                        <a:lnSpc>
                          <a:spcPct val="115000"/>
                        </a:lnSpc>
                        <a:spcAft>
                          <a:spcPts val="0"/>
                        </a:spcAft>
                      </a:pPr>
                      <a:r>
                        <a:rPr lang="da-DK" sz="1200" dirty="0" smtClean="0">
                          <a:latin typeface="Verdana"/>
                          <a:ea typeface="Arial"/>
                          <a:cs typeface="Times New Roman"/>
                        </a:rPr>
                        <a:t>(Eg. Doctor, relatives, social institutions)</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761615">
                <a:tc>
                  <a:txBody>
                    <a:bodyPr/>
                    <a:lstStyle/>
                    <a:p>
                      <a:pPr>
                        <a:lnSpc>
                          <a:spcPct val="115000"/>
                        </a:lnSpc>
                        <a:spcAft>
                          <a:spcPts val="0"/>
                        </a:spcAft>
                      </a:pPr>
                      <a:r>
                        <a:rPr lang="da-DK" sz="1200" b="1" dirty="0" smtClean="0">
                          <a:latin typeface="Verdana"/>
                          <a:ea typeface="Arial"/>
                          <a:cs typeface="Times New Roman"/>
                        </a:rPr>
                        <a:t>The case </a:t>
                      </a:r>
                      <a:r>
                        <a:rPr lang="da-DK" sz="1200" b="1" dirty="0" err="1" smtClean="0">
                          <a:latin typeface="Verdana"/>
                          <a:ea typeface="Arial"/>
                          <a:cs typeface="Times New Roman"/>
                        </a:rPr>
                        <a:t>manager’s</a:t>
                      </a:r>
                      <a:r>
                        <a:rPr lang="da-DK" sz="1200" b="1" dirty="0" smtClean="0">
                          <a:latin typeface="Verdana"/>
                          <a:ea typeface="Arial"/>
                          <a:cs typeface="Times New Roman"/>
                        </a:rPr>
                        <a:t> remarks</a:t>
                      </a:r>
                      <a:endParaRPr lang="da-DK" sz="1200" dirty="0">
                        <a:latin typeface="Arial"/>
                        <a:ea typeface="Arial"/>
                        <a:cs typeface="Times New Roman"/>
                      </a:endParaRPr>
                    </a:p>
                    <a:p>
                      <a:pPr>
                        <a:lnSpc>
                          <a:spcPct val="115000"/>
                        </a:lnSpc>
                        <a:spcAft>
                          <a:spcPts val="0"/>
                        </a:spcAft>
                      </a:pPr>
                      <a:r>
                        <a:rPr lang="da-DK" sz="1200" dirty="0">
                          <a:latin typeface="Verdana"/>
                          <a:ea typeface="Arial"/>
                          <a:cs typeface="Times New Roman"/>
                        </a:rPr>
                        <a:t>(</a:t>
                      </a:r>
                      <a:r>
                        <a:rPr lang="da-DK" sz="1200" dirty="0" smtClean="0">
                          <a:latin typeface="Verdana"/>
                          <a:ea typeface="Arial"/>
                          <a:cs typeface="Times New Roman"/>
                        </a:rPr>
                        <a:t>Observations, </a:t>
                      </a:r>
                      <a:r>
                        <a:rPr lang="da-DK" sz="1200" dirty="0" err="1" smtClean="0">
                          <a:latin typeface="Verdana"/>
                          <a:ea typeface="Arial"/>
                          <a:cs typeface="Times New Roman"/>
                        </a:rPr>
                        <a:t>analysis</a:t>
                      </a:r>
                      <a:r>
                        <a:rPr lang="da-DK" sz="1200" dirty="0" smtClean="0">
                          <a:latin typeface="Verdana"/>
                          <a:ea typeface="Arial"/>
                          <a:cs typeface="Times New Roman"/>
                        </a:rPr>
                        <a:t>)</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342161">
                <a:tc>
                  <a:txBody>
                    <a:bodyPr/>
                    <a:lstStyle/>
                    <a:p>
                      <a:pPr>
                        <a:lnSpc>
                          <a:spcPct val="115000"/>
                        </a:lnSpc>
                        <a:spcAft>
                          <a:spcPts val="0"/>
                        </a:spcAft>
                      </a:pPr>
                      <a:r>
                        <a:rPr lang="da-DK" sz="1200" b="1" dirty="0" smtClean="0">
                          <a:latin typeface="Verdana"/>
                          <a:ea typeface="Arial"/>
                          <a:cs typeface="Times New Roman"/>
                        </a:rPr>
                        <a:t>Level of </a:t>
                      </a:r>
                      <a:r>
                        <a:rPr lang="da-DK" sz="1200" b="1" dirty="0" err="1" smtClean="0">
                          <a:latin typeface="Verdana"/>
                          <a:ea typeface="Arial"/>
                          <a:cs typeface="Times New Roman"/>
                        </a:rPr>
                        <a:t>functionality</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endParaRPr lang="da-DK" sz="120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r>
                        <a:rPr lang="da-DK" sz="1200" dirty="0" err="1" smtClean="0">
                          <a:latin typeface="Arial"/>
                          <a:ea typeface="Arial"/>
                          <a:cs typeface="Times New Roman"/>
                        </a:rPr>
                        <a:t>Themes</a:t>
                      </a:r>
                      <a:r>
                        <a:rPr lang="da-DK" sz="1200" dirty="0" smtClean="0">
                          <a:latin typeface="Arial"/>
                          <a:ea typeface="Arial"/>
                          <a:cs typeface="Times New Roman"/>
                        </a:rPr>
                        <a:t> </a:t>
                      </a:r>
                      <a:r>
                        <a:rPr lang="da-DK" sz="1200" dirty="0" err="1" smtClean="0">
                          <a:latin typeface="Arial"/>
                          <a:ea typeface="Arial"/>
                          <a:cs typeface="Times New Roman"/>
                        </a:rPr>
                        <a:t>dealt</a:t>
                      </a:r>
                      <a:r>
                        <a:rPr lang="da-DK" sz="1200" baseline="0" dirty="0" smtClean="0">
                          <a:latin typeface="Arial"/>
                          <a:ea typeface="Arial"/>
                          <a:cs typeface="Times New Roman"/>
                        </a:rPr>
                        <a:t> with</a:t>
                      </a:r>
                      <a:r>
                        <a:rPr lang="da-DK" sz="1200" dirty="0" smtClean="0">
                          <a:latin typeface="Arial"/>
                          <a:ea typeface="Arial"/>
                          <a:cs typeface="Times New Roman"/>
                        </a:rPr>
                        <a:t>:</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The </a:t>
            </a:r>
            <a:r>
              <a:rPr lang="da-DK" sz="2400" dirty="0" err="1" smtClean="0"/>
              <a:t>citizen’s</a:t>
            </a:r>
            <a:r>
              <a:rPr lang="da-DK" sz="2400" dirty="0" smtClean="0"/>
              <a:t> </a:t>
            </a:r>
            <a:r>
              <a:rPr lang="da-DK" sz="2400" dirty="0" err="1" smtClean="0"/>
              <a:t>perspective</a:t>
            </a:r>
            <a:endParaRPr lang="da-DK" sz="2400" dirty="0"/>
          </a:p>
        </p:txBody>
      </p:sp>
      <p:sp>
        <p:nvSpPr>
          <p:cNvPr id="3" name="Pladsholder til indhold 2"/>
          <p:cNvSpPr>
            <a:spLocks noGrp="1"/>
          </p:cNvSpPr>
          <p:nvPr>
            <p:ph idx="1"/>
          </p:nvPr>
        </p:nvSpPr>
        <p:spPr>
          <a:xfrm>
            <a:off x="457200" y="1433514"/>
            <a:ext cx="8229600" cy="2307214"/>
          </a:xfrm>
        </p:spPr>
        <p:txBody>
          <a:bodyPr>
            <a:normAutofit lnSpcReduction="10000"/>
          </a:bodyPr>
          <a:lstStyle/>
          <a:p>
            <a:pPr marL="457200" lvl="1" indent="0">
              <a:spcAft>
                <a:spcPct val="37000"/>
              </a:spcAft>
              <a:buNone/>
            </a:pPr>
            <a:r>
              <a:rPr lang="en-US" dirty="0" smtClean="0"/>
              <a:t>The </a:t>
            </a:r>
            <a:r>
              <a:rPr lang="en-US" dirty="0"/>
              <a:t>precondition for </a:t>
            </a:r>
            <a:r>
              <a:rPr lang="en-US" dirty="0" smtClean="0"/>
              <a:t>the involvement of the citizen </a:t>
            </a:r>
            <a:r>
              <a:rPr lang="en-US" dirty="0"/>
              <a:t>is </a:t>
            </a:r>
            <a:r>
              <a:rPr lang="en-US" dirty="0" smtClean="0"/>
              <a:t>much different </a:t>
            </a:r>
            <a:r>
              <a:rPr lang="en-US" dirty="0"/>
              <a:t>for each person and </a:t>
            </a:r>
            <a:r>
              <a:rPr lang="en-US" dirty="0" smtClean="0"/>
              <a:t>target </a:t>
            </a:r>
            <a:r>
              <a:rPr lang="en-US" dirty="0"/>
              <a:t>group</a:t>
            </a:r>
            <a:br>
              <a:rPr lang="en-US" dirty="0"/>
            </a:br>
            <a:endParaRPr lang="en-US" dirty="0" smtClean="0"/>
          </a:p>
          <a:p>
            <a:pPr marL="457200" lvl="1" indent="0">
              <a:spcAft>
                <a:spcPct val="37000"/>
              </a:spcAft>
              <a:buNone/>
            </a:pPr>
            <a:r>
              <a:rPr lang="en-US" dirty="0" smtClean="0"/>
              <a:t>The case information focuses </a:t>
            </a:r>
            <a:r>
              <a:rPr lang="en-US" dirty="0"/>
              <a:t>on</a:t>
            </a:r>
            <a:r>
              <a:rPr lang="en-US" dirty="0" smtClean="0"/>
              <a:t>:</a:t>
            </a:r>
          </a:p>
          <a:p>
            <a:pPr lvl="1">
              <a:spcAft>
                <a:spcPct val="37000"/>
              </a:spcAft>
            </a:pPr>
            <a:r>
              <a:rPr lang="en-US" dirty="0" smtClean="0"/>
              <a:t>the citizen’s statements </a:t>
            </a:r>
            <a:r>
              <a:rPr lang="en-US" dirty="0"/>
              <a:t>and attitudes to the given </a:t>
            </a:r>
            <a:r>
              <a:rPr lang="en-US" dirty="0" smtClean="0"/>
              <a:t>problem</a:t>
            </a:r>
          </a:p>
          <a:p>
            <a:pPr lvl="1">
              <a:spcAft>
                <a:spcPct val="37000"/>
              </a:spcAft>
            </a:pPr>
            <a:r>
              <a:rPr lang="en-US" dirty="0" smtClean="0"/>
              <a:t>priority to </a:t>
            </a:r>
            <a:r>
              <a:rPr lang="en-US" dirty="0"/>
              <a:t>citizen's main concerns, resources and </a:t>
            </a:r>
            <a:r>
              <a:rPr lang="en-US" dirty="0" smtClean="0"/>
              <a:t>needs</a:t>
            </a:r>
            <a:endParaRPr lang="da-DK" dirty="0" smtClean="0">
              <a:latin typeface="Verdana" pitchFamily="34" charset="0"/>
            </a:endParaRPr>
          </a:p>
          <a:p>
            <a:pPr>
              <a:buNone/>
            </a:pPr>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2309132118"/>
              </p:ext>
            </p:extLst>
          </p:nvPr>
        </p:nvGraphicFramePr>
        <p:xfrm>
          <a:off x="3361760" y="3487396"/>
          <a:ext cx="5388345" cy="2907359"/>
        </p:xfrm>
        <a:graphic>
          <a:graphicData uri="http://schemas.openxmlformats.org/drawingml/2006/table">
            <a:tbl>
              <a:tblPr/>
              <a:tblGrid>
                <a:gridCol w="2017762"/>
                <a:gridCol w="665018"/>
                <a:gridCol w="2705565"/>
              </a:tblGrid>
              <a:tr h="624993">
                <a:tc gridSpan="3">
                  <a:txBody>
                    <a:bodyPr/>
                    <a:lstStyle/>
                    <a:p>
                      <a:pPr>
                        <a:lnSpc>
                          <a:spcPct val="115000"/>
                        </a:lnSpc>
                        <a:spcAft>
                          <a:spcPts val="0"/>
                        </a:spcAft>
                      </a:pPr>
                      <a:r>
                        <a:rPr lang="en-US" sz="1200" b="1"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Practical tasks in the home</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lang="en-US" sz="1200" b="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eg</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lang="en-US" sz="12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Help and care for others, practical tasks, shopping, cooking, cleaning and laundry</a:t>
                      </a:r>
                      <a:endParaRPr lang="da-DK" sz="1200" dirty="0">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da-DK"/>
                    </a:p>
                  </a:txBody>
                  <a:tcPr/>
                </a:tc>
                <a:tc hMerge="1">
                  <a:txBody>
                    <a:bodyPr/>
                    <a:lstStyle/>
                    <a:p>
                      <a:endParaRPr lang="da-DK"/>
                    </a:p>
                  </a:txBody>
                  <a:tcPr/>
                </a:tc>
              </a:tr>
              <a:tr h="794794">
                <a:tc>
                  <a:txBody>
                    <a:bodyPr/>
                    <a:lstStyle/>
                    <a:p>
                      <a:pPr>
                        <a:lnSpc>
                          <a:spcPct val="115000"/>
                        </a:lnSpc>
                        <a:spcAft>
                          <a:spcPts val="0"/>
                        </a:spcAft>
                      </a:pPr>
                      <a:r>
                        <a:rPr lang="da-DK" sz="1200" b="1" dirty="0" smtClean="0">
                          <a:latin typeface="Verdana"/>
                          <a:ea typeface="Arial"/>
                          <a:cs typeface="Times New Roman"/>
                        </a:rPr>
                        <a:t>Informations from the </a:t>
                      </a:r>
                      <a:r>
                        <a:rPr lang="da-DK" sz="1200" b="1" dirty="0" err="1" smtClean="0">
                          <a:latin typeface="Verdana"/>
                          <a:ea typeface="Arial"/>
                          <a:cs typeface="Times New Roman"/>
                        </a:rPr>
                        <a:t>citizen</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635836">
                <a:tc>
                  <a:txBody>
                    <a:bodyPr/>
                    <a:lstStyle/>
                    <a:p>
                      <a:pPr>
                        <a:lnSpc>
                          <a:spcPct val="115000"/>
                        </a:lnSpc>
                        <a:spcAft>
                          <a:spcPts val="0"/>
                        </a:spcAft>
                      </a:pPr>
                      <a:r>
                        <a:rPr lang="da-DK" sz="1200" b="1" dirty="0" smtClean="0">
                          <a:latin typeface="Verdana"/>
                          <a:ea typeface="Arial"/>
                          <a:cs typeface="Times New Roman"/>
                        </a:rPr>
                        <a:t>Informations from </a:t>
                      </a:r>
                      <a:r>
                        <a:rPr lang="da-DK" sz="1200" b="1" dirty="0" err="1" smtClean="0">
                          <a:latin typeface="Verdana"/>
                          <a:ea typeface="Arial"/>
                          <a:cs typeface="Times New Roman"/>
                        </a:rPr>
                        <a:t>others</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635836">
                <a:tc>
                  <a:txBody>
                    <a:bodyPr/>
                    <a:lstStyle/>
                    <a:p>
                      <a:pPr>
                        <a:lnSpc>
                          <a:spcPct val="115000"/>
                        </a:lnSpc>
                        <a:spcAft>
                          <a:spcPts val="0"/>
                        </a:spcAft>
                      </a:pPr>
                      <a:r>
                        <a:rPr lang="da-DK" sz="1200" b="1" dirty="0" smtClean="0">
                          <a:latin typeface="Verdana"/>
                          <a:ea typeface="Arial"/>
                          <a:cs typeface="Times New Roman"/>
                        </a:rPr>
                        <a:t>The remarks of the case manager</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200442">
                <a:tc>
                  <a:txBody>
                    <a:bodyPr/>
                    <a:lstStyle/>
                    <a:p>
                      <a:pPr>
                        <a:lnSpc>
                          <a:spcPct val="115000"/>
                        </a:lnSpc>
                        <a:spcAft>
                          <a:spcPts val="0"/>
                        </a:spcAft>
                      </a:pPr>
                      <a:r>
                        <a:rPr lang="da-DK" sz="1200" b="1" dirty="0" smtClean="0">
                          <a:latin typeface="Verdana"/>
                          <a:ea typeface="Arial"/>
                          <a:cs typeface="Times New Roman"/>
                        </a:rPr>
                        <a:t>Level of</a:t>
                      </a:r>
                      <a:r>
                        <a:rPr lang="da-DK" sz="1200" b="1" baseline="0" dirty="0" smtClean="0">
                          <a:latin typeface="Verdana"/>
                          <a:ea typeface="Arial"/>
                          <a:cs typeface="Times New Roman"/>
                        </a:rPr>
                        <a:t> </a:t>
                      </a:r>
                      <a:r>
                        <a:rPr lang="da-DK" sz="1200" b="1" dirty="0" err="1" smtClean="0">
                          <a:latin typeface="Verdana"/>
                          <a:ea typeface="Arial"/>
                          <a:cs typeface="Times New Roman"/>
                        </a:rPr>
                        <a:t>functionality</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endParaRPr lang="da-DK" sz="120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r>
                        <a:rPr lang="da-DK" sz="1200" dirty="0" err="1" smtClean="0">
                          <a:latin typeface="Arial"/>
                          <a:ea typeface="Arial"/>
                          <a:cs typeface="Times New Roman"/>
                        </a:rPr>
                        <a:t>Themes</a:t>
                      </a:r>
                      <a:r>
                        <a:rPr lang="da-DK" sz="1200" baseline="0" dirty="0" smtClean="0">
                          <a:latin typeface="Arial"/>
                          <a:ea typeface="Arial"/>
                          <a:cs typeface="Times New Roman"/>
                        </a:rPr>
                        <a:t> </a:t>
                      </a:r>
                      <a:r>
                        <a:rPr lang="da-DK" sz="1200" baseline="0" dirty="0" err="1" smtClean="0">
                          <a:latin typeface="Arial"/>
                          <a:ea typeface="Arial"/>
                          <a:cs typeface="Times New Roman"/>
                        </a:rPr>
                        <a:t>dealt</a:t>
                      </a:r>
                      <a:r>
                        <a:rPr lang="da-DK" sz="1200" baseline="0" dirty="0" smtClean="0">
                          <a:latin typeface="Arial"/>
                          <a:ea typeface="Arial"/>
                          <a:cs typeface="Times New Roman"/>
                        </a:rPr>
                        <a:t> with</a:t>
                      </a:r>
                      <a:r>
                        <a:rPr lang="da-DK" sz="1200" dirty="0" smtClean="0">
                          <a:latin typeface="Arial"/>
                          <a:ea typeface="Arial"/>
                          <a:cs typeface="Times New Roman"/>
                        </a:rPr>
                        <a:t>:</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17"/>
          <p:cNvSpPr txBox="1"/>
          <p:nvPr/>
        </p:nvSpPr>
        <p:spPr>
          <a:xfrm>
            <a:off x="1702191" y="4091506"/>
            <a:ext cx="3475451" cy="523220"/>
          </a:xfrm>
          <a:prstGeom prst="rect">
            <a:avLst/>
          </a:prstGeom>
          <a:noFill/>
          <a:ln w="28575">
            <a:solidFill>
              <a:srgbClr val="FF0000"/>
            </a:solidFill>
          </a:ln>
          <a:effectLst/>
        </p:spPr>
        <p:txBody>
          <a:bodyPr wrap="square">
            <a:spAutoFit/>
          </a:bodyPr>
          <a:lstStyle/>
          <a:p>
            <a:pPr fontAlgn="auto">
              <a:spcBef>
                <a:spcPts val="0"/>
              </a:spcBef>
              <a:spcAft>
                <a:spcPts val="0"/>
              </a:spcAft>
              <a:defRPr/>
            </a:pPr>
            <a:endParaRPr lang="da-DK" sz="1400" b="1" u="sng" dirty="0">
              <a:solidFill>
                <a:srgbClr val="091D5D"/>
              </a:solidFill>
              <a:latin typeface="+mn-lt"/>
              <a:ea typeface="+mn-ea"/>
            </a:endParaRPr>
          </a:p>
          <a:p>
            <a:pPr fontAlgn="auto">
              <a:spcBef>
                <a:spcPts val="0"/>
              </a:spcBef>
              <a:spcAft>
                <a:spcPts val="0"/>
              </a:spcAft>
              <a:defRPr/>
            </a:pPr>
            <a:endParaRPr lang="da-DK" sz="1400" b="1" u="sng" dirty="0">
              <a:solidFill>
                <a:srgbClr val="091D5D"/>
              </a:solidFill>
              <a:latin typeface="+mn-lt"/>
              <a:ea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Reduction</a:t>
            </a:r>
            <a:r>
              <a:rPr lang="da-DK" sz="2400" dirty="0" smtClean="0"/>
              <a:t> of </a:t>
            </a:r>
            <a:r>
              <a:rPr lang="da-DK" sz="2400" dirty="0" err="1" smtClean="0"/>
              <a:t>physical</a:t>
            </a:r>
            <a:r>
              <a:rPr lang="da-DK" sz="2400" dirty="0" smtClean="0"/>
              <a:t> </a:t>
            </a:r>
            <a:r>
              <a:rPr lang="da-DK" sz="2400" dirty="0" err="1" smtClean="0"/>
              <a:t>functionality</a:t>
            </a:r>
            <a:endParaRPr lang="da-DK" sz="2400" dirty="0"/>
          </a:p>
        </p:txBody>
      </p:sp>
      <p:sp>
        <p:nvSpPr>
          <p:cNvPr id="3" name="Pladsholder til indhold 2"/>
          <p:cNvSpPr>
            <a:spLocks noGrp="1"/>
          </p:cNvSpPr>
          <p:nvPr>
            <p:ph idx="1"/>
          </p:nvPr>
        </p:nvSpPr>
        <p:spPr/>
        <p:txBody>
          <a:bodyPr/>
          <a:lstStyle/>
          <a:p>
            <a:pPr marL="0" indent="0">
              <a:buNone/>
            </a:pPr>
            <a:endParaRPr lang="da-DK" b="1" dirty="0" smtClean="0"/>
          </a:p>
          <a:p>
            <a:pPr marL="0" indent="0">
              <a:buNone/>
            </a:pPr>
            <a:r>
              <a:rPr lang="da-DK" b="1" dirty="0" smtClean="0"/>
              <a:t>Definition:</a:t>
            </a:r>
          </a:p>
          <a:p>
            <a:pPr>
              <a:buNone/>
            </a:pPr>
            <a:r>
              <a:rPr lang="da-DK" dirty="0" smtClean="0"/>
              <a:t>	</a:t>
            </a:r>
            <a:r>
              <a:rPr lang="da-DK" dirty="0" err="1" smtClean="0"/>
              <a:t>Deterioration</a:t>
            </a:r>
            <a:r>
              <a:rPr lang="da-DK" dirty="0" smtClean="0"/>
              <a:t> </a:t>
            </a:r>
            <a:r>
              <a:rPr lang="en-US" dirty="0" smtClean="0"/>
              <a:t>of </a:t>
            </a:r>
            <a:r>
              <a:rPr lang="en-US" dirty="0"/>
              <a:t>the body's anatomy or bodily functions, </a:t>
            </a:r>
            <a:r>
              <a:rPr lang="en-US" dirty="0" smtClean="0"/>
              <a:t>except of mental functions</a:t>
            </a:r>
          </a:p>
          <a:p>
            <a:pPr>
              <a:buNone/>
            </a:pPr>
            <a:r>
              <a:rPr lang="en-US" b="1" dirty="0" smtClean="0"/>
              <a:t>Purpose</a:t>
            </a:r>
            <a:r>
              <a:rPr lang="en-US" b="1" dirty="0"/>
              <a:t>:</a:t>
            </a:r>
            <a:br>
              <a:rPr lang="en-US" b="1" dirty="0"/>
            </a:br>
            <a:r>
              <a:rPr lang="en-US" dirty="0" smtClean="0"/>
              <a:t>This </a:t>
            </a:r>
            <a:r>
              <a:rPr lang="en-US" dirty="0"/>
              <a:t>theme </a:t>
            </a:r>
            <a:r>
              <a:rPr lang="en-US" dirty="0" smtClean="0"/>
              <a:t>documents </a:t>
            </a:r>
            <a:r>
              <a:rPr lang="en-US" dirty="0"/>
              <a:t>factual aspects of the citizen's physical </a:t>
            </a:r>
            <a:r>
              <a:rPr lang="en-US" dirty="0" smtClean="0"/>
              <a:t>disability</a:t>
            </a:r>
          </a:p>
          <a:p>
            <a:pPr>
              <a:buNone/>
            </a:pPr>
            <a:r>
              <a:rPr lang="en-US" b="1" dirty="0" smtClean="0"/>
              <a:t>Sub-themes</a:t>
            </a:r>
            <a:r>
              <a:rPr lang="en-US" b="1" dirty="0"/>
              <a:t>:</a:t>
            </a:r>
            <a:r>
              <a:rPr lang="en-US" dirty="0"/>
              <a:t/>
            </a:r>
            <a:br>
              <a:rPr lang="en-US" dirty="0"/>
            </a:br>
            <a:r>
              <a:rPr lang="en-US" dirty="0" smtClean="0"/>
              <a:t>Investigating the reduction of the citizen’s physical functionality includes among other things:</a:t>
            </a:r>
            <a:r>
              <a:rPr lang="en-US" dirty="0"/>
              <a:t/>
            </a:r>
            <a:br>
              <a:rPr lang="en-US" dirty="0"/>
            </a:br>
            <a:r>
              <a:rPr lang="en-US" dirty="0"/>
              <a:t>· </a:t>
            </a:r>
            <a:r>
              <a:rPr lang="en-US" dirty="0" smtClean="0"/>
              <a:t>Loss of hearing</a:t>
            </a:r>
            <a:r>
              <a:rPr lang="en-US" dirty="0"/>
              <a:t/>
            </a:r>
            <a:br>
              <a:rPr lang="en-US" dirty="0"/>
            </a:br>
            <a:r>
              <a:rPr lang="en-US" dirty="0"/>
              <a:t>· Communication Reduction</a:t>
            </a:r>
            <a:br>
              <a:rPr lang="en-US" dirty="0"/>
            </a:br>
            <a:r>
              <a:rPr lang="en-US" dirty="0"/>
              <a:t>· Mobility Reduction</a:t>
            </a:r>
            <a:br>
              <a:rPr lang="en-US" dirty="0"/>
            </a:br>
            <a:r>
              <a:rPr lang="en-US" dirty="0"/>
              <a:t>· Visual impairment.</a:t>
            </a:r>
            <a:br>
              <a:rPr lang="en-US" dirty="0"/>
            </a:br>
            <a:r>
              <a:rPr lang="en-US" dirty="0"/>
              <a:t>· </a:t>
            </a:r>
            <a:r>
              <a:rPr lang="en-US" dirty="0" err="1"/>
              <a:t>Deafblindness</a:t>
            </a:r>
            <a:endParaRPr lang="da-DK" b="1" dirty="0" smtClean="0"/>
          </a:p>
          <a:p>
            <a:endParaRPr lang="da-DK"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Reduction</a:t>
            </a:r>
            <a:r>
              <a:rPr lang="da-DK" sz="2400" dirty="0" smtClean="0"/>
              <a:t> of mental </a:t>
            </a:r>
            <a:r>
              <a:rPr lang="da-DK" sz="2400" dirty="0" err="1" smtClean="0"/>
              <a:t>functionality</a:t>
            </a:r>
            <a:endParaRPr lang="da-DK" sz="2400" dirty="0"/>
          </a:p>
        </p:txBody>
      </p:sp>
      <p:sp>
        <p:nvSpPr>
          <p:cNvPr id="3" name="Pladsholder til indhold 2"/>
          <p:cNvSpPr>
            <a:spLocks noGrp="1"/>
          </p:cNvSpPr>
          <p:nvPr>
            <p:ph idx="1"/>
          </p:nvPr>
        </p:nvSpPr>
        <p:spPr/>
        <p:txBody>
          <a:bodyPr/>
          <a:lstStyle/>
          <a:p>
            <a:endParaRPr lang="da-DK" b="1" dirty="0" smtClean="0"/>
          </a:p>
          <a:p>
            <a:r>
              <a:rPr lang="da-DK" b="1" dirty="0" smtClean="0"/>
              <a:t>Definition: </a:t>
            </a:r>
          </a:p>
          <a:p>
            <a:pPr>
              <a:buNone/>
            </a:pPr>
            <a:r>
              <a:rPr lang="da-DK" dirty="0" smtClean="0"/>
              <a:t>	</a:t>
            </a:r>
            <a:r>
              <a:rPr lang="da-DK" dirty="0" err="1" smtClean="0"/>
              <a:t>Deterioration</a:t>
            </a:r>
            <a:r>
              <a:rPr lang="da-DK" dirty="0" smtClean="0"/>
              <a:t> of the mental </a:t>
            </a:r>
            <a:r>
              <a:rPr lang="da-DK" dirty="0" err="1" smtClean="0"/>
              <a:t>functions</a:t>
            </a:r>
            <a:endParaRPr lang="da-DK" i="1" dirty="0" smtClean="0"/>
          </a:p>
          <a:p>
            <a:r>
              <a:rPr lang="da-DK" b="1" dirty="0" smtClean="0"/>
              <a:t>Purpose: </a:t>
            </a:r>
          </a:p>
          <a:p>
            <a:pPr>
              <a:buNone/>
            </a:pPr>
            <a:r>
              <a:rPr lang="da-DK" b="1" dirty="0" smtClean="0"/>
              <a:t>	T</a:t>
            </a:r>
            <a:r>
              <a:rPr lang="da-DK" dirty="0" smtClean="0"/>
              <a:t>his </a:t>
            </a:r>
            <a:r>
              <a:rPr lang="da-DK" dirty="0" err="1" smtClean="0"/>
              <a:t>theme</a:t>
            </a:r>
            <a:r>
              <a:rPr lang="da-DK" dirty="0" smtClean="0"/>
              <a:t> </a:t>
            </a:r>
            <a:r>
              <a:rPr lang="da-DK" dirty="0" err="1" smtClean="0"/>
              <a:t>documents</a:t>
            </a:r>
            <a:r>
              <a:rPr lang="da-DK" dirty="0" smtClean="0"/>
              <a:t> </a:t>
            </a:r>
            <a:r>
              <a:rPr lang="da-DK" dirty="0" err="1" smtClean="0"/>
              <a:t>factual</a:t>
            </a:r>
            <a:r>
              <a:rPr lang="da-DK" dirty="0" smtClean="0"/>
              <a:t> </a:t>
            </a:r>
            <a:r>
              <a:rPr lang="da-DK" dirty="0" err="1" smtClean="0"/>
              <a:t>aspects</a:t>
            </a:r>
            <a:r>
              <a:rPr lang="da-DK" dirty="0" smtClean="0"/>
              <a:t> of the </a:t>
            </a:r>
            <a:r>
              <a:rPr lang="da-DK" dirty="0" err="1" smtClean="0"/>
              <a:t>citizen’s</a:t>
            </a:r>
            <a:r>
              <a:rPr lang="da-DK" dirty="0" smtClean="0"/>
              <a:t> mental </a:t>
            </a:r>
            <a:r>
              <a:rPr lang="da-DK" dirty="0" err="1" smtClean="0"/>
              <a:t>level</a:t>
            </a:r>
            <a:r>
              <a:rPr lang="da-DK" dirty="0" smtClean="0"/>
              <a:t> of </a:t>
            </a:r>
            <a:r>
              <a:rPr lang="da-DK" dirty="0" err="1" smtClean="0"/>
              <a:t>functionality</a:t>
            </a:r>
            <a:endParaRPr lang="da-DK" dirty="0" smtClean="0"/>
          </a:p>
          <a:p>
            <a:pPr>
              <a:buFont typeface="Arial" pitchFamily="34" charset="0"/>
              <a:buChar char="•"/>
            </a:pPr>
            <a:r>
              <a:rPr lang="da-DK" b="1" dirty="0" smtClean="0"/>
              <a:t>Sub-</a:t>
            </a:r>
            <a:r>
              <a:rPr lang="da-DK" b="1" dirty="0" err="1" smtClean="0"/>
              <a:t>themes</a:t>
            </a:r>
            <a:r>
              <a:rPr lang="da-DK" b="1" dirty="0" smtClean="0"/>
              <a:t>:</a:t>
            </a:r>
            <a:endParaRPr lang="da-DK" dirty="0" smtClean="0"/>
          </a:p>
          <a:p>
            <a:r>
              <a:rPr lang="da-DK" dirty="0" err="1" smtClean="0"/>
              <a:t>Intellectual</a:t>
            </a:r>
            <a:r>
              <a:rPr lang="da-DK" dirty="0" smtClean="0"/>
              <a:t>/</a:t>
            </a:r>
            <a:r>
              <a:rPr lang="da-DK" dirty="0" err="1" smtClean="0"/>
              <a:t>cognitive</a:t>
            </a:r>
            <a:r>
              <a:rPr lang="da-DK" dirty="0" smtClean="0"/>
              <a:t> </a:t>
            </a:r>
            <a:r>
              <a:rPr lang="da-DK" dirty="0" err="1" smtClean="0"/>
              <a:t>disturbance</a:t>
            </a:r>
            <a:r>
              <a:rPr lang="da-DK" dirty="0" smtClean="0"/>
              <a:t>, dementia, </a:t>
            </a:r>
            <a:r>
              <a:rPr lang="da-DK" dirty="0" err="1" smtClean="0"/>
              <a:t>brain</a:t>
            </a:r>
            <a:r>
              <a:rPr lang="da-DK" dirty="0" smtClean="0"/>
              <a:t> </a:t>
            </a:r>
            <a:r>
              <a:rPr lang="da-DK" dirty="0" err="1" smtClean="0"/>
              <a:t>damage</a:t>
            </a:r>
            <a:r>
              <a:rPr lang="da-DK" dirty="0" smtClean="0"/>
              <a:t>, </a:t>
            </a:r>
            <a:r>
              <a:rPr lang="da-DK" dirty="0" err="1" smtClean="0"/>
              <a:t>development</a:t>
            </a:r>
            <a:r>
              <a:rPr lang="da-DK" dirty="0" smtClean="0"/>
              <a:t> </a:t>
            </a:r>
            <a:r>
              <a:rPr lang="da-DK" dirty="0" err="1" smtClean="0"/>
              <a:t>disruption</a:t>
            </a:r>
            <a:r>
              <a:rPr lang="da-DK" dirty="0"/>
              <a:t>, </a:t>
            </a:r>
            <a:r>
              <a:rPr lang="da-DK" dirty="0" smtClean="0"/>
              <a:t>attention deficit</a:t>
            </a:r>
            <a:r>
              <a:rPr lang="da-DK" dirty="0"/>
              <a:t>, </a:t>
            </a:r>
            <a:r>
              <a:rPr lang="da-DK" dirty="0" err="1" smtClean="0"/>
              <a:t>autism</a:t>
            </a:r>
            <a:r>
              <a:rPr lang="da-DK" dirty="0" smtClean="0"/>
              <a:t> </a:t>
            </a:r>
            <a:r>
              <a:rPr lang="da-DK" dirty="0" err="1" smtClean="0"/>
              <a:t>spectrum</a:t>
            </a:r>
            <a:endParaRPr lang="da-DK" dirty="0"/>
          </a:p>
          <a:p>
            <a:r>
              <a:rPr lang="da-DK" dirty="0" smtClean="0"/>
              <a:t>Mental </a:t>
            </a:r>
            <a:r>
              <a:rPr lang="da-DK" dirty="0" err="1" smtClean="0"/>
              <a:t>illness</a:t>
            </a:r>
            <a:r>
              <a:rPr lang="da-DK" dirty="0" smtClean="0"/>
              <a:t>, </a:t>
            </a:r>
            <a:r>
              <a:rPr lang="da-DK" dirty="0" err="1" smtClean="0"/>
              <a:t>anxiety</a:t>
            </a:r>
            <a:r>
              <a:rPr lang="da-DK" dirty="0"/>
              <a:t>, </a:t>
            </a:r>
            <a:r>
              <a:rPr lang="da-DK" dirty="0" smtClean="0"/>
              <a:t>depression</a:t>
            </a:r>
            <a:r>
              <a:rPr lang="da-DK" dirty="0"/>
              <a:t>, </a:t>
            </a:r>
            <a:r>
              <a:rPr lang="da-DK" dirty="0" smtClean="0"/>
              <a:t>changed </a:t>
            </a:r>
            <a:r>
              <a:rPr lang="da-DK" dirty="0"/>
              <a:t>perception of reality, </a:t>
            </a:r>
            <a:r>
              <a:rPr lang="da-DK" dirty="0" smtClean="0"/>
              <a:t>personality </a:t>
            </a:r>
            <a:r>
              <a:rPr lang="da-DK" dirty="0" err="1" smtClean="0"/>
              <a:t>disorder</a:t>
            </a:r>
            <a:r>
              <a:rPr lang="da-DK" dirty="0"/>
              <a:t>, </a:t>
            </a:r>
            <a:r>
              <a:rPr lang="da-DK" dirty="0" err="1" smtClean="0"/>
              <a:t>eating</a:t>
            </a:r>
            <a:r>
              <a:rPr lang="da-DK" dirty="0" smtClean="0"/>
              <a:t> </a:t>
            </a:r>
            <a:r>
              <a:rPr lang="da-DK" dirty="0" err="1" smtClean="0"/>
              <a:t>disorder</a:t>
            </a:r>
            <a:r>
              <a:rPr lang="da-DK" dirty="0"/>
              <a:t>, </a:t>
            </a:r>
            <a:r>
              <a:rPr lang="da-DK" dirty="0" err="1" smtClean="0"/>
              <a:t>attachment</a:t>
            </a:r>
            <a:r>
              <a:rPr lang="da-DK" dirty="0" smtClean="0"/>
              <a:t> </a:t>
            </a:r>
            <a:r>
              <a:rPr lang="da-DK" dirty="0" err="1" smtClean="0"/>
              <a:t>disturbance</a:t>
            </a:r>
            <a:r>
              <a:rPr lang="da-DK" dirty="0"/>
              <a:t>, </a:t>
            </a:r>
            <a:r>
              <a:rPr lang="da-DK" dirty="0" smtClean="0"/>
              <a:t>stress </a:t>
            </a:r>
            <a:r>
              <a:rPr lang="da-DK" dirty="0" err="1" smtClean="0"/>
              <a:t>strain</a:t>
            </a:r>
            <a:endParaRPr lang="da-DK"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Social problems</a:t>
            </a:r>
            <a:endParaRPr lang="da-DK" sz="2400" dirty="0"/>
          </a:p>
        </p:txBody>
      </p:sp>
      <p:sp>
        <p:nvSpPr>
          <p:cNvPr id="3" name="Pladsholder til indhold 2"/>
          <p:cNvSpPr>
            <a:spLocks noGrp="1"/>
          </p:cNvSpPr>
          <p:nvPr>
            <p:ph idx="1"/>
          </p:nvPr>
        </p:nvSpPr>
        <p:spPr/>
        <p:txBody>
          <a:bodyPr/>
          <a:lstStyle/>
          <a:p>
            <a:r>
              <a:rPr lang="da-DK" b="1" dirty="0"/>
              <a:t>Definition:</a:t>
            </a:r>
            <a:br>
              <a:rPr lang="da-DK" b="1" dirty="0"/>
            </a:br>
            <a:r>
              <a:rPr lang="da-DK" dirty="0" err="1"/>
              <a:t>Conditions</a:t>
            </a:r>
            <a:r>
              <a:rPr lang="da-DK" dirty="0"/>
              <a:t> under </a:t>
            </a:r>
            <a:r>
              <a:rPr lang="da-DK" dirty="0" err="1"/>
              <a:t>which</a:t>
            </a:r>
            <a:r>
              <a:rPr lang="da-DK" dirty="0"/>
              <a:t> an </a:t>
            </a:r>
            <a:r>
              <a:rPr lang="da-DK" dirty="0" err="1"/>
              <a:t>individual</a:t>
            </a:r>
            <a:r>
              <a:rPr lang="da-DK" dirty="0"/>
              <a:t> is or is in </a:t>
            </a:r>
            <a:r>
              <a:rPr lang="da-DK" dirty="0" err="1"/>
              <a:t>danger</a:t>
            </a:r>
            <a:r>
              <a:rPr lang="da-DK" dirty="0"/>
              <a:t> of </a:t>
            </a:r>
            <a:r>
              <a:rPr lang="da-DK" dirty="0" err="1"/>
              <a:t>being</a:t>
            </a:r>
            <a:r>
              <a:rPr lang="da-DK" dirty="0"/>
              <a:t> </a:t>
            </a:r>
            <a:r>
              <a:rPr lang="da-DK" dirty="0" err="1" smtClean="0"/>
              <a:t>marginalized</a:t>
            </a:r>
            <a:r>
              <a:rPr lang="da-DK" dirty="0" smtClean="0"/>
              <a:t>.</a:t>
            </a:r>
          </a:p>
          <a:p>
            <a:endParaRPr lang="da-DK" b="1" dirty="0"/>
          </a:p>
          <a:p>
            <a:r>
              <a:rPr lang="da-DK" b="1" dirty="0" smtClean="0"/>
              <a:t>Purpose</a:t>
            </a:r>
            <a:r>
              <a:rPr lang="da-DK" b="1" dirty="0"/>
              <a:t>:</a:t>
            </a:r>
            <a:br>
              <a:rPr lang="da-DK" b="1" dirty="0"/>
            </a:br>
            <a:r>
              <a:rPr lang="da-DK" dirty="0"/>
              <a:t>Under </a:t>
            </a:r>
            <a:r>
              <a:rPr lang="da-DK" dirty="0" err="1"/>
              <a:t>this</a:t>
            </a:r>
            <a:r>
              <a:rPr lang="da-DK" dirty="0"/>
              <a:t> </a:t>
            </a:r>
            <a:r>
              <a:rPr lang="da-DK" dirty="0" err="1"/>
              <a:t>theme</a:t>
            </a:r>
            <a:r>
              <a:rPr lang="da-DK" dirty="0"/>
              <a:t> is </a:t>
            </a:r>
            <a:r>
              <a:rPr lang="da-DK" dirty="0" err="1"/>
              <a:t>documented</a:t>
            </a:r>
            <a:r>
              <a:rPr lang="da-DK" dirty="0"/>
              <a:t> </a:t>
            </a:r>
            <a:r>
              <a:rPr lang="da-DK" dirty="0" err="1"/>
              <a:t>factual</a:t>
            </a:r>
            <a:r>
              <a:rPr lang="da-DK" dirty="0"/>
              <a:t> </a:t>
            </a:r>
            <a:r>
              <a:rPr lang="da-DK" dirty="0" err="1"/>
              <a:t>issues</a:t>
            </a:r>
            <a:r>
              <a:rPr lang="da-DK" dirty="0"/>
              <a:t> </a:t>
            </a:r>
            <a:r>
              <a:rPr lang="da-DK" dirty="0" err="1"/>
              <a:t>about</a:t>
            </a:r>
            <a:r>
              <a:rPr lang="da-DK" dirty="0"/>
              <a:t> </a:t>
            </a:r>
            <a:r>
              <a:rPr lang="da-DK" dirty="0" err="1"/>
              <a:t>citizen's</a:t>
            </a:r>
            <a:r>
              <a:rPr lang="da-DK" dirty="0"/>
              <a:t> social </a:t>
            </a:r>
            <a:r>
              <a:rPr lang="da-DK" dirty="0" smtClean="0"/>
              <a:t>situation</a:t>
            </a:r>
          </a:p>
          <a:p>
            <a:endParaRPr lang="da-DK" b="1" dirty="0"/>
          </a:p>
          <a:p>
            <a:r>
              <a:rPr lang="da-DK" b="1" dirty="0" smtClean="0"/>
              <a:t>Sub-</a:t>
            </a:r>
            <a:r>
              <a:rPr lang="da-DK" b="1" dirty="0" err="1" smtClean="0"/>
              <a:t>themes</a:t>
            </a:r>
            <a:r>
              <a:rPr lang="da-DK" b="1" dirty="0"/>
              <a:t>:</a:t>
            </a:r>
            <a:br>
              <a:rPr lang="da-DK" b="1" dirty="0"/>
            </a:br>
            <a:r>
              <a:rPr lang="da-DK" dirty="0"/>
              <a:t>Crime, prostitution, </a:t>
            </a:r>
            <a:r>
              <a:rPr lang="da-DK" dirty="0" err="1"/>
              <a:t>acting</a:t>
            </a:r>
            <a:r>
              <a:rPr lang="da-DK" dirty="0"/>
              <a:t> out, </a:t>
            </a:r>
            <a:r>
              <a:rPr lang="da-DK" dirty="0" err="1"/>
              <a:t>self</a:t>
            </a:r>
            <a:r>
              <a:rPr lang="da-DK" dirty="0"/>
              <a:t>-harm, </a:t>
            </a:r>
            <a:r>
              <a:rPr lang="da-DK" dirty="0" err="1"/>
              <a:t>sexually</a:t>
            </a:r>
            <a:r>
              <a:rPr lang="da-DK" dirty="0"/>
              <a:t> offensive </a:t>
            </a:r>
            <a:r>
              <a:rPr lang="da-DK" dirty="0" err="1"/>
              <a:t>behavior</a:t>
            </a:r>
            <a:r>
              <a:rPr lang="da-DK" dirty="0"/>
              <a:t>, </a:t>
            </a:r>
            <a:r>
              <a:rPr lang="da-DK" dirty="0" err="1"/>
              <a:t>neclect</a:t>
            </a:r>
            <a:r>
              <a:rPr lang="da-DK" dirty="0"/>
              <a:t>, social isolation, </a:t>
            </a:r>
            <a:r>
              <a:rPr lang="da-DK" dirty="0" err="1"/>
              <a:t>suicidal</a:t>
            </a:r>
            <a:r>
              <a:rPr lang="da-DK" dirty="0"/>
              <a:t> </a:t>
            </a:r>
            <a:r>
              <a:rPr lang="da-DK" dirty="0" err="1"/>
              <a:t>thoughts</a:t>
            </a:r>
            <a:r>
              <a:rPr lang="da-DK" dirty="0"/>
              <a:t> and - </a:t>
            </a:r>
            <a:r>
              <a:rPr lang="da-DK" dirty="0" err="1"/>
              <a:t>attempts</a:t>
            </a:r>
            <a:r>
              <a:rPr lang="da-DK" dirty="0"/>
              <a:t>, </a:t>
            </a:r>
            <a:r>
              <a:rPr lang="da-DK" dirty="0" err="1"/>
              <a:t>abuse</a:t>
            </a:r>
            <a:r>
              <a:rPr lang="da-DK" dirty="0"/>
              <a:t>, drugs and </a:t>
            </a:r>
            <a:r>
              <a:rPr lang="da-DK" dirty="0" err="1"/>
              <a:t>alcohol</a:t>
            </a:r>
            <a:r>
              <a:rPr lang="da-DK" dirty="0"/>
              <a:t>, </a:t>
            </a:r>
            <a:r>
              <a:rPr lang="da-DK" dirty="0" err="1"/>
              <a:t>homelessness</a:t>
            </a:r>
            <a:r>
              <a:rPr lang="da-DK"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The </a:t>
            </a:r>
            <a:r>
              <a:rPr lang="da-DK" sz="2400" dirty="0" err="1" smtClean="0"/>
              <a:t>citizen’s</a:t>
            </a:r>
            <a:r>
              <a:rPr lang="da-DK" sz="2400" dirty="0" smtClean="0"/>
              <a:t> </a:t>
            </a:r>
            <a:r>
              <a:rPr lang="da-DK" sz="2400" dirty="0" err="1" smtClean="0"/>
              <a:t>perspective</a:t>
            </a:r>
            <a:r>
              <a:rPr lang="da-DK" sz="2400" dirty="0" smtClean="0"/>
              <a:t> under the </a:t>
            </a:r>
            <a:r>
              <a:rPr lang="da-DK" sz="2400" dirty="0" err="1" smtClean="0"/>
              <a:t>theme</a:t>
            </a:r>
            <a:r>
              <a:rPr lang="da-DK" sz="2400" dirty="0" smtClean="0"/>
              <a:t> ’social </a:t>
            </a:r>
            <a:r>
              <a:rPr lang="da-DK" sz="2400" dirty="0" err="1" smtClean="0"/>
              <a:t>life</a:t>
            </a:r>
            <a:r>
              <a:rPr lang="da-DK" sz="2400" dirty="0" smtClean="0"/>
              <a:t>’</a:t>
            </a:r>
            <a:endParaRPr lang="da-DK" sz="2400" dirty="0"/>
          </a:p>
        </p:txBody>
      </p:sp>
      <p:graphicFrame>
        <p:nvGraphicFramePr>
          <p:cNvPr id="7" name="Pladsholder til indhold 6"/>
          <p:cNvGraphicFramePr>
            <a:graphicFrameLocks noGrp="1"/>
          </p:cNvGraphicFramePr>
          <p:nvPr>
            <p:ph idx="1"/>
            <p:extLst>
              <p:ext uri="{D42A27DB-BD31-4B8C-83A1-F6EECF244321}">
                <p14:modId xmlns:p14="http://schemas.microsoft.com/office/powerpoint/2010/main" val="3002274273"/>
              </p:ext>
            </p:extLst>
          </p:nvPr>
        </p:nvGraphicFramePr>
        <p:xfrm>
          <a:off x="457200" y="1433512"/>
          <a:ext cx="7012745" cy="4531189"/>
        </p:xfrm>
        <a:graphic>
          <a:graphicData uri="http://schemas.openxmlformats.org/drawingml/2006/table">
            <a:tbl>
              <a:tblPr firstRow="1" bandRow="1">
                <a:tableStyleId>{21E4AEA4-8DFA-4A89-87EB-49C32662AFE0}</a:tableStyleId>
              </a:tblPr>
              <a:tblGrid>
                <a:gridCol w="2619290"/>
                <a:gridCol w="4393455"/>
              </a:tblGrid>
              <a:tr h="4531189">
                <a:tc>
                  <a:txBody>
                    <a:bodyPr/>
                    <a:lstStyle/>
                    <a:p>
                      <a:r>
                        <a:rPr lang="da-DK" dirty="0" smtClean="0">
                          <a:solidFill>
                            <a:schemeClr val="tx1"/>
                          </a:solidFill>
                        </a:rPr>
                        <a:t>Informations from the </a:t>
                      </a:r>
                      <a:r>
                        <a:rPr lang="da-DK" dirty="0" err="1" smtClean="0">
                          <a:solidFill>
                            <a:schemeClr val="tx1"/>
                          </a:solidFill>
                        </a:rPr>
                        <a:t>citizen</a:t>
                      </a:r>
                      <a:endParaRPr lang="da-DK" dirty="0" smtClean="0">
                        <a:solidFill>
                          <a:schemeClr val="tx1"/>
                        </a:solidFill>
                      </a:endParaRPr>
                    </a:p>
                    <a:p>
                      <a:r>
                        <a:rPr lang="da-DK" dirty="0" smtClean="0">
                          <a:solidFill>
                            <a:schemeClr val="tx1"/>
                          </a:solidFill>
                        </a:rPr>
                        <a:t>(</a:t>
                      </a:r>
                      <a:r>
                        <a:rPr lang="da-DK" dirty="0" err="1" smtClean="0">
                          <a:solidFill>
                            <a:schemeClr val="tx1"/>
                          </a:solidFill>
                        </a:rPr>
                        <a:t>resources</a:t>
                      </a:r>
                      <a:r>
                        <a:rPr lang="da-DK" dirty="0" smtClean="0">
                          <a:solidFill>
                            <a:schemeClr val="tx1"/>
                          </a:solidFill>
                        </a:rPr>
                        <a:t>, </a:t>
                      </a:r>
                      <a:r>
                        <a:rPr lang="da-DK" dirty="0" err="1" smtClean="0">
                          <a:solidFill>
                            <a:schemeClr val="tx1"/>
                          </a:solidFill>
                        </a:rPr>
                        <a:t>challenges</a:t>
                      </a:r>
                      <a:r>
                        <a:rPr lang="da-DK" dirty="0" smtClean="0">
                          <a:solidFill>
                            <a:schemeClr val="tx1"/>
                          </a:solidFill>
                        </a:rPr>
                        <a:t>, </a:t>
                      </a:r>
                      <a:r>
                        <a:rPr lang="da-DK" dirty="0" err="1" smtClean="0">
                          <a:solidFill>
                            <a:schemeClr val="tx1"/>
                          </a:solidFill>
                        </a:rPr>
                        <a:t>wishes</a:t>
                      </a:r>
                      <a:r>
                        <a:rPr lang="da-DK" baseline="0" dirty="0" smtClean="0">
                          <a:solidFill>
                            <a:schemeClr val="tx1"/>
                          </a:solidFill>
                        </a:rPr>
                        <a:t> and </a:t>
                      </a:r>
                      <a:r>
                        <a:rPr lang="da-DK" baseline="0" dirty="0" err="1" smtClean="0">
                          <a:solidFill>
                            <a:schemeClr val="tx1"/>
                          </a:solidFill>
                        </a:rPr>
                        <a:t>priorities</a:t>
                      </a:r>
                      <a:r>
                        <a:rPr lang="da-DK" baseline="0" dirty="0" smtClean="0">
                          <a:solidFill>
                            <a:schemeClr val="tx1"/>
                          </a:solidFill>
                        </a:rPr>
                        <a:t>)</a:t>
                      </a:r>
                      <a:endParaRPr lang="da-DK" dirty="0"/>
                    </a:p>
                  </a:txBody>
                  <a:tcPr/>
                </a:tc>
                <a:tc>
                  <a:txBody>
                    <a:bodyPr/>
                    <a:lstStyle/>
                    <a:p>
                      <a:endParaRPr lang="da-DK" dirty="0"/>
                    </a:p>
                  </a:txBody>
                  <a:tcPr/>
                </a:tc>
              </a:tr>
            </a:tbl>
          </a:graphicData>
        </a:graphic>
      </p:graphicFrame>
      <p:sp>
        <p:nvSpPr>
          <p:cNvPr id="8" name="TextBox 12"/>
          <p:cNvSpPr txBox="1">
            <a:spLocks/>
          </p:cNvSpPr>
          <p:nvPr/>
        </p:nvSpPr>
        <p:spPr bwMode="auto">
          <a:xfrm rot="1856355">
            <a:off x="5584875" y="1885070"/>
            <a:ext cx="2518115" cy="400110"/>
          </a:xfrm>
          <a:prstGeom prst="rect">
            <a:avLst/>
          </a:prstGeom>
          <a:solidFill>
            <a:srgbClr val="FF0000"/>
          </a:solidFill>
          <a:ln w="9525">
            <a:solidFill>
              <a:schemeClr val="bg1"/>
            </a:solidFill>
            <a:miter lim="800000"/>
            <a:headEnd/>
            <a:tailEnd/>
          </a:ln>
          <a:effectLst>
            <a:outerShdw blurRad="50800" dist="38100" algn="l" rotWithShape="0">
              <a:prstClr val="black">
                <a:alpha val="40000"/>
              </a:prstClr>
            </a:outerShdw>
          </a:effectLst>
          <a:scene3d>
            <a:camera prst="orthographicFront"/>
            <a:lightRig rig="balanced" dir="t"/>
          </a:scene3d>
          <a:sp3d>
            <a:bevelT/>
          </a:sp3d>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auto" latinLnBrk="0" hangingPunct="0">
              <a:lnSpc>
                <a:spcPct val="100000"/>
              </a:lnSpc>
              <a:spcBef>
                <a:spcPct val="50000"/>
              </a:spcBef>
              <a:spcAft>
                <a:spcPct val="0"/>
              </a:spcAft>
              <a:buClrTx/>
              <a:buSzTx/>
              <a:tabLst/>
              <a:defRPr/>
            </a:pPr>
            <a:r>
              <a:rPr kumimoji="0" lang="da-DK" sz="2000" b="1" i="0" u="none" strike="noStrike" kern="0" cap="none" spc="0" normalizeH="0" baseline="0" noProof="0" dirty="0" smtClean="0">
                <a:ln>
                  <a:noFill/>
                </a:ln>
                <a:solidFill>
                  <a:srgbClr val="FFFFFF"/>
                </a:solidFill>
                <a:effectLst/>
                <a:uLnTx/>
                <a:uFillTx/>
                <a:latin typeface="Arial"/>
                <a:ea typeface="+mn-ea"/>
                <a:cs typeface="Geneva" charset="0"/>
              </a:rPr>
              <a:t> Udfyldt eksempel</a:t>
            </a:r>
            <a:endParaRPr kumimoji="0" lang="da-DK" sz="2000" b="1" i="0" u="none" strike="noStrike" kern="0" cap="none" spc="0" normalizeH="0" baseline="0" noProof="0" dirty="0">
              <a:ln>
                <a:noFill/>
              </a:ln>
              <a:solidFill>
                <a:srgbClr val="FFFFFF"/>
              </a:solidFill>
              <a:effectLst/>
              <a:uLnTx/>
              <a:uFillTx/>
              <a:latin typeface="Arial"/>
              <a:ea typeface="+mn-ea"/>
              <a:cs typeface="Geneva"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Informations from </a:t>
            </a:r>
            <a:r>
              <a:rPr lang="da-DK" sz="2400" dirty="0" err="1" smtClean="0"/>
              <a:t>others</a:t>
            </a:r>
            <a:endParaRPr lang="da-DK" sz="2400" dirty="0"/>
          </a:p>
        </p:txBody>
      </p:sp>
      <p:sp>
        <p:nvSpPr>
          <p:cNvPr id="3" name="Pladsholder til indhold 2"/>
          <p:cNvSpPr>
            <a:spLocks noGrp="1"/>
          </p:cNvSpPr>
          <p:nvPr>
            <p:ph idx="1"/>
          </p:nvPr>
        </p:nvSpPr>
        <p:spPr>
          <a:xfrm>
            <a:off x="457200" y="1433513"/>
            <a:ext cx="8229600" cy="1422229"/>
          </a:xfrm>
        </p:spPr>
        <p:txBody>
          <a:bodyPr/>
          <a:lstStyle/>
          <a:p>
            <a:r>
              <a:rPr lang="en-US" dirty="0" err="1" smtClean="0"/>
              <a:t>Informations</a:t>
            </a:r>
            <a:r>
              <a:rPr lang="en-US" dirty="0" smtClean="0"/>
              <a:t> </a:t>
            </a:r>
            <a:r>
              <a:rPr lang="en-US" dirty="0"/>
              <a:t>from external parties described separately to ensure clear </a:t>
            </a:r>
            <a:r>
              <a:rPr lang="en-US" dirty="0" smtClean="0"/>
              <a:t>documentation</a:t>
            </a:r>
          </a:p>
          <a:p>
            <a:r>
              <a:rPr lang="en-US" dirty="0" err="1" smtClean="0"/>
              <a:t>Eg</a:t>
            </a:r>
            <a:r>
              <a:rPr lang="en-US" dirty="0"/>
              <a:t>. status notes from </a:t>
            </a:r>
            <a:r>
              <a:rPr lang="en-US" dirty="0" smtClean="0"/>
              <a:t>own </a:t>
            </a:r>
            <a:r>
              <a:rPr lang="en-US" dirty="0"/>
              <a:t>doctor, </a:t>
            </a:r>
            <a:r>
              <a:rPr lang="en-US" dirty="0" smtClean="0"/>
              <a:t>social institutions or </a:t>
            </a:r>
            <a:r>
              <a:rPr lang="en-US" dirty="0"/>
              <a:t>relatives</a:t>
            </a:r>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2646906367"/>
              </p:ext>
            </p:extLst>
          </p:nvPr>
        </p:nvGraphicFramePr>
        <p:xfrm>
          <a:off x="2644726" y="2799470"/>
          <a:ext cx="5571224" cy="3365756"/>
        </p:xfrm>
        <a:graphic>
          <a:graphicData uri="http://schemas.openxmlformats.org/drawingml/2006/table">
            <a:tbl>
              <a:tblPr/>
              <a:tblGrid>
                <a:gridCol w="1658224"/>
                <a:gridCol w="943453"/>
                <a:gridCol w="2969547"/>
              </a:tblGrid>
              <a:tr h="384675">
                <a:tc gridSpan="3">
                  <a:txBody>
                    <a:bodyPr/>
                    <a:lstStyle/>
                    <a:p>
                      <a:pPr>
                        <a:lnSpc>
                          <a:spcPct val="115000"/>
                        </a:lnSpc>
                        <a:spcAft>
                          <a:spcPts val="0"/>
                        </a:spcAft>
                      </a:pPr>
                      <a:r>
                        <a:rPr lang="da-DK" sz="1200" b="1" dirty="0" smtClean="0">
                          <a:latin typeface="Verdana"/>
                          <a:ea typeface="Arial"/>
                          <a:cs typeface="Times New Roman"/>
                        </a:rPr>
                        <a:t>Practical </a:t>
                      </a:r>
                      <a:r>
                        <a:rPr lang="da-DK" sz="1200" b="1" dirty="0" err="1" smtClean="0">
                          <a:latin typeface="Verdana"/>
                          <a:ea typeface="Arial"/>
                          <a:cs typeface="Times New Roman"/>
                        </a:rPr>
                        <a:t>tasks</a:t>
                      </a:r>
                      <a:r>
                        <a:rPr lang="da-DK" sz="1200" b="1" dirty="0" smtClean="0">
                          <a:latin typeface="Verdana"/>
                          <a:ea typeface="Arial"/>
                          <a:cs typeface="Times New Roman"/>
                        </a:rPr>
                        <a:t> in the </a:t>
                      </a:r>
                      <a:r>
                        <a:rPr lang="da-DK" sz="1200" b="1" dirty="0" err="1" smtClean="0">
                          <a:latin typeface="Verdana"/>
                          <a:ea typeface="Arial"/>
                          <a:cs typeface="Times New Roman"/>
                        </a:rPr>
                        <a:t>home</a:t>
                      </a:r>
                      <a:r>
                        <a:rPr lang="da-DK" sz="1200" b="0" dirty="0" smtClean="0">
                          <a:latin typeface="Verdana"/>
                          <a:ea typeface="Arial"/>
                          <a:cs typeface="Times New Roman"/>
                        </a:rPr>
                        <a:t>, eg. </a:t>
                      </a:r>
                      <a:r>
                        <a:rPr lang="da-DK" sz="1200" dirty="0" smtClean="0">
                          <a:latin typeface="Verdana"/>
                          <a:ea typeface="Arial"/>
                          <a:cs typeface="Times New Roman"/>
                        </a:rPr>
                        <a:t>: Help and </a:t>
                      </a:r>
                      <a:r>
                        <a:rPr lang="da-DK" sz="1200" dirty="0" err="1" smtClean="0">
                          <a:latin typeface="Verdana"/>
                          <a:ea typeface="Arial"/>
                          <a:cs typeface="Times New Roman"/>
                        </a:rPr>
                        <a:t>care</a:t>
                      </a:r>
                      <a:r>
                        <a:rPr lang="da-DK" sz="1200" dirty="0" smtClean="0">
                          <a:latin typeface="Verdana"/>
                          <a:ea typeface="Arial"/>
                          <a:cs typeface="Times New Roman"/>
                        </a:rPr>
                        <a:t> for </a:t>
                      </a:r>
                      <a:r>
                        <a:rPr lang="da-DK" sz="1200" dirty="0" err="1" smtClean="0">
                          <a:latin typeface="Verdana"/>
                          <a:ea typeface="Arial"/>
                          <a:cs typeface="Times New Roman"/>
                        </a:rPr>
                        <a:t>others</a:t>
                      </a:r>
                      <a:r>
                        <a:rPr lang="da-DK" sz="1200" dirty="0" smtClean="0">
                          <a:latin typeface="Verdana"/>
                          <a:ea typeface="Arial"/>
                          <a:cs typeface="Times New Roman"/>
                        </a:rPr>
                        <a:t>, practical </a:t>
                      </a:r>
                      <a:r>
                        <a:rPr lang="da-DK" sz="1200" dirty="0" err="1" smtClean="0">
                          <a:latin typeface="Verdana"/>
                          <a:ea typeface="Arial"/>
                          <a:cs typeface="Times New Roman"/>
                        </a:rPr>
                        <a:t>tasks</a:t>
                      </a:r>
                      <a:r>
                        <a:rPr lang="da-DK" sz="1200" dirty="0" smtClean="0">
                          <a:latin typeface="Verdana"/>
                          <a:ea typeface="Arial"/>
                          <a:cs typeface="Times New Roman"/>
                        </a:rPr>
                        <a:t>, shopping,</a:t>
                      </a:r>
                      <a:r>
                        <a:rPr lang="da-DK" sz="1200" baseline="0" dirty="0" smtClean="0">
                          <a:latin typeface="Verdana"/>
                          <a:ea typeface="Arial"/>
                          <a:cs typeface="Times New Roman"/>
                        </a:rPr>
                        <a:t> </a:t>
                      </a:r>
                      <a:r>
                        <a:rPr lang="da-DK" sz="1200" baseline="0" dirty="0" err="1" smtClean="0">
                          <a:latin typeface="Verdana"/>
                          <a:ea typeface="Arial"/>
                          <a:cs typeface="Times New Roman"/>
                        </a:rPr>
                        <a:t>cooking</a:t>
                      </a:r>
                      <a:r>
                        <a:rPr lang="da-DK" sz="1200" baseline="0" dirty="0" smtClean="0">
                          <a:latin typeface="Verdana"/>
                          <a:ea typeface="Arial"/>
                          <a:cs typeface="Times New Roman"/>
                        </a:rPr>
                        <a:t>, </a:t>
                      </a:r>
                      <a:r>
                        <a:rPr lang="da-DK" sz="1200" baseline="0" dirty="0" err="1" smtClean="0">
                          <a:latin typeface="Verdana"/>
                          <a:ea typeface="Arial"/>
                          <a:cs typeface="Times New Roman"/>
                        </a:rPr>
                        <a:t>cleaning</a:t>
                      </a:r>
                      <a:r>
                        <a:rPr lang="da-DK" sz="1200" baseline="0" dirty="0" smtClean="0">
                          <a:latin typeface="Verdana"/>
                          <a:ea typeface="Arial"/>
                          <a:cs typeface="Times New Roman"/>
                        </a:rPr>
                        <a:t> and </a:t>
                      </a:r>
                      <a:r>
                        <a:rPr lang="da-DK" sz="1200" baseline="0" dirty="0" err="1" smtClean="0">
                          <a:latin typeface="Verdana"/>
                          <a:ea typeface="Arial"/>
                          <a:cs typeface="Times New Roman"/>
                        </a:rPr>
                        <a:t>laundry</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da-DK"/>
                    </a:p>
                  </a:txBody>
                  <a:tcPr/>
                </a:tc>
                <a:tc hMerge="1">
                  <a:txBody>
                    <a:bodyPr/>
                    <a:lstStyle/>
                    <a:p>
                      <a:endParaRPr lang="da-DK"/>
                    </a:p>
                  </a:txBody>
                  <a:tcPr/>
                </a:tc>
              </a:tr>
              <a:tr h="703598">
                <a:tc>
                  <a:txBody>
                    <a:bodyPr/>
                    <a:lstStyle/>
                    <a:p>
                      <a:pPr>
                        <a:lnSpc>
                          <a:spcPct val="115000"/>
                        </a:lnSpc>
                        <a:spcAft>
                          <a:spcPts val="0"/>
                        </a:spcAft>
                      </a:pPr>
                      <a:r>
                        <a:rPr lang="da-DK" sz="1200" b="1" dirty="0" smtClean="0">
                          <a:latin typeface="Verdana"/>
                          <a:ea typeface="Arial"/>
                          <a:cs typeface="Times New Roman"/>
                        </a:rPr>
                        <a:t>Informations</a:t>
                      </a:r>
                      <a:r>
                        <a:rPr lang="da-DK" sz="1200" b="1" baseline="0" dirty="0" smtClean="0">
                          <a:latin typeface="Verdana"/>
                          <a:ea typeface="Arial"/>
                          <a:cs typeface="Times New Roman"/>
                        </a:rPr>
                        <a:t> from the </a:t>
                      </a:r>
                      <a:r>
                        <a:rPr lang="da-DK" sz="1200" b="1" baseline="0" dirty="0" err="1" smtClean="0">
                          <a:latin typeface="Verdana"/>
                          <a:ea typeface="Arial"/>
                          <a:cs typeface="Times New Roman"/>
                        </a:rPr>
                        <a:t>citizen</a:t>
                      </a:r>
                      <a:endParaRPr lang="da-DK" sz="1200" dirty="0">
                        <a:latin typeface="Arial"/>
                        <a:ea typeface="Arial"/>
                        <a:cs typeface="Times New Roman"/>
                      </a:endParaRPr>
                    </a:p>
                    <a:p>
                      <a:pPr>
                        <a:lnSpc>
                          <a:spcPct val="115000"/>
                        </a:lnSpc>
                        <a:spcAft>
                          <a:spcPts val="0"/>
                        </a:spcAft>
                      </a:pPr>
                      <a:r>
                        <a:rPr lang="da-DK" sz="1200" dirty="0">
                          <a:latin typeface="Verdana"/>
                          <a:ea typeface="Arial"/>
                          <a:cs typeface="Times New Roman"/>
                        </a:rPr>
                        <a:t> </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955970">
                <a:tc>
                  <a:txBody>
                    <a:bodyPr/>
                    <a:lstStyle/>
                    <a:p>
                      <a:pPr>
                        <a:lnSpc>
                          <a:spcPct val="115000"/>
                        </a:lnSpc>
                        <a:spcAft>
                          <a:spcPts val="0"/>
                        </a:spcAft>
                      </a:pPr>
                      <a:r>
                        <a:rPr lang="da-DK" sz="1200" b="1" dirty="0" smtClean="0">
                          <a:latin typeface="Verdana"/>
                          <a:ea typeface="Arial"/>
                          <a:cs typeface="Times New Roman"/>
                        </a:rPr>
                        <a:t>Informations</a:t>
                      </a:r>
                      <a:r>
                        <a:rPr lang="da-DK" sz="1200" b="1" baseline="0" dirty="0" smtClean="0">
                          <a:latin typeface="Verdana"/>
                          <a:ea typeface="Arial"/>
                          <a:cs typeface="Times New Roman"/>
                        </a:rPr>
                        <a:t> from </a:t>
                      </a:r>
                      <a:r>
                        <a:rPr lang="da-DK" sz="1200" b="1" baseline="0" dirty="0" err="1" smtClean="0">
                          <a:latin typeface="Verdana"/>
                          <a:ea typeface="Arial"/>
                          <a:cs typeface="Times New Roman"/>
                        </a:rPr>
                        <a:t>others</a:t>
                      </a:r>
                      <a:endParaRPr lang="da-DK" sz="1200" dirty="0">
                        <a:latin typeface="Arial"/>
                        <a:ea typeface="Arial"/>
                        <a:cs typeface="Times New Roman"/>
                      </a:endParaRPr>
                    </a:p>
                    <a:p>
                      <a:pPr>
                        <a:lnSpc>
                          <a:spcPct val="115000"/>
                        </a:lnSpc>
                        <a:spcAft>
                          <a:spcPts val="0"/>
                        </a:spcAft>
                      </a:pPr>
                      <a:r>
                        <a:rPr lang="da-DK" sz="1200" dirty="0" smtClean="0">
                          <a:latin typeface="Verdana"/>
                          <a:ea typeface="Arial"/>
                          <a:cs typeface="Times New Roman"/>
                        </a:rPr>
                        <a:t>(Eg. Doctor, relatives,</a:t>
                      </a:r>
                      <a:r>
                        <a:rPr lang="da-DK" sz="1200" baseline="0" dirty="0" smtClean="0">
                          <a:latin typeface="Verdana"/>
                          <a:ea typeface="Arial"/>
                          <a:cs typeface="Times New Roman"/>
                        </a:rPr>
                        <a:t> social institutions</a:t>
                      </a:r>
                      <a:r>
                        <a:rPr lang="da-DK" sz="1200" dirty="0" smtClean="0">
                          <a:latin typeface="Verdana"/>
                          <a:ea typeface="Arial"/>
                          <a:cs typeface="Times New Roman"/>
                        </a:rPr>
                        <a:t>)</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769350">
                <a:tc>
                  <a:txBody>
                    <a:bodyPr/>
                    <a:lstStyle/>
                    <a:p>
                      <a:pPr>
                        <a:lnSpc>
                          <a:spcPct val="115000"/>
                        </a:lnSpc>
                        <a:spcAft>
                          <a:spcPts val="0"/>
                        </a:spcAft>
                      </a:pPr>
                      <a:r>
                        <a:rPr lang="da-DK" sz="1200" b="1" dirty="0" smtClean="0">
                          <a:latin typeface="Verdana"/>
                          <a:ea typeface="Arial"/>
                          <a:cs typeface="Times New Roman"/>
                        </a:rPr>
                        <a:t>Remarks of case manager</a:t>
                      </a:r>
                      <a:endParaRPr lang="da-DK" sz="1200" dirty="0">
                        <a:latin typeface="Arial"/>
                        <a:ea typeface="Arial"/>
                        <a:cs typeface="Times New Roman"/>
                      </a:endParaRPr>
                    </a:p>
                    <a:p>
                      <a:pPr>
                        <a:lnSpc>
                          <a:spcPct val="1150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294908">
                <a:tc>
                  <a:txBody>
                    <a:bodyPr/>
                    <a:lstStyle/>
                    <a:p>
                      <a:pPr>
                        <a:lnSpc>
                          <a:spcPct val="115000"/>
                        </a:lnSpc>
                        <a:spcAft>
                          <a:spcPts val="0"/>
                        </a:spcAft>
                      </a:pPr>
                      <a:r>
                        <a:rPr lang="da-DK" sz="1200" b="1" dirty="0" smtClean="0">
                          <a:latin typeface="Verdana"/>
                          <a:ea typeface="Arial"/>
                          <a:cs typeface="Times New Roman"/>
                        </a:rPr>
                        <a:t>Level</a:t>
                      </a:r>
                      <a:r>
                        <a:rPr lang="da-DK" sz="1200" b="1" baseline="0" dirty="0" smtClean="0">
                          <a:latin typeface="Verdana"/>
                          <a:ea typeface="Arial"/>
                          <a:cs typeface="Times New Roman"/>
                        </a:rPr>
                        <a:t> of </a:t>
                      </a:r>
                      <a:r>
                        <a:rPr lang="da-DK" sz="1200" b="1" baseline="0" dirty="0" err="1" smtClean="0">
                          <a:latin typeface="Verdana"/>
                          <a:ea typeface="Arial"/>
                          <a:cs typeface="Times New Roman"/>
                        </a:rPr>
                        <a:t>functionality</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endParaRPr lang="da-DK" sz="120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r>
                        <a:rPr lang="da-DK" sz="1200" dirty="0" err="1" smtClean="0">
                          <a:latin typeface="Arial"/>
                          <a:ea typeface="Arial"/>
                          <a:cs typeface="Times New Roman"/>
                        </a:rPr>
                        <a:t>Themes</a:t>
                      </a:r>
                      <a:r>
                        <a:rPr lang="da-DK" sz="1200" dirty="0" smtClean="0">
                          <a:latin typeface="Arial"/>
                          <a:ea typeface="Arial"/>
                          <a:cs typeface="Times New Roman"/>
                        </a:rPr>
                        <a:t> </a:t>
                      </a:r>
                      <a:r>
                        <a:rPr lang="da-DK" sz="1200" dirty="0" err="1" smtClean="0">
                          <a:latin typeface="Arial"/>
                          <a:ea typeface="Arial"/>
                          <a:cs typeface="Times New Roman"/>
                        </a:rPr>
                        <a:t>dealt</a:t>
                      </a:r>
                      <a:r>
                        <a:rPr lang="da-DK" sz="1200" dirty="0" smtClean="0">
                          <a:latin typeface="Arial"/>
                          <a:ea typeface="Arial"/>
                          <a:cs typeface="Times New Roman"/>
                        </a:rPr>
                        <a:t> with:</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17"/>
          <p:cNvSpPr txBox="1"/>
          <p:nvPr/>
        </p:nvSpPr>
        <p:spPr>
          <a:xfrm flipV="1">
            <a:off x="1167618" y="3953022"/>
            <a:ext cx="3333130" cy="523220"/>
          </a:xfrm>
          <a:prstGeom prst="rect">
            <a:avLst/>
          </a:prstGeom>
          <a:noFill/>
          <a:ln w="28575">
            <a:solidFill>
              <a:srgbClr val="FF0000"/>
            </a:solidFill>
          </a:ln>
          <a:effectLst/>
        </p:spPr>
        <p:txBody>
          <a:bodyPr wrap="square">
            <a:spAutoFit/>
          </a:bodyPr>
          <a:lstStyle/>
          <a:p>
            <a:pPr fontAlgn="auto">
              <a:spcBef>
                <a:spcPts val="0"/>
              </a:spcBef>
              <a:spcAft>
                <a:spcPts val="0"/>
              </a:spcAft>
              <a:defRPr/>
            </a:pPr>
            <a:endParaRPr lang="da-DK" sz="1400" b="1" u="sng" dirty="0">
              <a:solidFill>
                <a:srgbClr val="091D5D"/>
              </a:solidFill>
              <a:latin typeface="+mn-lt"/>
              <a:ea typeface="+mn-ea"/>
            </a:endParaRPr>
          </a:p>
          <a:p>
            <a:pPr fontAlgn="auto">
              <a:spcBef>
                <a:spcPts val="0"/>
              </a:spcBef>
              <a:spcAft>
                <a:spcPts val="0"/>
              </a:spcAft>
              <a:defRPr/>
            </a:pPr>
            <a:endParaRPr lang="da-DK" sz="1400" b="1" u="sng" dirty="0">
              <a:solidFill>
                <a:srgbClr val="091D5D"/>
              </a:solidFill>
              <a:latin typeface="+mn-lt"/>
              <a:ea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Informations from </a:t>
            </a:r>
            <a:r>
              <a:rPr lang="da-DK" sz="2400" dirty="0" err="1" smtClean="0"/>
              <a:t>others</a:t>
            </a:r>
            <a:r>
              <a:rPr lang="da-DK" sz="2400" dirty="0" smtClean="0"/>
              <a:t> </a:t>
            </a:r>
            <a:r>
              <a:rPr lang="da-DK" sz="2400" dirty="0" err="1" smtClean="0"/>
              <a:t>about</a:t>
            </a:r>
            <a:r>
              <a:rPr lang="da-DK" sz="2400" dirty="0" smtClean="0"/>
              <a:t> </a:t>
            </a:r>
            <a:r>
              <a:rPr lang="da-DK" sz="2400" dirty="0" err="1" smtClean="0"/>
              <a:t>reduction</a:t>
            </a:r>
            <a:r>
              <a:rPr lang="da-DK" sz="2400" dirty="0" smtClean="0"/>
              <a:t> in </a:t>
            </a:r>
            <a:r>
              <a:rPr lang="da-DK" sz="2400" dirty="0" err="1" smtClean="0"/>
              <a:t>psysical</a:t>
            </a:r>
            <a:r>
              <a:rPr lang="da-DK" sz="2400" dirty="0" smtClean="0"/>
              <a:t> </a:t>
            </a:r>
            <a:r>
              <a:rPr lang="da-DK" sz="2400" dirty="0" err="1" smtClean="0"/>
              <a:t>functionality</a:t>
            </a:r>
            <a:endParaRPr lang="da-DK" sz="2400" dirty="0"/>
          </a:p>
        </p:txBody>
      </p:sp>
      <p:sp>
        <p:nvSpPr>
          <p:cNvPr id="4" name="TextBox 12"/>
          <p:cNvSpPr txBox="1">
            <a:spLocks noGrp="1"/>
          </p:cNvSpPr>
          <p:nvPr>
            <p:ph idx="1"/>
          </p:nvPr>
        </p:nvSpPr>
        <p:spPr>
          <a:xfrm rot="1020719">
            <a:off x="5652853" y="1844065"/>
            <a:ext cx="2532184" cy="400110"/>
          </a:xfrm>
          <a:prstGeom prst="rect">
            <a:avLst/>
          </a:prstGeom>
          <a:solidFill>
            <a:srgbClr val="FF0000"/>
          </a:solidFill>
          <a:effectLst>
            <a:outerShdw blurRad="50800" dist="38100" algn="l" rotWithShape="0">
              <a:prstClr val="black">
                <a:alpha val="40000"/>
              </a:prstClr>
            </a:outerShdw>
          </a:effectLst>
          <a:scene3d>
            <a:camera prst="orthographicFront"/>
            <a:lightRig rig="balanced" dir="t"/>
          </a:scene3d>
          <a:sp3d>
            <a:bevelT/>
          </a:sp3d>
        </p:spPr>
        <p:txBody>
          <a:bodyPr wrap="square">
            <a:spAutoFit/>
          </a:bodyPr>
          <a:lstStyle/>
          <a:p>
            <a:pPr fontAlgn="auto">
              <a:spcBef>
                <a:spcPct val="50000"/>
              </a:spcBef>
              <a:buNone/>
              <a:defRPr/>
            </a:pPr>
            <a:r>
              <a:rPr lang="da-DK" sz="2000" b="1" dirty="0">
                <a:solidFill>
                  <a:srgbClr val="FFFFFF"/>
                </a:solidFill>
                <a:latin typeface="Arial"/>
                <a:ea typeface="+mn-ea"/>
              </a:rPr>
              <a:t>Udfyldt eksempel</a:t>
            </a:r>
          </a:p>
        </p:txBody>
      </p:sp>
      <p:graphicFrame>
        <p:nvGraphicFramePr>
          <p:cNvPr id="5" name="Tabel 4"/>
          <p:cNvGraphicFramePr>
            <a:graphicFrameLocks noGrp="1"/>
          </p:cNvGraphicFramePr>
          <p:nvPr>
            <p:extLst>
              <p:ext uri="{D42A27DB-BD31-4B8C-83A1-F6EECF244321}">
                <p14:modId xmlns:p14="http://schemas.microsoft.com/office/powerpoint/2010/main" val="3654965423"/>
              </p:ext>
            </p:extLst>
          </p:nvPr>
        </p:nvGraphicFramePr>
        <p:xfrm>
          <a:off x="1041007" y="2138289"/>
          <a:ext cx="5852161" cy="2869810"/>
        </p:xfrm>
        <a:graphic>
          <a:graphicData uri="http://schemas.openxmlformats.org/drawingml/2006/table">
            <a:tbl>
              <a:tblPr firstRow="1" bandRow="1">
                <a:tableStyleId>{21E4AEA4-8DFA-4A89-87EB-49C32662AFE0}</a:tableStyleId>
              </a:tblPr>
              <a:tblGrid>
                <a:gridCol w="2225471"/>
                <a:gridCol w="3626690"/>
              </a:tblGrid>
              <a:tr h="2869810">
                <a:tc>
                  <a:txBody>
                    <a:bodyPr/>
                    <a:lstStyle/>
                    <a:p>
                      <a:r>
                        <a:rPr lang="da-DK" dirty="0" smtClean="0">
                          <a:solidFill>
                            <a:schemeClr val="tx1"/>
                          </a:solidFill>
                        </a:rPr>
                        <a:t>Informations from </a:t>
                      </a:r>
                      <a:r>
                        <a:rPr lang="da-DK" dirty="0" err="1" smtClean="0">
                          <a:solidFill>
                            <a:schemeClr val="tx1"/>
                          </a:solidFill>
                        </a:rPr>
                        <a:t>others</a:t>
                      </a:r>
                      <a:endParaRPr lang="da-DK" dirty="0" smtClean="0">
                        <a:solidFill>
                          <a:schemeClr val="tx1"/>
                        </a:solidFill>
                      </a:endParaRPr>
                    </a:p>
                    <a:p>
                      <a:r>
                        <a:rPr lang="da-DK" dirty="0" smtClean="0">
                          <a:solidFill>
                            <a:schemeClr val="tx1"/>
                          </a:solidFill>
                        </a:rPr>
                        <a:t>(eg. Doctor, relatives, social institutions)</a:t>
                      </a:r>
                      <a:endParaRPr lang="da-DK" dirty="0">
                        <a:solidFill>
                          <a:schemeClr val="tx1"/>
                        </a:solidFill>
                      </a:endParaRPr>
                    </a:p>
                  </a:txBody>
                  <a:tcPr/>
                </a:tc>
                <a:tc>
                  <a:txBody>
                    <a:bodyPr/>
                    <a:lstStyle/>
                    <a:p>
                      <a:endParaRPr lang="da-DK"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5662613" cy="1266825"/>
          </a:xfrm>
        </p:spPr>
        <p:txBody>
          <a:bodyPr/>
          <a:lstStyle/>
          <a:p>
            <a:r>
              <a:rPr lang="da-DK" sz="2400" dirty="0" smtClean="0"/>
              <a:t>The </a:t>
            </a:r>
            <a:r>
              <a:rPr lang="da-DK" sz="2400" dirty="0" err="1" smtClean="0"/>
              <a:t>framework</a:t>
            </a:r>
            <a:r>
              <a:rPr lang="da-DK" sz="2400" dirty="0" smtClean="0"/>
              <a:t> </a:t>
            </a:r>
            <a:r>
              <a:rPr lang="da-DK" sz="2400" dirty="0" err="1" smtClean="0"/>
              <a:t>assessment</a:t>
            </a:r>
            <a:r>
              <a:rPr lang="da-DK" sz="2400" dirty="0" smtClean="0"/>
              <a:t> for </a:t>
            </a:r>
            <a:r>
              <a:rPr lang="da-DK" sz="2400" dirty="0" err="1" smtClean="0"/>
              <a:t>adults</a:t>
            </a:r>
            <a:r>
              <a:rPr lang="da-DK" sz="2400" dirty="0" smtClean="0"/>
              <a:t> with </a:t>
            </a:r>
            <a:r>
              <a:rPr lang="da-DK" sz="2400" dirty="0" err="1" smtClean="0"/>
              <a:t>reduced</a:t>
            </a:r>
            <a:r>
              <a:rPr lang="da-DK" sz="2400" dirty="0" smtClean="0"/>
              <a:t> </a:t>
            </a:r>
            <a:r>
              <a:rPr lang="da-DK" sz="2400" dirty="0" err="1" smtClean="0"/>
              <a:t>functionality</a:t>
            </a:r>
            <a:r>
              <a:rPr lang="da-DK" sz="2400" dirty="0" smtClean="0"/>
              <a:t> (VUM) in Denmark</a:t>
            </a:r>
            <a:endParaRPr lang="da-DK" sz="2400" dirty="0"/>
          </a:p>
        </p:txBody>
      </p:sp>
      <p:sp>
        <p:nvSpPr>
          <p:cNvPr id="3" name="Pladsholder til indhold 2"/>
          <p:cNvSpPr>
            <a:spLocks noGrp="1"/>
          </p:cNvSpPr>
          <p:nvPr>
            <p:ph idx="1"/>
          </p:nvPr>
        </p:nvSpPr>
        <p:spPr/>
        <p:txBody>
          <a:bodyPr/>
          <a:lstStyle/>
          <a:p>
            <a:endParaRPr lang="da-DK" dirty="0" smtClean="0"/>
          </a:p>
          <a:p>
            <a:r>
              <a:rPr lang="da-DK" dirty="0" err="1" smtClean="0"/>
              <a:t>Based</a:t>
            </a:r>
            <a:r>
              <a:rPr lang="da-DK" dirty="0" smtClean="0"/>
              <a:t> </a:t>
            </a:r>
            <a:r>
              <a:rPr lang="da-DK" dirty="0"/>
              <a:t>on Danish </a:t>
            </a:r>
            <a:r>
              <a:rPr lang="da-DK" dirty="0" err="1"/>
              <a:t>legislation</a:t>
            </a:r>
            <a:r>
              <a:rPr lang="da-DK" dirty="0"/>
              <a:t> and the </a:t>
            </a:r>
            <a:r>
              <a:rPr lang="da-DK" dirty="0" err="1"/>
              <a:t>organization</a:t>
            </a:r>
            <a:r>
              <a:rPr lang="da-DK" dirty="0"/>
              <a:t> of the social system in Denmark</a:t>
            </a:r>
          </a:p>
          <a:p>
            <a:r>
              <a:rPr lang="da-DK" dirty="0"/>
              <a:t>Supports </a:t>
            </a:r>
            <a:r>
              <a:rPr lang="da-DK" dirty="0" err="1"/>
              <a:t>assessment</a:t>
            </a:r>
            <a:r>
              <a:rPr lang="da-DK" dirty="0"/>
              <a:t>, case management and </a:t>
            </a:r>
            <a:r>
              <a:rPr lang="da-DK" dirty="0" err="1"/>
              <a:t>allocation</a:t>
            </a:r>
            <a:r>
              <a:rPr lang="da-DK" dirty="0"/>
              <a:t> of social services for </a:t>
            </a:r>
            <a:r>
              <a:rPr lang="da-DK" dirty="0" err="1"/>
              <a:t>adults</a:t>
            </a:r>
            <a:r>
              <a:rPr lang="da-DK" dirty="0"/>
              <a:t> with social problems and/or </a:t>
            </a:r>
            <a:r>
              <a:rPr lang="da-DK" dirty="0" err="1"/>
              <a:t>disabilities</a:t>
            </a:r>
            <a:endParaRPr lang="da-DK" dirty="0"/>
          </a:p>
          <a:p>
            <a:r>
              <a:rPr lang="da-DK" dirty="0"/>
              <a:t>Supports the </a:t>
            </a:r>
            <a:r>
              <a:rPr lang="da-DK" dirty="0" err="1"/>
              <a:t>whole</a:t>
            </a:r>
            <a:r>
              <a:rPr lang="da-DK" dirty="0"/>
              <a:t> case management and </a:t>
            </a:r>
            <a:r>
              <a:rPr lang="da-DK" dirty="0" err="1"/>
              <a:t>ensure</a:t>
            </a:r>
            <a:r>
              <a:rPr lang="da-DK" dirty="0"/>
              <a:t> a </a:t>
            </a:r>
            <a:r>
              <a:rPr lang="da-DK" dirty="0" err="1"/>
              <a:t>consistent</a:t>
            </a:r>
            <a:r>
              <a:rPr lang="da-DK" dirty="0"/>
              <a:t> approach to </a:t>
            </a:r>
            <a:r>
              <a:rPr lang="da-DK" dirty="0" err="1"/>
              <a:t>diagnosing</a:t>
            </a:r>
            <a:r>
              <a:rPr lang="da-DK" dirty="0"/>
              <a:t> </a:t>
            </a:r>
            <a:r>
              <a:rPr lang="da-DK" dirty="0" err="1"/>
              <a:t>needs</a:t>
            </a:r>
            <a:r>
              <a:rPr lang="da-DK" dirty="0"/>
              <a:t> for the </a:t>
            </a:r>
            <a:r>
              <a:rPr lang="da-DK" dirty="0" err="1"/>
              <a:t>individual</a:t>
            </a:r>
            <a:r>
              <a:rPr lang="da-DK" dirty="0"/>
              <a:t> </a:t>
            </a:r>
            <a:r>
              <a:rPr lang="da-DK" dirty="0" err="1"/>
              <a:t>adult</a:t>
            </a:r>
            <a:r>
              <a:rPr lang="da-DK" dirty="0"/>
              <a:t> </a:t>
            </a:r>
          </a:p>
          <a:p>
            <a:r>
              <a:rPr lang="da-DK" dirty="0" err="1"/>
              <a:t>Contains</a:t>
            </a:r>
            <a:r>
              <a:rPr lang="da-DK" dirty="0"/>
              <a:t> IT </a:t>
            </a:r>
            <a:r>
              <a:rPr lang="da-DK" dirty="0" err="1"/>
              <a:t>supported</a:t>
            </a:r>
            <a:r>
              <a:rPr lang="da-DK" dirty="0"/>
              <a:t> </a:t>
            </a:r>
            <a:r>
              <a:rPr lang="da-DK" dirty="0" err="1"/>
              <a:t>tools</a:t>
            </a:r>
            <a:r>
              <a:rPr lang="da-DK" dirty="0"/>
              <a:t> to support all major steps in the case management from </a:t>
            </a:r>
            <a:r>
              <a:rPr lang="da-DK" dirty="0" err="1"/>
              <a:t>receiving</a:t>
            </a:r>
            <a:r>
              <a:rPr lang="da-DK" dirty="0"/>
              <a:t> a </a:t>
            </a:r>
            <a:r>
              <a:rPr lang="da-DK" dirty="0" err="1"/>
              <a:t>request</a:t>
            </a:r>
            <a:r>
              <a:rPr lang="da-DK" dirty="0"/>
              <a:t> for </a:t>
            </a:r>
            <a:r>
              <a:rPr lang="da-DK" dirty="0" err="1"/>
              <a:t>help</a:t>
            </a:r>
            <a:r>
              <a:rPr lang="da-DK" dirty="0"/>
              <a:t> </a:t>
            </a:r>
            <a:r>
              <a:rPr lang="da-DK" dirty="0" err="1"/>
              <a:t>until</a:t>
            </a:r>
            <a:r>
              <a:rPr lang="da-DK" dirty="0"/>
              <a:t> decision, </a:t>
            </a:r>
            <a:r>
              <a:rPr lang="da-DK" dirty="0" err="1"/>
              <a:t>implementation</a:t>
            </a:r>
            <a:r>
              <a:rPr lang="da-DK" dirty="0"/>
              <a:t> and </a:t>
            </a:r>
            <a:r>
              <a:rPr lang="da-DK" dirty="0" err="1"/>
              <a:t>follow-up</a:t>
            </a:r>
            <a:endParaRPr lang="da-DK" dirty="0"/>
          </a:p>
          <a:p>
            <a:r>
              <a:rPr lang="da-DK" dirty="0" err="1"/>
              <a:t>Clarifies</a:t>
            </a:r>
            <a:r>
              <a:rPr lang="da-DK" dirty="0"/>
              <a:t> the </a:t>
            </a:r>
            <a:r>
              <a:rPr lang="da-DK" dirty="0" err="1"/>
              <a:t>authority</a:t>
            </a:r>
            <a:r>
              <a:rPr lang="da-DK" dirty="0"/>
              <a:t> </a:t>
            </a:r>
            <a:r>
              <a:rPr lang="da-DK" dirty="0" err="1"/>
              <a:t>role</a:t>
            </a:r>
            <a:r>
              <a:rPr lang="da-DK" dirty="0"/>
              <a:t> in the case management</a:t>
            </a:r>
          </a:p>
          <a:p>
            <a:r>
              <a:rPr lang="da-DK" dirty="0"/>
              <a:t>In VUM all </a:t>
            </a:r>
            <a:r>
              <a:rPr lang="da-DK" dirty="0" err="1"/>
              <a:t>considerations</a:t>
            </a:r>
            <a:r>
              <a:rPr lang="da-DK" dirty="0"/>
              <a:t> </a:t>
            </a:r>
            <a:r>
              <a:rPr lang="da-DK" dirty="0" err="1"/>
              <a:t>regarding</a:t>
            </a:r>
            <a:r>
              <a:rPr lang="da-DK" dirty="0"/>
              <a:t> </a:t>
            </a:r>
            <a:r>
              <a:rPr lang="da-DK" dirty="0" err="1"/>
              <a:t>economy</a:t>
            </a:r>
            <a:r>
              <a:rPr lang="da-DK" dirty="0"/>
              <a:t> is an integral part of the case management </a:t>
            </a:r>
          </a:p>
          <a:p>
            <a:endParaRPr lang="da-DK"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190500" indent="-190500">
              <a:tabLst>
                <a:tab pos="5715000" algn="l"/>
              </a:tabLst>
            </a:pPr>
            <a:r>
              <a:rPr lang="da-DK" sz="2400" dirty="0" smtClean="0"/>
              <a:t>The remarks from the case manager</a:t>
            </a:r>
            <a:endParaRPr lang="da-DK" sz="2400" dirty="0"/>
          </a:p>
        </p:txBody>
      </p:sp>
      <p:sp>
        <p:nvSpPr>
          <p:cNvPr id="3" name="Pladsholder til indhold 2"/>
          <p:cNvSpPr>
            <a:spLocks noGrp="1"/>
          </p:cNvSpPr>
          <p:nvPr>
            <p:ph idx="1"/>
          </p:nvPr>
        </p:nvSpPr>
        <p:spPr>
          <a:xfrm>
            <a:off x="142504" y="1433513"/>
            <a:ext cx="8544296" cy="4692650"/>
          </a:xfrm>
        </p:spPr>
        <p:txBody>
          <a:bodyPr/>
          <a:lstStyle/>
          <a:p>
            <a:r>
              <a:rPr lang="en-US" dirty="0"/>
              <a:t>The case </a:t>
            </a:r>
            <a:r>
              <a:rPr lang="en-US" dirty="0" smtClean="0"/>
              <a:t>manager's </a:t>
            </a:r>
            <a:r>
              <a:rPr lang="en-US" dirty="0"/>
              <a:t>own observations about the citizen's resources, challenges and problems - which observations is the basis for the assessment of the citizen's level of functionality</a:t>
            </a:r>
          </a:p>
          <a:p>
            <a:r>
              <a:rPr lang="en-US" dirty="0"/>
              <a:t>Case </a:t>
            </a:r>
            <a:r>
              <a:rPr lang="en-US" dirty="0" smtClean="0"/>
              <a:t>manager's </a:t>
            </a:r>
            <a:r>
              <a:rPr lang="en-US" dirty="0"/>
              <a:t>own analysis of the citizen's situation within specific themes - </a:t>
            </a:r>
            <a:r>
              <a:rPr lang="en-US" u="sng" dirty="0"/>
              <a:t>not</a:t>
            </a:r>
            <a:r>
              <a:rPr lang="en-US" dirty="0"/>
              <a:t> an assessment of which support the citizen should be awarded. This </a:t>
            </a:r>
            <a:r>
              <a:rPr lang="en-US" dirty="0" smtClean="0"/>
              <a:t>shall instead be indicated in </a:t>
            </a:r>
            <a:r>
              <a:rPr lang="en-US" dirty="0"/>
              <a:t>the</a:t>
            </a:r>
            <a:br>
              <a:rPr lang="en-US" dirty="0"/>
            </a:br>
            <a:r>
              <a:rPr lang="en-US" dirty="0"/>
              <a:t>professional </a:t>
            </a:r>
            <a:endParaRPr lang="en-US" dirty="0" smtClean="0"/>
          </a:p>
          <a:p>
            <a:pPr marL="0" indent="0">
              <a:buNone/>
            </a:pPr>
            <a:r>
              <a:rPr lang="en-US" dirty="0"/>
              <a:t> </a:t>
            </a:r>
            <a:r>
              <a:rPr lang="en-US" dirty="0" smtClean="0"/>
              <a:t>     assessment</a:t>
            </a:r>
            <a:endParaRPr lang="en-US" dirty="0"/>
          </a:p>
          <a:p>
            <a:r>
              <a:rPr lang="en-US" dirty="0"/>
              <a:t>A possibility to</a:t>
            </a:r>
            <a:br>
              <a:rPr lang="en-US" dirty="0"/>
            </a:br>
            <a:r>
              <a:rPr lang="en-US" dirty="0"/>
              <a:t>point out level</a:t>
            </a:r>
            <a:br>
              <a:rPr lang="en-US" dirty="0"/>
            </a:br>
            <a:r>
              <a:rPr lang="en-US" dirty="0"/>
              <a:t>of functionality</a:t>
            </a:r>
          </a:p>
          <a:p>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686715458"/>
              </p:ext>
            </p:extLst>
          </p:nvPr>
        </p:nvGraphicFramePr>
        <p:xfrm>
          <a:off x="2743199" y="3234607"/>
          <a:ext cx="5529021" cy="2903627"/>
        </p:xfrm>
        <a:graphic>
          <a:graphicData uri="http://schemas.openxmlformats.org/drawingml/2006/table">
            <a:tbl>
              <a:tblPr/>
              <a:tblGrid>
                <a:gridCol w="1645663"/>
                <a:gridCol w="936306"/>
                <a:gridCol w="2947052"/>
              </a:tblGrid>
              <a:tr h="422948">
                <a:tc gridSpan="3">
                  <a:txBody>
                    <a:bodyPr/>
                    <a:lstStyle/>
                    <a:p>
                      <a:pPr>
                        <a:lnSpc>
                          <a:spcPct val="115000"/>
                        </a:lnSpc>
                        <a:spcAft>
                          <a:spcPts val="0"/>
                        </a:spcAft>
                      </a:pPr>
                      <a:r>
                        <a:rPr lang="en-US" sz="1200" b="1"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Practical tasks in the home</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lang="en-US" sz="1200" b="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eg</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lang="en-US" sz="12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Help and care for others, practical tasks, shopping, cooking, cleaning and laundry</a:t>
                      </a:r>
                      <a:endParaRPr lang="da-DK" sz="1200" dirty="0">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da-DK"/>
                    </a:p>
                  </a:txBody>
                  <a:tcPr/>
                </a:tc>
                <a:tc hMerge="1">
                  <a:txBody>
                    <a:bodyPr/>
                    <a:lstStyle/>
                    <a:p>
                      <a:endParaRPr lang="da-DK"/>
                    </a:p>
                  </a:txBody>
                  <a:tcPr/>
                </a:tc>
              </a:tr>
              <a:tr h="615906">
                <a:tc>
                  <a:txBody>
                    <a:bodyPr/>
                    <a:lstStyle/>
                    <a:p>
                      <a:pPr>
                        <a:lnSpc>
                          <a:spcPct val="115000"/>
                        </a:lnSpc>
                        <a:spcAft>
                          <a:spcPts val="0"/>
                        </a:spcAft>
                      </a:pPr>
                      <a:r>
                        <a:rPr lang="da-DK" sz="1200" b="1" dirty="0" smtClean="0">
                          <a:latin typeface="Verdana"/>
                          <a:ea typeface="Arial"/>
                          <a:cs typeface="Times New Roman"/>
                        </a:rPr>
                        <a:t>Informations</a:t>
                      </a:r>
                      <a:r>
                        <a:rPr lang="da-DK" sz="1200" b="1" baseline="0" dirty="0" smtClean="0">
                          <a:latin typeface="Verdana"/>
                          <a:ea typeface="Arial"/>
                          <a:cs typeface="Times New Roman"/>
                        </a:rPr>
                        <a:t> from the </a:t>
                      </a:r>
                      <a:r>
                        <a:rPr lang="da-DK" sz="1200" b="1" baseline="0" dirty="0" err="1" smtClean="0">
                          <a:latin typeface="Verdana"/>
                          <a:ea typeface="Arial"/>
                          <a:cs typeface="Times New Roman"/>
                        </a:rPr>
                        <a:t>citizen</a:t>
                      </a:r>
                      <a:endParaRPr lang="da-DK" sz="1200" dirty="0">
                        <a:latin typeface="Arial"/>
                        <a:ea typeface="Arial"/>
                        <a:cs typeface="Times New Roman"/>
                      </a:endParaRPr>
                    </a:p>
                    <a:p>
                      <a:pPr>
                        <a:lnSpc>
                          <a:spcPct val="115000"/>
                        </a:lnSpc>
                        <a:spcAft>
                          <a:spcPts val="0"/>
                        </a:spcAft>
                      </a:pPr>
                      <a:r>
                        <a:rPr lang="da-DK" sz="1200" dirty="0">
                          <a:latin typeface="Verdana"/>
                          <a:ea typeface="Arial"/>
                          <a:cs typeface="Times New Roman"/>
                        </a:rPr>
                        <a:t> </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587871">
                <a:tc>
                  <a:txBody>
                    <a:bodyPr/>
                    <a:lstStyle/>
                    <a:p>
                      <a:pPr>
                        <a:lnSpc>
                          <a:spcPct val="115000"/>
                        </a:lnSpc>
                        <a:spcAft>
                          <a:spcPts val="0"/>
                        </a:spcAft>
                      </a:pPr>
                      <a:r>
                        <a:rPr lang="da-DK" sz="1200" b="1" dirty="0" smtClean="0">
                          <a:latin typeface="Verdana"/>
                          <a:ea typeface="Arial"/>
                          <a:cs typeface="Times New Roman"/>
                        </a:rPr>
                        <a:t>Informations</a:t>
                      </a:r>
                      <a:r>
                        <a:rPr lang="da-DK" sz="1200" b="1" baseline="0" dirty="0" smtClean="0">
                          <a:latin typeface="Verdana"/>
                          <a:ea typeface="Arial"/>
                          <a:cs typeface="Times New Roman"/>
                        </a:rPr>
                        <a:t> from </a:t>
                      </a:r>
                      <a:r>
                        <a:rPr lang="da-DK" sz="1200" b="1" baseline="0" dirty="0" err="1" smtClean="0">
                          <a:latin typeface="Verdana"/>
                          <a:ea typeface="Arial"/>
                          <a:cs typeface="Times New Roman"/>
                        </a:rPr>
                        <a:t>tohers</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636544">
                <a:tc>
                  <a:txBody>
                    <a:bodyPr/>
                    <a:lstStyle/>
                    <a:p>
                      <a:pPr>
                        <a:lnSpc>
                          <a:spcPct val="115000"/>
                        </a:lnSpc>
                        <a:spcAft>
                          <a:spcPts val="0"/>
                        </a:spcAft>
                      </a:pPr>
                      <a:r>
                        <a:rPr lang="da-DK" sz="1200" b="1" dirty="0" smtClean="0">
                          <a:latin typeface="Verdana"/>
                          <a:ea typeface="Arial"/>
                          <a:cs typeface="Times New Roman"/>
                        </a:rPr>
                        <a:t>Remarks from the case manager</a:t>
                      </a:r>
                      <a:endParaRPr lang="da-DK" sz="1200" dirty="0">
                        <a:latin typeface="Arial"/>
                        <a:ea typeface="Arial"/>
                        <a:cs typeface="Times New Roman"/>
                      </a:endParaRPr>
                    </a:p>
                    <a:p>
                      <a:pPr>
                        <a:lnSpc>
                          <a:spcPct val="1150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296538">
                <a:tc>
                  <a:txBody>
                    <a:bodyPr/>
                    <a:lstStyle/>
                    <a:p>
                      <a:pPr>
                        <a:lnSpc>
                          <a:spcPct val="115000"/>
                        </a:lnSpc>
                        <a:spcAft>
                          <a:spcPts val="0"/>
                        </a:spcAft>
                      </a:pPr>
                      <a:r>
                        <a:rPr lang="da-DK" sz="1200" b="1" dirty="0" smtClean="0">
                          <a:latin typeface="Verdana"/>
                          <a:ea typeface="Arial"/>
                          <a:cs typeface="Times New Roman"/>
                        </a:rPr>
                        <a:t>Level</a:t>
                      </a:r>
                      <a:r>
                        <a:rPr lang="da-DK" sz="1200" b="1" baseline="0" dirty="0" smtClean="0">
                          <a:latin typeface="Verdana"/>
                          <a:ea typeface="Arial"/>
                          <a:cs typeface="Times New Roman"/>
                        </a:rPr>
                        <a:t> of </a:t>
                      </a:r>
                      <a:r>
                        <a:rPr lang="da-DK" sz="1200" b="1" baseline="0" dirty="0" err="1" smtClean="0">
                          <a:latin typeface="Verdana"/>
                          <a:ea typeface="Arial"/>
                          <a:cs typeface="Times New Roman"/>
                        </a:rPr>
                        <a:t>functionality</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endParaRPr lang="da-DK" sz="120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r>
                        <a:rPr lang="da-DK" sz="1200" dirty="0" err="1" smtClean="0">
                          <a:latin typeface="Arial"/>
                          <a:ea typeface="Arial"/>
                          <a:cs typeface="Times New Roman"/>
                        </a:rPr>
                        <a:t>Themes</a:t>
                      </a:r>
                      <a:r>
                        <a:rPr lang="da-DK" sz="1200" baseline="0" dirty="0" smtClean="0">
                          <a:latin typeface="Arial"/>
                          <a:ea typeface="Arial"/>
                          <a:cs typeface="Times New Roman"/>
                        </a:rPr>
                        <a:t> </a:t>
                      </a:r>
                      <a:r>
                        <a:rPr lang="da-DK" sz="1200" baseline="0" dirty="0" err="1" smtClean="0">
                          <a:latin typeface="Arial"/>
                          <a:ea typeface="Arial"/>
                          <a:cs typeface="Times New Roman"/>
                        </a:rPr>
                        <a:t>dealt</a:t>
                      </a:r>
                      <a:r>
                        <a:rPr lang="da-DK" sz="1200" baseline="0" dirty="0" smtClean="0">
                          <a:latin typeface="Arial"/>
                          <a:ea typeface="Arial"/>
                          <a:cs typeface="Times New Roman"/>
                        </a:rPr>
                        <a:t> with</a:t>
                      </a:r>
                      <a:r>
                        <a:rPr lang="da-DK" sz="1200" dirty="0" smtClean="0">
                          <a:latin typeface="Arial"/>
                          <a:ea typeface="Arial"/>
                          <a:cs typeface="Times New Roman"/>
                        </a:rPr>
                        <a:t>:</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17"/>
          <p:cNvSpPr txBox="1"/>
          <p:nvPr/>
        </p:nvSpPr>
        <p:spPr>
          <a:xfrm>
            <a:off x="1097280" y="4853354"/>
            <a:ext cx="3569723" cy="523220"/>
          </a:xfrm>
          <a:prstGeom prst="rect">
            <a:avLst/>
          </a:prstGeom>
          <a:noFill/>
          <a:ln w="28575">
            <a:solidFill>
              <a:srgbClr val="FF0000"/>
            </a:solidFill>
          </a:ln>
          <a:effectLst/>
        </p:spPr>
        <p:txBody>
          <a:bodyPr wrap="square">
            <a:spAutoFit/>
          </a:bodyPr>
          <a:lstStyle/>
          <a:p>
            <a:pPr fontAlgn="auto">
              <a:spcBef>
                <a:spcPts val="0"/>
              </a:spcBef>
              <a:spcAft>
                <a:spcPts val="0"/>
              </a:spcAft>
              <a:defRPr/>
            </a:pPr>
            <a:endParaRPr lang="da-DK" sz="1400" b="1" u="sng" dirty="0">
              <a:solidFill>
                <a:srgbClr val="091D5D"/>
              </a:solidFill>
              <a:latin typeface="+mn-lt"/>
              <a:ea typeface="+mn-ea"/>
            </a:endParaRPr>
          </a:p>
          <a:p>
            <a:pPr fontAlgn="auto">
              <a:spcBef>
                <a:spcPts val="0"/>
              </a:spcBef>
              <a:spcAft>
                <a:spcPts val="0"/>
              </a:spcAft>
              <a:defRPr/>
            </a:pPr>
            <a:endParaRPr lang="da-DK" sz="1400" b="1" u="sng" dirty="0">
              <a:solidFill>
                <a:srgbClr val="091D5D"/>
              </a:solidFill>
              <a:latin typeface="+mn-lt"/>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Remarks from the case manager </a:t>
            </a:r>
            <a:r>
              <a:rPr lang="da-DK" dirty="0" err="1" smtClean="0"/>
              <a:t>about</a:t>
            </a:r>
            <a:r>
              <a:rPr lang="da-DK" dirty="0" smtClean="0"/>
              <a:t> </a:t>
            </a:r>
            <a:r>
              <a:rPr lang="da-DK" dirty="0" err="1" smtClean="0"/>
              <a:t>reduction</a:t>
            </a:r>
            <a:r>
              <a:rPr lang="da-DK" dirty="0" smtClean="0"/>
              <a:t> of </a:t>
            </a:r>
            <a:r>
              <a:rPr lang="da-DK" dirty="0" err="1" smtClean="0"/>
              <a:t>psysical</a:t>
            </a:r>
            <a:r>
              <a:rPr lang="da-DK" dirty="0" smtClean="0"/>
              <a:t> </a:t>
            </a:r>
            <a:r>
              <a:rPr lang="da-DK" dirty="0" err="1" smtClean="0"/>
              <a:t>functionality</a:t>
            </a:r>
            <a:endParaRPr lang="da-DK" dirty="0"/>
          </a:p>
        </p:txBody>
      </p:sp>
      <p:graphicFrame>
        <p:nvGraphicFramePr>
          <p:cNvPr id="9" name="Pladsholder til indhold 8"/>
          <p:cNvGraphicFramePr>
            <a:graphicFrameLocks noGrp="1"/>
          </p:cNvGraphicFramePr>
          <p:nvPr>
            <p:ph idx="1"/>
            <p:extLst>
              <p:ext uri="{D42A27DB-BD31-4B8C-83A1-F6EECF244321}">
                <p14:modId xmlns:p14="http://schemas.microsoft.com/office/powerpoint/2010/main" val="2740651058"/>
              </p:ext>
            </p:extLst>
          </p:nvPr>
        </p:nvGraphicFramePr>
        <p:xfrm>
          <a:off x="1491174" y="4051495"/>
          <a:ext cx="6316395" cy="1603716"/>
        </p:xfrm>
        <a:graphic>
          <a:graphicData uri="http://schemas.openxmlformats.org/drawingml/2006/table">
            <a:tbl>
              <a:tblPr firstRow="1" bandRow="1">
                <a:tableStyleId>{21E4AEA4-8DFA-4A89-87EB-49C32662AFE0}</a:tableStyleId>
              </a:tblPr>
              <a:tblGrid>
                <a:gridCol w="2024486"/>
                <a:gridCol w="4291909"/>
              </a:tblGrid>
              <a:tr h="1603716">
                <a:tc>
                  <a:txBody>
                    <a:bodyPr/>
                    <a:lstStyle/>
                    <a:p>
                      <a:r>
                        <a:rPr lang="da-DK" dirty="0" smtClean="0">
                          <a:solidFill>
                            <a:schemeClr val="tx1"/>
                          </a:solidFill>
                        </a:rPr>
                        <a:t>Case</a:t>
                      </a:r>
                      <a:r>
                        <a:rPr lang="da-DK" baseline="0" dirty="0" smtClean="0">
                          <a:solidFill>
                            <a:schemeClr val="tx1"/>
                          </a:solidFill>
                        </a:rPr>
                        <a:t> </a:t>
                      </a:r>
                      <a:r>
                        <a:rPr lang="da-DK" baseline="0" dirty="0" err="1" smtClean="0">
                          <a:solidFill>
                            <a:schemeClr val="tx1"/>
                          </a:solidFill>
                        </a:rPr>
                        <a:t>manager's</a:t>
                      </a:r>
                      <a:r>
                        <a:rPr lang="da-DK" baseline="0" dirty="0" smtClean="0">
                          <a:solidFill>
                            <a:schemeClr val="tx1"/>
                          </a:solidFill>
                        </a:rPr>
                        <a:t> remarks</a:t>
                      </a:r>
                      <a:endParaRPr lang="da-DK" dirty="0" smtClean="0">
                        <a:solidFill>
                          <a:schemeClr val="tx1"/>
                        </a:solidFill>
                      </a:endParaRPr>
                    </a:p>
                    <a:p>
                      <a:r>
                        <a:rPr lang="da-DK" dirty="0" smtClean="0">
                          <a:solidFill>
                            <a:schemeClr val="tx1"/>
                          </a:solidFill>
                        </a:rPr>
                        <a:t>(observations, </a:t>
                      </a:r>
                      <a:r>
                        <a:rPr lang="da-DK" dirty="0" err="1" smtClean="0">
                          <a:solidFill>
                            <a:schemeClr val="tx1"/>
                          </a:solidFill>
                        </a:rPr>
                        <a:t>analysis</a:t>
                      </a:r>
                      <a:r>
                        <a:rPr lang="da-DK" dirty="0" smtClean="0">
                          <a:solidFill>
                            <a:schemeClr val="tx1"/>
                          </a:solidFill>
                        </a:rPr>
                        <a:t>)</a:t>
                      </a:r>
                    </a:p>
                    <a:p>
                      <a:endParaRPr lang="da-DK" dirty="0"/>
                    </a:p>
                  </a:txBody>
                  <a:tcPr/>
                </a:tc>
                <a:tc>
                  <a:txBody>
                    <a:bodyPr/>
                    <a:lstStyle/>
                    <a:p>
                      <a:endParaRPr lang="da-DK" dirty="0"/>
                    </a:p>
                  </a:txBody>
                  <a:tcPr/>
                </a:tc>
              </a:tr>
            </a:tbl>
          </a:graphicData>
        </a:graphic>
      </p:graphicFrame>
      <p:graphicFrame>
        <p:nvGraphicFramePr>
          <p:cNvPr id="10" name="Tabel 9"/>
          <p:cNvGraphicFramePr>
            <a:graphicFrameLocks noGrp="1"/>
          </p:cNvGraphicFramePr>
          <p:nvPr>
            <p:extLst>
              <p:ext uri="{D42A27DB-BD31-4B8C-83A1-F6EECF244321}">
                <p14:modId xmlns:p14="http://schemas.microsoft.com/office/powerpoint/2010/main" val="426382431"/>
              </p:ext>
            </p:extLst>
          </p:nvPr>
        </p:nvGraphicFramePr>
        <p:xfrm>
          <a:off x="1406769" y="1856935"/>
          <a:ext cx="6414868" cy="1603716"/>
        </p:xfrm>
        <a:graphic>
          <a:graphicData uri="http://schemas.openxmlformats.org/drawingml/2006/table">
            <a:tbl>
              <a:tblPr firstRow="1" bandRow="1">
                <a:tableStyleId>{21E4AEA4-8DFA-4A89-87EB-49C32662AFE0}</a:tableStyleId>
              </a:tblPr>
              <a:tblGrid>
                <a:gridCol w="1977262"/>
                <a:gridCol w="4437606"/>
              </a:tblGrid>
              <a:tr h="1603716">
                <a:tc>
                  <a:txBody>
                    <a:bodyPr/>
                    <a:lstStyle/>
                    <a:p>
                      <a:r>
                        <a:rPr lang="da-DK" dirty="0" smtClean="0">
                          <a:solidFill>
                            <a:schemeClr val="tx1"/>
                          </a:solidFill>
                        </a:rPr>
                        <a:t>Case</a:t>
                      </a:r>
                      <a:r>
                        <a:rPr lang="da-DK" baseline="0" dirty="0" smtClean="0">
                          <a:solidFill>
                            <a:schemeClr val="tx1"/>
                          </a:solidFill>
                        </a:rPr>
                        <a:t> </a:t>
                      </a:r>
                      <a:r>
                        <a:rPr lang="da-DK" baseline="0" dirty="0" err="1" smtClean="0">
                          <a:solidFill>
                            <a:schemeClr val="tx1"/>
                          </a:solidFill>
                        </a:rPr>
                        <a:t>manager's</a:t>
                      </a:r>
                      <a:r>
                        <a:rPr lang="da-DK" baseline="0" dirty="0" smtClean="0">
                          <a:solidFill>
                            <a:schemeClr val="tx1"/>
                          </a:solidFill>
                        </a:rPr>
                        <a:t> remarks</a:t>
                      </a:r>
                      <a:endParaRPr lang="da-DK" dirty="0" smtClean="0">
                        <a:solidFill>
                          <a:schemeClr val="tx1"/>
                        </a:solidFill>
                      </a:endParaRPr>
                    </a:p>
                    <a:p>
                      <a:r>
                        <a:rPr lang="da-DK" dirty="0" smtClean="0">
                          <a:solidFill>
                            <a:schemeClr val="tx1"/>
                          </a:solidFill>
                        </a:rPr>
                        <a:t>(observations, </a:t>
                      </a:r>
                      <a:r>
                        <a:rPr lang="da-DK" dirty="0" err="1" smtClean="0">
                          <a:solidFill>
                            <a:schemeClr val="tx1"/>
                          </a:solidFill>
                        </a:rPr>
                        <a:t>analysis</a:t>
                      </a:r>
                      <a:r>
                        <a:rPr lang="da-DK" dirty="0" smtClean="0">
                          <a:solidFill>
                            <a:schemeClr val="tx1"/>
                          </a:solidFill>
                        </a:rPr>
                        <a:t>)</a:t>
                      </a:r>
                      <a:endParaRPr lang="da-DK" dirty="0">
                        <a:solidFill>
                          <a:schemeClr val="tx1"/>
                        </a:solidFill>
                      </a:endParaRPr>
                    </a:p>
                  </a:txBody>
                  <a:tcPr/>
                </a:tc>
                <a:tc>
                  <a:txBody>
                    <a:bodyPr/>
                    <a:lstStyle/>
                    <a:p>
                      <a:endParaRPr lang="da-DK" dirty="0"/>
                    </a:p>
                  </a:txBody>
                  <a:tcPr/>
                </a:tc>
              </a:tr>
            </a:tbl>
          </a:graphicData>
        </a:graphic>
      </p:graphicFrame>
      <p:sp>
        <p:nvSpPr>
          <p:cNvPr id="4" name="TextBox 12"/>
          <p:cNvSpPr txBox="1">
            <a:spLocks/>
          </p:cNvSpPr>
          <p:nvPr/>
        </p:nvSpPr>
        <p:spPr bwMode="auto">
          <a:xfrm rot="1862285">
            <a:off x="6402644" y="2040606"/>
            <a:ext cx="2390972" cy="400110"/>
          </a:xfrm>
          <a:prstGeom prst="rect">
            <a:avLst/>
          </a:prstGeom>
          <a:solidFill>
            <a:srgbClr val="FF0000"/>
          </a:solidFill>
          <a:ln w="9525">
            <a:solidFill>
              <a:schemeClr val="bg1"/>
            </a:solidFill>
            <a:miter lim="800000"/>
            <a:headEnd/>
            <a:tailEnd/>
          </a:ln>
          <a:effectLst>
            <a:outerShdw blurRad="50800" dist="38100" algn="l" rotWithShape="0">
              <a:prstClr val="black">
                <a:alpha val="40000"/>
              </a:prstClr>
            </a:outerShdw>
          </a:effectLst>
          <a:scene3d>
            <a:camera prst="orthographicFront"/>
            <a:lightRig rig="balanced" dir="t"/>
          </a:scene3d>
          <a:sp3d>
            <a:bevelT/>
          </a:sp3d>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auto" latinLnBrk="0" hangingPunct="0">
              <a:lnSpc>
                <a:spcPct val="100000"/>
              </a:lnSpc>
              <a:spcBef>
                <a:spcPct val="50000"/>
              </a:spcBef>
              <a:spcAft>
                <a:spcPct val="0"/>
              </a:spcAft>
              <a:buClrTx/>
              <a:buSzTx/>
              <a:tabLst/>
              <a:defRPr/>
            </a:pPr>
            <a:r>
              <a:rPr kumimoji="0" lang="da-DK" sz="2000" b="1" i="0" u="none" strike="noStrike" kern="0" cap="none" spc="0" normalizeH="0" baseline="0" noProof="0" dirty="0" smtClean="0">
                <a:ln>
                  <a:noFill/>
                </a:ln>
                <a:solidFill>
                  <a:srgbClr val="FFFFFF"/>
                </a:solidFill>
                <a:effectLst/>
                <a:uLnTx/>
                <a:uFillTx/>
                <a:latin typeface="Arial"/>
                <a:ea typeface="+mn-ea"/>
                <a:cs typeface="Geneva" charset="0"/>
              </a:rPr>
              <a:t>Udfyldt eksempel</a:t>
            </a:r>
            <a:endParaRPr kumimoji="0" lang="da-DK" sz="2000" b="1" i="0" u="none" strike="noStrike" kern="0" cap="none" spc="0" normalizeH="0" baseline="0" noProof="0" dirty="0">
              <a:ln>
                <a:noFill/>
              </a:ln>
              <a:solidFill>
                <a:srgbClr val="FFFFFF"/>
              </a:solidFill>
              <a:effectLst/>
              <a:uLnTx/>
              <a:uFillTx/>
              <a:latin typeface="Arial"/>
              <a:ea typeface="+mn-ea"/>
              <a:cs typeface="Geneva"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Assessment</a:t>
            </a:r>
            <a:r>
              <a:rPr lang="da-DK" sz="2400" dirty="0" smtClean="0"/>
              <a:t> of the </a:t>
            </a:r>
            <a:r>
              <a:rPr lang="da-DK" sz="2400" dirty="0" err="1" smtClean="0"/>
              <a:t>citizen’s</a:t>
            </a:r>
            <a:r>
              <a:rPr lang="da-DK" sz="2400" dirty="0" smtClean="0"/>
              <a:t> </a:t>
            </a:r>
            <a:r>
              <a:rPr lang="da-DK" sz="2400" dirty="0" err="1" smtClean="0"/>
              <a:t>level</a:t>
            </a:r>
            <a:r>
              <a:rPr lang="da-DK" sz="2400" dirty="0" smtClean="0"/>
              <a:t> of</a:t>
            </a:r>
            <a:br>
              <a:rPr lang="da-DK" sz="2400" dirty="0" smtClean="0"/>
            </a:br>
            <a:r>
              <a:rPr lang="da-DK" sz="2400" dirty="0" err="1" smtClean="0"/>
              <a:t>functionality</a:t>
            </a:r>
            <a:endParaRPr lang="da-DK" sz="2400" dirty="0"/>
          </a:p>
        </p:txBody>
      </p:sp>
      <p:sp>
        <p:nvSpPr>
          <p:cNvPr id="3" name="Pladsholder til indhold 2"/>
          <p:cNvSpPr>
            <a:spLocks noGrp="1"/>
          </p:cNvSpPr>
          <p:nvPr>
            <p:ph idx="1"/>
          </p:nvPr>
        </p:nvSpPr>
        <p:spPr>
          <a:xfrm>
            <a:off x="471268" y="1743002"/>
            <a:ext cx="8229600" cy="4692650"/>
          </a:xfrm>
        </p:spPr>
        <p:txBody>
          <a:bodyPr/>
          <a:lstStyle/>
          <a:p>
            <a:pPr marL="190500" indent="-190500">
              <a:tabLst>
                <a:tab pos="5715000" algn="l"/>
              </a:tabLst>
            </a:pPr>
            <a:r>
              <a:rPr lang="en-US" sz="2000" dirty="0" smtClean="0"/>
              <a:t>Helps </a:t>
            </a:r>
            <a:r>
              <a:rPr lang="en-US" sz="2000" dirty="0"/>
              <a:t>to create a uniform standard for assessing citizen </a:t>
            </a:r>
            <a:r>
              <a:rPr lang="en-US" sz="2000" dirty="0" smtClean="0"/>
              <a:t>level of functionality</a:t>
            </a:r>
          </a:p>
          <a:p>
            <a:pPr marL="190500" indent="-190500">
              <a:tabLst>
                <a:tab pos="5715000" algn="l"/>
              </a:tabLst>
            </a:pPr>
            <a:r>
              <a:rPr lang="en-US" sz="2000" dirty="0" smtClean="0"/>
              <a:t>Support </a:t>
            </a:r>
            <a:r>
              <a:rPr lang="en-US" sz="2000" dirty="0"/>
              <a:t>for the </a:t>
            </a:r>
            <a:r>
              <a:rPr lang="en-US" sz="2000" dirty="0" smtClean="0"/>
              <a:t>professional evaluation of the citizen’s level of functionality</a:t>
            </a:r>
            <a:endParaRPr lang="da-DK" sz="2000" dirty="0" smtClean="0"/>
          </a:p>
          <a:p>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2647099623"/>
              </p:ext>
            </p:extLst>
          </p:nvPr>
        </p:nvGraphicFramePr>
        <p:xfrm>
          <a:off x="2743199" y="3234607"/>
          <a:ext cx="5529021" cy="2741988"/>
        </p:xfrm>
        <a:graphic>
          <a:graphicData uri="http://schemas.openxmlformats.org/drawingml/2006/table">
            <a:tbl>
              <a:tblPr/>
              <a:tblGrid>
                <a:gridCol w="1645663"/>
                <a:gridCol w="936306"/>
                <a:gridCol w="2947052"/>
              </a:tblGrid>
              <a:tr h="422948">
                <a:tc gridSpan="3">
                  <a:txBody>
                    <a:bodyPr/>
                    <a:lstStyle/>
                    <a:p>
                      <a:pPr>
                        <a:lnSpc>
                          <a:spcPct val="115000"/>
                        </a:lnSpc>
                        <a:spcAft>
                          <a:spcPts val="0"/>
                        </a:spcAft>
                      </a:pPr>
                      <a:r>
                        <a:rPr lang="en-US" sz="1200" b="1"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Practical tasks in the home</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lang="en-US" sz="1200" b="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eg</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lang="en-US" sz="12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Help and care for others, practical tasks, shopping, cooking, cleaning and laundry</a:t>
                      </a:r>
                      <a:endParaRPr lang="da-DK" sz="1200" dirty="0">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da-DK"/>
                    </a:p>
                  </a:txBody>
                  <a:tcPr/>
                </a:tc>
                <a:tc hMerge="1">
                  <a:txBody>
                    <a:bodyPr/>
                    <a:lstStyle/>
                    <a:p>
                      <a:endParaRPr lang="da-DK"/>
                    </a:p>
                  </a:txBody>
                  <a:tcPr/>
                </a:tc>
              </a:tr>
              <a:tr h="615906">
                <a:tc>
                  <a:txBody>
                    <a:bodyPr/>
                    <a:lstStyle/>
                    <a:p>
                      <a:pPr>
                        <a:lnSpc>
                          <a:spcPct val="115000"/>
                        </a:lnSpc>
                        <a:spcAft>
                          <a:spcPts val="0"/>
                        </a:spcAft>
                      </a:pPr>
                      <a:r>
                        <a:rPr lang="da-DK" sz="1200" b="1" dirty="0" smtClean="0">
                          <a:latin typeface="Verdana"/>
                          <a:ea typeface="Arial"/>
                          <a:cs typeface="Times New Roman"/>
                        </a:rPr>
                        <a:t>Informations</a:t>
                      </a:r>
                      <a:r>
                        <a:rPr lang="da-DK" sz="1200" b="1" baseline="0" dirty="0" smtClean="0">
                          <a:latin typeface="Verdana"/>
                          <a:ea typeface="Arial"/>
                          <a:cs typeface="Times New Roman"/>
                        </a:rPr>
                        <a:t> from the </a:t>
                      </a:r>
                      <a:r>
                        <a:rPr lang="da-DK" sz="1200" b="1" baseline="0" dirty="0" err="1" smtClean="0">
                          <a:latin typeface="Verdana"/>
                          <a:ea typeface="Arial"/>
                          <a:cs typeface="Times New Roman"/>
                        </a:rPr>
                        <a:t>citizen</a:t>
                      </a:r>
                      <a:endParaRPr lang="da-DK" sz="1200" dirty="0" smtClean="0">
                        <a:latin typeface="+mn-lt"/>
                        <a:ea typeface="Arial"/>
                        <a:cs typeface="Times New Roman"/>
                      </a:endParaRPr>
                    </a:p>
                    <a:p>
                      <a:pPr>
                        <a:lnSpc>
                          <a:spcPct val="115000"/>
                        </a:lnSpc>
                        <a:spcAft>
                          <a:spcPts val="0"/>
                        </a:spcAft>
                      </a:pPr>
                      <a:r>
                        <a:rPr lang="da-DK" sz="1200" dirty="0" smtClean="0">
                          <a:latin typeface="Verdana"/>
                          <a:ea typeface="Arial"/>
                          <a:cs typeface="Times New Roman"/>
                        </a:rPr>
                        <a:t> </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587871">
                <a:tc>
                  <a:txBody>
                    <a:bodyPr/>
                    <a:lstStyle/>
                    <a:p>
                      <a:pPr>
                        <a:lnSpc>
                          <a:spcPct val="115000"/>
                        </a:lnSpc>
                        <a:spcAft>
                          <a:spcPts val="0"/>
                        </a:spcAft>
                      </a:pPr>
                      <a:r>
                        <a:rPr lang="da-DK" sz="1200" b="1" dirty="0" smtClean="0">
                          <a:latin typeface="Verdana"/>
                          <a:ea typeface="Arial"/>
                          <a:cs typeface="Times New Roman"/>
                        </a:rPr>
                        <a:t>Informations</a:t>
                      </a:r>
                      <a:r>
                        <a:rPr lang="da-DK" sz="1200" b="1" baseline="0" dirty="0" smtClean="0">
                          <a:latin typeface="Verdana"/>
                          <a:ea typeface="Arial"/>
                          <a:cs typeface="Times New Roman"/>
                        </a:rPr>
                        <a:t> from </a:t>
                      </a:r>
                      <a:r>
                        <a:rPr lang="da-DK" sz="1200" b="1" baseline="0" dirty="0" err="1" smtClean="0">
                          <a:latin typeface="Verdana"/>
                          <a:ea typeface="Arial"/>
                          <a:cs typeface="Times New Roman"/>
                        </a:rPr>
                        <a:t>others</a:t>
                      </a:r>
                      <a:endParaRPr lang="da-DK" sz="1200" dirty="0" smtClean="0">
                        <a:latin typeface="+mn-lt"/>
                        <a:ea typeface="Arial"/>
                        <a:cs typeface="Times New Roman"/>
                      </a:endParaRPr>
                    </a:p>
                    <a:p>
                      <a:pPr>
                        <a:lnSpc>
                          <a:spcPct val="115000"/>
                        </a:lnSpc>
                        <a:spcAft>
                          <a:spcPts val="0"/>
                        </a:spcAft>
                      </a:pPr>
                      <a:endParaRPr lang="da-DK" sz="1200" dirty="0">
                        <a:latin typeface="+mn-lt"/>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636544">
                <a:tc>
                  <a:txBody>
                    <a:bodyPr/>
                    <a:lstStyle/>
                    <a:p>
                      <a:pPr>
                        <a:lnSpc>
                          <a:spcPct val="115000"/>
                        </a:lnSpc>
                        <a:spcAft>
                          <a:spcPts val="0"/>
                        </a:spcAft>
                      </a:pPr>
                      <a:r>
                        <a:rPr lang="da-DK" sz="1200" b="1" dirty="0" smtClean="0">
                          <a:latin typeface="Verdana"/>
                          <a:ea typeface="Arial"/>
                          <a:cs typeface="Times New Roman"/>
                        </a:rPr>
                        <a:t>Remarks</a:t>
                      </a:r>
                      <a:r>
                        <a:rPr lang="da-DK" sz="1200" b="1" baseline="0" dirty="0" smtClean="0">
                          <a:latin typeface="Verdana"/>
                          <a:ea typeface="Arial"/>
                          <a:cs typeface="Times New Roman"/>
                        </a:rPr>
                        <a:t> of the case manager</a:t>
                      </a:r>
                      <a:endParaRPr lang="da-DK" sz="1200" dirty="0">
                        <a:latin typeface="Arial"/>
                        <a:ea typeface="Arial"/>
                        <a:cs typeface="Times New Roman"/>
                      </a:endParaRPr>
                    </a:p>
                    <a:p>
                      <a:pPr>
                        <a:lnSpc>
                          <a:spcPct val="1150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ts val="1700"/>
                        </a:lnSpc>
                        <a:spcAft>
                          <a:spcPts val="0"/>
                        </a:spcAft>
                      </a:pP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296538">
                <a:tc>
                  <a:txBody>
                    <a:bodyPr/>
                    <a:lstStyle/>
                    <a:p>
                      <a:pPr>
                        <a:lnSpc>
                          <a:spcPct val="115000"/>
                        </a:lnSpc>
                        <a:spcAft>
                          <a:spcPts val="0"/>
                        </a:spcAft>
                      </a:pPr>
                      <a:r>
                        <a:rPr lang="da-DK" sz="1200" b="1" dirty="0" smtClean="0">
                          <a:latin typeface="Verdana"/>
                          <a:ea typeface="Arial"/>
                          <a:cs typeface="Times New Roman"/>
                        </a:rPr>
                        <a:t>Level</a:t>
                      </a:r>
                      <a:r>
                        <a:rPr lang="da-DK" sz="1200" b="1" baseline="0" dirty="0" smtClean="0">
                          <a:latin typeface="Verdana"/>
                          <a:ea typeface="Arial"/>
                          <a:cs typeface="Times New Roman"/>
                        </a:rPr>
                        <a:t> of </a:t>
                      </a:r>
                      <a:r>
                        <a:rPr lang="da-DK" sz="1200" b="1" baseline="0" dirty="0" err="1" smtClean="0">
                          <a:latin typeface="Verdana"/>
                          <a:ea typeface="Arial"/>
                          <a:cs typeface="Times New Roman"/>
                        </a:rPr>
                        <a:t>functionality</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endParaRPr lang="da-DK" sz="120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0"/>
                        </a:spcAft>
                      </a:pPr>
                      <a:r>
                        <a:rPr lang="da-DK" sz="1200" dirty="0" smtClean="0">
                          <a:latin typeface="Arial"/>
                          <a:ea typeface="Arial"/>
                          <a:cs typeface="Times New Roman"/>
                        </a:rPr>
                        <a:t>The</a:t>
                      </a:r>
                      <a:r>
                        <a:rPr lang="da-DK" sz="1200" baseline="0" dirty="0" smtClean="0">
                          <a:latin typeface="Arial"/>
                          <a:ea typeface="Arial"/>
                          <a:cs typeface="Times New Roman"/>
                        </a:rPr>
                        <a:t> </a:t>
                      </a:r>
                      <a:r>
                        <a:rPr lang="da-DK" sz="1200" baseline="0" dirty="0" err="1" smtClean="0">
                          <a:latin typeface="Arial"/>
                          <a:ea typeface="Arial"/>
                          <a:cs typeface="Times New Roman"/>
                        </a:rPr>
                        <a:t>themes</a:t>
                      </a:r>
                      <a:r>
                        <a:rPr lang="da-DK" sz="1200" baseline="0" dirty="0" smtClean="0">
                          <a:latin typeface="Arial"/>
                          <a:ea typeface="Arial"/>
                          <a:cs typeface="Times New Roman"/>
                        </a:rPr>
                        <a:t> </a:t>
                      </a:r>
                      <a:r>
                        <a:rPr lang="da-DK" sz="1200" baseline="0" dirty="0" err="1" smtClean="0">
                          <a:latin typeface="Arial"/>
                          <a:ea typeface="Arial"/>
                          <a:cs typeface="Times New Roman"/>
                        </a:rPr>
                        <a:t>dealt</a:t>
                      </a:r>
                      <a:r>
                        <a:rPr lang="da-DK" sz="1200" baseline="0" dirty="0" smtClean="0">
                          <a:latin typeface="Arial"/>
                          <a:ea typeface="Arial"/>
                          <a:cs typeface="Times New Roman"/>
                        </a:rPr>
                        <a:t> with:</a:t>
                      </a:r>
                      <a:endParaRPr lang="da-DK" sz="12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17"/>
          <p:cNvSpPr txBox="1"/>
          <p:nvPr/>
        </p:nvSpPr>
        <p:spPr>
          <a:xfrm>
            <a:off x="984737" y="5359790"/>
            <a:ext cx="3682266" cy="523220"/>
          </a:xfrm>
          <a:prstGeom prst="rect">
            <a:avLst/>
          </a:prstGeom>
          <a:noFill/>
          <a:ln w="28575">
            <a:solidFill>
              <a:srgbClr val="FF0000"/>
            </a:solidFill>
          </a:ln>
          <a:effectLst/>
        </p:spPr>
        <p:txBody>
          <a:bodyPr wrap="square">
            <a:spAutoFit/>
          </a:bodyPr>
          <a:lstStyle/>
          <a:p>
            <a:pPr fontAlgn="auto">
              <a:spcBef>
                <a:spcPts val="0"/>
              </a:spcBef>
              <a:spcAft>
                <a:spcPts val="0"/>
              </a:spcAft>
              <a:defRPr/>
            </a:pPr>
            <a:endParaRPr lang="da-DK" sz="1400" b="1" u="sng" dirty="0">
              <a:solidFill>
                <a:srgbClr val="091D5D"/>
              </a:solidFill>
              <a:latin typeface="+mn-lt"/>
              <a:ea typeface="+mn-ea"/>
            </a:endParaRPr>
          </a:p>
          <a:p>
            <a:pPr fontAlgn="auto">
              <a:spcBef>
                <a:spcPts val="0"/>
              </a:spcBef>
              <a:spcAft>
                <a:spcPts val="0"/>
              </a:spcAft>
              <a:defRPr/>
            </a:pPr>
            <a:endParaRPr lang="da-DK" sz="1400" b="1" u="sng" dirty="0">
              <a:solidFill>
                <a:srgbClr val="091D5D"/>
              </a:solidFill>
              <a:latin typeface="+mn-lt"/>
              <a:ea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Assessment</a:t>
            </a:r>
            <a:r>
              <a:rPr lang="da-DK" sz="2400" dirty="0" smtClean="0"/>
              <a:t> of the </a:t>
            </a:r>
            <a:r>
              <a:rPr lang="da-DK" sz="2400" dirty="0" err="1" smtClean="0"/>
              <a:t>the</a:t>
            </a:r>
            <a:r>
              <a:rPr lang="da-DK" sz="2400" dirty="0" smtClean="0"/>
              <a:t> </a:t>
            </a:r>
            <a:r>
              <a:rPr lang="da-DK" sz="2400" dirty="0" err="1" smtClean="0"/>
              <a:t>citizen’s</a:t>
            </a:r>
            <a:r>
              <a:rPr lang="da-DK" sz="2400" dirty="0" smtClean="0"/>
              <a:t> </a:t>
            </a:r>
            <a:r>
              <a:rPr lang="da-DK" sz="2400" dirty="0" err="1" smtClean="0"/>
              <a:t>level</a:t>
            </a:r>
            <a:r>
              <a:rPr lang="da-DK" sz="2400" dirty="0" smtClean="0"/>
              <a:t> of </a:t>
            </a:r>
            <a:r>
              <a:rPr lang="da-DK" sz="2400" dirty="0" err="1" smtClean="0"/>
              <a:t>functionality</a:t>
            </a:r>
            <a:endParaRPr lang="da-DK" sz="2400" dirty="0"/>
          </a:p>
        </p:txBody>
      </p:sp>
      <p:grpSp>
        <p:nvGrpSpPr>
          <p:cNvPr id="3" name="Pladsholder til indhold 3"/>
          <p:cNvGrpSpPr>
            <a:grpSpLocks noGrp="1"/>
          </p:cNvGrpSpPr>
          <p:nvPr/>
        </p:nvGrpSpPr>
        <p:grpSpPr>
          <a:xfrm>
            <a:off x="3807725" y="2811438"/>
            <a:ext cx="5158854" cy="2961563"/>
            <a:chOff x="15371" y="237631"/>
            <a:chExt cx="5753100" cy="3476625"/>
          </a:xfrm>
        </p:grpSpPr>
        <p:sp>
          <p:nvSpPr>
            <p:cNvPr id="5" name="Oval 13"/>
            <p:cNvSpPr>
              <a:spLocks noChangeArrowheads="1"/>
            </p:cNvSpPr>
            <p:nvPr/>
          </p:nvSpPr>
          <p:spPr bwMode="auto">
            <a:xfrm>
              <a:off x="15371" y="237631"/>
              <a:ext cx="5753100" cy="3476625"/>
            </a:xfrm>
            <a:prstGeom prst="ellipse">
              <a:avLst/>
            </a:prstGeom>
            <a:solidFill>
              <a:srgbClr val="9BBB59"/>
            </a:solidFill>
            <a:ln w="31750">
              <a:solidFill>
                <a:srgbClr val="9BBB59"/>
              </a:solidFill>
              <a:round/>
              <a:headEnd/>
              <a:tailEnd/>
            </a:ln>
            <a:effectLst/>
          </p:spPr>
          <p:txBody>
            <a:bodyPr vert="horz" wrap="square" lIns="91440" tIns="45720" rIns="91440" bIns="45720" numCol="1" anchor="t" anchorCtr="0" compatLnSpc="1">
              <a:prstTxWarp prst="textNoShape">
                <a:avLst/>
              </a:prstTxWarp>
            </a:bodyPr>
            <a:lstStyle/>
            <a:p>
              <a:endParaRPr lang="da-DK"/>
            </a:p>
          </p:txBody>
        </p:sp>
        <p:sp>
          <p:nvSpPr>
            <p:cNvPr id="6" name="Oval 12"/>
            <p:cNvSpPr>
              <a:spLocks noChangeArrowheads="1"/>
            </p:cNvSpPr>
            <p:nvPr/>
          </p:nvSpPr>
          <p:spPr bwMode="auto">
            <a:xfrm>
              <a:off x="1599412" y="673247"/>
              <a:ext cx="4010025" cy="2857500"/>
            </a:xfrm>
            <a:prstGeom prst="ellipse">
              <a:avLst/>
            </a:prstGeom>
            <a:solidFill>
              <a:srgbClr val="4BACC6"/>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endParaRPr lang="da-DK"/>
            </a:p>
          </p:txBody>
        </p:sp>
        <p:sp>
          <p:nvSpPr>
            <p:cNvPr id="7" name="Oval 11"/>
            <p:cNvSpPr>
              <a:spLocks noChangeArrowheads="1"/>
            </p:cNvSpPr>
            <p:nvPr/>
          </p:nvSpPr>
          <p:spPr bwMode="auto">
            <a:xfrm>
              <a:off x="3028950" y="1658938"/>
              <a:ext cx="2409825" cy="1581150"/>
            </a:xfrm>
            <a:prstGeom prst="ellipse">
              <a:avLst/>
            </a:prstGeom>
            <a:solidFill>
              <a:srgbClr val="002060"/>
            </a:solidFill>
            <a:ln w="31750">
              <a:solidFill>
                <a:srgbClr val="002060"/>
              </a:solidFill>
              <a:round/>
              <a:headEnd/>
              <a:tailEnd/>
            </a:ln>
            <a:effectLst/>
          </p:spPr>
          <p:txBody>
            <a:bodyPr vert="horz" wrap="square" lIns="91440" tIns="45720" rIns="91440" bIns="45720" numCol="1" anchor="t" anchorCtr="0" compatLnSpc="1">
              <a:prstTxWarp prst="textNoShape">
                <a:avLst/>
              </a:prstTxWarp>
            </a:bodyPr>
            <a:lstStyle/>
            <a:p>
              <a:endParaRPr lang="da-DK"/>
            </a:p>
          </p:txBody>
        </p:sp>
        <p:sp>
          <p:nvSpPr>
            <p:cNvPr id="8" name="WordArt 10"/>
            <p:cNvSpPr>
              <a:spLocks noChangeArrowheads="1" noChangeShapeType="1" noTextEdit="1"/>
            </p:cNvSpPr>
            <p:nvPr/>
          </p:nvSpPr>
          <p:spPr bwMode="auto">
            <a:xfrm rot="4022728">
              <a:off x="3552825" y="1238250"/>
              <a:ext cx="590550" cy="190500"/>
            </a:xfrm>
            <a:prstGeom prst="rect">
              <a:avLst/>
            </a:prstGeom>
          </p:spPr>
          <p:txBody>
            <a:bodyPr wrap="none" fromWordArt="1">
              <a:prstTxWarp prst="textPlain">
                <a:avLst>
                  <a:gd name="adj" fmla="val 50000"/>
                </a:avLst>
              </a:prstTxWarp>
            </a:bodyPr>
            <a:lstStyle/>
            <a:p>
              <a:pPr algn="ctr" rtl="0"/>
              <a:r>
                <a:rPr lang="da-DK" sz="1200" kern="10" spc="0" smtClean="0">
                  <a:ln w="9525">
                    <a:noFill/>
                    <a:round/>
                    <a:headEnd/>
                    <a:tailEnd/>
                  </a:ln>
                  <a:solidFill>
                    <a:srgbClr val="FFFFFF"/>
                  </a:solidFill>
                  <a:effectLst/>
                  <a:latin typeface="Tahoma"/>
                  <a:ea typeface="Tahoma"/>
                  <a:cs typeface="Tahoma"/>
                </a:rPr>
                <a:t>Mobilitet</a:t>
              </a:r>
              <a:endParaRPr lang="da-DK" sz="1200" kern="10" spc="0">
                <a:ln w="9525">
                  <a:noFill/>
                  <a:round/>
                  <a:headEnd/>
                  <a:tailEnd/>
                </a:ln>
                <a:solidFill>
                  <a:srgbClr val="FFFFFF"/>
                </a:solidFill>
                <a:effectLst/>
                <a:latin typeface="Tahoma"/>
                <a:ea typeface="Tahoma"/>
                <a:cs typeface="Tahoma"/>
              </a:endParaRPr>
            </a:p>
          </p:txBody>
        </p:sp>
        <p:sp>
          <p:nvSpPr>
            <p:cNvPr id="9" name="WordArt 9"/>
            <p:cNvSpPr>
              <a:spLocks noChangeArrowheads="1" noChangeShapeType="1" noTextEdit="1"/>
            </p:cNvSpPr>
            <p:nvPr/>
          </p:nvSpPr>
          <p:spPr bwMode="auto">
            <a:xfrm rot="3099798">
              <a:off x="3133725" y="1316038"/>
              <a:ext cx="590550" cy="190500"/>
            </a:xfrm>
            <a:prstGeom prst="rect">
              <a:avLst/>
            </a:prstGeom>
          </p:spPr>
          <p:txBody>
            <a:bodyPr wrap="none" fromWordArt="1">
              <a:prstTxWarp prst="textPlain">
                <a:avLst>
                  <a:gd name="adj" fmla="val 50000"/>
                </a:avLst>
              </a:prstTxWarp>
            </a:bodyPr>
            <a:lstStyle/>
            <a:p>
              <a:pPr algn="ctr" rtl="0"/>
              <a:r>
                <a:rPr lang="da-DK" sz="1200" kern="10" spc="0" smtClean="0">
                  <a:ln w="9525">
                    <a:noFill/>
                    <a:round/>
                    <a:headEnd/>
                    <a:tailEnd/>
                  </a:ln>
                  <a:solidFill>
                    <a:srgbClr val="FFFFFF"/>
                  </a:solidFill>
                  <a:effectLst/>
                  <a:latin typeface="Tahoma"/>
                  <a:ea typeface="Tahoma"/>
                  <a:cs typeface="Tahoma"/>
                </a:rPr>
                <a:t>Egenomsorg</a:t>
              </a:r>
              <a:endParaRPr lang="da-DK" sz="1200" kern="10" spc="0">
                <a:ln w="9525">
                  <a:noFill/>
                  <a:round/>
                  <a:headEnd/>
                  <a:tailEnd/>
                </a:ln>
                <a:solidFill>
                  <a:srgbClr val="FFFFFF"/>
                </a:solidFill>
                <a:effectLst/>
                <a:latin typeface="Tahoma"/>
                <a:ea typeface="Tahoma"/>
                <a:cs typeface="Tahoma"/>
              </a:endParaRPr>
            </a:p>
          </p:txBody>
        </p:sp>
        <p:sp>
          <p:nvSpPr>
            <p:cNvPr id="10" name="WordArt 8"/>
            <p:cNvSpPr>
              <a:spLocks noChangeArrowheads="1" noChangeShapeType="1" noTextEdit="1"/>
            </p:cNvSpPr>
            <p:nvPr/>
          </p:nvSpPr>
          <p:spPr bwMode="auto">
            <a:xfrm rot="2417212">
              <a:off x="2500313" y="1343025"/>
              <a:ext cx="835025" cy="333375"/>
            </a:xfrm>
            <a:prstGeom prst="rect">
              <a:avLst/>
            </a:prstGeom>
          </p:spPr>
          <p:txBody>
            <a:bodyPr wrap="none" fromWordArt="1">
              <a:prstTxWarp prst="textPlain">
                <a:avLst>
                  <a:gd name="adj" fmla="val 50000"/>
                </a:avLst>
              </a:prstTxWarp>
            </a:bodyPr>
            <a:lstStyle/>
            <a:p>
              <a:pPr algn="ctr" rtl="0"/>
              <a:r>
                <a:rPr lang="da-DK" sz="1200" kern="10" spc="0" dirty="0" smtClean="0">
                  <a:ln w="9525">
                    <a:noFill/>
                    <a:round/>
                    <a:headEnd/>
                    <a:tailEnd/>
                  </a:ln>
                  <a:solidFill>
                    <a:srgbClr val="FFFFFF"/>
                  </a:solidFill>
                  <a:effectLst/>
                  <a:latin typeface="Tahoma"/>
                  <a:ea typeface="Tahoma"/>
                  <a:cs typeface="Tahoma"/>
                </a:rPr>
                <a:t>Kommunikation</a:t>
              </a:r>
              <a:endParaRPr lang="da-DK" sz="1200" kern="10" spc="0" dirty="0">
                <a:ln w="9525">
                  <a:noFill/>
                  <a:round/>
                  <a:headEnd/>
                  <a:tailEnd/>
                </a:ln>
                <a:solidFill>
                  <a:srgbClr val="FFFFFF"/>
                </a:solidFill>
                <a:effectLst/>
                <a:latin typeface="Tahoma"/>
                <a:ea typeface="Tahoma"/>
                <a:cs typeface="Tahoma"/>
              </a:endParaRPr>
            </a:p>
          </p:txBody>
        </p:sp>
        <p:sp>
          <p:nvSpPr>
            <p:cNvPr id="11" name="WordArt 7"/>
            <p:cNvSpPr>
              <a:spLocks noChangeArrowheads="1" noChangeShapeType="1" noTextEdit="1"/>
            </p:cNvSpPr>
            <p:nvPr/>
          </p:nvSpPr>
          <p:spPr bwMode="auto">
            <a:xfrm rot="1517590">
              <a:off x="2143125" y="1757363"/>
              <a:ext cx="912813" cy="476250"/>
            </a:xfrm>
            <a:prstGeom prst="rect">
              <a:avLst/>
            </a:prstGeom>
          </p:spPr>
          <p:txBody>
            <a:bodyPr wrap="none" fromWordArt="1">
              <a:prstTxWarp prst="textPlain">
                <a:avLst>
                  <a:gd name="adj" fmla="val 50000"/>
                </a:avLst>
              </a:prstTxWarp>
            </a:bodyPr>
            <a:lstStyle/>
            <a:p>
              <a:pPr algn="ctr" rtl="0"/>
              <a:r>
                <a:rPr lang="da-DK" sz="1200" kern="10" spc="0" smtClean="0">
                  <a:ln w="9525">
                    <a:noFill/>
                    <a:round/>
                    <a:headEnd/>
                    <a:tailEnd/>
                  </a:ln>
                  <a:solidFill>
                    <a:srgbClr val="FFFFFF"/>
                  </a:solidFill>
                  <a:effectLst/>
                  <a:latin typeface="Tahoma"/>
                  <a:ea typeface="Tahoma"/>
                  <a:cs typeface="Tahoma"/>
                </a:rPr>
                <a:t>Praktiske opgaver</a:t>
              </a:r>
            </a:p>
            <a:p>
              <a:pPr algn="ctr" rtl="0"/>
              <a:r>
                <a:rPr lang="da-DK" sz="1200" kern="10" spc="0" smtClean="0">
                  <a:ln w="9525">
                    <a:noFill/>
                    <a:round/>
                    <a:headEnd/>
                    <a:tailEnd/>
                  </a:ln>
                  <a:solidFill>
                    <a:srgbClr val="FFFFFF"/>
                  </a:solidFill>
                  <a:effectLst/>
                  <a:latin typeface="Tahoma"/>
                  <a:ea typeface="Tahoma"/>
                  <a:cs typeface="Tahoma"/>
                </a:rPr>
                <a:t>i hjemmet</a:t>
              </a:r>
              <a:endParaRPr lang="da-DK" sz="1200" kern="10" spc="0">
                <a:ln w="9525">
                  <a:noFill/>
                  <a:round/>
                  <a:headEnd/>
                  <a:tailEnd/>
                </a:ln>
                <a:solidFill>
                  <a:srgbClr val="FFFFFF"/>
                </a:solidFill>
                <a:effectLst/>
                <a:latin typeface="Tahoma"/>
                <a:ea typeface="Tahoma"/>
                <a:cs typeface="Tahoma"/>
              </a:endParaRPr>
            </a:p>
          </p:txBody>
        </p:sp>
        <p:sp>
          <p:nvSpPr>
            <p:cNvPr id="12" name="Text Box 6"/>
            <p:cNvSpPr txBox="1">
              <a:spLocks noChangeArrowheads="1"/>
            </p:cNvSpPr>
            <p:nvPr/>
          </p:nvSpPr>
          <p:spPr bwMode="auto">
            <a:xfrm>
              <a:off x="3333750" y="1908175"/>
              <a:ext cx="1800225" cy="1008063"/>
            </a:xfrm>
            <a:prstGeom prst="rect">
              <a:avLst/>
            </a:prstGeom>
            <a:solidFill>
              <a:srgbClr val="002060"/>
            </a:solidFill>
            <a:ln w="9525">
              <a:solidFill>
                <a:srgbClr val="00206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Psykisk funktionsneds</a:t>
              </a:r>
              <a:r>
                <a:rPr kumimoji="0" lang="da-DK" sz="1000" b="0" i="0" u="none" strike="noStrike" cap="none" normalizeH="0" baseline="0" dirty="0" smtClean="0">
                  <a:ln>
                    <a:noFill/>
                  </a:ln>
                  <a:solidFill>
                    <a:srgbClr val="FFFFFF"/>
                  </a:solidFill>
                  <a:effectLst/>
                  <a:latin typeface="Calibri"/>
                  <a:ea typeface="Calibri" pitchFamily="34" charset="0"/>
                  <a:cs typeface="Tahoma" pitchFamily="34" charset="0"/>
                </a:rPr>
                <a:t>æ</a:t>
              </a: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ttelse</a:t>
              </a:r>
              <a:endParaRPr kumimoji="0" lang="da-DK"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Fysisk funktionsneds</a:t>
              </a:r>
              <a:r>
                <a:rPr kumimoji="0" lang="da-DK" sz="1000" b="0" i="0" u="none" strike="noStrike" cap="none" normalizeH="0" baseline="0" dirty="0" smtClean="0">
                  <a:ln>
                    <a:noFill/>
                  </a:ln>
                  <a:solidFill>
                    <a:srgbClr val="FFFFFF"/>
                  </a:solidFill>
                  <a:effectLst/>
                  <a:latin typeface="Calibri"/>
                  <a:ea typeface="Calibri" pitchFamily="34" charset="0"/>
                  <a:cs typeface="Tahoma" pitchFamily="34" charset="0"/>
                </a:rPr>
                <a:t>æ</a:t>
              </a: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ttelse</a:t>
              </a:r>
              <a:endParaRPr kumimoji="0" lang="da-DK"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Socialt problem</a:t>
              </a:r>
              <a:endParaRPr kumimoji="0" lang="da-DK"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WordArt 5"/>
            <p:cNvSpPr>
              <a:spLocks noChangeArrowheads="1" noChangeShapeType="1" noTextEdit="1"/>
            </p:cNvSpPr>
            <p:nvPr/>
          </p:nvSpPr>
          <p:spPr bwMode="auto">
            <a:xfrm>
              <a:off x="2209800" y="2406650"/>
              <a:ext cx="665163" cy="234950"/>
            </a:xfrm>
            <a:prstGeom prst="rect">
              <a:avLst/>
            </a:prstGeom>
          </p:spPr>
          <p:txBody>
            <a:bodyPr wrap="none" fromWordArt="1">
              <a:prstTxWarp prst="textPlain">
                <a:avLst>
                  <a:gd name="adj" fmla="val 50000"/>
                </a:avLst>
              </a:prstTxWarp>
            </a:bodyPr>
            <a:lstStyle/>
            <a:p>
              <a:pPr algn="ctr" rtl="0"/>
              <a:r>
                <a:rPr lang="da-DK" sz="1200" kern="10" spc="0" smtClean="0">
                  <a:ln w="9525">
                    <a:noFill/>
                    <a:round/>
                    <a:headEnd/>
                    <a:tailEnd/>
                  </a:ln>
                  <a:solidFill>
                    <a:srgbClr val="FFFFFF"/>
                  </a:solidFill>
                  <a:effectLst/>
                  <a:latin typeface="Tahoma"/>
                  <a:ea typeface="Tahoma"/>
                  <a:cs typeface="Tahoma"/>
                </a:rPr>
                <a:t>Samfundsliv</a:t>
              </a:r>
              <a:endParaRPr lang="da-DK" sz="1200" kern="10" spc="0">
                <a:ln w="9525">
                  <a:noFill/>
                  <a:round/>
                  <a:headEnd/>
                  <a:tailEnd/>
                </a:ln>
                <a:solidFill>
                  <a:srgbClr val="FFFFFF"/>
                </a:solidFill>
                <a:effectLst/>
                <a:latin typeface="Tahoma"/>
                <a:ea typeface="Tahoma"/>
                <a:cs typeface="Tahoma"/>
              </a:endParaRPr>
            </a:p>
          </p:txBody>
        </p:sp>
        <p:sp>
          <p:nvSpPr>
            <p:cNvPr id="14" name="WordArt 4"/>
            <p:cNvSpPr>
              <a:spLocks noChangeArrowheads="1" noChangeShapeType="1" noTextEdit="1"/>
            </p:cNvSpPr>
            <p:nvPr/>
          </p:nvSpPr>
          <p:spPr bwMode="auto">
            <a:xfrm rot="-1163221">
              <a:off x="2470150" y="2806700"/>
              <a:ext cx="601663" cy="234950"/>
            </a:xfrm>
            <a:prstGeom prst="rect">
              <a:avLst/>
            </a:prstGeom>
          </p:spPr>
          <p:txBody>
            <a:bodyPr wrap="none" fromWordArt="1">
              <a:prstTxWarp prst="textPlain">
                <a:avLst>
                  <a:gd name="adj" fmla="val 50000"/>
                </a:avLst>
              </a:prstTxWarp>
            </a:bodyPr>
            <a:lstStyle/>
            <a:p>
              <a:pPr algn="ctr" rtl="0"/>
              <a:r>
                <a:rPr lang="da-DK" sz="1200" kern="10" spc="0" smtClean="0">
                  <a:ln w="9525">
                    <a:noFill/>
                    <a:round/>
                    <a:headEnd/>
                    <a:tailEnd/>
                  </a:ln>
                  <a:solidFill>
                    <a:srgbClr val="FFFFFF"/>
                  </a:solidFill>
                  <a:effectLst/>
                  <a:latin typeface="Tahoma"/>
                  <a:ea typeface="Tahoma"/>
                  <a:cs typeface="Tahoma"/>
                </a:rPr>
                <a:t>Socialt liv</a:t>
              </a:r>
              <a:endParaRPr lang="da-DK" sz="1200" kern="10" spc="0">
                <a:ln w="9525">
                  <a:noFill/>
                  <a:round/>
                  <a:headEnd/>
                  <a:tailEnd/>
                </a:ln>
                <a:solidFill>
                  <a:srgbClr val="FFFFFF"/>
                </a:solidFill>
                <a:effectLst/>
                <a:latin typeface="Tahoma"/>
                <a:ea typeface="Tahoma"/>
                <a:cs typeface="Tahoma"/>
              </a:endParaRPr>
            </a:p>
          </p:txBody>
        </p:sp>
        <p:sp>
          <p:nvSpPr>
            <p:cNvPr id="15" name="WordArt 3"/>
            <p:cNvSpPr>
              <a:spLocks noChangeArrowheads="1" noChangeShapeType="1" noTextEdit="1"/>
            </p:cNvSpPr>
            <p:nvPr/>
          </p:nvSpPr>
          <p:spPr bwMode="auto">
            <a:xfrm rot="-2223251">
              <a:off x="2757488" y="3178175"/>
              <a:ext cx="606425" cy="171450"/>
            </a:xfrm>
            <a:prstGeom prst="rect">
              <a:avLst/>
            </a:prstGeom>
          </p:spPr>
          <p:txBody>
            <a:bodyPr wrap="none" fromWordArt="1">
              <a:prstTxWarp prst="textPlain">
                <a:avLst>
                  <a:gd name="adj" fmla="val 50000"/>
                </a:avLst>
              </a:prstTxWarp>
            </a:bodyPr>
            <a:lstStyle/>
            <a:p>
              <a:pPr algn="ctr" rtl="0"/>
              <a:r>
                <a:rPr lang="da-DK" sz="1200" kern="10" spc="0" smtClean="0">
                  <a:ln w="9525">
                    <a:noFill/>
                    <a:round/>
                    <a:headEnd/>
                    <a:tailEnd/>
                  </a:ln>
                  <a:solidFill>
                    <a:srgbClr val="FFFFFF"/>
                  </a:solidFill>
                  <a:effectLst/>
                  <a:latin typeface="Tahoma"/>
                  <a:ea typeface="Tahoma"/>
                  <a:cs typeface="Tahoma"/>
                </a:rPr>
                <a:t>Sundhed</a:t>
              </a:r>
              <a:endParaRPr lang="da-DK" sz="1200" kern="10" spc="0">
                <a:ln w="9525">
                  <a:noFill/>
                  <a:round/>
                  <a:headEnd/>
                  <a:tailEnd/>
                </a:ln>
                <a:solidFill>
                  <a:srgbClr val="FFFFFF"/>
                </a:solidFill>
                <a:effectLst/>
                <a:latin typeface="Tahoma"/>
                <a:ea typeface="Tahoma"/>
                <a:cs typeface="Tahoma"/>
              </a:endParaRPr>
            </a:p>
          </p:txBody>
        </p:sp>
        <p:sp>
          <p:nvSpPr>
            <p:cNvPr id="16" name="WordArt 2"/>
            <p:cNvSpPr>
              <a:spLocks noChangeArrowheads="1" noChangeShapeType="1" noTextEdit="1"/>
            </p:cNvSpPr>
            <p:nvPr/>
          </p:nvSpPr>
          <p:spPr bwMode="auto">
            <a:xfrm rot="-1297992">
              <a:off x="352425" y="1116013"/>
              <a:ext cx="1504950" cy="838200"/>
            </a:xfrm>
            <a:prstGeom prst="rect">
              <a:avLst/>
            </a:prstGeom>
          </p:spPr>
          <p:txBody>
            <a:bodyPr wrap="none" fromWordArt="1">
              <a:prstTxWarp prst="textSlantUp">
                <a:avLst>
                  <a:gd name="adj" fmla="val 55556"/>
                </a:avLst>
              </a:prstTxWarp>
            </a:bodyPr>
            <a:lstStyle/>
            <a:p>
              <a:pPr algn="ctr" rtl="0"/>
              <a:r>
                <a:rPr lang="da-DK" sz="2400" kern="10" spc="0" dirty="0" smtClean="0">
                  <a:ln w="9525">
                    <a:solidFill>
                      <a:srgbClr val="9BBB59"/>
                    </a:solidFill>
                    <a:round/>
                    <a:headEnd/>
                    <a:tailEnd/>
                  </a:ln>
                  <a:solidFill>
                    <a:srgbClr val="FFFFFF"/>
                  </a:solidFill>
                  <a:effectLst/>
                  <a:latin typeface="Tahoma"/>
                  <a:ea typeface="Tahoma"/>
                  <a:cs typeface="Tahoma"/>
                </a:rPr>
                <a:t>Omgivelser</a:t>
              </a:r>
              <a:endParaRPr lang="da-DK" sz="2400" kern="10" spc="0" dirty="0">
                <a:ln w="9525">
                  <a:solidFill>
                    <a:srgbClr val="9BBB59"/>
                  </a:solidFill>
                  <a:round/>
                  <a:headEnd/>
                  <a:tailEnd/>
                </a:ln>
                <a:solidFill>
                  <a:srgbClr val="FFFFFF"/>
                </a:solidFill>
                <a:effectLst/>
                <a:latin typeface="Tahoma"/>
                <a:ea typeface="Tahoma"/>
                <a:cs typeface="Tahoma"/>
              </a:endParaRPr>
            </a:p>
          </p:txBody>
        </p:sp>
        <p:sp>
          <p:nvSpPr>
            <p:cNvPr id="17" name="Oval 1"/>
            <p:cNvSpPr>
              <a:spLocks noChangeArrowheads="1"/>
            </p:cNvSpPr>
            <p:nvPr/>
          </p:nvSpPr>
          <p:spPr bwMode="auto">
            <a:xfrm>
              <a:off x="4962525" y="2643188"/>
              <a:ext cx="171450" cy="161925"/>
            </a:xfrm>
            <a:prstGeom prst="ellipse">
              <a:avLst/>
            </a:prstGeom>
            <a:solidFill>
              <a:srgbClr val="9BBB59"/>
            </a:solidFill>
            <a:ln w="9525">
              <a:solidFill>
                <a:srgbClr val="9BBB59"/>
              </a:solidFill>
              <a:round/>
              <a:headEnd/>
              <a:tailEnd/>
            </a:ln>
          </p:spPr>
          <p:txBody>
            <a:bodyPr vert="horz" wrap="square" lIns="91440" tIns="45720" rIns="91440" bIns="45720" numCol="1" anchor="t" anchorCtr="0" compatLnSpc="1">
              <a:prstTxWarp prst="textNoShape">
                <a:avLst/>
              </a:prstTxWarp>
            </a:bodyPr>
            <a:lstStyle/>
            <a:p>
              <a:endParaRPr lang="da-DK"/>
            </a:p>
          </p:txBody>
        </p:sp>
      </p:grpSp>
      <p:sp>
        <p:nvSpPr>
          <p:cNvPr id="18" name="Rektangel 17"/>
          <p:cNvSpPr/>
          <p:nvPr/>
        </p:nvSpPr>
        <p:spPr>
          <a:xfrm>
            <a:off x="1" y="1337478"/>
            <a:ext cx="6858000" cy="4169347"/>
          </a:xfrm>
          <a:prstGeom prst="rect">
            <a:avLst/>
          </a:prstGeom>
        </p:spPr>
        <p:txBody>
          <a:bodyPr wrap="square">
            <a:spAutoFit/>
          </a:bodyPr>
          <a:lstStyle/>
          <a:p>
            <a:pPr marL="0" indent="0">
              <a:lnSpc>
                <a:spcPct val="92000"/>
              </a:lnSpc>
              <a:buNone/>
              <a:tabLst>
                <a:tab pos="5715000" algn="l"/>
              </a:tabLst>
            </a:pPr>
            <a:endParaRPr lang="da-DK" dirty="0" smtClean="0"/>
          </a:p>
          <a:p>
            <a:pPr marL="0" indent="0">
              <a:lnSpc>
                <a:spcPct val="92000"/>
              </a:lnSpc>
              <a:buNone/>
              <a:tabLst>
                <a:tab pos="5715000" algn="l"/>
              </a:tabLst>
            </a:pPr>
            <a:r>
              <a:rPr lang="da-DK" dirty="0" smtClean="0"/>
              <a:t>The </a:t>
            </a:r>
            <a:r>
              <a:rPr lang="da-DK" dirty="0" err="1" smtClean="0"/>
              <a:t>citizen’s</a:t>
            </a:r>
            <a:r>
              <a:rPr lang="da-DK" dirty="0" smtClean="0"/>
              <a:t> </a:t>
            </a:r>
            <a:r>
              <a:rPr lang="da-DK" dirty="0" err="1" smtClean="0"/>
              <a:t>level</a:t>
            </a:r>
            <a:r>
              <a:rPr lang="da-DK" dirty="0" smtClean="0"/>
              <a:t> of </a:t>
            </a:r>
            <a:r>
              <a:rPr lang="da-DK" dirty="0" err="1" smtClean="0"/>
              <a:t>functionality</a:t>
            </a:r>
            <a:r>
              <a:rPr lang="da-DK" dirty="0" smtClean="0"/>
              <a:t> is </a:t>
            </a:r>
            <a:r>
              <a:rPr lang="da-DK" dirty="0" err="1" smtClean="0"/>
              <a:t>assessed</a:t>
            </a:r>
            <a:r>
              <a:rPr lang="da-DK" dirty="0" smtClean="0"/>
              <a:t> </a:t>
            </a:r>
            <a:r>
              <a:rPr lang="da-DK" dirty="0" err="1" smtClean="0"/>
              <a:t>differently</a:t>
            </a:r>
            <a:r>
              <a:rPr lang="da-DK" dirty="0" smtClean="0"/>
              <a:t> </a:t>
            </a:r>
            <a:r>
              <a:rPr lang="da-DK" dirty="0" err="1" smtClean="0"/>
              <a:t>depending</a:t>
            </a:r>
            <a:r>
              <a:rPr lang="da-DK" dirty="0" smtClean="0"/>
              <a:t> of the </a:t>
            </a:r>
            <a:r>
              <a:rPr lang="da-DK" dirty="0" err="1" smtClean="0"/>
              <a:t>themes</a:t>
            </a:r>
            <a:r>
              <a:rPr lang="da-DK" dirty="0" smtClean="0"/>
              <a:t> </a:t>
            </a:r>
            <a:r>
              <a:rPr lang="da-DK" dirty="0" err="1" smtClean="0"/>
              <a:t>dealt</a:t>
            </a:r>
            <a:r>
              <a:rPr lang="da-DK" dirty="0" smtClean="0"/>
              <a:t> ´with</a:t>
            </a:r>
          </a:p>
          <a:p>
            <a:pPr marL="190500" indent="-190500">
              <a:lnSpc>
                <a:spcPct val="92000"/>
              </a:lnSpc>
              <a:buFontTx/>
              <a:buNone/>
              <a:tabLst>
                <a:tab pos="5715000" algn="l"/>
              </a:tabLst>
            </a:pPr>
            <a:endParaRPr lang="da-DK" dirty="0" smtClean="0"/>
          </a:p>
          <a:p>
            <a:pPr marL="190500" indent="-190500">
              <a:lnSpc>
                <a:spcPct val="92000"/>
              </a:lnSpc>
              <a:buFontTx/>
              <a:buNone/>
              <a:tabLst>
                <a:tab pos="5715000" algn="l"/>
              </a:tabLst>
            </a:pPr>
            <a:r>
              <a:rPr lang="da-DK" b="1" dirty="0" smtClean="0"/>
              <a:t>The </a:t>
            </a:r>
            <a:r>
              <a:rPr lang="da-DK" b="1" dirty="0" err="1" smtClean="0"/>
              <a:t>functionality</a:t>
            </a:r>
            <a:r>
              <a:rPr lang="da-DK" b="1" dirty="0" smtClean="0"/>
              <a:t> af the </a:t>
            </a:r>
            <a:r>
              <a:rPr lang="da-DK" b="1" dirty="0" err="1" smtClean="0"/>
              <a:t>body</a:t>
            </a:r>
            <a:r>
              <a:rPr lang="da-DK" b="1" dirty="0" smtClean="0"/>
              <a:t> / social problem</a:t>
            </a:r>
          </a:p>
          <a:p>
            <a:pPr>
              <a:lnSpc>
                <a:spcPct val="92000"/>
              </a:lnSpc>
              <a:buFont typeface="Arial" pitchFamily="34" charset="0"/>
              <a:buChar char="•"/>
              <a:tabLst>
                <a:tab pos="5715000" algn="l"/>
              </a:tabLst>
            </a:pPr>
            <a:r>
              <a:rPr lang="da-DK" dirty="0" smtClean="0"/>
              <a:t> </a:t>
            </a:r>
            <a:r>
              <a:rPr lang="da-DK" dirty="0" err="1" smtClean="0"/>
              <a:t>Assessment</a:t>
            </a:r>
            <a:r>
              <a:rPr lang="da-DK" dirty="0" smtClean="0"/>
              <a:t> of the </a:t>
            </a:r>
            <a:r>
              <a:rPr lang="da-DK" dirty="0" err="1" smtClean="0"/>
              <a:t>objective</a:t>
            </a:r>
            <a:r>
              <a:rPr lang="da-DK" dirty="0" smtClean="0"/>
              <a:t> </a:t>
            </a:r>
            <a:r>
              <a:rPr lang="da-DK" dirty="0" err="1" smtClean="0"/>
              <a:t>criteria</a:t>
            </a:r>
            <a:r>
              <a:rPr lang="da-DK" dirty="0" smtClean="0"/>
              <a:t> for the</a:t>
            </a:r>
          </a:p>
          <a:p>
            <a:pPr>
              <a:lnSpc>
                <a:spcPct val="92000"/>
              </a:lnSpc>
              <a:tabLst>
                <a:tab pos="5715000" algn="l"/>
              </a:tabLst>
            </a:pPr>
            <a:r>
              <a:rPr lang="da-DK" dirty="0" err="1" smtClean="0"/>
              <a:t>level</a:t>
            </a:r>
            <a:r>
              <a:rPr lang="da-DK" dirty="0" smtClean="0"/>
              <a:t> of </a:t>
            </a:r>
            <a:r>
              <a:rPr lang="da-DK" dirty="0" err="1" smtClean="0"/>
              <a:t>functionality</a:t>
            </a:r>
            <a:r>
              <a:rPr lang="da-DK" dirty="0" smtClean="0"/>
              <a:t> </a:t>
            </a:r>
            <a:r>
              <a:rPr lang="da-DK" dirty="0" err="1" smtClean="0"/>
              <a:t>without</a:t>
            </a:r>
            <a:r>
              <a:rPr lang="da-DK" dirty="0" smtClean="0"/>
              <a:t> </a:t>
            </a:r>
            <a:r>
              <a:rPr lang="da-DK" dirty="0" err="1" smtClean="0"/>
              <a:t>tools</a:t>
            </a:r>
            <a:r>
              <a:rPr lang="da-DK" dirty="0" smtClean="0"/>
              <a:t> of </a:t>
            </a:r>
            <a:r>
              <a:rPr lang="da-DK" dirty="0" err="1" smtClean="0"/>
              <a:t>aid</a:t>
            </a:r>
            <a:endParaRPr lang="da-DK" dirty="0" smtClean="0"/>
          </a:p>
          <a:p>
            <a:pPr marL="190500" indent="-190500">
              <a:lnSpc>
                <a:spcPct val="92000"/>
              </a:lnSpc>
              <a:tabLst>
                <a:tab pos="5715000" algn="l"/>
              </a:tabLst>
            </a:pPr>
            <a:endParaRPr lang="da-DK" dirty="0" smtClean="0"/>
          </a:p>
          <a:p>
            <a:pPr marL="190500" indent="-190500">
              <a:lnSpc>
                <a:spcPct val="92000"/>
              </a:lnSpc>
              <a:buFontTx/>
              <a:buNone/>
              <a:tabLst>
                <a:tab pos="5715000" algn="l"/>
              </a:tabLst>
            </a:pPr>
            <a:r>
              <a:rPr lang="da-DK" b="1" dirty="0" smtClean="0"/>
              <a:t>Activity and participation</a:t>
            </a:r>
          </a:p>
          <a:p>
            <a:pPr>
              <a:lnSpc>
                <a:spcPct val="92000"/>
              </a:lnSpc>
              <a:buFont typeface="Arial" pitchFamily="34" charset="0"/>
              <a:buChar char="•"/>
              <a:tabLst>
                <a:tab pos="5715000" algn="l"/>
              </a:tabLst>
            </a:pPr>
            <a:r>
              <a:rPr lang="da-DK" dirty="0" smtClean="0"/>
              <a:t> </a:t>
            </a:r>
            <a:r>
              <a:rPr lang="da-DK" dirty="0" err="1" smtClean="0"/>
              <a:t>Assessment</a:t>
            </a:r>
            <a:r>
              <a:rPr lang="da-DK" dirty="0" smtClean="0"/>
              <a:t> </a:t>
            </a:r>
            <a:r>
              <a:rPr lang="da-DK" u="sng" dirty="0" err="1" smtClean="0"/>
              <a:t>including</a:t>
            </a:r>
            <a:r>
              <a:rPr lang="da-DK" dirty="0" smtClean="0"/>
              <a:t> the</a:t>
            </a:r>
            <a:br>
              <a:rPr lang="da-DK" dirty="0" smtClean="0"/>
            </a:br>
            <a:r>
              <a:rPr lang="da-DK" dirty="0" err="1" smtClean="0"/>
              <a:t>tools</a:t>
            </a:r>
            <a:r>
              <a:rPr lang="da-DK" dirty="0" smtClean="0"/>
              <a:t> of </a:t>
            </a:r>
            <a:r>
              <a:rPr lang="da-DK" dirty="0" err="1" smtClean="0"/>
              <a:t>aid</a:t>
            </a:r>
            <a:r>
              <a:rPr lang="da-DK" dirty="0" smtClean="0"/>
              <a:t> </a:t>
            </a:r>
            <a:r>
              <a:rPr lang="da-DK" dirty="0" err="1" smtClean="0"/>
              <a:t>which</a:t>
            </a:r>
            <a:r>
              <a:rPr lang="da-DK" dirty="0" smtClean="0"/>
              <a:t> the </a:t>
            </a:r>
            <a:r>
              <a:rPr lang="da-DK" dirty="0" err="1" smtClean="0"/>
              <a:t>citizen</a:t>
            </a:r>
            <a:r>
              <a:rPr lang="da-DK" dirty="0" smtClean="0"/>
              <a:t/>
            </a:r>
            <a:br>
              <a:rPr lang="da-DK" dirty="0" smtClean="0"/>
            </a:br>
            <a:r>
              <a:rPr lang="da-DK" dirty="0" err="1" smtClean="0"/>
              <a:t>allready</a:t>
            </a:r>
            <a:r>
              <a:rPr lang="da-DK" dirty="0" smtClean="0"/>
              <a:t> has</a:t>
            </a:r>
          </a:p>
          <a:p>
            <a:pPr>
              <a:lnSpc>
                <a:spcPct val="92000"/>
              </a:lnSpc>
              <a:tabLst>
                <a:tab pos="5715000" algn="l"/>
              </a:tabLst>
            </a:pPr>
            <a:endParaRPr lang="da-DK" dirty="0" smtClean="0"/>
          </a:p>
          <a:p>
            <a:pPr marL="190500" indent="-190500">
              <a:lnSpc>
                <a:spcPct val="92000"/>
              </a:lnSpc>
              <a:tabLst>
                <a:tab pos="5715000" algn="l"/>
              </a:tabLst>
            </a:pPr>
            <a:endParaRPr lang="da-DK" dirty="0" smtClean="0"/>
          </a:p>
          <a:p>
            <a:pPr marL="190500" indent="-190500">
              <a:lnSpc>
                <a:spcPct val="92000"/>
              </a:lnSpc>
              <a:buFontTx/>
              <a:buNone/>
              <a:tabLst>
                <a:tab pos="5715000" algn="l"/>
              </a:tabLst>
            </a:pPr>
            <a:r>
              <a:rPr lang="da-DK" b="1" dirty="0" err="1" smtClean="0"/>
              <a:t>Enviroment</a:t>
            </a:r>
            <a:endParaRPr lang="da-DK" b="1" dirty="0" smtClean="0"/>
          </a:p>
          <a:p>
            <a:pPr>
              <a:lnSpc>
                <a:spcPct val="92000"/>
              </a:lnSpc>
              <a:buFont typeface="Arial" pitchFamily="34" charset="0"/>
              <a:buChar char="•"/>
              <a:tabLst>
                <a:tab pos="5715000" algn="l"/>
              </a:tabLst>
            </a:pPr>
            <a:r>
              <a:rPr lang="da-DK" dirty="0" smtClean="0"/>
              <a:t> No </a:t>
            </a:r>
            <a:r>
              <a:rPr lang="da-DK" dirty="0" err="1" smtClean="0"/>
              <a:t>indication</a:t>
            </a:r>
            <a:r>
              <a:rPr lang="da-DK" dirty="0" smtClean="0"/>
              <a:t> of </a:t>
            </a:r>
            <a:r>
              <a:rPr lang="da-DK" dirty="0" err="1" smtClean="0"/>
              <a:t>level</a:t>
            </a:r>
            <a:r>
              <a:rPr lang="da-DK" dirty="0" smtClean="0"/>
              <a:t> of </a:t>
            </a:r>
            <a:r>
              <a:rPr lang="da-DK" dirty="0" err="1" smtClean="0"/>
              <a:t>functionality</a:t>
            </a:r>
            <a:endParaRPr lang="da-DK" dirty="0" smtClean="0"/>
          </a:p>
        </p:txBody>
      </p:sp>
      <p:grpSp>
        <p:nvGrpSpPr>
          <p:cNvPr id="19" name="Gruppe 18"/>
          <p:cNvGrpSpPr/>
          <p:nvPr/>
        </p:nvGrpSpPr>
        <p:grpSpPr>
          <a:xfrm>
            <a:off x="4025874" y="2695699"/>
            <a:ext cx="4837634" cy="3194461"/>
            <a:chOff x="15371" y="237631"/>
            <a:chExt cx="5753100" cy="3476625"/>
          </a:xfrm>
        </p:grpSpPr>
        <p:sp>
          <p:nvSpPr>
            <p:cNvPr id="20" name="Oval 13"/>
            <p:cNvSpPr>
              <a:spLocks noChangeArrowheads="1"/>
            </p:cNvSpPr>
            <p:nvPr/>
          </p:nvSpPr>
          <p:spPr bwMode="auto">
            <a:xfrm>
              <a:off x="15371" y="237631"/>
              <a:ext cx="5753100" cy="3476625"/>
            </a:xfrm>
            <a:prstGeom prst="ellipse">
              <a:avLst/>
            </a:prstGeom>
            <a:solidFill>
              <a:srgbClr val="9BBB59"/>
            </a:solidFill>
            <a:ln w="31750">
              <a:solidFill>
                <a:srgbClr val="9BBB59"/>
              </a:solidFill>
              <a:round/>
              <a:headEnd/>
              <a:tailEnd/>
            </a:ln>
            <a:effectLst/>
          </p:spPr>
          <p:txBody>
            <a:bodyPr vert="horz" wrap="square" lIns="91440" tIns="45720" rIns="91440" bIns="45720" numCol="1" anchor="t" anchorCtr="0" compatLnSpc="1">
              <a:prstTxWarp prst="textNoShape">
                <a:avLst/>
              </a:prstTxWarp>
            </a:bodyPr>
            <a:lstStyle/>
            <a:p>
              <a:endParaRPr lang="da-DK"/>
            </a:p>
          </p:txBody>
        </p:sp>
        <p:sp>
          <p:nvSpPr>
            <p:cNvPr id="21" name="Oval 12"/>
            <p:cNvSpPr>
              <a:spLocks noChangeArrowheads="1"/>
            </p:cNvSpPr>
            <p:nvPr/>
          </p:nvSpPr>
          <p:spPr bwMode="auto">
            <a:xfrm>
              <a:off x="1599412" y="673247"/>
              <a:ext cx="4010025" cy="2857500"/>
            </a:xfrm>
            <a:prstGeom prst="ellipse">
              <a:avLst/>
            </a:prstGeom>
            <a:solidFill>
              <a:srgbClr val="4BACC6"/>
            </a:solidFill>
            <a:ln w="31750">
              <a:solidFill>
                <a:srgbClr val="4BACC6"/>
              </a:solidFill>
              <a:round/>
              <a:headEnd/>
              <a:tailEnd/>
            </a:ln>
            <a:effectLst/>
          </p:spPr>
          <p:txBody>
            <a:bodyPr vert="horz" wrap="square" lIns="91440" tIns="45720" rIns="91440" bIns="45720" numCol="1" anchor="t" anchorCtr="0" compatLnSpc="1">
              <a:prstTxWarp prst="textNoShape">
                <a:avLst/>
              </a:prstTxWarp>
            </a:bodyPr>
            <a:lstStyle/>
            <a:p>
              <a:endParaRPr lang="da-DK"/>
            </a:p>
          </p:txBody>
        </p:sp>
        <p:sp>
          <p:nvSpPr>
            <p:cNvPr id="22" name="Oval 11"/>
            <p:cNvSpPr>
              <a:spLocks noChangeArrowheads="1"/>
            </p:cNvSpPr>
            <p:nvPr/>
          </p:nvSpPr>
          <p:spPr bwMode="auto">
            <a:xfrm>
              <a:off x="3028950" y="1658938"/>
              <a:ext cx="2409825" cy="1581150"/>
            </a:xfrm>
            <a:prstGeom prst="ellipse">
              <a:avLst/>
            </a:prstGeom>
            <a:solidFill>
              <a:srgbClr val="002060"/>
            </a:solidFill>
            <a:ln w="31750">
              <a:solidFill>
                <a:srgbClr val="002060"/>
              </a:solidFill>
              <a:round/>
              <a:headEnd/>
              <a:tailEnd/>
            </a:ln>
            <a:effectLst/>
          </p:spPr>
          <p:txBody>
            <a:bodyPr vert="horz" wrap="square" lIns="91440" tIns="45720" rIns="91440" bIns="45720" numCol="1" anchor="t" anchorCtr="0" compatLnSpc="1">
              <a:prstTxWarp prst="textNoShape">
                <a:avLst/>
              </a:prstTxWarp>
            </a:bodyPr>
            <a:lstStyle/>
            <a:p>
              <a:endParaRPr lang="da-DK"/>
            </a:p>
          </p:txBody>
        </p:sp>
        <p:sp>
          <p:nvSpPr>
            <p:cNvPr id="23" name="WordArt 10"/>
            <p:cNvSpPr>
              <a:spLocks noChangeArrowheads="1" noChangeShapeType="1" noTextEdit="1"/>
            </p:cNvSpPr>
            <p:nvPr/>
          </p:nvSpPr>
          <p:spPr bwMode="auto">
            <a:xfrm rot="4022728">
              <a:off x="3552825" y="1238250"/>
              <a:ext cx="590550" cy="190500"/>
            </a:xfrm>
            <a:prstGeom prst="rect">
              <a:avLst/>
            </a:prstGeom>
          </p:spPr>
          <p:txBody>
            <a:bodyPr wrap="none" fromWordArt="1">
              <a:prstTxWarp prst="textPlain">
                <a:avLst>
                  <a:gd name="adj" fmla="val 50000"/>
                </a:avLst>
              </a:prstTxWarp>
            </a:bodyPr>
            <a:lstStyle/>
            <a:p>
              <a:pPr algn="ctr" rtl="0"/>
              <a:r>
                <a:rPr lang="da-DK" sz="1200" kern="10" spc="0" dirty="0" err="1" smtClean="0">
                  <a:ln w="9525">
                    <a:noFill/>
                    <a:round/>
                    <a:headEnd/>
                    <a:tailEnd/>
                  </a:ln>
                  <a:solidFill>
                    <a:srgbClr val="FFFFFF"/>
                  </a:solidFill>
                  <a:effectLst/>
                  <a:latin typeface="Tahoma"/>
                  <a:ea typeface="Tahoma"/>
                  <a:cs typeface="Tahoma"/>
                </a:rPr>
                <a:t>Mobility</a:t>
              </a:r>
              <a:endParaRPr lang="da-DK" sz="1200" kern="10" spc="0" dirty="0">
                <a:ln w="9525">
                  <a:noFill/>
                  <a:round/>
                  <a:headEnd/>
                  <a:tailEnd/>
                </a:ln>
                <a:solidFill>
                  <a:srgbClr val="FFFFFF"/>
                </a:solidFill>
                <a:effectLst/>
                <a:latin typeface="Tahoma"/>
                <a:ea typeface="Tahoma"/>
                <a:cs typeface="Tahoma"/>
              </a:endParaRPr>
            </a:p>
          </p:txBody>
        </p:sp>
        <p:sp>
          <p:nvSpPr>
            <p:cNvPr id="24" name="WordArt 9"/>
            <p:cNvSpPr>
              <a:spLocks noChangeArrowheads="1" noChangeShapeType="1" noTextEdit="1"/>
            </p:cNvSpPr>
            <p:nvPr/>
          </p:nvSpPr>
          <p:spPr bwMode="auto">
            <a:xfrm rot="3099798">
              <a:off x="3133725" y="1316038"/>
              <a:ext cx="590550" cy="190500"/>
            </a:xfrm>
            <a:prstGeom prst="rect">
              <a:avLst/>
            </a:prstGeom>
          </p:spPr>
          <p:txBody>
            <a:bodyPr wrap="none" fromWordArt="1">
              <a:prstTxWarp prst="textPlain">
                <a:avLst>
                  <a:gd name="adj" fmla="val 50000"/>
                </a:avLst>
              </a:prstTxWarp>
            </a:bodyPr>
            <a:lstStyle/>
            <a:p>
              <a:pPr algn="ctr" rtl="0"/>
              <a:r>
                <a:rPr lang="da-DK" sz="1200" kern="10" dirty="0" err="1" smtClean="0">
                  <a:ln w="9525">
                    <a:noFill/>
                    <a:round/>
                    <a:headEnd/>
                    <a:tailEnd/>
                  </a:ln>
                  <a:solidFill>
                    <a:srgbClr val="FFFFFF"/>
                  </a:solidFill>
                  <a:latin typeface="Tahoma"/>
                  <a:ea typeface="Tahoma"/>
                  <a:cs typeface="Tahoma"/>
                </a:rPr>
                <a:t>Self-care</a:t>
              </a:r>
              <a:endParaRPr lang="da-DK" sz="1200" kern="10" spc="0" dirty="0">
                <a:ln w="9525">
                  <a:noFill/>
                  <a:round/>
                  <a:headEnd/>
                  <a:tailEnd/>
                </a:ln>
                <a:solidFill>
                  <a:srgbClr val="FFFFFF"/>
                </a:solidFill>
                <a:effectLst/>
                <a:latin typeface="Tahoma"/>
                <a:ea typeface="Tahoma"/>
                <a:cs typeface="Tahoma"/>
              </a:endParaRPr>
            </a:p>
          </p:txBody>
        </p:sp>
        <p:sp>
          <p:nvSpPr>
            <p:cNvPr id="25" name="WordArt 8"/>
            <p:cNvSpPr>
              <a:spLocks noChangeArrowheads="1" noChangeShapeType="1" noTextEdit="1"/>
            </p:cNvSpPr>
            <p:nvPr/>
          </p:nvSpPr>
          <p:spPr bwMode="auto">
            <a:xfrm rot="2417212">
              <a:off x="2272270" y="1376336"/>
              <a:ext cx="1049046" cy="227171"/>
            </a:xfrm>
            <a:prstGeom prst="rect">
              <a:avLst/>
            </a:prstGeom>
          </p:spPr>
          <p:txBody>
            <a:bodyPr wrap="none" fromWordArt="1">
              <a:prstTxWarp prst="textPlain">
                <a:avLst>
                  <a:gd name="adj" fmla="val 50000"/>
                </a:avLst>
              </a:prstTxWarp>
            </a:bodyPr>
            <a:lstStyle/>
            <a:p>
              <a:pPr algn="ctr" rtl="0"/>
              <a:r>
                <a:rPr lang="da-DK" sz="1200" kern="10" dirty="0" err="1" smtClean="0">
                  <a:ln w="9525">
                    <a:noFill/>
                    <a:round/>
                    <a:headEnd/>
                    <a:tailEnd/>
                  </a:ln>
                  <a:solidFill>
                    <a:srgbClr val="FFFFFF"/>
                  </a:solidFill>
                  <a:latin typeface="Tahoma"/>
                  <a:ea typeface="Tahoma"/>
                  <a:cs typeface="Tahoma"/>
                </a:rPr>
                <a:t>C</a:t>
              </a:r>
              <a:r>
                <a:rPr lang="da-DK" sz="1200" kern="10" spc="0" dirty="0" err="1" smtClean="0">
                  <a:ln w="9525">
                    <a:noFill/>
                    <a:round/>
                    <a:headEnd/>
                    <a:tailEnd/>
                  </a:ln>
                  <a:solidFill>
                    <a:srgbClr val="FFFFFF"/>
                  </a:solidFill>
                  <a:effectLst/>
                  <a:latin typeface="Tahoma"/>
                  <a:ea typeface="Tahoma"/>
                  <a:cs typeface="Tahoma"/>
                </a:rPr>
                <a:t>omunication</a:t>
              </a:r>
              <a:endParaRPr lang="da-DK" sz="1200" kern="10" spc="0" dirty="0">
                <a:ln w="9525">
                  <a:noFill/>
                  <a:round/>
                  <a:headEnd/>
                  <a:tailEnd/>
                </a:ln>
                <a:solidFill>
                  <a:srgbClr val="FFFFFF"/>
                </a:solidFill>
                <a:effectLst/>
                <a:latin typeface="Tahoma"/>
                <a:ea typeface="Tahoma"/>
                <a:cs typeface="Tahoma"/>
              </a:endParaRPr>
            </a:p>
          </p:txBody>
        </p:sp>
        <p:sp>
          <p:nvSpPr>
            <p:cNvPr id="26" name="WordArt 7"/>
            <p:cNvSpPr>
              <a:spLocks noChangeArrowheads="1" noChangeShapeType="1" noTextEdit="1"/>
            </p:cNvSpPr>
            <p:nvPr/>
          </p:nvSpPr>
          <p:spPr bwMode="auto">
            <a:xfrm rot="1517590">
              <a:off x="2143125" y="1757363"/>
              <a:ext cx="912813" cy="476250"/>
            </a:xfrm>
            <a:prstGeom prst="rect">
              <a:avLst/>
            </a:prstGeom>
          </p:spPr>
          <p:txBody>
            <a:bodyPr wrap="none" fromWordArt="1">
              <a:prstTxWarp prst="textPlain">
                <a:avLst>
                  <a:gd name="adj" fmla="val 50000"/>
                </a:avLst>
              </a:prstTxWarp>
            </a:bodyPr>
            <a:lstStyle/>
            <a:p>
              <a:pPr algn="ctr" rtl="0"/>
              <a:r>
                <a:rPr lang="da-DK" sz="1200" kern="10" spc="0" dirty="0" smtClean="0">
                  <a:ln w="9525">
                    <a:noFill/>
                    <a:round/>
                    <a:headEnd/>
                    <a:tailEnd/>
                  </a:ln>
                  <a:solidFill>
                    <a:srgbClr val="FFFFFF"/>
                  </a:solidFill>
                  <a:effectLst/>
                  <a:latin typeface="Tahoma"/>
                  <a:ea typeface="Tahoma"/>
                  <a:cs typeface="Tahoma"/>
                </a:rPr>
                <a:t>Practical </a:t>
              </a:r>
              <a:r>
                <a:rPr lang="da-DK" sz="1200" kern="10" spc="0" dirty="0" err="1" smtClean="0">
                  <a:ln w="9525">
                    <a:noFill/>
                    <a:round/>
                    <a:headEnd/>
                    <a:tailEnd/>
                  </a:ln>
                  <a:solidFill>
                    <a:srgbClr val="FFFFFF"/>
                  </a:solidFill>
                  <a:effectLst/>
                  <a:latin typeface="Tahoma"/>
                  <a:ea typeface="Tahoma"/>
                  <a:cs typeface="Tahoma"/>
                </a:rPr>
                <a:t>tasks</a:t>
              </a:r>
              <a:r>
                <a:rPr lang="da-DK" sz="1200" kern="10" spc="0" dirty="0" smtClean="0">
                  <a:ln w="9525">
                    <a:noFill/>
                    <a:round/>
                    <a:headEnd/>
                    <a:tailEnd/>
                  </a:ln>
                  <a:solidFill>
                    <a:srgbClr val="FFFFFF"/>
                  </a:solidFill>
                  <a:effectLst/>
                  <a:latin typeface="Tahoma"/>
                  <a:ea typeface="Tahoma"/>
                  <a:cs typeface="Tahoma"/>
                </a:rPr>
                <a:t> </a:t>
              </a:r>
            </a:p>
            <a:p>
              <a:pPr algn="ctr" rtl="0"/>
              <a:r>
                <a:rPr lang="da-DK" sz="1200" kern="10" spc="0" dirty="0" smtClean="0">
                  <a:ln w="9525">
                    <a:noFill/>
                    <a:round/>
                    <a:headEnd/>
                    <a:tailEnd/>
                  </a:ln>
                  <a:solidFill>
                    <a:srgbClr val="FFFFFF"/>
                  </a:solidFill>
                  <a:effectLst/>
                  <a:latin typeface="Tahoma"/>
                  <a:ea typeface="Tahoma"/>
                  <a:cs typeface="Tahoma"/>
                </a:rPr>
                <a:t>at </a:t>
              </a:r>
              <a:r>
                <a:rPr lang="da-DK" sz="1200" kern="10" spc="0" dirty="0" err="1" smtClean="0">
                  <a:ln w="9525">
                    <a:noFill/>
                    <a:round/>
                    <a:headEnd/>
                    <a:tailEnd/>
                  </a:ln>
                  <a:solidFill>
                    <a:srgbClr val="FFFFFF"/>
                  </a:solidFill>
                  <a:effectLst/>
                  <a:latin typeface="Tahoma"/>
                  <a:ea typeface="Tahoma"/>
                  <a:cs typeface="Tahoma"/>
                </a:rPr>
                <a:t>home</a:t>
              </a:r>
              <a:endParaRPr lang="da-DK" sz="1200" kern="10" spc="0" dirty="0">
                <a:ln w="9525">
                  <a:noFill/>
                  <a:round/>
                  <a:headEnd/>
                  <a:tailEnd/>
                </a:ln>
                <a:solidFill>
                  <a:srgbClr val="FFFFFF"/>
                </a:solidFill>
                <a:effectLst/>
                <a:latin typeface="Tahoma"/>
                <a:ea typeface="Tahoma"/>
                <a:cs typeface="Tahoma"/>
              </a:endParaRPr>
            </a:p>
          </p:txBody>
        </p:sp>
        <p:sp>
          <p:nvSpPr>
            <p:cNvPr id="27" name="Text Box 6"/>
            <p:cNvSpPr txBox="1">
              <a:spLocks noChangeArrowheads="1"/>
            </p:cNvSpPr>
            <p:nvPr/>
          </p:nvSpPr>
          <p:spPr bwMode="auto">
            <a:xfrm>
              <a:off x="3333750" y="1908175"/>
              <a:ext cx="1800225" cy="896938"/>
            </a:xfrm>
            <a:prstGeom prst="rect">
              <a:avLst/>
            </a:prstGeom>
            <a:solidFill>
              <a:srgbClr val="002060"/>
            </a:solidFill>
            <a:ln w="9525">
              <a:solidFill>
                <a:srgbClr val="00206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da-DK" sz="1000" dirty="0">
                <a:solidFill>
                  <a:srgbClr val="FFFFFF"/>
                </a:solidFill>
                <a:latin typeface="Tahoma" pitchFamily="34" charset="0"/>
                <a:ea typeface="Calibri" pitchFamily="34"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da-DK" sz="1000" b="0" i="0" u="none" strike="noStrike" cap="none" normalizeH="0" baseline="0" dirty="0" err="1" smtClean="0">
                  <a:ln>
                    <a:noFill/>
                  </a:ln>
                  <a:solidFill>
                    <a:srgbClr val="FFFFFF"/>
                  </a:solidFill>
                  <a:effectLst/>
                  <a:latin typeface="Tahoma" pitchFamily="34" charset="0"/>
                  <a:ea typeface="Calibri" pitchFamily="34" charset="0"/>
                  <a:cs typeface="Tahoma" pitchFamily="34" charset="0"/>
                </a:rPr>
                <a:t>Psysical</a:t>
              </a: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 </a:t>
              </a:r>
              <a:r>
                <a:rPr kumimoji="0" lang="da-DK" sz="1000" b="0" i="0" u="none" strike="noStrike" cap="none" normalizeH="0" baseline="0" dirty="0" err="1" smtClean="0">
                  <a:ln>
                    <a:noFill/>
                  </a:ln>
                  <a:solidFill>
                    <a:srgbClr val="FFFFFF"/>
                  </a:solidFill>
                  <a:effectLst/>
                  <a:latin typeface="Tahoma" pitchFamily="34" charset="0"/>
                  <a:ea typeface="Calibri" pitchFamily="34" charset="0"/>
                  <a:cs typeface="Tahoma" pitchFamily="34" charset="0"/>
                </a:rPr>
                <a:t>disability</a:t>
              </a:r>
              <a:endParaRPr kumimoji="0" lang="da-DK"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Mental </a:t>
              </a:r>
              <a:r>
                <a:rPr kumimoji="0" lang="da-DK" sz="1000" b="0" i="0" u="none" strike="noStrike" cap="none" normalizeH="0" baseline="0" dirty="0" err="1" smtClean="0">
                  <a:ln>
                    <a:noFill/>
                  </a:ln>
                  <a:solidFill>
                    <a:srgbClr val="FFFFFF"/>
                  </a:solidFill>
                  <a:effectLst/>
                  <a:latin typeface="Tahoma" pitchFamily="34" charset="0"/>
                  <a:ea typeface="Calibri" pitchFamily="34" charset="0"/>
                  <a:cs typeface="Tahoma" pitchFamily="34" charset="0"/>
                </a:rPr>
                <a:t>disability</a:t>
              </a:r>
              <a:endParaRPr kumimoji="0" lang="da-DK"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a-DK" sz="1000" b="0" i="0" u="none" strike="noStrike" cap="none" normalizeH="0" baseline="0" dirty="0" smtClean="0">
                  <a:ln>
                    <a:noFill/>
                  </a:ln>
                  <a:solidFill>
                    <a:srgbClr val="FFFFFF"/>
                  </a:solidFill>
                  <a:effectLst/>
                  <a:latin typeface="Tahoma" pitchFamily="34" charset="0"/>
                  <a:ea typeface="Calibri" pitchFamily="34" charset="0"/>
                  <a:cs typeface="Tahoma" pitchFamily="34" charset="0"/>
                </a:rPr>
                <a:t>Social problem</a:t>
              </a:r>
              <a:endParaRPr kumimoji="0" lang="da-DK"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WordArt 5"/>
            <p:cNvSpPr>
              <a:spLocks noChangeArrowheads="1" noChangeShapeType="1" noTextEdit="1"/>
            </p:cNvSpPr>
            <p:nvPr/>
          </p:nvSpPr>
          <p:spPr bwMode="auto">
            <a:xfrm>
              <a:off x="2070129" y="2307160"/>
              <a:ext cx="821792" cy="416990"/>
            </a:xfrm>
            <a:prstGeom prst="rect">
              <a:avLst/>
            </a:prstGeom>
          </p:spPr>
          <p:txBody>
            <a:bodyPr wrap="none" fromWordArt="1">
              <a:prstTxWarp prst="textPlain">
                <a:avLst>
                  <a:gd name="adj" fmla="val 50000"/>
                </a:avLst>
              </a:prstTxWarp>
            </a:bodyPr>
            <a:lstStyle/>
            <a:p>
              <a:pPr algn="ctr"/>
              <a:r>
                <a:rPr lang="da-DK" sz="4400" kern="0" dirty="0" err="1">
                  <a:solidFill>
                    <a:schemeClr val="accent3"/>
                  </a:solidFill>
                </a:rPr>
                <a:t>Functionality</a:t>
              </a:r>
              <a:r>
                <a:rPr lang="da-DK" sz="4400" kern="0" dirty="0">
                  <a:solidFill>
                    <a:schemeClr val="accent3"/>
                  </a:solidFill>
                </a:rPr>
                <a:t> </a:t>
              </a:r>
              <a:endParaRPr lang="da-DK" sz="4400" kern="0" dirty="0" smtClean="0">
                <a:solidFill>
                  <a:schemeClr val="accent3"/>
                </a:solidFill>
              </a:endParaRPr>
            </a:p>
            <a:p>
              <a:pPr algn="ctr"/>
              <a:r>
                <a:rPr lang="da-DK" sz="4400" kern="0" dirty="0" smtClean="0">
                  <a:solidFill>
                    <a:schemeClr val="accent3"/>
                  </a:solidFill>
                </a:rPr>
                <a:t>in </a:t>
              </a:r>
              <a:r>
                <a:rPr lang="da-DK" sz="4400" kern="0" dirty="0">
                  <a:solidFill>
                    <a:schemeClr val="accent3"/>
                  </a:solidFill>
                </a:rPr>
                <a:t>society</a:t>
              </a:r>
            </a:p>
            <a:p>
              <a:pPr algn="ctr" rtl="0"/>
              <a:endParaRPr lang="da-DK" sz="1200" kern="10" spc="0" dirty="0">
                <a:ln w="9525">
                  <a:noFill/>
                  <a:round/>
                  <a:headEnd/>
                  <a:tailEnd/>
                </a:ln>
                <a:solidFill>
                  <a:srgbClr val="FFFFFF"/>
                </a:solidFill>
                <a:effectLst/>
                <a:latin typeface="Tahoma"/>
                <a:ea typeface="Tahoma"/>
                <a:cs typeface="Tahoma"/>
              </a:endParaRPr>
            </a:p>
          </p:txBody>
        </p:sp>
        <p:sp>
          <p:nvSpPr>
            <p:cNvPr id="29" name="WordArt 4"/>
            <p:cNvSpPr>
              <a:spLocks noChangeArrowheads="1" noChangeShapeType="1" noTextEdit="1"/>
            </p:cNvSpPr>
            <p:nvPr/>
          </p:nvSpPr>
          <p:spPr bwMode="auto">
            <a:xfrm rot="-1163221">
              <a:off x="2470150" y="2806700"/>
              <a:ext cx="601663" cy="234950"/>
            </a:xfrm>
            <a:prstGeom prst="rect">
              <a:avLst/>
            </a:prstGeom>
          </p:spPr>
          <p:txBody>
            <a:bodyPr wrap="none" fromWordArt="1">
              <a:prstTxWarp prst="textPlain">
                <a:avLst>
                  <a:gd name="adj" fmla="val 50000"/>
                </a:avLst>
              </a:prstTxWarp>
            </a:bodyPr>
            <a:lstStyle/>
            <a:p>
              <a:pPr algn="ctr" rtl="0"/>
              <a:r>
                <a:rPr lang="da-DK" sz="1200" kern="10" spc="0" dirty="0" smtClean="0">
                  <a:ln w="9525">
                    <a:noFill/>
                    <a:round/>
                    <a:headEnd/>
                    <a:tailEnd/>
                  </a:ln>
                  <a:solidFill>
                    <a:srgbClr val="FFFFFF"/>
                  </a:solidFill>
                  <a:effectLst/>
                  <a:latin typeface="Tahoma"/>
                  <a:ea typeface="Tahoma"/>
                  <a:cs typeface="Tahoma"/>
                </a:rPr>
                <a:t>Social </a:t>
              </a:r>
              <a:r>
                <a:rPr lang="da-DK" sz="1200" kern="10" spc="0" dirty="0" err="1" smtClean="0">
                  <a:ln w="9525">
                    <a:noFill/>
                    <a:round/>
                    <a:headEnd/>
                    <a:tailEnd/>
                  </a:ln>
                  <a:solidFill>
                    <a:srgbClr val="FFFFFF"/>
                  </a:solidFill>
                  <a:effectLst/>
                  <a:latin typeface="Tahoma"/>
                  <a:ea typeface="Tahoma"/>
                  <a:cs typeface="Tahoma"/>
                </a:rPr>
                <a:t>life</a:t>
              </a:r>
              <a:endParaRPr lang="da-DK" sz="1200" kern="10" spc="0" dirty="0">
                <a:ln w="9525">
                  <a:noFill/>
                  <a:round/>
                  <a:headEnd/>
                  <a:tailEnd/>
                </a:ln>
                <a:solidFill>
                  <a:srgbClr val="FFFFFF"/>
                </a:solidFill>
                <a:effectLst/>
                <a:latin typeface="Tahoma"/>
                <a:ea typeface="Tahoma"/>
                <a:cs typeface="Tahoma"/>
              </a:endParaRPr>
            </a:p>
          </p:txBody>
        </p:sp>
        <p:sp>
          <p:nvSpPr>
            <p:cNvPr id="30" name="WordArt 3"/>
            <p:cNvSpPr>
              <a:spLocks noChangeArrowheads="1" noChangeShapeType="1" noTextEdit="1"/>
            </p:cNvSpPr>
            <p:nvPr/>
          </p:nvSpPr>
          <p:spPr bwMode="auto">
            <a:xfrm rot="-2223251">
              <a:off x="2757488" y="3178175"/>
              <a:ext cx="606425" cy="171450"/>
            </a:xfrm>
            <a:prstGeom prst="rect">
              <a:avLst/>
            </a:prstGeom>
          </p:spPr>
          <p:txBody>
            <a:bodyPr wrap="none" fromWordArt="1">
              <a:prstTxWarp prst="textPlain">
                <a:avLst>
                  <a:gd name="adj" fmla="val 50000"/>
                </a:avLst>
              </a:prstTxWarp>
            </a:bodyPr>
            <a:lstStyle/>
            <a:p>
              <a:pPr algn="ctr" rtl="0"/>
              <a:r>
                <a:rPr lang="da-DK" sz="1200" kern="10" dirty="0" smtClean="0">
                  <a:ln w="9525">
                    <a:noFill/>
                    <a:round/>
                    <a:headEnd/>
                    <a:tailEnd/>
                  </a:ln>
                  <a:solidFill>
                    <a:srgbClr val="FFFFFF"/>
                  </a:solidFill>
                  <a:latin typeface="Tahoma"/>
                  <a:ea typeface="Tahoma"/>
                  <a:cs typeface="Tahoma"/>
                </a:rPr>
                <a:t>Health</a:t>
              </a:r>
              <a:endParaRPr lang="da-DK" sz="1200" kern="10" spc="0" dirty="0">
                <a:ln w="9525">
                  <a:noFill/>
                  <a:round/>
                  <a:headEnd/>
                  <a:tailEnd/>
                </a:ln>
                <a:solidFill>
                  <a:srgbClr val="FFFFFF"/>
                </a:solidFill>
                <a:effectLst/>
                <a:latin typeface="Tahoma"/>
                <a:ea typeface="Tahoma"/>
                <a:cs typeface="Tahoma"/>
              </a:endParaRPr>
            </a:p>
          </p:txBody>
        </p:sp>
        <p:sp>
          <p:nvSpPr>
            <p:cNvPr id="31" name="WordArt 2"/>
            <p:cNvSpPr>
              <a:spLocks noChangeArrowheads="1" noChangeShapeType="1" noTextEdit="1"/>
            </p:cNvSpPr>
            <p:nvPr/>
          </p:nvSpPr>
          <p:spPr bwMode="auto">
            <a:xfrm rot="-1297992">
              <a:off x="352425" y="1116013"/>
              <a:ext cx="1504950" cy="838200"/>
            </a:xfrm>
            <a:prstGeom prst="rect">
              <a:avLst/>
            </a:prstGeom>
          </p:spPr>
          <p:txBody>
            <a:bodyPr wrap="none" fromWordArt="1">
              <a:prstTxWarp prst="textSlantUp">
                <a:avLst>
                  <a:gd name="adj" fmla="val 55556"/>
                </a:avLst>
              </a:prstTxWarp>
            </a:bodyPr>
            <a:lstStyle/>
            <a:p>
              <a:pPr algn="ctr" rtl="0"/>
              <a:r>
                <a:rPr lang="da-DK" sz="2400" kern="10" spc="0" dirty="0" smtClean="0">
                  <a:ln w="9525">
                    <a:solidFill>
                      <a:srgbClr val="9BBB59"/>
                    </a:solidFill>
                    <a:round/>
                    <a:headEnd/>
                    <a:tailEnd/>
                  </a:ln>
                  <a:solidFill>
                    <a:srgbClr val="FFFFFF"/>
                  </a:solidFill>
                  <a:effectLst/>
                  <a:latin typeface="Tahoma"/>
                  <a:ea typeface="Tahoma"/>
                  <a:cs typeface="Tahoma"/>
                </a:rPr>
                <a:t>Environment</a:t>
              </a:r>
              <a:endParaRPr lang="da-DK" sz="2400" kern="10" spc="0" dirty="0">
                <a:ln w="9525">
                  <a:solidFill>
                    <a:srgbClr val="9BBB59"/>
                  </a:solidFill>
                  <a:round/>
                  <a:headEnd/>
                  <a:tailEnd/>
                </a:ln>
                <a:solidFill>
                  <a:srgbClr val="FFFFFF"/>
                </a:solidFill>
                <a:effectLst/>
                <a:latin typeface="Tahoma"/>
                <a:ea typeface="Tahoma"/>
                <a:cs typeface="Tahoma"/>
              </a:endParaRPr>
            </a:p>
          </p:txBody>
        </p:sp>
        <p:sp>
          <p:nvSpPr>
            <p:cNvPr id="32" name="Oval 1"/>
            <p:cNvSpPr>
              <a:spLocks noChangeArrowheads="1"/>
            </p:cNvSpPr>
            <p:nvPr/>
          </p:nvSpPr>
          <p:spPr bwMode="auto">
            <a:xfrm>
              <a:off x="4962525" y="2643188"/>
              <a:ext cx="171450" cy="161925"/>
            </a:xfrm>
            <a:prstGeom prst="ellipse">
              <a:avLst/>
            </a:prstGeom>
            <a:solidFill>
              <a:srgbClr val="9BBB59"/>
            </a:solidFill>
            <a:ln w="9525">
              <a:solidFill>
                <a:srgbClr val="9BBB59"/>
              </a:solidFill>
              <a:round/>
              <a:headEnd/>
              <a:tailEnd/>
            </a:ln>
          </p:spPr>
          <p:txBody>
            <a:bodyPr vert="horz" wrap="square" lIns="91440" tIns="45720" rIns="91440" bIns="45720" numCol="1" anchor="t" anchorCtr="0" compatLnSpc="1">
              <a:prstTxWarp prst="textNoShape">
                <a:avLst/>
              </a:prstTxWarp>
            </a:bodyPr>
            <a:lstStyle/>
            <a:p>
              <a:endParaRPr lang="da-DK"/>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Completion</a:t>
            </a:r>
            <a:r>
              <a:rPr lang="da-DK" sz="2400" dirty="0" smtClean="0"/>
              <a:t> of the </a:t>
            </a:r>
            <a:r>
              <a:rPr lang="da-DK" sz="2400" dirty="0" err="1" smtClean="0"/>
              <a:t>scheme</a:t>
            </a:r>
            <a:r>
              <a:rPr lang="da-DK" sz="2400" dirty="0" smtClean="0"/>
              <a:t> of </a:t>
            </a:r>
            <a:r>
              <a:rPr lang="da-DK" sz="2400" dirty="0" err="1" smtClean="0"/>
              <a:t>framework</a:t>
            </a:r>
            <a:r>
              <a:rPr lang="da-DK" sz="2400" dirty="0" smtClean="0"/>
              <a:t> </a:t>
            </a:r>
            <a:r>
              <a:rPr lang="da-DK" sz="2400" dirty="0" err="1" smtClean="0"/>
              <a:t>assessment</a:t>
            </a:r>
            <a:endParaRPr lang="da-DK" sz="2400" dirty="0"/>
          </a:p>
        </p:txBody>
      </p:sp>
      <p:sp>
        <p:nvSpPr>
          <p:cNvPr id="3" name="Pladsholder til indhold 2"/>
          <p:cNvSpPr>
            <a:spLocks noGrp="1"/>
          </p:cNvSpPr>
          <p:nvPr>
            <p:ph idx="1"/>
          </p:nvPr>
        </p:nvSpPr>
        <p:spPr>
          <a:xfrm>
            <a:off x="457200" y="1433513"/>
            <a:ext cx="8229600" cy="2366591"/>
          </a:xfrm>
        </p:spPr>
        <p:txBody>
          <a:bodyPr/>
          <a:lstStyle/>
          <a:p>
            <a:pPr marL="190500" indent="-190500">
              <a:tabLst>
                <a:tab pos="5715000" algn="l"/>
              </a:tabLst>
            </a:pPr>
            <a:endParaRPr lang="da-DK" dirty="0" smtClean="0"/>
          </a:p>
          <a:p>
            <a:pPr marL="190500" indent="-190500">
              <a:tabLst>
                <a:tab pos="5715000" algn="l"/>
              </a:tabLst>
            </a:pPr>
            <a:r>
              <a:rPr lang="da-DK" dirty="0" smtClean="0"/>
              <a:t>Complete the </a:t>
            </a:r>
            <a:r>
              <a:rPr lang="da-DK" dirty="0" err="1" smtClean="0"/>
              <a:t>scheme</a:t>
            </a:r>
            <a:r>
              <a:rPr lang="da-DK" dirty="0" smtClean="0"/>
              <a:t> of </a:t>
            </a:r>
            <a:r>
              <a:rPr lang="da-DK" dirty="0" err="1" smtClean="0"/>
              <a:t>framework</a:t>
            </a:r>
            <a:r>
              <a:rPr lang="da-DK" dirty="0" smtClean="0"/>
              <a:t> </a:t>
            </a:r>
            <a:r>
              <a:rPr lang="da-DK" dirty="0" err="1" smtClean="0"/>
              <a:t>assessment</a:t>
            </a:r>
            <a:endParaRPr lang="da-DK" dirty="0" smtClean="0"/>
          </a:p>
          <a:p>
            <a:pPr marL="190500" indent="-190500">
              <a:buNone/>
              <a:tabLst>
                <a:tab pos="5715000" algn="l"/>
              </a:tabLst>
            </a:pPr>
            <a:r>
              <a:rPr lang="da-DK" dirty="0" smtClean="0"/>
              <a:t>	 in </a:t>
            </a:r>
            <a:r>
              <a:rPr lang="da-DK" dirty="0" err="1" smtClean="0"/>
              <a:t>groups</a:t>
            </a:r>
            <a:endParaRPr lang="da-DK" dirty="0" smtClean="0"/>
          </a:p>
          <a:p>
            <a:pPr marL="190500" indent="-190500">
              <a:tabLst>
                <a:tab pos="5715000" algn="l"/>
              </a:tabLst>
            </a:pPr>
            <a:endParaRPr lang="da-DK" dirty="0" smtClean="0"/>
          </a:p>
          <a:p>
            <a:pPr marL="190500" indent="-190500">
              <a:tabLst>
                <a:tab pos="5715000" algn="l"/>
              </a:tabLst>
            </a:pPr>
            <a:r>
              <a:rPr lang="da-DK" dirty="0" smtClean="0"/>
              <a:t>Start with the case</a:t>
            </a:r>
            <a:r>
              <a:rPr lang="en-US" dirty="0"/>
              <a:t/>
            </a:r>
            <a:br>
              <a:rPr lang="en-US" dirty="0"/>
            </a:br>
            <a:r>
              <a:rPr lang="en-US" dirty="0"/>
              <a:t/>
            </a:r>
            <a:br>
              <a:rPr lang="en-US" dirty="0"/>
            </a:br>
            <a:endParaRPr lang="da-DK" dirty="0" smtClean="0">
              <a:solidFill>
                <a:srgbClr val="091D5D"/>
              </a:solidFill>
              <a:latin typeface="Verdana" pitchFamily="34" charset="0"/>
            </a:endParaRPr>
          </a:p>
          <a:p>
            <a:pPr eaLnBrk="1" hangingPunct="1">
              <a:buFont typeface="Arial" pitchFamily="34" charset="0"/>
              <a:buChar char="•"/>
            </a:pPr>
            <a:endParaRPr lang="da-DK" dirty="0" smtClean="0">
              <a:solidFill>
                <a:srgbClr val="091D5D"/>
              </a:solidFill>
              <a:latin typeface="Verdana" pitchFamily="34" charset="0"/>
            </a:endParaRPr>
          </a:p>
          <a:p>
            <a:endParaRPr lang="da-DK" dirty="0"/>
          </a:p>
        </p:txBody>
      </p:sp>
      <p:pic>
        <p:nvPicPr>
          <p:cNvPr id="4" name="Pladsholder til billede 4" descr="Rikke3 - skrådt bagfra.jpg"/>
          <p:cNvPicPr>
            <a:picLocks noChangeAspect="1"/>
          </p:cNvPicPr>
          <p:nvPr/>
        </p:nvPicPr>
        <p:blipFill>
          <a:blip r:embed="rId3" cstate="print"/>
          <a:srcRect/>
          <a:stretch>
            <a:fillRect/>
          </a:stretch>
        </p:blipFill>
        <p:spPr>
          <a:xfrm>
            <a:off x="5854535" y="1540345"/>
            <a:ext cx="2820480" cy="2049112"/>
          </a:xfrm>
          <a:prstGeom prst="rect">
            <a:avLst/>
          </a:prstGeom>
        </p:spPr>
      </p:pic>
      <p:sp>
        <p:nvSpPr>
          <p:cNvPr id="5" name="TextBox 6"/>
          <p:cNvSpPr txBox="1"/>
          <p:nvPr/>
        </p:nvSpPr>
        <p:spPr>
          <a:xfrm>
            <a:off x="668740" y="4107977"/>
            <a:ext cx="7270348" cy="1600438"/>
          </a:xfrm>
          <a:prstGeom prst="rect">
            <a:avLst/>
          </a:prstGeom>
          <a:solidFill>
            <a:schemeClr val="bg2">
              <a:lumMod val="40000"/>
              <a:lumOff val="60000"/>
            </a:schemeClr>
          </a:solidFill>
          <a:effectLst>
            <a:outerShdw blurRad="50800" dist="38100" algn="l" rotWithShape="0">
              <a:prstClr val="black">
                <a:alpha val="40000"/>
              </a:prstClr>
            </a:outerShdw>
          </a:effectLst>
        </p:spPr>
        <p:txBody>
          <a:bodyPr wrap="square">
            <a:spAutoFit/>
          </a:bodyPr>
          <a:lstStyle>
            <a:lvl1pPr marL="180975" indent="-180975"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buFont typeface="Arial" pitchFamily="34" charset="0"/>
              <a:buChar char="•"/>
            </a:pPr>
            <a:r>
              <a:rPr lang="da-DK" sz="1400" dirty="0" err="1" smtClean="0">
                <a:solidFill>
                  <a:srgbClr val="091D5D"/>
                </a:solidFill>
                <a:latin typeface="Verdana" pitchFamily="34" charset="0"/>
              </a:rPr>
              <a:t>What</a:t>
            </a:r>
            <a:r>
              <a:rPr lang="da-DK" sz="1400" dirty="0" smtClean="0">
                <a:solidFill>
                  <a:srgbClr val="091D5D"/>
                </a:solidFill>
                <a:latin typeface="Verdana" pitchFamily="34" charset="0"/>
              </a:rPr>
              <a:t> is relevant to </a:t>
            </a:r>
            <a:r>
              <a:rPr lang="da-DK" sz="1400" dirty="0" err="1" smtClean="0">
                <a:solidFill>
                  <a:srgbClr val="091D5D"/>
                </a:solidFill>
                <a:latin typeface="Verdana" pitchFamily="34" charset="0"/>
              </a:rPr>
              <a:t>investigate</a:t>
            </a:r>
            <a:r>
              <a:rPr lang="da-DK" sz="1400" dirty="0" smtClean="0">
                <a:solidFill>
                  <a:srgbClr val="091D5D"/>
                </a:solidFill>
                <a:latin typeface="Verdana" pitchFamily="34" charset="0"/>
              </a:rPr>
              <a:t> in relation to the </a:t>
            </a:r>
            <a:r>
              <a:rPr lang="da-DK" sz="1400" dirty="0" err="1" smtClean="0">
                <a:solidFill>
                  <a:srgbClr val="091D5D"/>
                </a:solidFill>
                <a:latin typeface="Verdana" pitchFamily="34" charset="0"/>
              </a:rPr>
              <a:t>specific</a:t>
            </a:r>
            <a:r>
              <a:rPr lang="da-DK" sz="1400" dirty="0" smtClean="0">
                <a:solidFill>
                  <a:srgbClr val="091D5D"/>
                </a:solidFill>
                <a:latin typeface="Verdana" pitchFamily="34" charset="0"/>
              </a:rPr>
              <a:t> </a:t>
            </a:r>
            <a:r>
              <a:rPr lang="da-DK" sz="1400" dirty="0" err="1" smtClean="0">
                <a:solidFill>
                  <a:srgbClr val="091D5D"/>
                </a:solidFill>
                <a:latin typeface="Verdana" pitchFamily="34" charset="0"/>
              </a:rPr>
              <a:t>citizen</a:t>
            </a:r>
            <a:r>
              <a:rPr lang="da-DK" sz="1400" dirty="0" smtClean="0">
                <a:solidFill>
                  <a:srgbClr val="091D5D"/>
                </a:solidFill>
                <a:latin typeface="Verdana" pitchFamily="34" charset="0"/>
              </a:rPr>
              <a:t>?</a:t>
            </a:r>
            <a:endParaRPr lang="da-DK" sz="1400" dirty="0">
              <a:solidFill>
                <a:srgbClr val="091D5D"/>
              </a:solidFill>
              <a:latin typeface="Verdana" pitchFamily="34" charset="0"/>
            </a:endParaRPr>
          </a:p>
          <a:p>
            <a:pPr eaLnBrk="1" hangingPunct="1">
              <a:buFont typeface="Arial" pitchFamily="34" charset="0"/>
              <a:buChar char="•"/>
            </a:pPr>
            <a:endParaRPr lang="da-DK" sz="1400" dirty="0">
              <a:solidFill>
                <a:srgbClr val="091D5D"/>
              </a:solidFill>
              <a:latin typeface="Verdana" pitchFamily="34" charset="0"/>
            </a:endParaRPr>
          </a:p>
          <a:p>
            <a:pPr eaLnBrk="1" hangingPunct="1">
              <a:buFont typeface="Arial" pitchFamily="34" charset="0"/>
              <a:buChar char="•"/>
            </a:pPr>
            <a:r>
              <a:rPr lang="da-DK" sz="1400" dirty="0" smtClean="0">
                <a:solidFill>
                  <a:srgbClr val="091D5D"/>
                </a:solidFill>
                <a:latin typeface="Verdana" pitchFamily="34" charset="0"/>
              </a:rPr>
              <a:t>How to </a:t>
            </a:r>
            <a:r>
              <a:rPr lang="da-DK" sz="1400" dirty="0" err="1" smtClean="0">
                <a:solidFill>
                  <a:srgbClr val="091D5D"/>
                </a:solidFill>
                <a:latin typeface="Verdana" pitchFamily="34" charset="0"/>
              </a:rPr>
              <a:t>ensure</a:t>
            </a:r>
            <a:r>
              <a:rPr lang="da-DK" sz="1400" dirty="0" smtClean="0">
                <a:solidFill>
                  <a:srgbClr val="091D5D"/>
                </a:solidFill>
                <a:latin typeface="Verdana" pitchFamily="34" charset="0"/>
              </a:rPr>
              <a:t> </a:t>
            </a:r>
            <a:r>
              <a:rPr lang="da-DK" sz="1400" dirty="0" err="1" smtClean="0">
                <a:solidFill>
                  <a:srgbClr val="091D5D"/>
                </a:solidFill>
                <a:latin typeface="Verdana" pitchFamily="34" charset="0"/>
              </a:rPr>
              <a:t>focus</a:t>
            </a:r>
            <a:r>
              <a:rPr lang="da-DK" sz="1400" dirty="0" smtClean="0">
                <a:solidFill>
                  <a:srgbClr val="091D5D"/>
                </a:solidFill>
                <a:latin typeface="Verdana" pitchFamily="34" charset="0"/>
              </a:rPr>
              <a:t> on </a:t>
            </a:r>
            <a:r>
              <a:rPr lang="da-DK" sz="1400" dirty="0" err="1" smtClean="0">
                <a:solidFill>
                  <a:srgbClr val="091D5D"/>
                </a:solidFill>
                <a:latin typeface="Verdana" pitchFamily="34" charset="0"/>
              </a:rPr>
              <a:t>resources</a:t>
            </a:r>
            <a:r>
              <a:rPr lang="da-DK" sz="1400" dirty="0" smtClean="0">
                <a:solidFill>
                  <a:srgbClr val="091D5D"/>
                </a:solidFill>
                <a:latin typeface="Verdana" pitchFamily="34" charset="0"/>
              </a:rPr>
              <a:t>?</a:t>
            </a:r>
            <a:endParaRPr lang="da-DK" sz="1400" dirty="0">
              <a:solidFill>
                <a:srgbClr val="091D5D"/>
              </a:solidFill>
              <a:latin typeface="Verdana" pitchFamily="34" charset="0"/>
            </a:endParaRPr>
          </a:p>
          <a:p>
            <a:pPr eaLnBrk="1" hangingPunct="1">
              <a:buFont typeface="Arial" pitchFamily="34" charset="0"/>
              <a:buChar char="•"/>
            </a:pPr>
            <a:endParaRPr lang="da-DK" sz="1400" dirty="0">
              <a:solidFill>
                <a:srgbClr val="091D5D"/>
              </a:solidFill>
              <a:latin typeface="Verdana" pitchFamily="34" charset="0"/>
            </a:endParaRPr>
          </a:p>
          <a:p>
            <a:pPr eaLnBrk="1" hangingPunct="1">
              <a:buFont typeface="Arial" pitchFamily="34" charset="0"/>
              <a:buChar char="•"/>
            </a:pPr>
            <a:r>
              <a:rPr lang="da-DK" sz="1400" dirty="0" smtClean="0">
                <a:solidFill>
                  <a:srgbClr val="091D5D"/>
                </a:solidFill>
                <a:latin typeface="Verdana" pitchFamily="34" charset="0"/>
              </a:rPr>
              <a:t>How to </a:t>
            </a:r>
            <a:r>
              <a:rPr lang="da-DK" sz="1400" dirty="0" err="1" smtClean="0">
                <a:solidFill>
                  <a:srgbClr val="091D5D"/>
                </a:solidFill>
                <a:latin typeface="Verdana" pitchFamily="34" charset="0"/>
              </a:rPr>
              <a:t>ensure</a:t>
            </a:r>
            <a:r>
              <a:rPr lang="da-DK" sz="1400" dirty="0" smtClean="0">
                <a:solidFill>
                  <a:srgbClr val="091D5D"/>
                </a:solidFill>
                <a:latin typeface="Verdana" pitchFamily="34" charset="0"/>
              </a:rPr>
              <a:t> input from </a:t>
            </a:r>
            <a:r>
              <a:rPr lang="da-DK" sz="1400" dirty="0" err="1" smtClean="0">
                <a:solidFill>
                  <a:srgbClr val="091D5D"/>
                </a:solidFill>
                <a:latin typeface="Verdana" pitchFamily="34" charset="0"/>
              </a:rPr>
              <a:t>others</a:t>
            </a:r>
            <a:r>
              <a:rPr lang="da-DK" sz="1400" dirty="0" smtClean="0">
                <a:solidFill>
                  <a:srgbClr val="091D5D"/>
                </a:solidFill>
                <a:latin typeface="Verdana" pitchFamily="34" charset="0"/>
              </a:rPr>
              <a:t>? </a:t>
            </a:r>
            <a:endParaRPr lang="da-DK" sz="1400" dirty="0">
              <a:solidFill>
                <a:srgbClr val="091D5D"/>
              </a:solidFill>
              <a:latin typeface="Verdana" pitchFamily="34" charset="0"/>
            </a:endParaRPr>
          </a:p>
          <a:p>
            <a:pPr eaLnBrk="1" hangingPunct="1"/>
            <a:endParaRPr lang="da-DK" sz="1400" dirty="0">
              <a:solidFill>
                <a:srgbClr val="091D5D"/>
              </a:solidFill>
              <a:latin typeface="Verdana" pitchFamily="34" charset="0"/>
            </a:endParaRPr>
          </a:p>
          <a:p>
            <a:pPr eaLnBrk="1" hangingPunct="1">
              <a:buFont typeface="Arial" pitchFamily="34" charset="0"/>
              <a:buChar char="•"/>
            </a:pPr>
            <a:r>
              <a:rPr lang="da-DK" sz="1400" dirty="0" smtClean="0">
                <a:solidFill>
                  <a:srgbClr val="091D5D"/>
                </a:solidFill>
                <a:latin typeface="Verdana" pitchFamily="34" charset="0"/>
              </a:rPr>
              <a:t>How </a:t>
            </a:r>
            <a:r>
              <a:rPr lang="da-DK" sz="1400" dirty="0" err="1" smtClean="0">
                <a:solidFill>
                  <a:srgbClr val="091D5D"/>
                </a:solidFill>
                <a:latin typeface="Verdana" pitchFamily="34" charset="0"/>
              </a:rPr>
              <a:t>much</a:t>
            </a:r>
            <a:r>
              <a:rPr lang="da-DK" sz="1400" dirty="0" smtClean="0">
                <a:solidFill>
                  <a:srgbClr val="091D5D"/>
                </a:solidFill>
                <a:latin typeface="Verdana" pitchFamily="34" charset="0"/>
              </a:rPr>
              <a:t> is relevant to </a:t>
            </a:r>
            <a:r>
              <a:rPr lang="da-DK" sz="1400" dirty="0" err="1" smtClean="0">
                <a:solidFill>
                  <a:srgbClr val="091D5D"/>
                </a:solidFill>
                <a:latin typeface="Verdana" pitchFamily="34" charset="0"/>
              </a:rPr>
              <a:t>write</a:t>
            </a:r>
            <a:r>
              <a:rPr lang="da-DK" sz="1400" dirty="0" smtClean="0">
                <a:solidFill>
                  <a:srgbClr val="091D5D"/>
                </a:solidFill>
                <a:latin typeface="Verdana" pitchFamily="34" charset="0"/>
              </a:rPr>
              <a:t>?</a:t>
            </a:r>
            <a:endParaRPr lang="da-DK" sz="1400" dirty="0">
              <a:solidFill>
                <a:srgbClr val="091D5D"/>
              </a:solidFill>
              <a:latin typeface="Verdana"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Professional </a:t>
            </a:r>
            <a:r>
              <a:rPr lang="da-DK" sz="2400" dirty="0" err="1" smtClean="0"/>
              <a:t>assessment</a:t>
            </a:r>
            <a:r>
              <a:rPr lang="da-DK" sz="2400" dirty="0" smtClean="0"/>
              <a:t> (case manager)</a:t>
            </a:r>
            <a:endParaRPr lang="da-DK" sz="2400" dirty="0"/>
          </a:p>
        </p:txBody>
      </p:sp>
      <p:sp>
        <p:nvSpPr>
          <p:cNvPr id="3" name="Pladsholder til indhold 2"/>
          <p:cNvSpPr>
            <a:spLocks noGrp="1"/>
          </p:cNvSpPr>
          <p:nvPr>
            <p:ph idx="1"/>
          </p:nvPr>
        </p:nvSpPr>
        <p:spPr>
          <a:xfrm>
            <a:off x="457200" y="1433513"/>
            <a:ext cx="8229600" cy="1675447"/>
          </a:xfrm>
        </p:spPr>
        <p:txBody>
          <a:bodyPr/>
          <a:lstStyle/>
          <a:p>
            <a:pPr marL="190500" indent="-190500">
              <a:tabLst>
                <a:tab pos="5715000" algn="l"/>
              </a:tabLst>
            </a:pPr>
            <a:r>
              <a:rPr lang="en-US" dirty="0" smtClean="0"/>
              <a:t>From </a:t>
            </a:r>
            <a:r>
              <a:rPr lang="en-US" dirty="0"/>
              <a:t>the </a:t>
            </a:r>
            <a:r>
              <a:rPr lang="en-US" dirty="0" smtClean="0"/>
              <a:t>inquiry </a:t>
            </a:r>
            <a:r>
              <a:rPr lang="en-US" dirty="0"/>
              <a:t>and the collected information, the caseworker </a:t>
            </a:r>
            <a:r>
              <a:rPr lang="en-US" dirty="0" smtClean="0"/>
              <a:t>makes the overall professional assessment of the citizen's </a:t>
            </a:r>
            <a:r>
              <a:rPr lang="en-US" dirty="0"/>
              <a:t>situation and </a:t>
            </a:r>
            <a:r>
              <a:rPr lang="en-US" dirty="0" smtClean="0"/>
              <a:t>concludes about the need </a:t>
            </a:r>
            <a:r>
              <a:rPr lang="en-US" dirty="0"/>
              <a:t>for </a:t>
            </a:r>
            <a:r>
              <a:rPr lang="en-US" dirty="0" smtClean="0"/>
              <a:t>support. </a:t>
            </a:r>
          </a:p>
          <a:p>
            <a:pPr marL="190500" indent="-190500">
              <a:tabLst>
                <a:tab pos="5715000" algn="l"/>
              </a:tabLst>
            </a:pPr>
            <a:r>
              <a:rPr lang="en-US" dirty="0" smtClean="0"/>
              <a:t>In the assessment it must </a:t>
            </a:r>
            <a:r>
              <a:rPr lang="en-US" dirty="0"/>
              <a:t>be emphasized, </a:t>
            </a:r>
            <a:r>
              <a:rPr lang="en-US" dirty="0" smtClean="0"/>
              <a:t>which </a:t>
            </a:r>
            <a:r>
              <a:rPr lang="en-US" dirty="0" err="1" smtClean="0"/>
              <a:t>informations</a:t>
            </a:r>
            <a:r>
              <a:rPr lang="en-US" dirty="0" smtClean="0"/>
              <a:t> </a:t>
            </a:r>
            <a:r>
              <a:rPr lang="en-US" dirty="0"/>
              <a:t>and observations in the </a:t>
            </a:r>
            <a:r>
              <a:rPr lang="en-US" dirty="0" smtClean="0"/>
              <a:t>investigation is </a:t>
            </a:r>
            <a:r>
              <a:rPr lang="en-US" dirty="0"/>
              <a:t>of special </a:t>
            </a:r>
            <a:r>
              <a:rPr lang="en-US" dirty="0" smtClean="0"/>
              <a:t>importance</a:t>
            </a:r>
            <a:endParaRPr lang="da-DK" dirty="0" smtClean="0"/>
          </a:p>
          <a:p>
            <a:pPr>
              <a:buNone/>
            </a:pPr>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4086712099"/>
              </p:ext>
            </p:extLst>
          </p:nvPr>
        </p:nvGraphicFramePr>
        <p:xfrm>
          <a:off x="1538067" y="3080825"/>
          <a:ext cx="6096000" cy="1547446"/>
        </p:xfrm>
        <a:graphic>
          <a:graphicData uri="http://schemas.openxmlformats.org/drawingml/2006/table">
            <a:tbl>
              <a:tblPr firstRow="1" bandRow="1">
                <a:tableStyleId>{21E4AEA4-8DFA-4A89-87EB-49C32662AFE0}</a:tableStyleId>
              </a:tblPr>
              <a:tblGrid>
                <a:gridCol w="6096000"/>
              </a:tblGrid>
              <a:tr h="492369">
                <a:tc>
                  <a:txBody>
                    <a:bodyPr/>
                    <a:lstStyle/>
                    <a:p>
                      <a:r>
                        <a:rPr lang="da-DK" sz="1600" dirty="0" smtClean="0">
                          <a:solidFill>
                            <a:schemeClr val="tx1"/>
                          </a:solidFill>
                        </a:rPr>
                        <a:t>Professional</a:t>
                      </a:r>
                      <a:r>
                        <a:rPr lang="da-DK" sz="1600" baseline="0" dirty="0" smtClean="0">
                          <a:solidFill>
                            <a:schemeClr val="tx1"/>
                          </a:solidFill>
                        </a:rPr>
                        <a:t> </a:t>
                      </a:r>
                      <a:r>
                        <a:rPr lang="da-DK" sz="1600" baseline="0" dirty="0" err="1" smtClean="0">
                          <a:solidFill>
                            <a:schemeClr val="tx1"/>
                          </a:solidFill>
                        </a:rPr>
                        <a:t>assessment</a:t>
                      </a:r>
                      <a:r>
                        <a:rPr lang="da-DK" sz="1600" baseline="0" dirty="0" smtClean="0">
                          <a:solidFill>
                            <a:schemeClr val="tx1"/>
                          </a:solidFill>
                        </a:rPr>
                        <a:t> </a:t>
                      </a:r>
                      <a:r>
                        <a:rPr lang="da-DK" sz="1600" dirty="0" smtClean="0">
                          <a:solidFill>
                            <a:schemeClr val="tx1"/>
                          </a:solidFill>
                        </a:rPr>
                        <a:t>(case manager)</a:t>
                      </a:r>
                      <a:endParaRPr lang="da-DK" sz="1600" dirty="0">
                        <a:solidFill>
                          <a:schemeClr val="tx1"/>
                        </a:solidFill>
                      </a:endParaRPr>
                    </a:p>
                  </a:txBody>
                  <a:tcPr/>
                </a:tc>
              </a:tr>
              <a:tr h="1055077">
                <a:tc>
                  <a:txBody>
                    <a:bodyPr/>
                    <a:lstStyle/>
                    <a:p>
                      <a:endParaRPr lang="da-DK" dirty="0"/>
                    </a:p>
                  </a:txBody>
                  <a:tcPr/>
                </a:tc>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2896111044"/>
              </p:ext>
            </p:extLst>
          </p:nvPr>
        </p:nvGraphicFramePr>
        <p:xfrm>
          <a:off x="1524000" y="4923693"/>
          <a:ext cx="6096000" cy="1303606"/>
        </p:xfrm>
        <a:graphic>
          <a:graphicData uri="http://schemas.openxmlformats.org/drawingml/2006/table">
            <a:tbl>
              <a:tblPr firstRow="1" bandRow="1">
                <a:tableStyleId>{21E4AEA4-8DFA-4A89-87EB-49C32662AFE0}</a:tableStyleId>
              </a:tblPr>
              <a:tblGrid>
                <a:gridCol w="2344615"/>
                <a:gridCol w="3751385"/>
              </a:tblGrid>
              <a:tr h="1303606">
                <a:tc>
                  <a:txBody>
                    <a:bodyPr/>
                    <a:lstStyle/>
                    <a:p>
                      <a:r>
                        <a:rPr lang="en-US" sz="1200" b="1"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Reasons</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a:r>
                      <a:b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br>
                      <a:r>
                        <a:rPr lang="en-US" sz="1200" b="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Reasons</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for decision</a:t>
                      </a:r>
                      <a:b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b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(for the citizen</a:t>
                      </a:r>
                      <a:r>
                        <a:rPr lang="en-US" sz="1200" b="0" kern="1200" baseline="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lang="en-US" sz="1200" b="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contains the main considerations and facts)</a:t>
                      </a:r>
                      <a:endParaRPr lang="da-DK" sz="1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da-DK"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Guidance for the professional </a:t>
            </a:r>
            <a:r>
              <a:rPr lang="da-DK" sz="2400" dirty="0" err="1" smtClean="0"/>
              <a:t>assessment</a:t>
            </a:r>
            <a:endParaRPr lang="da-DK" sz="2400" dirty="0"/>
          </a:p>
        </p:txBody>
      </p:sp>
      <p:sp>
        <p:nvSpPr>
          <p:cNvPr id="3" name="Pladsholder til indhold 2"/>
          <p:cNvSpPr>
            <a:spLocks noGrp="1"/>
          </p:cNvSpPr>
          <p:nvPr>
            <p:ph idx="1"/>
          </p:nvPr>
        </p:nvSpPr>
        <p:spPr/>
        <p:txBody>
          <a:bodyPr/>
          <a:lstStyle/>
          <a:p>
            <a:pPr marL="0" lvl="0" indent="0">
              <a:buNone/>
            </a:pPr>
            <a:r>
              <a:rPr lang="da-DK" sz="1600" b="1" dirty="0"/>
              <a:t>The professional </a:t>
            </a:r>
            <a:r>
              <a:rPr lang="da-DK" sz="1600" b="1" dirty="0" err="1"/>
              <a:t>assessment</a:t>
            </a:r>
            <a:r>
              <a:rPr lang="da-DK" sz="1600" b="1" dirty="0"/>
              <a:t> </a:t>
            </a:r>
            <a:r>
              <a:rPr lang="da-DK" sz="1600" b="1" dirty="0" err="1"/>
              <a:t>shall</a:t>
            </a:r>
            <a:r>
              <a:rPr lang="da-DK" sz="1600" b="1" dirty="0"/>
              <a:t> </a:t>
            </a:r>
            <a:r>
              <a:rPr lang="da-DK" sz="1600" b="1" dirty="0" err="1"/>
              <a:t>be</a:t>
            </a:r>
            <a:r>
              <a:rPr lang="da-DK" sz="1600" b="1" dirty="0"/>
              <a:t> "</a:t>
            </a:r>
            <a:r>
              <a:rPr lang="da-DK" sz="1600" b="1" dirty="0" err="1"/>
              <a:t>self-sustaining</a:t>
            </a:r>
            <a:r>
              <a:rPr lang="da-DK" sz="1600" b="1" dirty="0"/>
              <a:t>" and the </a:t>
            </a:r>
            <a:r>
              <a:rPr lang="da-DK" sz="1600" b="1" dirty="0" err="1"/>
              <a:t>citizen’s</a:t>
            </a:r>
            <a:r>
              <a:rPr lang="da-DK" sz="1600" b="1" dirty="0"/>
              <a:t> </a:t>
            </a:r>
            <a:r>
              <a:rPr lang="da-DK" sz="1600" b="1" dirty="0" err="1"/>
              <a:t>perspective</a:t>
            </a:r>
            <a:r>
              <a:rPr lang="da-DK" sz="1600" b="1" dirty="0"/>
              <a:t> must </a:t>
            </a:r>
            <a:r>
              <a:rPr lang="da-DK" sz="1600" b="1" dirty="0" err="1"/>
              <a:t>be</a:t>
            </a:r>
            <a:r>
              <a:rPr lang="da-DK" sz="1600" b="1" dirty="0"/>
              <a:t> </a:t>
            </a:r>
            <a:r>
              <a:rPr lang="da-DK" sz="1600" b="1" dirty="0" err="1"/>
              <a:t>clearly</a:t>
            </a:r>
            <a:r>
              <a:rPr lang="da-DK" sz="1600" b="1" dirty="0"/>
              <a:t> </a:t>
            </a:r>
            <a:r>
              <a:rPr lang="da-DK" sz="1600" b="1" dirty="0" err="1"/>
              <a:t>shown</a:t>
            </a:r>
            <a:r>
              <a:rPr lang="da-DK" sz="1600" b="1" dirty="0"/>
              <a:t/>
            </a:r>
            <a:br>
              <a:rPr lang="da-DK" sz="1600" b="1" dirty="0"/>
            </a:br>
            <a:r>
              <a:rPr lang="da-DK" sz="1600" dirty="0"/>
              <a:t/>
            </a:r>
            <a:br>
              <a:rPr lang="da-DK" sz="1600" dirty="0"/>
            </a:br>
            <a:r>
              <a:rPr lang="da-DK" sz="1600" dirty="0"/>
              <a:t>1.  Overall </a:t>
            </a:r>
            <a:r>
              <a:rPr lang="da-DK" sz="1600" dirty="0" err="1"/>
              <a:t>assessment</a:t>
            </a:r>
            <a:r>
              <a:rPr lang="da-DK" sz="1600" dirty="0"/>
              <a:t> of the </a:t>
            </a:r>
            <a:r>
              <a:rPr lang="da-DK" sz="1600" dirty="0" err="1"/>
              <a:t>citizen's</a:t>
            </a:r>
            <a:r>
              <a:rPr lang="da-DK" sz="1600" dirty="0"/>
              <a:t> situation</a:t>
            </a:r>
          </a:p>
          <a:p>
            <a:pPr lvl="1"/>
            <a:r>
              <a:rPr lang="da-DK" sz="1600" dirty="0"/>
              <a:t>professional </a:t>
            </a:r>
            <a:r>
              <a:rPr lang="da-DK" sz="1600" dirty="0" err="1"/>
              <a:t>analysis</a:t>
            </a:r>
            <a:r>
              <a:rPr lang="da-DK" sz="1600" dirty="0"/>
              <a:t> and </a:t>
            </a:r>
            <a:r>
              <a:rPr lang="da-DK" sz="1600" dirty="0" err="1"/>
              <a:t>conclusion</a:t>
            </a:r>
            <a:r>
              <a:rPr lang="da-DK" sz="1600" dirty="0"/>
              <a:t> </a:t>
            </a:r>
            <a:r>
              <a:rPr lang="da-DK" sz="1600" dirty="0" err="1"/>
              <a:t>after</a:t>
            </a:r>
            <a:r>
              <a:rPr lang="da-DK" sz="1600" dirty="0"/>
              <a:t> the </a:t>
            </a:r>
            <a:r>
              <a:rPr lang="da-DK" sz="1600" dirty="0" err="1"/>
              <a:t>investigation</a:t>
            </a:r>
            <a:r>
              <a:rPr lang="da-DK" sz="1600" dirty="0"/>
              <a:t> of the </a:t>
            </a:r>
            <a:r>
              <a:rPr lang="da-DK" sz="1600" dirty="0" err="1"/>
              <a:t>citizen's</a:t>
            </a:r>
            <a:r>
              <a:rPr lang="da-DK" sz="1600" dirty="0"/>
              <a:t> situation</a:t>
            </a:r>
          </a:p>
          <a:p>
            <a:pPr lvl="1"/>
            <a:r>
              <a:rPr lang="da-DK" sz="1600" dirty="0" err="1"/>
              <a:t>description</a:t>
            </a:r>
            <a:r>
              <a:rPr lang="da-DK" sz="1600" dirty="0"/>
              <a:t> of the </a:t>
            </a:r>
            <a:r>
              <a:rPr lang="da-DK" sz="1600" dirty="0" err="1"/>
              <a:t>key</a:t>
            </a:r>
            <a:r>
              <a:rPr lang="da-DK" sz="1600" dirty="0"/>
              <a:t> elements </a:t>
            </a:r>
            <a:r>
              <a:rPr lang="da-DK" sz="1600" dirty="0" err="1"/>
              <a:t>underlying</a:t>
            </a:r>
            <a:r>
              <a:rPr lang="da-DK" sz="1600" dirty="0"/>
              <a:t> the case managers </a:t>
            </a:r>
            <a:r>
              <a:rPr lang="da-DK" sz="1600" dirty="0" err="1" smtClean="0"/>
              <a:t>conclusion</a:t>
            </a:r>
            <a:r>
              <a:rPr lang="da-DK" sz="1600" dirty="0" smtClean="0"/>
              <a:t>.</a:t>
            </a:r>
          </a:p>
          <a:p>
            <a:pPr marL="0" lvl="0" indent="0">
              <a:buNone/>
            </a:pPr>
            <a:r>
              <a:rPr lang="da-DK" sz="1600" dirty="0" smtClean="0"/>
              <a:t>2</a:t>
            </a:r>
            <a:r>
              <a:rPr lang="da-DK" sz="1600" dirty="0"/>
              <a:t>.   </a:t>
            </a:r>
            <a:r>
              <a:rPr lang="da-DK" sz="1600" dirty="0" err="1"/>
              <a:t>Assessment</a:t>
            </a:r>
            <a:r>
              <a:rPr lang="da-DK" sz="1600" dirty="0"/>
              <a:t> of </a:t>
            </a:r>
            <a:r>
              <a:rPr lang="da-DK" sz="1600" dirty="0" err="1"/>
              <a:t>need</a:t>
            </a:r>
            <a:r>
              <a:rPr lang="da-DK" sz="1600" dirty="0"/>
              <a:t> for </a:t>
            </a:r>
            <a:r>
              <a:rPr lang="da-DK" sz="1600" dirty="0" smtClean="0"/>
              <a:t>support</a:t>
            </a:r>
          </a:p>
          <a:p>
            <a:pPr lvl="1"/>
            <a:r>
              <a:rPr lang="da-DK" sz="1600" dirty="0" smtClean="0"/>
              <a:t>case </a:t>
            </a:r>
            <a:r>
              <a:rPr lang="da-DK" sz="1600" dirty="0" err="1"/>
              <a:t>manager’s</a:t>
            </a:r>
            <a:r>
              <a:rPr lang="da-DK" sz="1600" dirty="0"/>
              <a:t> </a:t>
            </a:r>
            <a:r>
              <a:rPr lang="da-DK" sz="1600" dirty="0" err="1"/>
              <a:t>assessment</a:t>
            </a:r>
            <a:r>
              <a:rPr lang="da-DK" sz="1600" dirty="0"/>
              <a:t> / </a:t>
            </a:r>
            <a:r>
              <a:rPr lang="da-DK" sz="1600" dirty="0" err="1"/>
              <a:t>justification</a:t>
            </a:r>
            <a:r>
              <a:rPr lang="da-DK" sz="1600" dirty="0"/>
              <a:t> of </a:t>
            </a:r>
            <a:r>
              <a:rPr lang="da-DK" sz="1600" dirty="0" err="1"/>
              <a:t>whether</a:t>
            </a:r>
            <a:r>
              <a:rPr lang="da-DK" sz="1600" dirty="0"/>
              <a:t> </a:t>
            </a:r>
            <a:r>
              <a:rPr lang="da-DK" sz="1600" dirty="0" err="1"/>
              <a:t>citizen's</a:t>
            </a:r>
            <a:r>
              <a:rPr lang="da-DK" sz="1600" dirty="0"/>
              <a:t> situation </a:t>
            </a:r>
            <a:r>
              <a:rPr lang="da-DK" sz="1600" dirty="0" err="1"/>
              <a:t>entitles</a:t>
            </a:r>
            <a:r>
              <a:rPr lang="da-DK" sz="1600" dirty="0"/>
              <a:t> the person to </a:t>
            </a:r>
            <a:r>
              <a:rPr lang="da-DK" sz="1600" dirty="0" smtClean="0"/>
              <a:t>support</a:t>
            </a:r>
          </a:p>
          <a:p>
            <a:pPr lvl="1"/>
            <a:r>
              <a:rPr lang="da-DK" sz="1600" dirty="0" err="1" smtClean="0"/>
              <a:t>connecting</a:t>
            </a:r>
            <a:r>
              <a:rPr lang="da-DK" sz="1600" dirty="0" smtClean="0"/>
              <a:t> </a:t>
            </a:r>
            <a:r>
              <a:rPr lang="da-DK" sz="1600" dirty="0"/>
              <a:t>the </a:t>
            </a:r>
            <a:r>
              <a:rPr lang="da-DK" sz="1600" dirty="0" err="1"/>
              <a:t>citizens</a:t>
            </a:r>
            <a:r>
              <a:rPr lang="da-DK" sz="1600" dirty="0"/>
              <a:t> </a:t>
            </a:r>
            <a:r>
              <a:rPr lang="da-DK" sz="1600" dirty="0" err="1"/>
              <a:t>underlying</a:t>
            </a:r>
            <a:r>
              <a:rPr lang="da-DK" sz="1600" dirty="0"/>
              <a:t> problems and the support </a:t>
            </a:r>
            <a:r>
              <a:rPr lang="da-DK" sz="1600" dirty="0" err="1"/>
              <a:t>which</a:t>
            </a:r>
            <a:r>
              <a:rPr lang="da-DK" sz="1600" dirty="0"/>
              <a:t> is </a:t>
            </a:r>
            <a:r>
              <a:rPr lang="da-DK" sz="1600" dirty="0" err="1" smtClean="0"/>
              <a:t>proposed</a:t>
            </a:r>
            <a:endParaRPr lang="da-DK" sz="1600" dirty="0" smtClean="0"/>
          </a:p>
          <a:p>
            <a:pPr marL="0" lvl="0" indent="0">
              <a:buNone/>
            </a:pPr>
            <a:r>
              <a:rPr lang="da-DK" sz="1600" dirty="0" smtClean="0"/>
              <a:t>3</a:t>
            </a:r>
            <a:r>
              <a:rPr lang="da-DK" sz="1600" dirty="0"/>
              <a:t>. Evaluation of </a:t>
            </a:r>
            <a:r>
              <a:rPr lang="da-DK" sz="1600" dirty="0" err="1"/>
              <a:t>different</a:t>
            </a:r>
            <a:r>
              <a:rPr lang="da-DK" sz="1600" dirty="0"/>
              <a:t> kinds of </a:t>
            </a:r>
            <a:r>
              <a:rPr lang="da-DK" sz="1600" dirty="0" smtClean="0"/>
              <a:t>support</a:t>
            </a:r>
          </a:p>
          <a:p>
            <a:pPr lvl="1"/>
            <a:r>
              <a:rPr lang="da-DK" sz="1600" dirty="0" smtClean="0"/>
              <a:t>case </a:t>
            </a:r>
            <a:r>
              <a:rPr lang="da-DK" sz="1600" dirty="0" err="1"/>
              <a:t>manager’s</a:t>
            </a:r>
            <a:r>
              <a:rPr lang="da-DK" sz="1600" dirty="0"/>
              <a:t> </a:t>
            </a:r>
            <a:r>
              <a:rPr lang="da-DK" sz="1600" dirty="0" err="1"/>
              <a:t>assessment</a:t>
            </a:r>
            <a:r>
              <a:rPr lang="da-DK" sz="1600" dirty="0"/>
              <a:t> of </a:t>
            </a:r>
            <a:r>
              <a:rPr lang="da-DK" sz="1600" dirty="0" err="1"/>
              <a:t>what</a:t>
            </a:r>
            <a:r>
              <a:rPr lang="da-DK" sz="1600" dirty="0"/>
              <a:t> kind of support </a:t>
            </a:r>
            <a:r>
              <a:rPr lang="da-DK" sz="1600" dirty="0" err="1"/>
              <a:t>should</a:t>
            </a:r>
            <a:r>
              <a:rPr lang="da-DK" sz="1600" dirty="0"/>
              <a:t> </a:t>
            </a:r>
            <a:r>
              <a:rPr lang="da-DK" sz="1600" dirty="0" err="1"/>
              <a:t>be</a:t>
            </a:r>
            <a:r>
              <a:rPr lang="da-DK" sz="1600" dirty="0"/>
              <a:t> </a:t>
            </a:r>
            <a:r>
              <a:rPr lang="da-DK" sz="1600" dirty="0" err="1" smtClean="0"/>
              <a:t>allocated</a:t>
            </a:r>
            <a:endParaRPr lang="da-DK" sz="1600" dirty="0" smtClean="0"/>
          </a:p>
          <a:p>
            <a:pPr lvl="1"/>
            <a:r>
              <a:rPr lang="da-DK" sz="1600" dirty="0" err="1" smtClean="0"/>
              <a:t>clarifying</a:t>
            </a:r>
            <a:r>
              <a:rPr lang="da-DK" sz="1600" dirty="0" smtClean="0"/>
              <a:t> </a:t>
            </a:r>
            <a:r>
              <a:rPr lang="da-DK" sz="1600" dirty="0"/>
              <a:t>the </a:t>
            </a:r>
            <a:r>
              <a:rPr lang="da-DK" sz="1600" dirty="0" err="1"/>
              <a:t>scope</a:t>
            </a:r>
            <a:r>
              <a:rPr lang="da-DK" sz="1600" dirty="0"/>
              <a:t> of measures and the </a:t>
            </a:r>
            <a:r>
              <a:rPr lang="da-DK" sz="1600" dirty="0" err="1"/>
              <a:t>content</a:t>
            </a:r>
            <a:r>
              <a:rPr lang="da-DK" sz="1600" dirty="0"/>
              <a:t> </a:t>
            </a:r>
            <a:r>
              <a:rPr lang="da-DK" sz="1600" dirty="0" err="1"/>
              <a:t>depending</a:t>
            </a:r>
            <a:r>
              <a:rPr lang="da-DK" sz="1600" dirty="0"/>
              <a:t> on the case</a:t>
            </a:r>
          </a:p>
          <a:p>
            <a:endParaRPr lang="da-DK"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Professional </a:t>
            </a:r>
            <a:r>
              <a:rPr lang="da-DK" sz="2400" dirty="0" err="1" smtClean="0"/>
              <a:t>assessment</a:t>
            </a:r>
            <a:r>
              <a:rPr lang="da-DK" sz="2400" dirty="0" smtClean="0"/>
              <a:t> (case manager)</a:t>
            </a:r>
            <a:endParaRPr lang="da-DK" sz="2400" dirty="0"/>
          </a:p>
        </p:txBody>
      </p:sp>
      <p:graphicFrame>
        <p:nvGraphicFramePr>
          <p:cNvPr id="5" name="Tabel 4"/>
          <p:cNvGraphicFramePr>
            <a:graphicFrameLocks noGrp="1"/>
          </p:cNvGraphicFramePr>
          <p:nvPr/>
        </p:nvGraphicFramePr>
        <p:xfrm>
          <a:off x="914400" y="1772529"/>
          <a:ext cx="6705600" cy="4206239"/>
        </p:xfrm>
        <a:graphic>
          <a:graphicData uri="http://schemas.openxmlformats.org/drawingml/2006/table">
            <a:tbl>
              <a:tblPr firstRow="1" bandRow="1">
                <a:tableStyleId>{21E4AEA4-8DFA-4A89-87EB-49C32662AFE0}</a:tableStyleId>
              </a:tblPr>
              <a:tblGrid>
                <a:gridCol w="6705600"/>
              </a:tblGrid>
              <a:tr h="4206239">
                <a:tc>
                  <a:txBody>
                    <a:bodyPr/>
                    <a:lstStyle/>
                    <a:p>
                      <a:endParaRPr lang="da-DK"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12"/>
          <p:cNvSpPr txBox="1">
            <a:spLocks noGrp="1"/>
          </p:cNvSpPr>
          <p:nvPr>
            <p:ph idx="1"/>
          </p:nvPr>
        </p:nvSpPr>
        <p:spPr bwMode="auto">
          <a:xfrm rot="1638884">
            <a:off x="6365879" y="2083307"/>
            <a:ext cx="2527143" cy="400110"/>
          </a:xfrm>
          <a:prstGeom prst="rect">
            <a:avLst/>
          </a:prstGeom>
          <a:solidFill>
            <a:srgbClr val="FF0000"/>
          </a:solidFill>
          <a:ln w="9525">
            <a:solidFill>
              <a:schemeClr val="bg1"/>
            </a:solidFill>
            <a:miter lim="800000"/>
            <a:headEnd/>
            <a:tailEnd/>
          </a:ln>
          <a:effectLst>
            <a:outerShdw blurRad="50800" dist="38100" algn="l" rotWithShape="0">
              <a:prstClr val="black">
                <a:alpha val="40000"/>
              </a:prstClr>
            </a:outerShdw>
          </a:effectLst>
          <a:scene3d>
            <a:camera prst="orthographicFront"/>
            <a:lightRig rig="balanced" dir="t"/>
          </a:scene3d>
          <a:sp3d>
            <a:bevelT/>
          </a:sp3d>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auto" latinLnBrk="0" hangingPunct="0">
              <a:lnSpc>
                <a:spcPct val="100000"/>
              </a:lnSpc>
              <a:spcBef>
                <a:spcPct val="50000"/>
              </a:spcBef>
              <a:spcAft>
                <a:spcPct val="0"/>
              </a:spcAft>
              <a:buClrTx/>
              <a:buSzTx/>
              <a:buNone/>
              <a:tabLst/>
              <a:defRPr/>
            </a:pPr>
            <a:r>
              <a:rPr kumimoji="0" lang="da-DK" sz="2000" b="1" i="0" u="none" strike="noStrike" kern="0" cap="none" spc="0" normalizeH="0" baseline="0" noProof="0" dirty="0" smtClean="0">
                <a:ln>
                  <a:noFill/>
                </a:ln>
                <a:solidFill>
                  <a:srgbClr val="FFFFFF"/>
                </a:solidFill>
                <a:effectLst/>
                <a:uLnTx/>
                <a:uFillTx/>
                <a:latin typeface="Arial"/>
                <a:ea typeface="+mn-ea"/>
                <a:cs typeface="Geneva" charset="0"/>
              </a:rPr>
              <a:t>Udfyldt eksempel</a:t>
            </a:r>
            <a:endParaRPr kumimoji="0" lang="da-DK" sz="2000" b="1" i="0" u="none" strike="noStrike" kern="0" cap="none" spc="0" normalizeH="0" baseline="0" noProof="0" dirty="0">
              <a:ln>
                <a:noFill/>
              </a:ln>
              <a:solidFill>
                <a:srgbClr val="FFFFFF"/>
              </a:solidFill>
              <a:effectLst/>
              <a:uLnTx/>
              <a:uFillTx/>
              <a:latin typeface="Arial"/>
              <a:ea typeface="+mn-ea"/>
              <a:cs typeface="Geneva"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Case </a:t>
            </a:r>
            <a:r>
              <a:rPr lang="da-DK" sz="2400" dirty="0" err="1" smtClean="0"/>
              <a:t>exercise</a:t>
            </a:r>
            <a:endParaRPr lang="da-DK" sz="2400" dirty="0"/>
          </a:p>
        </p:txBody>
      </p:sp>
      <p:sp>
        <p:nvSpPr>
          <p:cNvPr id="3" name="Pladsholder til indhold 2"/>
          <p:cNvSpPr>
            <a:spLocks noGrp="1"/>
          </p:cNvSpPr>
          <p:nvPr>
            <p:ph idx="1"/>
          </p:nvPr>
        </p:nvSpPr>
        <p:spPr/>
        <p:txBody>
          <a:bodyPr/>
          <a:lstStyle/>
          <a:p>
            <a:pPr marL="190500" indent="-190500">
              <a:tabLst>
                <a:tab pos="5715000" algn="l"/>
              </a:tabLst>
            </a:pPr>
            <a:endParaRPr lang="da-DK" dirty="0" smtClean="0"/>
          </a:p>
          <a:p>
            <a:pPr marL="190500" indent="-190500">
              <a:tabLst>
                <a:tab pos="5715000" algn="l"/>
              </a:tabLst>
            </a:pPr>
            <a:endParaRPr lang="da-DK" dirty="0" smtClean="0"/>
          </a:p>
          <a:p>
            <a:pPr marL="190500" indent="-190500">
              <a:tabLst>
                <a:tab pos="5715000" algn="l"/>
              </a:tabLst>
            </a:pPr>
            <a:r>
              <a:rPr lang="da-DK" dirty="0" smtClean="0"/>
              <a:t>Give a professional </a:t>
            </a:r>
            <a:r>
              <a:rPr lang="da-DK" dirty="0" err="1" smtClean="0"/>
              <a:t>assessment</a:t>
            </a:r>
            <a:r>
              <a:rPr lang="da-DK" dirty="0" smtClean="0"/>
              <a:t> in </a:t>
            </a:r>
            <a:r>
              <a:rPr lang="da-DK" dirty="0" err="1" smtClean="0"/>
              <a:t>groups</a:t>
            </a:r>
            <a:endParaRPr lang="da-DK" dirty="0" smtClean="0"/>
          </a:p>
          <a:p>
            <a:pPr marL="190500" indent="-190500">
              <a:tabLst>
                <a:tab pos="5715000" algn="l"/>
              </a:tabLst>
            </a:pPr>
            <a:endParaRPr lang="da-DK" dirty="0" smtClean="0"/>
          </a:p>
          <a:p>
            <a:pPr marL="190500" indent="-190500">
              <a:tabLst>
                <a:tab pos="5715000" algn="l"/>
              </a:tabLst>
            </a:pPr>
            <a:r>
              <a:rPr lang="da-DK" dirty="0" err="1" smtClean="0"/>
              <a:t>Use</a:t>
            </a:r>
            <a:r>
              <a:rPr lang="da-DK" dirty="0" smtClean="0"/>
              <a:t> the case</a:t>
            </a:r>
          </a:p>
          <a:p>
            <a:endParaRPr lang="da-DK" dirty="0"/>
          </a:p>
        </p:txBody>
      </p:sp>
      <p:pic>
        <p:nvPicPr>
          <p:cNvPr id="4" name="Pladsholder til billede 4" descr="Rikke3 - skrådt bagfra.jpg"/>
          <p:cNvPicPr>
            <a:picLocks noChangeAspect="1"/>
          </p:cNvPicPr>
          <p:nvPr/>
        </p:nvPicPr>
        <p:blipFill>
          <a:blip r:embed="rId2" cstate="print"/>
          <a:srcRect/>
          <a:stretch>
            <a:fillRect/>
          </a:stretch>
        </p:blipFill>
        <p:spPr>
          <a:xfrm>
            <a:off x="5225143" y="1806359"/>
            <a:ext cx="2918732" cy="2189049"/>
          </a:xfrm>
          <a:prstGeom prst="rect">
            <a:avLst/>
          </a:prstGeom>
        </p:spPr>
      </p:pic>
      <p:sp>
        <p:nvSpPr>
          <p:cNvPr id="5" name="TextBox 4"/>
          <p:cNvSpPr txBox="1"/>
          <p:nvPr/>
        </p:nvSpPr>
        <p:spPr>
          <a:xfrm>
            <a:off x="928688" y="4491038"/>
            <a:ext cx="7215187" cy="1508105"/>
          </a:xfrm>
          <a:prstGeom prst="rect">
            <a:avLst/>
          </a:prstGeom>
          <a:solidFill>
            <a:schemeClr val="bg2">
              <a:lumMod val="40000"/>
              <a:lumOff val="60000"/>
            </a:schemeClr>
          </a:solidFill>
          <a:effectLst>
            <a:outerShdw blurRad="50800" dist="38100" algn="l" rotWithShape="0">
              <a:prstClr val="black">
                <a:alpha val="40000"/>
              </a:prstClr>
            </a:outerShdw>
          </a:effectLst>
        </p:spPr>
        <p:txBody>
          <a:bodyPr>
            <a:spAutoFit/>
          </a:bodyPr>
          <a:lstStyle/>
          <a:p>
            <a:pPr marL="180975" indent="-180975" fontAlgn="auto">
              <a:spcBef>
                <a:spcPts val="0"/>
              </a:spcBef>
              <a:spcAft>
                <a:spcPts val="0"/>
              </a:spcAft>
              <a:defRPr/>
            </a:pPr>
            <a:endParaRPr lang="da-DK" sz="1400" dirty="0">
              <a:solidFill>
                <a:srgbClr val="091D5D"/>
              </a:solidFill>
              <a:latin typeface="+mn-lt"/>
              <a:ea typeface="+mn-ea"/>
            </a:endParaRPr>
          </a:p>
          <a:p>
            <a:pPr marL="180975" indent="-180975" fontAlgn="auto">
              <a:spcBef>
                <a:spcPts val="0"/>
              </a:spcBef>
              <a:spcAft>
                <a:spcPts val="0"/>
              </a:spcAft>
              <a:buFont typeface="Arial" pitchFamily="34" charset="0"/>
              <a:buChar char="•"/>
              <a:defRPr/>
            </a:pPr>
            <a:r>
              <a:rPr lang="en-US" sz="1600" dirty="0" smtClean="0"/>
              <a:t>How du you ensure </a:t>
            </a:r>
            <a:r>
              <a:rPr lang="en-US" sz="1600" dirty="0"/>
              <a:t>that </a:t>
            </a:r>
            <a:r>
              <a:rPr lang="en-US" sz="1600" dirty="0" smtClean="0"/>
              <a:t>the </a:t>
            </a:r>
            <a:r>
              <a:rPr lang="en-US" sz="1600" dirty="0"/>
              <a:t>core of the citizen's situation, </a:t>
            </a:r>
            <a:r>
              <a:rPr lang="en-US" sz="1600" dirty="0" smtClean="0"/>
              <a:t>need of support and relevant interventions is included?</a:t>
            </a:r>
          </a:p>
          <a:p>
            <a:pPr marL="180975" indent="-180975" fontAlgn="auto">
              <a:spcBef>
                <a:spcPts val="0"/>
              </a:spcBef>
              <a:spcAft>
                <a:spcPts val="0"/>
              </a:spcAft>
              <a:buFont typeface="Arial" pitchFamily="34" charset="0"/>
              <a:buChar char="•"/>
              <a:defRPr/>
            </a:pPr>
            <a:endParaRPr lang="en-US" sz="1600" dirty="0"/>
          </a:p>
          <a:p>
            <a:pPr marL="180975" indent="-180975" fontAlgn="auto">
              <a:spcBef>
                <a:spcPts val="0"/>
              </a:spcBef>
              <a:spcAft>
                <a:spcPts val="0"/>
              </a:spcAft>
              <a:buFont typeface="Arial" pitchFamily="34" charset="0"/>
              <a:buChar char="•"/>
              <a:defRPr/>
            </a:pPr>
            <a:r>
              <a:rPr lang="en-US" sz="1600" dirty="0" smtClean="0"/>
              <a:t>How </a:t>
            </a:r>
            <a:r>
              <a:rPr lang="en-US" sz="1600" dirty="0"/>
              <a:t>much is </a:t>
            </a:r>
            <a:r>
              <a:rPr lang="en-US" sz="1600" dirty="0" smtClean="0"/>
              <a:t>it relevant to </a:t>
            </a:r>
            <a:r>
              <a:rPr lang="en-US" sz="1600" dirty="0"/>
              <a:t>write?</a:t>
            </a:r>
            <a:endParaRPr lang="da-DK" sz="1600" dirty="0">
              <a:solidFill>
                <a:srgbClr val="091D5D"/>
              </a:solidFill>
              <a:latin typeface="+mn-lt"/>
              <a:ea typeface="+mn-ea"/>
            </a:endParaRPr>
          </a:p>
          <a:p>
            <a:pPr marL="180975" indent="-180975" fontAlgn="auto">
              <a:spcBef>
                <a:spcPts val="0"/>
              </a:spcBef>
              <a:spcAft>
                <a:spcPts val="0"/>
              </a:spcAft>
              <a:defRPr/>
            </a:pPr>
            <a:endParaRPr lang="da-DK" sz="1400" dirty="0">
              <a:solidFill>
                <a:srgbClr val="091D5D"/>
              </a:solidFill>
              <a:latin typeface="+mn-lt"/>
              <a:ea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Case </a:t>
            </a:r>
            <a:r>
              <a:rPr lang="da-DK" sz="2400" dirty="0" err="1" smtClean="0"/>
              <a:t>exercise</a:t>
            </a:r>
            <a:r>
              <a:rPr lang="da-DK" sz="2400" dirty="0" smtClean="0"/>
              <a:t>: </a:t>
            </a:r>
            <a:r>
              <a:rPr lang="da-DK" sz="2400" dirty="0" err="1" smtClean="0"/>
              <a:t>how</a:t>
            </a:r>
            <a:r>
              <a:rPr lang="da-DK" sz="2400" dirty="0" smtClean="0"/>
              <a:t> to do it</a:t>
            </a:r>
            <a:endParaRPr lang="da-DK" sz="2400" dirty="0"/>
          </a:p>
        </p:txBody>
      </p:sp>
      <p:sp>
        <p:nvSpPr>
          <p:cNvPr id="4" name="Content Placeholder 2"/>
          <p:cNvSpPr>
            <a:spLocks noGrp="1"/>
          </p:cNvSpPr>
          <p:nvPr>
            <p:ph idx="1"/>
          </p:nvPr>
        </p:nvSpPr>
        <p:spPr>
          <a:xfrm>
            <a:off x="439738" y="1516640"/>
            <a:ext cx="8229600" cy="4692650"/>
          </a:xfrm>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pPr>
              <a:tabLst>
                <a:tab pos="5715000" algn="l"/>
              </a:tabLst>
            </a:pPr>
            <a:endParaRPr lang="da-DK" dirty="0" smtClean="0"/>
          </a:p>
          <a:p>
            <a:pPr marL="0" indent="0">
              <a:buNone/>
              <a:tabLst>
                <a:tab pos="5715000" algn="l"/>
              </a:tabLst>
            </a:pPr>
            <a:r>
              <a:rPr lang="da-DK" dirty="0" err="1" smtClean="0"/>
              <a:t>You</a:t>
            </a:r>
            <a:r>
              <a:rPr lang="da-DK" dirty="0" smtClean="0"/>
              <a:t> </a:t>
            </a:r>
            <a:r>
              <a:rPr lang="da-DK" dirty="0" err="1"/>
              <a:t>shall</a:t>
            </a:r>
            <a:r>
              <a:rPr lang="da-DK" dirty="0"/>
              <a:t> </a:t>
            </a:r>
            <a:r>
              <a:rPr lang="da-DK" dirty="0" err="1"/>
              <a:t>investigate</a:t>
            </a:r>
            <a:r>
              <a:rPr lang="da-DK" dirty="0"/>
              <a:t> the </a:t>
            </a:r>
            <a:r>
              <a:rPr lang="da-DK" dirty="0" err="1"/>
              <a:t>citizen</a:t>
            </a:r>
            <a:r>
              <a:rPr lang="da-DK" dirty="0"/>
              <a:t> in the case </a:t>
            </a:r>
            <a:endParaRPr lang="da-DK" dirty="0" smtClean="0"/>
          </a:p>
          <a:p>
            <a:pPr marL="0" indent="0">
              <a:buNone/>
              <a:tabLst>
                <a:tab pos="5715000" algn="l"/>
              </a:tabLst>
            </a:pPr>
            <a:r>
              <a:rPr lang="da-DK" dirty="0" smtClean="0"/>
              <a:t>by </a:t>
            </a:r>
            <a:r>
              <a:rPr lang="da-DK" dirty="0" err="1"/>
              <a:t>means</a:t>
            </a:r>
            <a:r>
              <a:rPr lang="da-DK" dirty="0"/>
              <a:t> of the </a:t>
            </a:r>
            <a:r>
              <a:rPr lang="da-DK" dirty="0" err="1"/>
              <a:t>tools</a:t>
            </a:r>
            <a:r>
              <a:rPr lang="da-DK" dirty="0"/>
              <a:t> and principles of </a:t>
            </a:r>
            <a:endParaRPr lang="da-DK" dirty="0" smtClean="0"/>
          </a:p>
          <a:p>
            <a:pPr marL="0" indent="0">
              <a:buNone/>
              <a:tabLst>
                <a:tab pos="5715000" algn="l"/>
              </a:tabLst>
            </a:pPr>
            <a:r>
              <a:rPr lang="da-DK" dirty="0" smtClean="0"/>
              <a:t>the </a:t>
            </a:r>
            <a:r>
              <a:rPr lang="da-DK" dirty="0" err="1" smtClean="0"/>
              <a:t>method</a:t>
            </a:r>
            <a:endParaRPr lang="da-DK" dirty="0" smtClean="0"/>
          </a:p>
          <a:p>
            <a:pPr marL="0" indent="0">
              <a:buNone/>
              <a:tabLst>
                <a:tab pos="5715000" algn="l"/>
              </a:tabLst>
            </a:pPr>
            <a:endParaRPr lang="da-DK" dirty="0"/>
          </a:p>
          <a:p>
            <a:pPr marL="0" indent="0">
              <a:buNone/>
              <a:tabLst>
                <a:tab pos="5715000" algn="l"/>
              </a:tabLst>
            </a:pPr>
            <a:r>
              <a:rPr lang="da-DK" dirty="0" err="1" smtClean="0"/>
              <a:t>You</a:t>
            </a:r>
            <a:r>
              <a:rPr lang="da-DK" dirty="0" smtClean="0"/>
              <a:t> </a:t>
            </a:r>
            <a:r>
              <a:rPr lang="da-DK" dirty="0" err="1"/>
              <a:t>shall</a:t>
            </a:r>
            <a:r>
              <a:rPr lang="da-DK" dirty="0"/>
              <a:t> </a:t>
            </a:r>
            <a:r>
              <a:rPr lang="da-DK" dirty="0" err="1"/>
              <a:t>use</a:t>
            </a:r>
            <a:r>
              <a:rPr lang="da-DK" dirty="0"/>
              <a:t> the </a:t>
            </a:r>
            <a:r>
              <a:rPr lang="da-DK" dirty="0" err="1"/>
              <a:t>following</a:t>
            </a:r>
            <a:r>
              <a:rPr lang="da-DK" dirty="0"/>
              <a:t> </a:t>
            </a:r>
            <a:r>
              <a:rPr lang="da-DK" dirty="0" err="1"/>
              <a:t>tools</a:t>
            </a:r>
            <a:r>
              <a:rPr lang="da-DK" dirty="0"/>
              <a:t>:</a:t>
            </a:r>
            <a:br>
              <a:rPr lang="da-DK" dirty="0"/>
            </a:br>
            <a:r>
              <a:rPr lang="da-DK" dirty="0"/>
              <a:t/>
            </a:r>
            <a:br>
              <a:rPr lang="da-DK" dirty="0"/>
            </a:br>
            <a:r>
              <a:rPr lang="da-DK" dirty="0"/>
              <a:t>Clearing Schedule</a:t>
            </a:r>
            <a:br>
              <a:rPr lang="da-DK" dirty="0"/>
            </a:br>
            <a:r>
              <a:rPr lang="da-DK" dirty="0"/>
              <a:t>Overall </a:t>
            </a:r>
            <a:r>
              <a:rPr lang="da-DK" dirty="0" err="1"/>
              <a:t>assessment</a:t>
            </a:r>
            <a:r>
              <a:rPr lang="da-DK" dirty="0"/>
              <a:t/>
            </a:r>
            <a:br>
              <a:rPr lang="da-DK" dirty="0"/>
            </a:br>
            <a:r>
              <a:rPr lang="da-DK" dirty="0"/>
              <a:t>Professional </a:t>
            </a:r>
            <a:r>
              <a:rPr lang="da-DK" dirty="0" err="1"/>
              <a:t>assessment</a:t>
            </a:r>
            <a:r>
              <a:rPr lang="da-DK" dirty="0"/>
              <a:t> (case manager)</a:t>
            </a:r>
            <a:endParaRPr lang="da-DK" dirty="0" smtClean="0"/>
          </a:p>
          <a:p>
            <a:pPr>
              <a:buFontTx/>
              <a:buNone/>
              <a:tabLst>
                <a:tab pos="5715000" algn="l"/>
              </a:tabLst>
            </a:pPr>
            <a:endParaRPr lang="da-DK" dirty="0" smtClean="0"/>
          </a:p>
          <a:p>
            <a:pPr>
              <a:buFontTx/>
              <a:buNone/>
              <a:tabLst>
                <a:tab pos="5715000" algn="l"/>
              </a:tabLst>
            </a:pPr>
            <a:r>
              <a:rPr lang="da-DK" dirty="0" smtClean="0"/>
              <a:t/>
            </a:r>
            <a:br>
              <a:rPr lang="da-DK" dirty="0" smtClean="0"/>
            </a:br>
            <a:endParaRPr lang="da-DK" dirty="0" smtClean="0"/>
          </a:p>
        </p:txBody>
      </p:sp>
      <p:pic>
        <p:nvPicPr>
          <p:cNvPr id="5" name="Picture 7" descr="Kim skaller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475" y="1706563"/>
            <a:ext cx="3598863" cy="289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
          <p:cNvSpPr txBox="1"/>
          <p:nvPr/>
        </p:nvSpPr>
        <p:spPr>
          <a:xfrm>
            <a:off x="4525963" y="4759325"/>
            <a:ext cx="4143375" cy="1384995"/>
          </a:xfrm>
          <a:prstGeom prst="rect">
            <a:avLst/>
          </a:prstGeom>
          <a:solidFill>
            <a:schemeClr val="bg2">
              <a:lumMod val="40000"/>
              <a:lumOff val="60000"/>
            </a:schemeClr>
          </a:solidFill>
          <a:effectLst>
            <a:outerShdw blurRad="50800" dist="38100" algn="l" rotWithShape="0">
              <a:prstClr val="black">
                <a:alpha val="40000"/>
              </a:prstClr>
            </a:outerShdw>
          </a:effectLst>
        </p:spPr>
        <p:txBody>
          <a:bodyPr>
            <a:spAutoFit/>
          </a:bodyPr>
          <a:lstStyle/>
          <a:p>
            <a:pPr fontAlgn="auto">
              <a:spcBef>
                <a:spcPts val="0"/>
              </a:spcBef>
              <a:spcAft>
                <a:spcPts val="0"/>
              </a:spcAft>
              <a:defRPr/>
            </a:pPr>
            <a:r>
              <a:rPr lang="en-US" sz="1400" dirty="0" smtClean="0"/>
              <a:t>Discussion all together:</a:t>
            </a:r>
          </a:p>
          <a:p>
            <a:pPr marL="285750" indent="-285750" fontAlgn="auto">
              <a:spcBef>
                <a:spcPts val="0"/>
              </a:spcBef>
              <a:spcAft>
                <a:spcPts val="0"/>
              </a:spcAft>
              <a:buFont typeface="Arial" panose="020B0604020202020204" pitchFamily="34" charset="0"/>
              <a:buChar char="•"/>
              <a:defRPr/>
            </a:pPr>
            <a:r>
              <a:rPr lang="en-US" sz="1400" dirty="0" smtClean="0"/>
              <a:t>What </a:t>
            </a:r>
            <a:r>
              <a:rPr lang="en-US" sz="1400" dirty="0"/>
              <a:t>was difficult? And what was easy</a:t>
            </a:r>
            <a:r>
              <a:rPr lang="en-US" sz="1400" dirty="0" smtClean="0"/>
              <a:t>?</a:t>
            </a:r>
          </a:p>
          <a:p>
            <a:pPr marL="285750" indent="-285750" fontAlgn="auto">
              <a:spcBef>
                <a:spcPts val="0"/>
              </a:spcBef>
              <a:spcAft>
                <a:spcPts val="0"/>
              </a:spcAft>
              <a:buFont typeface="Arial" panose="020B0604020202020204" pitchFamily="34" charset="0"/>
              <a:buChar char="•"/>
              <a:defRPr/>
            </a:pPr>
            <a:r>
              <a:rPr lang="en-US" sz="1400" dirty="0" smtClean="0"/>
              <a:t>Is </a:t>
            </a:r>
            <a:r>
              <a:rPr lang="en-US" sz="1400" dirty="0"/>
              <a:t>there anything we have learned that we </a:t>
            </a:r>
            <a:r>
              <a:rPr lang="en-US" sz="1400" dirty="0" smtClean="0"/>
              <a:t>forgot </a:t>
            </a:r>
            <a:r>
              <a:rPr lang="en-US" sz="1400" dirty="0"/>
              <a:t>along the </a:t>
            </a:r>
            <a:r>
              <a:rPr lang="en-US" sz="1400" dirty="0" smtClean="0"/>
              <a:t>way?</a:t>
            </a:r>
          </a:p>
          <a:p>
            <a:pPr marL="285750" indent="-285750" fontAlgn="auto">
              <a:spcBef>
                <a:spcPts val="0"/>
              </a:spcBef>
              <a:spcAft>
                <a:spcPts val="0"/>
              </a:spcAft>
              <a:buFont typeface="Arial" panose="020B0604020202020204" pitchFamily="34" charset="0"/>
              <a:buChar char="•"/>
              <a:defRPr/>
            </a:pPr>
            <a:r>
              <a:rPr lang="en-US" sz="1400" dirty="0" smtClean="0"/>
              <a:t>Perhaps </a:t>
            </a:r>
            <a:r>
              <a:rPr lang="en-US" sz="1400" dirty="0"/>
              <a:t>new considerations </a:t>
            </a:r>
            <a:r>
              <a:rPr lang="en-US" sz="1400" dirty="0" smtClean="0"/>
              <a:t>related to the method of investigation?</a:t>
            </a:r>
            <a:endParaRPr lang="da-DK" sz="1400" dirty="0">
              <a:solidFill>
                <a:srgbClr val="091D5D"/>
              </a:solidFill>
              <a:latin typeface="+mn-lt"/>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6181106" cy="1266825"/>
          </a:xfrm>
        </p:spPr>
        <p:txBody>
          <a:bodyPr/>
          <a:lstStyle/>
          <a:p>
            <a:r>
              <a:rPr lang="da-DK" sz="2400" dirty="0" smtClean="0"/>
              <a:t>The purpose of the </a:t>
            </a:r>
            <a:r>
              <a:rPr lang="da-DK" sz="2400" dirty="0" err="1" smtClean="0"/>
              <a:t>Framework</a:t>
            </a:r>
            <a:r>
              <a:rPr lang="da-DK" sz="2400" dirty="0" smtClean="0"/>
              <a:t> </a:t>
            </a:r>
            <a:r>
              <a:rPr lang="da-DK" sz="2400" dirty="0" err="1" smtClean="0"/>
              <a:t>assessment</a:t>
            </a:r>
            <a:r>
              <a:rPr lang="da-DK" sz="2400" dirty="0" smtClean="0"/>
              <a:t> for </a:t>
            </a:r>
            <a:r>
              <a:rPr lang="en-US" sz="2400" dirty="0" smtClean="0"/>
              <a:t> </a:t>
            </a:r>
            <a:r>
              <a:rPr lang="en-US" sz="2400" dirty="0"/>
              <a:t>adults with reduced </a:t>
            </a:r>
            <a:r>
              <a:rPr lang="en-US" sz="2400" dirty="0" smtClean="0"/>
              <a:t>functionality</a:t>
            </a:r>
            <a:endParaRPr lang="da-DK" sz="2400" dirty="0"/>
          </a:p>
        </p:txBody>
      </p:sp>
      <p:sp>
        <p:nvSpPr>
          <p:cNvPr id="3" name="Pladsholder til indhold 2"/>
          <p:cNvSpPr>
            <a:spLocks noGrp="1"/>
          </p:cNvSpPr>
          <p:nvPr>
            <p:ph idx="1"/>
          </p:nvPr>
        </p:nvSpPr>
        <p:spPr/>
        <p:txBody>
          <a:bodyPr/>
          <a:lstStyle/>
          <a:p>
            <a:endParaRPr lang="en-US" dirty="0" smtClean="0"/>
          </a:p>
          <a:p>
            <a:r>
              <a:rPr lang="en-US" dirty="0" smtClean="0"/>
              <a:t>To </a:t>
            </a:r>
            <a:r>
              <a:rPr lang="en-US" dirty="0"/>
              <a:t>improve the professional and </a:t>
            </a:r>
            <a:r>
              <a:rPr lang="en-US" dirty="0" smtClean="0"/>
              <a:t>statutory quality </a:t>
            </a:r>
            <a:r>
              <a:rPr lang="en-US" dirty="0"/>
              <a:t>in the </a:t>
            </a:r>
            <a:r>
              <a:rPr lang="en-US" dirty="0" smtClean="0"/>
              <a:t>case management</a:t>
            </a:r>
          </a:p>
          <a:p>
            <a:r>
              <a:rPr lang="en-US" dirty="0" smtClean="0"/>
              <a:t>Focus on the </a:t>
            </a:r>
            <a:r>
              <a:rPr lang="en-US" dirty="0"/>
              <a:t>individual </a:t>
            </a:r>
            <a:r>
              <a:rPr lang="en-US" dirty="0" smtClean="0"/>
              <a:t>citizen</a:t>
            </a:r>
          </a:p>
          <a:p>
            <a:r>
              <a:rPr lang="en-US" dirty="0" smtClean="0"/>
              <a:t>Placing the </a:t>
            </a:r>
            <a:r>
              <a:rPr lang="en-US" dirty="0"/>
              <a:t>citizen in the </a:t>
            </a:r>
            <a:r>
              <a:rPr lang="en-US" dirty="0" smtClean="0"/>
              <a:t>center</a:t>
            </a:r>
          </a:p>
          <a:p>
            <a:r>
              <a:rPr lang="en-US" dirty="0" smtClean="0"/>
              <a:t>To create </a:t>
            </a:r>
            <a:r>
              <a:rPr lang="en-US" dirty="0"/>
              <a:t>the basis for a coherent and holistic </a:t>
            </a:r>
            <a:r>
              <a:rPr lang="en-US" dirty="0" smtClean="0"/>
              <a:t>approach</a:t>
            </a:r>
          </a:p>
          <a:p>
            <a:r>
              <a:rPr lang="en-US" dirty="0" smtClean="0"/>
              <a:t>Shall give the caseworker </a:t>
            </a:r>
            <a:r>
              <a:rPr lang="en-US" dirty="0"/>
              <a:t>structured knowledge about the citizen's problems, resources and </a:t>
            </a:r>
            <a:r>
              <a:rPr lang="en-US" dirty="0" smtClean="0"/>
              <a:t>wishes</a:t>
            </a:r>
          </a:p>
          <a:p>
            <a:r>
              <a:rPr lang="en-US" dirty="0" smtClean="0"/>
              <a:t>Shall create </a:t>
            </a:r>
            <a:r>
              <a:rPr lang="en-US" dirty="0"/>
              <a:t>a basis for </a:t>
            </a:r>
            <a:r>
              <a:rPr lang="en-US" dirty="0" smtClean="0"/>
              <a:t>action </a:t>
            </a:r>
            <a:r>
              <a:rPr lang="en-US" dirty="0"/>
              <a:t>/ </a:t>
            </a:r>
            <a:r>
              <a:rPr lang="en-US" dirty="0" smtClean="0"/>
              <a:t>decision</a:t>
            </a:r>
          </a:p>
          <a:p>
            <a:r>
              <a:rPr lang="en-US" dirty="0" smtClean="0"/>
              <a:t>To strengthen </a:t>
            </a:r>
            <a:r>
              <a:rPr lang="en-US" dirty="0"/>
              <a:t>the governance </a:t>
            </a:r>
            <a:r>
              <a:rPr lang="en-US" dirty="0" smtClean="0"/>
              <a:t>by securing better information to management</a:t>
            </a:r>
          </a:p>
          <a:p>
            <a:r>
              <a:rPr lang="en-US" dirty="0" smtClean="0"/>
              <a:t>To strengthen </a:t>
            </a:r>
            <a:r>
              <a:rPr lang="en-US" dirty="0"/>
              <a:t>economic considerations in </a:t>
            </a:r>
            <a:r>
              <a:rPr lang="en-US" dirty="0" smtClean="0"/>
              <a:t>the case management</a:t>
            </a:r>
            <a:endParaRPr lang="en-US" dirty="0"/>
          </a:p>
          <a:p>
            <a:endParaRPr lang="da-DK"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indhold 2"/>
          <p:cNvSpPr>
            <a:spLocks noGrp="1"/>
          </p:cNvSpPr>
          <p:nvPr>
            <p:ph idx="1"/>
          </p:nvPr>
        </p:nvSpPr>
        <p:spPr/>
        <p:txBody>
          <a:bodyPr/>
          <a:lstStyle/>
          <a:p>
            <a:pPr>
              <a:buNone/>
            </a:pPr>
            <a:endParaRPr lang="da-DK" sz="3600" dirty="0" smtClean="0"/>
          </a:p>
          <a:p>
            <a:pPr>
              <a:buNone/>
            </a:pPr>
            <a:r>
              <a:rPr lang="da-DK" sz="3600" dirty="0" smtClean="0"/>
              <a:t>Decision on </a:t>
            </a:r>
          </a:p>
          <a:p>
            <a:r>
              <a:rPr lang="da-DK" sz="3600" dirty="0" smtClean="0"/>
              <a:t>Purpose of intervention </a:t>
            </a:r>
          </a:p>
          <a:p>
            <a:r>
              <a:rPr lang="da-DK" sz="3600" dirty="0" err="1" smtClean="0"/>
              <a:t>Goals</a:t>
            </a:r>
            <a:r>
              <a:rPr lang="da-DK" sz="3600" dirty="0" smtClean="0"/>
              <a:t> of intervention</a:t>
            </a:r>
            <a:endParaRPr lang="da-DK" sz="3600" dirty="0"/>
          </a:p>
        </p:txBody>
      </p:sp>
      <p:pic>
        <p:nvPicPr>
          <p:cNvPr id="4" name="Picture 10" descr="ORG001_owo_coo-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3530600"/>
            <a:ext cx="1931988" cy="333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Purpose of intervention and </a:t>
            </a:r>
            <a:r>
              <a:rPr lang="da-DK" sz="2400" dirty="0" err="1" smtClean="0"/>
              <a:t>goals</a:t>
            </a:r>
            <a:r>
              <a:rPr lang="da-DK" sz="2400" dirty="0" smtClean="0"/>
              <a:t> of intervention</a:t>
            </a:r>
            <a:endParaRPr lang="da-DK" sz="2400" dirty="0"/>
          </a:p>
        </p:txBody>
      </p:sp>
      <p:sp>
        <p:nvSpPr>
          <p:cNvPr id="4" name="Content Placeholder 2"/>
          <p:cNvSpPr txBox="1">
            <a:spLocks noGrp="1"/>
          </p:cNvSpPr>
          <p:nvPr>
            <p:ph idx="1"/>
          </p:nvPr>
        </p:nvSpPr>
        <p:spPr bwMode="auto">
          <a:xfrm>
            <a:off x="196948" y="1433513"/>
            <a:ext cx="5472332" cy="4692650"/>
          </a:xfrm>
          <a:prstGeom prst="rect">
            <a:avLst/>
          </a:prstGeom>
          <a:noFill/>
          <a:ln w="9525" algn="ctr">
            <a:noFill/>
            <a:miter lim="800000"/>
            <a:headEnd/>
            <a:tailEnd/>
          </a:ln>
        </p:spPr>
        <p:txBody>
          <a:bodyPr lIns="0" tIns="0" rIns="0" bIns="0"/>
          <a:lstStyle>
            <a:lvl1pPr marL="190500" indent="-190500" eaLnBrk="0" hangingPunct="0">
              <a:tabLst>
                <a:tab pos="5715000" algn="l"/>
              </a:tabLst>
              <a:defRPr sz="2400">
                <a:solidFill>
                  <a:schemeClr val="tx1"/>
                </a:solidFill>
                <a:latin typeface="Arial" pitchFamily="34" charset="0"/>
                <a:ea typeface="Geneva" charset="-128"/>
              </a:defRPr>
            </a:lvl1pPr>
            <a:lvl2pPr marL="742950" indent="-285750" eaLnBrk="0" hangingPunct="0">
              <a:tabLst>
                <a:tab pos="5715000" algn="l"/>
              </a:tabLst>
              <a:defRPr sz="2400">
                <a:solidFill>
                  <a:schemeClr val="tx1"/>
                </a:solidFill>
                <a:latin typeface="Arial" pitchFamily="34" charset="0"/>
                <a:ea typeface="Geneva" charset="-128"/>
              </a:defRPr>
            </a:lvl2pPr>
            <a:lvl3pPr marL="1143000" indent="-228600" eaLnBrk="0" hangingPunct="0">
              <a:tabLst>
                <a:tab pos="5715000" algn="l"/>
              </a:tabLst>
              <a:defRPr sz="2400">
                <a:solidFill>
                  <a:schemeClr val="tx1"/>
                </a:solidFill>
                <a:latin typeface="Arial" pitchFamily="34" charset="0"/>
                <a:ea typeface="Geneva" charset="-128"/>
              </a:defRPr>
            </a:lvl3pPr>
            <a:lvl4pPr marL="1600200" indent="-228600" eaLnBrk="0" hangingPunct="0">
              <a:tabLst>
                <a:tab pos="5715000" algn="l"/>
              </a:tabLst>
              <a:defRPr sz="2400">
                <a:solidFill>
                  <a:schemeClr val="tx1"/>
                </a:solidFill>
                <a:latin typeface="Arial" pitchFamily="34" charset="0"/>
                <a:ea typeface="Geneva" charset="-128"/>
              </a:defRPr>
            </a:lvl4pPr>
            <a:lvl5pPr marL="2057400" indent="-228600" eaLnBrk="0" hangingPunct="0">
              <a:tabLst>
                <a:tab pos="5715000" algn="l"/>
              </a:tabLst>
              <a:defRPr sz="2400">
                <a:solidFill>
                  <a:schemeClr val="tx1"/>
                </a:solidFill>
                <a:latin typeface="Arial" pitchFamily="34" charset="0"/>
                <a:ea typeface="Geneva" charset="-128"/>
              </a:defRPr>
            </a:lvl5pPr>
            <a:lvl6pPr marL="2514600" indent="-228600" eaLnBrk="0" fontAlgn="base" hangingPunct="0">
              <a:spcBef>
                <a:spcPct val="0"/>
              </a:spcBef>
              <a:spcAft>
                <a:spcPct val="0"/>
              </a:spcAft>
              <a:tabLst>
                <a:tab pos="5715000" algn="l"/>
              </a:tabLst>
              <a:defRPr sz="2400">
                <a:solidFill>
                  <a:schemeClr val="tx1"/>
                </a:solidFill>
                <a:latin typeface="Arial" pitchFamily="34" charset="0"/>
                <a:ea typeface="Geneva" charset="-128"/>
              </a:defRPr>
            </a:lvl6pPr>
            <a:lvl7pPr marL="2971800" indent="-228600" eaLnBrk="0" fontAlgn="base" hangingPunct="0">
              <a:spcBef>
                <a:spcPct val="0"/>
              </a:spcBef>
              <a:spcAft>
                <a:spcPct val="0"/>
              </a:spcAft>
              <a:tabLst>
                <a:tab pos="5715000" algn="l"/>
              </a:tabLst>
              <a:defRPr sz="2400">
                <a:solidFill>
                  <a:schemeClr val="tx1"/>
                </a:solidFill>
                <a:latin typeface="Arial" pitchFamily="34" charset="0"/>
                <a:ea typeface="Geneva" charset="-128"/>
              </a:defRPr>
            </a:lvl7pPr>
            <a:lvl8pPr marL="3429000" indent="-228600" eaLnBrk="0" fontAlgn="base" hangingPunct="0">
              <a:spcBef>
                <a:spcPct val="0"/>
              </a:spcBef>
              <a:spcAft>
                <a:spcPct val="0"/>
              </a:spcAft>
              <a:tabLst>
                <a:tab pos="5715000" algn="l"/>
              </a:tabLst>
              <a:defRPr sz="2400">
                <a:solidFill>
                  <a:schemeClr val="tx1"/>
                </a:solidFill>
                <a:latin typeface="Arial" pitchFamily="34" charset="0"/>
                <a:ea typeface="Geneva" charset="-128"/>
              </a:defRPr>
            </a:lvl8pPr>
            <a:lvl9pPr marL="3886200" indent="-228600" eaLnBrk="0" fontAlgn="base" hangingPunct="0">
              <a:spcBef>
                <a:spcPct val="0"/>
              </a:spcBef>
              <a:spcAft>
                <a:spcPct val="0"/>
              </a:spcAft>
              <a:tabLst>
                <a:tab pos="5715000" algn="l"/>
              </a:tabLst>
              <a:defRPr sz="2400">
                <a:solidFill>
                  <a:schemeClr val="tx1"/>
                </a:solidFill>
                <a:latin typeface="Arial" pitchFamily="34" charset="0"/>
                <a:ea typeface="Geneva" charset="-128"/>
              </a:defRPr>
            </a:lvl9pPr>
          </a:lstStyle>
          <a:p>
            <a:pPr marL="0" indent="0">
              <a:lnSpc>
                <a:spcPct val="102000"/>
              </a:lnSpc>
              <a:spcAft>
                <a:spcPct val="37000"/>
              </a:spcAft>
              <a:buNone/>
            </a:pPr>
            <a:r>
              <a:rPr lang="da-DK" sz="1600" b="1" dirty="0" smtClean="0">
                <a:latin typeface="Verdana" panose="020B0604030504040204" pitchFamily="34" charset="0"/>
                <a:ea typeface="Verdana" panose="020B0604030504040204" pitchFamily="34" charset="0"/>
                <a:cs typeface="Verdana" panose="020B0604030504040204" pitchFamily="34" charset="0"/>
              </a:rPr>
              <a:t>The purpose of the intervention:</a:t>
            </a:r>
            <a:endParaRPr lang="da-DK" sz="1600" b="1" dirty="0">
              <a:latin typeface="Verdana" panose="020B0604030504040204" pitchFamily="34" charset="0"/>
              <a:ea typeface="Verdana" panose="020B0604030504040204" pitchFamily="34" charset="0"/>
              <a:cs typeface="Verdana" panose="020B0604030504040204" pitchFamily="34" charset="0"/>
            </a:endParaRPr>
          </a:p>
          <a:p>
            <a:pPr>
              <a:lnSpc>
                <a:spcPct val="102000"/>
              </a:lnSpc>
              <a:spcAft>
                <a:spcPct val="37000"/>
              </a:spcAft>
              <a:buFont typeface="Arial" pitchFamily="34" charset="0"/>
              <a:buChar char="•"/>
            </a:pPr>
            <a:r>
              <a:rPr lang="da-DK" sz="1600" dirty="0" smtClean="0">
                <a:latin typeface="Verdana" panose="020B0604030504040204" pitchFamily="34" charset="0"/>
                <a:ea typeface="Verdana" panose="020B0604030504040204" pitchFamily="34" charset="0"/>
                <a:cs typeface="Verdana" panose="020B0604030504040204" pitchFamily="34" charset="0"/>
              </a:rPr>
              <a:t>The purpose of the intervention is </a:t>
            </a:r>
            <a:r>
              <a:rPr lang="da-DK" sz="1600" dirty="0" err="1" smtClean="0">
                <a:latin typeface="Verdana" panose="020B0604030504040204" pitchFamily="34" charset="0"/>
                <a:ea typeface="Verdana" panose="020B0604030504040204" pitchFamily="34" charset="0"/>
                <a:cs typeface="Verdana" panose="020B0604030504040204" pitchFamily="34" charset="0"/>
              </a:rPr>
              <a:t>based</a:t>
            </a:r>
            <a:r>
              <a:rPr lang="da-DK" sz="1600" dirty="0" smtClean="0">
                <a:latin typeface="Verdana" panose="020B0604030504040204" pitchFamily="34" charset="0"/>
                <a:ea typeface="Verdana" panose="020B0604030504040204" pitchFamily="34" charset="0"/>
                <a:cs typeface="Verdana" panose="020B0604030504040204" pitchFamily="34" charset="0"/>
              </a:rPr>
              <a:t> on the </a:t>
            </a:r>
            <a:r>
              <a:rPr lang="da-DK" sz="1600" dirty="0" err="1" smtClean="0">
                <a:latin typeface="Verdana" panose="020B0604030504040204" pitchFamily="34" charset="0"/>
                <a:ea typeface="Verdana" panose="020B0604030504040204" pitchFamily="34" charset="0"/>
                <a:cs typeface="Verdana" panose="020B0604030504040204" pitchFamily="34" charset="0"/>
              </a:rPr>
              <a:t>citizen’s</a:t>
            </a:r>
            <a:r>
              <a:rPr lang="da-DK" sz="1600" dirty="0" smtClean="0">
                <a:latin typeface="Verdana" panose="020B0604030504040204" pitchFamily="34" charset="0"/>
                <a:ea typeface="Verdana" panose="020B0604030504040204" pitchFamily="34" charset="0"/>
                <a:cs typeface="Verdana" panose="020B0604030504040204" pitchFamily="34" charset="0"/>
              </a:rPr>
              <a:t> </a:t>
            </a:r>
            <a:r>
              <a:rPr lang="da-DK" sz="1600" dirty="0" err="1" smtClean="0">
                <a:latin typeface="Verdana" panose="020B0604030504040204" pitchFamily="34" charset="0"/>
                <a:ea typeface="Verdana" panose="020B0604030504040204" pitchFamily="34" charset="0"/>
                <a:cs typeface="Verdana" panose="020B0604030504040204" pitchFamily="34" charset="0"/>
              </a:rPr>
              <a:t>inquiry</a:t>
            </a:r>
            <a:r>
              <a:rPr lang="da-DK" sz="1600" dirty="0" smtClean="0">
                <a:latin typeface="Verdana" panose="020B0604030504040204" pitchFamily="34" charset="0"/>
                <a:ea typeface="Verdana" panose="020B0604030504040204" pitchFamily="34" charset="0"/>
                <a:cs typeface="Verdana" panose="020B0604030504040204" pitchFamily="34" charset="0"/>
              </a:rPr>
              <a:t> and on the case </a:t>
            </a:r>
            <a:r>
              <a:rPr lang="da-DK" sz="1600" dirty="0" err="1" smtClean="0">
                <a:latin typeface="Verdana" panose="020B0604030504040204" pitchFamily="34" charset="0"/>
                <a:ea typeface="Verdana" panose="020B0604030504040204" pitchFamily="34" charset="0"/>
                <a:cs typeface="Verdana" panose="020B0604030504040204" pitchFamily="34" charset="0"/>
              </a:rPr>
              <a:t>manager’s</a:t>
            </a:r>
            <a:r>
              <a:rPr lang="da-DK" sz="1600" dirty="0" smtClean="0">
                <a:latin typeface="Verdana" panose="020B0604030504040204" pitchFamily="34" charset="0"/>
                <a:ea typeface="Verdana" panose="020B0604030504040204" pitchFamily="34" charset="0"/>
                <a:cs typeface="Verdana" panose="020B0604030504040204" pitchFamily="34" charset="0"/>
              </a:rPr>
              <a:t> professional </a:t>
            </a:r>
            <a:r>
              <a:rPr lang="da-DK" sz="1600" dirty="0" err="1" smtClean="0">
                <a:latin typeface="Verdana" panose="020B0604030504040204" pitchFamily="34" charset="0"/>
                <a:ea typeface="Verdana" panose="020B0604030504040204" pitchFamily="34" charset="0"/>
                <a:cs typeface="Verdana" panose="020B0604030504040204" pitchFamily="34" charset="0"/>
              </a:rPr>
              <a:t>assessment</a:t>
            </a:r>
            <a:r>
              <a:rPr lang="da-DK" sz="1600" dirty="0" smtClean="0">
                <a:latin typeface="Verdana" panose="020B0604030504040204" pitchFamily="34" charset="0"/>
                <a:ea typeface="Verdana" panose="020B0604030504040204" pitchFamily="34" charset="0"/>
                <a:cs typeface="Verdana" panose="020B0604030504040204" pitchFamily="34" charset="0"/>
              </a:rPr>
              <a:t> and </a:t>
            </a:r>
            <a:r>
              <a:rPr lang="da-DK" sz="1600" dirty="0" err="1" smtClean="0">
                <a:latin typeface="Verdana" panose="020B0604030504040204" pitchFamily="34" charset="0"/>
                <a:ea typeface="Verdana" panose="020B0604030504040204" pitchFamily="34" charset="0"/>
                <a:cs typeface="Verdana" panose="020B0604030504040204" pitchFamily="34" charset="0"/>
              </a:rPr>
              <a:t>describes</a:t>
            </a:r>
            <a:r>
              <a:rPr lang="da-DK" sz="1600" dirty="0" smtClean="0">
                <a:latin typeface="Verdana" panose="020B0604030504040204" pitchFamily="34" charset="0"/>
                <a:ea typeface="Verdana" panose="020B0604030504040204" pitchFamily="34" charset="0"/>
                <a:cs typeface="Verdana" panose="020B0604030504040204" pitchFamily="34" charset="0"/>
              </a:rPr>
              <a:t> the overall purpose af the intervention</a:t>
            </a:r>
            <a:endParaRPr lang="da-DK" sz="1600" dirty="0">
              <a:latin typeface="Verdana" panose="020B0604030504040204" pitchFamily="34" charset="0"/>
              <a:ea typeface="Verdana" panose="020B0604030504040204" pitchFamily="34" charset="0"/>
              <a:cs typeface="Verdana" panose="020B0604030504040204" pitchFamily="34" charset="0"/>
            </a:endParaRPr>
          </a:p>
          <a:p>
            <a:r>
              <a:rPr lang="da-DK" sz="1600" dirty="0">
                <a:latin typeface="Verdana" panose="020B0604030504040204" pitchFamily="34" charset="0"/>
                <a:ea typeface="Verdana" panose="020B0604030504040204" pitchFamily="34" charset="0"/>
                <a:cs typeface="Verdana" panose="020B0604030504040204" pitchFamily="34" charset="0"/>
              </a:rPr>
              <a:t>The purpose of the intervention must </a:t>
            </a:r>
            <a:r>
              <a:rPr lang="da-DK" sz="1600" dirty="0" err="1">
                <a:latin typeface="Verdana" panose="020B0604030504040204" pitchFamily="34" charset="0"/>
                <a:ea typeface="Verdana" panose="020B0604030504040204" pitchFamily="34" charset="0"/>
                <a:cs typeface="Verdana" panose="020B0604030504040204" pitchFamily="34" charset="0"/>
              </a:rPr>
              <a:t>therefore</a:t>
            </a:r>
            <a:r>
              <a:rPr lang="da-DK" sz="1600" dirty="0">
                <a:latin typeface="Verdana" panose="020B0604030504040204" pitchFamily="34" charset="0"/>
                <a:ea typeface="Verdana" panose="020B0604030504040204" pitchFamily="34" charset="0"/>
                <a:cs typeface="Verdana" panose="020B0604030504040204" pitchFamily="34" charset="0"/>
              </a:rPr>
              <a:t> </a:t>
            </a:r>
            <a:r>
              <a:rPr lang="da-DK" sz="1600" dirty="0" err="1">
                <a:latin typeface="Verdana" panose="020B0604030504040204" pitchFamily="34" charset="0"/>
                <a:ea typeface="Verdana" panose="020B0604030504040204" pitchFamily="34" charset="0"/>
                <a:cs typeface="Verdana" panose="020B0604030504040204" pitchFamily="34" charset="0"/>
              </a:rPr>
              <a:t>be</a:t>
            </a:r>
            <a:r>
              <a:rPr lang="da-DK" sz="1600" dirty="0">
                <a:latin typeface="Verdana" panose="020B0604030504040204" pitchFamily="34" charset="0"/>
                <a:ea typeface="Verdana" panose="020B0604030504040204" pitchFamily="34" charset="0"/>
                <a:cs typeface="Verdana" panose="020B0604030504040204" pitchFamily="34" charset="0"/>
              </a:rPr>
              <a:t> a </a:t>
            </a:r>
            <a:r>
              <a:rPr lang="da-DK" sz="1600" dirty="0" err="1">
                <a:latin typeface="Verdana" panose="020B0604030504040204" pitchFamily="34" charset="0"/>
                <a:ea typeface="Verdana" panose="020B0604030504040204" pitchFamily="34" charset="0"/>
                <a:cs typeface="Verdana" panose="020B0604030504040204" pitchFamily="34" charset="0"/>
              </a:rPr>
              <a:t>benchmark</a:t>
            </a:r>
            <a:r>
              <a:rPr lang="da-DK" sz="1600" dirty="0">
                <a:latin typeface="Verdana" panose="020B0604030504040204" pitchFamily="34" charset="0"/>
                <a:ea typeface="Verdana" panose="020B0604030504040204" pitchFamily="34" charset="0"/>
                <a:cs typeface="Verdana" panose="020B0604030504040204" pitchFamily="34" charset="0"/>
              </a:rPr>
              <a:t> in the case - </a:t>
            </a:r>
            <a:r>
              <a:rPr lang="da-DK" sz="1600" dirty="0" err="1">
                <a:latin typeface="Verdana" panose="020B0604030504040204" pitchFamily="34" charset="0"/>
                <a:ea typeface="Verdana" panose="020B0604030504040204" pitchFamily="34" charset="0"/>
                <a:cs typeface="Verdana" panose="020B0604030504040204" pitchFamily="34" charset="0"/>
              </a:rPr>
              <a:t>even</a:t>
            </a:r>
            <a:r>
              <a:rPr lang="da-DK" sz="1600" dirty="0">
                <a:latin typeface="Verdana" panose="020B0604030504040204" pitchFamily="34" charset="0"/>
                <a:ea typeface="Verdana" panose="020B0604030504040204" pitchFamily="34" charset="0"/>
                <a:cs typeface="Verdana" panose="020B0604030504040204" pitchFamily="34" charset="0"/>
              </a:rPr>
              <a:t> if it covers more and </a:t>
            </a:r>
            <a:r>
              <a:rPr lang="da-DK" sz="1600" dirty="0" err="1">
                <a:latin typeface="Verdana" panose="020B0604030504040204" pitchFamily="34" charset="0"/>
                <a:ea typeface="Verdana" panose="020B0604030504040204" pitchFamily="34" charset="0"/>
                <a:cs typeface="Verdana" panose="020B0604030504040204" pitchFamily="34" charset="0"/>
              </a:rPr>
              <a:t>different</a:t>
            </a:r>
            <a:r>
              <a:rPr lang="da-DK" sz="1600" dirty="0">
                <a:latin typeface="Verdana" panose="020B0604030504040204" pitchFamily="34" charset="0"/>
                <a:ea typeface="Verdana" panose="020B0604030504040204" pitchFamily="34" charset="0"/>
                <a:cs typeface="Verdana" panose="020B0604030504040204" pitchFamily="34" charset="0"/>
              </a:rPr>
              <a:t> types of </a:t>
            </a:r>
            <a:r>
              <a:rPr lang="da-DK" sz="1600" dirty="0" smtClean="0">
                <a:latin typeface="Verdana" panose="020B0604030504040204" pitchFamily="34" charset="0"/>
                <a:ea typeface="Verdana" panose="020B0604030504040204" pitchFamily="34" charset="0"/>
                <a:cs typeface="Verdana" panose="020B0604030504040204" pitchFamily="34" charset="0"/>
              </a:rPr>
              <a:t>support</a:t>
            </a:r>
          </a:p>
          <a:p>
            <a:pPr marL="0" indent="0">
              <a:buNone/>
            </a:pPr>
            <a:r>
              <a:rPr lang="da-DK" sz="1600" dirty="0">
                <a:latin typeface="Verdana" panose="020B0604030504040204" pitchFamily="34" charset="0"/>
                <a:ea typeface="Verdana" panose="020B0604030504040204" pitchFamily="34" charset="0"/>
                <a:cs typeface="Verdana" panose="020B0604030504040204" pitchFamily="34" charset="0"/>
              </a:rPr>
              <a:t/>
            </a:r>
            <a:br>
              <a:rPr lang="da-DK" sz="1600" dirty="0">
                <a:latin typeface="Verdana" panose="020B0604030504040204" pitchFamily="34" charset="0"/>
                <a:ea typeface="Verdana" panose="020B0604030504040204" pitchFamily="34" charset="0"/>
                <a:cs typeface="Verdana" panose="020B0604030504040204" pitchFamily="34" charset="0"/>
              </a:rPr>
            </a:br>
            <a:r>
              <a:rPr lang="da-DK" sz="1600" b="1" dirty="0" err="1">
                <a:latin typeface="Verdana" panose="020B0604030504040204" pitchFamily="34" charset="0"/>
                <a:ea typeface="Verdana" panose="020B0604030504040204" pitchFamily="34" charset="0"/>
                <a:cs typeface="Verdana" panose="020B0604030504040204" pitchFamily="34" charset="0"/>
              </a:rPr>
              <a:t>Goals</a:t>
            </a:r>
            <a:r>
              <a:rPr lang="da-DK" sz="1600" b="1" dirty="0">
                <a:latin typeface="Verdana" panose="020B0604030504040204" pitchFamily="34" charset="0"/>
                <a:ea typeface="Verdana" panose="020B0604030504040204" pitchFamily="34" charset="0"/>
                <a:cs typeface="Verdana" panose="020B0604030504040204" pitchFamily="34" charset="0"/>
              </a:rPr>
              <a:t> of </a:t>
            </a:r>
            <a:r>
              <a:rPr lang="da-DK" sz="1600" b="1" dirty="0" smtClean="0">
                <a:latin typeface="Verdana" panose="020B0604030504040204" pitchFamily="34" charset="0"/>
                <a:ea typeface="Verdana" panose="020B0604030504040204" pitchFamily="34" charset="0"/>
                <a:cs typeface="Verdana" panose="020B0604030504040204" pitchFamily="34" charset="0"/>
              </a:rPr>
              <a:t>intervention</a:t>
            </a:r>
            <a:r>
              <a:rPr lang="da-DK" sz="1600" dirty="0" smtClean="0">
                <a:latin typeface="Verdana" panose="020B0604030504040204" pitchFamily="34" charset="0"/>
                <a:ea typeface="Verdana" panose="020B0604030504040204" pitchFamily="34" charset="0"/>
                <a:cs typeface="Verdana" panose="020B0604030504040204" pitchFamily="34" charset="0"/>
              </a:rPr>
              <a:t>:</a:t>
            </a:r>
          </a:p>
          <a:p>
            <a:r>
              <a:rPr lang="da-DK" sz="1600" dirty="0" smtClean="0">
                <a:latin typeface="Verdana" panose="020B0604030504040204" pitchFamily="34" charset="0"/>
                <a:ea typeface="Verdana" panose="020B0604030504040204" pitchFamily="34" charset="0"/>
                <a:cs typeface="Verdana" panose="020B0604030504040204" pitchFamily="34" charset="0"/>
              </a:rPr>
              <a:t>The </a:t>
            </a:r>
            <a:r>
              <a:rPr lang="da-DK" sz="1600" dirty="0" err="1">
                <a:latin typeface="Verdana" panose="020B0604030504040204" pitchFamily="34" charset="0"/>
                <a:ea typeface="Verdana" panose="020B0604030504040204" pitchFamily="34" charset="0"/>
                <a:cs typeface="Verdana" panose="020B0604030504040204" pitchFamily="34" charset="0"/>
              </a:rPr>
              <a:t>goals</a:t>
            </a:r>
            <a:r>
              <a:rPr lang="da-DK" sz="1600" dirty="0">
                <a:latin typeface="Verdana" panose="020B0604030504040204" pitchFamily="34" charset="0"/>
                <a:ea typeface="Verdana" panose="020B0604030504040204" pitchFamily="34" charset="0"/>
                <a:cs typeface="Verdana" panose="020B0604030504040204" pitchFamily="34" charset="0"/>
              </a:rPr>
              <a:t> of intervention </a:t>
            </a:r>
            <a:r>
              <a:rPr lang="da-DK" sz="1600" dirty="0" err="1">
                <a:latin typeface="Verdana" panose="020B0604030504040204" pitchFamily="34" charset="0"/>
                <a:ea typeface="Verdana" panose="020B0604030504040204" pitchFamily="34" charset="0"/>
                <a:cs typeface="Verdana" panose="020B0604030504040204" pitchFamily="34" charset="0"/>
              </a:rPr>
              <a:t>indicates</a:t>
            </a:r>
            <a:r>
              <a:rPr lang="da-DK" sz="1600" dirty="0">
                <a:latin typeface="Verdana" panose="020B0604030504040204" pitchFamily="34" charset="0"/>
                <a:ea typeface="Verdana" panose="020B0604030504040204" pitchFamily="34" charset="0"/>
                <a:cs typeface="Verdana" panose="020B0604030504040204" pitchFamily="34" charset="0"/>
              </a:rPr>
              <a:t> the more </a:t>
            </a:r>
            <a:r>
              <a:rPr lang="da-DK" sz="1600" dirty="0" err="1">
                <a:latin typeface="Verdana" panose="020B0604030504040204" pitchFamily="34" charset="0"/>
                <a:ea typeface="Verdana" panose="020B0604030504040204" pitchFamily="34" charset="0"/>
                <a:cs typeface="Verdana" panose="020B0604030504040204" pitchFamily="34" charset="0"/>
              </a:rPr>
              <a:t>specific</a:t>
            </a:r>
            <a:r>
              <a:rPr lang="da-DK" sz="1600" dirty="0">
                <a:latin typeface="Verdana" panose="020B0604030504040204" pitchFamily="34" charset="0"/>
                <a:ea typeface="Verdana" panose="020B0604030504040204" pitchFamily="34" charset="0"/>
                <a:cs typeface="Verdana" panose="020B0604030504040204" pitchFamily="34" charset="0"/>
              </a:rPr>
              <a:t> </a:t>
            </a:r>
            <a:r>
              <a:rPr lang="da-DK" sz="1600" dirty="0" err="1">
                <a:latin typeface="Verdana" panose="020B0604030504040204" pitchFamily="34" charset="0"/>
                <a:ea typeface="Verdana" panose="020B0604030504040204" pitchFamily="34" charset="0"/>
                <a:cs typeface="Verdana" panose="020B0604030504040204" pitchFamily="34" charset="0"/>
              </a:rPr>
              <a:t>targets</a:t>
            </a:r>
            <a:r>
              <a:rPr lang="da-DK" sz="1600" dirty="0">
                <a:latin typeface="Verdana" panose="020B0604030504040204" pitchFamily="34" charset="0"/>
                <a:ea typeface="Verdana" panose="020B0604030504040204" pitchFamily="34" charset="0"/>
                <a:cs typeface="Verdana" panose="020B0604030504040204" pitchFamily="34" charset="0"/>
              </a:rPr>
              <a:t> </a:t>
            </a:r>
            <a:r>
              <a:rPr lang="da-DK" sz="1600" dirty="0" err="1">
                <a:latin typeface="Verdana" panose="020B0604030504040204" pitchFamily="34" charset="0"/>
                <a:ea typeface="Verdana" panose="020B0604030504040204" pitchFamily="34" charset="0"/>
                <a:cs typeface="Verdana" panose="020B0604030504040204" pitchFamily="34" charset="0"/>
              </a:rPr>
              <a:t>that</a:t>
            </a:r>
            <a:r>
              <a:rPr lang="da-DK" sz="1600" dirty="0">
                <a:latin typeface="Verdana" panose="020B0604030504040204" pitchFamily="34" charset="0"/>
                <a:ea typeface="Verdana" panose="020B0604030504040204" pitchFamily="34" charset="0"/>
                <a:cs typeface="Verdana" panose="020B0604030504040204" pitchFamily="34" charset="0"/>
              </a:rPr>
              <a:t> the </a:t>
            </a:r>
            <a:r>
              <a:rPr lang="da-DK" sz="1600" dirty="0" err="1">
                <a:latin typeface="Verdana" panose="020B0604030504040204" pitchFamily="34" charset="0"/>
                <a:ea typeface="Verdana" panose="020B0604030504040204" pitchFamily="34" charset="0"/>
                <a:cs typeface="Verdana" panose="020B0604030504040204" pitchFamily="34" charset="0"/>
              </a:rPr>
              <a:t>effort</a:t>
            </a:r>
            <a:r>
              <a:rPr lang="da-DK" sz="1600" dirty="0">
                <a:latin typeface="Verdana" panose="020B0604030504040204" pitchFamily="34" charset="0"/>
                <a:ea typeface="Verdana" panose="020B0604030504040204" pitchFamily="34" charset="0"/>
                <a:cs typeface="Verdana" panose="020B0604030504040204" pitchFamily="34" charset="0"/>
              </a:rPr>
              <a:t> </a:t>
            </a:r>
            <a:r>
              <a:rPr lang="da-DK" sz="1600" dirty="0" err="1">
                <a:latin typeface="Verdana" panose="020B0604030504040204" pitchFamily="34" charset="0"/>
                <a:ea typeface="Verdana" panose="020B0604030504040204" pitchFamily="34" charset="0"/>
                <a:cs typeface="Verdana" panose="020B0604030504040204" pitchFamily="34" charset="0"/>
              </a:rPr>
              <a:t>should</a:t>
            </a:r>
            <a:r>
              <a:rPr lang="da-DK" sz="1600" dirty="0">
                <a:latin typeface="Verdana" panose="020B0604030504040204" pitchFamily="34" charset="0"/>
                <a:ea typeface="Verdana" panose="020B0604030504040204" pitchFamily="34" charset="0"/>
                <a:cs typeface="Verdana" panose="020B0604030504040204" pitchFamily="34" charset="0"/>
              </a:rPr>
              <a:t> </a:t>
            </a:r>
            <a:r>
              <a:rPr lang="da-DK" sz="1600" dirty="0" err="1" smtClean="0">
                <a:latin typeface="Verdana" panose="020B0604030504040204" pitchFamily="34" charset="0"/>
                <a:ea typeface="Verdana" panose="020B0604030504040204" pitchFamily="34" charset="0"/>
                <a:cs typeface="Verdana" panose="020B0604030504040204" pitchFamily="34" charset="0"/>
              </a:rPr>
              <a:t>achieve</a:t>
            </a:r>
            <a:endParaRPr lang="da-DK" sz="1600" dirty="0" smtClean="0">
              <a:latin typeface="Verdana" panose="020B0604030504040204" pitchFamily="34" charset="0"/>
              <a:ea typeface="Verdana" panose="020B0604030504040204" pitchFamily="34" charset="0"/>
              <a:cs typeface="Verdana" panose="020B0604030504040204" pitchFamily="34" charset="0"/>
            </a:endParaRPr>
          </a:p>
          <a:p>
            <a:r>
              <a:rPr lang="da-DK" sz="1600" dirty="0" smtClean="0">
                <a:latin typeface="Verdana" panose="020B0604030504040204" pitchFamily="34" charset="0"/>
                <a:ea typeface="Verdana" panose="020B0604030504040204" pitchFamily="34" charset="0"/>
                <a:cs typeface="Verdana" panose="020B0604030504040204" pitchFamily="34" charset="0"/>
              </a:rPr>
              <a:t>The </a:t>
            </a:r>
            <a:r>
              <a:rPr lang="da-DK" sz="1600" dirty="0" err="1">
                <a:latin typeface="Verdana" panose="020B0604030504040204" pitchFamily="34" charset="0"/>
                <a:ea typeface="Verdana" panose="020B0604030504040204" pitchFamily="34" charset="0"/>
                <a:cs typeface="Verdana" panose="020B0604030504040204" pitchFamily="34" charset="0"/>
              </a:rPr>
              <a:t>goals</a:t>
            </a:r>
            <a:r>
              <a:rPr lang="da-DK" sz="1600" dirty="0">
                <a:latin typeface="Verdana" panose="020B0604030504040204" pitchFamily="34" charset="0"/>
                <a:ea typeface="Verdana" panose="020B0604030504040204" pitchFamily="34" charset="0"/>
                <a:cs typeface="Verdana" panose="020B0604030504040204" pitchFamily="34" charset="0"/>
              </a:rPr>
              <a:t> of intervention must </a:t>
            </a:r>
            <a:r>
              <a:rPr lang="da-DK" sz="1600" dirty="0" err="1">
                <a:latin typeface="Verdana" panose="020B0604030504040204" pitchFamily="34" charset="0"/>
                <a:ea typeface="Verdana" panose="020B0604030504040204" pitchFamily="34" charset="0"/>
                <a:cs typeface="Verdana" panose="020B0604030504040204" pitchFamily="34" charset="0"/>
              </a:rPr>
              <a:t>be</a:t>
            </a:r>
            <a:r>
              <a:rPr lang="da-DK" sz="1600" dirty="0">
                <a:latin typeface="Verdana" panose="020B0604030504040204" pitchFamily="34" charset="0"/>
                <a:ea typeface="Verdana" panose="020B0604030504040204" pitchFamily="34" charset="0"/>
                <a:cs typeface="Verdana" panose="020B0604030504040204" pitchFamily="34" charset="0"/>
              </a:rPr>
              <a:t> a basis for </a:t>
            </a:r>
            <a:r>
              <a:rPr lang="da-DK" sz="1600" dirty="0" err="1">
                <a:latin typeface="Verdana" panose="020B0604030504040204" pitchFamily="34" charset="0"/>
                <a:ea typeface="Verdana" panose="020B0604030504040204" pitchFamily="34" charset="0"/>
                <a:cs typeface="Verdana" panose="020B0604030504040204" pitchFamily="34" charset="0"/>
              </a:rPr>
              <a:t>systematic</a:t>
            </a:r>
            <a:r>
              <a:rPr lang="da-DK" sz="1600" dirty="0">
                <a:latin typeface="Verdana" panose="020B0604030504040204" pitchFamily="34" charset="0"/>
                <a:ea typeface="Verdana" panose="020B0604030504040204" pitchFamily="34" charset="0"/>
                <a:cs typeface="Verdana" panose="020B0604030504040204" pitchFamily="34" charset="0"/>
              </a:rPr>
              <a:t> </a:t>
            </a:r>
            <a:r>
              <a:rPr lang="da-DK" sz="1600" dirty="0" err="1">
                <a:latin typeface="Verdana" panose="020B0604030504040204" pitchFamily="34" charset="0"/>
                <a:ea typeface="Verdana" panose="020B0604030504040204" pitchFamily="34" charset="0"/>
                <a:cs typeface="Verdana" panose="020B0604030504040204" pitchFamily="34" charset="0"/>
              </a:rPr>
              <a:t>monitoring</a:t>
            </a:r>
            <a:r>
              <a:rPr lang="da-DK" sz="1600" dirty="0">
                <a:latin typeface="Verdana" panose="020B0604030504040204" pitchFamily="34" charset="0"/>
                <a:ea typeface="Verdana" panose="020B0604030504040204" pitchFamily="34" charset="0"/>
                <a:cs typeface="Verdana" panose="020B0604030504040204" pitchFamily="34" charset="0"/>
              </a:rPr>
              <a:t> and </a:t>
            </a:r>
            <a:r>
              <a:rPr lang="da-DK" sz="1600" dirty="0" err="1" smtClean="0">
                <a:latin typeface="Verdana" panose="020B0604030504040204" pitchFamily="34" charset="0"/>
                <a:ea typeface="Verdana" panose="020B0604030504040204" pitchFamily="34" charset="0"/>
                <a:cs typeface="Verdana" panose="020B0604030504040204" pitchFamily="34" charset="0"/>
              </a:rPr>
              <a:t>evaluation</a:t>
            </a:r>
            <a:r>
              <a:rPr lang="da-DK" sz="1600" dirty="0" smtClean="0">
                <a:latin typeface="Verdana" panose="020B0604030504040204" pitchFamily="34" charset="0"/>
                <a:ea typeface="Verdana" panose="020B0604030504040204" pitchFamily="34" charset="0"/>
                <a:cs typeface="Verdana" panose="020B0604030504040204" pitchFamily="34" charset="0"/>
              </a:rPr>
              <a:t>.</a:t>
            </a:r>
          </a:p>
          <a:p>
            <a:r>
              <a:rPr lang="da-DK" sz="1600" dirty="0" smtClean="0">
                <a:latin typeface="Verdana" panose="020B0604030504040204" pitchFamily="34" charset="0"/>
                <a:ea typeface="Verdana" panose="020B0604030504040204" pitchFamily="34" charset="0"/>
                <a:cs typeface="Verdana" panose="020B0604030504040204" pitchFamily="34" charset="0"/>
              </a:rPr>
              <a:t>The </a:t>
            </a:r>
            <a:r>
              <a:rPr lang="da-DK" sz="1600" dirty="0" err="1">
                <a:latin typeface="Verdana" panose="020B0604030504040204" pitchFamily="34" charset="0"/>
                <a:ea typeface="Verdana" panose="020B0604030504040204" pitchFamily="34" charset="0"/>
                <a:cs typeface="Verdana" panose="020B0604030504040204" pitchFamily="34" charset="0"/>
              </a:rPr>
              <a:t>goals</a:t>
            </a:r>
            <a:r>
              <a:rPr lang="da-DK" sz="1600" dirty="0">
                <a:latin typeface="Verdana" panose="020B0604030504040204" pitchFamily="34" charset="0"/>
                <a:ea typeface="Verdana" panose="020B0604030504040204" pitchFamily="34" charset="0"/>
                <a:cs typeface="Verdana" panose="020B0604030504040204" pitchFamily="34" charset="0"/>
              </a:rPr>
              <a:t> of intervention </a:t>
            </a:r>
            <a:r>
              <a:rPr lang="da-DK" sz="1600" dirty="0" err="1">
                <a:latin typeface="Verdana" panose="020B0604030504040204" pitchFamily="34" charset="0"/>
                <a:ea typeface="Verdana" panose="020B0604030504040204" pitchFamily="34" charset="0"/>
                <a:cs typeface="Verdana" panose="020B0604030504040204" pitchFamily="34" charset="0"/>
              </a:rPr>
              <a:t>should</a:t>
            </a:r>
            <a:r>
              <a:rPr lang="da-DK" sz="1600" dirty="0">
                <a:latin typeface="Verdana" panose="020B0604030504040204" pitchFamily="34" charset="0"/>
                <a:ea typeface="Verdana" panose="020B0604030504040204" pitchFamily="34" charset="0"/>
                <a:cs typeface="Verdana" panose="020B0604030504040204" pitchFamily="34" charset="0"/>
              </a:rPr>
              <a:t> </a:t>
            </a:r>
            <a:r>
              <a:rPr lang="da-DK" sz="1600" dirty="0" err="1">
                <a:latin typeface="Verdana" panose="020B0604030504040204" pitchFamily="34" charset="0"/>
                <a:ea typeface="Verdana" panose="020B0604030504040204" pitchFamily="34" charset="0"/>
                <a:cs typeface="Verdana" panose="020B0604030504040204" pitchFamily="34" charset="0"/>
              </a:rPr>
              <a:t>be</a:t>
            </a:r>
            <a:r>
              <a:rPr lang="da-DK" sz="1600" dirty="0">
                <a:latin typeface="Verdana" panose="020B0604030504040204" pitchFamily="34" charset="0"/>
                <a:ea typeface="Verdana" panose="020B0604030504040204" pitchFamily="34" charset="0"/>
                <a:cs typeface="Verdana" panose="020B0604030504040204" pitchFamily="34" charset="0"/>
              </a:rPr>
              <a:t> </a:t>
            </a:r>
            <a:r>
              <a:rPr lang="da-DK" sz="1600" dirty="0" err="1">
                <a:latin typeface="Verdana" panose="020B0604030504040204" pitchFamily="34" charset="0"/>
                <a:ea typeface="Verdana" panose="020B0604030504040204" pitchFamily="34" charset="0"/>
                <a:cs typeface="Verdana" panose="020B0604030504040204" pitchFamily="34" charset="0"/>
              </a:rPr>
              <a:t>directed</a:t>
            </a:r>
            <a:r>
              <a:rPr lang="da-DK" sz="1600" dirty="0">
                <a:latin typeface="Verdana" panose="020B0604030504040204" pitchFamily="34" charset="0"/>
                <a:ea typeface="Verdana" panose="020B0604030504040204" pitchFamily="34" charset="0"/>
                <a:cs typeface="Verdana" panose="020B0604030504040204" pitchFamily="34" charset="0"/>
              </a:rPr>
              <a:t> </a:t>
            </a:r>
            <a:r>
              <a:rPr lang="da-DK" sz="1600" dirty="0" err="1">
                <a:latin typeface="Verdana" panose="020B0604030504040204" pitchFamily="34" charset="0"/>
                <a:ea typeface="Verdana" panose="020B0604030504040204" pitchFamily="34" charset="0"/>
                <a:cs typeface="Verdana" panose="020B0604030504040204" pitchFamily="34" charset="0"/>
              </a:rPr>
              <a:t>towards</a:t>
            </a:r>
            <a:r>
              <a:rPr lang="da-DK" sz="1600" dirty="0">
                <a:latin typeface="Verdana" panose="020B0604030504040204" pitchFamily="34" charset="0"/>
                <a:ea typeface="Verdana" panose="020B0604030504040204" pitchFamily="34" charset="0"/>
                <a:cs typeface="Verdana" panose="020B0604030504040204" pitchFamily="34" charset="0"/>
              </a:rPr>
              <a:t> the </a:t>
            </a:r>
            <a:r>
              <a:rPr lang="da-DK" sz="1600" dirty="0" err="1">
                <a:latin typeface="Verdana" panose="020B0604030504040204" pitchFamily="34" charset="0"/>
                <a:ea typeface="Verdana" panose="020B0604030504040204" pitchFamily="34" charset="0"/>
                <a:cs typeface="Verdana" panose="020B0604030504040204" pitchFamily="34" charset="0"/>
              </a:rPr>
              <a:t>various</a:t>
            </a:r>
            <a:r>
              <a:rPr lang="da-DK" sz="1600" dirty="0">
                <a:latin typeface="Verdana" panose="020B0604030504040204" pitchFamily="34" charset="0"/>
                <a:ea typeface="Verdana" panose="020B0604030504040204" pitchFamily="34" charset="0"/>
                <a:cs typeface="Verdana" panose="020B0604030504040204" pitchFamily="34" charset="0"/>
              </a:rPr>
              <a:t> parts of the </a:t>
            </a:r>
            <a:r>
              <a:rPr lang="da-DK" sz="1600" dirty="0" err="1">
                <a:latin typeface="Verdana" panose="020B0604030504040204" pitchFamily="34" charset="0"/>
                <a:ea typeface="Verdana" panose="020B0604030504040204" pitchFamily="34" charset="0"/>
                <a:cs typeface="Verdana" panose="020B0604030504040204" pitchFamily="34" charset="0"/>
              </a:rPr>
              <a:t>application</a:t>
            </a:r>
            <a:r>
              <a:rPr lang="da-DK" sz="1600" dirty="0">
                <a:latin typeface="Verdana" panose="020B0604030504040204" pitchFamily="34" charset="0"/>
                <a:ea typeface="Verdana" panose="020B0604030504040204" pitchFamily="34" charset="0"/>
                <a:cs typeface="Verdana" panose="020B0604030504040204" pitchFamily="34" charset="0"/>
              </a:rPr>
              <a:t> and the </a:t>
            </a:r>
            <a:r>
              <a:rPr lang="da-DK" sz="1600" dirty="0" err="1">
                <a:latin typeface="Verdana" panose="020B0604030504040204" pitchFamily="34" charset="0"/>
                <a:ea typeface="Verdana" panose="020B0604030504040204" pitchFamily="34" charset="0"/>
                <a:cs typeface="Verdana" panose="020B0604030504040204" pitchFamily="34" charset="0"/>
              </a:rPr>
              <a:t>assigned</a:t>
            </a:r>
            <a:r>
              <a:rPr lang="da-DK" sz="1600" dirty="0">
                <a:latin typeface="Verdana" panose="020B0604030504040204" pitchFamily="34" charset="0"/>
                <a:ea typeface="Verdana" panose="020B0604030504040204" pitchFamily="34" charset="0"/>
                <a:cs typeface="Verdana" panose="020B0604030504040204" pitchFamily="34" charset="0"/>
              </a:rPr>
              <a:t> support </a:t>
            </a:r>
          </a:p>
          <a:p>
            <a:pPr>
              <a:lnSpc>
                <a:spcPct val="102000"/>
              </a:lnSpc>
              <a:spcAft>
                <a:spcPct val="37000"/>
              </a:spcAft>
            </a:pPr>
            <a:endParaRPr lang="da-DK" sz="1600" i="1" dirty="0">
              <a:solidFill>
                <a:srgbClr val="091D5D"/>
              </a:solidFill>
              <a:latin typeface="Verdana" pitchFamily="34" charset="0"/>
            </a:endParaRPr>
          </a:p>
          <a:p>
            <a:pPr>
              <a:lnSpc>
                <a:spcPct val="102000"/>
              </a:lnSpc>
              <a:spcAft>
                <a:spcPct val="37000"/>
              </a:spcAft>
            </a:pPr>
            <a:endParaRPr lang="da-DK" sz="1600" i="1" dirty="0">
              <a:solidFill>
                <a:srgbClr val="091D5D"/>
              </a:solidFill>
              <a:latin typeface="Verdana" pitchFamily="34" charset="0"/>
            </a:endParaRPr>
          </a:p>
          <a:p>
            <a:pPr>
              <a:lnSpc>
                <a:spcPct val="102000"/>
              </a:lnSpc>
              <a:spcAft>
                <a:spcPct val="37000"/>
              </a:spcAft>
            </a:pPr>
            <a:endParaRPr lang="da-DK" sz="1600" i="1" dirty="0">
              <a:solidFill>
                <a:srgbClr val="091D5D"/>
              </a:solidFill>
              <a:latin typeface="Verdana" pitchFamily="34" charset="0"/>
            </a:endParaRPr>
          </a:p>
        </p:txBody>
      </p:sp>
      <p:sp>
        <p:nvSpPr>
          <p:cNvPr id="5" name="TextBox 7"/>
          <p:cNvSpPr txBox="1"/>
          <p:nvPr/>
        </p:nvSpPr>
        <p:spPr>
          <a:xfrm>
            <a:off x="6114198" y="1774209"/>
            <a:ext cx="2645628" cy="2693045"/>
          </a:xfrm>
          <a:prstGeom prst="rect">
            <a:avLst/>
          </a:prstGeom>
          <a:solidFill>
            <a:schemeClr val="bg1">
              <a:lumMod val="40000"/>
              <a:lumOff val="60000"/>
            </a:schemeClr>
          </a:solidFill>
          <a:effectLst>
            <a:outerShdw blurRad="50800" dist="38100" algn="l" rotWithShape="0">
              <a:prstClr val="black">
                <a:alpha val="40000"/>
              </a:prstClr>
            </a:outerShdw>
          </a:effectLst>
        </p:spPr>
        <p:txBody>
          <a:bodyPr wrap="square">
            <a:spAutoFit/>
          </a:bodyPr>
          <a:lstStyle/>
          <a:p>
            <a:pPr algn="ctr" fontAlgn="auto">
              <a:spcBef>
                <a:spcPts val="0"/>
              </a:spcBef>
              <a:spcAft>
                <a:spcPts val="0"/>
              </a:spcAft>
              <a:defRPr/>
            </a:pPr>
            <a:r>
              <a:rPr lang="da-DK" sz="1600" b="1" dirty="0" smtClean="0">
                <a:solidFill>
                  <a:srgbClr val="0070C0"/>
                </a:solidFill>
                <a:latin typeface="+mn-lt"/>
                <a:ea typeface="+mn-ea"/>
              </a:rPr>
              <a:t>Definitions</a:t>
            </a:r>
            <a:endParaRPr lang="da-DK" sz="1600" b="1" dirty="0">
              <a:solidFill>
                <a:srgbClr val="0070C0"/>
              </a:solidFill>
              <a:latin typeface="+mn-lt"/>
              <a:ea typeface="+mn-ea"/>
            </a:endParaRPr>
          </a:p>
          <a:p>
            <a:pPr algn="ctr" fontAlgn="auto">
              <a:spcBef>
                <a:spcPts val="0"/>
              </a:spcBef>
              <a:spcAft>
                <a:spcPts val="0"/>
              </a:spcAft>
              <a:defRPr/>
            </a:pPr>
            <a:endParaRPr lang="da-DK" sz="1600" b="1" dirty="0">
              <a:solidFill>
                <a:srgbClr val="0070C0"/>
              </a:solidFill>
              <a:latin typeface="+mn-lt"/>
              <a:ea typeface="+mn-ea"/>
            </a:endParaRPr>
          </a:p>
          <a:p>
            <a:pPr fontAlgn="auto">
              <a:spcBef>
                <a:spcPts val="0"/>
              </a:spcBef>
              <a:spcAft>
                <a:spcPts val="0"/>
              </a:spcAft>
              <a:defRPr/>
            </a:pPr>
            <a:r>
              <a:rPr lang="da-DK" sz="1400" b="1" dirty="0" smtClean="0">
                <a:solidFill>
                  <a:srgbClr val="0070C0"/>
                </a:solidFill>
                <a:latin typeface="+mn-lt"/>
                <a:ea typeface="+mn-ea"/>
              </a:rPr>
              <a:t>Purpose of intervention:</a:t>
            </a:r>
            <a:r>
              <a:rPr lang="da-DK" sz="1400" i="1" dirty="0" smtClean="0">
                <a:solidFill>
                  <a:srgbClr val="0070C0"/>
                </a:solidFill>
                <a:latin typeface="+mn-lt"/>
                <a:ea typeface="+mn-ea"/>
              </a:rPr>
              <a:t> the overall intention with a </a:t>
            </a:r>
            <a:r>
              <a:rPr lang="da-DK" sz="1400" i="1" dirty="0" err="1" smtClean="0">
                <a:solidFill>
                  <a:srgbClr val="0070C0"/>
                </a:solidFill>
                <a:latin typeface="+mn-lt"/>
                <a:ea typeface="+mn-ea"/>
              </a:rPr>
              <a:t>socail</a:t>
            </a:r>
            <a:r>
              <a:rPr lang="da-DK" sz="1400" i="1" dirty="0" smtClean="0">
                <a:solidFill>
                  <a:srgbClr val="0070C0"/>
                </a:solidFill>
                <a:latin typeface="+mn-lt"/>
                <a:ea typeface="+mn-ea"/>
              </a:rPr>
              <a:t> intervention</a:t>
            </a:r>
            <a:endParaRPr lang="da-DK" sz="1400" b="1" dirty="0">
              <a:solidFill>
                <a:srgbClr val="0070C0"/>
              </a:solidFill>
              <a:latin typeface="+mn-lt"/>
              <a:ea typeface="+mn-ea"/>
            </a:endParaRPr>
          </a:p>
          <a:p>
            <a:pPr fontAlgn="auto">
              <a:spcBef>
                <a:spcPts val="0"/>
              </a:spcBef>
              <a:spcAft>
                <a:spcPts val="0"/>
              </a:spcAft>
              <a:defRPr/>
            </a:pPr>
            <a:endParaRPr lang="da-DK" sz="1400" b="1" dirty="0">
              <a:solidFill>
                <a:srgbClr val="0070C0"/>
              </a:solidFill>
              <a:latin typeface="+mn-lt"/>
              <a:ea typeface="+mn-ea"/>
            </a:endParaRPr>
          </a:p>
          <a:p>
            <a:pPr fontAlgn="auto">
              <a:spcBef>
                <a:spcPts val="0"/>
              </a:spcBef>
              <a:spcAft>
                <a:spcPts val="0"/>
              </a:spcAft>
              <a:defRPr/>
            </a:pPr>
            <a:r>
              <a:rPr lang="da-DK" sz="1400" b="1" dirty="0" err="1" smtClean="0">
                <a:solidFill>
                  <a:srgbClr val="0070C0"/>
                </a:solidFill>
                <a:latin typeface="+mn-lt"/>
                <a:ea typeface="+mn-ea"/>
              </a:rPr>
              <a:t>Goals</a:t>
            </a:r>
            <a:r>
              <a:rPr lang="da-DK" sz="1400" b="1" dirty="0" smtClean="0">
                <a:solidFill>
                  <a:srgbClr val="0070C0"/>
                </a:solidFill>
                <a:latin typeface="+mn-lt"/>
                <a:ea typeface="+mn-ea"/>
              </a:rPr>
              <a:t> of intervention:</a:t>
            </a:r>
            <a:r>
              <a:rPr lang="da-DK" sz="1400" i="1" dirty="0" smtClean="0">
                <a:solidFill>
                  <a:srgbClr val="0070C0"/>
                </a:solidFill>
                <a:latin typeface="+mn-lt"/>
                <a:ea typeface="+mn-ea"/>
              </a:rPr>
              <a:t> the </a:t>
            </a:r>
            <a:r>
              <a:rPr lang="da-DK" sz="1400" i="1" dirty="0" err="1" smtClean="0">
                <a:solidFill>
                  <a:srgbClr val="0070C0"/>
                </a:solidFill>
                <a:latin typeface="+mn-lt"/>
                <a:ea typeface="+mn-ea"/>
              </a:rPr>
              <a:t>concrete</a:t>
            </a:r>
            <a:r>
              <a:rPr lang="da-DK" sz="1400" i="1" dirty="0" smtClean="0">
                <a:solidFill>
                  <a:srgbClr val="0070C0"/>
                </a:solidFill>
                <a:latin typeface="+mn-lt"/>
                <a:ea typeface="+mn-ea"/>
              </a:rPr>
              <a:t> </a:t>
            </a:r>
            <a:r>
              <a:rPr lang="da-DK" sz="1400" i="1" dirty="0" err="1" smtClean="0">
                <a:solidFill>
                  <a:srgbClr val="0070C0"/>
                </a:solidFill>
                <a:latin typeface="+mn-lt"/>
                <a:ea typeface="+mn-ea"/>
              </a:rPr>
              <a:t>results</a:t>
            </a:r>
            <a:r>
              <a:rPr lang="da-DK" sz="1400" i="1" dirty="0" smtClean="0">
                <a:solidFill>
                  <a:srgbClr val="0070C0"/>
                </a:solidFill>
                <a:latin typeface="+mn-lt"/>
                <a:ea typeface="+mn-ea"/>
              </a:rPr>
              <a:t> to </a:t>
            </a:r>
            <a:r>
              <a:rPr lang="da-DK" sz="1400" i="1" dirty="0" err="1" smtClean="0">
                <a:solidFill>
                  <a:srgbClr val="0070C0"/>
                </a:solidFill>
                <a:latin typeface="+mn-lt"/>
                <a:ea typeface="+mn-ea"/>
              </a:rPr>
              <a:t>be</a:t>
            </a:r>
            <a:r>
              <a:rPr lang="da-DK" sz="1400" i="1" dirty="0" smtClean="0">
                <a:solidFill>
                  <a:srgbClr val="0070C0"/>
                </a:solidFill>
                <a:latin typeface="+mn-lt"/>
                <a:ea typeface="+mn-ea"/>
              </a:rPr>
              <a:t> </a:t>
            </a:r>
            <a:r>
              <a:rPr lang="da-DK" sz="1400" i="1" dirty="0" err="1" smtClean="0">
                <a:solidFill>
                  <a:srgbClr val="0070C0"/>
                </a:solidFill>
                <a:latin typeface="+mn-lt"/>
                <a:ea typeface="+mn-ea"/>
              </a:rPr>
              <a:t>achieved</a:t>
            </a:r>
            <a:r>
              <a:rPr lang="da-DK" sz="1400" i="1" dirty="0" smtClean="0">
                <a:solidFill>
                  <a:srgbClr val="0070C0"/>
                </a:solidFill>
                <a:latin typeface="+mn-lt"/>
                <a:ea typeface="+mn-ea"/>
              </a:rPr>
              <a:t> to </a:t>
            </a:r>
            <a:r>
              <a:rPr lang="da-DK" sz="1400" i="1" dirty="0" err="1" smtClean="0">
                <a:solidFill>
                  <a:srgbClr val="0070C0"/>
                </a:solidFill>
                <a:latin typeface="+mn-lt"/>
                <a:ea typeface="+mn-ea"/>
              </a:rPr>
              <a:t>fullill</a:t>
            </a:r>
            <a:r>
              <a:rPr lang="da-DK" sz="1400" i="1" dirty="0" smtClean="0">
                <a:solidFill>
                  <a:srgbClr val="0070C0"/>
                </a:solidFill>
                <a:latin typeface="+mn-lt"/>
                <a:ea typeface="+mn-ea"/>
              </a:rPr>
              <a:t> the purpose of the intervention</a:t>
            </a:r>
            <a:endParaRPr lang="da-DK" sz="1400" i="1" dirty="0">
              <a:solidFill>
                <a:srgbClr val="0070C0"/>
              </a:solidFill>
              <a:latin typeface="+mn-lt"/>
              <a:ea typeface="+mn-ea"/>
            </a:endParaRPr>
          </a:p>
          <a:p>
            <a:pPr fontAlgn="auto">
              <a:spcBef>
                <a:spcPts val="0"/>
              </a:spcBef>
              <a:spcAft>
                <a:spcPts val="0"/>
              </a:spcAft>
              <a:defRPr/>
            </a:pPr>
            <a:endParaRPr lang="da-DK" sz="1400" i="1" dirty="0">
              <a:solidFill>
                <a:srgbClr val="0070C0"/>
              </a:solidFill>
              <a:latin typeface="+mn-lt"/>
              <a:ea typeface="+mn-ea"/>
            </a:endParaRPr>
          </a:p>
          <a:p>
            <a:pPr fontAlgn="auto">
              <a:spcBef>
                <a:spcPts val="0"/>
              </a:spcBef>
              <a:spcAft>
                <a:spcPts val="0"/>
              </a:spcAft>
              <a:defRPr/>
            </a:pPr>
            <a:r>
              <a:rPr lang="da-DK" sz="1100" i="1" dirty="0" smtClean="0">
                <a:solidFill>
                  <a:srgbClr val="0070C0"/>
                </a:solidFill>
                <a:latin typeface="+mn-lt"/>
                <a:ea typeface="+mn-ea"/>
              </a:rPr>
              <a:t>Source: </a:t>
            </a:r>
            <a:r>
              <a:rPr lang="da-DK" sz="1100" i="1" dirty="0">
                <a:solidFill>
                  <a:srgbClr val="0070C0"/>
                </a:solidFill>
                <a:latin typeface="+mn-lt"/>
                <a:ea typeface="+mn-ea"/>
              </a:rPr>
              <a:t>www.socialebegreber.dk</a:t>
            </a:r>
            <a:endParaRPr lang="da-DK" sz="1400" b="1" dirty="0">
              <a:solidFill>
                <a:srgbClr val="0070C0"/>
              </a:solidFill>
              <a:latin typeface="+mn-lt"/>
              <a:ea typeface="+mn-ea"/>
            </a:endParaRPr>
          </a:p>
        </p:txBody>
      </p:sp>
      <p:graphicFrame>
        <p:nvGraphicFramePr>
          <p:cNvPr id="6" name="Diagram 5"/>
          <p:cNvGraphicFramePr/>
          <p:nvPr>
            <p:extLst>
              <p:ext uri="{D42A27DB-BD31-4B8C-83A1-F6EECF244321}">
                <p14:modId xmlns:p14="http://schemas.microsoft.com/office/powerpoint/2010/main" val="167503061"/>
              </p:ext>
            </p:extLst>
          </p:nvPr>
        </p:nvGraphicFramePr>
        <p:xfrm>
          <a:off x="4929189" y="5036234"/>
          <a:ext cx="4214811" cy="139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Purpose of intervention and </a:t>
            </a:r>
            <a:r>
              <a:rPr lang="da-DK" sz="2400" dirty="0" err="1" smtClean="0"/>
              <a:t>goals</a:t>
            </a:r>
            <a:r>
              <a:rPr lang="da-DK" sz="2400" dirty="0" smtClean="0"/>
              <a:t> of intervention</a:t>
            </a:r>
            <a:endParaRPr lang="da-DK" sz="2400" dirty="0"/>
          </a:p>
        </p:txBody>
      </p:sp>
      <p:sp>
        <p:nvSpPr>
          <p:cNvPr id="4" name="Content Placeholder 2"/>
          <p:cNvSpPr>
            <a:spLocks noGrp="1"/>
          </p:cNvSpPr>
          <p:nvPr>
            <p:ph idx="1"/>
          </p:nvPr>
        </p:nvSpPr>
        <p:spPr>
          <a:xfrm>
            <a:off x="457200" y="1433513"/>
            <a:ext cx="8229600" cy="1014265"/>
          </a:xfrm>
        </p:spPr>
        <p:txBody>
          <a:bodyPr lIns="0" tIns="0" rIns="0" bIns="0"/>
          <a:lstStyle/>
          <a:p>
            <a:pPr marL="190500" indent="-190500">
              <a:tabLst>
                <a:tab pos="5715000" algn="l"/>
              </a:tabLst>
            </a:pPr>
            <a:endParaRPr lang="da-DK" dirty="0" smtClean="0"/>
          </a:p>
          <a:p>
            <a:pPr marL="190500" indent="-190500">
              <a:tabLst>
                <a:tab pos="5715000" algn="l"/>
              </a:tabLst>
            </a:pPr>
            <a:endParaRPr lang="da-DK" dirty="0" smtClean="0"/>
          </a:p>
          <a:p>
            <a:pPr marL="190500" indent="-190500">
              <a:tabLst>
                <a:tab pos="5715000" algn="l"/>
              </a:tabLst>
            </a:pPr>
            <a:r>
              <a:rPr lang="da-DK" dirty="0" smtClean="0"/>
              <a:t>A </a:t>
            </a:r>
            <a:r>
              <a:rPr lang="da-DK" dirty="0" err="1" smtClean="0"/>
              <a:t>recommended</a:t>
            </a:r>
            <a:r>
              <a:rPr lang="da-DK" dirty="0" smtClean="0"/>
              <a:t> </a:t>
            </a:r>
            <a:r>
              <a:rPr lang="da-DK" dirty="0" err="1" smtClean="0"/>
              <a:t>way</a:t>
            </a:r>
            <a:r>
              <a:rPr lang="da-DK" dirty="0" smtClean="0"/>
              <a:t> to </a:t>
            </a:r>
            <a:r>
              <a:rPr lang="da-DK" dirty="0" err="1" smtClean="0"/>
              <a:t>produce</a:t>
            </a:r>
            <a:r>
              <a:rPr lang="da-DK" dirty="0" smtClean="0"/>
              <a:t> </a:t>
            </a:r>
            <a:r>
              <a:rPr lang="da-DK" dirty="0" err="1" smtClean="0"/>
              <a:t>good</a:t>
            </a:r>
            <a:r>
              <a:rPr lang="da-DK" dirty="0" smtClean="0"/>
              <a:t> </a:t>
            </a:r>
            <a:r>
              <a:rPr lang="da-DK" dirty="0" err="1" smtClean="0"/>
              <a:t>goals</a:t>
            </a:r>
            <a:r>
              <a:rPr lang="da-DK" dirty="0" smtClean="0"/>
              <a:t> is to </a:t>
            </a:r>
            <a:r>
              <a:rPr lang="da-DK" dirty="0" err="1" smtClean="0"/>
              <a:t>formulate</a:t>
            </a:r>
            <a:r>
              <a:rPr lang="da-DK" dirty="0" smtClean="0"/>
              <a:t> </a:t>
            </a:r>
            <a:r>
              <a:rPr lang="da-DK" dirty="0" err="1" smtClean="0"/>
              <a:t>them</a:t>
            </a:r>
            <a:r>
              <a:rPr lang="da-DK" dirty="0" smtClean="0"/>
              <a:t> ’SMART’:</a:t>
            </a:r>
          </a:p>
        </p:txBody>
      </p:sp>
      <p:sp>
        <p:nvSpPr>
          <p:cNvPr id="5" name="TextBox 5"/>
          <p:cNvSpPr txBox="1"/>
          <p:nvPr/>
        </p:nvSpPr>
        <p:spPr>
          <a:xfrm>
            <a:off x="944832" y="3027356"/>
            <a:ext cx="6929192" cy="2707363"/>
          </a:xfrm>
          <a:prstGeom prst="rect">
            <a:avLst/>
          </a:prstGeom>
          <a:solidFill>
            <a:schemeClr val="bg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a:lstStyle/>
          <a:p>
            <a:pPr eaLnBrk="0" hangingPunct="0">
              <a:defRPr/>
            </a:pPr>
            <a:r>
              <a:rPr lang="da-DK" sz="1600" b="1" dirty="0" smtClean="0">
                <a:solidFill>
                  <a:srgbClr val="0070C0"/>
                </a:solidFill>
              </a:rPr>
              <a:t>SMART </a:t>
            </a:r>
            <a:r>
              <a:rPr lang="da-DK" sz="1600" b="1" dirty="0" err="1" smtClean="0">
                <a:solidFill>
                  <a:srgbClr val="0070C0"/>
                </a:solidFill>
              </a:rPr>
              <a:t>goals</a:t>
            </a:r>
            <a:r>
              <a:rPr lang="da-DK" sz="1600" b="1" dirty="0" smtClean="0">
                <a:solidFill>
                  <a:srgbClr val="0070C0"/>
                </a:solidFill>
              </a:rPr>
              <a:t>:</a:t>
            </a:r>
            <a:endParaRPr lang="da-DK" sz="1600" b="1" dirty="0">
              <a:solidFill>
                <a:srgbClr val="0070C0"/>
              </a:solidFill>
            </a:endParaRPr>
          </a:p>
          <a:p>
            <a:pPr eaLnBrk="0" hangingPunct="0">
              <a:defRPr/>
            </a:pPr>
            <a:endParaRPr lang="da-DK" sz="1200" b="1" dirty="0">
              <a:solidFill>
                <a:srgbClr val="0070C0"/>
              </a:solidFill>
            </a:endParaRPr>
          </a:p>
          <a:p>
            <a:pPr marL="190500" indent="-190500" eaLnBrk="0" hangingPunct="0">
              <a:lnSpc>
                <a:spcPct val="102000"/>
              </a:lnSpc>
              <a:spcAft>
                <a:spcPct val="37000"/>
              </a:spcAft>
              <a:buFont typeface="Arial" pitchFamily="34" charset="0"/>
              <a:buChar char="•"/>
              <a:tabLst>
                <a:tab pos="5715000" algn="l"/>
              </a:tabLst>
              <a:defRPr/>
            </a:pPr>
            <a:r>
              <a:rPr lang="da-DK" sz="1600" b="1" dirty="0" err="1" smtClean="0">
                <a:solidFill>
                  <a:srgbClr val="0070C0"/>
                </a:solidFill>
              </a:rPr>
              <a:t>Specific</a:t>
            </a:r>
            <a:r>
              <a:rPr lang="da-DK" sz="1600" b="1" dirty="0" smtClean="0">
                <a:solidFill>
                  <a:srgbClr val="0070C0"/>
                </a:solidFill>
              </a:rPr>
              <a:t>: </a:t>
            </a:r>
            <a:r>
              <a:rPr lang="da-DK" sz="1600" dirty="0" smtClean="0">
                <a:solidFill>
                  <a:srgbClr val="0070C0"/>
                </a:solidFill>
              </a:rPr>
              <a:t>The </a:t>
            </a:r>
            <a:r>
              <a:rPr lang="da-DK" sz="1600" dirty="0" err="1" smtClean="0">
                <a:solidFill>
                  <a:srgbClr val="0070C0"/>
                </a:solidFill>
              </a:rPr>
              <a:t>goal</a:t>
            </a:r>
            <a:r>
              <a:rPr lang="da-DK" sz="1600" dirty="0" smtClean="0">
                <a:solidFill>
                  <a:srgbClr val="0070C0"/>
                </a:solidFill>
              </a:rPr>
              <a:t> has to </a:t>
            </a:r>
            <a:r>
              <a:rPr lang="da-DK" sz="1600" dirty="0" err="1" smtClean="0">
                <a:solidFill>
                  <a:srgbClr val="0070C0"/>
                </a:solidFill>
              </a:rPr>
              <a:t>be</a:t>
            </a:r>
            <a:r>
              <a:rPr lang="da-DK" sz="1600" dirty="0" smtClean="0">
                <a:solidFill>
                  <a:srgbClr val="0070C0"/>
                </a:solidFill>
              </a:rPr>
              <a:t> </a:t>
            </a:r>
            <a:r>
              <a:rPr lang="da-DK" sz="1600" dirty="0" err="1" smtClean="0">
                <a:solidFill>
                  <a:srgbClr val="0070C0"/>
                </a:solidFill>
              </a:rPr>
              <a:t>specific</a:t>
            </a:r>
            <a:r>
              <a:rPr lang="da-DK" sz="1600" dirty="0" smtClean="0">
                <a:solidFill>
                  <a:srgbClr val="0070C0"/>
                </a:solidFill>
              </a:rPr>
              <a:t> </a:t>
            </a:r>
            <a:r>
              <a:rPr lang="da-DK" sz="1600" dirty="0">
                <a:solidFill>
                  <a:srgbClr val="0070C0"/>
                </a:solidFill>
              </a:rPr>
              <a:t>og </a:t>
            </a:r>
            <a:r>
              <a:rPr lang="da-DK" sz="1600" dirty="0" err="1" smtClean="0">
                <a:solidFill>
                  <a:srgbClr val="0070C0"/>
                </a:solidFill>
              </a:rPr>
              <a:t>koncret</a:t>
            </a:r>
            <a:r>
              <a:rPr lang="da-DK" sz="1600" dirty="0">
                <a:solidFill>
                  <a:srgbClr val="0070C0"/>
                </a:solidFill>
              </a:rPr>
              <a:t>, </a:t>
            </a:r>
            <a:r>
              <a:rPr lang="da-DK" sz="1600" dirty="0" smtClean="0">
                <a:solidFill>
                  <a:srgbClr val="0070C0"/>
                </a:solidFill>
              </a:rPr>
              <a:t>so </a:t>
            </a:r>
            <a:r>
              <a:rPr lang="da-DK" sz="1600" dirty="0" err="1" smtClean="0">
                <a:solidFill>
                  <a:srgbClr val="0070C0"/>
                </a:solidFill>
              </a:rPr>
              <a:t>that</a:t>
            </a:r>
            <a:r>
              <a:rPr lang="da-DK" sz="1600" dirty="0" smtClean="0">
                <a:solidFill>
                  <a:srgbClr val="0070C0"/>
                </a:solidFill>
              </a:rPr>
              <a:t> it is </a:t>
            </a:r>
            <a:r>
              <a:rPr lang="da-DK" sz="1600" dirty="0" err="1" smtClean="0">
                <a:solidFill>
                  <a:srgbClr val="0070C0"/>
                </a:solidFill>
              </a:rPr>
              <a:t>obvious</a:t>
            </a:r>
            <a:r>
              <a:rPr lang="da-DK" sz="1600" dirty="0" smtClean="0">
                <a:solidFill>
                  <a:srgbClr val="0070C0"/>
                </a:solidFill>
              </a:rPr>
              <a:t> </a:t>
            </a:r>
            <a:r>
              <a:rPr lang="da-DK" sz="1600" dirty="0" err="1" smtClean="0">
                <a:solidFill>
                  <a:srgbClr val="0070C0"/>
                </a:solidFill>
              </a:rPr>
              <a:t>how</a:t>
            </a:r>
            <a:r>
              <a:rPr lang="da-DK" sz="1600" dirty="0" smtClean="0">
                <a:solidFill>
                  <a:srgbClr val="0070C0"/>
                </a:solidFill>
              </a:rPr>
              <a:t> to </a:t>
            </a:r>
            <a:r>
              <a:rPr lang="da-DK" sz="1600" dirty="0" err="1" smtClean="0">
                <a:solidFill>
                  <a:srgbClr val="0070C0"/>
                </a:solidFill>
              </a:rPr>
              <a:t>achieve</a:t>
            </a:r>
            <a:r>
              <a:rPr lang="da-DK" sz="1600" dirty="0" smtClean="0">
                <a:solidFill>
                  <a:srgbClr val="0070C0"/>
                </a:solidFill>
              </a:rPr>
              <a:t> it</a:t>
            </a:r>
            <a:endParaRPr lang="da-DK" sz="1600" dirty="0">
              <a:solidFill>
                <a:srgbClr val="0070C0"/>
              </a:solidFill>
            </a:endParaRPr>
          </a:p>
          <a:p>
            <a:pPr marL="190500" indent="-190500" eaLnBrk="0" hangingPunct="0">
              <a:lnSpc>
                <a:spcPct val="102000"/>
              </a:lnSpc>
              <a:spcAft>
                <a:spcPct val="37000"/>
              </a:spcAft>
              <a:buFont typeface="Arial" pitchFamily="34" charset="0"/>
              <a:buChar char="•"/>
              <a:tabLst>
                <a:tab pos="5715000" algn="l"/>
              </a:tabLst>
              <a:defRPr/>
            </a:pPr>
            <a:r>
              <a:rPr lang="da-DK" sz="1600" b="1" dirty="0" err="1" smtClean="0">
                <a:solidFill>
                  <a:srgbClr val="0070C0"/>
                </a:solidFill>
              </a:rPr>
              <a:t>Measurable</a:t>
            </a:r>
            <a:r>
              <a:rPr lang="da-DK" sz="1600" b="1" dirty="0" smtClean="0">
                <a:solidFill>
                  <a:srgbClr val="0070C0"/>
                </a:solidFill>
              </a:rPr>
              <a:t>:</a:t>
            </a:r>
            <a:r>
              <a:rPr lang="da-DK" sz="1600" dirty="0" smtClean="0">
                <a:solidFill>
                  <a:srgbClr val="0070C0"/>
                </a:solidFill>
              </a:rPr>
              <a:t> It </a:t>
            </a:r>
            <a:r>
              <a:rPr lang="da-DK" sz="1600" dirty="0" err="1" smtClean="0">
                <a:solidFill>
                  <a:srgbClr val="0070C0"/>
                </a:solidFill>
              </a:rPr>
              <a:t>shall</a:t>
            </a:r>
            <a:r>
              <a:rPr lang="da-DK" sz="1600" dirty="0" smtClean="0">
                <a:solidFill>
                  <a:srgbClr val="0070C0"/>
                </a:solidFill>
              </a:rPr>
              <a:t> </a:t>
            </a:r>
            <a:r>
              <a:rPr lang="da-DK" sz="1600" dirty="0" err="1" smtClean="0">
                <a:solidFill>
                  <a:srgbClr val="0070C0"/>
                </a:solidFill>
              </a:rPr>
              <a:t>be</a:t>
            </a:r>
            <a:r>
              <a:rPr lang="da-DK" sz="1600" dirty="0" smtClean="0">
                <a:solidFill>
                  <a:srgbClr val="0070C0"/>
                </a:solidFill>
              </a:rPr>
              <a:t> </a:t>
            </a:r>
            <a:r>
              <a:rPr lang="da-DK" sz="1600" dirty="0" err="1" smtClean="0">
                <a:solidFill>
                  <a:srgbClr val="0070C0"/>
                </a:solidFill>
              </a:rPr>
              <a:t>possible</a:t>
            </a:r>
            <a:r>
              <a:rPr lang="da-DK" sz="1600" dirty="0" smtClean="0">
                <a:solidFill>
                  <a:srgbClr val="0070C0"/>
                </a:solidFill>
              </a:rPr>
              <a:t> to measure if the </a:t>
            </a:r>
            <a:r>
              <a:rPr lang="da-DK" sz="1600" dirty="0" err="1" smtClean="0">
                <a:solidFill>
                  <a:srgbClr val="0070C0"/>
                </a:solidFill>
              </a:rPr>
              <a:t>goals</a:t>
            </a:r>
            <a:r>
              <a:rPr lang="da-DK" sz="1600" dirty="0" smtClean="0">
                <a:solidFill>
                  <a:srgbClr val="0070C0"/>
                </a:solidFill>
              </a:rPr>
              <a:t> </a:t>
            </a:r>
            <a:r>
              <a:rPr lang="da-DK" sz="1600" dirty="0" err="1" smtClean="0">
                <a:solidFill>
                  <a:srgbClr val="0070C0"/>
                </a:solidFill>
              </a:rPr>
              <a:t>are</a:t>
            </a:r>
            <a:r>
              <a:rPr lang="da-DK" sz="1600" dirty="0" smtClean="0">
                <a:solidFill>
                  <a:srgbClr val="0070C0"/>
                </a:solidFill>
              </a:rPr>
              <a:t> </a:t>
            </a:r>
            <a:r>
              <a:rPr lang="da-DK" sz="1600" dirty="0" err="1" smtClean="0">
                <a:solidFill>
                  <a:srgbClr val="0070C0"/>
                </a:solidFill>
              </a:rPr>
              <a:t>achieved</a:t>
            </a:r>
            <a:endParaRPr lang="da-DK" sz="1600" dirty="0">
              <a:solidFill>
                <a:srgbClr val="0070C0"/>
              </a:solidFill>
            </a:endParaRPr>
          </a:p>
          <a:p>
            <a:pPr marL="190500" indent="-190500" eaLnBrk="0" hangingPunct="0">
              <a:lnSpc>
                <a:spcPct val="102000"/>
              </a:lnSpc>
              <a:spcAft>
                <a:spcPct val="37000"/>
              </a:spcAft>
              <a:buFont typeface="Arial" pitchFamily="34" charset="0"/>
              <a:buChar char="•"/>
              <a:tabLst>
                <a:tab pos="5715000" algn="l"/>
              </a:tabLst>
              <a:defRPr/>
            </a:pPr>
            <a:r>
              <a:rPr lang="da-DK" sz="1600" b="1" dirty="0" err="1" smtClean="0">
                <a:solidFill>
                  <a:srgbClr val="0070C0"/>
                </a:solidFill>
              </a:rPr>
              <a:t>Accepted</a:t>
            </a:r>
            <a:r>
              <a:rPr lang="da-DK" sz="1600" b="1" dirty="0" smtClean="0">
                <a:solidFill>
                  <a:srgbClr val="0070C0"/>
                </a:solidFill>
              </a:rPr>
              <a:t>:</a:t>
            </a:r>
            <a:r>
              <a:rPr lang="da-DK" sz="1600" dirty="0" smtClean="0">
                <a:solidFill>
                  <a:srgbClr val="0070C0"/>
                </a:solidFill>
              </a:rPr>
              <a:t> The </a:t>
            </a:r>
            <a:r>
              <a:rPr lang="da-DK" sz="1600" dirty="0" err="1" smtClean="0">
                <a:solidFill>
                  <a:srgbClr val="0070C0"/>
                </a:solidFill>
              </a:rPr>
              <a:t>goals</a:t>
            </a:r>
            <a:r>
              <a:rPr lang="da-DK" sz="1600" dirty="0" smtClean="0">
                <a:solidFill>
                  <a:srgbClr val="0070C0"/>
                </a:solidFill>
              </a:rPr>
              <a:t> must </a:t>
            </a:r>
            <a:r>
              <a:rPr lang="da-DK" sz="1600" dirty="0" err="1" smtClean="0">
                <a:solidFill>
                  <a:srgbClr val="0070C0"/>
                </a:solidFill>
              </a:rPr>
              <a:t>be</a:t>
            </a:r>
            <a:r>
              <a:rPr lang="da-DK" sz="1600" dirty="0" smtClean="0">
                <a:solidFill>
                  <a:srgbClr val="0070C0"/>
                </a:solidFill>
              </a:rPr>
              <a:t> </a:t>
            </a:r>
            <a:r>
              <a:rPr lang="da-DK" sz="1600" dirty="0" err="1" smtClean="0">
                <a:solidFill>
                  <a:srgbClr val="0070C0"/>
                </a:solidFill>
              </a:rPr>
              <a:t>important</a:t>
            </a:r>
            <a:r>
              <a:rPr lang="da-DK" sz="1600" dirty="0" smtClean="0">
                <a:solidFill>
                  <a:srgbClr val="0070C0"/>
                </a:solidFill>
              </a:rPr>
              <a:t>, relevant and </a:t>
            </a:r>
            <a:r>
              <a:rPr lang="da-DK" sz="1600" dirty="0" err="1" smtClean="0">
                <a:solidFill>
                  <a:srgbClr val="0070C0"/>
                </a:solidFill>
              </a:rPr>
              <a:t>accepted</a:t>
            </a:r>
            <a:endParaRPr lang="da-DK" sz="1600" dirty="0">
              <a:solidFill>
                <a:srgbClr val="0070C0"/>
              </a:solidFill>
            </a:endParaRPr>
          </a:p>
          <a:p>
            <a:pPr marL="190500" indent="-190500" eaLnBrk="0" hangingPunct="0">
              <a:lnSpc>
                <a:spcPct val="102000"/>
              </a:lnSpc>
              <a:spcAft>
                <a:spcPct val="37000"/>
              </a:spcAft>
              <a:buFont typeface="Arial" pitchFamily="34" charset="0"/>
              <a:buChar char="•"/>
              <a:tabLst>
                <a:tab pos="5715000" algn="l"/>
              </a:tabLst>
              <a:defRPr/>
            </a:pPr>
            <a:r>
              <a:rPr lang="da-DK" sz="1600" b="1" dirty="0" err="1" smtClean="0">
                <a:solidFill>
                  <a:srgbClr val="0070C0"/>
                </a:solidFill>
              </a:rPr>
              <a:t>Realistic</a:t>
            </a:r>
            <a:r>
              <a:rPr lang="da-DK" sz="1600" b="1" dirty="0" smtClean="0">
                <a:solidFill>
                  <a:srgbClr val="0070C0"/>
                </a:solidFill>
              </a:rPr>
              <a:t>:</a:t>
            </a:r>
            <a:r>
              <a:rPr lang="da-DK" sz="1600" dirty="0" smtClean="0">
                <a:solidFill>
                  <a:srgbClr val="0070C0"/>
                </a:solidFill>
              </a:rPr>
              <a:t> The </a:t>
            </a:r>
            <a:r>
              <a:rPr lang="da-DK" sz="1600" dirty="0" err="1" smtClean="0">
                <a:solidFill>
                  <a:srgbClr val="0070C0"/>
                </a:solidFill>
              </a:rPr>
              <a:t>goals</a:t>
            </a:r>
            <a:r>
              <a:rPr lang="da-DK" sz="1600" dirty="0" smtClean="0">
                <a:solidFill>
                  <a:srgbClr val="0070C0"/>
                </a:solidFill>
              </a:rPr>
              <a:t> must </a:t>
            </a:r>
            <a:r>
              <a:rPr lang="da-DK" sz="1600" dirty="0" err="1" smtClean="0">
                <a:solidFill>
                  <a:srgbClr val="0070C0"/>
                </a:solidFill>
              </a:rPr>
              <a:t>be</a:t>
            </a:r>
            <a:r>
              <a:rPr lang="da-DK" sz="1600" dirty="0" smtClean="0">
                <a:solidFill>
                  <a:srgbClr val="0070C0"/>
                </a:solidFill>
              </a:rPr>
              <a:t> </a:t>
            </a:r>
            <a:r>
              <a:rPr lang="da-DK" sz="1600" dirty="0" err="1" smtClean="0">
                <a:solidFill>
                  <a:srgbClr val="0070C0"/>
                </a:solidFill>
              </a:rPr>
              <a:t>realistic</a:t>
            </a:r>
            <a:r>
              <a:rPr lang="da-DK" sz="1600" dirty="0" smtClean="0">
                <a:solidFill>
                  <a:srgbClr val="0070C0"/>
                </a:solidFill>
              </a:rPr>
              <a:t> to </a:t>
            </a:r>
            <a:r>
              <a:rPr lang="da-DK" sz="1600" dirty="0" err="1" smtClean="0">
                <a:solidFill>
                  <a:srgbClr val="0070C0"/>
                </a:solidFill>
              </a:rPr>
              <a:t>achieve</a:t>
            </a:r>
            <a:r>
              <a:rPr lang="da-DK" sz="1600" dirty="0" smtClean="0">
                <a:solidFill>
                  <a:srgbClr val="0070C0"/>
                </a:solidFill>
              </a:rPr>
              <a:t> </a:t>
            </a:r>
            <a:r>
              <a:rPr lang="da-DK" sz="1600" dirty="0" err="1" smtClean="0">
                <a:solidFill>
                  <a:srgbClr val="0070C0"/>
                </a:solidFill>
              </a:rPr>
              <a:t>within</a:t>
            </a:r>
            <a:r>
              <a:rPr lang="da-DK" sz="1600" dirty="0" smtClean="0">
                <a:solidFill>
                  <a:srgbClr val="0070C0"/>
                </a:solidFill>
              </a:rPr>
              <a:t> the given timeframe</a:t>
            </a:r>
            <a:endParaRPr lang="da-DK" sz="1600" dirty="0">
              <a:solidFill>
                <a:srgbClr val="0070C0"/>
              </a:solidFill>
            </a:endParaRPr>
          </a:p>
          <a:p>
            <a:pPr marL="190500" indent="-190500" eaLnBrk="0" hangingPunct="0">
              <a:lnSpc>
                <a:spcPct val="102000"/>
              </a:lnSpc>
              <a:spcAft>
                <a:spcPct val="37000"/>
              </a:spcAft>
              <a:buFont typeface="Arial" pitchFamily="34" charset="0"/>
              <a:buChar char="•"/>
              <a:tabLst>
                <a:tab pos="5715000" algn="l"/>
              </a:tabLst>
              <a:defRPr/>
            </a:pPr>
            <a:r>
              <a:rPr lang="da-DK" sz="1600" b="1" dirty="0" smtClean="0">
                <a:solidFill>
                  <a:srgbClr val="0070C0"/>
                </a:solidFill>
              </a:rPr>
              <a:t>Time:</a:t>
            </a:r>
            <a:r>
              <a:rPr lang="da-DK" sz="1600" dirty="0" smtClean="0">
                <a:solidFill>
                  <a:srgbClr val="0070C0"/>
                </a:solidFill>
              </a:rPr>
              <a:t> </a:t>
            </a:r>
            <a:r>
              <a:rPr lang="da-DK" sz="1600" dirty="0" err="1" smtClean="0">
                <a:solidFill>
                  <a:srgbClr val="0070C0"/>
                </a:solidFill>
              </a:rPr>
              <a:t>There</a:t>
            </a:r>
            <a:r>
              <a:rPr lang="da-DK" sz="1600" dirty="0" smtClean="0">
                <a:solidFill>
                  <a:srgbClr val="0070C0"/>
                </a:solidFill>
              </a:rPr>
              <a:t> is a clear timeframe</a:t>
            </a:r>
            <a:endParaRPr lang="da-DK" sz="1600" dirty="0">
              <a:solidFill>
                <a:srgbClr val="0070C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a:t>Purpose of intervention and </a:t>
            </a:r>
            <a:r>
              <a:rPr lang="da-DK" sz="2400" dirty="0" err="1"/>
              <a:t>goals</a:t>
            </a:r>
            <a:r>
              <a:rPr lang="da-DK" sz="2400" dirty="0"/>
              <a:t> of intervention</a:t>
            </a:r>
          </a:p>
        </p:txBody>
      </p:sp>
      <p:sp>
        <p:nvSpPr>
          <p:cNvPr id="3" name="Pladsholder til indhold 2"/>
          <p:cNvSpPr>
            <a:spLocks noGrp="1"/>
          </p:cNvSpPr>
          <p:nvPr>
            <p:ph idx="1"/>
          </p:nvPr>
        </p:nvSpPr>
        <p:spPr>
          <a:xfrm>
            <a:off x="457200" y="1433513"/>
            <a:ext cx="8229600" cy="1661379"/>
          </a:xfrm>
        </p:spPr>
        <p:txBody>
          <a:bodyPr/>
          <a:lstStyle/>
          <a:p>
            <a:pPr marL="0" indent="0">
              <a:buNone/>
              <a:tabLst>
                <a:tab pos="5715000" algn="l"/>
              </a:tabLst>
            </a:pPr>
            <a:r>
              <a:rPr lang="en-US" dirty="0"/>
              <a:t>Experience shows that </a:t>
            </a:r>
            <a:r>
              <a:rPr lang="en-US" dirty="0" smtClean="0"/>
              <a:t>t </a:t>
            </a:r>
            <a:r>
              <a:rPr lang="en-US" dirty="0"/>
              <a:t>can be difficult to work with </a:t>
            </a:r>
            <a:r>
              <a:rPr lang="en-US" dirty="0" smtClean="0"/>
              <a:t>purpose and goals of intervention</a:t>
            </a:r>
            <a:r>
              <a:rPr lang="en-US" dirty="0"/>
              <a:t/>
            </a:r>
            <a:br>
              <a:rPr lang="en-US" dirty="0"/>
            </a:br>
            <a:r>
              <a:rPr lang="en-US" dirty="0"/>
              <a:t/>
            </a:r>
            <a:br>
              <a:rPr lang="en-US" dirty="0"/>
            </a:br>
            <a:r>
              <a:rPr lang="en-US" dirty="0" smtClean="0"/>
              <a:t>Questions for reflection:</a:t>
            </a:r>
            <a:endParaRPr lang="da-DK" dirty="0"/>
          </a:p>
          <a:p>
            <a:pPr marL="190500" indent="-190500">
              <a:tabLst>
                <a:tab pos="5715000" algn="l"/>
              </a:tabLst>
            </a:pPr>
            <a:endParaRPr lang="da-DK" dirty="0"/>
          </a:p>
          <a:p>
            <a:pPr marL="0" indent="0">
              <a:buNone/>
              <a:tabLst>
                <a:tab pos="5715000" algn="l"/>
              </a:tabLst>
            </a:pPr>
            <a:endParaRPr lang="da-DK" dirty="0"/>
          </a:p>
          <a:p>
            <a:endParaRPr lang="da-DK" dirty="0"/>
          </a:p>
        </p:txBody>
      </p:sp>
      <p:sp>
        <p:nvSpPr>
          <p:cNvPr id="4" name="TextBox 6"/>
          <p:cNvSpPr txBox="1"/>
          <p:nvPr/>
        </p:nvSpPr>
        <p:spPr>
          <a:xfrm>
            <a:off x="3134344" y="3063566"/>
            <a:ext cx="4429125" cy="1152367"/>
          </a:xfrm>
          <a:prstGeom prst="rect">
            <a:avLst/>
          </a:prstGeom>
          <a:solidFill>
            <a:schemeClr val="bg2">
              <a:lumMod val="40000"/>
              <a:lumOff val="60000"/>
            </a:schemeClr>
          </a:solidFill>
          <a:effectLst>
            <a:outerShdw blurRad="50800" dist="38100" algn="l" rotWithShape="0">
              <a:prstClr val="black">
                <a:alpha val="40000"/>
              </a:prstClr>
            </a:outerShdw>
          </a:effectLst>
        </p:spPr>
        <p:txBody>
          <a:bodyPr>
            <a:spAutoFit/>
          </a:bodyPr>
          <a:lstStyle/>
          <a:p>
            <a:pPr marL="190500" indent="-190500" eaLnBrk="0" hangingPunct="0">
              <a:lnSpc>
                <a:spcPct val="102000"/>
              </a:lnSpc>
              <a:spcAft>
                <a:spcPct val="37000"/>
              </a:spcAft>
              <a:buFont typeface="Arial" pitchFamily="34" charset="0"/>
              <a:buChar char="•"/>
              <a:tabLst>
                <a:tab pos="5715000" algn="l"/>
              </a:tabLst>
              <a:defRPr/>
            </a:pPr>
            <a:r>
              <a:rPr lang="da-DK" sz="1600" dirty="0" smtClean="0">
                <a:solidFill>
                  <a:srgbClr val="091D5D"/>
                </a:solidFill>
                <a:latin typeface="+mn-lt"/>
                <a:ea typeface="+mn-ea"/>
              </a:rPr>
              <a:t>Is it </a:t>
            </a:r>
            <a:r>
              <a:rPr lang="da-DK" sz="1600" dirty="0" err="1" smtClean="0">
                <a:solidFill>
                  <a:srgbClr val="091D5D"/>
                </a:solidFill>
                <a:latin typeface="+mn-lt"/>
                <a:ea typeface="+mn-ea"/>
              </a:rPr>
              <a:t>particularly</a:t>
            </a:r>
            <a:r>
              <a:rPr lang="da-DK" sz="1600" dirty="0" smtClean="0">
                <a:solidFill>
                  <a:srgbClr val="091D5D"/>
                </a:solidFill>
                <a:latin typeface="+mn-lt"/>
                <a:ea typeface="+mn-ea"/>
              </a:rPr>
              <a:t> </a:t>
            </a:r>
            <a:r>
              <a:rPr lang="da-DK" sz="1600" dirty="0" err="1" smtClean="0">
                <a:solidFill>
                  <a:srgbClr val="091D5D"/>
                </a:solidFill>
                <a:latin typeface="+mn-lt"/>
                <a:ea typeface="+mn-ea"/>
              </a:rPr>
              <a:t>difficult</a:t>
            </a:r>
            <a:r>
              <a:rPr lang="da-DK" sz="1600" dirty="0" smtClean="0">
                <a:solidFill>
                  <a:srgbClr val="091D5D"/>
                </a:solidFill>
                <a:latin typeface="+mn-lt"/>
                <a:ea typeface="+mn-ea"/>
              </a:rPr>
              <a:t> to </a:t>
            </a:r>
            <a:r>
              <a:rPr lang="da-DK" sz="1600" dirty="0" err="1" smtClean="0">
                <a:solidFill>
                  <a:srgbClr val="091D5D"/>
                </a:solidFill>
                <a:latin typeface="+mn-lt"/>
                <a:ea typeface="+mn-ea"/>
              </a:rPr>
              <a:t>formulate</a:t>
            </a:r>
            <a:r>
              <a:rPr lang="da-DK" sz="1600" dirty="0" smtClean="0">
                <a:solidFill>
                  <a:srgbClr val="091D5D"/>
                </a:solidFill>
                <a:latin typeface="+mn-lt"/>
                <a:ea typeface="+mn-ea"/>
              </a:rPr>
              <a:t> </a:t>
            </a:r>
            <a:r>
              <a:rPr lang="da-DK" sz="1600" dirty="0" err="1" smtClean="0">
                <a:solidFill>
                  <a:srgbClr val="091D5D"/>
                </a:solidFill>
                <a:latin typeface="+mn-lt"/>
                <a:ea typeface="+mn-ea"/>
              </a:rPr>
              <a:t>goals</a:t>
            </a:r>
            <a:r>
              <a:rPr lang="da-DK" sz="1600" dirty="0" smtClean="0">
                <a:solidFill>
                  <a:srgbClr val="091D5D"/>
                </a:solidFill>
                <a:latin typeface="+mn-lt"/>
                <a:ea typeface="+mn-ea"/>
              </a:rPr>
              <a:t> of interventions for som </a:t>
            </a:r>
            <a:r>
              <a:rPr lang="da-DK" sz="1600" dirty="0" err="1" smtClean="0">
                <a:solidFill>
                  <a:srgbClr val="091D5D"/>
                </a:solidFill>
                <a:latin typeface="+mn-lt"/>
                <a:ea typeface="+mn-ea"/>
              </a:rPr>
              <a:t>citizens</a:t>
            </a:r>
            <a:r>
              <a:rPr lang="da-DK" sz="1600" dirty="0" smtClean="0">
                <a:solidFill>
                  <a:srgbClr val="091D5D"/>
                </a:solidFill>
                <a:latin typeface="+mn-lt"/>
                <a:ea typeface="+mn-ea"/>
              </a:rPr>
              <a:t> or </a:t>
            </a:r>
            <a:r>
              <a:rPr lang="da-DK" sz="1600" dirty="0" err="1" smtClean="0">
                <a:solidFill>
                  <a:srgbClr val="091D5D"/>
                </a:solidFill>
                <a:latin typeface="+mn-lt"/>
                <a:ea typeface="+mn-ea"/>
              </a:rPr>
              <a:t>groups</a:t>
            </a:r>
            <a:r>
              <a:rPr lang="da-DK" sz="1600" dirty="0" smtClean="0">
                <a:solidFill>
                  <a:srgbClr val="091D5D"/>
                </a:solidFill>
                <a:latin typeface="+mn-lt"/>
                <a:ea typeface="+mn-ea"/>
              </a:rPr>
              <a:t> of </a:t>
            </a:r>
            <a:r>
              <a:rPr lang="da-DK" sz="1600" dirty="0" err="1" smtClean="0">
                <a:solidFill>
                  <a:srgbClr val="091D5D"/>
                </a:solidFill>
                <a:latin typeface="+mn-lt"/>
                <a:ea typeface="+mn-ea"/>
              </a:rPr>
              <a:t>citizens</a:t>
            </a:r>
            <a:r>
              <a:rPr lang="da-DK" sz="1600" dirty="0" smtClean="0">
                <a:solidFill>
                  <a:srgbClr val="091D5D"/>
                </a:solidFill>
                <a:latin typeface="+mn-lt"/>
                <a:ea typeface="+mn-ea"/>
              </a:rPr>
              <a:t>?</a:t>
            </a:r>
            <a:endParaRPr lang="da-DK" sz="1600" dirty="0">
              <a:solidFill>
                <a:srgbClr val="091D5D"/>
              </a:solidFill>
              <a:latin typeface="+mn-lt"/>
              <a:ea typeface="+mn-ea"/>
            </a:endParaRPr>
          </a:p>
          <a:p>
            <a:pPr fontAlgn="auto">
              <a:spcBef>
                <a:spcPts val="0"/>
              </a:spcBef>
              <a:spcAft>
                <a:spcPts val="0"/>
              </a:spcAft>
              <a:defRPr/>
            </a:pPr>
            <a:endParaRPr lang="da-DK" sz="1400" dirty="0">
              <a:solidFill>
                <a:srgbClr val="091D5D"/>
              </a:solidFill>
              <a:latin typeface="+mn-lt"/>
              <a:ea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Scheme</a:t>
            </a:r>
            <a:r>
              <a:rPr lang="da-DK" sz="2400" dirty="0" smtClean="0"/>
              <a:t> for purpose and </a:t>
            </a:r>
            <a:r>
              <a:rPr lang="da-DK" sz="2400" dirty="0" err="1" smtClean="0"/>
              <a:t>goals</a:t>
            </a:r>
            <a:r>
              <a:rPr lang="da-DK" sz="2400" dirty="0" smtClean="0"/>
              <a:t> of intervention</a:t>
            </a:r>
            <a:endParaRPr lang="da-DK" sz="2400" dirty="0"/>
          </a:p>
        </p:txBody>
      </p:sp>
      <p:sp>
        <p:nvSpPr>
          <p:cNvPr id="3" name="Pladsholder til indhold 2"/>
          <p:cNvSpPr>
            <a:spLocks noGrp="1"/>
          </p:cNvSpPr>
          <p:nvPr>
            <p:ph idx="1"/>
          </p:nvPr>
        </p:nvSpPr>
        <p:spPr>
          <a:xfrm>
            <a:off x="0" y="1330036"/>
            <a:ext cx="9144000" cy="1080655"/>
          </a:xfrm>
        </p:spPr>
        <p:txBody>
          <a:bodyPr/>
          <a:lstStyle/>
          <a:p>
            <a:pPr marL="190500" indent="-190500">
              <a:tabLst>
                <a:tab pos="5715000" algn="l"/>
              </a:tabLst>
            </a:pPr>
            <a:r>
              <a:rPr lang="da-DK" sz="1600" dirty="0" err="1" smtClean="0"/>
              <a:t>Based</a:t>
            </a:r>
            <a:r>
              <a:rPr lang="da-DK" sz="1600" dirty="0" smtClean="0"/>
              <a:t> on the </a:t>
            </a:r>
            <a:r>
              <a:rPr lang="da-DK" sz="1600" dirty="0" err="1" smtClean="0"/>
              <a:t>wishes</a:t>
            </a:r>
            <a:r>
              <a:rPr lang="da-DK" sz="1600" dirty="0" smtClean="0"/>
              <a:t> of the </a:t>
            </a:r>
            <a:r>
              <a:rPr lang="da-DK" sz="1600" dirty="0" err="1" smtClean="0"/>
              <a:t>citizen</a:t>
            </a:r>
            <a:r>
              <a:rPr lang="da-DK" sz="1600" dirty="0" smtClean="0"/>
              <a:t> and the professional </a:t>
            </a:r>
            <a:r>
              <a:rPr lang="da-DK" sz="1600" dirty="0" err="1" smtClean="0"/>
              <a:t>assessment</a:t>
            </a:r>
            <a:r>
              <a:rPr lang="da-DK" sz="1600" dirty="0" smtClean="0"/>
              <a:t> </a:t>
            </a:r>
            <a:r>
              <a:rPr lang="da-DK" sz="1600" dirty="0" err="1" smtClean="0"/>
              <a:t>can</a:t>
            </a:r>
            <a:r>
              <a:rPr lang="da-DK" sz="1600" dirty="0" smtClean="0"/>
              <a:t> the purpose of the intervention </a:t>
            </a:r>
            <a:r>
              <a:rPr lang="da-DK" sz="1600" dirty="0" err="1" smtClean="0"/>
              <a:t>be</a:t>
            </a:r>
            <a:r>
              <a:rPr lang="da-DK" sz="1600" dirty="0" smtClean="0"/>
              <a:t> </a:t>
            </a:r>
            <a:r>
              <a:rPr lang="da-DK" sz="1600" dirty="0" err="1" smtClean="0"/>
              <a:t>formulated</a:t>
            </a:r>
            <a:endParaRPr lang="da-DK" sz="1600" dirty="0" smtClean="0"/>
          </a:p>
          <a:p>
            <a:pPr marL="190500" indent="-190500">
              <a:tabLst>
                <a:tab pos="5715000" algn="l"/>
              </a:tabLst>
            </a:pPr>
            <a:r>
              <a:rPr lang="da-DK" sz="1600" dirty="0" smtClean="0"/>
              <a:t>It must </a:t>
            </a:r>
            <a:r>
              <a:rPr lang="da-DK" sz="1600" dirty="0" err="1" smtClean="0"/>
              <a:t>be</a:t>
            </a:r>
            <a:r>
              <a:rPr lang="da-DK" sz="1600" dirty="0" smtClean="0"/>
              <a:t> </a:t>
            </a:r>
            <a:r>
              <a:rPr lang="da-DK" sz="1600" dirty="0" err="1" smtClean="0"/>
              <a:t>understandable</a:t>
            </a:r>
            <a:r>
              <a:rPr lang="da-DK" sz="1600" dirty="0" smtClean="0"/>
              <a:t> for the </a:t>
            </a:r>
            <a:r>
              <a:rPr lang="da-DK" sz="1600" dirty="0" err="1" smtClean="0"/>
              <a:t>citizen</a:t>
            </a:r>
            <a:r>
              <a:rPr lang="da-DK" sz="1600" dirty="0" smtClean="0"/>
              <a:t> and </a:t>
            </a:r>
            <a:r>
              <a:rPr lang="da-DK" sz="1600" dirty="0" err="1" smtClean="0"/>
              <a:t>formulated</a:t>
            </a:r>
            <a:r>
              <a:rPr lang="da-DK" sz="1600" dirty="0" smtClean="0"/>
              <a:t> in a </a:t>
            </a:r>
            <a:r>
              <a:rPr lang="da-DK" sz="1600" dirty="0" err="1" smtClean="0"/>
              <a:t>way</a:t>
            </a:r>
            <a:r>
              <a:rPr lang="da-DK" sz="1600" dirty="0" smtClean="0"/>
              <a:t> </a:t>
            </a:r>
            <a:r>
              <a:rPr lang="da-DK" sz="1600" dirty="0" err="1" smtClean="0"/>
              <a:t>that</a:t>
            </a:r>
            <a:r>
              <a:rPr lang="da-DK" sz="1600" dirty="0" smtClean="0"/>
              <a:t> </a:t>
            </a:r>
            <a:r>
              <a:rPr lang="da-DK" sz="1600" dirty="0" err="1" smtClean="0"/>
              <a:t>makes</a:t>
            </a:r>
            <a:r>
              <a:rPr lang="da-DK" sz="1600" dirty="0" smtClean="0"/>
              <a:t> it </a:t>
            </a:r>
            <a:r>
              <a:rPr lang="da-DK" sz="1600" dirty="0" err="1" smtClean="0"/>
              <a:t>possible</a:t>
            </a:r>
            <a:r>
              <a:rPr lang="da-DK" sz="1600" dirty="0" smtClean="0"/>
              <a:t> to </a:t>
            </a:r>
            <a:r>
              <a:rPr lang="da-DK" sz="1600" dirty="0" err="1" smtClean="0"/>
              <a:t>reuse</a:t>
            </a:r>
            <a:r>
              <a:rPr lang="da-DK" sz="1600" dirty="0" smtClean="0"/>
              <a:t> it in a plan of action</a:t>
            </a:r>
          </a:p>
          <a:p>
            <a:pPr marL="190500" indent="-190500">
              <a:buNone/>
              <a:tabLst>
                <a:tab pos="5715000" algn="l"/>
              </a:tabLst>
            </a:pPr>
            <a:endParaRPr lang="da-DK" dirty="0" smtClean="0"/>
          </a:p>
          <a:p>
            <a:pPr marL="190500" indent="-190500">
              <a:buNone/>
              <a:tabLst>
                <a:tab pos="5715000" algn="l"/>
              </a:tabLst>
            </a:pPr>
            <a:endParaRPr lang="da-DK" dirty="0" smtClean="0"/>
          </a:p>
          <a:p>
            <a:pPr marL="190500" indent="-190500">
              <a:buNone/>
              <a:tabLst>
                <a:tab pos="5715000" algn="l"/>
              </a:tabLst>
            </a:pPr>
            <a:endParaRPr lang="da-DK" dirty="0" smtClean="0"/>
          </a:p>
          <a:p>
            <a:pPr marL="190500" indent="-190500">
              <a:tabLst>
                <a:tab pos="5715000" algn="l"/>
              </a:tabLst>
            </a:pPr>
            <a:endParaRPr lang="da-DK" dirty="0" smtClean="0"/>
          </a:p>
          <a:p>
            <a:pPr marL="190500" indent="-190500">
              <a:tabLst>
                <a:tab pos="5715000" algn="l"/>
              </a:tabLst>
            </a:pPr>
            <a:r>
              <a:rPr lang="da-DK" sz="1600" dirty="0" smtClean="0"/>
              <a:t>The </a:t>
            </a:r>
            <a:r>
              <a:rPr lang="da-DK" sz="1600" dirty="0" err="1" smtClean="0"/>
              <a:t>goals</a:t>
            </a:r>
            <a:r>
              <a:rPr lang="da-DK" sz="1600" dirty="0" smtClean="0"/>
              <a:t> of intervention must </a:t>
            </a:r>
            <a:r>
              <a:rPr lang="da-DK" sz="1600" dirty="0" err="1" smtClean="0"/>
              <a:t>be</a:t>
            </a:r>
            <a:r>
              <a:rPr lang="da-DK" sz="1600" dirty="0" smtClean="0"/>
              <a:t> </a:t>
            </a:r>
            <a:r>
              <a:rPr lang="da-DK" sz="1600" dirty="0" err="1" smtClean="0"/>
              <a:t>achieved</a:t>
            </a:r>
            <a:r>
              <a:rPr lang="da-DK" sz="1600" dirty="0" smtClean="0"/>
              <a:t> to </a:t>
            </a:r>
            <a:r>
              <a:rPr lang="da-DK" sz="1600" dirty="0" err="1" smtClean="0"/>
              <a:t>reach</a:t>
            </a:r>
            <a:r>
              <a:rPr lang="da-DK" sz="1600" dirty="0" smtClean="0"/>
              <a:t> the purpose with an intervention</a:t>
            </a:r>
          </a:p>
          <a:p>
            <a:pPr marL="190500" indent="-190500">
              <a:tabLst>
                <a:tab pos="5715000" algn="l"/>
              </a:tabLst>
            </a:pPr>
            <a:r>
              <a:rPr lang="da-DK" sz="1600" dirty="0" err="1" smtClean="0"/>
              <a:t>They</a:t>
            </a:r>
            <a:r>
              <a:rPr lang="da-DK" sz="1600" dirty="0" smtClean="0"/>
              <a:t> must as far a </a:t>
            </a:r>
            <a:r>
              <a:rPr lang="da-DK" sz="1600" dirty="0" err="1" smtClean="0"/>
              <a:t>possible</a:t>
            </a:r>
            <a:r>
              <a:rPr lang="da-DK" sz="1600" dirty="0" smtClean="0"/>
              <a:t> </a:t>
            </a:r>
            <a:r>
              <a:rPr lang="da-DK" sz="1600" dirty="0" err="1" smtClean="0"/>
              <a:t>be</a:t>
            </a:r>
            <a:r>
              <a:rPr lang="da-DK" sz="1600" dirty="0" smtClean="0"/>
              <a:t> </a:t>
            </a:r>
            <a:r>
              <a:rPr lang="da-DK" sz="1600" dirty="0" err="1" smtClean="0"/>
              <a:t>koncrete</a:t>
            </a:r>
            <a:r>
              <a:rPr lang="da-DK" sz="1600" dirty="0" smtClean="0"/>
              <a:t>, </a:t>
            </a:r>
            <a:r>
              <a:rPr lang="da-DK" sz="1600" dirty="0" err="1" smtClean="0"/>
              <a:t>operational</a:t>
            </a:r>
            <a:r>
              <a:rPr lang="da-DK" sz="1600" dirty="0" smtClean="0"/>
              <a:t> and </a:t>
            </a:r>
            <a:r>
              <a:rPr lang="da-DK" sz="1600" dirty="0" err="1" smtClean="0"/>
              <a:t>possible</a:t>
            </a:r>
            <a:r>
              <a:rPr lang="da-DK" sz="1600" dirty="0" smtClean="0"/>
              <a:t> to </a:t>
            </a:r>
            <a:r>
              <a:rPr lang="da-DK" sz="1600" dirty="0" err="1" smtClean="0"/>
              <a:t>follow-up</a:t>
            </a:r>
            <a:endParaRPr lang="da-DK" sz="1600" dirty="0" smtClean="0"/>
          </a:p>
          <a:p>
            <a:pPr marL="190500" indent="-190500">
              <a:tabLst>
                <a:tab pos="5715000" algn="l"/>
              </a:tabLst>
            </a:pPr>
            <a:endParaRPr lang="da-DK" dirty="0" smtClean="0"/>
          </a:p>
          <a:p>
            <a:endParaRPr lang="da-DK" dirty="0"/>
          </a:p>
        </p:txBody>
      </p:sp>
      <p:pic>
        <p:nvPicPr>
          <p:cNvPr id="5" name="Picture 2" descr="\\dkcphsan02\filserverdata$\DKCPH06\DATA\Billedbibliotek\Fritlagte_objekter\Flag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9268" y="5025463"/>
            <a:ext cx="1814732"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el 5"/>
          <p:cNvGraphicFramePr>
            <a:graphicFrameLocks noGrp="1"/>
          </p:cNvGraphicFramePr>
          <p:nvPr>
            <p:extLst>
              <p:ext uri="{D42A27DB-BD31-4B8C-83A1-F6EECF244321}">
                <p14:modId xmlns:p14="http://schemas.microsoft.com/office/powerpoint/2010/main" val="3451187204"/>
              </p:ext>
            </p:extLst>
          </p:nvPr>
        </p:nvGraphicFramePr>
        <p:xfrm>
          <a:off x="1376516" y="2551471"/>
          <a:ext cx="6096000" cy="1113585"/>
        </p:xfrm>
        <a:graphic>
          <a:graphicData uri="http://schemas.openxmlformats.org/drawingml/2006/table">
            <a:tbl>
              <a:tblPr firstRow="1" bandRow="1">
                <a:tableStyleId>{21E4AEA4-8DFA-4A89-87EB-49C32662AFE0}</a:tableStyleId>
              </a:tblPr>
              <a:tblGrid>
                <a:gridCol w="6096000"/>
              </a:tblGrid>
              <a:tr h="530942">
                <a:tc>
                  <a:txBody>
                    <a:bodyPr/>
                    <a:lstStyle/>
                    <a:p>
                      <a:pPr algn="ctr"/>
                      <a:r>
                        <a:rPr lang="da-DK" dirty="0" smtClean="0">
                          <a:solidFill>
                            <a:schemeClr val="tx1"/>
                          </a:solidFill>
                        </a:rPr>
                        <a:t>Purpose</a:t>
                      </a:r>
                      <a:r>
                        <a:rPr lang="da-DK" baseline="0" dirty="0" smtClean="0">
                          <a:solidFill>
                            <a:schemeClr val="tx1"/>
                          </a:solidFill>
                        </a:rPr>
                        <a:t> of intervention</a:t>
                      </a:r>
                      <a:endParaRPr lang="da-DK"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2643">
                <a:tc>
                  <a:txBody>
                    <a:bodyPr/>
                    <a:lstStyle/>
                    <a:p>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el 6"/>
          <p:cNvGraphicFramePr>
            <a:graphicFrameLocks noGrp="1"/>
          </p:cNvGraphicFramePr>
          <p:nvPr>
            <p:extLst>
              <p:ext uri="{D42A27DB-BD31-4B8C-83A1-F6EECF244321}">
                <p14:modId xmlns:p14="http://schemas.microsoft.com/office/powerpoint/2010/main" val="3899810853"/>
              </p:ext>
            </p:extLst>
          </p:nvPr>
        </p:nvGraphicFramePr>
        <p:xfrm>
          <a:off x="1474839" y="4704736"/>
          <a:ext cx="6145161" cy="1474838"/>
        </p:xfrm>
        <a:graphic>
          <a:graphicData uri="http://schemas.openxmlformats.org/drawingml/2006/table">
            <a:tbl>
              <a:tblPr firstRow="1" bandRow="1">
                <a:tableStyleId>{21E4AEA4-8DFA-4A89-87EB-49C32662AFE0}</a:tableStyleId>
              </a:tblPr>
              <a:tblGrid>
                <a:gridCol w="6145161"/>
              </a:tblGrid>
              <a:tr h="626595">
                <a:tc>
                  <a:txBody>
                    <a:bodyPr/>
                    <a:lstStyle/>
                    <a:p>
                      <a:pPr algn="ctr"/>
                      <a:r>
                        <a:rPr lang="da-DK" dirty="0" err="1" smtClean="0">
                          <a:solidFill>
                            <a:schemeClr val="tx1"/>
                          </a:solidFill>
                        </a:rPr>
                        <a:t>Goals</a:t>
                      </a:r>
                      <a:r>
                        <a:rPr lang="da-DK" baseline="0" dirty="0" smtClean="0">
                          <a:solidFill>
                            <a:schemeClr val="tx1"/>
                          </a:solidFill>
                        </a:rPr>
                        <a:t> of intervention</a:t>
                      </a:r>
                      <a:endParaRPr lang="da-DK"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8243">
                <a:tc>
                  <a:txBody>
                    <a:bodyPr/>
                    <a:lstStyle/>
                    <a:p>
                      <a:r>
                        <a:rPr lang="da-DK" sz="1200" dirty="0" smtClean="0"/>
                        <a:t>1.</a:t>
                      </a:r>
                    </a:p>
                    <a:p>
                      <a:r>
                        <a:rPr lang="da-DK" sz="1200" dirty="0" smtClean="0"/>
                        <a:t>2.</a:t>
                      </a:r>
                    </a:p>
                    <a:p>
                      <a:r>
                        <a:rPr lang="da-DK" sz="1200" dirty="0" smtClean="0"/>
                        <a:t>3.</a:t>
                      </a:r>
                    </a:p>
                    <a:p>
                      <a:r>
                        <a:rPr lang="da-DK" sz="1200" dirty="0" smtClean="0"/>
                        <a:t>4.</a:t>
                      </a:r>
                      <a:endParaRPr lang="da-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a:t>Purpose </a:t>
            </a:r>
            <a:r>
              <a:rPr lang="da-DK" sz="2400" dirty="0" smtClean="0"/>
              <a:t>and </a:t>
            </a:r>
            <a:r>
              <a:rPr lang="da-DK" sz="2400" dirty="0" err="1" smtClean="0"/>
              <a:t>goals</a:t>
            </a:r>
            <a:r>
              <a:rPr lang="da-DK" sz="2400" dirty="0" smtClean="0"/>
              <a:t> of intervention</a:t>
            </a:r>
            <a:endParaRPr lang="da-DK" sz="2400" dirty="0"/>
          </a:p>
        </p:txBody>
      </p:sp>
      <p:sp>
        <p:nvSpPr>
          <p:cNvPr id="4" name="Text Box 2"/>
          <p:cNvSpPr txBox="1">
            <a:spLocks noGrp="1" noChangeArrowheads="1"/>
          </p:cNvSpPr>
          <p:nvPr>
            <p:ph idx="1"/>
          </p:nvPr>
        </p:nvSpPr>
        <p:spPr bwMode="auto">
          <a:xfrm>
            <a:off x="562708" y="1757070"/>
            <a:ext cx="6675120" cy="1717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algn="ctr" eaLnBrk="1" hangingPunct="1">
              <a:spcAft>
                <a:spcPts val="1000"/>
              </a:spcAft>
              <a:buNone/>
            </a:pPr>
            <a:r>
              <a:rPr lang="da-DK" sz="1600" b="1" dirty="0" err="1" smtClean="0">
                <a:latin typeface="Verdana" pitchFamily="34" charset="0"/>
                <a:cs typeface="Arial" pitchFamily="34" charset="0"/>
              </a:rPr>
              <a:t>Example</a:t>
            </a:r>
            <a:r>
              <a:rPr lang="da-DK" sz="1600" b="1" dirty="0" smtClean="0">
                <a:latin typeface="Verdana" pitchFamily="34" charset="0"/>
                <a:cs typeface="Arial" pitchFamily="34" charset="0"/>
              </a:rPr>
              <a:t>: Purpose of intervention</a:t>
            </a:r>
            <a:endParaRPr lang="da-DK" sz="1600" b="1" dirty="0">
              <a:latin typeface="Verdana" pitchFamily="34" charset="0"/>
              <a:cs typeface="Arial" pitchFamily="34" charset="0"/>
            </a:endParaRPr>
          </a:p>
          <a:p>
            <a:pPr eaLnBrk="1" hangingPunct="1">
              <a:buNone/>
            </a:pPr>
            <a:r>
              <a:rPr lang="da-DK" sz="1600" dirty="0" smtClean="0">
                <a:latin typeface="Verdana" pitchFamily="34" charset="0"/>
              </a:rPr>
              <a:t>	The purpose of intervention is </a:t>
            </a:r>
            <a:r>
              <a:rPr lang="da-DK" sz="1600" dirty="0" err="1" smtClean="0">
                <a:latin typeface="Verdana" pitchFamily="34" charset="0"/>
              </a:rPr>
              <a:t>that</a:t>
            </a:r>
            <a:r>
              <a:rPr lang="da-DK" sz="1600" dirty="0" smtClean="0">
                <a:latin typeface="Verdana" pitchFamily="34" charset="0"/>
              </a:rPr>
              <a:t> </a:t>
            </a:r>
            <a:r>
              <a:rPr lang="da-DK" sz="1600" dirty="0" err="1" smtClean="0">
                <a:latin typeface="Verdana" pitchFamily="34" charset="0"/>
              </a:rPr>
              <a:t>Mr</a:t>
            </a:r>
            <a:r>
              <a:rPr lang="da-DK" sz="1600" dirty="0" smtClean="0">
                <a:latin typeface="Verdana" pitchFamily="34" charset="0"/>
              </a:rPr>
              <a:t> XX </a:t>
            </a:r>
            <a:r>
              <a:rPr lang="da-DK" sz="1600" dirty="0" err="1" smtClean="0">
                <a:latin typeface="Verdana" pitchFamily="34" charset="0"/>
              </a:rPr>
              <a:t>can</a:t>
            </a:r>
            <a:r>
              <a:rPr lang="da-DK" sz="1600" dirty="0" smtClean="0">
                <a:latin typeface="Verdana" pitchFamily="34" charset="0"/>
              </a:rPr>
              <a:t> </a:t>
            </a:r>
            <a:r>
              <a:rPr lang="da-DK" sz="1600" dirty="0" err="1" smtClean="0">
                <a:latin typeface="Verdana" pitchFamily="34" charset="0"/>
              </a:rPr>
              <a:t>take</a:t>
            </a:r>
            <a:r>
              <a:rPr lang="da-DK" sz="1600" dirty="0" smtClean="0">
                <a:latin typeface="Verdana" pitchFamily="34" charset="0"/>
              </a:rPr>
              <a:t> </a:t>
            </a:r>
            <a:r>
              <a:rPr lang="da-DK" sz="1600" dirty="0" err="1" smtClean="0">
                <a:latin typeface="Verdana" pitchFamily="34" charset="0"/>
              </a:rPr>
              <a:t>care</a:t>
            </a:r>
            <a:r>
              <a:rPr lang="da-DK" sz="1600" dirty="0" smtClean="0">
                <a:latin typeface="Verdana" pitchFamily="34" charset="0"/>
              </a:rPr>
              <a:t> of the practical </a:t>
            </a:r>
            <a:r>
              <a:rPr lang="da-DK" sz="1600" dirty="0" err="1" smtClean="0">
                <a:latin typeface="Verdana" pitchFamily="34" charset="0"/>
              </a:rPr>
              <a:t>tasks</a:t>
            </a:r>
            <a:r>
              <a:rPr lang="da-DK" sz="1600" dirty="0" smtClean="0">
                <a:latin typeface="Verdana" pitchFamily="34" charset="0"/>
              </a:rPr>
              <a:t> in the </a:t>
            </a:r>
            <a:r>
              <a:rPr lang="da-DK" sz="1600" dirty="0" err="1" smtClean="0">
                <a:latin typeface="Verdana" pitchFamily="34" charset="0"/>
              </a:rPr>
              <a:t>home</a:t>
            </a:r>
            <a:r>
              <a:rPr lang="da-DK" sz="1600" dirty="0" smtClean="0">
                <a:latin typeface="Verdana" pitchFamily="34" charset="0"/>
              </a:rPr>
              <a:t> and </a:t>
            </a:r>
            <a:r>
              <a:rPr lang="da-DK" sz="1600" dirty="0" err="1" smtClean="0">
                <a:latin typeface="Verdana" pitchFamily="34" charset="0"/>
              </a:rPr>
              <a:t>thus</a:t>
            </a:r>
            <a:r>
              <a:rPr lang="da-DK" sz="1600" dirty="0" smtClean="0">
                <a:latin typeface="Verdana" pitchFamily="34" charset="0"/>
              </a:rPr>
              <a:t> </a:t>
            </a:r>
            <a:r>
              <a:rPr lang="da-DK" sz="1600" dirty="0" err="1" smtClean="0">
                <a:latin typeface="Verdana" pitchFamily="34" charset="0"/>
              </a:rPr>
              <a:t>later</a:t>
            </a:r>
            <a:r>
              <a:rPr lang="da-DK" sz="1600" dirty="0" smtClean="0">
                <a:latin typeface="Verdana" pitchFamily="34" charset="0"/>
              </a:rPr>
              <a:t> </a:t>
            </a:r>
            <a:r>
              <a:rPr lang="da-DK" sz="1600" dirty="0" err="1" smtClean="0">
                <a:latin typeface="Verdana" pitchFamily="34" charset="0"/>
              </a:rPr>
              <a:t>be</a:t>
            </a:r>
            <a:r>
              <a:rPr lang="da-DK" sz="1600" dirty="0" smtClean="0">
                <a:latin typeface="Verdana" pitchFamily="34" charset="0"/>
              </a:rPr>
              <a:t> </a:t>
            </a:r>
            <a:r>
              <a:rPr lang="da-DK" sz="1600" dirty="0" err="1" smtClean="0">
                <a:latin typeface="Verdana" pitchFamily="34" charset="0"/>
              </a:rPr>
              <a:t>able</a:t>
            </a:r>
            <a:r>
              <a:rPr lang="da-DK" sz="1600" dirty="0" smtClean="0">
                <a:latin typeface="Verdana" pitchFamily="34" charset="0"/>
              </a:rPr>
              <a:t> to </a:t>
            </a:r>
            <a:r>
              <a:rPr lang="da-DK" sz="1600" dirty="0" err="1" smtClean="0">
                <a:latin typeface="Verdana" pitchFamily="34" charset="0"/>
              </a:rPr>
              <a:t>move</a:t>
            </a:r>
            <a:r>
              <a:rPr lang="da-DK" sz="1600" dirty="0" smtClean="0">
                <a:latin typeface="Verdana" pitchFamily="34" charset="0"/>
              </a:rPr>
              <a:t> to his </a:t>
            </a:r>
            <a:r>
              <a:rPr lang="da-DK" sz="1600" dirty="0" err="1" smtClean="0">
                <a:latin typeface="Verdana" pitchFamily="34" charset="0"/>
              </a:rPr>
              <a:t>own</a:t>
            </a:r>
            <a:r>
              <a:rPr lang="da-DK" sz="1600" dirty="0" smtClean="0">
                <a:latin typeface="Verdana" pitchFamily="34" charset="0"/>
              </a:rPr>
              <a:t> appartement </a:t>
            </a:r>
            <a:r>
              <a:rPr lang="da-DK" sz="1600" dirty="0" err="1" smtClean="0">
                <a:latin typeface="Verdana" pitchFamily="34" charset="0"/>
              </a:rPr>
              <a:t>later</a:t>
            </a:r>
            <a:endParaRPr lang="da-DK" sz="1600" dirty="0">
              <a:latin typeface="Verdana" pitchFamily="34" charset="0"/>
            </a:endParaRPr>
          </a:p>
        </p:txBody>
      </p:sp>
      <p:sp>
        <p:nvSpPr>
          <p:cNvPr id="5" name="Text Box 4"/>
          <p:cNvSpPr txBox="1">
            <a:spLocks noChangeArrowheads="1"/>
          </p:cNvSpPr>
          <p:nvPr/>
        </p:nvSpPr>
        <p:spPr bwMode="auto">
          <a:xfrm>
            <a:off x="548640" y="3789363"/>
            <a:ext cx="6724357" cy="16557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algn="ctr" eaLnBrk="1" hangingPunct="1">
              <a:spcAft>
                <a:spcPts val="1000"/>
              </a:spcAft>
            </a:pPr>
            <a:r>
              <a:rPr lang="da-DK" sz="1600" b="1" dirty="0" err="1" smtClean="0">
                <a:latin typeface="Verdana" pitchFamily="34" charset="0"/>
                <a:cs typeface="Arial" pitchFamily="34" charset="0"/>
              </a:rPr>
              <a:t>Example</a:t>
            </a:r>
            <a:r>
              <a:rPr lang="da-DK" sz="1600" b="1" dirty="0" smtClean="0">
                <a:latin typeface="Verdana" pitchFamily="34" charset="0"/>
                <a:cs typeface="Arial" pitchFamily="34" charset="0"/>
              </a:rPr>
              <a:t>: </a:t>
            </a:r>
            <a:r>
              <a:rPr lang="da-DK" sz="1600" b="1" dirty="0" err="1" smtClean="0">
                <a:latin typeface="Verdana" pitchFamily="34" charset="0"/>
                <a:cs typeface="Arial" pitchFamily="34" charset="0"/>
              </a:rPr>
              <a:t>Goals</a:t>
            </a:r>
            <a:r>
              <a:rPr lang="da-DK" sz="1600" b="1" dirty="0" smtClean="0">
                <a:latin typeface="Verdana" pitchFamily="34" charset="0"/>
                <a:cs typeface="Arial" pitchFamily="34" charset="0"/>
              </a:rPr>
              <a:t> of intervention</a:t>
            </a:r>
            <a:endParaRPr lang="da-DK" sz="1600" b="1" dirty="0">
              <a:latin typeface="Verdana" pitchFamily="34" charset="0"/>
              <a:cs typeface="Arial" pitchFamily="34" charset="0"/>
            </a:endParaRPr>
          </a:p>
          <a:p>
            <a:pPr eaLnBrk="1" hangingPunct="1">
              <a:buFont typeface="Garamond" pitchFamily="18" charset="0"/>
              <a:buChar char="1"/>
            </a:pPr>
            <a:r>
              <a:rPr lang="da-DK" sz="1600" dirty="0">
                <a:latin typeface="Verdana" pitchFamily="34" charset="0"/>
                <a:cs typeface="Arial" pitchFamily="34" charset="0"/>
              </a:rPr>
              <a:t>. </a:t>
            </a:r>
            <a:r>
              <a:rPr lang="da-DK" sz="1600" dirty="0" err="1" smtClean="0">
                <a:latin typeface="Verdana" pitchFamily="34" charset="0"/>
                <a:cs typeface="Arial" pitchFamily="34" charset="0"/>
              </a:rPr>
              <a:t>That</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you</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self</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can</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take</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care</a:t>
            </a:r>
            <a:r>
              <a:rPr lang="da-DK" sz="1600" dirty="0" smtClean="0">
                <a:latin typeface="Verdana" pitchFamily="34" charset="0"/>
                <a:cs typeface="Arial" pitchFamily="34" charset="0"/>
              </a:rPr>
              <a:t> of practical </a:t>
            </a:r>
            <a:r>
              <a:rPr lang="da-DK" sz="1600" dirty="0" err="1" smtClean="0">
                <a:latin typeface="Verdana" pitchFamily="34" charset="0"/>
                <a:cs typeface="Arial" pitchFamily="34" charset="0"/>
              </a:rPr>
              <a:t>tasks</a:t>
            </a:r>
            <a:r>
              <a:rPr lang="da-DK" sz="1600" dirty="0" smtClean="0">
                <a:latin typeface="Verdana" pitchFamily="34" charset="0"/>
                <a:cs typeface="Arial" pitchFamily="34" charset="0"/>
              </a:rPr>
              <a:t> in the </a:t>
            </a:r>
            <a:r>
              <a:rPr lang="da-DK" sz="1600" dirty="0" err="1" smtClean="0">
                <a:latin typeface="Verdana" pitchFamily="34" charset="0"/>
                <a:cs typeface="Arial" pitchFamily="34" charset="0"/>
              </a:rPr>
              <a:t>home</a:t>
            </a:r>
            <a:endParaRPr lang="da-DK" sz="1600" dirty="0">
              <a:latin typeface="Verdana" pitchFamily="34" charset="0"/>
              <a:cs typeface="Arial" pitchFamily="34" charset="0"/>
            </a:endParaRPr>
          </a:p>
          <a:p>
            <a:pPr eaLnBrk="1" hangingPunct="1">
              <a:buFont typeface="Garamond" pitchFamily="18" charset="0"/>
              <a:buChar char="2"/>
            </a:pPr>
            <a:r>
              <a:rPr lang="da-DK" sz="1600" dirty="0">
                <a:latin typeface="Verdana" pitchFamily="34" charset="0"/>
                <a:cs typeface="Arial" pitchFamily="34" charset="0"/>
              </a:rPr>
              <a:t>. </a:t>
            </a:r>
            <a:r>
              <a:rPr lang="da-DK" sz="1600" dirty="0" err="1" smtClean="0">
                <a:latin typeface="Verdana" pitchFamily="34" charset="0"/>
                <a:cs typeface="Arial" pitchFamily="34" charset="0"/>
              </a:rPr>
              <a:t>That</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you</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learn</a:t>
            </a:r>
            <a:r>
              <a:rPr lang="da-DK" sz="1600" dirty="0" smtClean="0">
                <a:latin typeface="Verdana" pitchFamily="34" charset="0"/>
                <a:cs typeface="Arial" pitchFamily="34" charset="0"/>
              </a:rPr>
              <a:t> to plan shopping and </a:t>
            </a:r>
            <a:r>
              <a:rPr lang="da-DK" sz="1600" dirty="0" err="1" smtClean="0">
                <a:latin typeface="Verdana" pitchFamily="34" charset="0"/>
                <a:cs typeface="Arial" pitchFamily="34" charset="0"/>
              </a:rPr>
              <a:t>cooking</a:t>
            </a:r>
            <a:endParaRPr lang="da-DK" sz="1600" dirty="0">
              <a:latin typeface="Verdana" pitchFamily="34" charset="0"/>
              <a:cs typeface="Arial" pitchFamily="34" charset="0"/>
            </a:endParaRPr>
          </a:p>
          <a:p>
            <a:pPr eaLnBrk="1" hangingPunct="1">
              <a:buFont typeface="Garamond" pitchFamily="18" charset="0"/>
              <a:buChar char="3"/>
            </a:pPr>
            <a:r>
              <a:rPr lang="da-DK" sz="1600" dirty="0">
                <a:latin typeface="Verdana" pitchFamily="34" charset="0"/>
                <a:cs typeface="Arial" pitchFamily="34" charset="0"/>
              </a:rPr>
              <a:t>. </a:t>
            </a:r>
            <a:r>
              <a:rPr lang="da-DK" sz="1600" dirty="0" err="1" smtClean="0">
                <a:latin typeface="Verdana" pitchFamily="34" charset="0"/>
                <a:cs typeface="Arial" pitchFamily="34" charset="0"/>
              </a:rPr>
              <a:t>That</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you</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self</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can</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take</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care</a:t>
            </a:r>
            <a:r>
              <a:rPr lang="da-DK" sz="1600" dirty="0" smtClean="0">
                <a:latin typeface="Verdana" pitchFamily="34" charset="0"/>
                <a:cs typeface="Arial" pitchFamily="34" charset="0"/>
              </a:rPr>
              <a:t> of </a:t>
            </a:r>
            <a:r>
              <a:rPr lang="da-DK" sz="1600" dirty="0" err="1" smtClean="0">
                <a:latin typeface="Verdana" pitchFamily="34" charset="0"/>
                <a:cs typeface="Arial" pitchFamily="34" charset="0"/>
              </a:rPr>
              <a:t>your</a:t>
            </a:r>
            <a:r>
              <a:rPr lang="da-DK" sz="1600" dirty="0" smtClean="0">
                <a:latin typeface="Verdana" pitchFamily="34" charset="0"/>
                <a:cs typeface="Arial" pitchFamily="34" charset="0"/>
              </a:rPr>
              <a:t> </a:t>
            </a:r>
            <a:r>
              <a:rPr lang="da-DK" sz="1600" dirty="0" err="1" smtClean="0">
                <a:latin typeface="Verdana" pitchFamily="34" charset="0"/>
                <a:cs typeface="Arial" pitchFamily="34" charset="0"/>
              </a:rPr>
              <a:t>economy</a:t>
            </a:r>
            <a:endParaRPr lang="da-DK" sz="1600" dirty="0">
              <a:latin typeface="Verdana" pitchFamily="34" charset="0"/>
              <a:cs typeface="Arial" pitchFamily="34" charset="0"/>
            </a:endParaRPr>
          </a:p>
        </p:txBody>
      </p:sp>
      <p:sp>
        <p:nvSpPr>
          <p:cNvPr id="6" name="TextBox 8"/>
          <p:cNvSpPr txBox="1"/>
          <p:nvPr/>
        </p:nvSpPr>
        <p:spPr>
          <a:xfrm rot="2700000">
            <a:off x="6896100" y="2172107"/>
            <a:ext cx="2307042" cy="434837"/>
          </a:xfrm>
          <a:prstGeom prst="rect">
            <a:avLst/>
          </a:prstGeom>
          <a:solidFill>
            <a:srgbClr val="FF0000"/>
          </a:solidFill>
          <a:effectLst>
            <a:outerShdw blurRad="50800" dist="38100" algn="l" rotWithShape="0">
              <a:prstClr val="black">
                <a:alpha val="40000"/>
              </a:prstClr>
            </a:outerShdw>
          </a:effectLst>
          <a:scene3d>
            <a:camera prst="orthographicFront"/>
            <a:lightRig rig="balanced" dir="t"/>
          </a:scene3d>
          <a:sp3d>
            <a:bevelT/>
          </a:sp3d>
        </p:spPr>
        <p:txBody>
          <a:bodyPr wrap="none">
            <a:spAutoFit/>
          </a:bodyPr>
          <a:lstStyle/>
          <a:p>
            <a:pPr fontAlgn="auto">
              <a:spcBef>
                <a:spcPct val="50000"/>
              </a:spcBef>
              <a:defRPr/>
            </a:pPr>
            <a:r>
              <a:rPr lang="da-DK" sz="2000" b="1" dirty="0">
                <a:solidFill>
                  <a:srgbClr val="FFFFFF"/>
                </a:solidFill>
                <a:latin typeface="Arial"/>
                <a:ea typeface="+mn-ea"/>
              </a:rPr>
              <a:t>Udfyldt eksempel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Case </a:t>
            </a:r>
            <a:r>
              <a:rPr lang="da-DK" sz="2400" dirty="0" err="1" smtClean="0"/>
              <a:t>execise</a:t>
            </a:r>
            <a:endParaRPr lang="da-DK" sz="2400" dirty="0"/>
          </a:p>
        </p:txBody>
      </p:sp>
      <p:sp>
        <p:nvSpPr>
          <p:cNvPr id="4" name="Content Placeholder 2"/>
          <p:cNvSpPr>
            <a:spLocks noGrp="1"/>
          </p:cNvSpPr>
          <p:nvPr>
            <p:ph idx="1"/>
          </p:nvPr>
        </p:nvSpPr>
        <p:spPr>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pPr marL="190500" indent="-190500">
              <a:tabLst>
                <a:tab pos="5715000" algn="l"/>
              </a:tabLst>
            </a:pPr>
            <a:r>
              <a:rPr lang="da-DK" dirty="0" smtClean="0"/>
              <a:t>Bases on the </a:t>
            </a:r>
            <a:r>
              <a:rPr lang="da-DK" dirty="0" err="1" smtClean="0"/>
              <a:t>description</a:t>
            </a:r>
            <a:r>
              <a:rPr lang="da-DK" dirty="0" smtClean="0"/>
              <a:t> of the case </a:t>
            </a:r>
            <a:r>
              <a:rPr lang="da-DK" dirty="0" err="1" smtClean="0"/>
              <a:t>you</a:t>
            </a:r>
            <a:r>
              <a:rPr lang="da-DK" dirty="0" smtClean="0"/>
              <a:t> </a:t>
            </a:r>
            <a:r>
              <a:rPr lang="da-DK" dirty="0" err="1" smtClean="0"/>
              <a:t>shall</a:t>
            </a:r>
            <a:endParaRPr lang="da-DK" dirty="0" smtClean="0"/>
          </a:p>
          <a:p>
            <a:pPr marL="190500" indent="-190500">
              <a:buNone/>
              <a:tabLst>
                <a:tab pos="5715000" algn="l"/>
              </a:tabLst>
            </a:pPr>
            <a:r>
              <a:rPr lang="da-DK" dirty="0" smtClean="0"/>
              <a:t>	</a:t>
            </a:r>
            <a:r>
              <a:rPr lang="da-DK" dirty="0" err="1" smtClean="0"/>
              <a:t>formulate</a:t>
            </a:r>
            <a:r>
              <a:rPr lang="da-DK" dirty="0" smtClean="0"/>
              <a:t> purpose and </a:t>
            </a:r>
            <a:r>
              <a:rPr lang="da-DK" dirty="0" err="1" smtClean="0"/>
              <a:t>goals</a:t>
            </a:r>
            <a:r>
              <a:rPr lang="da-DK" dirty="0" smtClean="0"/>
              <a:t> of intervention</a:t>
            </a:r>
          </a:p>
          <a:p>
            <a:pPr marL="190500" indent="-190500">
              <a:tabLst>
                <a:tab pos="5715000" algn="l"/>
              </a:tabLst>
            </a:pPr>
            <a:r>
              <a:rPr lang="da-DK" dirty="0" err="1" smtClean="0"/>
              <a:t>Consider</a:t>
            </a:r>
            <a:r>
              <a:rPr lang="da-DK" dirty="0" smtClean="0"/>
              <a:t>:</a:t>
            </a:r>
          </a:p>
          <a:p>
            <a:pPr marL="190500" indent="-190500">
              <a:tabLst>
                <a:tab pos="5715000" algn="l"/>
              </a:tabLst>
            </a:pPr>
            <a:endParaRPr lang="da-DK" dirty="0" smtClean="0"/>
          </a:p>
          <a:p>
            <a:pPr marL="190500" indent="-190500">
              <a:tabLst>
                <a:tab pos="5715000" algn="l"/>
              </a:tabLst>
            </a:pPr>
            <a:endParaRPr lang="da-DK" dirty="0" smtClean="0"/>
          </a:p>
        </p:txBody>
      </p:sp>
      <p:sp>
        <p:nvSpPr>
          <p:cNvPr id="5" name="TextBox 6"/>
          <p:cNvSpPr txBox="1"/>
          <p:nvPr/>
        </p:nvSpPr>
        <p:spPr>
          <a:xfrm>
            <a:off x="1285875" y="2405063"/>
            <a:ext cx="3714750" cy="3059492"/>
          </a:xfrm>
          <a:prstGeom prst="rect">
            <a:avLst/>
          </a:prstGeom>
          <a:solidFill>
            <a:schemeClr val="bg2">
              <a:lumMod val="40000"/>
              <a:lumOff val="60000"/>
            </a:schemeClr>
          </a:solidFill>
          <a:effectLst>
            <a:outerShdw blurRad="50800" dist="38100" algn="l" rotWithShape="0">
              <a:prstClr val="black">
                <a:alpha val="40000"/>
              </a:prstClr>
            </a:outerShdw>
          </a:effectLst>
        </p:spPr>
        <p:txBody>
          <a:bodyPr>
            <a:spAutoFit/>
          </a:bodyPr>
          <a:lstStyle/>
          <a:p>
            <a:pPr marL="190500" indent="-190500" eaLnBrk="0" hangingPunct="0">
              <a:lnSpc>
                <a:spcPct val="102000"/>
              </a:lnSpc>
              <a:spcAft>
                <a:spcPct val="37000"/>
              </a:spcAft>
              <a:buFont typeface="Arial" pitchFamily="34" charset="0"/>
              <a:buChar char="•"/>
              <a:tabLst>
                <a:tab pos="5715000" algn="l"/>
              </a:tabLst>
              <a:defRPr/>
            </a:pPr>
            <a:endParaRPr lang="da-DK" sz="1600" dirty="0">
              <a:solidFill>
                <a:srgbClr val="091D5D"/>
              </a:solidFill>
              <a:latin typeface="+mn-lt"/>
              <a:ea typeface="+mn-ea"/>
            </a:endParaRPr>
          </a:p>
          <a:p>
            <a:pPr marL="190500" indent="-190500" eaLnBrk="0" hangingPunct="0">
              <a:lnSpc>
                <a:spcPct val="102000"/>
              </a:lnSpc>
              <a:spcAft>
                <a:spcPct val="37000"/>
              </a:spcAft>
              <a:buFont typeface="Arial" pitchFamily="34" charset="0"/>
              <a:buChar char="•"/>
              <a:tabLst>
                <a:tab pos="5715000" algn="l"/>
              </a:tabLst>
              <a:defRPr/>
            </a:pPr>
            <a:r>
              <a:rPr lang="da-DK" sz="1600" dirty="0" err="1" smtClean="0">
                <a:solidFill>
                  <a:srgbClr val="091D5D"/>
                </a:solidFill>
                <a:latin typeface="+mn-lt"/>
                <a:ea typeface="+mn-ea"/>
              </a:rPr>
              <a:t>What</a:t>
            </a:r>
            <a:r>
              <a:rPr lang="da-DK" sz="1600" dirty="0" smtClean="0">
                <a:solidFill>
                  <a:srgbClr val="091D5D"/>
                </a:solidFill>
                <a:latin typeface="+mn-lt"/>
                <a:ea typeface="+mn-ea"/>
              </a:rPr>
              <a:t> it the overall intention for </a:t>
            </a:r>
            <a:r>
              <a:rPr lang="da-DK" sz="1600" dirty="0" err="1" smtClean="0">
                <a:solidFill>
                  <a:srgbClr val="091D5D"/>
                </a:solidFill>
                <a:latin typeface="+mn-lt"/>
                <a:ea typeface="+mn-ea"/>
              </a:rPr>
              <a:t>starting</a:t>
            </a:r>
            <a:r>
              <a:rPr lang="da-DK" sz="1600" dirty="0" smtClean="0">
                <a:solidFill>
                  <a:srgbClr val="091D5D"/>
                </a:solidFill>
                <a:latin typeface="+mn-lt"/>
                <a:ea typeface="+mn-ea"/>
              </a:rPr>
              <a:t> the intervention?</a:t>
            </a:r>
            <a:endParaRPr lang="da-DK" sz="1600" dirty="0">
              <a:solidFill>
                <a:srgbClr val="091D5D"/>
              </a:solidFill>
              <a:latin typeface="+mn-lt"/>
              <a:ea typeface="+mn-ea"/>
            </a:endParaRPr>
          </a:p>
          <a:p>
            <a:pPr marL="190500" indent="-190500" eaLnBrk="0" hangingPunct="0">
              <a:lnSpc>
                <a:spcPct val="102000"/>
              </a:lnSpc>
              <a:spcAft>
                <a:spcPct val="37000"/>
              </a:spcAft>
              <a:buFont typeface="Arial" pitchFamily="34" charset="0"/>
              <a:buChar char="•"/>
              <a:tabLst>
                <a:tab pos="5715000" algn="l"/>
              </a:tabLst>
              <a:defRPr/>
            </a:pPr>
            <a:r>
              <a:rPr lang="da-DK" sz="1600" dirty="0" err="1" smtClean="0">
                <a:solidFill>
                  <a:srgbClr val="091D5D"/>
                </a:solidFill>
                <a:latin typeface="+mn-lt"/>
                <a:ea typeface="+mn-ea"/>
              </a:rPr>
              <a:t>Which</a:t>
            </a:r>
            <a:r>
              <a:rPr lang="da-DK" sz="1600" dirty="0" smtClean="0">
                <a:solidFill>
                  <a:srgbClr val="091D5D"/>
                </a:solidFill>
                <a:latin typeface="+mn-lt"/>
                <a:ea typeface="+mn-ea"/>
              </a:rPr>
              <a:t> </a:t>
            </a:r>
            <a:r>
              <a:rPr lang="da-DK" sz="1600" dirty="0" err="1" smtClean="0">
                <a:solidFill>
                  <a:srgbClr val="091D5D"/>
                </a:solidFill>
                <a:latin typeface="+mn-lt"/>
                <a:ea typeface="+mn-ea"/>
              </a:rPr>
              <a:t>goals</a:t>
            </a:r>
            <a:r>
              <a:rPr lang="da-DK" sz="1600" dirty="0" smtClean="0">
                <a:solidFill>
                  <a:srgbClr val="091D5D"/>
                </a:solidFill>
                <a:latin typeface="+mn-lt"/>
                <a:ea typeface="+mn-ea"/>
              </a:rPr>
              <a:t> </a:t>
            </a:r>
            <a:r>
              <a:rPr lang="da-DK" sz="1600" dirty="0" err="1" smtClean="0">
                <a:solidFill>
                  <a:srgbClr val="091D5D"/>
                </a:solidFill>
                <a:latin typeface="+mn-lt"/>
                <a:ea typeface="+mn-ea"/>
              </a:rPr>
              <a:t>are</a:t>
            </a:r>
            <a:r>
              <a:rPr lang="da-DK" sz="1600" dirty="0" smtClean="0">
                <a:solidFill>
                  <a:srgbClr val="091D5D"/>
                </a:solidFill>
                <a:latin typeface="+mn-lt"/>
                <a:ea typeface="+mn-ea"/>
              </a:rPr>
              <a:t> most </a:t>
            </a:r>
            <a:r>
              <a:rPr lang="da-DK" sz="1600" dirty="0" err="1" smtClean="0">
                <a:solidFill>
                  <a:srgbClr val="091D5D"/>
                </a:solidFill>
                <a:latin typeface="+mn-lt"/>
                <a:ea typeface="+mn-ea"/>
              </a:rPr>
              <a:t>important</a:t>
            </a:r>
            <a:r>
              <a:rPr lang="da-DK" sz="1600" dirty="0" smtClean="0">
                <a:solidFill>
                  <a:srgbClr val="091D5D"/>
                </a:solidFill>
                <a:latin typeface="+mn-lt"/>
                <a:ea typeface="+mn-ea"/>
              </a:rPr>
              <a:t> to </a:t>
            </a:r>
            <a:r>
              <a:rPr lang="da-DK" sz="1600" dirty="0" err="1" smtClean="0">
                <a:solidFill>
                  <a:srgbClr val="091D5D"/>
                </a:solidFill>
                <a:latin typeface="+mn-lt"/>
                <a:ea typeface="+mn-ea"/>
              </a:rPr>
              <a:t>fulfill</a:t>
            </a:r>
            <a:r>
              <a:rPr lang="da-DK" sz="1600" dirty="0" smtClean="0">
                <a:solidFill>
                  <a:srgbClr val="091D5D"/>
                </a:solidFill>
                <a:latin typeface="+mn-lt"/>
                <a:ea typeface="+mn-ea"/>
              </a:rPr>
              <a:t> the purpose of intervention?</a:t>
            </a:r>
            <a:endParaRPr lang="da-DK" sz="1200" dirty="0">
              <a:solidFill>
                <a:srgbClr val="091D5D"/>
              </a:solidFill>
              <a:latin typeface="+mn-lt"/>
              <a:ea typeface="+mn-ea"/>
            </a:endParaRPr>
          </a:p>
          <a:p>
            <a:pPr marL="190500" indent="-190500" eaLnBrk="0" hangingPunct="0">
              <a:lnSpc>
                <a:spcPct val="102000"/>
              </a:lnSpc>
              <a:spcAft>
                <a:spcPct val="37000"/>
              </a:spcAft>
              <a:buFont typeface="Arial" pitchFamily="34" charset="0"/>
              <a:buChar char="•"/>
              <a:tabLst>
                <a:tab pos="5715000" algn="l"/>
              </a:tabLst>
              <a:defRPr/>
            </a:pPr>
            <a:r>
              <a:rPr lang="da-DK" sz="1600" dirty="0" smtClean="0">
                <a:solidFill>
                  <a:srgbClr val="091D5D"/>
                </a:solidFill>
                <a:latin typeface="+mn-lt"/>
                <a:ea typeface="+mn-ea"/>
              </a:rPr>
              <a:t>Is it </a:t>
            </a:r>
            <a:r>
              <a:rPr lang="da-DK" sz="1600" dirty="0" err="1" smtClean="0">
                <a:solidFill>
                  <a:srgbClr val="091D5D"/>
                </a:solidFill>
                <a:latin typeface="+mn-lt"/>
                <a:ea typeface="+mn-ea"/>
              </a:rPr>
              <a:t>possible</a:t>
            </a:r>
            <a:r>
              <a:rPr lang="da-DK" sz="1600" dirty="0" smtClean="0">
                <a:solidFill>
                  <a:srgbClr val="091D5D"/>
                </a:solidFill>
                <a:latin typeface="+mn-lt"/>
                <a:ea typeface="+mn-ea"/>
              </a:rPr>
              <a:t> to do purpose and </a:t>
            </a:r>
            <a:r>
              <a:rPr lang="da-DK" sz="1600" dirty="0" err="1" smtClean="0">
                <a:solidFill>
                  <a:srgbClr val="091D5D"/>
                </a:solidFill>
                <a:latin typeface="+mn-lt"/>
                <a:ea typeface="+mn-ea"/>
              </a:rPr>
              <a:t>goals</a:t>
            </a:r>
            <a:r>
              <a:rPr lang="da-DK" sz="1600" dirty="0" smtClean="0">
                <a:solidFill>
                  <a:srgbClr val="091D5D"/>
                </a:solidFill>
                <a:latin typeface="+mn-lt"/>
                <a:ea typeface="+mn-ea"/>
              </a:rPr>
              <a:t> of intervention mere </a:t>
            </a:r>
            <a:r>
              <a:rPr lang="da-DK" sz="1600" dirty="0">
                <a:solidFill>
                  <a:srgbClr val="091D5D"/>
                </a:solidFill>
                <a:latin typeface="+mn-lt"/>
                <a:ea typeface="+mn-ea"/>
              </a:rPr>
              <a:t>’SMART</a:t>
            </a:r>
            <a:r>
              <a:rPr lang="da-DK" sz="1600" dirty="0" smtClean="0">
                <a:solidFill>
                  <a:srgbClr val="091D5D"/>
                </a:solidFill>
                <a:latin typeface="+mn-lt"/>
                <a:ea typeface="+mn-ea"/>
              </a:rPr>
              <a:t>’?</a:t>
            </a:r>
            <a:endParaRPr lang="da-DK" sz="1600" dirty="0">
              <a:solidFill>
                <a:srgbClr val="091D5D"/>
              </a:solidFill>
              <a:latin typeface="+mn-lt"/>
              <a:ea typeface="+mn-ea"/>
            </a:endParaRPr>
          </a:p>
          <a:p>
            <a:pPr marL="190500" indent="-190500" eaLnBrk="0" hangingPunct="0">
              <a:lnSpc>
                <a:spcPct val="102000"/>
              </a:lnSpc>
              <a:spcAft>
                <a:spcPct val="37000"/>
              </a:spcAft>
              <a:buFont typeface="Arial" pitchFamily="34" charset="0"/>
              <a:buChar char="•"/>
              <a:tabLst>
                <a:tab pos="5715000" algn="l"/>
              </a:tabLst>
              <a:defRPr/>
            </a:pPr>
            <a:r>
              <a:rPr lang="da-DK" sz="1600" dirty="0" err="1" smtClean="0">
                <a:solidFill>
                  <a:srgbClr val="091D5D"/>
                </a:solidFill>
                <a:latin typeface="+mn-lt"/>
                <a:ea typeface="+mn-ea"/>
              </a:rPr>
              <a:t>What</a:t>
            </a:r>
            <a:r>
              <a:rPr lang="da-DK" sz="1600" dirty="0" smtClean="0">
                <a:solidFill>
                  <a:srgbClr val="091D5D"/>
                </a:solidFill>
                <a:latin typeface="+mn-lt"/>
                <a:ea typeface="+mn-ea"/>
              </a:rPr>
              <a:t> is the </a:t>
            </a:r>
            <a:r>
              <a:rPr lang="da-DK" sz="1600" dirty="0" err="1" smtClean="0">
                <a:solidFill>
                  <a:srgbClr val="091D5D"/>
                </a:solidFill>
                <a:latin typeface="+mn-lt"/>
                <a:ea typeface="+mn-ea"/>
              </a:rPr>
              <a:t>rigth</a:t>
            </a:r>
            <a:r>
              <a:rPr lang="da-DK" sz="1600" dirty="0" smtClean="0">
                <a:solidFill>
                  <a:srgbClr val="091D5D"/>
                </a:solidFill>
                <a:latin typeface="+mn-lt"/>
                <a:ea typeface="+mn-ea"/>
              </a:rPr>
              <a:t> </a:t>
            </a:r>
            <a:r>
              <a:rPr lang="da-DK" sz="1600" dirty="0" err="1" smtClean="0">
                <a:solidFill>
                  <a:srgbClr val="091D5D"/>
                </a:solidFill>
                <a:latin typeface="+mn-lt"/>
                <a:ea typeface="+mn-ea"/>
              </a:rPr>
              <a:t>level</a:t>
            </a:r>
            <a:r>
              <a:rPr lang="da-DK" sz="1600" dirty="0" smtClean="0">
                <a:solidFill>
                  <a:srgbClr val="091D5D"/>
                </a:solidFill>
                <a:latin typeface="+mn-lt"/>
                <a:ea typeface="+mn-ea"/>
              </a:rPr>
              <a:t> for the </a:t>
            </a:r>
            <a:r>
              <a:rPr lang="da-DK" sz="1600" dirty="0" err="1" smtClean="0">
                <a:solidFill>
                  <a:srgbClr val="091D5D"/>
                </a:solidFill>
                <a:latin typeface="+mn-lt"/>
                <a:ea typeface="+mn-ea"/>
              </a:rPr>
              <a:t>goals</a:t>
            </a:r>
            <a:r>
              <a:rPr lang="da-DK" sz="1600" dirty="0" smtClean="0">
                <a:solidFill>
                  <a:srgbClr val="091D5D"/>
                </a:solidFill>
                <a:latin typeface="+mn-lt"/>
                <a:ea typeface="+mn-ea"/>
              </a:rPr>
              <a:t> og intervention?</a:t>
            </a:r>
            <a:endParaRPr lang="da-DK" sz="1600" dirty="0">
              <a:solidFill>
                <a:srgbClr val="091D5D"/>
              </a:solidFill>
              <a:latin typeface="+mn-lt"/>
              <a:ea typeface="+mn-ea"/>
            </a:endParaRPr>
          </a:p>
          <a:p>
            <a:pPr marL="190500" indent="-190500" eaLnBrk="0" hangingPunct="0">
              <a:lnSpc>
                <a:spcPct val="102000"/>
              </a:lnSpc>
              <a:spcAft>
                <a:spcPct val="37000"/>
              </a:spcAft>
              <a:tabLst>
                <a:tab pos="5715000" algn="l"/>
              </a:tabLst>
              <a:defRPr/>
            </a:pPr>
            <a:endParaRPr lang="da-DK" sz="1600" dirty="0">
              <a:solidFill>
                <a:srgbClr val="091D5D"/>
              </a:solidFill>
              <a:latin typeface="+mn-lt"/>
              <a:ea typeface="+mn-ea"/>
            </a:endParaRPr>
          </a:p>
        </p:txBody>
      </p:sp>
      <p:pic>
        <p:nvPicPr>
          <p:cNvPr id="6" name="Picture 13" descr="Kim skaller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281" y="1736557"/>
            <a:ext cx="2363189" cy="1901940"/>
          </a:xfrm>
          <a:prstGeom prst="rect">
            <a:avLst/>
          </a:prstGeom>
          <a:noFill/>
          <a:extLst>
            <a:ext uri="{909E8E84-426E-40DD-AFC4-6F175D3DCCD1}">
              <a14:hiddenFill xmlns:a14="http://schemas.microsoft.com/office/drawing/2010/main">
                <a:solidFill>
                  <a:srgbClr val="FFFFFF"/>
                </a:solidFill>
              </a14:hiddenFill>
            </a:ext>
          </a:extLst>
        </p:spPr>
      </p:pic>
      <p:pic>
        <p:nvPicPr>
          <p:cNvPr id="7" name="Pladsholder til billede 4" descr="Rikke3 - skrådt bagfra.jpg"/>
          <p:cNvPicPr>
            <a:picLocks noChangeAspect="1"/>
          </p:cNvPicPr>
          <p:nvPr/>
        </p:nvPicPr>
        <p:blipFill>
          <a:blip r:embed="rId3" cstate="print"/>
          <a:srcRect/>
          <a:stretch>
            <a:fillRect/>
          </a:stretch>
        </p:blipFill>
        <p:spPr>
          <a:xfrm>
            <a:off x="5165161" y="3801094"/>
            <a:ext cx="2886309" cy="216473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indhold 2"/>
          <p:cNvSpPr>
            <a:spLocks noGrp="1"/>
          </p:cNvSpPr>
          <p:nvPr>
            <p:ph idx="1"/>
          </p:nvPr>
        </p:nvSpPr>
        <p:spPr/>
        <p:txBody>
          <a:bodyPr/>
          <a:lstStyle/>
          <a:p>
            <a:pPr>
              <a:buNone/>
            </a:pPr>
            <a:endParaRPr lang="da-DK" sz="4400" dirty="0" smtClean="0"/>
          </a:p>
          <a:p>
            <a:pPr>
              <a:buNone/>
            </a:pPr>
            <a:r>
              <a:rPr lang="da-DK" sz="4400" dirty="0" smtClean="0"/>
              <a:t>Plan of action</a:t>
            </a:r>
            <a:endParaRPr lang="da-DK" sz="4400" dirty="0"/>
          </a:p>
        </p:txBody>
      </p:sp>
      <p:pic>
        <p:nvPicPr>
          <p:cNvPr id="4" name="Picture 10" descr="ORG001_owo_coo-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3530600"/>
            <a:ext cx="1931988" cy="333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Why</a:t>
            </a:r>
            <a:r>
              <a:rPr lang="da-DK" sz="2400" dirty="0" smtClean="0"/>
              <a:t> </a:t>
            </a:r>
            <a:r>
              <a:rPr lang="da-DK" sz="2400" dirty="0" err="1" smtClean="0"/>
              <a:t>work</a:t>
            </a:r>
            <a:r>
              <a:rPr lang="da-DK" sz="2400" dirty="0" smtClean="0"/>
              <a:t> with plans of action?</a:t>
            </a:r>
            <a:endParaRPr lang="da-DK" sz="2400"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677670595"/>
              </p:ext>
            </p:extLst>
          </p:nvPr>
        </p:nvGraphicFramePr>
        <p:xfrm>
          <a:off x="1589648" y="2110154"/>
          <a:ext cx="7371471" cy="3643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ktangel 4"/>
          <p:cNvSpPr/>
          <p:nvPr/>
        </p:nvSpPr>
        <p:spPr>
          <a:xfrm>
            <a:off x="182880" y="1547446"/>
            <a:ext cx="8307977" cy="1477328"/>
          </a:xfrm>
          <a:prstGeom prst="rect">
            <a:avLst/>
          </a:prstGeom>
        </p:spPr>
        <p:txBody>
          <a:bodyPr wrap="square">
            <a:spAutoFit/>
          </a:bodyPr>
          <a:lstStyle/>
          <a:p>
            <a:pPr marL="190500" indent="-190500">
              <a:buFont typeface="Arial" pitchFamily="34" charset="0"/>
              <a:buChar char="•"/>
              <a:tabLst>
                <a:tab pos="5715000" algn="l"/>
              </a:tabLst>
            </a:pPr>
            <a:r>
              <a:rPr lang="da-DK" dirty="0" smtClean="0"/>
              <a:t>The plan of action is a </a:t>
            </a:r>
            <a:r>
              <a:rPr lang="da-DK" dirty="0" err="1" smtClean="0"/>
              <a:t>common</a:t>
            </a:r>
            <a:r>
              <a:rPr lang="da-DK" dirty="0" smtClean="0"/>
              <a:t> plan for the </a:t>
            </a:r>
            <a:r>
              <a:rPr lang="da-DK" dirty="0" err="1" smtClean="0"/>
              <a:t>citizen</a:t>
            </a:r>
            <a:r>
              <a:rPr lang="da-DK" dirty="0" smtClean="0"/>
              <a:t> and the case manager </a:t>
            </a:r>
            <a:r>
              <a:rPr lang="da-DK" dirty="0" err="1" smtClean="0"/>
              <a:t>about</a:t>
            </a:r>
            <a:r>
              <a:rPr lang="da-DK" dirty="0" smtClean="0"/>
              <a:t> the intervention to support the </a:t>
            </a:r>
            <a:r>
              <a:rPr lang="da-DK" dirty="0" err="1" smtClean="0"/>
              <a:t>citizen</a:t>
            </a:r>
            <a:endParaRPr lang="da-DK" dirty="0" smtClean="0"/>
          </a:p>
          <a:p>
            <a:pPr marL="190500" indent="-190500">
              <a:tabLst>
                <a:tab pos="5715000" algn="l"/>
              </a:tabLst>
            </a:pPr>
            <a:r>
              <a:rPr lang="da-DK" dirty="0" smtClean="0"/>
              <a:t> </a:t>
            </a:r>
          </a:p>
          <a:p>
            <a:pPr marL="190500" indent="-190500">
              <a:buFont typeface="Arial" pitchFamily="34" charset="0"/>
              <a:buChar char="•"/>
              <a:tabLst>
                <a:tab pos="5715000" algn="l"/>
              </a:tabLst>
            </a:pPr>
            <a:r>
              <a:rPr lang="da-DK" dirty="0" err="1" smtClean="0"/>
              <a:t>Behind</a:t>
            </a:r>
            <a:r>
              <a:rPr lang="da-DK" dirty="0" smtClean="0"/>
              <a:t> the plan of action is 5 basic </a:t>
            </a:r>
          </a:p>
          <a:p>
            <a:pPr marL="0" indent="0">
              <a:buNone/>
              <a:tabLst>
                <a:tab pos="5715000" algn="l"/>
              </a:tabLst>
            </a:pPr>
            <a:r>
              <a:rPr lang="da-DK" dirty="0" smtClean="0"/>
              <a:t>   purposes: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a:t>Why</a:t>
            </a:r>
            <a:r>
              <a:rPr lang="da-DK" sz="2400" dirty="0"/>
              <a:t> </a:t>
            </a:r>
            <a:r>
              <a:rPr lang="da-DK" sz="2400" dirty="0" err="1"/>
              <a:t>work</a:t>
            </a:r>
            <a:r>
              <a:rPr lang="da-DK" sz="2400" dirty="0"/>
              <a:t> with plans of action?</a:t>
            </a:r>
          </a:p>
        </p:txBody>
      </p:sp>
      <p:sp>
        <p:nvSpPr>
          <p:cNvPr id="4" name="Content Placeholder 2"/>
          <p:cNvSpPr>
            <a:spLocks noGrp="1"/>
          </p:cNvSpPr>
          <p:nvPr>
            <p:ph idx="1"/>
          </p:nvPr>
        </p:nvSpPr>
        <p:spPr>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pPr marL="190500" indent="-190500">
              <a:tabLst>
                <a:tab pos="5715000" algn="l"/>
              </a:tabLst>
            </a:pPr>
            <a:endParaRPr lang="da-DK" sz="2000" dirty="0" smtClean="0"/>
          </a:p>
          <a:p>
            <a:pPr lvl="0"/>
            <a:r>
              <a:rPr lang="da-DK" sz="2000" dirty="0" err="1"/>
              <a:t>Involvement</a:t>
            </a:r>
            <a:r>
              <a:rPr lang="da-DK" sz="2000" dirty="0"/>
              <a:t> of </a:t>
            </a:r>
            <a:r>
              <a:rPr lang="da-DK" sz="2000" dirty="0" err="1"/>
              <a:t>citizen</a:t>
            </a:r>
            <a:endParaRPr lang="da-DK" sz="2000" dirty="0"/>
          </a:p>
          <a:p>
            <a:pPr lvl="0"/>
            <a:r>
              <a:rPr lang="da-DK" sz="2000" dirty="0" smtClean="0"/>
              <a:t>Co-ordination</a:t>
            </a:r>
            <a:endParaRPr lang="da-DK" sz="2000" dirty="0"/>
          </a:p>
          <a:p>
            <a:pPr lvl="0"/>
            <a:r>
              <a:rPr lang="da-DK" sz="2000" dirty="0" err="1"/>
              <a:t>Adjust</a:t>
            </a:r>
            <a:r>
              <a:rPr lang="da-DK" sz="2000" dirty="0"/>
              <a:t> </a:t>
            </a:r>
            <a:r>
              <a:rPr lang="da-DK" sz="2000" dirty="0" err="1"/>
              <a:t>goals</a:t>
            </a:r>
            <a:endParaRPr lang="da-DK" sz="2000" dirty="0"/>
          </a:p>
          <a:p>
            <a:pPr lvl="0"/>
            <a:r>
              <a:rPr lang="da-DK" sz="2000" dirty="0"/>
              <a:t>Basis for </a:t>
            </a:r>
            <a:r>
              <a:rPr lang="da-DK" sz="2000" dirty="0" err="1"/>
              <a:t>follow-up</a:t>
            </a:r>
            <a:endParaRPr lang="da-DK" sz="2000" dirty="0"/>
          </a:p>
          <a:p>
            <a:pPr lvl="0"/>
            <a:r>
              <a:rPr lang="da-DK" sz="2000" dirty="0"/>
              <a:t>Secure </a:t>
            </a:r>
            <a:r>
              <a:rPr lang="da-DK" sz="2000" dirty="0" err="1"/>
              <a:t>legality</a:t>
            </a:r>
            <a:endParaRPr lang="da-DK" sz="2000" dirty="0"/>
          </a:p>
          <a:p>
            <a:pPr marL="190500" indent="-190500">
              <a:buFontTx/>
              <a:buNone/>
              <a:tabLst>
                <a:tab pos="5715000" algn="l"/>
              </a:tabLst>
            </a:pPr>
            <a:endParaRPr lang="da-DK" dirty="0" smtClean="0"/>
          </a:p>
        </p:txBody>
      </p:sp>
      <p:sp>
        <p:nvSpPr>
          <p:cNvPr id="5" name="Cloud Callout 4"/>
          <p:cNvSpPr>
            <a:spLocks noChangeArrowheads="1"/>
          </p:cNvSpPr>
          <p:nvPr/>
        </p:nvSpPr>
        <p:spPr bwMode="auto">
          <a:xfrm>
            <a:off x="4286250" y="3357563"/>
            <a:ext cx="4714875" cy="2928937"/>
          </a:xfrm>
          <a:prstGeom prst="cloudCallout">
            <a:avLst>
              <a:gd name="adj1" fmla="val -61903"/>
              <a:gd name="adj2" fmla="val -52685"/>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6800" tIns="46800" rIns="46800" bIns="46800" anchor="ctr"/>
          <a:lstStyle/>
          <a:p>
            <a:pPr algn="ctr" eaLnBrk="0" hangingPunct="0"/>
            <a:endParaRPr lang="da-DK" sz="1400" b="1" dirty="0">
              <a:solidFill>
                <a:srgbClr val="091D5D"/>
              </a:solidFill>
              <a:latin typeface="Verdana" pitchFamily="34" charset="0"/>
            </a:endParaRPr>
          </a:p>
          <a:p>
            <a:pPr algn="ctr" eaLnBrk="0" hangingPunct="0"/>
            <a:r>
              <a:rPr lang="da-DK" sz="1400" b="1" dirty="0">
                <a:solidFill>
                  <a:srgbClr val="091D5D"/>
                </a:solidFill>
                <a:latin typeface="Verdana" pitchFamily="34" charset="0"/>
              </a:rPr>
              <a:t>Find </a:t>
            </a:r>
            <a:r>
              <a:rPr lang="da-DK" sz="1400" b="1" dirty="0" err="1" smtClean="0">
                <a:solidFill>
                  <a:srgbClr val="091D5D"/>
                </a:solidFill>
                <a:latin typeface="Verdana" pitchFamily="34" charset="0"/>
              </a:rPr>
              <a:t>some</a:t>
            </a:r>
            <a:r>
              <a:rPr lang="da-DK" sz="1400" b="1" dirty="0" smtClean="0">
                <a:solidFill>
                  <a:srgbClr val="091D5D"/>
                </a:solidFill>
                <a:latin typeface="Verdana" pitchFamily="34" charset="0"/>
              </a:rPr>
              <a:t> </a:t>
            </a:r>
            <a:r>
              <a:rPr lang="da-DK" sz="1400" b="1" dirty="0" err="1" smtClean="0">
                <a:solidFill>
                  <a:srgbClr val="091D5D"/>
                </a:solidFill>
                <a:latin typeface="Verdana" pitchFamily="34" charset="0"/>
              </a:rPr>
              <a:t>good</a:t>
            </a:r>
            <a:r>
              <a:rPr lang="da-DK" sz="1400" b="1" dirty="0" smtClean="0">
                <a:solidFill>
                  <a:srgbClr val="091D5D"/>
                </a:solidFill>
                <a:latin typeface="Verdana" pitchFamily="34" charset="0"/>
              </a:rPr>
              <a:t> </a:t>
            </a:r>
            <a:r>
              <a:rPr lang="da-DK" sz="1400" b="1" dirty="0" err="1" smtClean="0">
                <a:solidFill>
                  <a:srgbClr val="091D5D"/>
                </a:solidFill>
                <a:latin typeface="Verdana" pitchFamily="34" charset="0"/>
              </a:rPr>
              <a:t>examples</a:t>
            </a:r>
            <a:r>
              <a:rPr lang="da-DK" sz="1400" b="1" dirty="0" smtClean="0">
                <a:solidFill>
                  <a:srgbClr val="091D5D"/>
                </a:solidFill>
                <a:latin typeface="Verdana" pitchFamily="34" charset="0"/>
              </a:rPr>
              <a:t> </a:t>
            </a:r>
            <a:r>
              <a:rPr lang="da-DK" sz="1400" b="1" dirty="0" err="1" smtClean="0">
                <a:solidFill>
                  <a:srgbClr val="091D5D"/>
                </a:solidFill>
                <a:latin typeface="Verdana" pitchFamily="34" charset="0"/>
              </a:rPr>
              <a:t>about</a:t>
            </a:r>
            <a:r>
              <a:rPr lang="da-DK" sz="1400" b="1" dirty="0" smtClean="0">
                <a:solidFill>
                  <a:srgbClr val="091D5D"/>
                </a:solidFill>
                <a:latin typeface="Verdana" pitchFamily="34" charset="0"/>
              </a:rPr>
              <a:t> </a:t>
            </a:r>
            <a:r>
              <a:rPr lang="da-DK" sz="1400" b="1" dirty="0" err="1" smtClean="0">
                <a:solidFill>
                  <a:srgbClr val="091D5D"/>
                </a:solidFill>
                <a:latin typeface="Verdana" pitchFamily="34" charset="0"/>
              </a:rPr>
              <a:t>how</a:t>
            </a:r>
            <a:r>
              <a:rPr lang="da-DK" sz="1400" b="1" dirty="0" smtClean="0">
                <a:solidFill>
                  <a:srgbClr val="091D5D"/>
                </a:solidFill>
                <a:latin typeface="Verdana" pitchFamily="34" charset="0"/>
              </a:rPr>
              <a:t> a plan of action </a:t>
            </a:r>
            <a:r>
              <a:rPr lang="da-DK" sz="1400" b="1" dirty="0" err="1" smtClean="0">
                <a:solidFill>
                  <a:srgbClr val="091D5D"/>
                </a:solidFill>
                <a:latin typeface="Verdana" pitchFamily="34" charset="0"/>
              </a:rPr>
              <a:t>can</a:t>
            </a:r>
            <a:r>
              <a:rPr lang="da-DK" sz="1400" b="1" dirty="0" smtClean="0">
                <a:solidFill>
                  <a:srgbClr val="091D5D"/>
                </a:solidFill>
                <a:latin typeface="Verdana" pitchFamily="34" charset="0"/>
              </a:rPr>
              <a:t> support </a:t>
            </a:r>
            <a:r>
              <a:rPr lang="da-DK" sz="1400" b="1" dirty="0" err="1" smtClean="0">
                <a:solidFill>
                  <a:srgbClr val="091D5D"/>
                </a:solidFill>
                <a:latin typeface="Verdana" pitchFamily="34" charset="0"/>
              </a:rPr>
              <a:t>theese</a:t>
            </a:r>
            <a:r>
              <a:rPr lang="da-DK" sz="1400" b="1" dirty="0" smtClean="0">
                <a:solidFill>
                  <a:srgbClr val="091D5D"/>
                </a:solidFill>
                <a:latin typeface="Verdana" pitchFamily="34" charset="0"/>
              </a:rPr>
              <a:t> principles</a:t>
            </a:r>
            <a:endParaRPr lang="da-DK" sz="1400" b="1" dirty="0">
              <a:solidFill>
                <a:srgbClr val="091D5D"/>
              </a:solidFill>
              <a:latin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How is the </a:t>
            </a:r>
            <a:r>
              <a:rPr lang="da-DK" sz="2400" dirty="0" err="1" smtClean="0"/>
              <a:t>method</a:t>
            </a:r>
            <a:r>
              <a:rPr lang="da-DK" sz="2400" dirty="0" smtClean="0"/>
              <a:t> </a:t>
            </a:r>
            <a:r>
              <a:rPr lang="da-DK" sz="2400" dirty="0" err="1" smtClean="0"/>
              <a:t>developed</a:t>
            </a:r>
            <a:endParaRPr lang="da-DK" sz="2400" dirty="0"/>
          </a:p>
        </p:txBody>
      </p:sp>
      <p:sp>
        <p:nvSpPr>
          <p:cNvPr id="3" name="Pladsholder til indhold 2"/>
          <p:cNvSpPr>
            <a:spLocks noGrp="1"/>
          </p:cNvSpPr>
          <p:nvPr>
            <p:ph idx="1"/>
          </p:nvPr>
        </p:nvSpPr>
        <p:spPr/>
        <p:txBody>
          <a:bodyPr/>
          <a:lstStyle/>
          <a:p>
            <a:r>
              <a:rPr lang="da-DK" dirty="0" err="1" smtClean="0"/>
              <a:t>Developed</a:t>
            </a:r>
            <a:r>
              <a:rPr lang="da-DK" dirty="0" smtClean="0"/>
              <a:t> by the </a:t>
            </a:r>
            <a:r>
              <a:rPr lang="da-DK" dirty="0" err="1" smtClean="0"/>
              <a:t>Ministry</a:t>
            </a:r>
            <a:r>
              <a:rPr lang="da-DK" dirty="0" smtClean="0"/>
              <a:t> of Social Affairs and Local </a:t>
            </a:r>
            <a:r>
              <a:rPr lang="da-DK" dirty="0" err="1" smtClean="0"/>
              <a:t>Government</a:t>
            </a:r>
            <a:r>
              <a:rPr lang="da-DK" dirty="0" smtClean="0"/>
              <a:t> Denmark</a:t>
            </a:r>
          </a:p>
          <a:p>
            <a:r>
              <a:rPr lang="en-US" dirty="0" smtClean="0"/>
              <a:t>Working </a:t>
            </a:r>
            <a:r>
              <a:rPr lang="en-US" dirty="0"/>
              <a:t>closely with caseworkers and managers from nine municipalities through 1½ </a:t>
            </a:r>
            <a:r>
              <a:rPr lang="en-US" dirty="0" smtClean="0"/>
              <a:t>years, who </a:t>
            </a:r>
            <a:r>
              <a:rPr lang="en-US" dirty="0"/>
              <a:t>has developed and tested method in their daily </a:t>
            </a:r>
            <a:r>
              <a:rPr lang="en-US" dirty="0" smtClean="0"/>
              <a:t>routine</a:t>
            </a:r>
          </a:p>
          <a:p>
            <a:r>
              <a:rPr lang="en-US" dirty="0" smtClean="0"/>
              <a:t>Professional </a:t>
            </a:r>
            <a:r>
              <a:rPr lang="en-US" dirty="0"/>
              <a:t>and legal experts have </a:t>
            </a:r>
            <a:r>
              <a:rPr lang="en-US" dirty="0" smtClean="0"/>
              <a:t>contributed</a:t>
            </a:r>
          </a:p>
          <a:p>
            <a:r>
              <a:rPr lang="en-US" dirty="0" smtClean="0"/>
              <a:t>The choice </a:t>
            </a:r>
            <a:r>
              <a:rPr lang="en-US" dirty="0"/>
              <a:t>of themes </a:t>
            </a:r>
            <a:r>
              <a:rPr lang="en-US" dirty="0" smtClean="0"/>
              <a:t>in the method is </a:t>
            </a:r>
            <a:r>
              <a:rPr lang="en-US" dirty="0"/>
              <a:t>based on a comprehensive survey of the general and specific objectives of national and international investigation methods of </a:t>
            </a:r>
            <a:r>
              <a:rPr lang="en-US" dirty="0" smtClean="0"/>
              <a:t>people with disabilities </a:t>
            </a:r>
            <a:r>
              <a:rPr lang="en-US" dirty="0"/>
              <a:t>and </a:t>
            </a:r>
            <a:r>
              <a:rPr lang="en-US" dirty="0" smtClean="0"/>
              <a:t>social problems</a:t>
            </a:r>
          </a:p>
          <a:p>
            <a:r>
              <a:rPr lang="en-US" dirty="0" smtClean="0"/>
              <a:t>The </a:t>
            </a:r>
            <a:r>
              <a:rPr lang="en-US" dirty="0"/>
              <a:t>method </a:t>
            </a:r>
            <a:r>
              <a:rPr lang="en-US" dirty="0" smtClean="0"/>
              <a:t>uses as much as possible definitions </a:t>
            </a:r>
            <a:r>
              <a:rPr lang="en-US" dirty="0"/>
              <a:t>of the ICF - "International Classification of </a:t>
            </a:r>
            <a:r>
              <a:rPr lang="en-US" dirty="0" smtClean="0"/>
              <a:t>Functionality, </a:t>
            </a:r>
            <a:r>
              <a:rPr lang="en-US" dirty="0"/>
              <a:t>Disability and Health" - adopted by the WHO General Assembly</a:t>
            </a:r>
            <a:endParaRPr lang="da-DK"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r>
              <a:rPr lang="da-DK" dirty="0" err="1" smtClean="0"/>
              <a:t>What</a:t>
            </a:r>
            <a:r>
              <a:rPr lang="da-DK" dirty="0" smtClean="0"/>
              <a:t> </a:t>
            </a:r>
            <a:r>
              <a:rPr lang="da-DK" dirty="0" err="1" smtClean="0"/>
              <a:t>does</a:t>
            </a:r>
            <a:r>
              <a:rPr lang="da-DK" dirty="0" smtClean="0"/>
              <a:t> the Danish </a:t>
            </a:r>
            <a:r>
              <a:rPr lang="da-DK" dirty="0" err="1" smtClean="0"/>
              <a:t>legislation</a:t>
            </a:r>
            <a:r>
              <a:rPr lang="da-DK" dirty="0" smtClean="0"/>
              <a:t> </a:t>
            </a:r>
            <a:r>
              <a:rPr lang="da-DK" dirty="0" err="1" smtClean="0"/>
              <a:t>say</a:t>
            </a:r>
            <a:r>
              <a:rPr lang="da-DK" dirty="0" smtClean="0"/>
              <a:t> </a:t>
            </a:r>
            <a:r>
              <a:rPr lang="da-DK" dirty="0" err="1" smtClean="0"/>
              <a:t>about</a:t>
            </a:r>
            <a:r>
              <a:rPr lang="da-DK" dirty="0" smtClean="0"/>
              <a:t> plans of action?</a:t>
            </a:r>
            <a:endParaRPr lang="en-GB" dirty="0" smtClean="0"/>
          </a:p>
        </p:txBody>
      </p:sp>
      <p:sp>
        <p:nvSpPr>
          <p:cNvPr id="21507" name="Rectangle 3"/>
          <p:cNvSpPr>
            <a:spLocks noGrp="1" noChangeArrowheads="1"/>
          </p:cNvSpPr>
          <p:nvPr>
            <p:ph type="body" idx="4294967295"/>
          </p:nvPr>
        </p:nvSpPr>
        <p:spPr>
          <a:xfrm>
            <a:off x="285750" y="1479550"/>
            <a:ext cx="7516338" cy="752475"/>
          </a:xfrm>
        </p:spPr>
        <p:txBody>
          <a:bodyPr lIns="0" tIns="0" rIns="0" bIns="0"/>
          <a:lstStyle/>
          <a:p>
            <a:pPr>
              <a:tabLst>
                <a:tab pos="5715000" algn="l"/>
              </a:tabLst>
            </a:pPr>
            <a:r>
              <a:rPr lang="da-DK" dirty="0" err="1" smtClean="0"/>
              <a:t>When</a:t>
            </a:r>
            <a:r>
              <a:rPr lang="da-DK" dirty="0" smtClean="0"/>
              <a:t> the case manager </a:t>
            </a:r>
            <a:r>
              <a:rPr lang="da-DK" dirty="0" err="1" smtClean="0"/>
              <a:t>shall</a:t>
            </a:r>
            <a:r>
              <a:rPr lang="da-DK" dirty="0" smtClean="0"/>
              <a:t> find out if it is the right </a:t>
            </a:r>
            <a:r>
              <a:rPr lang="da-DK" dirty="0" err="1" smtClean="0"/>
              <a:t>thing</a:t>
            </a:r>
            <a:r>
              <a:rPr lang="da-DK" dirty="0" smtClean="0"/>
              <a:t> to do to </a:t>
            </a:r>
            <a:r>
              <a:rPr lang="da-DK" dirty="0" err="1" smtClean="0"/>
              <a:t>make</a:t>
            </a:r>
            <a:r>
              <a:rPr lang="da-DK" dirty="0" smtClean="0"/>
              <a:t> a plan of action, </a:t>
            </a:r>
            <a:r>
              <a:rPr lang="da-DK" dirty="0" err="1" smtClean="0"/>
              <a:t>she</a:t>
            </a:r>
            <a:r>
              <a:rPr lang="da-DK" dirty="0" smtClean="0"/>
              <a:t> </a:t>
            </a:r>
            <a:r>
              <a:rPr lang="da-DK" dirty="0" err="1" smtClean="0"/>
              <a:t>shall</a:t>
            </a:r>
            <a:r>
              <a:rPr lang="da-DK" dirty="0" smtClean="0"/>
              <a:t> </a:t>
            </a:r>
            <a:r>
              <a:rPr lang="da-DK" dirty="0" err="1" smtClean="0"/>
              <a:t>take</a:t>
            </a:r>
            <a:r>
              <a:rPr lang="da-DK" dirty="0" smtClean="0"/>
              <a:t> </a:t>
            </a:r>
            <a:r>
              <a:rPr lang="da-DK" dirty="0" err="1" smtClean="0"/>
              <a:t>into</a:t>
            </a:r>
            <a:r>
              <a:rPr lang="da-DK" dirty="0" smtClean="0"/>
              <a:t> </a:t>
            </a:r>
            <a:r>
              <a:rPr lang="da-DK" dirty="0" err="1" smtClean="0"/>
              <a:t>consideration</a:t>
            </a:r>
            <a:r>
              <a:rPr lang="da-DK" dirty="0" smtClean="0"/>
              <a:t>:</a:t>
            </a:r>
          </a:p>
          <a:p>
            <a:pPr marL="0" indent="0">
              <a:tabLst>
                <a:tab pos="5715000" algn="l"/>
              </a:tabLst>
            </a:pPr>
            <a:endParaRPr lang="da-DK" dirty="0" smtClean="0"/>
          </a:p>
          <a:p>
            <a:pPr marL="382588" lvl="1" indent="-190500">
              <a:tabLst>
                <a:tab pos="5715000" algn="l"/>
              </a:tabLst>
            </a:pPr>
            <a:endParaRPr lang="da-DK" dirty="0" smtClean="0"/>
          </a:p>
        </p:txBody>
      </p:sp>
      <p:sp>
        <p:nvSpPr>
          <p:cNvPr id="158724" name="Slide Number Placeholder 3"/>
          <p:cNvSpPr txBox="1">
            <a:spLocks noGrp="1"/>
          </p:cNvSpPr>
          <p:nvPr/>
        </p:nvSpPr>
        <p:spPr bwMode="auto">
          <a:xfrm>
            <a:off x="144463" y="6599238"/>
            <a:ext cx="2397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fld id="{C9178101-8A4C-4964-994A-8CD799F29EAB}" type="slidenum">
              <a:rPr lang="en-GB" altLang="en-GB" sz="800">
                <a:solidFill>
                  <a:srgbClr val="091D5D"/>
                </a:solidFill>
                <a:latin typeface="Verdana" pitchFamily="34" charset="0"/>
              </a:rPr>
              <a:pPr eaLnBrk="1" hangingPunct="1"/>
              <a:t>50</a:t>
            </a:fld>
            <a:endParaRPr lang="en-GB" altLang="en-GB" sz="800" dirty="0">
              <a:solidFill>
                <a:srgbClr val="091D5D"/>
              </a:solidFill>
              <a:latin typeface="Verdana" pitchFamily="34" charset="0"/>
            </a:endParaRPr>
          </a:p>
        </p:txBody>
      </p:sp>
      <p:sp>
        <p:nvSpPr>
          <p:cNvPr id="7" name="Rectangle 3"/>
          <p:cNvSpPr txBox="1">
            <a:spLocks noChangeArrowheads="1"/>
          </p:cNvSpPr>
          <p:nvPr/>
        </p:nvSpPr>
        <p:spPr bwMode="auto">
          <a:xfrm>
            <a:off x="428625" y="4591156"/>
            <a:ext cx="7786688" cy="1663700"/>
          </a:xfrm>
          <a:prstGeom prst="rect">
            <a:avLst/>
          </a:prstGeom>
          <a:noFill/>
          <a:ln w="9525" algn="ctr">
            <a:noFill/>
            <a:miter lim="800000"/>
            <a:headEnd/>
            <a:tailEnd/>
          </a:ln>
        </p:spPr>
        <p:txBody>
          <a:bodyPr lIns="0" tIns="0" rIns="0" bIns="0"/>
          <a:lstStyle>
            <a:lvl1pPr marL="190500" indent="-190500" eaLnBrk="0" hangingPunct="0">
              <a:tabLst>
                <a:tab pos="5715000" algn="l"/>
              </a:tabLst>
              <a:defRPr sz="2400">
                <a:solidFill>
                  <a:schemeClr val="tx1"/>
                </a:solidFill>
                <a:latin typeface="Arial" pitchFamily="34" charset="0"/>
                <a:ea typeface="Geneva" charset="-128"/>
              </a:defRPr>
            </a:lvl1pPr>
            <a:lvl2pPr marL="382588" indent="-190500" eaLnBrk="0" hangingPunct="0">
              <a:tabLst>
                <a:tab pos="5715000" algn="l"/>
              </a:tabLst>
              <a:defRPr sz="2400">
                <a:solidFill>
                  <a:schemeClr val="tx1"/>
                </a:solidFill>
                <a:latin typeface="Arial" pitchFamily="34" charset="0"/>
                <a:ea typeface="Geneva" charset="-128"/>
              </a:defRPr>
            </a:lvl2pPr>
            <a:lvl3pPr marL="1143000" indent="-228600" eaLnBrk="0" hangingPunct="0">
              <a:tabLst>
                <a:tab pos="5715000" algn="l"/>
              </a:tabLst>
              <a:defRPr sz="2400">
                <a:solidFill>
                  <a:schemeClr val="tx1"/>
                </a:solidFill>
                <a:latin typeface="Arial" pitchFamily="34" charset="0"/>
                <a:ea typeface="Geneva" charset="-128"/>
              </a:defRPr>
            </a:lvl3pPr>
            <a:lvl4pPr marL="1600200" indent="-228600" eaLnBrk="0" hangingPunct="0">
              <a:tabLst>
                <a:tab pos="5715000" algn="l"/>
              </a:tabLst>
              <a:defRPr sz="2400">
                <a:solidFill>
                  <a:schemeClr val="tx1"/>
                </a:solidFill>
                <a:latin typeface="Arial" pitchFamily="34" charset="0"/>
                <a:ea typeface="Geneva" charset="-128"/>
              </a:defRPr>
            </a:lvl4pPr>
            <a:lvl5pPr marL="2057400" indent="-228600" eaLnBrk="0" hangingPunct="0">
              <a:tabLst>
                <a:tab pos="5715000" algn="l"/>
              </a:tabLst>
              <a:defRPr sz="2400">
                <a:solidFill>
                  <a:schemeClr val="tx1"/>
                </a:solidFill>
                <a:latin typeface="Arial" pitchFamily="34" charset="0"/>
                <a:ea typeface="Geneva" charset="-128"/>
              </a:defRPr>
            </a:lvl5pPr>
            <a:lvl6pPr marL="2514600" indent="-228600" eaLnBrk="0" fontAlgn="base" hangingPunct="0">
              <a:spcBef>
                <a:spcPct val="0"/>
              </a:spcBef>
              <a:spcAft>
                <a:spcPct val="0"/>
              </a:spcAft>
              <a:tabLst>
                <a:tab pos="5715000" algn="l"/>
              </a:tabLst>
              <a:defRPr sz="2400">
                <a:solidFill>
                  <a:schemeClr val="tx1"/>
                </a:solidFill>
                <a:latin typeface="Arial" pitchFamily="34" charset="0"/>
                <a:ea typeface="Geneva" charset="-128"/>
              </a:defRPr>
            </a:lvl6pPr>
            <a:lvl7pPr marL="2971800" indent="-228600" eaLnBrk="0" fontAlgn="base" hangingPunct="0">
              <a:spcBef>
                <a:spcPct val="0"/>
              </a:spcBef>
              <a:spcAft>
                <a:spcPct val="0"/>
              </a:spcAft>
              <a:tabLst>
                <a:tab pos="5715000" algn="l"/>
              </a:tabLst>
              <a:defRPr sz="2400">
                <a:solidFill>
                  <a:schemeClr val="tx1"/>
                </a:solidFill>
                <a:latin typeface="Arial" pitchFamily="34" charset="0"/>
                <a:ea typeface="Geneva" charset="-128"/>
              </a:defRPr>
            </a:lvl7pPr>
            <a:lvl8pPr marL="3429000" indent="-228600" eaLnBrk="0" fontAlgn="base" hangingPunct="0">
              <a:spcBef>
                <a:spcPct val="0"/>
              </a:spcBef>
              <a:spcAft>
                <a:spcPct val="0"/>
              </a:spcAft>
              <a:tabLst>
                <a:tab pos="5715000" algn="l"/>
              </a:tabLst>
              <a:defRPr sz="2400">
                <a:solidFill>
                  <a:schemeClr val="tx1"/>
                </a:solidFill>
                <a:latin typeface="Arial" pitchFamily="34" charset="0"/>
                <a:ea typeface="Geneva" charset="-128"/>
              </a:defRPr>
            </a:lvl8pPr>
            <a:lvl9pPr marL="3886200" indent="-228600" eaLnBrk="0" fontAlgn="base" hangingPunct="0">
              <a:spcBef>
                <a:spcPct val="0"/>
              </a:spcBef>
              <a:spcAft>
                <a:spcPct val="0"/>
              </a:spcAft>
              <a:tabLst>
                <a:tab pos="5715000" algn="l"/>
              </a:tabLst>
              <a:defRPr sz="2400">
                <a:solidFill>
                  <a:schemeClr val="tx1"/>
                </a:solidFill>
                <a:latin typeface="Arial" pitchFamily="34" charset="0"/>
                <a:ea typeface="Geneva" charset="-128"/>
              </a:defRPr>
            </a:lvl9pPr>
          </a:lstStyle>
          <a:p>
            <a:pPr>
              <a:spcAft>
                <a:spcPts val="0"/>
              </a:spcAft>
            </a:pPr>
            <a:endParaRPr lang="da-DK" sz="2000" dirty="0" smtClean="0">
              <a:solidFill>
                <a:srgbClr val="0070C0"/>
              </a:solidFill>
              <a:latin typeface="Calibri"/>
              <a:ea typeface="Calibri"/>
              <a:cs typeface="Times New Roman"/>
            </a:endParaRPr>
          </a:p>
          <a:p>
            <a:pPr>
              <a:spcAft>
                <a:spcPts val="0"/>
              </a:spcAft>
            </a:pPr>
            <a:r>
              <a:rPr lang="da-DK" sz="2000" dirty="0" smtClean="0">
                <a:solidFill>
                  <a:srgbClr val="0070C0"/>
                </a:solidFill>
                <a:latin typeface="Calibri"/>
                <a:ea typeface="Calibri"/>
                <a:cs typeface="Times New Roman"/>
              </a:rPr>
              <a:t>It </a:t>
            </a:r>
            <a:r>
              <a:rPr lang="da-DK" sz="2000" dirty="0" err="1" smtClean="0">
                <a:solidFill>
                  <a:srgbClr val="0070C0"/>
                </a:solidFill>
                <a:latin typeface="Calibri"/>
                <a:ea typeface="Calibri"/>
                <a:cs typeface="Times New Roman"/>
              </a:rPr>
              <a:t>shall</a:t>
            </a:r>
            <a:r>
              <a:rPr lang="da-DK" sz="2000" dirty="0" smtClean="0">
                <a:solidFill>
                  <a:srgbClr val="0070C0"/>
                </a:solidFill>
                <a:latin typeface="Calibri"/>
                <a:ea typeface="Calibri"/>
                <a:cs typeface="Times New Roman"/>
              </a:rPr>
              <a:t> </a:t>
            </a:r>
            <a:r>
              <a:rPr lang="da-DK" sz="2000" dirty="0" err="1" smtClean="0">
                <a:solidFill>
                  <a:srgbClr val="0070C0"/>
                </a:solidFill>
                <a:latin typeface="Calibri"/>
                <a:ea typeface="Calibri"/>
                <a:cs typeface="Times New Roman"/>
              </a:rPr>
              <a:t>be</a:t>
            </a:r>
            <a:r>
              <a:rPr lang="da-DK" sz="2000" dirty="0" smtClean="0">
                <a:solidFill>
                  <a:srgbClr val="0070C0"/>
                </a:solidFill>
                <a:latin typeface="Calibri"/>
                <a:ea typeface="Calibri"/>
                <a:cs typeface="Times New Roman"/>
              </a:rPr>
              <a:t> </a:t>
            </a:r>
            <a:r>
              <a:rPr lang="da-DK" sz="2000" dirty="0" err="1" smtClean="0">
                <a:solidFill>
                  <a:srgbClr val="0070C0"/>
                </a:solidFill>
                <a:latin typeface="Calibri"/>
                <a:ea typeface="Calibri"/>
                <a:cs typeface="Times New Roman"/>
              </a:rPr>
              <a:t>written</a:t>
            </a:r>
            <a:r>
              <a:rPr lang="da-DK" sz="2000" dirty="0" smtClean="0">
                <a:solidFill>
                  <a:srgbClr val="0070C0"/>
                </a:solidFill>
                <a:latin typeface="Calibri"/>
                <a:ea typeface="Calibri"/>
                <a:cs typeface="Times New Roman"/>
              </a:rPr>
              <a:t> in the files:</a:t>
            </a:r>
            <a:endParaRPr lang="da-DK" sz="2000" dirty="0">
              <a:solidFill>
                <a:srgbClr val="0070C0"/>
              </a:solidFill>
              <a:latin typeface="Calibri"/>
              <a:ea typeface="Calibri"/>
              <a:cs typeface="Times New Roman"/>
            </a:endParaRPr>
          </a:p>
          <a:p>
            <a:pPr marL="342900" lvl="0" indent="-342900">
              <a:spcAft>
                <a:spcPts val="0"/>
              </a:spcAft>
              <a:buFont typeface="Symbol"/>
              <a:buChar char=""/>
            </a:pPr>
            <a:r>
              <a:rPr lang="da-DK" sz="1800" dirty="0" err="1" smtClean="0">
                <a:solidFill>
                  <a:srgbClr val="0070C0"/>
                </a:solidFill>
                <a:latin typeface="Calibri"/>
                <a:ea typeface="Calibri"/>
                <a:cs typeface="Times New Roman"/>
              </a:rPr>
              <a:t>That</a:t>
            </a:r>
            <a:r>
              <a:rPr lang="da-DK" sz="1800" dirty="0" smtClean="0">
                <a:solidFill>
                  <a:srgbClr val="0070C0"/>
                </a:solidFill>
                <a:latin typeface="Calibri"/>
                <a:ea typeface="Calibri"/>
                <a:cs typeface="Times New Roman"/>
              </a:rPr>
              <a:t> the case manager has </a:t>
            </a:r>
            <a:r>
              <a:rPr lang="da-DK" sz="1800" dirty="0" err="1" smtClean="0">
                <a:solidFill>
                  <a:srgbClr val="0070C0"/>
                </a:solidFill>
                <a:latin typeface="Calibri"/>
                <a:ea typeface="Calibri"/>
                <a:cs typeface="Times New Roman"/>
              </a:rPr>
              <a:t>considered</a:t>
            </a:r>
            <a:r>
              <a:rPr lang="da-DK" sz="1800" dirty="0" smtClean="0">
                <a:solidFill>
                  <a:srgbClr val="0070C0"/>
                </a:solidFill>
                <a:latin typeface="Calibri"/>
                <a:ea typeface="Calibri"/>
                <a:cs typeface="Times New Roman"/>
              </a:rPr>
              <a:t> if </a:t>
            </a:r>
            <a:r>
              <a:rPr lang="da-DK" sz="1800" dirty="0" err="1" smtClean="0">
                <a:solidFill>
                  <a:srgbClr val="0070C0"/>
                </a:solidFill>
                <a:latin typeface="Calibri"/>
                <a:ea typeface="Calibri"/>
                <a:cs typeface="Times New Roman"/>
              </a:rPr>
              <a:t>there</a:t>
            </a:r>
            <a:r>
              <a:rPr lang="da-DK" sz="1800" dirty="0" smtClean="0">
                <a:solidFill>
                  <a:srgbClr val="0070C0"/>
                </a:solidFill>
                <a:latin typeface="Calibri"/>
                <a:ea typeface="Calibri"/>
                <a:cs typeface="Times New Roman"/>
              </a:rPr>
              <a:t> </a:t>
            </a:r>
            <a:r>
              <a:rPr lang="da-DK" sz="1800" dirty="0" err="1" smtClean="0">
                <a:solidFill>
                  <a:srgbClr val="0070C0"/>
                </a:solidFill>
                <a:latin typeface="Calibri"/>
                <a:ea typeface="Calibri"/>
                <a:cs typeface="Times New Roman"/>
              </a:rPr>
              <a:t>should</a:t>
            </a:r>
            <a:r>
              <a:rPr lang="da-DK" sz="1800" dirty="0" smtClean="0">
                <a:solidFill>
                  <a:srgbClr val="0070C0"/>
                </a:solidFill>
                <a:latin typeface="Calibri"/>
                <a:ea typeface="Calibri"/>
                <a:cs typeface="Times New Roman"/>
              </a:rPr>
              <a:t> </a:t>
            </a:r>
            <a:r>
              <a:rPr lang="da-DK" sz="1800" dirty="0" err="1" smtClean="0">
                <a:solidFill>
                  <a:srgbClr val="0070C0"/>
                </a:solidFill>
                <a:latin typeface="Calibri"/>
                <a:ea typeface="Calibri"/>
                <a:cs typeface="Times New Roman"/>
              </a:rPr>
              <a:t>be</a:t>
            </a:r>
            <a:r>
              <a:rPr lang="da-DK" sz="1800" dirty="0" smtClean="0">
                <a:solidFill>
                  <a:srgbClr val="0070C0"/>
                </a:solidFill>
                <a:latin typeface="Calibri"/>
                <a:ea typeface="Calibri"/>
                <a:cs typeface="Times New Roman"/>
              </a:rPr>
              <a:t> made a plan of action</a:t>
            </a:r>
            <a:endParaRPr lang="da-DK" sz="1800" dirty="0">
              <a:solidFill>
                <a:srgbClr val="0070C0"/>
              </a:solidFill>
              <a:latin typeface="Calibri"/>
              <a:ea typeface="Calibri"/>
              <a:cs typeface="Times New Roman"/>
            </a:endParaRPr>
          </a:p>
          <a:p>
            <a:pPr marL="342900" lvl="0" indent="-342900">
              <a:spcAft>
                <a:spcPts val="0"/>
              </a:spcAft>
              <a:buFont typeface="Symbol"/>
              <a:buChar char=""/>
            </a:pPr>
            <a:r>
              <a:rPr lang="da-DK" sz="1800" dirty="0" smtClean="0">
                <a:solidFill>
                  <a:srgbClr val="0070C0"/>
                </a:solidFill>
                <a:latin typeface="Calibri"/>
                <a:ea typeface="Calibri"/>
                <a:cs typeface="Times New Roman"/>
              </a:rPr>
              <a:t>If the </a:t>
            </a:r>
            <a:r>
              <a:rPr lang="da-DK" sz="1800" dirty="0" err="1" smtClean="0">
                <a:solidFill>
                  <a:srgbClr val="0070C0"/>
                </a:solidFill>
                <a:latin typeface="Calibri"/>
                <a:ea typeface="Calibri"/>
                <a:cs typeface="Times New Roman"/>
              </a:rPr>
              <a:t>citizen</a:t>
            </a:r>
            <a:r>
              <a:rPr lang="da-DK" sz="1800" dirty="0" smtClean="0">
                <a:solidFill>
                  <a:srgbClr val="0070C0"/>
                </a:solidFill>
                <a:latin typeface="Calibri"/>
                <a:ea typeface="Calibri"/>
                <a:cs typeface="Times New Roman"/>
              </a:rPr>
              <a:t> has </a:t>
            </a:r>
            <a:r>
              <a:rPr lang="da-DK" sz="1800" dirty="0" err="1" smtClean="0">
                <a:solidFill>
                  <a:srgbClr val="0070C0"/>
                </a:solidFill>
                <a:latin typeface="Calibri"/>
                <a:ea typeface="Calibri"/>
                <a:cs typeface="Times New Roman"/>
              </a:rPr>
              <a:t>been</a:t>
            </a:r>
            <a:r>
              <a:rPr lang="da-DK" sz="1800" dirty="0" smtClean="0">
                <a:solidFill>
                  <a:srgbClr val="0070C0"/>
                </a:solidFill>
                <a:latin typeface="Calibri"/>
                <a:ea typeface="Calibri"/>
                <a:cs typeface="Times New Roman"/>
              </a:rPr>
              <a:t> offered a plan of action</a:t>
            </a:r>
            <a:endParaRPr lang="da-DK" sz="1800" dirty="0">
              <a:solidFill>
                <a:srgbClr val="0070C0"/>
              </a:solidFill>
              <a:latin typeface="Calibri"/>
              <a:ea typeface="Calibri"/>
              <a:cs typeface="Times New Roman"/>
            </a:endParaRPr>
          </a:p>
          <a:p>
            <a:pPr marL="342900" lvl="0" indent="-342900">
              <a:spcAft>
                <a:spcPts val="0"/>
              </a:spcAft>
              <a:buFont typeface="Symbol"/>
              <a:buChar char=""/>
            </a:pPr>
            <a:r>
              <a:rPr lang="da-DK" sz="1800" dirty="0" smtClean="0">
                <a:solidFill>
                  <a:srgbClr val="0070C0"/>
                </a:solidFill>
                <a:latin typeface="Calibri"/>
                <a:ea typeface="Calibri"/>
                <a:cs typeface="Times New Roman"/>
              </a:rPr>
              <a:t>If the </a:t>
            </a:r>
            <a:r>
              <a:rPr lang="da-DK" sz="1800" dirty="0" err="1" smtClean="0">
                <a:solidFill>
                  <a:srgbClr val="0070C0"/>
                </a:solidFill>
                <a:latin typeface="Calibri"/>
                <a:ea typeface="Calibri"/>
                <a:cs typeface="Times New Roman"/>
              </a:rPr>
              <a:t>citizen</a:t>
            </a:r>
            <a:r>
              <a:rPr lang="da-DK" sz="1800" dirty="0" smtClean="0">
                <a:solidFill>
                  <a:srgbClr val="0070C0"/>
                </a:solidFill>
                <a:latin typeface="Calibri"/>
                <a:ea typeface="Calibri"/>
                <a:cs typeface="Times New Roman"/>
              </a:rPr>
              <a:t> has </a:t>
            </a:r>
            <a:r>
              <a:rPr lang="da-DK" sz="1800" dirty="0" err="1" smtClean="0">
                <a:solidFill>
                  <a:srgbClr val="0070C0"/>
                </a:solidFill>
                <a:latin typeface="Calibri"/>
                <a:ea typeface="Calibri"/>
                <a:cs typeface="Times New Roman"/>
              </a:rPr>
              <a:t>said</a:t>
            </a:r>
            <a:r>
              <a:rPr lang="da-DK" sz="1800" dirty="0" smtClean="0">
                <a:solidFill>
                  <a:srgbClr val="0070C0"/>
                </a:solidFill>
                <a:latin typeface="Calibri"/>
                <a:ea typeface="Calibri"/>
                <a:cs typeface="Times New Roman"/>
              </a:rPr>
              <a:t>, </a:t>
            </a:r>
            <a:r>
              <a:rPr lang="da-DK" sz="1800" dirty="0" err="1" smtClean="0">
                <a:solidFill>
                  <a:srgbClr val="0070C0"/>
                </a:solidFill>
                <a:latin typeface="Calibri"/>
                <a:ea typeface="Calibri"/>
                <a:cs typeface="Times New Roman"/>
              </a:rPr>
              <a:t>that</a:t>
            </a:r>
            <a:r>
              <a:rPr lang="da-DK" sz="1800" dirty="0" smtClean="0">
                <a:solidFill>
                  <a:srgbClr val="0070C0"/>
                </a:solidFill>
                <a:latin typeface="Calibri"/>
                <a:ea typeface="Calibri"/>
                <a:cs typeface="Times New Roman"/>
              </a:rPr>
              <a:t> </a:t>
            </a:r>
            <a:r>
              <a:rPr lang="da-DK" sz="1800" dirty="0" err="1" smtClean="0">
                <a:solidFill>
                  <a:srgbClr val="0070C0"/>
                </a:solidFill>
                <a:latin typeface="Calibri"/>
                <a:ea typeface="Calibri"/>
                <a:cs typeface="Times New Roman"/>
              </a:rPr>
              <a:t>he</a:t>
            </a:r>
            <a:r>
              <a:rPr lang="da-DK" sz="1800" dirty="0" smtClean="0">
                <a:solidFill>
                  <a:srgbClr val="0070C0"/>
                </a:solidFill>
                <a:latin typeface="Calibri"/>
                <a:ea typeface="Calibri"/>
                <a:cs typeface="Times New Roman"/>
              </a:rPr>
              <a:t>/</a:t>
            </a:r>
            <a:r>
              <a:rPr lang="da-DK" sz="1800" dirty="0" err="1" smtClean="0">
                <a:solidFill>
                  <a:srgbClr val="0070C0"/>
                </a:solidFill>
                <a:latin typeface="Calibri"/>
                <a:ea typeface="Calibri"/>
                <a:cs typeface="Times New Roman"/>
              </a:rPr>
              <a:t>she</a:t>
            </a:r>
            <a:r>
              <a:rPr lang="da-DK" sz="1800" dirty="0" smtClean="0">
                <a:solidFill>
                  <a:srgbClr val="0070C0"/>
                </a:solidFill>
                <a:latin typeface="Calibri"/>
                <a:ea typeface="Calibri"/>
                <a:cs typeface="Times New Roman"/>
              </a:rPr>
              <a:t> </a:t>
            </a:r>
            <a:r>
              <a:rPr lang="da-DK" sz="1800" dirty="0" err="1" smtClean="0">
                <a:solidFill>
                  <a:srgbClr val="0070C0"/>
                </a:solidFill>
                <a:latin typeface="Calibri"/>
                <a:ea typeface="Calibri"/>
                <a:cs typeface="Times New Roman"/>
              </a:rPr>
              <a:t>wanted</a:t>
            </a:r>
            <a:r>
              <a:rPr lang="da-DK" sz="1800" dirty="0" smtClean="0">
                <a:solidFill>
                  <a:srgbClr val="0070C0"/>
                </a:solidFill>
                <a:latin typeface="Calibri"/>
                <a:ea typeface="Calibri"/>
                <a:cs typeface="Times New Roman"/>
              </a:rPr>
              <a:t> to have a plan of action</a:t>
            </a:r>
            <a:endParaRPr lang="da-DK" sz="1800" dirty="0">
              <a:solidFill>
                <a:srgbClr val="0070C0"/>
              </a:solidFill>
              <a:latin typeface="Calibri"/>
              <a:ea typeface="Calibri"/>
              <a:cs typeface="Times New Roman"/>
            </a:endParaRPr>
          </a:p>
        </p:txBody>
      </p:sp>
      <p:sp>
        <p:nvSpPr>
          <p:cNvPr id="9" name="TextBox 8"/>
          <p:cNvSpPr txBox="1"/>
          <p:nvPr/>
        </p:nvSpPr>
        <p:spPr>
          <a:xfrm>
            <a:off x="3448772" y="3398844"/>
            <a:ext cx="2412716" cy="738664"/>
          </a:xfrm>
          <a:prstGeom prst="rect">
            <a:avLst/>
          </a:prstGeom>
          <a:solidFill>
            <a:schemeClr val="accent6">
              <a:lumMod val="20000"/>
              <a:lumOff val="80000"/>
            </a:schemeClr>
          </a:solidFill>
          <a:ln>
            <a:solidFill>
              <a:srgbClr val="002F8E"/>
            </a:solidFill>
          </a:ln>
          <a:effectLst/>
        </p:spPr>
        <p:txBody>
          <a:bodyPr wrap="square">
            <a:spAutoFit/>
          </a:bodyPr>
          <a:lstStyle/>
          <a:p>
            <a:pPr algn="ctr" fontAlgn="auto">
              <a:spcBef>
                <a:spcPts val="0"/>
              </a:spcBef>
              <a:spcAft>
                <a:spcPts val="0"/>
              </a:spcAft>
              <a:defRPr/>
            </a:pPr>
            <a:r>
              <a:rPr lang="da-DK" sz="1400" dirty="0" smtClean="0">
                <a:solidFill>
                  <a:srgbClr val="091D5D"/>
                </a:solidFill>
                <a:latin typeface="+mn-lt"/>
                <a:ea typeface="+mn-ea"/>
              </a:rPr>
              <a:t>The case </a:t>
            </a:r>
            <a:r>
              <a:rPr lang="da-DK" sz="1400" dirty="0" err="1" smtClean="0">
                <a:solidFill>
                  <a:srgbClr val="091D5D"/>
                </a:solidFill>
                <a:latin typeface="+mn-lt"/>
                <a:ea typeface="+mn-ea"/>
              </a:rPr>
              <a:t>manager’s</a:t>
            </a:r>
            <a:r>
              <a:rPr lang="da-DK" sz="1400" dirty="0" smtClean="0">
                <a:solidFill>
                  <a:srgbClr val="091D5D"/>
                </a:solidFill>
                <a:latin typeface="+mn-lt"/>
                <a:ea typeface="+mn-ea"/>
              </a:rPr>
              <a:t> </a:t>
            </a:r>
            <a:r>
              <a:rPr lang="da-DK" sz="1400" dirty="0" err="1" smtClean="0">
                <a:solidFill>
                  <a:srgbClr val="091D5D"/>
                </a:solidFill>
                <a:latin typeface="+mn-lt"/>
                <a:ea typeface="+mn-ea"/>
              </a:rPr>
              <a:t>own</a:t>
            </a:r>
            <a:r>
              <a:rPr lang="da-DK" sz="1400" dirty="0" smtClean="0">
                <a:solidFill>
                  <a:srgbClr val="091D5D"/>
                </a:solidFill>
                <a:latin typeface="+mn-lt"/>
                <a:ea typeface="+mn-ea"/>
              </a:rPr>
              <a:t> </a:t>
            </a:r>
            <a:r>
              <a:rPr lang="da-DK" sz="1400" dirty="0" err="1" smtClean="0">
                <a:solidFill>
                  <a:srgbClr val="091D5D"/>
                </a:solidFill>
                <a:latin typeface="+mn-lt"/>
                <a:ea typeface="+mn-ea"/>
              </a:rPr>
              <a:t>assessment</a:t>
            </a:r>
            <a:r>
              <a:rPr lang="da-DK" sz="1400" dirty="0" smtClean="0">
                <a:solidFill>
                  <a:srgbClr val="091D5D"/>
                </a:solidFill>
                <a:latin typeface="+mn-lt"/>
                <a:ea typeface="+mn-ea"/>
              </a:rPr>
              <a:t> </a:t>
            </a:r>
            <a:r>
              <a:rPr lang="da-DK" sz="1400" dirty="0" err="1" smtClean="0">
                <a:solidFill>
                  <a:srgbClr val="091D5D"/>
                </a:solidFill>
                <a:latin typeface="+mn-lt"/>
                <a:ea typeface="+mn-ea"/>
              </a:rPr>
              <a:t>that</a:t>
            </a:r>
            <a:r>
              <a:rPr lang="da-DK" sz="1400" dirty="0" smtClean="0">
                <a:solidFill>
                  <a:srgbClr val="091D5D"/>
                </a:solidFill>
                <a:latin typeface="+mn-lt"/>
                <a:ea typeface="+mn-ea"/>
              </a:rPr>
              <a:t> the </a:t>
            </a:r>
            <a:r>
              <a:rPr lang="da-DK" sz="1400" dirty="0" err="1" smtClean="0">
                <a:solidFill>
                  <a:srgbClr val="091D5D"/>
                </a:solidFill>
                <a:latin typeface="+mn-lt"/>
                <a:ea typeface="+mn-ea"/>
              </a:rPr>
              <a:t>citizen</a:t>
            </a:r>
            <a:r>
              <a:rPr lang="da-DK" sz="1400" dirty="0" smtClean="0">
                <a:solidFill>
                  <a:srgbClr val="091D5D"/>
                </a:solidFill>
                <a:latin typeface="+mn-lt"/>
                <a:ea typeface="+mn-ea"/>
              </a:rPr>
              <a:t> </a:t>
            </a:r>
            <a:r>
              <a:rPr lang="da-DK" sz="1400" dirty="0" err="1" smtClean="0">
                <a:solidFill>
                  <a:srgbClr val="091D5D"/>
                </a:solidFill>
                <a:latin typeface="+mn-lt"/>
                <a:ea typeface="+mn-ea"/>
              </a:rPr>
              <a:t>shall</a:t>
            </a:r>
            <a:r>
              <a:rPr lang="da-DK" sz="1400" dirty="0" smtClean="0">
                <a:solidFill>
                  <a:srgbClr val="091D5D"/>
                </a:solidFill>
                <a:latin typeface="+mn-lt"/>
                <a:ea typeface="+mn-ea"/>
              </a:rPr>
              <a:t> </a:t>
            </a:r>
            <a:r>
              <a:rPr lang="da-DK" sz="1400" dirty="0" err="1" smtClean="0">
                <a:solidFill>
                  <a:srgbClr val="091D5D"/>
                </a:solidFill>
                <a:latin typeface="+mn-lt"/>
                <a:ea typeface="+mn-ea"/>
              </a:rPr>
              <a:t>be</a:t>
            </a:r>
            <a:r>
              <a:rPr lang="da-DK" sz="1400" dirty="0" smtClean="0">
                <a:solidFill>
                  <a:srgbClr val="091D5D"/>
                </a:solidFill>
                <a:latin typeface="+mn-lt"/>
                <a:ea typeface="+mn-ea"/>
              </a:rPr>
              <a:t> offered af plan</a:t>
            </a:r>
            <a:endParaRPr lang="da-DK" sz="1400" dirty="0">
              <a:solidFill>
                <a:srgbClr val="091D5D"/>
              </a:solidFill>
              <a:latin typeface="+mn-lt"/>
              <a:ea typeface="+mn-ea"/>
            </a:endParaRPr>
          </a:p>
        </p:txBody>
      </p:sp>
      <p:sp>
        <p:nvSpPr>
          <p:cNvPr id="11" name="Down Arrow 10"/>
          <p:cNvSpPr/>
          <p:nvPr/>
        </p:nvSpPr>
        <p:spPr>
          <a:xfrm rot="5429984">
            <a:off x="6049153" y="3368862"/>
            <a:ext cx="1033024" cy="1399397"/>
          </a:xfrm>
          <a:prstGeom prst="downArrow">
            <a:avLst>
              <a:gd name="adj1" fmla="val 50000"/>
              <a:gd name="adj2" fmla="val 35000"/>
            </a:avLst>
          </a:prstGeom>
          <a:solidFill>
            <a:schemeClr val="bg1">
              <a:lumMod val="40000"/>
              <a:lumOff val="60000"/>
            </a:schemeClr>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Down Arrow 16"/>
          <p:cNvSpPr/>
          <p:nvPr/>
        </p:nvSpPr>
        <p:spPr>
          <a:xfrm rot="16243483">
            <a:off x="2093217" y="3328247"/>
            <a:ext cx="1268019" cy="1427164"/>
          </a:xfrm>
          <a:prstGeom prst="downArrow">
            <a:avLst>
              <a:gd name="adj1" fmla="val 50000"/>
              <a:gd name="adj2" fmla="val 35000"/>
            </a:avLst>
          </a:prstGeom>
          <a:solidFill>
            <a:schemeClr val="bg1">
              <a:lumMod val="40000"/>
              <a:lumOff val="60000"/>
            </a:schemeClr>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 name="Rektangel 4"/>
          <p:cNvSpPr/>
          <p:nvPr/>
        </p:nvSpPr>
        <p:spPr>
          <a:xfrm>
            <a:off x="3555999" y="2159307"/>
            <a:ext cx="2201863" cy="914400"/>
          </a:xfrm>
          <a:prstGeom prst="rect">
            <a:avLst/>
          </a:prstGeom>
          <a:no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00050" fontAlgn="auto">
              <a:lnSpc>
                <a:spcPct val="90000"/>
              </a:lnSpc>
              <a:spcAft>
                <a:spcPct val="35000"/>
              </a:spcAft>
              <a:defRPr/>
            </a:pPr>
            <a:r>
              <a:rPr lang="da-DK" sz="1400" dirty="0" smtClean="0">
                <a:solidFill>
                  <a:srgbClr val="091D5D">
                    <a:hueOff val="0"/>
                    <a:satOff val="0"/>
                    <a:lumOff val="0"/>
                    <a:alphaOff val="0"/>
                  </a:srgbClr>
                </a:solidFill>
              </a:rPr>
              <a:t>The </a:t>
            </a:r>
            <a:r>
              <a:rPr lang="da-DK" sz="1400" dirty="0" err="1" smtClean="0">
                <a:solidFill>
                  <a:srgbClr val="091D5D">
                    <a:hueOff val="0"/>
                    <a:satOff val="0"/>
                    <a:lumOff val="0"/>
                    <a:alphaOff val="0"/>
                  </a:srgbClr>
                </a:solidFill>
              </a:rPr>
              <a:t>citizens</a:t>
            </a:r>
            <a:r>
              <a:rPr lang="da-DK" sz="1400" dirty="0" smtClean="0">
                <a:solidFill>
                  <a:srgbClr val="091D5D">
                    <a:hueOff val="0"/>
                    <a:satOff val="0"/>
                    <a:lumOff val="0"/>
                    <a:alphaOff val="0"/>
                  </a:srgbClr>
                </a:solidFill>
              </a:rPr>
              <a:t> </a:t>
            </a:r>
            <a:r>
              <a:rPr lang="da-DK" sz="1400" dirty="0" err="1" smtClean="0">
                <a:solidFill>
                  <a:srgbClr val="091D5D">
                    <a:hueOff val="0"/>
                    <a:satOff val="0"/>
                    <a:lumOff val="0"/>
                    <a:alphaOff val="0"/>
                  </a:srgbClr>
                </a:solidFill>
              </a:rPr>
              <a:t>wish</a:t>
            </a:r>
            <a:r>
              <a:rPr lang="da-DK" sz="1400" dirty="0" smtClean="0">
                <a:solidFill>
                  <a:srgbClr val="091D5D">
                    <a:hueOff val="0"/>
                    <a:satOff val="0"/>
                    <a:lumOff val="0"/>
                    <a:alphaOff val="0"/>
                  </a:srgbClr>
                </a:solidFill>
              </a:rPr>
              <a:t> to have a plan of action handleplan</a:t>
            </a:r>
            <a:endParaRPr lang="da-DK" sz="1400" dirty="0">
              <a:solidFill>
                <a:srgbClr val="091D5D">
                  <a:hueOff val="0"/>
                  <a:satOff val="0"/>
                  <a:lumOff val="0"/>
                  <a:alphaOff val="0"/>
                </a:srgbClr>
              </a:solidFill>
            </a:endParaRPr>
          </a:p>
        </p:txBody>
      </p:sp>
      <p:sp>
        <p:nvSpPr>
          <p:cNvPr id="6" name="Rektangel 5"/>
          <p:cNvSpPr/>
          <p:nvPr/>
        </p:nvSpPr>
        <p:spPr>
          <a:xfrm>
            <a:off x="950026" y="3226820"/>
            <a:ext cx="1970056" cy="1114999"/>
          </a:xfrm>
          <a:prstGeom prst="rect">
            <a:avLst/>
          </a:prstGeom>
          <a:noFill/>
          <a:ln>
            <a:solidFill>
              <a:srgbClr val="002F8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00050" fontAlgn="auto">
              <a:lnSpc>
                <a:spcPct val="90000"/>
              </a:lnSpc>
              <a:spcAft>
                <a:spcPct val="35000"/>
              </a:spcAft>
              <a:defRPr/>
            </a:pPr>
            <a:r>
              <a:rPr lang="da-DK" sz="1400" dirty="0" smtClean="0">
                <a:solidFill>
                  <a:srgbClr val="091D5D">
                    <a:hueOff val="0"/>
                    <a:satOff val="0"/>
                    <a:lumOff val="0"/>
                    <a:alphaOff val="0"/>
                  </a:srgbClr>
                </a:solidFill>
              </a:rPr>
              <a:t>The nature, </a:t>
            </a:r>
            <a:r>
              <a:rPr lang="da-DK" sz="1400" dirty="0" err="1" smtClean="0">
                <a:solidFill>
                  <a:srgbClr val="091D5D">
                    <a:hueOff val="0"/>
                    <a:satOff val="0"/>
                    <a:lumOff val="0"/>
                    <a:alphaOff val="0"/>
                  </a:srgbClr>
                </a:solidFill>
              </a:rPr>
              <a:t>extent</a:t>
            </a:r>
            <a:r>
              <a:rPr lang="da-DK" sz="1400" dirty="0" smtClean="0">
                <a:solidFill>
                  <a:srgbClr val="091D5D">
                    <a:hueOff val="0"/>
                    <a:satOff val="0"/>
                    <a:lumOff val="0"/>
                    <a:alphaOff val="0"/>
                  </a:srgbClr>
                </a:solidFill>
              </a:rPr>
              <a:t>, </a:t>
            </a:r>
            <a:r>
              <a:rPr lang="da-DK" sz="1400" dirty="0" err="1" smtClean="0">
                <a:solidFill>
                  <a:srgbClr val="091D5D">
                    <a:hueOff val="0"/>
                    <a:satOff val="0"/>
                    <a:lumOff val="0"/>
                    <a:alphaOff val="0"/>
                  </a:srgbClr>
                </a:solidFill>
              </a:rPr>
              <a:t>severity</a:t>
            </a:r>
            <a:r>
              <a:rPr lang="da-DK" sz="1400" dirty="0" smtClean="0">
                <a:solidFill>
                  <a:srgbClr val="091D5D">
                    <a:hueOff val="0"/>
                    <a:satOff val="0"/>
                    <a:lumOff val="0"/>
                    <a:alphaOff val="0"/>
                  </a:srgbClr>
                </a:solidFill>
              </a:rPr>
              <a:t> and timeframe for action.</a:t>
            </a:r>
            <a:endParaRPr lang="da-DK" sz="1400" dirty="0">
              <a:solidFill>
                <a:srgbClr val="091D5D">
                  <a:hueOff val="0"/>
                  <a:satOff val="0"/>
                  <a:lumOff val="0"/>
                  <a:alphaOff val="0"/>
                </a:srgbClr>
              </a:solidFill>
            </a:endParaRPr>
          </a:p>
        </p:txBody>
      </p:sp>
      <p:sp>
        <p:nvSpPr>
          <p:cNvPr id="8" name="Rektangel 7"/>
          <p:cNvSpPr/>
          <p:nvPr/>
        </p:nvSpPr>
        <p:spPr>
          <a:xfrm>
            <a:off x="6436425" y="3226820"/>
            <a:ext cx="1778888" cy="1138849"/>
          </a:xfrm>
          <a:prstGeom prst="rect">
            <a:avLst/>
          </a:prstGeom>
          <a:noFill/>
          <a:ln>
            <a:solidFill>
              <a:srgbClr val="002F8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00050" fontAlgn="auto">
              <a:lnSpc>
                <a:spcPct val="90000"/>
              </a:lnSpc>
              <a:spcAft>
                <a:spcPct val="35000"/>
              </a:spcAft>
              <a:defRPr/>
            </a:pPr>
            <a:r>
              <a:rPr lang="da-DK" sz="1400" dirty="0" smtClean="0">
                <a:solidFill>
                  <a:srgbClr val="091D5D">
                    <a:hueOff val="0"/>
                    <a:satOff val="0"/>
                    <a:lumOff val="0"/>
                    <a:alphaOff val="0"/>
                  </a:srgbClr>
                </a:solidFill>
              </a:rPr>
              <a:t>The total </a:t>
            </a:r>
            <a:r>
              <a:rPr lang="da-DK" sz="1400" dirty="0" err="1" smtClean="0">
                <a:solidFill>
                  <a:srgbClr val="091D5D">
                    <a:hueOff val="0"/>
                    <a:satOff val="0"/>
                    <a:lumOff val="0"/>
                    <a:alphaOff val="0"/>
                  </a:srgbClr>
                </a:solidFill>
              </a:rPr>
              <a:t>level</a:t>
            </a:r>
            <a:r>
              <a:rPr lang="da-DK" sz="1400" dirty="0" smtClean="0">
                <a:solidFill>
                  <a:srgbClr val="091D5D">
                    <a:hueOff val="0"/>
                    <a:satOff val="0"/>
                    <a:lumOff val="0"/>
                    <a:alphaOff val="0"/>
                  </a:srgbClr>
                </a:solidFill>
              </a:rPr>
              <a:t> of </a:t>
            </a:r>
            <a:r>
              <a:rPr lang="da-DK" sz="1400" dirty="0" err="1" smtClean="0">
                <a:solidFill>
                  <a:srgbClr val="091D5D">
                    <a:hueOff val="0"/>
                    <a:satOff val="0"/>
                    <a:lumOff val="0"/>
                    <a:alphaOff val="0"/>
                  </a:srgbClr>
                </a:solidFill>
              </a:rPr>
              <a:t>functionality</a:t>
            </a:r>
            <a:r>
              <a:rPr lang="da-DK" sz="1400" dirty="0" smtClean="0">
                <a:solidFill>
                  <a:srgbClr val="091D5D">
                    <a:hueOff val="0"/>
                    <a:satOff val="0"/>
                    <a:lumOff val="0"/>
                    <a:alphaOff val="0"/>
                  </a:srgbClr>
                </a:solidFill>
              </a:rPr>
              <a:t> of the </a:t>
            </a:r>
            <a:r>
              <a:rPr lang="da-DK" sz="1400" dirty="0" err="1" smtClean="0">
                <a:solidFill>
                  <a:srgbClr val="091D5D">
                    <a:hueOff val="0"/>
                    <a:satOff val="0"/>
                    <a:lumOff val="0"/>
                    <a:alphaOff val="0"/>
                  </a:srgbClr>
                </a:solidFill>
              </a:rPr>
              <a:t>citizen</a:t>
            </a:r>
            <a:endParaRPr lang="da-DK" sz="1400" dirty="0">
              <a:solidFill>
                <a:srgbClr val="091D5D">
                  <a:hueOff val="0"/>
                  <a:satOff val="0"/>
                  <a:lumOff val="0"/>
                  <a:alphaOff val="0"/>
                </a:srgbClr>
              </a:solidFill>
            </a:endParaRPr>
          </a:p>
        </p:txBody>
      </p:sp>
    </p:spTree>
    <p:extLst>
      <p:ext uri="{BB962C8B-B14F-4D97-AF65-F5344CB8AC3E}">
        <p14:creationId xmlns:p14="http://schemas.microsoft.com/office/powerpoint/2010/main" val="18977770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The </a:t>
            </a:r>
            <a:r>
              <a:rPr lang="da-DK" sz="2400" dirty="0" err="1" smtClean="0"/>
              <a:t>content</a:t>
            </a:r>
            <a:r>
              <a:rPr lang="da-DK" sz="2400" dirty="0" smtClean="0"/>
              <a:t> of the plan of action</a:t>
            </a:r>
            <a:endParaRPr lang="da-DK" sz="2400" dirty="0"/>
          </a:p>
        </p:txBody>
      </p:sp>
      <p:sp>
        <p:nvSpPr>
          <p:cNvPr id="4" name="Rectangle 3"/>
          <p:cNvSpPr>
            <a:spLocks noGrp="1" noChangeArrowheads="1"/>
          </p:cNvSpPr>
          <p:nvPr>
            <p:ph idx="1"/>
          </p:nvPr>
        </p:nvSpPr>
        <p:spPr>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pPr marL="190500" indent="-190500">
              <a:tabLst>
                <a:tab pos="5715000" algn="l"/>
              </a:tabLst>
            </a:pPr>
            <a:r>
              <a:rPr lang="da-DK" dirty="0" smtClean="0"/>
              <a:t>If the case manager </a:t>
            </a:r>
            <a:r>
              <a:rPr lang="da-DK" dirty="0" err="1" smtClean="0"/>
              <a:t>assume</a:t>
            </a:r>
            <a:r>
              <a:rPr lang="da-DK" dirty="0" smtClean="0"/>
              <a:t> </a:t>
            </a:r>
            <a:r>
              <a:rPr lang="da-DK" dirty="0" err="1" smtClean="0"/>
              <a:t>that</a:t>
            </a:r>
            <a:r>
              <a:rPr lang="da-DK" dirty="0" smtClean="0"/>
              <a:t> </a:t>
            </a:r>
            <a:r>
              <a:rPr lang="da-DK" dirty="0" err="1" smtClean="0"/>
              <a:t>there</a:t>
            </a:r>
            <a:r>
              <a:rPr lang="da-DK" dirty="0" smtClean="0"/>
              <a:t> </a:t>
            </a:r>
            <a:r>
              <a:rPr lang="da-DK" dirty="0" err="1" smtClean="0"/>
              <a:t>shall</a:t>
            </a:r>
            <a:r>
              <a:rPr lang="da-DK" dirty="0" smtClean="0"/>
              <a:t> </a:t>
            </a:r>
            <a:r>
              <a:rPr lang="da-DK" dirty="0" err="1" smtClean="0"/>
              <a:t>be</a:t>
            </a:r>
            <a:r>
              <a:rPr lang="da-DK" dirty="0" smtClean="0"/>
              <a:t> made a plan of action and the </a:t>
            </a:r>
            <a:r>
              <a:rPr lang="da-DK" dirty="0" err="1" smtClean="0"/>
              <a:t>citizen</a:t>
            </a:r>
            <a:r>
              <a:rPr lang="da-DK" dirty="0" smtClean="0"/>
              <a:t> accepts, it must </a:t>
            </a:r>
            <a:r>
              <a:rPr lang="da-DK" dirty="0" err="1" smtClean="0"/>
              <a:t>contain</a:t>
            </a:r>
            <a:r>
              <a:rPr lang="da-DK" dirty="0" smtClean="0"/>
              <a:t>:</a:t>
            </a:r>
          </a:p>
        </p:txBody>
      </p:sp>
      <p:graphicFrame>
        <p:nvGraphicFramePr>
          <p:cNvPr id="5" name="Diagram 4"/>
          <p:cNvGraphicFramePr/>
          <p:nvPr>
            <p:extLst>
              <p:ext uri="{D42A27DB-BD31-4B8C-83A1-F6EECF244321}">
                <p14:modId xmlns:p14="http://schemas.microsoft.com/office/powerpoint/2010/main" val="2254224152"/>
              </p:ext>
            </p:extLst>
          </p:nvPr>
        </p:nvGraphicFramePr>
        <p:xfrm>
          <a:off x="1238969" y="2208811"/>
          <a:ext cx="6349542" cy="3868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Scheme</a:t>
            </a:r>
            <a:r>
              <a:rPr lang="da-DK" sz="2400" dirty="0" smtClean="0"/>
              <a:t> for plan of action 1/3</a:t>
            </a:r>
            <a:endParaRPr lang="da-DK" sz="2400" dirty="0"/>
          </a:p>
        </p:txBody>
      </p:sp>
      <p:sp>
        <p:nvSpPr>
          <p:cNvPr id="3" name="Pladsholder til indhold 2"/>
          <p:cNvSpPr>
            <a:spLocks noGrp="1"/>
          </p:cNvSpPr>
          <p:nvPr>
            <p:ph idx="1"/>
          </p:nvPr>
        </p:nvSpPr>
        <p:spPr>
          <a:xfrm>
            <a:off x="457200" y="1433513"/>
            <a:ext cx="8229600" cy="4692650"/>
          </a:xfrm>
        </p:spPr>
        <p:txBody>
          <a:bodyPr/>
          <a:lstStyle/>
          <a:p>
            <a:pPr>
              <a:buNone/>
            </a:pPr>
            <a:r>
              <a:rPr lang="da-DK" dirty="0" smtClean="0"/>
              <a:t> </a:t>
            </a:r>
          </a:p>
          <a:p>
            <a:pPr>
              <a:buNone/>
            </a:pPr>
            <a:r>
              <a:rPr lang="da-DK" dirty="0" smtClean="0"/>
              <a:t>Informations </a:t>
            </a:r>
            <a:r>
              <a:rPr lang="da-DK" dirty="0" err="1" smtClean="0"/>
              <a:t>about</a:t>
            </a:r>
            <a:r>
              <a:rPr lang="da-DK" dirty="0" smtClean="0"/>
              <a:t> the </a:t>
            </a:r>
            <a:r>
              <a:rPr lang="da-DK" dirty="0" err="1" smtClean="0"/>
              <a:t>citizen</a:t>
            </a:r>
            <a:endParaRPr lang="da-DK" dirty="0" smtClean="0"/>
          </a:p>
          <a:p>
            <a:pPr>
              <a:buNone/>
            </a:pPr>
            <a:endParaRPr lang="da-DK" dirty="0" smtClean="0"/>
          </a:p>
          <a:p>
            <a:pPr>
              <a:buNone/>
            </a:pPr>
            <a:endParaRPr lang="da-DK" dirty="0" smtClean="0"/>
          </a:p>
          <a:p>
            <a:pPr>
              <a:buNone/>
            </a:pPr>
            <a:endParaRPr lang="da-DK" dirty="0" smtClean="0"/>
          </a:p>
          <a:p>
            <a:pPr>
              <a:buNone/>
            </a:pPr>
            <a:endParaRPr lang="da-DK" dirty="0" smtClean="0"/>
          </a:p>
          <a:p>
            <a:pPr>
              <a:buNone/>
            </a:pPr>
            <a:endParaRPr lang="da-DK" dirty="0" smtClean="0"/>
          </a:p>
          <a:p>
            <a:pPr>
              <a:buNone/>
            </a:pPr>
            <a:endParaRPr lang="da-DK" dirty="0" smtClean="0"/>
          </a:p>
          <a:p>
            <a:pPr>
              <a:buNone/>
            </a:pPr>
            <a:r>
              <a:rPr lang="da-DK" dirty="0" smtClean="0"/>
              <a:t>Purpose and </a:t>
            </a:r>
            <a:r>
              <a:rPr lang="da-DK" dirty="0" err="1" smtClean="0"/>
              <a:t>goals</a:t>
            </a:r>
            <a:r>
              <a:rPr lang="da-DK" dirty="0" smtClean="0"/>
              <a:t> </a:t>
            </a:r>
            <a:r>
              <a:rPr lang="da-DK" dirty="0" err="1" smtClean="0"/>
              <a:t>are</a:t>
            </a:r>
            <a:r>
              <a:rPr lang="da-DK" dirty="0" smtClean="0"/>
              <a:t> </a:t>
            </a:r>
            <a:r>
              <a:rPr lang="da-DK" dirty="0" err="1" smtClean="0"/>
              <a:t>linked</a:t>
            </a:r>
            <a:endParaRPr lang="da-DK" dirty="0" smtClean="0"/>
          </a:p>
          <a:p>
            <a:pPr>
              <a:buNone/>
            </a:pPr>
            <a:r>
              <a:rPr lang="da-DK" dirty="0"/>
              <a:t>t</a:t>
            </a:r>
            <a:r>
              <a:rPr lang="da-DK" dirty="0" smtClean="0"/>
              <a:t>o </a:t>
            </a:r>
            <a:r>
              <a:rPr lang="da-DK" dirty="0" err="1" smtClean="0"/>
              <a:t>make</a:t>
            </a:r>
            <a:r>
              <a:rPr lang="da-DK" dirty="0" smtClean="0"/>
              <a:t> a basis for a plan of</a:t>
            </a:r>
          </a:p>
          <a:p>
            <a:pPr>
              <a:buNone/>
            </a:pPr>
            <a:r>
              <a:rPr lang="da-DK" dirty="0" smtClean="0"/>
              <a:t>action </a:t>
            </a:r>
          </a:p>
        </p:txBody>
      </p:sp>
      <p:graphicFrame>
        <p:nvGraphicFramePr>
          <p:cNvPr id="4" name="Tabel 3"/>
          <p:cNvGraphicFramePr>
            <a:graphicFrameLocks noGrp="1"/>
          </p:cNvGraphicFramePr>
          <p:nvPr>
            <p:extLst>
              <p:ext uri="{D42A27DB-BD31-4B8C-83A1-F6EECF244321}">
                <p14:modId xmlns:p14="http://schemas.microsoft.com/office/powerpoint/2010/main" val="1567723585"/>
              </p:ext>
            </p:extLst>
          </p:nvPr>
        </p:nvGraphicFramePr>
        <p:xfrm>
          <a:off x="3788623" y="1519084"/>
          <a:ext cx="4396732" cy="2125978"/>
        </p:xfrm>
        <a:graphic>
          <a:graphicData uri="http://schemas.openxmlformats.org/drawingml/2006/table">
            <a:tbl>
              <a:tblPr/>
              <a:tblGrid>
                <a:gridCol w="1741531"/>
                <a:gridCol w="2655201"/>
              </a:tblGrid>
              <a:tr h="236832">
                <a:tc>
                  <a:txBody>
                    <a:bodyPr/>
                    <a:lstStyle/>
                    <a:p>
                      <a:pPr marL="48260" eaLnBrk="0" fontAlgn="base" hangingPunct="0">
                        <a:lnSpc>
                          <a:spcPct val="100000"/>
                        </a:lnSpc>
                        <a:tabLst>
                          <a:tab pos="5715000" algn="l"/>
                        </a:tabLst>
                      </a:pPr>
                      <a:r>
                        <a:rPr lang="da-DK" sz="1100" dirty="0" err="1" smtClean="0">
                          <a:latin typeface="Verdana"/>
                          <a:ea typeface="Times New Roman"/>
                          <a:cs typeface="Times New Roman"/>
                        </a:rPr>
                        <a:t>Name</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eaLnBrk="0" fontAlgn="base" hangingPunct="0">
                        <a:lnSpc>
                          <a:spcPct val="100000"/>
                        </a:lnSpc>
                        <a:tabLst>
                          <a:tab pos="5715000" algn="l"/>
                        </a:tabLst>
                      </a:pPr>
                      <a:endParaRPr lang="da-DK" sz="12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247">
                <a:tc>
                  <a:txBody>
                    <a:bodyPr/>
                    <a:lstStyle/>
                    <a:p>
                      <a:pPr marL="48260" eaLnBrk="0" fontAlgn="base" hangingPunct="0">
                        <a:lnSpc>
                          <a:spcPct val="100000"/>
                        </a:lnSpc>
                        <a:tabLst>
                          <a:tab pos="5715000" algn="l"/>
                        </a:tabLst>
                      </a:pPr>
                      <a:r>
                        <a:rPr lang="da-DK" sz="1100" dirty="0" smtClean="0">
                          <a:latin typeface="Verdana"/>
                          <a:ea typeface="Times New Roman"/>
                          <a:cs typeface="Times New Roman"/>
                        </a:rPr>
                        <a:t>CPR-</a:t>
                      </a:r>
                      <a:r>
                        <a:rPr lang="da-DK" sz="1100" dirty="0" err="1" smtClean="0">
                          <a:latin typeface="Verdana"/>
                          <a:ea typeface="Times New Roman"/>
                          <a:cs typeface="Times New Roman"/>
                        </a:rPr>
                        <a:t>number</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eaLnBrk="0" fontAlgn="base" hangingPunct="0">
                        <a:lnSpc>
                          <a:spcPct val="100000"/>
                        </a:lnSpc>
                        <a:tabLst>
                          <a:tab pos="5715000" algn="l"/>
                        </a:tabLst>
                      </a:pPr>
                      <a:endParaRPr lang="da-DK" sz="12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5124">
                <a:tc>
                  <a:txBody>
                    <a:bodyPr/>
                    <a:lstStyle/>
                    <a:p>
                      <a:pPr marL="48260" eaLnBrk="0" fontAlgn="base" hangingPunct="0">
                        <a:lnSpc>
                          <a:spcPct val="100000"/>
                        </a:lnSpc>
                        <a:tabLst>
                          <a:tab pos="5715000" algn="l"/>
                        </a:tabLst>
                      </a:pPr>
                      <a:r>
                        <a:rPr lang="da-DK" sz="1100" dirty="0" err="1" smtClean="0">
                          <a:latin typeface="Verdana"/>
                          <a:ea typeface="Times New Roman"/>
                          <a:cs typeface="Times New Roman"/>
                        </a:rPr>
                        <a:t>Adress</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eaLnBrk="0" fontAlgn="base" hangingPunct="0">
                        <a:lnSpc>
                          <a:spcPct val="100000"/>
                        </a:lnSpc>
                        <a:tabLst>
                          <a:tab pos="5715000" algn="l"/>
                        </a:tabLst>
                      </a:pPr>
                      <a:endParaRPr lang="da-DK" sz="12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3961">
                <a:tc>
                  <a:txBody>
                    <a:bodyPr/>
                    <a:lstStyle/>
                    <a:p>
                      <a:pPr marL="48260" eaLnBrk="0" fontAlgn="base" hangingPunct="0">
                        <a:lnSpc>
                          <a:spcPct val="100000"/>
                        </a:lnSpc>
                        <a:tabLst>
                          <a:tab pos="5715000" algn="l"/>
                        </a:tabLst>
                      </a:pPr>
                      <a:r>
                        <a:rPr lang="da-DK" sz="1100" dirty="0" smtClean="0">
                          <a:latin typeface="Verdana"/>
                          <a:ea typeface="Times New Roman"/>
                          <a:cs typeface="Times New Roman"/>
                        </a:rPr>
                        <a:t>Telephone</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eaLnBrk="0" fontAlgn="base" hangingPunct="0">
                        <a:lnSpc>
                          <a:spcPct val="100000"/>
                        </a:lnSpc>
                        <a:tabLst>
                          <a:tab pos="5715000" algn="l"/>
                        </a:tabLst>
                      </a:pPr>
                      <a:endParaRPr lang="da-DK" sz="12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4877">
                <a:tc>
                  <a:txBody>
                    <a:bodyPr/>
                    <a:lstStyle/>
                    <a:p>
                      <a:pPr marL="48260" eaLnBrk="0" fontAlgn="base" hangingPunct="0">
                        <a:lnSpc>
                          <a:spcPct val="100000"/>
                        </a:lnSpc>
                        <a:tabLst>
                          <a:tab pos="5715000" algn="l"/>
                        </a:tabLst>
                      </a:pPr>
                      <a:r>
                        <a:rPr lang="da-DK" sz="1200" dirty="0">
                          <a:latin typeface="Verdana"/>
                          <a:ea typeface="Times New Roman"/>
                          <a:cs typeface="Times New Roman"/>
                        </a:rPr>
                        <a:t>Mail</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eaLnBrk="0" fontAlgn="base" hangingPunct="0">
                        <a:lnSpc>
                          <a:spcPct val="100000"/>
                        </a:lnSpc>
                        <a:tabLst>
                          <a:tab pos="5715000" algn="l"/>
                        </a:tabLst>
                      </a:pPr>
                      <a:endParaRPr lang="da-DK" sz="12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0595">
                <a:tc>
                  <a:txBody>
                    <a:bodyPr/>
                    <a:lstStyle/>
                    <a:p>
                      <a:pPr marL="48260" eaLnBrk="0" fontAlgn="base" hangingPunct="0">
                        <a:lnSpc>
                          <a:spcPct val="100000"/>
                        </a:lnSpc>
                        <a:tabLst>
                          <a:tab pos="5715000" algn="l"/>
                        </a:tabLst>
                      </a:pPr>
                      <a:r>
                        <a:rPr lang="da-DK" sz="1100" dirty="0" smtClean="0">
                          <a:latin typeface="Verdana"/>
                          <a:ea typeface="Times New Roman"/>
                          <a:cs typeface="Times New Roman"/>
                        </a:rPr>
                        <a:t>Nearest relatives</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endParaRPr lang="da-DK" sz="12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6090">
                <a:tc>
                  <a:txBody>
                    <a:bodyPr/>
                    <a:lstStyle/>
                    <a:p>
                      <a:pPr eaLnBrk="0" fontAlgn="base" hangingPunct="0">
                        <a:lnSpc>
                          <a:spcPct val="101000"/>
                        </a:lnSpc>
                        <a:spcAft>
                          <a:spcPts val="0"/>
                        </a:spcAft>
                        <a:tabLst>
                          <a:tab pos="5715000" algn="l"/>
                        </a:tabLst>
                      </a:pPr>
                      <a:r>
                        <a:rPr lang="en-US" sz="1100" dirty="0" smtClean="0">
                          <a:latin typeface="Verdana" panose="020B0604030504040204" pitchFamily="34" charset="0"/>
                          <a:ea typeface="Verdana" panose="020B0604030504040204" pitchFamily="34" charset="0"/>
                          <a:cs typeface="Verdana" panose="020B0604030504040204" pitchFamily="34" charset="0"/>
                        </a:rPr>
                        <a:t>Formal guardianship and somebody assisting the citizen</a:t>
                      </a:r>
                      <a:endParaRPr lang="da-DK" sz="1400" dirty="0">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eaLnBrk="0" fontAlgn="base" hangingPunct="0">
                        <a:lnSpc>
                          <a:spcPct val="101000"/>
                        </a:lnSpc>
                        <a:spcAft>
                          <a:spcPts val="0"/>
                        </a:spcAft>
                        <a:tabLst>
                          <a:tab pos="5715000" algn="l"/>
                        </a:tabLst>
                      </a:pPr>
                      <a:endParaRPr lang="da-DK" sz="10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550">
                <a:tc>
                  <a:txBody>
                    <a:bodyPr/>
                    <a:lstStyle/>
                    <a:p>
                      <a:pPr marL="48260" eaLnBrk="0" fontAlgn="base" hangingPunct="0">
                        <a:lnSpc>
                          <a:spcPct val="100000"/>
                        </a:lnSpc>
                        <a:tabLst>
                          <a:tab pos="5715000" algn="l"/>
                        </a:tabLst>
                      </a:pPr>
                      <a:r>
                        <a:rPr lang="da-DK" sz="1100" dirty="0" smtClean="0">
                          <a:latin typeface="Verdana"/>
                          <a:ea typeface="Times New Roman"/>
                          <a:cs typeface="Times New Roman"/>
                        </a:rPr>
                        <a:t>Date</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endParaRPr lang="da-DK" sz="1200" dirty="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575337167"/>
              </p:ext>
            </p:extLst>
          </p:nvPr>
        </p:nvGraphicFramePr>
        <p:xfrm>
          <a:off x="3805084" y="3805083"/>
          <a:ext cx="5088194" cy="2069123"/>
        </p:xfrm>
        <a:graphic>
          <a:graphicData uri="http://schemas.openxmlformats.org/drawingml/2006/table">
            <a:tbl>
              <a:tblPr/>
              <a:tblGrid>
                <a:gridCol w="1694375"/>
                <a:gridCol w="2151565"/>
                <a:gridCol w="1242254"/>
              </a:tblGrid>
              <a:tr h="242443">
                <a:tc>
                  <a:txBody>
                    <a:bodyPr/>
                    <a:lstStyle/>
                    <a:p>
                      <a:pPr eaLnBrk="0" fontAlgn="base" hangingPunct="0">
                        <a:lnSpc>
                          <a:spcPct val="100000"/>
                        </a:lnSpc>
                        <a:tabLst>
                          <a:tab pos="-41910" algn="l"/>
                          <a:tab pos="5715000" algn="l"/>
                        </a:tabLst>
                      </a:pPr>
                      <a:r>
                        <a:rPr lang="da-DK" sz="1100" dirty="0" smtClean="0">
                          <a:latin typeface="Verdana"/>
                          <a:ea typeface="Times New Roman"/>
                          <a:cs typeface="Times New Roman"/>
                        </a:rPr>
                        <a:t>Purpose</a:t>
                      </a:r>
                      <a:r>
                        <a:rPr lang="da-DK" sz="1100" baseline="0" dirty="0" smtClean="0">
                          <a:latin typeface="Verdana"/>
                          <a:ea typeface="Times New Roman"/>
                          <a:cs typeface="Times New Roman"/>
                        </a:rPr>
                        <a:t> of intervention</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eaLnBrk="0" fontAlgn="base" hangingPunct="0">
                        <a:lnSpc>
                          <a:spcPct val="100000"/>
                        </a:lnSpc>
                        <a:tabLst>
                          <a:tab pos="5715000" algn="l"/>
                        </a:tabLst>
                      </a:pPr>
                      <a:endParaRPr lang="da-DK" sz="11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484887">
                <a:tc>
                  <a:txBody>
                    <a:bodyPr/>
                    <a:lstStyle/>
                    <a:p>
                      <a:pPr eaLnBrk="0" fontAlgn="base" hangingPunct="0">
                        <a:lnSpc>
                          <a:spcPct val="100000"/>
                        </a:lnSpc>
                        <a:tabLst>
                          <a:tab pos="-41910" algn="l"/>
                          <a:tab pos="5715000" algn="l"/>
                        </a:tabLst>
                      </a:pPr>
                      <a:endParaRPr lang="da-DK" sz="11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r>
                        <a:rPr lang="da-DK" sz="1100" dirty="0" err="1" smtClean="0">
                          <a:latin typeface="Calibri"/>
                          <a:ea typeface="Times New Roman"/>
                          <a:cs typeface="Times New Roman"/>
                        </a:rPr>
                        <a:t>Goals</a:t>
                      </a:r>
                      <a:r>
                        <a:rPr lang="da-DK" sz="1100" baseline="0" dirty="0" smtClean="0">
                          <a:latin typeface="Calibri"/>
                          <a:ea typeface="Times New Roman"/>
                          <a:cs typeface="Times New Roman"/>
                        </a:rPr>
                        <a:t>  of intervention</a:t>
                      </a:r>
                      <a:endParaRPr lang="da-DK"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r>
                        <a:rPr lang="da-DK" sz="1100" dirty="0" smtClean="0">
                          <a:latin typeface="Verdana"/>
                          <a:ea typeface="Times New Roman"/>
                          <a:cs typeface="Times New Roman"/>
                        </a:rPr>
                        <a:t>Date for </a:t>
                      </a:r>
                      <a:r>
                        <a:rPr lang="da-DK" sz="1100" dirty="0" err="1" smtClean="0">
                          <a:latin typeface="Verdana"/>
                          <a:ea typeface="Times New Roman"/>
                          <a:cs typeface="Times New Roman"/>
                        </a:rPr>
                        <a:t>follow-up</a:t>
                      </a:r>
                      <a:endParaRPr lang="da-DK"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239">
                <a:tc>
                  <a:txBody>
                    <a:bodyPr/>
                    <a:lstStyle/>
                    <a:p>
                      <a:pPr>
                        <a:lnSpc>
                          <a:spcPts val="1700"/>
                        </a:lnSpc>
                        <a:spcAft>
                          <a:spcPts val="1000"/>
                        </a:spcAft>
                      </a:pPr>
                      <a:r>
                        <a:rPr lang="da-DK" sz="1100" dirty="0" err="1" smtClean="0">
                          <a:latin typeface="Verdana"/>
                          <a:ea typeface="Arial"/>
                          <a:cs typeface="Times New Roman"/>
                        </a:rPr>
                        <a:t>Goal</a:t>
                      </a:r>
                      <a:r>
                        <a:rPr lang="da-DK" sz="1100" baseline="0" dirty="0" smtClean="0">
                          <a:latin typeface="Verdana"/>
                          <a:ea typeface="Arial"/>
                          <a:cs typeface="Times New Roman"/>
                        </a:rPr>
                        <a:t> </a:t>
                      </a:r>
                      <a:r>
                        <a:rPr lang="da-DK" sz="1100" dirty="0" smtClean="0">
                          <a:latin typeface="Verdana"/>
                          <a:ea typeface="Arial"/>
                          <a:cs typeface="Times New Roman"/>
                        </a:rPr>
                        <a:t>1</a:t>
                      </a:r>
                      <a:r>
                        <a:rPr lang="da-DK" sz="1100" dirty="0">
                          <a:latin typeface="Verdana"/>
                          <a:ea typeface="Arial"/>
                          <a:cs typeface="Times New Roman"/>
                        </a:rPr>
                        <a:t>: </a:t>
                      </a:r>
                      <a:endParaRPr lang="da-DK" sz="11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endParaRPr lang="da-DK" sz="1200" dirty="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endParaRPr lang="da-DK" sz="12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239">
                <a:tc>
                  <a:txBody>
                    <a:bodyPr/>
                    <a:lstStyle/>
                    <a:p>
                      <a:pPr>
                        <a:lnSpc>
                          <a:spcPts val="1700"/>
                        </a:lnSpc>
                        <a:spcAft>
                          <a:spcPts val="1000"/>
                        </a:spcAft>
                      </a:pPr>
                      <a:r>
                        <a:rPr lang="da-DK" sz="1100" dirty="0" err="1" smtClean="0">
                          <a:latin typeface="Verdana"/>
                          <a:ea typeface="Arial"/>
                          <a:cs typeface="Times New Roman"/>
                        </a:rPr>
                        <a:t>Goal</a:t>
                      </a:r>
                      <a:r>
                        <a:rPr lang="da-DK" sz="1100" baseline="0" dirty="0" smtClean="0">
                          <a:latin typeface="Verdana"/>
                          <a:ea typeface="Arial"/>
                          <a:cs typeface="Times New Roman"/>
                        </a:rPr>
                        <a:t> 2</a:t>
                      </a:r>
                      <a:r>
                        <a:rPr lang="da-DK" sz="1100" dirty="0" smtClean="0">
                          <a:latin typeface="Verdana"/>
                          <a:ea typeface="Arial"/>
                          <a:cs typeface="Times New Roman"/>
                        </a:rPr>
                        <a:t>: </a:t>
                      </a:r>
                      <a:endParaRPr lang="da-DK" sz="11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239">
                <a:tc>
                  <a:txBody>
                    <a:bodyPr/>
                    <a:lstStyle/>
                    <a:p>
                      <a:pPr>
                        <a:lnSpc>
                          <a:spcPts val="1700"/>
                        </a:lnSpc>
                        <a:spcAft>
                          <a:spcPts val="1000"/>
                        </a:spcAft>
                      </a:pPr>
                      <a:r>
                        <a:rPr lang="da-DK" sz="1100" dirty="0" err="1" smtClean="0">
                          <a:latin typeface="Verdana"/>
                          <a:ea typeface="Arial"/>
                          <a:cs typeface="Times New Roman"/>
                        </a:rPr>
                        <a:t>Goal</a:t>
                      </a:r>
                      <a:r>
                        <a:rPr lang="da-DK" sz="1100" dirty="0" smtClean="0">
                          <a:latin typeface="Verdana"/>
                          <a:ea typeface="Arial"/>
                          <a:cs typeface="Times New Roman"/>
                        </a:rPr>
                        <a:t> </a:t>
                      </a:r>
                      <a:r>
                        <a:rPr lang="da-DK" sz="1100" dirty="0">
                          <a:latin typeface="Verdana"/>
                          <a:ea typeface="Arial"/>
                          <a:cs typeface="Times New Roman"/>
                        </a:rPr>
                        <a:t>3: </a:t>
                      </a:r>
                      <a:endParaRPr lang="da-DK" sz="11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239">
                <a:tc>
                  <a:txBody>
                    <a:bodyPr/>
                    <a:lstStyle/>
                    <a:p>
                      <a:pPr>
                        <a:lnSpc>
                          <a:spcPts val="1700"/>
                        </a:lnSpc>
                        <a:spcAft>
                          <a:spcPts val="1000"/>
                        </a:spcAft>
                      </a:pPr>
                      <a:r>
                        <a:rPr lang="da-DK" sz="1100" dirty="0" err="1" smtClean="0">
                          <a:latin typeface="Verdana"/>
                          <a:ea typeface="Arial"/>
                          <a:cs typeface="Times New Roman"/>
                        </a:rPr>
                        <a:t>Goal</a:t>
                      </a:r>
                      <a:r>
                        <a:rPr lang="da-DK" sz="1100" dirty="0" smtClean="0">
                          <a:latin typeface="Verdana"/>
                          <a:ea typeface="Arial"/>
                          <a:cs typeface="Times New Roman"/>
                        </a:rPr>
                        <a:t> 4</a:t>
                      </a:r>
                      <a:r>
                        <a:rPr lang="da-DK" sz="1100" dirty="0">
                          <a:latin typeface="Verdana"/>
                          <a:ea typeface="Arial"/>
                          <a:cs typeface="Times New Roman"/>
                        </a:rPr>
                        <a:t>: </a:t>
                      </a:r>
                      <a:endParaRPr lang="da-DK" sz="11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7" name="Lige pilforbindelse 6"/>
          <p:cNvCxnSpPr/>
          <p:nvPr/>
        </p:nvCxnSpPr>
        <p:spPr>
          <a:xfrm flipV="1">
            <a:off x="2138516" y="2359742"/>
            <a:ext cx="1342103" cy="147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Lige pilforbindelse 11"/>
          <p:cNvCxnSpPr/>
          <p:nvPr/>
        </p:nvCxnSpPr>
        <p:spPr>
          <a:xfrm>
            <a:off x="2300748" y="3967316"/>
            <a:ext cx="11503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a:t>Scheme</a:t>
            </a:r>
            <a:r>
              <a:rPr lang="da-DK" sz="2400" dirty="0"/>
              <a:t> for plan of action </a:t>
            </a:r>
            <a:r>
              <a:rPr lang="da-DK" sz="2400" dirty="0" smtClean="0"/>
              <a:t>2/3</a:t>
            </a:r>
            <a:endParaRPr lang="da-DK" sz="2400" dirty="0"/>
          </a:p>
        </p:txBody>
      </p:sp>
      <p:sp>
        <p:nvSpPr>
          <p:cNvPr id="3" name="Pladsholder til indhold 2"/>
          <p:cNvSpPr>
            <a:spLocks noGrp="1"/>
          </p:cNvSpPr>
          <p:nvPr>
            <p:ph idx="1"/>
          </p:nvPr>
        </p:nvSpPr>
        <p:spPr/>
        <p:txBody>
          <a:bodyPr/>
          <a:lstStyle/>
          <a:p>
            <a:pPr>
              <a:buNone/>
            </a:pPr>
            <a:endParaRPr lang="da-DK" dirty="0" smtClean="0"/>
          </a:p>
          <a:p>
            <a:pPr>
              <a:buNone/>
            </a:pPr>
            <a:endParaRPr lang="da-DK" dirty="0" smtClean="0"/>
          </a:p>
          <a:p>
            <a:pPr>
              <a:buNone/>
            </a:pPr>
            <a:r>
              <a:rPr lang="da-DK" dirty="0" smtClean="0"/>
              <a:t>Intervention (support </a:t>
            </a:r>
          </a:p>
          <a:p>
            <a:pPr>
              <a:buNone/>
            </a:pPr>
            <a:r>
              <a:rPr lang="da-DK" dirty="0" smtClean="0"/>
              <a:t>and practical </a:t>
            </a:r>
            <a:r>
              <a:rPr lang="da-DK" dirty="0" err="1" smtClean="0"/>
              <a:t>aid</a:t>
            </a:r>
            <a:r>
              <a:rPr lang="da-DK" dirty="0" smtClean="0"/>
              <a:t>)</a:t>
            </a:r>
          </a:p>
          <a:p>
            <a:pPr>
              <a:buNone/>
            </a:pPr>
            <a:endParaRPr lang="da-DK" dirty="0" smtClean="0"/>
          </a:p>
          <a:p>
            <a:pPr>
              <a:buNone/>
            </a:pPr>
            <a:endParaRPr lang="da-DK" dirty="0" smtClean="0"/>
          </a:p>
          <a:p>
            <a:pPr>
              <a:buNone/>
            </a:pPr>
            <a:endParaRPr lang="da-DK" dirty="0" smtClean="0"/>
          </a:p>
          <a:p>
            <a:pPr>
              <a:buNone/>
            </a:pPr>
            <a:r>
              <a:rPr lang="da-DK" dirty="0" err="1" smtClean="0"/>
              <a:t>Extent</a:t>
            </a:r>
            <a:r>
              <a:rPr lang="da-DK" dirty="0" smtClean="0"/>
              <a:t> of intervention</a:t>
            </a:r>
          </a:p>
        </p:txBody>
      </p:sp>
      <p:graphicFrame>
        <p:nvGraphicFramePr>
          <p:cNvPr id="4" name="Tabel 3"/>
          <p:cNvGraphicFramePr>
            <a:graphicFrameLocks noGrp="1"/>
          </p:cNvGraphicFramePr>
          <p:nvPr>
            <p:extLst>
              <p:ext uri="{D42A27DB-BD31-4B8C-83A1-F6EECF244321}">
                <p14:modId xmlns:p14="http://schemas.microsoft.com/office/powerpoint/2010/main" val="329604437"/>
              </p:ext>
            </p:extLst>
          </p:nvPr>
        </p:nvGraphicFramePr>
        <p:xfrm>
          <a:off x="2779028" y="1784554"/>
          <a:ext cx="6114249" cy="4181299"/>
        </p:xfrm>
        <a:graphic>
          <a:graphicData uri="http://schemas.openxmlformats.org/drawingml/2006/table">
            <a:tbl>
              <a:tblPr/>
              <a:tblGrid>
                <a:gridCol w="2427153"/>
                <a:gridCol w="3687096"/>
              </a:tblGrid>
              <a:tr h="566460">
                <a:tc>
                  <a:txBody>
                    <a:bodyPr/>
                    <a:lstStyle/>
                    <a:p>
                      <a:pPr marL="228600" indent="-228600" eaLnBrk="0" fontAlgn="base" hangingPunct="0">
                        <a:lnSpc>
                          <a:spcPct val="101000"/>
                        </a:lnSpc>
                        <a:spcAft>
                          <a:spcPts val="0"/>
                        </a:spcAft>
                        <a:tabLst>
                          <a:tab pos="5715000" algn="l"/>
                        </a:tabLst>
                      </a:pPr>
                      <a:r>
                        <a:rPr lang="da-DK" sz="1200" b="1" dirty="0" smtClean="0">
                          <a:latin typeface="Verdana"/>
                          <a:ea typeface="Times New Roman"/>
                          <a:cs typeface="Times New Roman"/>
                        </a:rPr>
                        <a:t>Support</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smtClean="0">
                        <a:latin typeface="Verdana"/>
                        <a:ea typeface="Arial"/>
                        <a:cs typeface="Times New Roman"/>
                      </a:endParaRPr>
                    </a:p>
                    <a:p>
                      <a:pPr>
                        <a:lnSpc>
                          <a:spcPts val="1700"/>
                        </a:lnSpc>
                        <a:spcAft>
                          <a:spcPts val="1000"/>
                        </a:spcAft>
                      </a:pPr>
                      <a:endParaRPr lang="da-DK" sz="1200" dirty="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460">
                <a:tc>
                  <a:txBody>
                    <a:bodyPr/>
                    <a:lstStyle/>
                    <a:p>
                      <a:pPr marL="228600" indent="-228600" eaLnBrk="0" fontAlgn="base" hangingPunct="0">
                        <a:lnSpc>
                          <a:spcPct val="101000"/>
                        </a:lnSpc>
                        <a:spcAft>
                          <a:spcPts val="0"/>
                        </a:spcAft>
                        <a:tabLst>
                          <a:tab pos="5715000" algn="l"/>
                        </a:tabLst>
                      </a:pPr>
                      <a:r>
                        <a:rPr lang="da-DK" sz="1200" b="1" dirty="0" smtClean="0">
                          <a:latin typeface="Verdana"/>
                          <a:ea typeface="Times New Roman"/>
                          <a:cs typeface="Times New Roman"/>
                        </a:rPr>
                        <a:t>Practical</a:t>
                      </a:r>
                      <a:r>
                        <a:rPr lang="da-DK" sz="1200" b="1" baseline="0" dirty="0" smtClean="0">
                          <a:latin typeface="Verdana"/>
                          <a:ea typeface="Times New Roman"/>
                          <a:cs typeface="Times New Roman"/>
                        </a:rPr>
                        <a:t> </a:t>
                      </a:r>
                      <a:r>
                        <a:rPr lang="da-DK" sz="1200" b="1" baseline="0" dirty="0" err="1" smtClean="0">
                          <a:latin typeface="Verdana"/>
                          <a:ea typeface="Times New Roman"/>
                          <a:cs typeface="Times New Roman"/>
                        </a:rPr>
                        <a:t>aid</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smtClean="0">
                        <a:latin typeface="Verdana"/>
                        <a:ea typeface="Arial"/>
                        <a:cs typeface="Times New Roman"/>
                      </a:endParaRPr>
                    </a:p>
                    <a:p>
                      <a:pPr>
                        <a:lnSpc>
                          <a:spcPts val="1700"/>
                        </a:lnSpc>
                        <a:spcAft>
                          <a:spcPts val="1000"/>
                        </a:spcAft>
                      </a:pPr>
                      <a:endParaRPr lang="da-DK" sz="1200" dirty="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353">
                <a:tc>
                  <a:txBody>
                    <a:bodyPr/>
                    <a:lstStyle/>
                    <a:p>
                      <a:pPr marL="228600" indent="-228600" eaLnBrk="0" fontAlgn="base" hangingPunct="0">
                        <a:lnSpc>
                          <a:spcPct val="101000"/>
                        </a:lnSpc>
                        <a:spcAft>
                          <a:spcPts val="0"/>
                        </a:spcAft>
                        <a:tabLst>
                          <a:tab pos="5715000" algn="l"/>
                        </a:tabLst>
                      </a:pPr>
                      <a:r>
                        <a:rPr lang="da-DK" sz="1200" b="1" dirty="0" smtClean="0">
                          <a:latin typeface="Verdana"/>
                          <a:ea typeface="Times New Roman"/>
                          <a:cs typeface="Times New Roman"/>
                        </a:rPr>
                        <a:t>Provider</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smtClean="0">
                        <a:latin typeface="Verdana"/>
                        <a:ea typeface="Arial"/>
                        <a:cs typeface="Times New Roman"/>
                      </a:endParaRPr>
                    </a:p>
                    <a:p>
                      <a:pPr>
                        <a:lnSpc>
                          <a:spcPts val="1700"/>
                        </a:lnSpc>
                        <a:spcAft>
                          <a:spcPts val="1000"/>
                        </a:spcAft>
                      </a:pPr>
                      <a:endParaRPr lang="da-DK" sz="1200" dirty="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353">
                <a:tc>
                  <a:txBody>
                    <a:bodyPr/>
                    <a:lstStyle/>
                    <a:p>
                      <a:pPr marL="228600" indent="-228600" eaLnBrk="0" fontAlgn="base" hangingPunct="0">
                        <a:lnSpc>
                          <a:spcPct val="101000"/>
                        </a:lnSpc>
                        <a:spcAft>
                          <a:spcPts val="0"/>
                        </a:spcAft>
                        <a:tabLst>
                          <a:tab pos="5715000" algn="l"/>
                        </a:tabLst>
                      </a:pPr>
                      <a:r>
                        <a:rPr lang="da-DK" sz="1200" b="1" dirty="0" smtClean="0">
                          <a:latin typeface="Verdana"/>
                          <a:ea typeface="Times New Roman"/>
                          <a:cs typeface="Times New Roman"/>
                        </a:rPr>
                        <a:t>EXTENT</a:t>
                      </a:r>
                      <a:r>
                        <a:rPr lang="da-DK" sz="1200" b="1" baseline="0" dirty="0" smtClean="0">
                          <a:latin typeface="Verdana"/>
                          <a:ea typeface="Times New Roman"/>
                          <a:cs typeface="Times New Roman"/>
                        </a:rPr>
                        <a:t> OF INTERVENTION</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smtClean="0">
                        <a:latin typeface="Verdana"/>
                        <a:ea typeface="Arial"/>
                        <a:cs typeface="Times New Roman"/>
                      </a:endParaRPr>
                    </a:p>
                    <a:p>
                      <a:pPr>
                        <a:lnSpc>
                          <a:spcPts val="1700"/>
                        </a:lnSpc>
                        <a:spcAft>
                          <a:spcPts val="1000"/>
                        </a:spcAft>
                      </a:pPr>
                      <a:endParaRPr lang="da-DK" sz="1200" dirty="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6310">
                <a:tc>
                  <a:txBody>
                    <a:bodyPr/>
                    <a:lstStyle/>
                    <a:p>
                      <a:pPr marL="228600" indent="-228600" eaLnBrk="0" fontAlgn="base" hangingPunct="0">
                        <a:lnSpc>
                          <a:spcPct val="101000"/>
                        </a:lnSpc>
                        <a:spcAft>
                          <a:spcPts val="0"/>
                        </a:spcAft>
                        <a:tabLst>
                          <a:tab pos="5715000" algn="l"/>
                        </a:tabLst>
                      </a:pPr>
                      <a:r>
                        <a:rPr lang="da-DK" sz="1200" b="1" dirty="0" err="1" smtClean="0">
                          <a:latin typeface="Verdana"/>
                          <a:ea typeface="Times New Roman"/>
                          <a:cs typeface="Times New Roman"/>
                        </a:rPr>
                        <a:t>Expected</a:t>
                      </a:r>
                      <a:r>
                        <a:rPr lang="da-DK" sz="1200" b="1" baseline="0" dirty="0" smtClean="0">
                          <a:latin typeface="Verdana"/>
                          <a:ea typeface="Times New Roman"/>
                          <a:cs typeface="Times New Roman"/>
                        </a:rPr>
                        <a:t> start for intervention - date</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4469">
                <a:tc>
                  <a:txBody>
                    <a:bodyPr/>
                    <a:lstStyle/>
                    <a:p>
                      <a:pPr marL="228600" indent="-228600" eaLnBrk="0" fontAlgn="base" hangingPunct="0">
                        <a:lnSpc>
                          <a:spcPct val="101000"/>
                        </a:lnSpc>
                        <a:spcAft>
                          <a:spcPts val="0"/>
                        </a:spcAft>
                        <a:tabLst>
                          <a:tab pos="5715000" algn="l"/>
                        </a:tabLst>
                      </a:pPr>
                      <a:r>
                        <a:rPr lang="da-DK" sz="1200" b="1" dirty="0" err="1" smtClean="0">
                          <a:latin typeface="Verdana"/>
                          <a:ea typeface="Times New Roman"/>
                          <a:cs typeface="Times New Roman"/>
                        </a:rPr>
                        <a:t>Expected</a:t>
                      </a:r>
                      <a:r>
                        <a:rPr lang="da-DK" sz="1200" b="1" baseline="0" dirty="0" smtClean="0">
                          <a:latin typeface="Verdana"/>
                          <a:ea typeface="Times New Roman"/>
                          <a:cs typeface="Times New Roman"/>
                        </a:rPr>
                        <a:t> finish </a:t>
                      </a:r>
                      <a:r>
                        <a:rPr lang="da-DK" sz="1200" b="1" dirty="0" smtClean="0">
                          <a:latin typeface="Verdana"/>
                          <a:ea typeface="Times New Roman"/>
                          <a:cs typeface="Times New Roman"/>
                        </a:rPr>
                        <a:t>for intervention - date</a:t>
                      </a:r>
                      <a:r>
                        <a:rPr lang="da-DK" sz="1000" dirty="0" smtClean="0">
                          <a:latin typeface="Verdana"/>
                          <a:ea typeface="Times New Roman"/>
                          <a:cs typeface="Times New Roman"/>
                        </a:rPr>
                        <a:t> </a:t>
                      </a:r>
                      <a:endParaRPr lang="da-DK"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smtClean="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6" name="Lige pilforbindelse 5"/>
          <p:cNvCxnSpPr/>
          <p:nvPr/>
        </p:nvCxnSpPr>
        <p:spPr>
          <a:xfrm>
            <a:off x="1592826" y="1961535"/>
            <a:ext cx="914400" cy="147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Lige pilforbindelse 8"/>
          <p:cNvCxnSpPr/>
          <p:nvPr/>
        </p:nvCxnSpPr>
        <p:spPr>
          <a:xfrm>
            <a:off x="1592826" y="3613355"/>
            <a:ext cx="10913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a:t>Scheme</a:t>
            </a:r>
            <a:r>
              <a:rPr lang="da-DK" sz="2400" dirty="0"/>
              <a:t> for plan of action </a:t>
            </a:r>
            <a:r>
              <a:rPr lang="da-DK" sz="2400" dirty="0" smtClean="0"/>
              <a:t>3/3</a:t>
            </a:r>
            <a:endParaRPr lang="da-DK" sz="2400" dirty="0"/>
          </a:p>
        </p:txBody>
      </p:sp>
      <p:sp>
        <p:nvSpPr>
          <p:cNvPr id="3" name="Pladsholder til indhold 2"/>
          <p:cNvSpPr>
            <a:spLocks noGrp="1"/>
          </p:cNvSpPr>
          <p:nvPr>
            <p:ph idx="1"/>
          </p:nvPr>
        </p:nvSpPr>
        <p:spPr>
          <a:xfrm>
            <a:off x="-1" y="1433513"/>
            <a:ext cx="8937523" cy="4692650"/>
          </a:xfrm>
        </p:spPr>
        <p:txBody>
          <a:bodyPr/>
          <a:lstStyle/>
          <a:p>
            <a:endParaRPr lang="da-DK" dirty="0" smtClean="0"/>
          </a:p>
          <a:p>
            <a:endParaRPr lang="da-DK" dirty="0" smtClean="0"/>
          </a:p>
          <a:p>
            <a:pPr>
              <a:buNone/>
            </a:pPr>
            <a:r>
              <a:rPr lang="da-DK" dirty="0" err="1" smtClean="0"/>
              <a:t>Specific</a:t>
            </a:r>
            <a:r>
              <a:rPr lang="da-DK" dirty="0" smtClean="0"/>
              <a:t> </a:t>
            </a:r>
            <a:r>
              <a:rPr lang="da-DK" dirty="0" err="1" smtClean="0"/>
              <a:t>issues</a:t>
            </a:r>
            <a:endParaRPr lang="da-DK" dirty="0" smtClean="0"/>
          </a:p>
          <a:p>
            <a:pPr>
              <a:buNone/>
            </a:pPr>
            <a:endParaRPr lang="da-DK" dirty="0" smtClean="0"/>
          </a:p>
          <a:p>
            <a:pPr>
              <a:buNone/>
            </a:pPr>
            <a:endParaRPr lang="en-US" dirty="0" smtClean="0"/>
          </a:p>
          <a:p>
            <a:pPr>
              <a:buNone/>
            </a:pPr>
            <a:r>
              <a:rPr lang="en-US" dirty="0" smtClean="0"/>
              <a:t>Agreements </a:t>
            </a:r>
            <a:r>
              <a:rPr lang="en-US" dirty="0"/>
              <a:t>with the citizen </a:t>
            </a:r>
            <a:r>
              <a:rPr lang="en-US" dirty="0" smtClean="0"/>
              <a:t>to secure</a:t>
            </a:r>
          </a:p>
          <a:p>
            <a:pPr>
              <a:buNone/>
            </a:pPr>
            <a:r>
              <a:rPr lang="en-US" dirty="0" smtClean="0"/>
              <a:t>fulfillment of goals of intervention</a:t>
            </a:r>
          </a:p>
          <a:p>
            <a:pPr>
              <a:buNone/>
            </a:pPr>
            <a:endParaRPr lang="en-US" dirty="0"/>
          </a:p>
          <a:p>
            <a:pPr>
              <a:buNone/>
            </a:pPr>
            <a:endParaRPr lang="da-DK" dirty="0" smtClean="0"/>
          </a:p>
          <a:p>
            <a:pPr>
              <a:buNone/>
            </a:pPr>
            <a:r>
              <a:rPr lang="da-DK" dirty="0" smtClean="0"/>
              <a:t>Co-ordinering </a:t>
            </a:r>
            <a:r>
              <a:rPr lang="da-DK" dirty="0" err="1" smtClean="0"/>
              <a:t>makes</a:t>
            </a:r>
            <a:r>
              <a:rPr lang="da-DK" dirty="0" smtClean="0"/>
              <a:t> it visible for the </a:t>
            </a:r>
          </a:p>
          <a:p>
            <a:pPr>
              <a:buNone/>
            </a:pPr>
            <a:r>
              <a:rPr lang="da-DK" dirty="0" err="1" smtClean="0"/>
              <a:t>citizen</a:t>
            </a:r>
            <a:r>
              <a:rPr lang="da-DK" dirty="0" smtClean="0"/>
              <a:t> </a:t>
            </a:r>
            <a:r>
              <a:rPr lang="da-DK" dirty="0" err="1" smtClean="0"/>
              <a:t>which</a:t>
            </a:r>
            <a:r>
              <a:rPr lang="da-DK" dirty="0" smtClean="0"/>
              <a:t> obligations all </a:t>
            </a:r>
            <a:r>
              <a:rPr lang="da-DK" dirty="0" err="1" smtClean="0"/>
              <a:t>involved</a:t>
            </a:r>
            <a:endParaRPr lang="da-DK" dirty="0" smtClean="0"/>
          </a:p>
          <a:p>
            <a:pPr>
              <a:buNone/>
            </a:pPr>
            <a:r>
              <a:rPr lang="da-DK" dirty="0" smtClean="0"/>
              <a:t>have</a:t>
            </a:r>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3953875396"/>
              </p:ext>
            </p:extLst>
          </p:nvPr>
        </p:nvGraphicFramePr>
        <p:xfrm>
          <a:off x="3982066" y="1651820"/>
          <a:ext cx="4748980" cy="2099759"/>
        </p:xfrm>
        <a:graphic>
          <a:graphicData uri="http://schemas.openxmlformats.org/drawingml/2006/table">
            <a:tbl>
              <a:tblPr firstRow="1" bandRow="1">
                <a:tableStyleId>{21E4AEA4-8DFA-4A89-87EB-49C32662AFE0}</a:tableStyleId>
              </a:tblPr>
              <a:tblGrid>
                <a:gridCol w="2024156"/>
                <a:gridCol w="2724824"/>
              </a:tblGrid>
              <a:tr h="442451">
                <a:tc>
                  <a:txBody>
                    <a:bodyPr/>
                    <a:lstStyle/>
                    <a:p>
                      <a:r>
                        <a:rPr lang="da-DK" sz="1200" dirty="0" err="1" smtClean="0">
                          <a:solidFill>
                            <a:schemeClr val="tx1"/>
                          </a:solidFill>
                        </a:rPr>
                        <a:t>Other</a:t>
                      </a:r>
                      <a:r>
                        <a:rPr lang="da-DK" sz="1200" baseline="0" dirty="0" smtClean="0">
                          <a:solidFill>
                            <a:schemeClr val="tx1"/>
                          </a:solidFill>
                        </a:rPr>
                        <a:t> </a:t>
                      </a:r>
                      <a:r>
                        <a:rPr lang="da-DK" sz="1200" baseline="0" dirty="0" err="1" smtClean="0">
                          <a:solidFill>
                            <a:schemeClr val="tx1"/>
                          </a:solidFill>
                        </a:rPr>
                        <a:t>matters</a:t>
                      </a:r>
                      <a:endParaRPr lang="da-DK"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02358">
                <a:tc>
                  <a:txBody>
                    <a:bodyPr/>
                    <a:lstStyle/>
                    <a:p>
                      <a:r>
                        <a:rPr lang="da-DK" sz="1200" dirty="0" err="1" smtClean="0"/>
                        <a:t>Other</a:t>
                      </a:r>
                      <a:r>
                        <a:rPr lang="da-DK" sz="1200" dirty="0" smtClean="0"/>
                        <a:t> </a:t>
                      </a:r>
                      <a:r>
                        <a:rPr lang="da-DK" sz="1200" dirty="0" err="1" smtClean="0"/>
                        <a:t>specific</a:t>
                      </a:r>
                      <a:r>
                        <a:rPr lang="da-DK" sz="1200" dirty="0" smtClean="0"/>
                        <a:t> </a:t>
                      </a:r>
                      <a:r>
                        <a:rPr lang="da-DK" sz="1200" dirty="0" err="1" smtClean="0"/>
                        <a:t>issues</a:t>
                      </a:r>
                      <a:r>
                        <a:rPr lang="da-DK" sz="1200" baseline="0" dirty="0" smtClean="0"/>
                        <a:t> </a:t>
                      </a:r>
                      <a:r>
                        <a:rPr lang="da-DK" sz="1200" baseline="0" dirty="0" err="1" smtClean="0"/>
                        <a:t>regarding</a:t>
                      </a:r>
                      <a:r>
                        <a:rPr lang="da-DK" sz="1200" baseline="0" dirty="0" smtClean="0"/>
                        <a:t> </a:t>
                      </a:r>
                      <a:r>
                        <a:rPr lang="da-DK" sz="1200" baseline="0" dirty="0" err="1" smtClean="0"/>
                        <a:t>home</a:t>
                      </a:r>
                      <a:r>
                        <a:rPr lang="da-DK" sz="1200" baseline="0" dirty="0" smtClean="0"/>
                        <a:t>, job,</a:t>
                      </a:r>
                      <a:r>
                        <a:rPr lang="da-DK" sz="1200" dirty="0" smtClean="0"/>
                        <a:t> </a:t>
                      </a:r>
                      <a:r>
                        <a:rPr lang="da-DK" sz="1200" dirty="0" err="1" smtClean="0"/>
                        <a:t>personal</a:t>
                      </a:r>
                      <a:r>
                        <a:rPr lang="da-DK" sz="1200" dirty="0" smtClean="0"/>
                        <a:t> assistance, </a:t>
                      </a:r>
                      <a:r>
                        <a:rPr lang="da-DK" sz="1200" dirty="0" err="1" smtClean="0"/>
                        <a:t>treatment</a:t>
                      </a:r>
                      <a:r>
                        <a:rPr lang="da-DK" sz="1200" dirty="0" smtClean="0"/>
                        <a:t>, </a:t>
                      </a:r>
                      <a:r>
                        <a:rPr lang="da-DK" sz="1200" dirty="0" err="1" smtClean="0"/>
                        <a:t>tools</a:t>
                      </a:r>
                      <a:r>
                        <a:rPr lang="da-DK" sz="1200" dirty="0" smtClean="0"/>
                        <a:t> of </a:t>
                      </a:r>
                      <a:r>
                        <a:rPr lang="da-DK" sz="1200" dirty="0" err="1" smtClean="0"/>
                        <a:t>aid</a:t>
                      </a:r>
                      <a:r>
                        <a:rPr lang="da-DK" sz="1200" dirty="0" smtClean="0"/>
                        <a:t> etc.</a:t>
                      </a:r>
                      <a:endParaRPr lang="da-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4950">
                <a:tc>
                  <a:txBody>
                    <a:bodyPr/>
                    <a:lstStyle/>
                    <a:p>
                      <a:r>
                        <a:rPr lang="da-DK" sz="1200" dirty="0" smtClean="0"/>
                        <a:t>Any agreements with the </a:t>
                      </a:r>
                      <a:r>
                        <a:rPr lang="da-DK" sz="1200" dirty="0" err="1" smtClean="0"/>
                        <a:t>citizen</a:t>
                      </a:r>
                      <a:endParaRPr lang="da-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3357911470"/>
              </p:ext>
            </p:extLst>
          </p:nvPr>
        </p:nvGraphicFramePr>
        <p:xfrm>
          <a:off x="4100051" y="4203290"/>
          <a:ext cx="4601497" cy="1593415"/>
        </p:xfrm>
        <a:graphic>
          <a:graphicData uri="http://schemas.openxmlformats.org/drawingml/2006/table">
            <a:tbl>
              <a:tblPr firstRow="1" bandRow="1">
                <a:tableStyleId>{21E4AEA4-8DFA-4A89-87EB-49C32662AFE0}</a:tableStyleId>
              </a:tblPr>
              <a:tblGrid>
                <a:gridCol w="2050026"/>
                <a:gridCol w="2551471"/>
              </a:tblGrid>
              <a:tr h="398207">
                <a:tc>
                  <a:txBody>
                    <a:bodyPr/>
                    <a:lstStyle/>
                    <a:p>
                      <a:r>
                        <a:rPr lang="da-DK" sz="1200" dirty="0" smtClean="0">
                          <a:solidFill>
                            <a:schemeClr val="tx1"/>
                          </a:solidFill>
                        </a:rPr>
                        <a:t>Co-ordination</a:t>
                      </a:r>
                      <a:r>
                        <a:rPr lang="da-DK" sz="1200" baseline="0" dirty="0" smtClean="0">
                          <a:solidFill>
                            <a:schemeClr val="tx1"/>
                          </a:solidFill>
                        </a:rPr>
                        <a:t> –</a:t>
                      </a:r>
                      <a:r>
                        <a:rPr lang="da-DK" sz="1200" baseline="0" dirty="0" err="1" smtClean="0">
                          <a:solidFill>
                            <a:schemeClr val="tx1"/>
                          </a:solidFill>
                        </a:rPr>
                        <a:t>authority</a:t>
                      </a:r>
                      <a:endParaRPr lang="da-DK"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5128">
                <a:tc>
                  <a:txBody>
                    <a:bodyPr/>
                    <a:lstStyle/>
                    <a:p>
                      <a:r>
                        <a:rPr lang="da-DK" sz="1200" dirty="0" err="1" smtClean="0"/>
                        <a:t>Possible</a:t>
                      </a:r>
                      <a:r>
                        <a:rPr lang="da-DK" sz="1200" dirty="0" smtClean="0"/>
                        <a:t> partners</a:t>
                      </a:r>
                      <a:r>
                        <a:rPr lang="da-DK" sz="1200" baseline="0" dirty="0" smtClean="0"/>
                        <a:t> with formal </a:t>
                      </a:r>
                      <a:r>
                        <a:rPr lang="da-DK" sz="1200" baseline="0" dirty="0" err="1" smtClean="0"/>
                        <a:t>authority</a:t>
                      </a:r>
                      <a:endParaRPr lang="da-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1854">
                <a:tc>
                  <a:txBody>
                    <a:bodyPr/>
                    <a:lstStyle/>
                    <a:p>
                      <a:r>
                        <a:rPr lang="en-US" sz="12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Possible coordinating caseworker with overall responsibility </a:t>
                      </a:r>
                      <a:endParaRPr lang="da-DK" sz="105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a-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 name="Lige pilforbindelse 6"/>
          <p:cNvCxnSpPr/>
          <p:nvPr/>
        </p:nvCxnSpPr>
        <p:spPr>
          <a:xfrm>
            <a:off x="3141406" y="2286000"/>
            <a:ext cx="796413" cy="147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Lige pilforbindelse 9"/>
          <p:cNvCxnSpPr/>
          <p:nvPr/>
        </p:nvCxnSpPr>
        <p:spPr>
          <a:xfrm flipV="1">
            <a:off x="3333135" y="3569110"/>
            <a:ext cx="707923" cy="147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Lige pilforbindelse 15"/>
          <p:cNvCxnSpPr/>
          <p:nvPr/>
        </p:nvCxnSpPr>
        <p:spPr>
          <a:xfrm>
            <a:off x="3229897" y="5206181"/>
            <a:ext cx="855406" cy="2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a:t>Scheme</a:t>
            </a:r>
            <a:r>
              <a:rPr lang="da-DK" sz="2400" dirty="0"/>
              <a:t> for plan of action </a:t>
            </a:r>
            <a:r>
              <a:rPr lang="da-DK" sz="2400" dirty="0" smtClean="0"/>
              <a:t>1/2</a:t>
            </a:r>
            <a:endParaRPr lang="da-DK" sz="2400" dirty="0"/>
          </a:p>
        </p:txBody>
      </p:sp>
      <p:sp>
        <p:nvSpPr>
          <p:cNvPr id="3" name="Pladsholder til indhold 2"/>
          <p:cNvSpPr>
            <a:spLocks noGrp="1"/>
          </p:cNvSpPr>
          <p:nvPr>
            <p:ph idx="1"/>
          </p:nvPr>
        </p:nvSpPr>
        <p:spPr/>
        <p:txBody>
          <a:bodyPr/>
          <a:lstStyle/>
          <a:p>
            <a:pPr>
              <a:buNone/>
            </a:pPr>
            <a:r>
              <a:rPr lang="da-DK" dirty="0" smtClean="0"/>
              <a:t>	Purpose and intervention</a:t>
            </a:r>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1537487251"/>
              </p:ext>
            </p:extLst>
          </p:nvPr>
        </p:nvGraphicFramePr>
        <p:xfrm>
          <a:off x="781665" y="1946786"/>
          <a:ext cx="7639664" cy="1809956"/>
        </p:xfrm>
        <a:graphic>
          <a:graphicData uri="http://schemas.openxmlformats.org/drawingml/2006/table">
            <a:tbl>
              <a:tblPr/>
              <a:tblGrid>
                <a:gridCol w="2544018"/>
                <a:gridCol w="3230465"/>
                <a:gridCol w="1865181"/>
              </a:tblGrid>
              <a:tr h="222038">
                <a:tc>
                  <a:txBody>
                    <a:bodyPr/>
                    <a:lstStyle/>
                    <a:p>
                      <a:pPr eaLnBrk="0" fontAlgn="base" hangingPunct="0">
                        <a:lnSpc>
                          <a:spcPct val="100000"/>
                        </a:lnSpc>
                        <a:tabLst>
                          <a:tab pos="-41910" algn="l"/>
                          <a:tab pos="5715000" algn="l"/>
                        </a:tabLst>
                      </a:pPr>
                      <a:r>
                        <a:rPr lang="da-DK" sz="1100" dirty="0" smtClean="0">
                          <a:latin typeface="Verdana" panose="020B0604030504040204" pitchFamily="34" charset="0"/>
                          <a:ea typeface="Verdana" panose="020B0604030504040204" pitchFamily="34" charset="0"/>
                          <a:cs typeface="Verdana" panose="020B0604030504040204" pitchFamily="34" charset="0"/>
                        </a:rPr>
                        <a:t>Purpose</a:t>
                      </a:r>
                      <a:r>
                        <a:rPr lang="da-DK" sz="1100" baseline="0" dirty="0" smtClean="0">
                          <a:latin typeface="Verdana" panose="020B0604030504040204" pitchFamily="34" charset="0"/>
                          <a:ea typeface="Verdana" panose="020B0604030504040204" pitchFamily="34" charset="0"/>
                          <a:cs typeface="Verdana" panose="020B0604030504040204" pitchFamily="34" charset="0"/>
                        </a:rPr>
                        <a:t> of intervention</a:t>
                      </a:r>
                      <a:endParaRPr lang="da-DK" sz="1100" dirty="0">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eaLnBrk="0" fontAlgn="base" hangingPunct="0">
                        <a:lnSpc>
                          <a:spcPct val="100000"/>
                        </a:lnSpc>
                        <a:tabLst>
                          <a:tab pos="5715000" algn="l"/>
                        </a:tabLst>
                      </a:pPr>
                      <a:endParaRPr lang="da-DK" sz="11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da-DK"/>
                    </a:p>
                  </a:txBody>
                  <a:tcPr/>
                </a:tc>
              </a:tr>
              <a:tr h="444078">
                <a:tc>
                  <a:txBody>
                    <a:bodyPr/>
                    <a:lstStyle/>
                    <a:p>
                      <a:pPr eaLnBrk="0" fontAlgn="base" hangingPunct="0">
                        <a:lnSpc>
                          <a:spcPct val="100000"/>
                        </a:lnSpc>
                        <a:tabLst>
                          <a:tab pos="-41910" algn="l"/>
                          <a:tab pos="5715000" algn="l"/>
                        </a:tabLst>
                      </a:pPr>
                      <a:endParaRPr lang="da-DK" sz="110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r>
                        <a:rPr lang="da-DK" sz="1100" dirty="0" err="1" smtClean="0">
                          <a:latin typeface="Calibri"/>
                          <a:ea typeface="Times New Roman"/>
                          <a:cs typeface="Times New Roman"/>
                        </a:rPr>
                        <a:t>Goals</a:t>
                      </a:r>
                      <a:r>
                        <a:rPr lang="da-DK" sz="1100" baseline="0" dirty="0" smtClean="0">
                          <a:latin typeface="Calibri"/>
                          <a:ea typeface="Times New Roman"/>
                          <a:cs typeface="Times New Roman"/>
                        </a:rPr>
                        <a:t> of intervention</a:t>
                      </a:r>
                      <a:endParaRPr lang="da-DK"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r>
                        <a:rPr lang="da-DK" sz="1100" dirty="0" smtClean="0">
                          <a:latin typeface="Verdana"/>
                          <a:ea typeface="Times New Roman"/>
                          <a:cs typeface="Times New Roman"/>
                        </a:rPr>
                        <a:t>Date </a:t>
                      </a:r>
                      <a:r>
                        <a:rPr lang="da-DK" sz="1100" dirty="0">
                          <a:latin typeface="Verdana"/>
                          <a:ea typeface="Times New Roman"/>
                          <a:cs typeface="Times New Roman"/>
                        </a:rPr>
                        <a:t>for </a:t>
                      </a:r>
                      <a:r>
                        <a:rPr lang="da-DK" sz="1100" dirty="0" err="1" smtClean="0">
                          <a:latin typeface="Verdana"/>
                          <a:ea typeface="Times New Roman"/>
                          <a:cs typeface="Times New Roman"/>
                        </a:rPr>
                        <a:t>follow-up</a:t>
                      </a:r>
                      <a:endParaRPr lang="da-DK"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960">
                <a:tc>
                  <a:txBody>
                    <a:bodyPr/>
                    <a:lstStyle/>
                    <a:p>
                      <a:pPr>
                        <a:lnSpc>
                          <a:spcPts val="1700"/>
                        </a:lnSpc>
                        <a:spcAft>
                          <a:spcPts val="1000"/>
                        </a:spcAft>
                      </a:pPr>
                      <a:r>
                        <a:rPr lang="da-DK" sz="1100" dirty="0" smtClean="0">
                          <a:latin typeface="Verdana"/>
                          <a:ea typeface="Arial"/>
                          <a:cs typeface="Times New Roman"/>
                        </a:rPr>
                        <a:t>Goal1</a:t>
                      </a:r>
                      <a:r>
                        <a:rPr lang="da-DK" sz="1100" dirty="0">
                          <a:latin typeface="Verdana"/>
                          <a:ea typeface="Arial"/>
                          <a:cs typeface="Times New Roman"/>
                        </a:rPr>
                        <a:t>: </a:t>
                      </a:r>
                      <a:endParaRPr lang="da-DK" sz="11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endParaRPr lang="da-DK" sz="1200" dirty="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eaLnBrk="0" fontAlgn="base" hangingPunct="0">
                        <a:lnSpc>
                          <a:spcPct val="100000"/>
                        </a:lnSpc>
                        <a:tabLst>
                          <a:tab pos="5715000" algn="l"/>
                        </a:tabLst>
                      </a:pPr>
                      <a:endParaRPr lang="da-DK" sz="1200" dirty="0">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960">
                <a:tc>
                  <a:txBody>
                    <a:bodyPr/>
                    <a:lstStyle/>
                    <a:p>
                      <a:pPr>
                        <a:lnSpc>
                          <a:spcPts val="1700"/>
                        </a:lnSpc>
                        <a:spcAft>
                          <a:spcPts val="1000"/>
                        </a:spcAft>
                      </a:pPr>
                      <a:r>
                        <a:rPr lang="da-DK" sz="1100" dirty="0" err="1" smtClean="0">
                          <a:latin typeface="Verdana"/>
                          <a:ea typeface="Arial"/>
                          <a:cs typeface="Times New Roman"/>
                        </a:rPr>
                        <a:t>Goal</a:t>
                      </a:r>
                      <a:r>
                        <a:rPr lang="da-DK" sz="1100" dirty="0" smtClean="0">
                          <a:latin typeface="Verdana"/>
                          <a:ea typeface="Arial"/>
                          <a:cs typeface="Times New Roman"/>
                        </a:rPr>
                        <a:t> 2: </a:t>
                      </a:r>
                      <a:endParaRPr lang="da-DK" sz="11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960">
                <a:tc>
                  <a:txBody>
                    <a:bodyPr/>
                    <a:lstStyle/>
                    <a:p>
                      <a:pPr>
                        <a:lnSpc>
                          <a:spcPts val="1700"/>
                        </a:lnSpc>
                        <a:spcAft>
                          <a:spcPts val="1000"/>
                        </a:spcAft>
                      </a:pPr>
                      <a:r>
                        <a:rPr lang="da-DK" sz="1100" dirty="0" err="1" smtClean="0">
                          <a:latin typeface="Verdana"/>
                          <a:ea typeface="Arial"/>
                          <a:cs typeface="Times New Roman"/>
                        </a:rPr>
                        <a:t>Goal</a:t>
                      </a:r>
                      <a:r>
                        <a:rPr lang="da-DK" sz="1100" dirty="0" smtClean="0">
                          <a:latin typeface="Verdana"/>
                          <a:ea typeface="Arial"/>
                          <a:cs typeface="Times New Roman"/>
                        </a:rPr>
                        <a:t> 3</a:t>
                      </a:r>
                      <a:r>
                        <a:rPr lang="da-DK" sz="1100" dirty="0">
                          <a:latin typeface="Verdana"/>
                          <a:ea typeface="Arial"/>
                          <a:cs typeface="Times New Roman"/>
                        </a:rPr>
                        <a:t>: </a:t>
                      </a:r>
                      <a:endParaRPr lang="da-DK" sz="11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960">
                <a:tc>
                  <a:txBody>
                    <a:bodyPr/>
                    <a:lstStyle/>
                    <a:p>
                      <a:pPr>
                        <a:lnSpc>
                          <a:spcPts val="1700"/>
                        </a:lnSpc>
                        <a:spcAft>
                          <a:spcPts val="1000"/>
                        </a:spcAft>
                      </a:pPr>
                      <a:r>
                        <a:rPr lang="da-DK" sz="1100" dirty="0" err="1" smtClean="0">
                          <a:latin typeface="Verdana"/>
                          <a:ea typeface="Arial"/>
                          <a:cs typeface="Times New Roman"/>
                        </a:rPr>
                        <a:t>Goal</a:t>
                      </a:r>
                      <a:r>
                        <a:rPr lang="da-DK" sz="1100" dirty="0" smtClean="0">
                          <a:latin typeface="Verdana"/>
                          <a:ea typeface="Arial"/>
                          <a:cs typeface="Times New Roman"/>
                        </a:rPr>
                        <a:t> 4</a:t>
                      </a:r>
                      <a:r>
                        <a:rPr lang="da-DK" sz="1100" dirty="0">
                          <a:latin typeface="Verdana"/>
                          <a:ea typeface="Arial"/>
                          <a:cs typeface="Times New Roman"/>
                        </a:rPr>
                        <a:t>: </a:t>
                      </a:r>
                      <a:endParaRPr lang="da-DK" sz="1100" dirty="0">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249606626"/>
              </p:ext>
            </p:extLst>
          </p:nvPr>
        </p:nvGraphicFramePr>
        <p:xfrm>
          <a:off x="855405" y="3967316"/>
          <a:ext cx="7551175" cy="2235749"/>
        </p:xfrm>
        <a:graphic>
          <a:graphicData uri="http://schemas.openxmlformats.org/drawingml/2006/table">
            <a:tbl>
              <a:tblPr/>
              <a:tblGrid>
                <a:gridCol w="3698565"/>
                <a:gridCol w="3852610"/>
              </a:tblGrid>
              <a:tr h="156907">
                <a:tc>
                  <a:txBody>
                    <a:bodyPr/>
                    <a:lstStyle/>
                    <a:p>
                      <a:pPr marL="228600" indent="-228600" eaLnBrk="0" fontAlgn="base" hangingPunct="0">
                        <a:lnSpc>
                          <a:spcPct val="101000"/>
                        </a:lnSpc>
                        <a:spcAft>
                          <a:spcPts val="0"/>
                        </a:spcAft>
                        <a:tabLst>
                          <a:tab pos="5715000" algn="l"/>
                        </a:tabLst>
                      </a:pPr>
                      <a:r>
                        <a:rPr lang="da-DK" sz="1100" b="0" dirty="0" smtClean="0">
                          <a:latin typeface="Verdana" panose="020B0604030504040204" pitchFamily="34" charset="0"/>
                          <a:ea typeface="Verdana" panose="020B0604030504040204" pitchFamily="34" charset="0"/>
                          <a:cs typeface="Verdana" panose="020B0604030504040204" pitchFamily="34" charset="0"/>
                        </a:rPr>
                        <a:t>Kind</a:t>
                      </a:r>
                      <a:r>
                        <a:rPr lang="da-DK" sz="1100" b="0" baseline="0" dirty="0" smtClean="0">
                          <a:latin typeface="Verdana" panose="020B0604030504040204" pitchFamily="34" charset="0"/>
                          <a:ea typeface="Verdana" panose="020B0604030504040204" pitchFamily="34" charset="0"/>
                          <a:cs typeface="Verdana" panose="020B0604030504040204" pitchFamily="34" charset="0"/>
                        </a:rPr>
                        <a:t> of support</a:t>
                      </a:r>
                      <a:endParaRPr lang="da-DK" sz="1100" b="0" dirty="0">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741">
                <a:tc>
                  <a:txBody>
                    <a:bodyPr/>
                    <a:lstStyle/>
                    <a:p>
                      <a:pPr marL="228600" indent="-228600" eaLnBrk="0" fontAlgn="base" hangingPunct="0">
                        <a:lnSpc>
                          <a:spcPct val="101000"/>
                        </a:lnSpc>
                        <a:spcAft>
                          <a:spcPts val="0"/>
                        </a:spcAft>
                        <a:tabLst>
                          <a:tab pos="5715000" algn="l"/>
                        </a:tabLst>
                      </a:pPr>
                      <a:r>
                        <a:rPr lang="da-DK" sz="1100" b="0" dirty="0" smtClean="0">
                          <a:latin typeface="Verdana" panose="020B0604030504040204" pitchFamily="34" charset="0"/>
                          <a:ea typeface="Verdana" panose="020B0604030504040204" pitchFamily="34" charset="0"/>
                          <a:cs typeface="Verdana" panose="020B0604030504040204" pitchFamily="34" charset="0"/>
                        </a:rPr>
                        <a:t>Practical</a:t>
                      </a:r>
                      <a:r>
                        <a:rPr lang="da-DK" sz="1100" b="0" baseline="0" dirty="0" smtClean="0">
                          <a:latin typeface="Verdana" panose="020B0604030504040204" pitchFamily="34" charset="0"/>
                          <a:ea typeface="Verdana" panose="020B0604030504040204" pitchFamily="34" charset="0"/>
                          <a:cs typeface="Verdana" panose="020B0604030504040204" pitchFamily="34" charset="0"/>
                        </a:rPr>
                        <a:t> </a:t>
                      </a:r>
                      <a:r>
                        <a:rPr lang="da-DK" sz="1100" b="0" baseline="0" dirty="0" err="1" smtClean="0">
                          <a:latin typeface="Verdana" panose="020B0604030504040204" pitchFamily="34" charset="0"/>
                          <a:ea typeface="Verdana" panose="020B0604030504040204" pitchFamily="34" charset="0"/>
                          <a:cs typeface="Verdana" panose="020B0604030504040204" pitchFamily="34" charset="0"/>
                        </a:rPr>
                        <a:t>aid</a:t>
                      </a:r>
                      <a:endParaRPr lang="da-DK" sz="1100" b="0" dirty="0">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8741">
                <a:tc>
                  <a:txBody>
                    <a:bodyPr/>
                    <a:lstStyle/>
                    <a:p>
                      <a:pPr marL="228600" indent="-228600" eaLnBrk="0" fontAlgn="base" hangingPunct="0">
                        <a:lnSpc>
                          <a:spcPct val="101000"/>
                        </a:lnSpc>
                        <a:spcAft>
                          <a:spcPts val="0"/>
                        </a:spcAft>
                        <a:tabLst>
                          <a:tab pos="5715000" algn="l"/>
                        </a:tabLst>
                      </a:pPr>
                      <a:r>
                        <a:rPr lang="da-DK" sz="1100" b="0" dirty="0" smtClean="0">
                          <a:latin typeface="Verdana" panose="020B0604030504040204" pitchFamily="34" charset="0"/>
                          <a:ea typeface="Verdana" panose="020B0604030504040204" pitchFamily="34" charset="0"/>
                          <a:cs typeface="Verdana" panose="020B0604030504040204" pitchFamily="34" charset="0"/>
                        </a:rPr>
                        <a:t>Provider</a:t>
                      </a:r>
                      <a:r>
                        <a:rPr lang="da-DK" sz="1100" b="0" baseline="0" dirty="0" smtClean="0">
                          <a:latin typeface="Verdana" panose="020B0604030504040204" pitchFamily="34" charset="0"/>
                          <a:ea typeface="Verdana" panose="020B0604030504040204" pitchFamily="34" charset="0"/>
                          <a:cs typeface="Verdana" panose="020B0604030504040204" pitchFamily="34" charset="0"/>
                        </a:rPr>
                        <a:t> </a:t>
                      </a:r>
                      <a:endParaRPr lang="da-DK" sz="1100" b="0" dirty="0">
                        <a:latin typeface="Verdana" panose="020B0604030504040204" pitchFamily="34" charset="0"/>
                        <a:ea typeface="Verdana" panose="020B0604030504040204" pitchFamily="34" charset="0"/>
                        <a:cs typeface="Verdana" panose="020B060403050404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745">
                <a:tc>
                  <a:txBody>
                    <a:bodyPr/>
                    <a:lstStyle/>
                    <a:p>
                      <a:pPr marL="228600" indent="-228600" eaLnBrk="0" fontAlgn="base" hangingPunct="0">
                        <a:lnSpc>
                          <a:spcPct val="101000"/>
                        </a:lnSpc>
                        <a:spcAft>
                          <a:spcPts val="0"/>
                        </a:spcAft>
                        <a:tabLst>
                          <a:tab pos="5715000" algn="l"/>
                        </a:tabLst>
                      </a:pPr>
                      <a:r>
                        <a:rPr lang="da-DK" sz="1200" b="0" dirty="0" smtClean="0">
                          <a:latin typeface="Verdana"/>
                          <a:ea typeface="Times New Roman"/>
                          <a:cs typeface="Times New Roman"/>
                        </a:rPr>
                        <a:t>The</a:t>
                      </a:r>
                      <a:r>
                        <a:rPr lang="da-DK" sz="1200" b="0" baseline="0" dirty="0" smtClean="0">
                          <a:latin typeface="Verdana"/>
                          <a:ea typeface="Times New Roman"/>
                          <a:cs typeface="Times New Roman"/>
                        </a:rPr>
                        <a:t> </a:t>
                      </a:r>
                      <a:r>
                        <a:rPr lang="da-DK" sz="1200" b="0" baseline="0" dirty="0" err="1" smtClean="0">
                          <a:latin typeface="Verdana"/>
                          <a:ea typeface="Times New Roman"/>
                          <a:cs typeface="Times New Roman"/>
                        </a:rPr>
                        <a:t>extent</a:t>
                      </a:r>
                      <a:r>
                        <a:rPr lang="da-DK" sz="1200" b="0" baseline="0" dirty="0" smtClean="0">
                          <a:latin typeface="Verdana"/>
                          <a:ea typeface="Times New Roman"/>
                          <a:cs typeface="Times New Roman"/>
                        </a:rPr>
                        <a:t> of the intervention</a:t>
                      </a:r>
                      <a:endParaRPr lang="da-DK" sz="1100" b="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652">
                <a:tc>
                  <a:txBody>
                    <a:bodyPr/>
                    <a:lstStyle/>
                    <a:p>
                      <a:pPr marL="228600" indent="-228600" eaLnBrk="0" fontAlgn="base" hangingPunct="0">
                        <a:lnSpc>
                          <a:spcPct val="101000"/>
                        </a:lnSpc>
                        <a:spcAft>
                          <a:spcPts val="0"/>
                        </a:spcAft>
                        <a:tabLst>
                          <a:tab pos="5715000" algn="l"/>
                        </a:tabLst>
                      </a:pPr>
                      <a:r>
                        <a:rPr lang="da-DK" sz="1200" b="0" dirty="0" err="1" smtClean="0">
                          <a:latin typeface="Verdana"/>
                          <a:ea typeface="Times New Roman"/>
                          <a:cs typeface="Times New Roman"/>
                        </a:rPr>
                        <a:t>Expected</a:t>
                      </a:r>
                      <a:r>
                        <a:rPr lang="da-DK" sz="1200" b="0" dirty="0" smtClean="0">
                          <a:latin typeface="Verdana"/>
                          <a:ea typeface="Times New Roman"/>
                          <a:cs typeface="Times New Roman"/>
                        </a:rPr>
                        <a:t> start of the intervention - date</a:t>
                      </a:r>
                      <a:endParaRPr lang="da-DK" sz="1100" b="0" dirty="0">
                        <a:latin typeface="Calibri"/>
                        <a:ea typeface="Times New Roman"/>
                        <a:cs typeface="Times New Roman"/>
                      </a:endParaRPr>
                    </a:p>
                    <a:p>
                      <a:pPr marL="228600" indent="-13335" eaLnBrk="0" fontAlgn="base" hangingPunct="0">
                        <a:lnSpc>
                          <a:spcPct val="101000"/>
                        </a:lnSpc>
                        <a:spcAft>
                          <a:spcPts val="0"/>
                        </a:spcAft>
                        <a:tabLst>
                          <a:tab pos="5715000" algn="l"/>
                        </a:tabLst>
                      </a:pPr>
                      <a:endParaRPr lang="da-DK" sz="1100" b="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652">
                <a:tc>
                  <a:txBody>
                    <a:bodyPr/>
                    <a:lstStyle/>
                    <a:p>
                      <a:pPr marL="228600" indent="-228600" eaLnBrk="0" fontAlgn="base" hangingPunct="0">
                        <a:lnSpc>
                          <a:spcPct val="101000"/>
                        </a:lnSpc>
                        <a:spcAft>
                          <a:spcPts val="0"/>
                        </a:spcAft>
                        <a:tabLst>
                          <a:tab pos="5715000" algn="l"/>
                        </a:tabLst>
                      </a:pPr>
                      <a:r>
                        <a:rPr lang="da-DK" sz="1200" b="0" dirty="0" err="1" smtClean="0">
                          <a:latin typeface="Verdana"/>
                          <a:ea typeface="Times New Roman"/>
                          <a:cs typeface="Times New Roman"/>
                        </a:rPr>
                        <a:t>Expected</a:t>
                      </a:r>
                      <a:r>
                        <a:rPr lang="da-DK" sz="1200" b="0" dirty="0" smtClean="0">
                          <a:latin typeface="Verdana"/>
                          <a:ea typeface="Times New Roman"/>
                          <a:cs typeface="Times New Roman"/>
                        </a:rPr>
                        <a:t> finish of the intervention - date</a:t>
                      </a:r>
                      <a:endParaRPr lang="da-DK" sz="1100" b="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700"/>
                        </a:lnSpc>
                        <a:spcAft>
                          <a:spcPts val="1000"/>
                        </a:spcAft>
                      </a:pPr>
                      <a:endParaRPr lang="da-DK" sz="1200" dirty="0">
                        <a:latin typeface="Verdana"/>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12"/>
          <p:cNvSpPr txBox="1">
            <a:spLocks/>
          </p:cNvSpPr>
          <p:nvPr/>
        </p:nvSpPr>
        <p:spPr bwMode="auto">
          <a:xfrm rot="1906685">
            <a:off x="6821994" y="1873432"/>
            <a:ext cx="2419662" cy="400110"/>
          </a:xfrm>
          <a:prstGeom prst="rect">
            <a:avLst/>
          </a:prstGeom>
          <a:solidFill>
            <a:srgbClr val="FF0000"/>
          </a:solidFill>
          <a:ln w="9525">
            <a:solidFill>
              <a:schemeClr val="bg1"/>
            </a:solidFill>
            <a:miter lim="800000"/>
            <a:headEnd/>
            <a:tailEnd/>
          </a:ln>
          <a:effectLst>
            <a:outerShdw blurRad="50800" dist="38100" algn="l" rotWithShape="0">
              <a:prstClr val="black">
                <a:alpha val="40000"/>
              </a:prstClr>
            </a:outerShdw>
          </a:effectLst>
          <a:scene3d>
            <a:camera prst="orthographicFront"/>
            <a:lightRig rig="balanced" dir="t"/>
          </a:scene3d>
          <a:sp3d>
            <a:bevelT/>
          </a:sp3d>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auto" latinLnBrk="0" hangingPunct="0">
              <a:lnSpc>
                <a:spcPct val="100000"/>
              </a:lnSpc>
              <a:spcBef>
                <a:spcPct val="50000"/>
              </a:spcBef>
              <a:spcAft>
                <a:spcPct val="0"/>
              </a:spcAft>
              <a:buClrTx/>
              <a:buSzTx/>
              <a:buFontTx/>
              <a:buNone/>
              <a:tabLst/>
              <a:defRPr/>
            </a:pPr>
            <a:r>
              <a:rPr kumimoji="0" lang="da-DK" sz="2000" b="1" i="0" u="none" strike="noStrike" kern="0" cap="none" spc="0" normalizeH="0" baseline="0" noProof="0" dirty="0" smtClean="0">
                <a:ln>
                  <a:noFill/>
                </a:ln>
                <a:solidFill>
                  <a:srgbClr val="FFFFFF"/>
                </a:solidFill>
                <a:effectLst/>
                <a:uLnTx/>
                <a:uFillTx/>
                <a:latin typeface="Arial"/>
                <a:ea typeface="+mn-ea"/>
                <a:cs typeface="Geneva" charset="0"/>
              </a:rPr>
              <a:t>Udfyldt eksempel</a:t>
            </a:r>
            <a:endParaRPr kumimoji="0" lang="da-DK" sz="2000" b="1" i="0" u="none" strike="noStrike" kern="0" cap="none" spc="0" normalizeH="0" baseline="0" noProof="0" dirty="0">
              <a:ln>
                <a:noFill/>
              </a:ln>
              <a:solidFill>
                <a:srgbClr val="FFFFFF"/>
              </a:solidFill>
              <a:effectLst/>
              <a:uLnTx/>
              <a:uFillTx/>
              <a:latin typeface="Arial"/>
              <a:ea typeface="+mn-ea"/>
              <a:cs typeface="Geneva"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a:t>Scheme</a:t>
            </a:r>
            <a:r>
              <a:rPr lang="da-DK" sz="2400" dirty="0"/>
              <a:t> for plan of action </a:t>
            </a:r>
            <a:r>
              <a:rPr lang="da-DK" sz="2400" dirty="0" smtClean="0"/>
              <a:t>2/2</a:t>
            </a:r>
            <a:endParaRPr lang="da-DK" sz="2400" dirty="0"/>
          </a:p>
        </p:txBody>
      </p:sp>
      <p:sp>
        <p:nvSpPr>
          <p:cNvPr id="3" name="Pladsholder til indhold 2"/>
          <p:cNvSpPr>
            <a:spLocks noGrp="1"/>
          </p:cNvSpPr>
          <p:nvPr>
            <p:ph idx="1"/>
          </p:nvPr>
        </p:nvSpPr>
        <p:spPr/>
        <p:txBody>
          <a:bodyPr/>
          <a:lstStyle/>
          <a:p>
            <a:pPr>
              <a:buNone/>
            </a:pPr>
            <a:r>
              <a:rPr lang="da-DK" dirty="0" smtClean="0"/>
              <a:t>	</a:t>
            </a:r>
            <a:r>
              <a:rPr lang="da-DK" dirty="0" err="1" smtClean="0"/>
              <a:t>Other</a:t>
            </a:r>
            <a:r>
              <a:rPr lang="da-DK" dirty="0" smtClean="0"/>
              <a:t> </a:t>
            </a:r>
            <a:r>
              <a:rPr lang="da-DK" dirty="0" err="1" smtClean="0"/>
              <a:t>things</a:t>
            </a:r>
            <a:endParaRPr lang="da-DK" dirty="0" smtClean="0"/>
          </a:p>
          <a:p>
            <a:endParaRPr lang="da-DK" dirty="0" smtClean="0"/>
          </a:p>
          <a:p>
            <a:endParaRPr lang="da-DK" dirty="0" smtClean="0"/>
          </a:p>
          <a:p>
            <a:endParaRPr lang="da-DK" dirty="0" smtClean="0"/>
          </a:p>
          <a:p>
            <a:endParaRPr lang="da-DK" dirty="0" smtClean="0"/>
          </a:p>
          <a:p>
            <a:endParaRPr lang="da-DK" dirty="0" smtClean="0"/>
          </a:p>
          <a:p>
            <a:endParaRPr lang="da-DK" dirty="0" smtClean="0"/>
          </a:p>
          <a:p>
            <a:endParaRPr lang="da-DK" dirty="0" smtClean="0"/>
          </a:p>
          <a:p>
            <a:pPr>
              <a:buNone/>
            </a:pPr>
            <a:r>
              <a:rPr lang="da-DK" dirty="0" smtClean="0"/>
              <a:t>	Co-ordination - </a:t>
            </a:r>
            <a:r>
              <a:rPr lang="da-DK" dirty="0" err="1" smtClean="0"/>
              <a:t>authority</a:t>
            </a:r>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809804367"/>
              </p:ext>
            </p:extLst>
          </p:nvPr>
        </p:nvGraphicFramePr>
        <p:xfrm>
          <a:off x="943896" y="1843548"/>
          <a:ext cx="6676104" cy="1881403"/>
        </p:xfrm>
        <a:graphic>
          <a:graphicData uri="http://schemas.openxmlformats.org/drawingml/2006/table">
            <a:tbl>
              <a:tblPr firstRow="1" bandRow="1">
                <a:tableStyleId>{21E4AEA4-8DFA-4A89-87EB-49C32662AFE0}</a:tableStyleId>
              </a:tblPr>
              <a:tblGrid>
                <a:gridCol w="2831691"/>
                <a:gridCol w="3844413"/>
              </a:tblGrid>
              <a:tr h="936523">
                <a:tc>
                  <a:txBody>
                    <a:bodyPr/>
                    <a:lstStyle/>
                    <a:p>
                      <a:r>
                        <a:rPr lang="da-DK" sz="1400" b="0" kern="1200" dirty="0" err="1" smtClean="0">
                          <a:solidFill>
                            <a:schemeClr val="tx1"/>
                          </a:solidFill>
                          <a:latin typeface="+mn-lt"/>
                          <a:ea typeface="+mn-ea"/>
                          <a:cs typeface="+mn-cs"/>
                        </a:rPr>
                        <a:t>Other</a:t>
                      </a:r>
                      <a:r>
                        <a:rPr lang="da-DK" sz="1400" b="0" kern="1200" dirty="0" smtClean="0">
                          <a:solidFill>
                            <a:schemeClr val="tx1"/>
                          </a:solidFill>
                          <a:latin typeface="+mn-lt"/>
                          <a:ea typeface="+mn-ea"/>
                          <a:cs typeface="+mn-cs"/>
                        </a:rPr>
                        <a:t> </a:t>
                      </a:r>
                      <a:r>
                        <a:rPr lang="da-DK" sz="1400" b="0" kern="1200" dirty="0" err="1" smtClean="0">
                          <a:solidFill>
                            <a:schemeClr val="tx1"/>
                          </a:solidFill>
                          <a:latin typeface="+mn-lt"/>
                          <a:ea typeface="+mn-ea"/>
                          <a:cs typeface="+mn-cs"/>
                        </a:rPr>
                        <a:t>specific</a:t>
                      </a:r>
                      <a:r>
                        <a:rPr lang="da-DK" sz="1400" b="0" kern="1200" dirty="0" smtClean="0">
                          <a:solidFill>
                            <a:schemeClr val="tx1"/>
                          </a:solidFill>
                          <a:latin typeface="+mn-lt"/>
                          <a:ea typeface="+mn-ea"/>
                          <a:cs typeface="+mn-cs"/>
                        </a:rPr>
                        <a:t> </a:t>
                      </a:r>
                      <a:r>
                        <a:rPr lang="en-US" sz="1400" b="0" kern="1200" dirty="0" smtClean="0">
                          <a:solidFill>
                            <a:schemeClr val="accent4"/>
                          </a:solidFill>
                          <a:effectLst/>
                          <a:latin typeface="+mn-lt"/>
                          <a:ea typeface="+mn-ea"/>
                          <a:cs typeface="+mn-cs"/>
                        </a:rPr>
                        <a:t>issues concerning housing, job, personal assistance, treatment, equipment, etc.</a:t>
                      </a:r>
                      <a:endParaRPr lang="da-DK" sz="1100" b="0" dirty="0">
                        <a:solidFill>
                          <a:schemeClr val="accent4"/>
                        </a:solidFill>
                      </a:endParaRPr>
                    </a:p>
                  </a:txBody>
                  <a:tcPr/>
                </a:tc>
                <a:tc>
                  <a:txBody>
                    <a:bodyPr/>
                    <a:lstStyle/>
                    <a:p>
                      <a:endParaRPr lang="da-DK">
                        <a:solidFill>
                          <a:schemeClr val="tx1"/>
                        </a:solidFill>
                      </a:endParaRPr>
                    </a:p>
                  </a:txBody>
                  <a:tcPr/>
                </a:tc>
              </a:tr>
              <a:tr h="936523">
                <a:tc>
                  <a:txBody>
                    <a:bodyPr/>
                    <a:lstStyle/>
                    <a:p>
                      <a:r>
                        <a:rPr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Any agreements with citizen [indicate if there are agreements with citizen]</a:t>
                      </a:r>
                      <a:endParaRPr lang="da-DK"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da-DK" dirty="0">
                        <a:solidFill>
                          <a:schemeClr val="tx1"/>
                        </a:solidFill>
                      </a:endParaRPr>
                    </a:p>
                  </a:txBody>
                  <a:tcPr/>
                </a:tc>
              </a:tr>
            </a:tbl>
          </a:graphicData>
        </a:graphic>
      </p:graphicFrame>
      <p:graphicFrame>
        <p:nvGraphicFramePr>
          <p:cNvPr id="5" name="Tabel 4"/>
          <p:cNvGraphicFramePr>
            <a:graphicFrameLocks noGrp="1"/>
          </p:cNvGraphicFramePr>
          <p:nvPr>
            <p:extLst>
              <p:ext uri="{D42A27DB-BD31-4B8C-83A1-F6EECF244321}">
                <p14:modId xmlns:p14="http://schemas.microsoft.com/office/powerpoint/2010/main" val="1579293923"/>
              </p:ext>
            </p:extLst>
          </p:nvPr>
        </p:nvGraphicFramePr>
        <p:xfrm>
          <a:off x="1002890" y="4557252"/>
          <a:ext cx="6617110" cy="1763415"/>
        </p:xfrm>
        <a:graphic>
          <a:graphicData uri="http://schemas.openxmlformats.org/drawingml/2006/table">
            <a:tbl>
              <a:tblPr firstRow="1" bandRow="1">
                <a:tableStyleId>{21E4AEA4-8DFA-4A89-87EB-49C32662AFE0}</a:tableStyleId>
              </a:tblPr>
              <a:tblGrid>
                <a:gridCol w="2743200"/>
                <a:gridCol w="3873910"/>
              </a:tblGrid>
              <a:tr h="818535">
                <a:tc>
                  <a:txBody>
                    <a:bodyPr/>
                    <a:lstStyle/>
                    <a:p>
                      <a:r>
                        <a:rPr lang="en-US" sz="1400" b="0" kern="1200" dirty="0" smtClean="0">
                          <a:solidFill>
                            <a:schemeClr val="accent4"/>
                          </a:solidFill>
                          <a:effectLst/>
                          <a:latin typeface="Verdana" panose="020B0604030504040204" pitchFamily="34" charset="0"/>
                          <a:ea typeface="Verdana" panose="020B0604030504040204" pitchFamily="34" charset="0"/>
                          <a:cs typeface="Verdana" panose="020B0604030504040204" pitchFamily="34" charset="0"/>
                        </a:rPr>
                        <a:t>Partners – authorities and</a:t>
                      </a:r>
                      <a:r>
                        <a:rPr lang="en-US" sz="1400" b="0" kern="1200" baseline="0" dirty="0" smtClean="0">
                          <a:solidFill>
                            <a:schemeClr val="accent4"/>
                          </a:solidFill>
                          <a:effectLst/>
                          <a:latin typeface="Verdana" panose="020B0604030504040204" pitchFamily="34" charset="0"/>
                          <a:ea typeface="Verdana" panose="020B0604030504040204" pitchFamily="34" charset="0"/>
                          <a:cs typeface="Verdana" panose="020B0604030504040204" pitchFamily="34" charset="0"/>
                        </a:rPr>
                        <a:t> offices </a:t>
                      </a:r>
                      <a:r>
                        <a:rPr lang="en-US" sz="1400" b="0" kern="1200" dirty="0" smtClean="0">
                          <a:solidFill>
                            <a:schemeClr val="accent4"/>
                          </a:solidFill>
                          <a:effectLst/>
                          <a:latin typeface="Verdana" panose="020B0604030504040204" pitchFamily="34" charset="0"/>
                          <a:ea typeface="Verdana" panose="020B0604030504040204" pitchFamily="34" charset="0"/>
                          <a:cs typeface="Verdana" panose="020B0604030504040204" pitchFamily="34" charset="0"/>
                        </a:rPr>
                        <a:t>[name, telephone and section]</a:t>
                      </a:r>
                      <a:endParaRPr lang="da-DK" sz="1400" b="0" dirty="0">
                        <a:solidFill>
                          <a:schemeClr val="accent4"/>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da-DK"/>
                    </a:p>
                  </a:txBody>
                  <a:tcPr/>
                </a:tc>
              </a:tr>
              <a:tr h="818535">
                <a:tc>
                  <a:txBody>
                    <a:bodyPr/>
                    <a:lstStyle/>
                    <a:p>
                      <a:r>
                        <a:rPr lang="en-US" sz="14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Possibly a coordinating caseworker with overall responsibility [name, telephone and section]</a:t>
                      </a:r>
                      <a:endParaRPr lang="da-DK"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da-DK" dirty="0"/>
                    </a:p>
                  </a:txBody>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Case </a:t>
            </a:r>
            <a:r>
              <a:rPr lang="da-DK" sz="2400" dirty="0" err="1" smtClean="0"/>
              <a:t>exercise</a:t>
            </a:r>
            <a:endParaRPr lang="da-DK" sz="2400" dirty="0"/>
          </a:p>
        </p:txBody>
      </p:sp>
      <p:sp>
        <p:nvSpPr>
          <p:cNvPr id="4" name="Content Placeholder 2"/>
          <p:cNvSpPr>
            <a:spLocks noGrp="1"/>
          </p:cNvSpPr>
          <p:nvPr>
            <p:ph idx="1"/>
          </p:nvPr>
        </p:nvSpPr>
        <p:spPr>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pPr marL="190500" indent="-190500">
              <a:tabLst>
                <a:tab pos="5715000" algn="l"/>
              </a:tabLst>
            </a:pPr>
            <a:endParaRPr lang="da-DK" dirty="0" smtClean="0"/>
          </a:p>
          <a:p>
            <a:pPr marL="190500" indent="-190500">
              <a:tabLst>
                <a:tab pos="5715000" algn="l"/>
              </a:tabLst>
            </a:pPr>
            <a:r>
              <a:rPr lang="da-DK" dirty="0" err="1" smtClean="0"/>
              <a:t>Based</a:t>
            </a:r>
            <a:r>
              <a:rPr lang="da-DK" dirty="0" smtClean="0"/>
              <a:t> on the </a:t>
            </a:r>
            <a:r>
              <a:rPr lang="da-DK" dirty="0" err="1" smtClean="0"/>
              <a:t>description</a:t>
            </a:r>
            <a:r>
              <a:rPr lang="da-DK" dirty="0" smtClean="0"/>
              <a:t> of the case </a:t>
            </a:r>
            <a:r>
              <a:rPr lang="da-DK" dirty="0" err="1" smtClean="0"/>
              <a:t>you</a:t>
            </a:r>
            <a:r>
              <a:rPr lang="da-DK" dirty="0" smtClean="0"/>
              <a:t> </a:t>
            </a:r>
            <a:r>
              <a:rPr lang="da-DK" dirty="0" err="1" smtClean="0"/>
              <a:t>shall</a:t>
            </a:r>
            <a:endParaRPr lang="da-DK" dirty="0" smtClean="0"/>
          </a:p>
          <a:p>
            <a:pPr marL="190500" indent="-190500">
              <a:buNone/>
              <a:tabLst>
                <a:tab pos="5715000" algn="l"/>
              </a:tabLst>
            </a:pPr>
            <a:r>
              <a:rPr lang="da-DK" dirty="0" smtClean="0"/>
              <a:t>	 </a:t>
            </a:r>
            <a:r>
              <a:rPr lang="da-DK" dirty="0" err="1" smtClean="0"/>
              <a:t>make</a:t>
            </a:r>
            <a:r>
              <a:rPr lang="da-DK" dirty="0" smtClean="0"/>
              <a:t> a plan of action</a:t>
            </a:r>
          </a:p>
          <a:p>
            <a:pPr marL="190500" indent="-190500">
              <a:tabLst>
                <a:tab pos="5715000" algn="l"/>
              </a:tabLst>
            </a:pPr>
            <a:r>
              <a:rPr lang="da-DK" dirty="0" err="1" smtClean="0"/>
              <a:t>Consider</a:t>
            </a:r>
            <a:r>
              <a:rPr lang="da-DK" dirty="0" smtClean="0"/>
              <a:t>:</a:t>
            </a:r>
          </a:p>
          <a:p>
            <a:pPr marL="190500" indent="-190500">
              <a:tabLst>
                <a:tab pos="5715000" algn="l"/>
              </a:tabLst>
            </a:pPr>
            <a:endParaRPr lang="da-DK" dirty="0" smtClean="0"/>
          </a:p>
          <a:p>
            <a:pPr marL="190500" indent="-190500">
              <a:tabLst>
                <a:tab pos="5715000" algn="l"/>
              </a:tabLst>
            </a:pPr>
            <a:endParaRPr lang="da-DK" dirty="0" smtClean="0"/>
          </a:p>
          <a:p>
            <a:pPr marL="190500" indent="-190500">
              <a:tabLst>
                <a:tab pos="5715000" algn="l"/>
              </a:tabLst>
            </a:pPr>
            <a:endParaRPr lang="da-DK" dirty="0" smtClean="0"/>
          </a:p>
        </p:txBody>
      </p:sp>
      <p:sp>
        <p:nvSpPr>
          <p:cNvPr id="5" name="TextBox 6"/>
          <p:cNvSpPr txBox="1"/>
          <p:nvPr/>
        </p:nvSpPr>
        <p:spPr>
          <a:xfrm>
            <a:off x="678426" y="2816942"/>
            <a:ext cx="3607823" cy="594650"/>
          </a:xfrm>
          <a:prstGeom prst="rect">
            <a:avLst/>
          </a:prstGeom>
          <a:solidFill>
            <a:schemeClr val="bg2">
              <a:lumMod val="40000"/>
              <a:lumOff val="60000"/>
            </a:schemeClr>
          </a:solidFill>
          <a:effectLst>
            <a:outerShdw blurRad="50800" dist="38100" algn="l" rotWithShape="0">
              <a:prstClr val="black">
                <a:alpha val="40000"/>
              </a:prstClr>
            </a:outerShdw>
          </a:effectLst>
        </p:spPr>
        <p:txBody>
          <a:bodyPr wrap="square">
            <a:spAutoFit/>
          </a:bodyPr>
          <a:lstStyle/>
          <a:p>
            <a:pPr marL="190500" indent="-190500" eaLnBrk="0" hangingPunct="0">
              <a:lnSpc>
                <a:spcPct val="102000"/>
              </a:lnSpc>
              <a:spcAft>
                <a:spcPct val="37000"/>
              </a:spcAft>
              <a:buFont typeface="Arial" pitchFamily="34" charset="0"/>
              <a:buChar char="•"/>
              <a:tabLst>
                <a:tab pos="5715000" algn="l"/>
              </a:tabLst>
              <a:defRPr/>
            </a:pPr>
            <a:r>
              <a:rPr lang="da-DK" sz="1600" dirty="0" err="1" smtClean="0">
                <a:solidFill>
                  <a:srgbClr val="091D5D"/>
                </a:solidFill>
                <a:latin typeface="+mn-lt"/>
                <a:ea typeface="+mn-ea"/>
              </a:rPr>
              <a:t>Should</a:t>
            </a:r>
            <a:r>
              <a:rPr lang="da-DK" sz="1600" dirty="0" smtClean="0">
                <a:solidFill>
                  <a:srgbClr val="091D5D"/>
                </a:solidFill>
                <a:latin typeface="+mn-lt"/>
                <a:ea typeface="+mn-ea"/>
              </a:rPr>
              <a:t> the </a:t>
            </a:r>
            <a:r>
              <a:rPr lang="da-DK" sz="1600" dirty="0" err="1" smtClean="0">
                <a:solidFill>
                  <a:srgbClr val="091D5D"/>
                </a:solidFill>
                <a:latin typeface="+mn-lt"/>
                <a:ea typeface="+mn-ea"/>
              </a:rPr>
              <a:t>citizen</a:t>
            </a:r>
            <a:r>
              <a:rPr lang="da-DK" sz="1600" dirty="0" smtClean="0">
                <a:solidFill>
                  <a:srgbClr val="091D5D"/>
                </a:solidFill>
                <a:latin typeface="+mn-lt"/>
                <a:ea typeface="+mn-ea"/>
              </a:rPr>
              <a:t> </a:t>
            </a:r>
            <a:r>
              <a:rPr lang="da-DK" sz="1600" dirty="0" err="1" smtClean="0">
                <a:solidFill>
                  <a:srgbClr val="091D5D"/>
                </a:solidFill>
                <a:latin typeface="+mn-lt"/>
                <a:ea typeface="+mn-ea"/>
              </a:rPr>
              <a:t>be</a:t>
            </a:r>
            <a:r>
              <a:rPr lang="da-DK" sz="1600" dirty="0" smtClean="0">
                <a:solidFill>
                  <a:srgbClr val="091D5D"/>
                </a:solidFill>
                <a:latin typeface="+mn-lt"/>
                <a:ea typeface="+mn-ea"/>
              </a:rPr>
              <a:t> offered a plan of action?</a:t>
            </a:r>
            <a:endParaRPr lang="da-DK" sz="1600" dirty="0">
              <a:solidFill>
                <a:srgbClr val="091D5D"/>
              </a:solidFill>
              <a:latin typeface="+mn-lt"/>
              <a:ea typeface="+mn-ea"/>
            </a:endParaRPr>
          </a:p>
        </p:txBody>
      </p:sp>
      <p:sp>
        <p:nvSpPr>
          <p:cNvPr id="6" name="TextBox 7"/>
          <p:cNvSpPr txBox="1"/>
          <p:nvPr/>
        </p:nvSpPr>
        <p:spPr>
          <a:xfrm>
            <a:off x="589934" y="3672347"/>
            <a:ext cx="3696315" cy="1530355"/>
          </a:xfrm>
          <a:prstGeom prst="rect">
            <a:avLst/>
          </a:prstGeom>
          <a:solidFill>
            <a:schemeClr val="bg2">
              <a:lumMod val="40000"/>
              <a:lumOff val="60000"/>
            </a:schemeClr>
          </a:solidFill>
          <a:effectLst>
            <a:outerShdw blurRad="50800" dist="38100" algn="l" rotWithShape="0">
              <a:prstClr val="black">
                <a:alpha val="40000"/>
              </a:prstClr>
            </a:outerShdw>
          </a:effectLst>
        </p:spPr>
        <p:txBody>
          <a:bodyPr wrap="square">
            <a:spAutoFit/>
          </a:bodyPr>
          <a:lstStyle/>
          <a:p>
            <a:pPr marL="190500" indent="-190500" eaLnBrk="0" hangingPunct="0">
              <a:lnSpc>
                <a:spcPct val="102000"/>
              </a:lnSpc>
              <a:spcAft>
                <a:spcPct val="37000"/>
              </a:spcAft>
              <a:buFont typeface="Arial" pitchFamily="34" charset="0"/>
              <a:buChar char="•"/>
              <a:tabLst>
                <a:tab pos="5715000" algn="l"/>
              </a:tabLst>
              <a:defRPr/>
            </a:pPr>
            <a:r>
              <a:rPr lang="da-DK" sz="1600" dirty="0" err="1" smtClean="0">
                <a:solidFill>
                  <a:srgbClr val="091D5D"/>
                </a:solidFill>
                <a:latin typeface="+mn-lt"/>
                <a:ea typeface="+mn-ea"/>
              </a:rPr>
              <a:t>What</a:t>
            </a:r>
            <a:r>
              <a:rPr lang="da-DK" sz="1600" dirty="0" smtClean="0">
                <a:solidFill>
                  <a:srgbClr val="091D5D"/>
                </a:solidFill>
                <a:latin typeface="+mn-lt"/>
                <a:ea typeface="+mn-ea"/>
              </a:rPr>
              <a:t> is </a:t>
            </a:r>
            <a:r>
              <a:rPr lang="da-DK" sz="1600" dirty="0" err="1" smtClean="0">
                <a:solidFill>
                  <a:srgbClr val="091D5D"/>
                </a:solidFill>
                <a:latin typeface="+mn-lt"/>
                <a:ea typeface="+mn-ea"/>
              </a:rPr>
              <a:t>needed</a:t>
            </a:r>
            <a:r>
              <a:rPr lang="da-DK" sz="1600" dirty="0" smtClean="0">
                <a:solidFill>
                  <a:srgbClr val="091D5D"/>
                </a:solidFill>
                <a:latin typeface="+mn-lt"/>
                <a:ea typeface="+mn-ea"/>
              </a:rPr>
              <a:t> to support the </a:t>
            </a:r>
            <a:r>
              <a:rPr lang="da-DK" sz="1600" dirty="0" err="1" smtClean="0">
                <a:solidFill>
                  <a:srgbClr val="091D5D"/>
                </a:solidFill>
                <a:latin typeface="+mn-lt"/>
                <a:ea typeface="+mn-ea"/>
              </a:rPr>
              <a:t>involvement</a:t>
            </a:r>
            <a:r>
              <a:rPr lang="da-DK" sz="1600" dirty="0" smtClean="0">
                <a:solidFill>
                  <a:srgbClr val="091D5D"/>
                </a:solidFill>
                <a:latin typeface="+mn-lt"/>
                <a:ea typeface="+mn-ea"/>
              </a:rPr>
              <a:t> of </a:t>
            </a:r>
            <a:r>
              <a:rPr lang="da-DK" sz="1600" dirty="0" err="1" smtClean="0">
                <a:solidFill>
                  <a:srgbClr val="091D5D"/>
                </a:solidFill>
                <a:latin typeface="+mn-lt"/>
                <a:ea typeface="+mn-ea"/>
              </a:rPr>
              <a:t>this</a:t>
            </a:r>
            <a:r>
              <a:rPr lang="da-DK" sz="1600" dirty="0" smtClean="0">
                <a:solidFill>
                  <a:srgbClr val="091D5D"/>
                </a:solidFill>
                <a:latin typeface="+mn-lt"/>
                <a:ea typeface="+mn-ea"/>
              </a:rPr>
              <a:t> </a:t>
            </a:r>
            <a:r>
              <a:rPr lang="da-DK" sz="1600" dirty="0" err="1" smtClean="0">
                <a:solidFill>
                  <a:srgbClr val="091D5D"/>
                </a:solidFill>
                <a:latin typeface="+mn-lt"/>
                <a:ea typeface="+mn-ea"/>
              </a:rPr>
              <a:t>specific</a:t>
            </a:r>
            <a:r>
              <a:rPr lang="da-DK" sz="1600" dirty="0" smtClean="0">
                <a:solidFill>
                  <a:srgbClr val="091D5D"/>
                </a:solidFill>
                <a:latin typeface="+mn-lt"/>
                <a:ea typeface="+mn-ea"/>
              </a:rPr>
              <a:t> </a:t>
            </a:r>
            <a:r>
              <a:rPr lang="da-DK" sz="1600" dirty="0" err="1" smtClean="0">
                <a:solidFill>
                  <a:srgbClr val="091D5D"/>
                </a:solidFill>
                <a:latin typeface="+mn-lt"/>
                <a:ea typeface="+mn-ea"/>
              </a:rPr>
              <a:t>citizen</a:t>
            </a:r>
            <a:r>
              <a:rPr lang="da-DK" sz="1600" dirty="0" smtClean="0">
                <a:solidFill>
                  <a:srgbClr val="091D5D"/>
                </a:solidFill>
                <a:latin typeface="+mn-lt"/>
                <a:ea typeface="+mn-ea"/>
              </a:rPr>
              <a:t>?</a:t>
            </a:r>
            <a:endParaRPr lang="da-DK" sz="1600" dirty="0">
              <a:solidFill>
                <a:srgbClr val="091D5D"/>
              </a:solidFill>
              <a:latin typeface="+mn-lt"/>
              <a:ea typeface="+mn-ea"/>
            </a:endParaRPr>
          </a:p>
          <a:p>
            <a:pPr marL="190500" indent="-190500" eaLnBrk="0" hangingPunct="0">
              <a:lnSpc>
                <a:spcPct val="102000"/>
              </a:lnSpc>
              <a:spcAft>
                <a:spcPct val="37000"/>
              </a:spcAft>
              <a:buFont typeface="Arial" pitchFamily="34" charset="0"/>
              <a:buChar char="•"/>
              <a:tabLst>
                <a:tab pos="5715000" algn="l"/>
              </a:tabLst>
              <a:defRPr/>
            </a:pPr>
            <a:r>
              <a:rPr lang="da-DK" sz="1600" dirty="0" err="1" smtClean="0">
                <a:solidFill>
                  <a:srgbClr val="091D5D"/>
                </a:solidFill>
                <a:latin typeface="+mn-lt"/>
                <a:ea typeface="+mn-ea"/>
              </a:rPr>
              <a:t>Which</a:t>
            </a:r>
            <a:r>
              <a:rPr lang="da-DK" sz="1600" dirty="0" smtClean="0">
                <a:solidFill>
                  <a:srgbClr val="091D5D"/>
                </a:solidFill>
                <a:latin typeface="+mn-lt"/>
                <a:ea typeface="+mn-ea"/>
              </a:rPr>
              <a:t> </a:t>
            </a:r>
            <a:r>
              <a:rPr lang="da-DK" sz="1600" dirty="0" err="1" smtClean="0">
                <a:solidFill>
                  <a:srgbClr val="091D5D"/>
                </a:solidFill>
                <a:latin typeface="+mn-lt"/>
                <a:ea typeface="+mn-ea"/>
              </a:rPr>
              <a:t>individual</a:t>
            </a:r>
            <a:r>
              <a:rPr lang="da-DK" sz="1600" dirty="0" smtClean="0">
                <a:solidFill>
                  <a:srgbClr val="091D5D"/>
                </a:solidFill>
                <a:latin typeface="+mn-lt"/>
                <a:ea typeface="+mn-ea"/>
              </a:rPr>
              <a:t> </a:t>
            </a:r>
            <a:r>
              <a:rPr lang="da-DK" sz="1600" dirty="0" err="1" smtClean="0">
                <a:solidFill>
                  <a:srgbClr val="091D5D"/>
                </a:solidFill>
                <a:latin typeface="+mn-lt"/>
                <a:ea typeface="+mn-ea"/>
              </a:rPr>
              <a:t>goals</a:t>
            </a:r>
            <a:r>
              <a:rPr lang="da-DK" sz="1600" dirty="0" smtClean="0">
                <a:solidFill>
                  <a:srgbClr val="091D5D"/>
                </a:solidFill>
                <a:latin typeface="+mn-lt"/>
                <a:ea typeface="+mn-ea"/>
              </a:rPr>
              <a:t> </a:t>
            </a:r>
            <a:r>
              <a:rPr lang="da-DK" sz="1600" dirty="0" err="1" smtClean="0">
                <a:solidFill>
                  <a:srgbClr val="091D5D"/>
                </a:solidFill>
                <a:latin typeface="+mn-lt"/>
                <a:ea typeface="+mn-ea"/>
              </a:rPr>
              <a:t>will</a:t>
            </a:r>
            <a:r>
              <a:rPr lang="da-DK" sz="1600" dirty="0" smtClean="0">
                <a:solidFill>
                  <a:srgbClr val="091D5D"/>
                </a:solidFill>
                <a:latin typeface="+mn-lt"/>
                <a:ea typeface="+mn-ea"/>
              </a:rPr>
              <a:t> </a:t>
            </a:r>
            <a:r>
              <a:rPr lang="da-DK" sz="1600" dirty="0" err="1" smtClean="0">
                <a:solidFill>
                  <a:srgbClr val="091D5D"/>
                </a:solidFill>
                <a:latin typeface="+mn-lt"/>
                <a:ea typeface="+mn-ea"/>
              </a:rPr>
              <a:t>you</a:t>
            </a:r>
            <a:r>
              <a:rPr lang="da-DK" sz="1600" dirty="0" smtClean="0">
                <a:solidFill>
                  <a:srgbClr val="091D5D"/>
                </a:solidFill>
                <a:latin typeface="+mn-lt"/>
                <a:ea typeface="+mn-ea"/>
              </a:rPr>
              <a:t> </a:t>
            </a:r>
            <a:r>
              <a:rPr lang="da-DK" sz="1600" dirty="0" err="1" smtClean="0">
                <a:solidFill>
                  <a:srgbClr val="091D5D"/>
                </a:solidFill>
                <a:latin typeface="+mn-lt"/>
                <a:ea typeface="+mn-ea"/>
              </a:rPr>
              <a:t>formulate</a:t>
            </a:r>
            <a:r>
              <a:rPr lang="da-DK" sz="1600" dirty="0" smtClean="0">
                <a:solidFill>
                  <a:srgbClr val="091D5D"/>
                </a:solidFill>
                <a:latin typeface="+mn-lt"/>
                <a:ea typeface="+mn-ea"/>
              </a:rPr>
              <a:t> for the </a:t>
            </a:r>
            <a:r>
              <a:rPr lang="da-DK" sz="1600" dirty="0" err="1" smtClean="0">
                <a:solidFill>
                  <a:srgbClr val="091D5D"/>
                </a:solidFill>
                <a:latin typeface="+mn-lt"/>
                <a:ea typeface="+mn-ea"/>
              </a:rPr>
              <a:t>citizen</a:t>
            </a:r>
            <a:r>
              <a:rPr lang="da-DK" sz="1600" dirty="0" smtClean="0">
                <a:solidFill>
                  <a:srgbClr val="091D5D"/>
                </a:solidFill>
                <a:latin typeface="+mn-lt"/>
                <a:ea typeface="+mn-ea"/>
              </a:rPr>
              <a:t>?</a:t>
            </a:r>
            <a:endParaRPr lang="da-DK" sz="1600" dirty="0">
              <a:solidFill>
                <a:srgbClr val="091D5D"/>
              </a:solidFill>
              <a:latin typeface="+mn-lt"/>
              <a:ea typeface="+mn-ea"/>
            </a:endParaRPr>
          </a:p>
          <a:p>
            <a:pPr marL="190500" indent="-190500" eaLnBrk="0" hangingPunct="0">
              <a:lnSpc>
                <a:spcPct val="102000"/>
              </a:lnSpc>
              <a:spcAft>
                <a:spcPct val="37000"/>
              </a:spcAft>
              <a:buFont typeface="Arial" pitchFamily="34" charset="0"/>
              <a:buChar char="•"/>
              <a:tabLst>
                <a:tab pos="5715000" algn="l"/>
              </a:tabLst>
              <a:defRPr/>
            </a:pPr>
            <a:r>
              <a:rPr lang="da-DK" sz="1600" dirty="0" smtClean="0">
                <a:solidFill>
                  <a:srgbClr val="091D5D"/>
                </a:solidFill>
                <a:latin typeface="+mn-lt"/>
                <a:ea typeface="+mn-ea"/>
              </a:rPr>
              <a:t>How </a:t>
            </a:r>
            <a:r>
              <a:rPr lang="da-DK" sz="1600" dirty="0" err="1" smtClean="0">
                <a:solidFill>
                  <a:srgbClr val="091D5D"/>
                </a:solidFill>
                <a:latin typeface="+mn-lt"/>
                <a:ea typeface="+mn-ea"/>
              </a:rPr>
              <a:t>will</a:t>
            </a:r>
            <a:r>
              <a:rPr lang="da-DK" sz="1600" dirty="0" smtClean="0">
                <a:solidFill>
                  <a:srgbClr val="091D5D"/>
                </a:solidFill>
                <a:latin typeface="+mn-lt"/>
                <a:ea typeface="+mn-ea"/>
              </a:rPr>
              <a:t> </a:t>
            </a:r>
            <a:r>
              <a:rPr lang="da-DK" sz="1600" dirty="0" err="1" smtClean="0">
                <a:solidFill>
                  <a:srgbClr val="091D5D"/>
                </a:solidFill>
                <a:latin typeface="+mn-lt"/>
                <a:ea typeface="+mn-ea"/>
              </a:rPr>
              <a:t>you</a:t>
            </a:r>
            <a:r>
              <a:rPr lang="da-DK" sz="1600" dirty="0" smtClean="0">
                <a:solidFill>
                  <a:srgbClr val="091D5D"/>
                </a:solidFill>
                <a:latin typeface="+mn-lt"/>
                <a:ea typeface="+mn-ea"/>
              </a:rPr>
              <a:t> </a:t>
            </a:r>
            <a:r>
              <a:rPr lang="da-DK" sz="1600" dirty="0" err="1" smtClean="0">
                <a:solidFill>
                  <a:srgbClr val="091D5D"/>
                </a:solidFill>
                <a:latin typeface="+mn-lt"/>
                <a:ea typeface="+mn-ea"/>
              </a:rPr>
              <a:t>secure</a:t>
            </a:r>
            <a:r>
              <a:rPr lang="da-DK" sz="1600" dirty="0" smtClean="0">
                <a:solidFill>
                  <a:srgbClr val="091D5D"/>
                </a:solidFill>
                <a:latin typeface="+mn-lt"/>
                <a:ea typeface="+mn-ea"/>
              </a:rPr>
              <a:t> </a:t>
            </a:r>
            <a:r>
              <a:rPr lang="da-DK" sz="1600" dirty="0" err="1" smtClean="0">
                <a:solidFill>
                  <a:srgbClr val="091D5D"/>
                </a:solidFill>
                <a:latin typeface="+mn-lt"/>
                <a:ea typeface="+mn-ea"/>
              </a:rPr>
              <a:t>co</a:t>
            </a:r>
            <a:r>
              <a:rPr lang="da-DK" sz="1600" dirty="0" smtClean="0">
                <a:solidFill>
                  <a:srgbClr val="091D5D"/>
                </a:solidFill>
                <a:latin typeface="+mn-lt"/>
                <a:ea typeface="+mn-ea"/>
              </a:rPr>
              <a:t>-ordination?</a:t>
            </a:r>
            <a:endParaRPr lang="da-DK" sz="1600" dirty="0">
              <a:solidFill>
                <a:srgbClr val="091D5D"/>
              </a:solidFill>
              <a:latin typeface="+mn-lt"/>
              <a:ea typeface="+mn-ea"/>
            </a:endParaRPr>
          </a:p>
        </p:txBody>
      </p:sp>
      <p:pic>
        <p:nvPicPr>
          <p:cNvPr id="7" name="Picture 13" descr="Kim skaller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477" y="1736555"/>
            <a:ext cx="2266528" cy="1824145"/>
          </a:xfrm>
          <a:prstGeom prst="rect">
            <a:avLst/>
          </a:prstGeom>
          <a:noFill/>
          <a:extLst>
            <a:ext uri="{909E8E84-426E-40DD-AFC4-6F175D3DCCD1}">
              <a14:hiddenFill xmlns:a14="http://schemas.microsoft.com/office/drawing/2010/main">
                <a:solidFill>
                  <a:srgbClr val="FFFFFF"/>
                </a:solidFill>
              </a14:hiddenFill>
            </a:ext>
          </a:extLst>
        </p:spPr>
      </p:pic>
      <p:pic>
        <p:nvPicPr>
          <p:cNvPr id="8" name="Pladsholder til billede 4" descr="Rikke3 - skrådt bagfra.jpg"/>
          <p:cNvPicPr/>
          <p:nvPr/>
        </p:nvPicPr>
        <p:blipFill>
          <a:blip r:embed="rId3" cstate="print"/>
          <a:srcRect/>
          <a:stretch>
            <a:fillRect/>
          </a:stretch>
        </p:blipFill>
        <p:spPr>
          <a:xfrm>
            <a:off x="5308269" y="3789734"/>
            <a:ext cx="3044735" cy="2103066"/>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Why</a:t>
            </a:r>
            <a:r>
              <a:rPr lang="da-DK" sz="2400" dirty="0" smtClean="0"/>
              <a:t> </a:t>
            </a:r>
            <a:r>
              <a:rPr lang="da-DK" sz="2400" dirty="0" err="1" smtClean="0"/>
              <a:t>work</a:t>
            </a:r>
            <a:r>
              <a:rPr lang="da-DK" sz="2400" dirty="0" smtClean="0"/>
              <a:t> </a:t>
            </a:r>
            <a:r>
              <a:rPr lang="da-DK" sz="2400" smtClean="0"/>
              <a:t>with plans of action?</a:t>
            </a:r>
            <a:endParaRPr lang="da-DK" sz="2400" dirty="0"/>
          </a:p>
        </p:txBody>
      </p:sp>
      <p:sp>
        <p:nvSpPr>
          <p:cNvPr id="3" name="Pladsholder til indhold 2"/>
          <p:cNvSpPr>
            <a:spLocks noGrp="1"/>
          </p:cNvSpPr>
          <p:nvPr>
            <p:ph idx="1"/>
          </p:nvPr>
        </p:nvSpPr>
        <p:spPr/>
        <p:txBody>
          <a:bodyPr/>
          <a:lstStyle/>
          <a:p>
            <a:pPr>
              <a:buNone/>
            </a:pPr>
            <a:r>
              <a:rPr lang="da-DK" sz="2000" b="1" dirty="0" err="1" smtClean="0"/>
              <a:t>Reflections</a:t>
            </a:r>
            <a:r>
              <a:rPr lang="da-DK" sz="2000" b="1" dirty="0" smtClean="0"/>
              <a:t> </a:t>
            </a:r>
            <a:r>
              <a:rPr lang="da-DK" sz="2000" b="1" dirty="0" err="1" smtClean="0"/>
              <a:t>after</a:t>
            </a:r>
            <a:r>
              <a:rPr lang="da-DK" sz="2000" b="1" dirty="0" smtClean="0"/>
              <a:t> case </a:t>
            </a:r>
            <a:r>
              <a:rPr lang="da-DK" sz="2000" b="1" dirty="0" err="1" smtClean="0"/>
              <a:t>exercise</a:t>
            </a:r>
            <a:endParaRPr lang="da-DK" sz="2000" b="1" dirty="0" smtClean="0"/>
          </a:p>
          <a:p>
            <a:pPr>
              <a:buFont typeface="Arial" pitchFamily="34" charset="0"/>
              <a:buChar char="•"/>
            </a:pPr>
            <a:r>
              <a:rPr lang="da-DK" sz="2000" dirty="0" err="1" smtClean="0"/>
              <a:t>Involvement</a:t>
            </a:r>
            <a:r>
              <a:rPr lang="da-DK" sz="2000" dirty="0" smtClean="0"/>
              <a:t> of the </a:t>
            </a:r>
            <a:r>
              <a:rPr lang="da-DK" sz="2000" dirty="0" err="1" smtClean="0"/>
              <a:t>citizen</a:t>
            </a:r>
            <a:endParaRPr lang="da-DK" sz="2000" dirty="0" smtClean="0"/>
          </a:p>
          <a:p>
            <a:pPr>
              <a:buNone/>
            </a:pPr>
            <a:endParaRPr lang="da-DK" sz="2000" dirty="0"/>
          </a:p>
        </p:txBody>
      </p:sp>
      <p:graphicFrame>
        <p:nvGraphicFramePr>
          <p:cNvPr id="4" name="Content Placeholder 4"/>
          <p:cNvGraphicFramePr>
            <a:graphicFrameLocks/>
          </p:cNvGraphicFramePr>
          <p:nvPr>
            <p:extLst>
              <p:ext uri="{D42A27DB-BD31-4B8C-83A1-F6EECF244321}">
                <p14:modId xmlns:p14="http://schemas.microsoft.com/office/powerpoint/2010/main" val="2392644346"/>
              </p:ext>
            </p:extLst>
          </p:nvPr>
        </p:nvGraphicFramePr>
        <p:xfrm>
          <a:off x="634070" y="2438673"/>
          <a:ext cx="7536587" cy="3759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sz="2400" dirty="0"/>
          </a:p>
        </p:txBody>
      </p:sp>
      <p:sp>
        <p:nvSpPr>
          <p:cNvPr id="3" name="Pladsholder til indhold 2"/>
          <p:cNvSpPr>
            <a:spLocks noGrp="1"/>
          </p:cNvSpPr>
          <p:nvPr>
            <p:ph idx="1"/>
          </p:nvPr>
        </p:nvSpPr>
        <p:spPr/>
        <p:txBody>
          <a:bodyPr/>
          <a:lstStyle/>
          <a:p>
            <a:pPr>
              <a:buNone/>
            </a:pPr>
            <a:endParaRPr lang="da-DK" sz="4000" dirty="0" smtClean="0"/>
          </a:p>
          <a:p>
            <a:pPr>
              <a:buNone/>
            </a:pPr>
            <a:r>
              <a:rPr lang="da-DK" sz="4000" dirty="0" smtClean="0"/>
              <a:t>Decision</a:t>
            </a:r>
            <a:endParaRPr lang="da-DK" sz="4000" dirty="0"/>
          </a:p>
        </p:txBody>
      </p:sp>
      <p:pic>
        <p:nvPicPr>
          <p:cNvPr id="4" name="Picture 10" descr="ORG001_owo_coo-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3530600"/>
            <a:ext cx="1931988" cy="333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a:t>Overview</a:t>
            </a:r>
            <a:r>
              <a:rPr lang="da-DK" sz="2400" dirty="0"/>
              <a:t> of the </a:t>
            </a:r>
            <a:r>
              <a:rPr lang="da-DK" sz="2400" dirty="0" err="1"/>
              <a:t>method</a:t>
            </a:r>
            <a:endParaRPr lang="da-DK" sz="2400" dirty="0"/>
          </a:p>
        </p:txBody>
      </p:sp>
      <p:sp>
        <p:nvSpPr>
          <p:cNvPr id="3" name="Pladsholder til indhold 2"/>
          <p:cNvSpPr>
            <a:spLocks noGrp="1"/>
          </p:cNvSpPr>
          <p:nvPr>
            <p:ph idx="1"/>
          </p:nvPr>
        </p:nvSpPr>
        <p:spPr/>
        <p:txBody>
          <a:bodyPr/>
          <a:lstStyle/>
          <a:p>
            <a:pPr marL="0" indent="0">
              <a:buNone/>
            </a:pPr>
            <a:endParaRPr lang="da-DK" dirty="0" smtClean="0"/>
          </a:p>
          <a:p>
            <a:pPr marL="0" indent="0">
              <a:buNone/>
            </a:pPr>
            <a:endParaRPr lang="da-DK" dirty="0"/>
          </a:p>
          <a:p>
            <a:pPr marL="0" indent="0">
              <a:buNone/>
            </a:pPr>
            <a:r>
              <a:rPr lang="da-DK" dirty="0" smtClean="0"/>
              <a:t>The </a:t>
            </a:r>
            <a:r>
              <a:rPr lang="da-DK" dirty="0" err="1" smtClean="0"/>
              <a:t>Framework</a:t>
            </a:r>
            <a:r>
              <a:rPr lang="da-DK" dirty="0" smtClean="0"/>
              <a:t> </a:t>
            </a:r>
            <a:r>
              <a:rPr lang="da-DK" dirty="0" err="1" smtClean="0"/>
              <a:t>assessment</a:t>
            </a:r>
            <a:r>
              <a:rPr lang="da-DK" dirty="0" smtClean="0"/>
              <a:t> </a:t>
            </a:r>
            <a:r>
              <a:rPr lang="da-DK" dirty="0" err="1" smtClean="0"/>
              <a:t>methods</a:t>
            </a:r>
            <a:r>
              <a:rPr lang="da-DK" dirty="0" smtClean="0"/>
              <a:t> (VUM) is </a:t>
            </a:r>
            <a:r>
              <a:rPr lang="da-DK" dirty="0" err="1" smtClean="0"/>
              <a:t>constructed</a:t>
            </a:r>
            <a:r>
              <a:rPr lang="da-DK" dirty="0" smtClean="0"/>
              <a:t> </a:t>
            </a:r>
            <a:r>
              <a:rPr lang="en-US" dirty="0" smtClean="0"/>
              <a:t>around </a:t>
            </a:r>
            <a:r>
              <a:rPr lang="en-US" dirty="0"/>
              <a:t>the phases of the </a:t>
            </a:r>
            <a:r>
              <a:rPr lang="en-US" dirty="0" smtClean="0"/>
              <a:t>case management in cases regarding people with disabilities or social problems </a:t>
            </a:r>
            <a:r>
              <a:rPr lang="en-US" dirty="0"/>
              <a:t>and </a:t>
            </a:r>
            <a:r>
              <a:rPr lang="en-US" dirty="0" smtClean="0"/>
              <a:t>it is supported </a:t>
            </a:r>
            <a:r>
              <a:rPr lang="en-US" dirty="0"/>
              <a:t>by a number of </a:t>
            </a:r>
            <a:r>
              <a:rPr lang="en-US" dirty="0" smtClean="0"/>
              <a:t>tools about </a:t>
            </a:r>
          </a:p>
          <a:p>
            <a:pPr marL="0" indent="0">
              <a:buNone/>
            </a:pPr>
            <a:endParaRPr lang="en-US" dirty="0" smtClean="0"/>
          </a:p>
          <a:p>
            <a:r>
              <a:rPr lang="en-US" dirty="0" smtClean="0"/>
              <a:t>Case opening</a:t>
            </a:r>
          </a:p>
          <a:p>
            <a:r>
              <a:rPr lang="en-US" dirty="0" smtClean="0"/>
              <a:t>Case information</a:t>
            </a:r>
          </a:p>
          <a:p>
            <a:r>
              <a:rPr lang="en-US" dirty="0" smtClean="0"/>
              <a:t>Case evaluation</a:t>
            </a:r>
          </a:p>
          <a:p>
            <a:r>
              <a:rPr lang="en-US" dirty="0" smtClean="0"/>
              <a:t>Decision in the case</a:t>
            </a:r>
          </a:p>
          <a:p>
            <a:r>
              <a:rPr lang="en-US" dirty="0" smtClean="0"/>
              <a:t>Initiation of social action</a:t>
            </a:r>
          </a:p>
          <a:p>
            <a:r>
              <a:rPr lang="en-US" dirty="0" smtClean="0"/>
              <a:t>Case </a:t>
            </a:r>
            <a:r>
              <a:rPr lang="en-US" dirty="0"/>
              <a:t>follow-up</a:t>
            </a:r>
            <a:endParaRPr lang="da-DK"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Elements in the decision</a:t>
            </a:r>
            <a:endParaRPr lang="da-DK" sz="2400" dirty="0"/>
          </a:p>
        </p:txBody>
      </p:sp>
      <p:sp>
        <p:nvSpPr>
          <p:cNvPr id="3" name="Pladsholder til indhold 2"/>
          <p:cNvSpPr>
            <a:spLocks noGrp="1"/>
          </p:cNvSpPr>
          <p:nvPr>
            <p:ph idx="1"/>
          </p:nvPr>
        </p:nvSpPr>
        <p:spPr/>
        <p:txBody>
          <a:bodyPr/>
          <a:lstStyle/>
          <a:p>
            <a:pPr marL="0" indent="0">
              <a:buNone/>
            </a:pPr>
            <a:r>
              <a:rPr lang="en-US" dirty="0" smtClean="0"/>
              <a:t>The information to the citizen of the decision in the case must </a:t>
            </a:r>
            <a:r>
              <a:rPr lang="en-US" dirty="0"/>
              <a:t>generally </a:t>
            </a:r>
            <a:r>
              <a:rPr lang="en-US" dirty="0" smtClean="0"/>
              <a:t>contain:</a:t>
            </a:r>
          </a:p>
          <a:p>
            <a:r>
              <a:rPr lang="en-US" dirty="0" smtClean="0"/>
              <a:t>Decision </a:t>
            </a:r>
            <a:r>
              <a:rPr lang="en-US" dirty="0"/>
              <a:t>and action (granted and refused </a:t>
            </a:r>
            <a:r>
              <a:rPr lang="en-US" dirty="0" smtClean="0"/>
              <a:t>action)</a:t>
            </a:r>
          </a:p>
          <a:p>
            <a:r>
              <a:rPr lang="en-US" dirty="0" smtClean="0"/>
              <a:t>Reasons</a:t>
            </a:r>
          </a:p>
          <a:p>
            <a:pPr lvl="1"/>
            <a:r>
              <a:rPr lang="en-US" dirty="0" smtClean="0"/>
              <a:t>with main </a:t>
            </a:r>
            <a:r>
              <a:rPr lang="en-US" dirty="0"/>
              <a:t>considerations and </a:t>
            </a:r>
            <a:r>
              <a:rPr lang="en-US" dirty="0" smtClean="0"/>
              <a:t>facts</a:t>
            </a:r>
          </a:p>
          <a:p>
            <a:pPr lvl="1"/>
            <a:r>
              <a:rPr lang="en-US" dirty="0" smtClean="0"/>
              <a:t>must </a:t>
            </a:r>
            <a:r>
              <a:rPr lang="en-US" dirty="0"/>
              <a:t>be a citizen </a:t>
            </a:r>
            <a:r>
              <a:rPr lang="en-US" dirty="0" smtClean="0"/>
              <a:t>focused, </a:t>
            </a:r>
            <a:r>
              <a:rPr lang="en-US" dirty="0"/>
              <a:t>specific and </a:t>
            </a:r>
            <a:r>
              <a:rPr lang="en-US" dirty="0" smtClean="0"/>
              <a:t>individual</a:t>
            </a:r>
          </a:p>
          <a:p>
            <a:r>
              <a:rPr lang="en-US" dirty="0" smtClean="0"/>
              <a:t>The purpose of the social intervention</a:t>
            </a:r>
          </a:p>
          <a:p>
            <a:r>
              <a:rPr lang="en-US" dirty="0" smtClean="0"/>
              <a:t>Follow-up </a:t>
            </a:r>
          </a:p>
          <a:p>
            <a:r>
              <a:rPr lang="en-US" dirty="0" smtClean="0"/>
              <a:t>Information about own payment</a:t>
            </a:r>
          </a:p>
          <a:p>
            <a:r>
              <a:rPr lang="en-US" dirty="0" smtClean="0"/>
              <a:t>Information of policies</a:t>
            </a:r>
            <a:r>
              <a:rPr lang="en-US" dirty="0"/>
              <a:t>, practices and guidelines for </a:t>
            </a:r>
            <a:r>
              <a:rPr lang="en-US" dirty="0" smtClean="0"/>
              <a:t>appeals.</a:t>
            </a:r>
            <a:endParaRPr lang="en-US" dirty="0"/>
          </a:p>
          <a:p>
            <a:pPr marL="0" indent="0">
              <a:buNone/>
            </a:pPr>
            <a:endParaRPr lang="en-US" dirty="0"/>
          </a:p>
          <a:p>
            <a:pPr marL="0" indent="0">
              <a:buNone/>
            </a:pPr>
            <a:r>
              <a:rPr lang="en-US" dirty="0" smtClean="0"/>
              <a:t>A political decided level </a:t>
            </a:r>
            <a:r>
              <a:rPr lang="en-US" dirty="0"/>
              <a:t>of service and quality can not override the requirement that there must be an individual assessment.</a:t>
            </a:r>
          </a:p>
          <a:p>
            <a:pPr>
              <a:buNone/>
            </a:pPr>
            <a:endParaRPr lang="da-DK"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indhold 2"/>
          <p:cNvSpPr>
            <a:spLocks noGrp="1"/>
          </p:cNvSpPr>
          <p:nvPr>
            <p:ph idx="1"/>
          </p:nvPr>
        </p:nvSpPr>
        <p:spPr/>
        <p:txBody>
          <a:bodyPr/>
          <a:lstStyle/>
          <a:p>
            <a:pPr>
              <a:buNone/>
            </a:pPr>
            <a:endParaRPr lang="da-DK" sz="4000" dirty="0" smtClean="0"/>
          </a:p>
          <a:p>
            <a:pPr>
              <a:buNone/>
            </a:pPr>
            <a:r>
              <a:rPr lang="da-DK" sz="4000" dirty="0" err="1" smtClean="0"/>
              <a:t>Follow-up</a:t>
            </a:r>
            <a:endParaRPr lang="da-DK" sz="4000" dirty="0"/>
          </a:p>
        </p:txBody>
      </p:sp>
      <p:pic>
        <p:nvPicPr>
          <p:cNvPr id="4" name="Picture 10" descr="ORG001_owo_coo-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3530600"/>
            <a:ext cx="1931988" cy="333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smtClean="0"/>
              <a:t>Preparation</a:t>
            </a:r>
            <a:r>
              <a:rPr lang="da-DK" sz="2400" dirty="0" smtClean="0"/>
              <a:t> of </a:t>
            </a:r>
            <a:r>
              <a:rPr lang="da-DK" sz="2400" dirty="0" err="1" smtClean="0"/>
              <a:t>follow-up</a:t>
            </a:r>
            <a:endParaRPr lang="da-DK" sz="2400" dirty="0"/>
          </a:p>
        </p:txBody>
      </p:sp>
      <p:sp>
        <p:nvSpPr>
          <p:cNvPr id="4" name="Content Placeholder 2"/>
          <p:cNvSpPr>
            <a:spLocks noGrp="1"/>
          </p:cNvSpPr>
          <p:nvPr>
            <p:ph idx="1"/>
          </p:nvPr>
        </p:nvSpPr>
        <p:spPr>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pPr marL="190500" indent="-190500">
              <a:tabLst>
                <a:tab pos="5715000" algn="l"/>
              </a:tabLst>
            </a:pPr>
            <a:r>
              <a:rPr lang="da-DK" dirty="0" err="1" smtClean="0"/>
              <a:t>Before</a:t>
            </a:r>
            <a:r>
              <a:rPr lang="da-DK" dirty="0" smtClean="0"/>
              <a:t> the time of </a:t>
            </a:r>
            <a:r>
              <a:rPr lang="da-DK" dirty="0" err="1" smtClean="0"/>
              <a:t>follow-up</a:t>
            </a:r>
            <a:r>
              <a:rPr lang="da-DK" dirty="0" smtClean="0"/>
              <a:t> the case manager </a:t>
            </a:r>
            <a:r>
              <a:rPr lang="da-DK" dirty="0" err="1" smtClean="0"/>
              <a:t>shall</a:t>
            </a:r>
            <a:r>
              <a:rPr lang="da-DK" dirty="0" smtClean="0"/>
              <a:t> </a:t>
            </a:r>
            <a:r>
              <a:rPr lang="da-DK" dirty="0" err="1" smtClean="0"/>
              <a:t>prepare</a:t>
            </a:r>
            <a:r>
              <a:rPr lang="da-DK" dirty="0" smtClean="0"/>
              <a:t> the </a:t>
            </a:r>
            <a:r>
              <a:rPr lang="da-DK" dirty="0" err="1" smtClean="0"/>
              <a:t>follow-up</a:t>
            </a:r>
            <a:r>
              <a:rPr lang="da-DK" dirty="0" smtClean="0"/>
              <a:t> on the </a:t>
            </a:r>
            <a:r>
              <a:rPr lang="da-DK" dirty="0" err="1" smtClean="0"/>
              <a:t>citizens</a:t>
            </a:r>
            <a:r>
              <a:rPr lang="da-DK" dirty="0" smtClean="0"/>
              <a:t> </a:t>
            </a:r>
            <a:r>
              <a:rPr lang="da-DK" dirty="0" err="1" smtClean="0"/>
              <a:t>efforts</a:t>
            </a:r>
            <a:r>
              <a:rPr lang="da-DK" dirty="0" smtClean="0"/>
              <a:t> </a:t>
            </a:r>
          </a:p>
          <a:p>
            <a:pPr marL="190500" indent="-190500">
              <a:tabLst>
                <a:tab pos="5715000" algn="l"/>
              </a:tabLst>
            </a:pPr>
            <a:r>
              <a:rPr lang="en-US" dirty="0" err="1" smtClean="0"/>
              <a:t>Aprofessional</a:t>
            </a:r>
            <a:r>
              <a:rPr lang="en-US" dirty="0" smtClean="0"/>
              <a:t> </a:t>
            </a:r>
            <a:r>
              <a:rPr lang="en-US" dirty="0"/>
              <a:t>preparation and an overview of the </a:t>
            </a:r>
            <a:r>
              <a:rPr lang="en-US" dirty="0" smtClean="0"/>
              <a:t>economy. For </a:t>
            </a:r>
            <a:r>
              <a:rPr lang="en-US" dirty="0"/>
              <a:t>instance by</a:t>
            </a:r>
            <a:endParaRPr lang="da-DK" dirty="0" smtClean="0"/>
          </a:p>
        </p:txBody>
      </p:sp>
      <p:graphicFrame>
        <p:nvGraphicFramePr>
          <p:cNvPr id="5" name="Diagram 4"/>
          <p:cNvGraphicFramePr/>
          <p:nvPr>
            <p:extLst>
              <p:ext uri="{D42A27DB-BD31-4B8C-83A1-F6EECF244321}">
                <p14:modId xmlns:p14="http://schemas.microsoft.com/office/powerpoint/2010/main" val="3284056541"/>
              </p:ext>
            </p:extLst>
          </p:nvPr>
        </p:nvGraphicFramePr>
        <p:xfrm>
          <a:off x="857145" y="2364289"/>
          <a:ext cx="7382206" cy="38281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a:t>Typical</a:t>
            </a:r>
            <a:r>
              <a:rPr lang="da-DK" sz="2400" dirty="0"/>
              <a:t> options for </a:t>
            </a:r>
            <a:r>
              <a:rPr lang="da-DK" sz="2400" dirty="0" err="1"/>
              <a:t>follow-up</a:t>
            </a:r>
            <a:endParaRPr lang="da-DK" sz="2400"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010862452"/>
              </p:ext>
            </p:extLst>
          </p:nvPr>
        </p:nvGraphicFramePr>
        <p:xfrm>
          <a:off x="457200" y="1433513"/>
          <a:ext cx="8229600" cy="4692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err="1"/>
              <a:t>Reflection</a:t>
            </a:r>
            <a:r>
              <a:rPr lang="da-DK" sz="2400" dirty="0"/>
              <a:t> and </a:t>
            </a:r>
            <a:r>
              <a:rPr lang="da-DK" sz="2400" dirty="0" err="1"/>
              <a:t>learning</a:t>
            </a:r>
            <a:r>
              <a:rPr lang="da-DK" sz="2400"/>
              <a:t> points</a:t>
            </a:r>
            <a:endParaRPr lang="da-DK" sz="2400" dirty="0"/>
          </a:p>
        </p:txBody>
      </p:sp>
      <p:pic>
        <p:nvPicPr>
          <p:cNvPr id="4" name="Picture 2" descr="http://www.uriasposten.net/wp-content/uploads/2008/04/rundbord.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2523" y="1856935"/>
            <a:ext cx="3436327" cy="339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73"/>
          <p:cNvSpPr txBox="1">
            <a:spLocks noChangeArrowheads="1"/>
          </p:cNvSpPr>
          <p:nvPr/>
        </p:nvSpPr>
        <p:spPr bwMode="auto">
          <a:xfrm>
            <a:off x="1071563" y="1571625"/>
            <a:ext cx="928687"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r>
              <a:rPr lang="da-DK" sz="8800" b="1" dirty="0">
                <a:solidFill>
                  <a:srgbClr val="091D5D"/>
                </a:solidFill>
                <a:latin typeface="Verdana" pitchFamily="34" charset="0"/>
              </a:rPr>
              <a:t>?</a:t>
            </a:r>
            <a:endParaRPr lang="da-DK" sz="8800" dirty="0">
              <a:solidFill>
                <a:srgbClr val="091D5D"/>
              </a:solidFill>
              <a:latin typeface="Verdana" pitchFamily="34" charset="0"/>
            </a:endParaRPr>
          </a:p>
        </p:txBody>
      </p:sp>
      <p:sp>
        <p:nvSpPr>
          <p:cNvPr id="6" name="TextBox 474"/>
          <p:cNvSpPr txBox="1">
            <a:spLocks noChangeArrowheads="1"/>
          </p:cNvSpPr>
          <p:nvPr/>
        </p:nvSpPr>
        <p:spPr bwMode="auto">
          <a:xfrm>
            <a:off x="6565900" y="1584325"/>
            <a:ext cx="92868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r>
              <a:rPr lang="da-DK" sz="8800" b="1" dirty="0">
                <a:solidFill>
                  <a:srgbClr val="091D5D"/>
                </a:solidFill>
                <a:latin typeface="Verdana" pitchFamily="34" charset="0"/>
              </a:rPr>
              <a:t>!</a:t>
            </a:r>
            <a:endParaRPr lang="da-DK" sz="8800" dirty="0">
              <a:solidFill>
                <a:srgbClr val="091D5D"/>
              </a:solidFill>
              <a:latin typeface="Verdana" pitchFamily="34" charset="0"/>
            </a:endParaRPr>
          </a:p>
        </p:txBody>
      </p:sp>
      <p:sp>
        <p:nvSpPr>
          <p:cNvPr id="7" name="Oval Callout 478"/>
          <p:cNvSpPr>
            <a:spLocks noChangeArrowheads="1"/>
          </p:cNvSpPr>
          <p:nvPr/>
        </p:nvSpPr>
        <p:spPr bwMode="auto">
          <a:xfrm>
            <a:off x="6143625" y="4286250"/>
            <a:ext cx="2071688" cy="1285875"/>
          </a:xfrm>
          <a:prstGeom prst="wedgeEllipseCallout">
            <a:avLst>
              <a:gd name="adj1" fmla="val -53829"/>
              <a:gd name="adj2" fmla="val 46620"/>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6800" tIns="46800" rIns="46800" bIns="46800" anchor="ctr"/>
          <a:lstStyle/>
          <a:p>
            <a:pPr algn="ctr" eaLnBrk="0" hangingPunct="0"/>
            <a:endParaRPr lang="da-DK" sz="1200" dirty="0">
              <a:latin typeface="Verdana" pitchFamily="34" charset="0"/>
            </a:endParaRPr>
          </a:p>
        </p:txBody>
      </p:sp>
      <p:pic>
        <p:nvPicPr>
          <p:cNvPr id="8" name="Picture 4" descr="Se billede i fuld størrel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5" y="4429125"/>
            <a:ext cx="9286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Callout 477"/>
          <p:cNvSpPr>
            <a:spLocks noChangeArrowheads="1"/>
          </p:cNvSpPr>
          <p:nvPr/>
        </p:nvSpPr>
        <p:spPr bwMode="auto">
          <a:xfrm>
            <a:off x="500063" y="1641475"/>
            <a:ext cx="2071687" cy="1285875"/>
          </a:xfrm>
          <a:prstGeom prst="wedgeEllipseCallout">
            <a:avLst>
              <a:gd name="adj1" fmla="val 40019"/>
              <a:gd name="adj2" fmla="val 6940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6800" tIns="46800" rIns="46800" bIns="46800" anchor="ctr"/>
          <a:lstStyle/>
          <a:p>
            <a:pPr algn="ctr" eaLnBrk="0" hangingPunct="0"/>
            <a:endParaRPr lang="da-DK" sz="1200" dirty="0">
              <a:latin typeface="Verdana" pitchFamily="34" charset="0"/>
            </a:endParaRPr>
          </a:p>
        </p:txBody>
      </p:sp>
      <p:sp>
        <p:nvSpPr>
          <p:cNvPr id="10" name="Oval Callout 475"/>
          <p:cNvSpPr>
            <a:spLocks noChangeArrowheads="1"/>
          </p:cNvSpPr>
          <p:nvPr/>
        </p:nvSpPr>
        <p:spPr bwMode="auto">
          <a:xfrm>
            <a:off x="5999163" y="1719263"/>
            <a:ext cx="2071687" cy="1285875"/>
          </a:xfrm>
          <a:prstGeom prst="wedgeEllipseCallout">
            <a:avLst>
              <a:gd name="adj1" fmla="val -20833"/>
              <a:gd name="adj2" fmla="val 62500"/>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6800" tIns="46800" rIns="46800" bIns="46800" anchor="ctr"/>
          <a:lstStyle/>
          <a:p>
            <a:pPr algn="ctr" eaLnBrk="0" hangingPunct="0"/>
            <a:endParaRPr lang="da-DK" sz="1200" dirty="0">
              <a:latin typeface="Verdana"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r>
              <a:rPr lang="da-DK" sz="2400" dirty="0" err="1" smtClean="0"/>
              <a:t>Evaluation</a:t>
            </a:r>
            <a:r>
              <a:rPr lang="da-DK" sz="2400" dirty="0" smtClean="0"/>
              <a:t> of the </a:t>
            </a:r>
            <a:r>
              <a:rPr lang="da-DK" sz="2400" dirty="0" err="1" smtClean="0"/>
              <a:t>day</a:t>
            </a:r>
            <a:r>
              <a:rPr lang="da-DK" sz="2400" dirty="0" smtClean="0"/>
              <a:t> </a:t>
            </a:r>
            <a:r>
              <a:rPr lang="da-DK" dirty="0" smtClean="0"/>
              <a:t/>
            </a:r>
            <a:br>
              <a:rPr lang="da-DK" dirty="0" smtClean="0"/>
            </a:br>
            <a:r>
              <a:rPr lang="da-DK" dirty="0" smtClean="0"/>
              <a:t/>
            </a:r>
            <a:br>
              <a:rPr lang="da-DK" dirty="0" smtClean="0"/>
            </a:br>
            <a:endParaRPr lang="da-DK" dirty="0" smtClean="0"/>
          </a:p>
        </p:txBody>
      </p:sp>
      <p:sp>
        <p:nvSpPr>
          <p:cNvPr id="28675" name="Content Placeholder 2"/>
          <p:cNvSpPr>
            <a:spLocks noGrp="1"/>
          </p:cNvSpPr>
          <p:nvPr>
            <p:ph idx="4294967295"/>
          </p:nvPr>
        </p:nvSpPr>
        <p:spPr>
          <a:xfrm>
            <a:off x="285750" y="1492250"/>
            <a:ext cx="8394700" cy="4516438"/>
          </a:xfrm>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0" tIns="0" rIns="0" bIns="0"/>
          <a:lstStyle/>
          <a:p>
            <a:pPr marL="190500" indent="-190500">
              <a:buFontTx/>
              <a:buNone/>
              <a:tabLst>
                <a:tab pos="5715000" algn="l"/>
              </a:tabLst>
            </a:pPr>
            <a:endParaRPr lang="da-DK" dirty="0" smtClean="0"/>
          </a:p>
          <a:p>
            <a:pPr marL="190500" indent="-190500">
              <a:buFont typeface="Wingdings" pitchFamily="2" charset="2"/>
              <a:buChar char="Ø"/>
              <a:tabLst>
                <a:tab pos="5715000" algn="l"/>
              </a:tabLst>
            </a:pPr>
            <a:r>
              <a:rPr lang="da-DK" dirty="0" smtClean="0"/>
              <a:t>          </a:t>
            </a:r>
            <a:r>
              <a:rPr lang="da-DK" dirty="0" err="1" smtClean="0"/>
              <a:t>Learning</a:t>
            </a:r>
            <a:r>
              <a:rPr lang="da-DK" dirty="0" smtClean="0"/>
              <a:t> </a:t>
            </a:r>
            <a:r>
              <a:rPr lang="da-DK" dirty="0" err="1" smtClean="0"/>
              <a:t>shape</a:t>
            </a:r>
            <a:r>
              <a:rPr lang="da-DK" dirty="0" smtClean="0"/>
              <a:t>? (5 – 10 – 15 min.)</a:t>
            </a:r>
          </a:p>
          <a:p>
            <a:pPr marL="190500" indent="-190500">
              <a:tabLst>
                <a:tab pos="5715000" algn="l"/>
              </a:tabLst>
            </a:pPr>
            <a:endParaRPr lang="da-DK" dirty="0" smtClean="0"/>
          </a:p>
          <a:p>
            <a:pPr marL="190500" indent="-190500">
              <a:tabLst>
                <a:tab pos="5715000" algn="l"/>
              </a:tabLst>
            </a:pPr>
            <a:endParaRPr lang="da-DK" dirty="0" smtClean="0"/>
          </a:p>
          <a:p>
            <a:pPr marL="190500" indent="-190500">
              <a:tabLst>
                <a:tab pos="5715000" algn="l"/>
              </a:tabLst>
            </a:pPr>
            <a:endParaRPr lang="da-DK" dirty="0" smtClean="0"/>
          </a:p>
          <a:p>
            <a:pPr marL="190500" indent="-190500">
              <a:tabLst>
                <a:tab pos="5715000" algn="l"/>
              </a:tabLst>
            </a:pPr>
            <a:endParaRPr lang="da-DK" dirty="0" smtClean="0"/>
          </a:p>
        </p:txBody>
      </p:sp>
      <p:sp>
        <p:nvSpPr>
          <p:cNvPr id="28676" name="Slide Number Placeholder 3"/>
          <p:cNvSpPr txBox="1">
            <a:spLocks noGrp="1"/>
          </p:cNvSpPr>
          <p:nvPr/>
        </p:nvSpPr>
        <p:spPr bwMode="auto">
          <a:xfrm>
            <a:off x="144463" y="6599238"/>
            <a:ext cx="2397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lvl1pPr eaLnBrk="0" hangingPunct="0">
              <a:defRPr sz="2400">
                <a:solidFill>
                  <a:schemeClr val="tx1"/>
                </a:solidFill>
                <a:latin typeface="Arial" pitchFamily="34" charset="0"/>
                <a:ea typeface="Geneva" charset="-128"/>
              </a:defRPr>
            </a:lvl1pPr>
            <a:lvl2pPr marL="742950" indent="-285750" eaLnBrk="0" hangingPunct="0">
              <a:defRPr sz="2400">
                <a:solidFill>
                  <a:schemeClr val="tx1"/>
                </a:solidFill>
                <a:latin typeface="Arial" pitchFamily="34" charset="0"/>
                <a:ea typeface="Geneva" charset="-128"/>
              </a:defRPr>
            </a:lvl2pPr>
            <a:lvl3pPr marL="1143000" indent="-228600" eaLnBrk="0" hangingPunct="0">
              <a:defRPr sz="2400">
                <a:solidFill>
                  <a:schemeClr val="tx1"/>
                </a:solidFill>
                <a:latin typeface="Arial" pitchFamily="34" charset="0"/>
                <a:ea typeface="Geneva" charset="-128"/>
              </a:defRPr>
            </a:lvl3pPr>
            <a:lvl4pPr marL="1600200" indent="-228600" eaLnBrk="0" hangingPunct="0">
              <a:defRPr sz="2400">
                <a:solidFill>
                  <a:schemeClr val="tx1"/>
                </a:solidFill>
                <a:latin typeface="Arial" pitchFamily="34" charset="0"/>
                <a:ea typeface="Geneva" charset="-128"/>
              </a:defRPr>
            </a:lvl4pPr>
            <a:lvl5pPr marL="2057400" indent="-228600" eaLnBrk="0" hangingPunct="0">
              <a:defRPr sz="2400">
                <a:solidFill>
                  <a:schemeClr val="tx1"/>
                </a:solidFill>
                <a:latin typeface="Arial" pitchFamily="34" charset="0"/>
                <a:ea typeface="Geneva" charset="-128"/>
              </a:defRPr>
            </a:lvl5pPr>
            <a:lvl6pPr marL="2514600" indent="-228600" eaLnBrk="0" fontAlgn="base" hangingPunct="0">
              <a:spcBef>
                <a:spcPct val="0"/>
              </a:spcBef>
              <a:spcAft>
                <a:spcPct val="0"/>
              </a:spcAft>
              <a:defRPr sz="2400">
                <a:solidFill>
                  <a:schemeClr val="tx1"/>
                </a:solidFill>
                <a:latin typeface="Arial" pitchFamily="34" charset="0"/>
                <a:ea typeface="Geneva" charset="-128"/>
              </a:defRPr>
            </a:lvl6pPr>
            <a:lvl7pPr marL="2971800" indent="-228600" eaLnBrk="0" fontAlgn="base" hangingPunct="0">
              <a:spcBef>
                <a:spcPct val="0"/>
              </a:spcBef>
              <a:spcAft>
                <a:spcPct val="0"/>
              </a:spcAft>
              <a:defRPr sz="2400">
                <a:solidFill>
                  <a:schemeClr val="tx1"/>
                </a:solidFill>
                <a:latin typeface="Arial" pitchFamily="34" charset="0"/>
                <a:ea typeface="Geneva" charset="-128"/>
              </a:defRPr>
            </a:lvl7pPr>
            <a:lvl8pPr marL="3429000" indent="-228600" eaLnBrk="0" fontAlgn="base" hangingPunct="0">
              <a:spcBef>
                <a:spcPct val="0"/>
              </a:spcBef>
              <a:spcAft>
                <a:spcPct val="0"/>
              </a:spcAft>
              <a:defRPr sz="2400">
                <a:solidFill>
                  <a:schemeClr val="tx1"/>
                </a:solidFill>
                <a:latin typeface="Arial" pitchFamily="34" charset="0"/>
                <a:ea typeface="Geneva" charset="-128"/>
              </a:defRPr>
            </a:lvl8pPr>
            <a:lvl9pPr marL="3886200" indent="-228600" eaLnBrk="0" fontAlgn="base" hangingPunct="0">
              <a:spcBef>
                <a:spcPct val="0"/>
              </a:spcBef>
              <a:spcAft>
                <a:spcPct val="0"/>
              </a:spcAft>
              <a:defRPr sz="2400">
                <a:solidFill>
                  <a:schemeClr val="tx1"/>
                </a:solidFill>
                <a:latin typeface="Arial" pitchFamily="34" charset="0"/>
                <a:ea typeface="Geneva" charset="-128"/>
              </a:defRPr>
            </a:lvl9pPr>
          </a:lstStyle>
          <a:p>
            <a:pPr eaLnBrk="1" hangingPunct="1"/>
            <a:fld id="{1CDEE9ED-F916-46E1-AAC4-A1A85999BA63}" type="slidenum">
              <a:rPr lang="en-GB" altLang="en-GB" sz="800">
                <a:solidFill>
                  <a:srgbClr val="091D5D"/>
                </a:solidFill>
                <a:latin typeface="Verdana" pitchFamily="34" charset="0"/>
              </a:rPr>
              <a:pPr eaLnBrk="1" hangingPunct="1"/>
              <a:t>65</a:t>
            </a:fld>
            <a:endParaRPr lang="en-GB" altLang="en-GB" sz="800" dirty="0">
              <a:solidFill>
                <a:srgbClr val="091D5D"/>
              </a:solidFill>
              <a:latin typeface="Verdana" pitchFamily="34" charset="0"/>
            </a:endParaRPr>
          </a:p>
        </p:txBody>
      </p:sp>
      <p:pic>
        <p:nvPicPr>
          <p:cNvPr id="28677" name="Picture 2" descr="http://www.fleksibellaering.dk/setup/layout6/hoved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2" y="4106956"/>
            <a:ext cx="3500437"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2400" dirty="0" smtClean="0"/>
              <a:t>Principles for </a:t>
            </a:r>
            <a:r>
              <a:rPr lang="da-DK" sz="2400" dirty="0" err="1" smtClean="0"/>
              <a:t>good</a:t>
            </a:r>
            <a:r>
              <a:rPr lang="da-DK" sz="2400" dirty="0" smtClean="0"/>
              <a:t> case management</a:t>
            </a:r>
            <a:endParaRPr lang="da-DK" sz="2400" dirty="0"/>
          </a:p>
        </p:txBody>
      </p:sp>
      <p:sp>
        <p:nvSpPr>
          <p:cNvPr id="4" name="Pladsholder til indhold 3"/>
          <p:cNvSpPr>
            <a:spLocks noGrp="1"/>
          </p:cNvSpPr>
          <p:nvPr>
            <p:ph sz="half" idx="1"/>
          </p:nvPr>
        </p:nvSpPr>
        <p:spPr/>
        <p:txBody>
          <a:bodyPr/>
          <a:lstStyle/>
          <a:p>
            <a:r>
              <a:rPr lang="da-DK" sz="2000" dirty="0" smtClean="0"/>
              <a:t>The </a:t>
            </a:r>
            <a:r>
              <a:rPr lang="da-DK" sz="2000" dirty="0" err="1" smtClean="0"/>
              <a:t>method</a:t>
            </a:r>
            <a:r>
              <a:rPr lang="da-DK" sz="2000" dirty="0" smtClean="0"/>
              <a:t> supports  </a:t>
            </a:r>
            <a:r>
              <a:rPr lang="en-US" sz="2000" dirty="0" smtClean="0"/>
              <a:t>that </a:t>
            </a:r>
            <a:r>
              <a:rPr lang="en-US" sz="2000" dirty="0"/>
              <a:t>the </a:t>
            </a:r>
            <a:r>
              <a:rPr lang="en-US" sz="2000" dirty="0" smtClean="0"/>
              <a:t>all procedures </a:t>
            </a:r>
            <a:r>
              <a:rPr lang="en-US" sz="2000" dirty="0"/>
              <a:t>follows a number of key principles of due process</a:t>
            </a:r>
            <a:endParaRPr lang="da-DK" dirty="0"/>
          </a:p>
        </p:txBody>
      </p:sp>
      <p:graphicFrame>
        <p:nvGraphicFramePr>
          <p:cNvPr id="6" name="Pladsholder til indhold 5"/>
          <p:cNvGraphicFramePr>
            <a:graphicFrameLocks noGrp="1"/>
          </p:cNvGraphicFramePr>
          <p:nvPr>
            <p:ph sz="half" idx="2"/>
            <p:extLst>
              <p:ext uri="{D42A27DB-BD31-4B8C-83A1-F6EECF244321}">
                <p14:modId xmlns:p14="http://schemas.microsoft.com/office/powerpoint/2010/main" val="206492549"/>
              </p:ext>
            </p:extLst>
          </p:nvPr>
        </p:nvGraphicFramePr>
        <p:xfrm>
          <a:off x="4648200" y="1433513"/>
          <a:ext cx="4038600" cy="4692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400" dirty="0"/>
              <a:t>What </a:t>
            </a:r>
            <a:r>
              <a:rPr lang="en-US" sz="2400" dirty="0" smtClean="0"/>
              <a:t>are </a:t>
            </a:r>
            <a:r>
              <a:rPr lang="en-US" sz="2400" dirty="0"/>
              <a:t>the </a:t>
            </a:r>
            <a:r>
              <a:rPr lang="en-US" sz="2400" dirty="0" smtClean="0"/>
              <a:t>benefits for the authority using </a:t>
            </a:r>
            <a:r>
              <a:rPr lang="da-DK" sz="2400" dirty="0" smtClean="0"/>
              <a:t>VUM</a:t>
            </a:r>
            <a:endParaRPr lang="da-DK" sz="2400" dirty="0"/>
          </a:p>
        </p:txBody>
      </p:sp>
      <p:sp>
        <p:nvSpPr>
          <p:cNvPr id="6" name="Pladsholder til indhold 5"/>
          <p:cNvSpPr>
            <a:spLocks noGrp="1"/>
          </p:cNvSpPr>
          <p:nvPr>
            <p:ph idx="1"/>
          </p:nvPr>
        </p:nvSpPr>
        <p:spPr/>
        <p:txBody>
          <a:bodyPr/>
          <a:lstStyle/>
          <a:p>
            <a:endParaRPr lang="en-US" dirty="0" smtClean="0"/>
          </a:p>
          <a:p>
            <a:endParaRPr lang="en-US" dirty="0"/>
          </a:p>
          <a:p>
            <a:r>
              <a:rPr lang="en-US" dirty="0" smtClean="0"/>
              <a:t>More </a:t>
            </a:r>
            <a:r>
              <a:rPr lang="en-US" dirty="0"/>
              <a:t>and better </a:t>
            </a:r>
            <a:r>
              <a:rPr lang="en-US" dirty="0" smtClean="0"/>
              <a:t>involvement of the citizen</a:t>
            </a:r>
          </a:p>
          <a:p>
            <a:r>
              <a:rPr lang="en-US" dirty="0" smtClean="0"/>
              <a:t>Holistic </a:t>
            </a:r>
            <a:r>
              <a:rPr lang="en-US" dirty="0"/>
              <a:t>and targeted investigation of </a:t>
            </a:r>
            <a:r>
              <a:rPr lang="en-US" dirty="0" smtClean="0"/>
              <a:t>citizen</a:t>
            </a:r>
          </a:p>
          <a:p>
            <a:r>
              <a:rPr lang="en-US" dirty="0" smtClean="0"/>
              <a:t>Separation </a:t>
            </a:r>
            <a:r>
              <a:rPr lang="en-US" dirty="0"/>
              <a:t>of record keeping and case </a:t>
            </a:r>
            <a:r>
              <a:rPr lang="en-US" dirty="0" smtClean="0"/>
              <a:t>assessment</a:t>
            </a:r>
          </a:p>
          <a:p>
            <a:r>
              <a:rPr lang="en-US" dirty="0" smtClean="0"/>
              <a:t>Better </a:t>
            </a:r>
            <a:r>
              <a:rPr lang="en-US" dirty="0"/>
              <a:t>systematics and legality of the </a:t>
            </a:r>
            <a:r>
              <a:rPr lang="en-US" dirty="0" smtClean="0"/>
              <a:t>procedure</a:t>
            </a:r>
          </a:p>
          <a:p>
            <a:r>
              <a:rPr lang="en-US" dirty="0" smtClean="0"/>
              <a:t>Better </a:t>
            </a:r>
            <a:r>
              <a:rPr lang="en-US" dirty="0"/>
              <a:t>management and control </a:t>
            </a:r>
            <a:r>
              <a:rPr lang="en-US" dirty="0" smtClean="0"/>
              <a:t>information</a:t>
            </a:r>
          </a:p>
          <a:p>
            <a:r>
              <a:rPr lang="en-US" dirty="0" smtClean="0"/>
              <a:t>Economic </a:t>
            </a:r>
            <a:r>
              <a:rPr lang="en-US" dirty="0"/>
              <a:t>considerations </a:t>
            </a:r>
            <a:r>
              <a:rPr lang="en-US" dirty="0" smtClean="0"/>
              <a:t>in the case management</a:t>
            </a:r>
          </a:p>
          <a:p>
            <a:r>
              <a:rPr lang="en-US" dirty="0" smtClean="0"/>
              <a:t>Better </a:t>
            </a:r>
            <a:r>
              <a:rPr lang="en-US" dirty="0"/>
              <a:t>basis for cooperation between the authority and </a:t>
            </a:r>
            <a:r>
              <a:rPr lang="en-US" dirty="0" smtClean="0"/>
              <a:t>those actual performing the social work </a:t>
            </a:r>
          </a:p>
          <a:p>
            <a:r>
              <a:rPr lang="en-US" dirty="0" smtClean="0"/>
              <a:t>An </a:t>
            </a:r>
            <a:r>
              <a:rPr lang="en-US" dirty="0"/>
              <a:t>effective process through the reuse of information</a:t>
            </a:r>
            <a:endParaRPr lang="da-DK"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da-DK"/>
          </a:p>
        </p:txBody>
      </p:sp>
      <p:sp>
        <p:nvSpPr>
          <p:cNvPr id="4" name="Pladsholder til indhold 3"/>
          <p:cNvSpPr>
            <a:spLocks noGrp="1"/>
          </p:cNvSpPr>
          <p:nvPr>
            <p:ph idx="1"/>
          </p:nvPr>
        </p:nvSpPr>
        <p:spPr>
          <a:xfrm>
            <a:off x="457200" y="1433513"/>
            <a:ext cx="4410222" cy="4692650"/>
          </a:xfrm>
        </p:spPr>
        <p:txBody>
          <a:bodyPr/>
          <a:lstStyle/>
          <a:p>
            <a:endParaRPr lang="da-DK" dirty="0" smtClean="0"/>
          </a:p>
          <a:p>
            <a:endParaRPr lang="da-DK" dirty="0" smtClean="0"/>
          </a:p>
          <a:p>
            <a:pPr>
              <a:buNone/>
            </a:pPr>
            <a:r>
              <a:rPr lang="da-DK" sz="4800" dirty="0" smtClean="0"/>
              <a:t>To </a:t>
            </a:r>
            <a:r>
              <a:rPr lang="da-DK" sz="4800" dirty="0" err="1" smtClean="0"/>
              <a:t>begin</a:t>
            </a:r>
            <a:r>
              <a:rPr lang="da-DK" sz="4800" dirty="0" smtClean="0"/>
              <a:t> the </a:t>
            </a:r>
            <a:r>
              <a:rPr lang="da-DK" sz="4800" dirty="0" err="1" smtClean="0"/>
              <a:t>casework</a:t>
            </a:r>
            <a:r>
              <a:rPr lang="da-DK" sz="4800" dirty="0" smtClean="0"/>
              <a:t> </a:t>
            </a:r>
            <a:endParaRPr lang="da-DK" sz="4800" dirty="0"/>
          </a:p>
        </p:txBody>
      </p:sp>
      <p:pic>
        <p:nvPicPr>
          <p:cNvPr id="5" name="Picture 10" descr="ORG001_owo_coo-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3530600"/>
            <a:ext cx="1931988" cy="333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oksenudredningsmetoden - Gittes PP">
  <a:themeElements>
    <a:clrScheme name="Default Design 1">
      <a:dk1>
        <a:srgbClr val="000000"/>
      </a:dk1>
      <a:lt1>
        <a:srgbClr val="FFFFFF"/>
      </a:lt1>
      <a:dk2>
        <a:srgbClr val="000000"/>
      </a:dk2>
      <a:lt2>
        <a:srgbClr val="8BC53F"/>
      </a:lt2>
      <a:accent1>
        <a:srgbClr val="C62030"/>
      </a:accent1>
      <a:accent2>
        <a:srgbClr val="A7B0B5"/>
      </a:accent2>
      <a:accent3>
        <a:srgbClr val="FFFFFF"/>
      </a:accent3>
      <a:accent4>
        <a:srgbClr val="000000"/>
      </a:accent4>
      <a:accent5>
        <a:srgbClr val="DFABAD"/>
      </a:accent5>
      <a:accent6>
        <a:srgbClr val="979FA4"/>
      </a:accent6>
      <a:hlink>
        <a:srgbClr val="F6921E"/>
      </a:hlink>
      <a:folHlink>
        <a:srgbClr val="008794"/>
      </a:folHlink>
    </a:clrScheme>
    <a:fontScheme name="Default Design">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BC53F"/>
        </a:lt2>
        <a:accent1>
          <a:srgbClr val="C62030"/>
        </a:accent1>
        <a:accent2>
          <a:srgbClr val="A7B0B5"/>
        </a:accent2>
        <a:accent3>
          <a:srgbClr val="FFFFFF"/>
        </a:accent3>
        <a:accent4>
          <a:srgbClr val="000000"/>
        </a:accent4>
        <a:accent5>
          <a:srgbClr val="DFABAD"/>
        </a:accent5>
        <a:accent6>
          <a:srgbClr val="979FA4"/>
        </a:accent6>
        <a:hlink>
          <a:srgbClr val="F6921E"/>
        </a:hlink>
        <a:folHlink>
          <a:srgbClr val="00879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Voksenudredningsmetoden - Gittes PP</Template>
  <TotalTime>796</TotalTime>
  <Words>3497</Words>
  <Application>Microsoft Office PowerPoint</Application>
  <PresentationFormat>Skærmshow (4:3)</PresentationFormat>
  <Paragraphs>718</Paragraphs>
  <Slides>65</Slides>
  <Notes>7</Notes>
  <HiddenSlides>0</HiddenSlides>
  <MMClips>0</MMClips>
  <ScaleCrop>false</ScaleCrop>
  <HeadingPairs>
    <vt:vector size="4" baseType="variant">
      <vt:variant>
        <vt:lpstr>Tema</vt:lpstr>
      </vt:variant>
      <vt:variant>
        <vt:i4>1</vt:i4>
      </vt:variant>
      <vt:variant>
        <vt:lpstr>Diastitler</vt:lpstr>
      </vt:variant>
      <vt:variant>
        <vt:i4>65</vt:i4>
      </vt:variant>
    </vt:vector>
  </HeadingPairs>
  <TitlesOfParts>
    <vt:vector size="66" baseType="lpstr">
      <vt:lpstr>Voksenudredningsmetoden - Gittes PP</vt:lpstr>
      <vt:lpstr>Framework assessment  for adults with reduced functionality  VUM</vt:lpstr>
      <vt:lpstr>What will we review? </vt:lpstr>
      <vt:lpstr>The framework assessment for adults with reduced functionality (VUM) in Denmark</vt:lpstr>
      <vt:lpstr>The purpose of the Framework assessment for  adults with reduced functionality</vt:lpstr>
      <vt:lpstr>How is the method developed</vt:lpstr>
      <vt:lpstr>Overview of the method</vt:lpstr>
      <vt:lpstr>Principles for good case management</vt:lpstr>
      <vt:lpstr>What are the benefits for the authority using VUM</vt:lpstr>
      <vt:lpstr>PowerPoint-præsentation</vt:lpstr>
      <vt:lpstr>Elements in starting a case</vt:lpstr>
      <vt:lpstr>PowerPoint-præsentation</vt:lpstr>
      <vt:lpstr>Elements of information in a case</vt:lpstr>
      <vt:lpstr>PowerPoint-præsentation</vt:lpstr>
      <vt:lpstr>Method of assessment  </vt:lpstr>
      <vt:lpstr>Involvement of the citizen in collecting informations of the case</vt:lpstr>
      <vt:lpstr>Collecting informations from others</vt:lpstr>
      <vt:lpstr>The method of investigation is based on ICF </vt:lpstr>
      <vt:lpstr>Themes and sub-themes</vt:lpstr>
      <vt:lpstr>The themes in three levels: </vt:lpstr>
      <vt:lpstr>PowerPoint-præsentation</vt:lpstr>
      <vt:lpstr>Use of themes in the Framework assessment</vt:lpstr>
      <vt:lpstr>The structure in the scheme of framework assessment</vt:lpstr>
      <vt:lpstr>The citizen’s perspective</vt:lpstr>
      <vt:lpstr>Reduction of physical functionality</vt:lpstr>
      <vt:lpstr>Reduction of mental functionality</vt:lpstr>
      <vt:lpstr>Social problems</vt:lpstr>
      <vt:lpstr>The citizen’s perspective under the theme ’social life’</vt:lpstr>
      <vt:lpstr>Informations from others</vt:lpstr>
      <vt:lpstr>Informations from others about reduction in psysical functionality</vt:lpstr>
      <vt:lpstr>The remarks from the case manager</vt:lpstr>
      <vt:lpstr>Remarks from the case manager about reduction of psysical functionality</vt:lpstr>
      <vt:lpstr>Assessment of the citizen’s level of functionality</vt:lpstr>
      <vt:lpstr>Assessment of the the citizen’s level of functionality</vt:lpstr>
      <vt:lpstr>Completion of the scheme of framework assessment</vt:lpstr>
      <vt:lpstr>Professional assessment (case manager)</vt:lpstr>
      <vt:lpstr>Guidance for the professional assessment</vt:lpstr>
      <vt:lpstr>Professional assessment (case manager)</vt:lpstr>
      <vt:lpstr>Case exercise</vt:lpstr>
      <vt:lpstr>Case exercise: how to do it</vt:lpstr>
      <vt:lpstr>PowerPoint-præsentation</vt:lpstr>
      <vt:lpstr>Purpose of intervention and goals of intervention</vt:lpstr>
      <vt:lpstr>Purpose of intervention and goals of intervention</vt:lpstr>
      <vt:lpstr>Purpose of intervention and goals of intervention</vt:lpstr>
      <vt:lpstr>Scheme for purpose and goals of intervention</vt:lpstr>
      <vt:lpstr>Purpose and goals of intervention</vt:lpstr>
      <vt:lpstr>Case execise</vt:lpstr>
      <vt:lpstr>PowerPoint-præsentation</vt:lpstr>
      <vt:lpstr>Why work with plans of action?</vt:lpstr>
      <vt:lpstr>Why work with plans of action?</vt:lpstr>
      <vt:lpstr>What does the Danish legislation say about plans of action?</vt:lpstr>
      <vt:lpstr>The content of the plan of action</vt:lpstr>
      <vt:lpstr>Scheme for plan of action 1/3</vt:lpstr>
      <vt:lpstr>Scheme for plan of action 2/3</vt:lpstr>
      <vt:lpstr>Scheme for plan of action 3/3</vt:lpstr>
      <vt:lpstr>Scheme for plan of action 1/2</vt:lpstr>
      <vt:lpstr>Scheme for plan of action 2/2</vt:lpstr>
      <vt:lpstr>Case exercise</vt:lpstr>
      <vt:lpstr>Why work with plans of action?</vt:lpstr>
      <vt:lpstr>PowerPoint-præsentation</vt:lpstr>
      <vt:lpstr>Elements in the decision</vt:lpstr>
      <vt:lpstr>PowerPoint-præsentation</vt:lpstr>
      <vt:lpstr>Preparation of follow-up</vt:lpstr>
      <vt:lpstr>Typical options for follow-up</vt:lpstr>
      <vt:lpstr>Reflection and learning points</vt:lpstr>
      <vt:lpstr>Evaluation of the day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Voksenudredningsmetoden VUM</dc:title>
  <dc:creator>Henrik Egelund Nielsen</dc:creator>
  <cp:lastModifiedBy>Henrik Egelund Nielsen</cp:lastModifiedBy>
  <cp:revision>65</cp:revision>
  <dcterms:created xsi:type="dcterms:W3CDTF">2015-07-23T08:06:16Z</dcterms:created>
  <dcterms:modified xsi:type="dcterms:W3CDTF">2015-08-25T08:33:08Z</dcterms:modified>
</cp:coreProperties>
</file>