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Lst>
  <p:notesMasterIdLst>
    <p:notesMasterId r:id="rId59"/>
  </p:notesMasterIdLst>
  <p:handoutMasterIdLst>
    <p:handoutMasterId r:id="rId60"/>
  </p:handoutMasterIdLst>
  <p:sldIdLst>
    <p:sldId id="348" r:id="rId2"/>
    <p:sldId id="430" r:id="rId3"/>
    <p:sldId id="434" r:id="rId4"/>
    <p:sldId id="433" r:id="rId5"/>
    <p:sldId id="356" r:id="rId6"/>
    <p:sldId id="357" r:id="rId7"/>
    <p:sldId id="389" r:id="rId8"/>
    <p:sldId id="358" r:id="rId9"/>
    <p:sldId id="390" r:id="rId10"/>
    <p:sldId id="372" r:id="rId11"/>
    <p:sldId id="373" r:id="rId12"/>
    <p:sldId id="374" r:id="rId13"/>
    <p:sldId id="435" r:id="rId14"/>
    <p:sldId id="437" r:id="rId15"/>
    <p:sldId id="438" r:id="rId16"/>
    <p:sldId id="423" r:id="rId17"/>
    <p:sldId id="424" r:id="rId18"/>
    <p:sldId id="425" r:id="rId19"/>
    <p:sldId id="426" r:id="rId20"/>
    <p:sldId id="427" r:id="rId21"/>
    <p:sldId id="368" r:id="rId22"/>
    <p:sldId id="391" r:id="rId23"/>
    <p:sldId id="392" r:id="rId24"/>
    <p:sldId id="361" r:id="rId25"/>
    <p:sldId id="384" r:id="rId26"/>
    <p:sldId id="386" r:id="rId27"/>
    <p:sldId id="385" r:id="rId28"/>
    <p:sldId id="387" r:id="rId29"/>
    <p:sldId id="363" r:id="rId30"/>
    <p:sldId id="420" r:id="rId31"/>
    <p:sldId id="381" r:id="rId32"/>
    <p:sldId id="382" r:id="rId33"/>
    <p:sldId id="383" r:id="rId34"/>
    <p:sldId id="440" r:id="rId35"/>
    <p:sldId id="406" r:id="rId36"/>
    <p:sldId id="421" r:id="rId37"/>
    <p:sldId id="422" r:id="rId38"/>
    <p:sldId id="417" r:id="rId39"/>
    <p:sldId id="429" r:id="rId40"/>
    <p:sldId id="408" r:id="rId41"/>
    <p:sldId id="410" r:id="rId42"/>
    <p:sldId id="411" r:id="rId43"/>
    <p:sldId id="365" r:id="rId44"/>
    <p:sldId id="409" r:id="rId45"/>
    <p:sldId id="366" r:id="rId46"/>
    <p:sldId id="376" r:id="rId47"/>
    <p:sldId id="377" r:id="rId48"/>
    <p:sldId id="378" r:id="rId49"/>
    <p:sldId id="379" r:id="rId50"/>
    <p:sldId id="367" r:id="rId51"/>
    <p:sldId id="395" r:id="rId52"/>
    <p:sldId id="403" r:id="rId53"/>
    <p:sldId id="404" r:id="rId54"/>
    <p:sldId id="428" r:id="rId55"/>
    <p:sldId id="394" r:id="rId56"/>
    <p:sldId id="369" r:id="rId57"/>
    <p:sldId id="35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546F"/>
    <a:srgbClr val="3E9899"/>
    <a:srgbClr val="539798"/>
    <a:srgbClr val="4B978A"/>
    <a:srgbClr val="64C6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94164" autoAdjust="0"/>
  </p:normalViewPr>
  <p:slideViewPr>
    <p:cSldViewPr snapToGrid="0" snapToObjects="1">
      <p:cViewPr>
        <p:scale>
          <a:sx n="100" d="100"/>
          <a:sy n="100" d="100"/>
        </p:scale>
        <p:origin x="-1224" y="-22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2BB89-D034-7F46-86D3-3B98DDD950CA}" type="doc">
      <dgm:prSet loTypeId="urn:microsoft.com/office/officeart/2009/3/layout/IncreasingArrowsProcess" loCatId="" qsTypeId="urn:microsoft.com/office/officeart/2005/8/quickstyle/3D3" qsCatId="3D" csTypeId="urn:microsoft.com/office/officeart/2005/8/colors/accent1_2" csCatId="accent1" phldr="1"/>
      <dgm:spPr/>
      <dgm:t>
        <a:bodyPr/>
        <a:lstStyle/>
        <a:p>
          <a:endParaRPr lang="en-US"/>
        </a:p>
      </dgm:t>
    </dgm:pt>
    <dgm:pt modelId="{2C9B281F-A711-E145-B2EA-EA472858B256}">
      <dgm:prSet phldrT="[Text]"/>
      <dgm:spPr/>
      <dgm:t>
        <a:bodyPr/>
        <a:lstStyle/>
        <a:p>
          <a:r>
            <a:rPr lang="en-US" dirty="0" smtClean="0">
              <a:latin typeface="Helvetica"/>
              <a:cs typeface="Helvetica"/>
            </a:rPr>
            <a:t>Engagement</a:t>
          </a:r>
          <a:endParaRPr lang="en-US" dirty="0">
            <a:latin typeface="Helvetica"/>
            <a:cs typeface="Helvetica"/>
          </a:endParaRPr>
        </a:p>
      </dgm:t>
    </dgm:pt>
    <dgm:pt modelId="{B6AD3256-95B0-7549-8559-D6A41578D463}" type="parTrans" cxnId="{002BED57-5808-3347-99E2-10A1DF33489D}">
      <dgm:prSet/>
      <dgm:spPr/>
      <dgm:t>
        <a:bodyPr/>
        <a:lstStyle/>
        <a:p>
          <a:endParaRPr lang="en-US"/>
        </a:p>
      </dgm:t>
    </dgm:pt>
    <dgm:pt modelId="{B28DD7E8-E685-E843-A639-99C0D1F46071}" type="sibTrans" cxnId="{002BED57-5808-3347-99E2-10A1DF33489D}">
      <dgm:prSet/>
      <dgm:spPr/>
      <dgm:t>
        <a:bodyPr/>
        <a:lstStyle/>
        <a:p>
          <a:endParaRPr lang="en-US"/>
        </a:p>
      </dgm:t>
    </dgm:pt>
    <dgm:pt modelId="{42048719-FDD0-A24A-8AB3-C9C1E77EA9A2}">
      <dgm:prSet phldrT="[Text]"/>
      <dgm:spPr/>
      <dgm:t>
        <a:bodyPr/>
        <a:lstStyle/>
        <a:p>
          <a:r>
            <a:rPr lang="en-US" dirty="0" smtClean="0">
              <a:solidFill>
                <a:srgbClr val="31546F"/>
              </a:solidFill>
              <a:latin typeface="Helvetica"/>
              <a:cs typeface="Helvetica"/>
            </a:rPr>
            <a:t>Build a helpful relationship</a:t>
          </a:r>
          <a:endParaRPr lang="en-US" dirty="0">
            <a:solidFill>
              <a:srgbClr val="31546F"/>
            </a:solidFill>
            <a:latin typeface="Helvetica"/>
            <a:cs typeface="Helvetica"/>
          </a:endParaRPr>
        </a:p>
      </dgm:t>
    </dgm:pt>
    <dgm:pt modelId="{09B33610-E137-684A-8CDB-AAE55FE3EB60}" type="parTrans" cxnId="{1B4AD2F6-6392-2542-9B0F-8D8609184F37}">
      <dgm:prSet/>
      <dgm:spPr/>
      <dgm:t>
        <a:bodyPr/>
        <a:lstStyle/>
        <a:p>
          <a:endParaRPr lang="en-US"/>
        </a:p>
      </dgm:t>
    </dgm:pt>
    <dgm:pt modelId="{46105371-F109-DA49-8A54-EE767B76839E}" type="sibTrans" cxnId="{1B4AD2F6-6392-2542-9B0F-8D8609184F37}">
      <dgm:prSet/>
      <dgm:spPr/>
      <dgm:t>
        <a:bodyPr/>
        <a:lstStyle/>
        <a:p>
          <a:endParaRPr lang="en-US"/>
        </a:p>
      </dgm:t>
    </dgm:pt>
    <dgm:pt modelId="{F89C40E3-13C3-444D-B3F8-9BEC70198732}">
      <dgm:prSet phldrT="[Text]"/>
      <dgm:spPr/>
      <dgm:t>
        <a:bodyPr/>
        <a:lstStyle/>
        <a:p>
          <a:r>
            <a:rPr lang="en-US" dirty="0" smtClean="0">
              <a:latin typeface="Helvetica"/>
              <a:cs typeface="Helvetica"/>
            </a:rPr>
            <a:t>Focusing</a:t>
          </a:r>
          <a:endParaRPr lang="en-US" dirty="0">
            <a:latin typeface="Helvetica"/>
            <a:cs typeface="Helvetica"/>
          </a:endParaRPr>
        </a:p>
      </dgm:t>
    </dgm:pt>
    <dgm:pt modelId="{740300E8-1FB5-3C4C-B826-74DC127521E0}" type="parTrans" cxnId="{1347509B-77A8-1246-910B-18BE5DA30521}">
      <dgm:prSet/>
      <dgm:spPr/>
      <dgm:t>
        <a:bodyPr/>
        <a:lstStyle/>
        <a:p>
          <a:endParaRPr lang="en-US"/>
        </a:p>
      </dgm:t>
    </dgm:pt>
    <dgm:pt modelId="{A3D8933B-766C-6848-95CD-6A177530BBDB}" type="sibTrans" cxnId="{1347509B-77A8-1246-910B-18BE5DA30521}">
      <dgm:prSet/>
      <dgm:spPr/>
      <dgm:t>
        <a:bodyPr/>
        <a:lstStyle/>
        <a:p>
          <a:endParaRPr lang="en-US"/>
        </a:p>
      </dgm:t>
    </dgm:pt>
    <dgm:pt modelId="{7DD5FFBA-AAFC-7E4B-95F3-D655DA8B8DBF}">
      <dgm:prSet phldrT="[Text]"/>
      <dgm:spPr/>
      <dgm:t>
        <a:bodyPr/>
        <a:lstStyle/>
        <a:p>
          <a:r>
            <a:rPr lang="en-US" dirty="0" smtClean="0">
              <a:solidFill>
                <a:srgbClr val="31546F"/>
              </a:solidFill>
              <a:latin typeface="Helvetica"/>
              <a:cs typeface="Helvetica"/>
            </a:rPr>
            <a:t>Develop specific direction about change</a:t>
          </a:r>
          <a:endParaRPr lang="en-US" dirty="0">
            <a:solidFill>
              <a:srgbClr val="31546F"/>
            </a:solidFill>
            <a:latin typeface="Helvetica"/>
            <a:cs typeface="Helvetica"/>
          </a:endParaRPr>
        </a:p>
      </dgm:t>
    </dgm:pt>
    <dgm:pt modelId="{AFE3EB08-E70E-6B4A-98F5-B6B803C1AC50}" type="parTrans" cxnId="{A10C5F18-9E07-9A48-9254-43675FCB404D}">
      <dgm:prSet/>
      <dgm:spPr/>
      <dgm:t>
        <a:bodyPr/>
        <a:lstStyle/>
        <a:p>
          <a:endParaRPr lang="en-US"/>
        </a:p>
      </dgm:t>
    </dgm:pt>
    <dgm:pt modelId="{CAC6F296-C9C3-254E-BCEA-473090394798}" type="sibTrans" cxnId="{A10C5F18-9E07-9A48-9254-43675FCB404D}">
      <dgm:prSet/>
      <dgm:spPr/>
      <dgm:t>
        <a:bodyPr/>
        <a:lstStyle/>
        <a:p>
          <a:endParaRPr lang="en-US"/>
        </a:p>
      </dgm:t>
    </dgm:pt>
    <dgm:pt modelId="{53094604-DD8C-9C40-8355-D2A8CC8103B9}">
      <dgm:prSet phldrT="[Text]"/>
      <dgm:spPr/>
      <dgm:t>
        <a:bodyPr/>
        <a:lstStyle/>
        <a:p>
          <a:r>
            <a:rPr lang="en-US" dirty="0" smtClean="0">
              <a:latin typeface="Helvetica"/>
              <a:cs typeface="Helvetica"/>
            </a:rPr>
            <a:t>Evoking</a:t>
          </a:r>
          <a:endParaRPr lang="en-US" dirty="0">
            <a:latin typeface="Helvetica"/>
            <a:cs typeface="Helvetica"/>
          </a:endParaRPr>
        </a:p>
      </dgm:t>
    </dgm:pt>
    <dgm:pt modelId="{BB4F4275-4E87-DC43-8C0D-0931BC789FFB}" type="parTrans" cxnId="{370C6079-FF67-CC4D-853C-7F62D327AA90}">
      <dgm:prSet/>
      <dgm:spPr/>
      <dgm:t>
        <a:bodyPr/>
        <a:lstStyle/>
        <a:p>
          <a:endParaRPr lang="en-US"/>
        </a:p>
      </dgm:t>
    </dgm:pt>
    <dgm:pt modelId="{EA3C89FA-0756-634A-87CC-B35614361DCB}" type="sibTrans" cxnId="{370C6079-FF67-CC4D-853C-7F62D327AA90}">
      <dgm:prSet/>
      <dgm:spPr/>
      <dgm:t>
        <a:bodyPr/>
        <a:lstStyle/>
        <a:p>
          <a:endParaRPr lang="en-US"/>
        </a:p>
      </dgm:t>
    </dgm:pt>
    <dgm:pt modelId="{7B99B261-6354-FB44-B343-E4820F9CF22E}">
      <dgm:prSet phldrT="[Text]"/>
      <dgm:spPr/>
      <dgm:t>
        <a:bodyPr/>
        <a:lstStyle/>
        <a:p>
          <a:r>
            <a:rPr lang="en-US" dirty="0" smtClean="0">
              <a:solidFill>
                <a:srgbClr val="31546F"/>
              </a:solidFill>
              <a:latin typeface="Helvetica"/>
              <a:cs typeface="Helvetica"/>
            </a:rPr>
            <a:t>Elicit the citizen’s own motivation to  change</a:t>
          </a:r>
          <a:endParaRPr lang="en-US" dirty="0">
            <a:solidFill>
              <a:srgbClr val="31546F"/>
            </a:solidFill>
            <a:latin typeface="Helvetica"/>
            <a:cs typeface="Helvetica"/>
          </a:endParaRPr>
        </a:p>
      </dgm:t>
    </dgm:pt>
    <dgm:pt modelId="{6E16FF65-08A7-BD4B-8762-64581414E5FB}" type="parTrans" cxnId="{C2E10763-CB22-B64A-8D18-F155733C17E1}">
      <dgm:prSet/>
      <dgm:spPr/>
      <dgm:t>
        <a:bodyPr/>
        <a:lstStyle/>
        <a:p>
          <a:endParaRPr lang="en-US"/>
        </a:p>
      </dgm:t>
    </dgm:pt>
    <dgm:pt modelId="{A6971136-1EDF-0743-B022-A654DC259D2C}" type="sibTrans" cxnId="{C2E10763-CB22-B64A-8D18-F155733C17E1}">
      <dgm:prSet/>
      <dgm:spPr/>
      <dgm:t>
        <a:bodyPr/>
        <a:lstStyle/>
        <a:p>
          <a:endParaRPr lang="en-US"/>
        </a:p>
      </dgm:t>
    </dgm:pt>
    <dgm:pt modelId="{9323E29F-2B9E-AA4E-BA09-7F0B5C13350E}">
      <dgm:prSet phldrT="[Text]"/>
      <dgm:spPr/>
      <dgm:t>
        <a:bodyPr/>
        <a:lstStyle/>
        <a:p>
          <a:r>
            <a:rPr lang="en-US" dirty="0" smtClean="0">
              <a:latin typeface="Helvetica"/>
              <a:cs typeface="Helvetica"/>
            </a:rPr>
            <a:t>Planning</a:t>
          </a:r>
          <a:endParaRPr lang="en-US" dirty="0">
            <a:latin typeface="Helvetica"/>
            <a:cs typeface="Helvetica"/>
          </a:endParaRPr>
        </a:p>
      </dgm:t>
    </dgm:pt>
    <dgm:pt modelId="{6CF8C17D-EB2B-2348-AFC3-2912D26AAA74}" type="parTrans" cxnId="{BBCA587B-DD35-8345-ADAD-5386FCACA3EC}">
      <dgm:prSet/>
      <dgm:spPr/>
      <dgm:t>
        <a:bodyPr/>
        <a:lstStyle/>
        <a:p>
          <a:endParaRPr lang="en-US"/>
        </a:p>
      </dgm:t>
    </dgm:pt>
    <dgm:pt modelId="{D36D95AD-3E91-B747-9852-CB622BA3D2D0}" type="sibTrans" cxnId="{BBCA587B-DD35-8345-ADAD-5386FCACA3EC}">
      <dgm:prSet/>
      <dgm:spPr/>
      <dgm:t>
        <a:bodyPr/>
        <a:lstStyle/>
        <a:p>
          <a:endParaRPr lang="en-US"/>
        </a:p>
      </dgm:t>
    </dgm:pt>
    <dgm:pt modelId="{6CCDD63E-C8C4-0B4C-A4C8-427229E9DFE0}" type="pres">
      <dgm:prSet presAssocID="{D342BB89-D034-7F46-86D3-3B98DDD950CA}" presName="Name0" presStyleCnt="0">
        <dgm:presLayoutVars>
          <dgm:chMax val="5"/>
          <dgm:chPref val="5"/>
          <dgm:dir/>
          <dgm:animLvl val="lvl"/>
        </dgm:presLayoutVars>
      </dgm:prSet>
      <dgm:spPr/>
      <dgm:t>
        <a:bodyPr/>
        <a:lstStyle/>
        <a:p>
          <a:endParaRPr lang="en-US"/>
        </a:p>
      </dgm:t>
    </dgm:pt>
    <dgm:pt modelId="{E084D553-B113-8741-BEE6-5F62F65F0BE0}" type="pres">
      <dgm:prSet presAssocID="{2C9B281F-A711-E145-B2EA-EA472858B256}" presName="parentText1" presStyleLbl="node1" presStyleIdx="0" presStyleCnt="4">
        <dgm:presLayoutVars>
          <dgm:chMax/>
          <dgm:chPref val="3"/>
          <dgm:bulletEnabled val="1"/>
        </dgm:presLayoutVars>
      </dgm:prSet>
      <dgm:spPr/>
      <dgm:t>
        <a:bodyPr/>
        <a:lstStyle/>
        <a:p>
          <a:endParaRPr lang="en-US"/>
        </a:p>
      </dgm:t>
    </dgm:pt>
    <dgm:pt modelId="{19AB9E83-AD6E-0F4B-8245-C0353165A661}" type="pres">
      <dgm:prSet presAssocID="{2C9B281F-A711-E145-B2EA-EA472858B256}" presName="childText1" presStyleLbl="solidAlignAcc1" presStyleIdx="0" presStyleCnt="3">
        <dgm:presLayoutVars>
          <dgm:chMax val="0"/>
          <dgm:chPref val="0"/>
          <dgm:bulletEnabled val="1"/>
        </dgm:presLayoutVars>
      </dgm:prSet>
      <dgm:spPr/>
      <dgm:t>
        <a:bodyPr/>
        <a:lstStyle/>
        <a:p>
          <a:endParaRPr lang="en-US"/>
        </a:p>
      </dgm:t>
    </dgm:pt>
    <dgm:pt modelId="{4A55ACDA-325F-DB42-BDE6-A3193A1A4E2F}" type="pres">
      <dgm:prSet presAssocID="{F89C40E3-13C3-444D-B3F8-9BEC70198732}" presName="parentText2" presStyleLbl="node1" presStyleIdx="1" presStyleCnt="4">
        <dgm:presLayoutVars>
          <dgm:chMax/>
          <dgm:chPref val="3"/>
          <dgm:bulletEnabled val="1"/>
        </dgm:presLayoutVars>
      </dgm:prSet>
      <dgm:spPr/>
      <dgm:t>
        <a:bodyPr/>
        <a:lstStyle/>
        <a:p>
          <a:endParaRPr lang="en-US"/>
        </a:p>
      </dgm:t>
    </dgm:pt>
    <dgm:pt modelId="{C48AC58F-1C1E-DC4A-BB81-614BEDB36329}" type="pres">
      <dgm:prSet presAssocID="{F89C40E3-13C3-444D-B3F8-9BEC70198732}" presName="childText2" presStyleLbl="solidAlignAcc1" presStyleIdx="1" presStyleCnt="3">
        <dgm:presLayoutVars>
          <dgm:chMax val="0"/>
          <dgm:chPref val="0"/>
          <dgm:bulletEnabled val="1"/>
        </dgm:presLayoutVars>
      </dgm:prSet>
      <dgm:spPr/>
      <dgm:t>
        <a:bodyPr/>
        <a:lstStyle/>
        <a:p>
          <a:endParaRPr lang="en-US"/>
        </a:p>
      </dgm:t>
    </dgm:pt>
    <dgm:pt modelId="{20435940-FFB9-C043-8E95-81AEB242D4D1}" type="pres">
      <dgm:prSet presAssocID="{53094604-DD8C-9C40-8355-D2A8CC8103B9}" presName="parentText3" presStyleLbl="node1" presStyleIdx="2" presStyleCnt="4">
        <dgm:presLayoutVars>
          <dgm:chMax/>
          <dgm:chPref val="3"/>
          <dgm:bulletEnabled val="1"/>
        </dgm:presLayoutVars>
      </dgm:prSet>
      <dgm:spPr/>
      <dgm:t>
        <a:bodyPr/>
        <a:lstStyle/>
        <a:p>
          <a:endParaRPr lang="en-US"/>
        </a:p>
      </dgm:t>
    </dgm:pt>
    <dgm:pt modelId="{36E7C2AA-0AD3-2E46-A1A6-DFDB89C35DCA}" type="pres">
      <dgm:prSet presAssocID="{53094604-DD8C-9C40-8355-D2A8CC8103B9}" presName="childText3" presStyleLbl="solidAlignAcc1" presStyleIdx="2" presStyleCnt="3">
        <dgm:presLayoutVars>
          <dgm:chMax val="0"/>
          <dgm:chPref val="0"/>
          <dgm:bulletEnabled val="1"/>
        </dgm:presLayoutVars>
      </dgm:prSet>
      <dgm:spPr/>
      <dgm:t>
        <a:bodyPr/>
        <a:lstStyle/>
        <a:p>
          <a:endParaRPr lang="en-US"/>
        </a:p>
      </dgm:t>
    </dgm:pt>
    <dgm:pt modelId="{56D81D7E-ECD2-0642-A11C-E942A7317A73}" type="pres">
      <dgm:prSet presAssocID="{9323E29F-2B9E-AA4E-BA09-7F0B5C13350E}" presName="parentText4" presStyleLbl="node1" presStyleIdx="3" presStyleCnt="4">
        <dgm:presLayoutVars>
          <dgm:chMax/>
          <dgm:chPref val="3"/>
          <dgm:bulletEnabled val="1"/>
        </dgm:presLayoutVars>
      </dgm:prSet>
      <dgm:spPr/>
      <dgm:t>
        <a:bodyPr/>
        <a:lstStyle/>
        <a:p>
          <a:endParaRPr lang="en-US"/>
        </a:p>
      </dgm:t>
    </dgm:pt>
  </dgm:ptLst>
  <dgm:cxnLst>
    <dgm:cxn modelId="{A5AEC74C-DE2D-F342-8AD3-7024CAB470C0}" type="presOf" srcId="{7B99B261-6354-FB44-B343-E4820F9CF22E}" destId="{36E7C2AA-0AD3-2E46-A1A6-DFDB89C35DCA}" srcOrd="0" destOrd="0" presId="urn:microsoft.com/office/officeart/2009/3/layout/IncreasingArrowsProcess"/>
    <dgm:cxn modelId="{002BED57-5808-3347-99E2-10A1DF33489D}" srcId="{D342BB89-D034-7F46-86D3-3B98DDD950CA}" destId="{2C9B281F-A711-E145-B2EA-EA472858B256}" srcOrd="0" destOrd="0" parTransId="{B6AD3256-95B0-7549-8559-D6A41578D463}" sibTransId="{B28DD7E8-E685-E843-A639-99C0D1F46071}"/>
    <dgm:cxn modelId="{0AC0234B-7E6C-D540-9FC2-FFC271A8FE03}" type="presOf" srcId="{7DD5FFBA-AAFC-7E4B-95F3-D655DA8B8DBF}" destId="{C48AC58F-1C1E-DC4A-BB81-614BEDB36329}" srcOrd="0" destOrd="0" presId="urn:microsoft.com/office/officeart/2009/3/layout/IncreasingArrowsProcess"/>
    <dgm:cxn modelId="{370C6079-FF67-CC4D-853C-7F62D327AA90}" srcId="{D342BB89-D034-7F46-86D3-3B98DDD950CA}" destId="{53094604-DD8C-9C40-8355-D2A8CC8103B9}" srcOrd="2" destOrd="0" parTransId="{BB4F4275-4E87-DC43-8C0D-0931BC789FFB}" sibTransId="{EA3C89FA-0756-634A-87CC-B35614361DCB}"/>
    <dgm:cxn modelId="{93DADE47-5F90-674B-B022-44A60C35C6C0}" type="presOf" srcId="{42048719-FDD0-A24A-8AB3-C9C1E77EA9A2}" destId="{19AB9E83-AD6E-0F4B-8245-C0353165A661}" srcOrd="0" destOrd="0" presId="urn:microsoft.com/office/officeart/2009/3/layout/IncreasingArrowsProcess"/>
    <dgm:cxn modelId="{A10C5F18-9E07-9A48-9254-43675FCB404D}" srcId="{F89C40E3-13C3-444D-B3F8-9BEC70198732}" destId="{7DD5FFBA-AAFC-7E4B-95F3-D655DA8B8DBF}" srcOrd="0" destOrd="0" parTransId="{AFE3EB08-E70E-6B4A-98F5-B6B803C1AC50}" sibTransId="{CAC6F296-C9C3-254E-BCEA-473090394798}"/>
    <dgm:cxn modelId="{9A25DD50-A45F-564D-BA46-1DDD304E6C85}" type="presOf" srcId="{9323E29F-2B9E-AA4E-BA09-7F0B5C13350E}" destId="{56D81D7E-ECD2-0642-A11C-E942A7317A73}" srcOrd="0" destOrd="0" presId="urn:microsoft.com/office/officeart/2009/3/layout/IncreasingArrowsProcess"/>
    <dgm:cxn modelId="{F3BD3B22-146C-4E4E-9E4E-252A82715D72}" type="presOf" srcId="{F89C40E3-13C3-444D-B3F8-9BEC70198732}" destId="{4A55ACDA-325F-DB42-BDE6-A3193A1A4E2F}" srcOrd="0" destOrd="0" presId="urn:microsoft.com/office/officeart/2009/3/layout/IncreasingArrowsProcess"/>
    <dgm:cxn modelId="{7B1A8CF2-9454-7C45-85B6-2A24CED4F453}" type="presOf" srcId="{D342BB89-D034-7F46-86D3-3B98DDD950CA}" destId="{6CCDD63E-C8C4-0B4C-A4C8-427229E9DFE0}" srcOrd="0" destOrd="0" presId="urn:microsoft.com/office/officeart/2009/3/layout/IncreasingArrowsProcess"/>
    <dgm:cxn modelId="{BBCA587B-DD35-8345-ADAD-5386FCACA3EC}" srcId="{D342BB89-D034-7F46-86D3-3B98DDD950CA}" destId="{9323E29F-2B9E-AA4E-BA09-7F0B5C13350E}" srcOrd="3" destOrd="0" parTransId="{6CF8C17D-EB2B-2348-AFC3-2912D26AAA74}" sibTransId="{D36D95AD-3E91-B747-9852-CB622BA3D2D0}"/>
    <dgm:cxn modelId="{FA6A9236-C1A6-6E4A-922A-19F94FDBF1F9}" type="presOf" srcId="{2C9B281F-A711-E145-B2EA-EA472858B256}" destId="{E084D553-B113-8741-BEE6-5F62F65F0BE0}" srcOrd="0" destOrd="0" presId="urn:microsoft.com/office/officeart/2009/3/layout/IncreasingArrowsProcess"/>
    <dgm:cxn modelId="{C2E10763-CB22-B64A-8D18-F155733C17E1}" srcId="{53094604-DD8C-9C40-8355-D2A8CC8103B9}" destId="{7B99B261-6354-FB44-B343-E4820F9CF22E}" srcOrd="0" destOrd="0" parTransId="{6E16FF65-08A7-BD4B-8762-64581414E5FB}" sibTransId="{A6971136-1EDF-0743-B022-A654DC259D2C}"/>
    <dgm:cxn modelId="{1B4AD2F6-6392-2542-9B0F-8D8609184F37}" srcId="{2C9B281F-A711-E145-B2EA-EA472858B256}" destId="{42048719-FDD0-A24A-8AB3-C9C1E77EA9A2}" srcOrd="0" destOrd="0" parTransId="{09B33610-E137-684A-8CDB-AAE55FE3EB60}" sibTransId="{46105371-F109-DA49-8A54-EE767B76839E}"/>
    <dgm:cxn modelId="{4C21B713-8E13-AC44-A193-106D5EAF8823}" type="presOf" srcId="{53094604-DD8C-9C40-8355-D2A8CC8103B9}" destId="{20435940-FFB9-C043-8E95-81AEB242D4D1}" srcOrd="0" destOrd="0" presId="urn:microsoft.com/office/officeart/2009/3/layout/IncreasingArrowsProcess"/>
    <dgm:cxn modelId="{1347509B-77A8-1246-910B-18BE5DA30521}" srcId="{D342BB89-D034-7F46-86D3-3B98DDD950CA}" destId="{F89C40E3-13C3-444D-B3F8-9BEC70198732}" srcOrd="1" destOrd="0" parTransId="{740300E8-1FB5-3C4C-B826-74DC127521E0}" sibTransId="{A3D8933B-766C-6848-95CD-6A177530BBDB}"/>
    <dgm:cxn modelId="{4ED96435-462F-4A40-84AE-EBC3A0FAAA25}" type="presParOf" srcId="{6CCDD63E-C8C4-0B4C-A4C8-427229E9DFE0}" destId="{E084D553-B113-8741-BEE6-5F62F65F0BE0}" srcOrd="0" destOrd="0" presId="urn:microsoft.com/office/officeart/2009/3/layout/IncreasingArrowsProcess"/>
    <dgm:cxn modelId="{EFD2974F-31C7-6541-8229-A4B3780C8F52}" type="presParOf" srcId="{6CCDD63E-C8C4-0B4C-A4C8-427229E9DFE0}" destId="{19AB9E83-AD6E-0F4B-8245-C0353165A661}" srcOrd="1" destOrd="0" presId="urn:microsoft.com/office/officeart/2009/3/layout/IncreasingArrowsProcess"/>
    <dgm:cxn modelId="{8B9CBF73-0A9C-2E46-869C-3709697D0C5F}" type="presParOf" srcId="{6CCDD63E-C8C4-0B4C-A4C8-427229E9DFE0}" destId="{4A55ACDA-325F-DB42-BDE6-A3193A1A4E2F}" srcOrd="2" destOrd="0" presId="urn:microsoft.com/office/officeart/2009/3/layout/IncreasingArrowsProcess"/>
    <dgm:cxn modelId="{B2D51CD0-43C8-BD40-B386-75A180B0C645}" type="presParOf" srcId="{6CCDD63E-C8C4-0B4C-A4C8-427229E9DFE0}" destId="{C48AC58F-1C1E-DC4A-BB81-614BEDB36329}" srcOrd="3" destOrd="0" presId="urn:microsoft.com/office/officeart/2009/3/layout/IncreasingArrowsProcess"/>
    <dgm:cxn modelId="{18C43E7B-DB0D-654B-B81D-2FD80D66E7FB}" type="presParOf" srcId="{6CCDD63E-C8C4-0B4C-A4C8-427229E9DFE0}" destId="{20435940-FFB9-C043-8E95-81AEB242D4D1}" srcOrd="4" destOrd="0" presId="urn:microsoft.com/office/officeart/2009/3/layout/IncreasingArrowsProcess"/>
    <dgm:cxn modelId="{EFE6416A-02D7-984C-A10C-847AD835A0F5}" type="presParOf" srcId="{6CCDD63E-C8C4-0B4C-A4C8-427229E9DFE0}" destId="{36E7C2AA-0AD3-2E46-A1A6-DFDB89C35DCA}" srcOrd="5" destOrd="0" presId="urn:microsoft.com/office/officeart/2009/3/layout/IncreasingArrowsProcess"/>
    <dgm:cxn modelId="{353937AB-2325-7641-9A40-25584C283532}" type="presParOf" srcId="{6CCDD63E-C8C4-0B4C-A4C8-427229E9DFE0}" destId="{56D81D7E-ECD2-0642-A11C-E942A7317A73}" srcOrd="6"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4E4DDA-CEA3-254E-B867-A31C3263F102}" type="doc">
      <dgm:prSet loTypeId="urn:microsoft.com/office/officeart/2005/8/layout/chevron1" loCatId="" qsTypeId="urn:microsoft.com/office/officeart/2005/8/quickstyle/3D3" qsCatId="3D" csTypeId="urn:microsoft.com/office/officeart/2005/8/colors/accent1_2" csCatId="accent1" phldr="1"/>
      <dgm:spPr/>
    </dgm:pt>
    <dgm:pt modelId="{6104A8EE-FB67-B141-AD01-43D342AF397E}">
      <dgm:prSet phldrT="[Text]"/>
      <dgm:spPr/>
      <dgm:t>
        <a:bodyPr/>
        <a:lstStyle/>
        <a:p>
          <a:r>
            <a:rPr lang="en-US" dirty="0" smtClean="0">
              <a:latin typeface="Helvetica"/>
              <a:cs typeface="Helvetica"/>
            </a:rPr>
            <a:t>Team talk</a:t>
          </a:r>
          <a:r>
            <a:rPr lang="en-US" dirty="0" smtClean="0"/>
            <a:t>	</a:t>
          </a:r>
          <a:endParaRPr lang="en-US" dirty="0"/>
        </a:p>
      </dgm:t>
    </dgm:pt>
    <dgm:pt modelId="{DE28C110-F07C-A147-9BC2-94919A027AE3}" type="parTrans" cxnId="{36E0318C-07CC-A64D-9DD1-6A8B3E41E423}">
      <dgm:prSet/>
      <dgm:spPr/>
      <dgm:t>
        <a:bodyPr/>
        <a:lstStyle/>
        <a:p>
          <a:endParaRPr lang="en-US"/>
        </a:p>
      </dgm:t>
    </dgm:pt>
    <dgm:pt modelId="{3668A7C3-D6C0-C14A-A8B0-94B4772F1636}" type="sibTrans" cxnId="{36E0318C-07CC-A64D-9DD1-6A8B3E41E423}">
      <dgm:prSet/>
      <dgm:spPr/>
      <dgm:t>
        <a:bodyPr/>
        <a:lstStyle/>
        <a:p>
          <a:endParaRPr lang="en-US"/>
        </a:p>
      </dgm:t>
    </dgm:pt>
    <dgm:pt modelId="{A449872E-6789-344D-9A5F-6D67331A7F39}">
      <dgm:prSet phldrT="[Text]"/>
      <dgm:spPr/>
      <dgm:t>
        <a:bodyPr/>
        <a:lstStyle/>
        <a:p>
          <a:r>
            <a:rPr lang="en-US" dirty="0" smtClean="0">
              <a:latin typeface="Helvetica"/>
              <a:cs typeface="Helvetica"/>
            </a:rPr>
            <a:t>Option Talk</a:t>
          </a:r>
          <a:endParaRPr lang="en-US" dirty="0">
            <a:latin typeface="Helvetica"/>
            <a:cs typeface="Helvetica"/>
          </a:endParaRPr>
        </a:p>
      </dgm:t>
    </dgm:pt>
    <dgm:pt modelId="{E62C738F-176B-EF45-BA07-A1828DC74137}" type="parTrans" cxnId="{4860024E-DB1D-2A49-85B4-F7831462F7BA}">
      <dgm:prSet/>
      <dgm:spPr/>
      <dgm:t>
        <a:bodyPr/>
        <a:lstStyle/>
        <a:p>
          <a:endParaRPr lang="en-US"/>
        </a:p>
      </dgm:t>
    </dgm:pt>
    <dgm:pt modelId="{18A6A425-B5A2-9848-AE73-5DCB00D418D2}" type="sibTrans" cxnId="{4860024E-DB1D-2A49-85B4-F7831462F7BA}">
      <dgm:prSet/>
      <dgm:spPr/>
      <dgm:t>
        <a:bodyPr/>
        <a:lstStyle/>
        <a:p>
          <a:endParaRPr lang="en-US"/>
        </a:p>
      </dgm:t>
    </dgm:pt>
    <dgm:pt modelId="{1B6D33BD-F87F-A64D-83CC-4A919947533A}">
      <dgm:prSet phldrT="[Text]"/>
      <dgm:spPr/>
      <dgm:t>
        <a:bodyPr/>
        <a:lstStyle/>
        <a:p>
          <a:r>
            <a:rPr lang="en-US" dirty="0" smtClean="0">
              <a:latin typeface="Helvetica"/>
              <a:cs typeface="Helvetica"/>
            </a:rPr>
            <a:t>Decision Talk</a:t>
          </a:r>
          <a:endParaRPr lang="en-US" dirty="0">
            <a:latin typeface="Helvetica"/>
            <a:cs typeface="Helvetica"/>
          </a:endParaRPr>
        </a:p>
      </dgm:t>
    </dgm:pt>
    <dgm:pt modelId="{3ED5DFB1-0397-1143-B53F-2424B3F9240B}" type="parTrans" cxnId="{031988A1-9D54-1744-A1E9-8E95576CE649}">
      <dgm:prSet/>
      <dgm:spPr/>
      <dgm:t>
        <a:bodyPr/>
        <a:lstStyle/>
        <a:p>
          <a:endParaRPr lang="en-US"/>
        </a:p>
      </dgm:t>
    </dgm:pt>
    <dgm:pt modelId="{1601A7F2-8654-E543-A90D-719FE9AD0FD1}" type="sibTrans" cxnId="{031988A1-9D54-1744-A1E9-8E95576CE649}">
      <dgm:prSet/>
      <dgm:spPr/>
      <dgm:t>
        <a:bodyPr/>
        <a:lstStyle/>
        <a:p>
          <a:endParaRPr lang="en-US"/>
        </a:p>
      </dgm:t>
    </dgm:pt>
    <dgm:pt modelId="{3FC1BC58-E3A5-6142-A119-790EB9B2F411}">
      <dgm:prSet phldrT="[Text]"/>
      <dgm:spPr/>
      <dgm:t>
        <a:bodyPr/>
        <a:lstStyle/>
        <a:p>
          <a:r>
            <a:rPr lang="en-US" dirty="0" smtClean="0">
              <a:latin typeface="Helvetica"/>
              <a:cs typeface="Helvetica"/>
            </a:rPr>
            <a:t>Decision</a:t>
          </a:r>
          <a:endParaRPr lang="en-US" dirty="0">
            <a:latin typeface="Helvetica"/>
            <a:cs typeface="Helvetica"/>
          </a:endParaRPr>
        </a:p>
      </dgm:t>
    </dgm:pt>
    <dgm:pt modelId="{AE5C5434-E16C-7A49-92A5-80A3C81F736A}" type="parTrans" cxnId="{7B4DB05D-0135-D64F-95D4-859F2D89A0C8}">
      <dgm:prSet/>
      <dgm:spPr/>
      <dgm:t>
        <a:bodyPr/>
        <a:lstStyle/>
        <a:p>
          <a:endParaRPr lang="en-US"/>
        </a:p>
      </dgm:t>
    </dgm:pt>
    <dgm:pt modelId="{DA294CDE-033B-F34A-A219-C49637C43F29}" type="sibTrans" cxnId="{7B4DB05D-0135-D64F-95D4-859F2D89A0C8}">
      <dgm:prSet/>
      <dgm:spPr/>
      <dgm:t>
        <a:bodyPr/>
        <a:lstStyle/>
        <a:p>
          <a:endParaRPr lang="en-US"/>
        </a:p>
      </dgm:t>
    </dgm:pt>
    <dgm:pt modelId="{EC7185CD-38D3-DD41-B04C-DC49B93374B5}" type="pres">
      <dgm:prSet presAssocID="{304E4DDA-CEA3-254E-B867-A31C3263F102}" presName="Name0" presStyleCnt="0">
        <dgm:presLayoutVars>
          <dgm:dir/>
          <dgm:animLvl val="lvl"/>
          <dgm:resizeHandles val="exact"/>
        </dgm:presLayoutVars>
      </dgm:prSet>
      <dgm:spPr/>
    </dgm:pt>
    <dgm:pt modelId="{7230EEA9-1922-E14C-B44A-7D8D133654DC}" type="pres">
      <dgm:prSet presAssocID="{6104A8EE-FB67-B141-AD01-43D342AF397E}" presName="parTxOnly" presStyleLbl="node1" presStyleIdx="0" presStyleCnt="4">
        <dgm:presLayoutVars>
          <dgm:chMax val="0"/>
          <dgm:chPref val="0"/>
          <dgm:bulletEnabled val="1"/>
        </dgm:presLayoutVars>
      </dgm:prSet>
      <dgm:spPr/>
      <dgm:t>
        <a:bodyPr/>
        <a:lstStyle/>
        <a:p>
          <a:endParaRPr lang="en-US"/>
        </a:p>
      </dgm:t>
    </dgm:pt>
    <dgm:pt modelId="{C5FA92BD-DD29-434D-98D6-60C01C6A6FA5}" type="pres">
      <dgm:prSet presAssocID="{3668A7C3-D6C0-C14A-A8B0-94B4772F1636}" presName="parTxOnlySpace" presStyleCnt="0"/>
      <dgm:spPr/>
    </dgm:pt>
    <dgm:pt modelId="{1B6180A5-71C6-C446-9F95-D766369B23D3}" type="pres">
      <dgm:prSet presAssocID="{A449872E-6789-344D-9A5F-6D67331A7F39}" presName="parTxOnly" presStyleLbl="node1" presStyleIdx="1" presStyleCnt="4">
        <dgm:presLayoutVars>
          <dgm:chMax val="0"/>
          <dgm:chPref val="0"/>
          <dgm:bulletEnabled val="1"/>
        </dgm:presLayoutVars>
      </dgm:prSet>
      <dgm:spPr/>
      <dgm:t>
        <a:bodyPr/>
        <a:lstStyle/>
        <a:p>
          <a:endParaRPr lang="en-US"/>
        </a:p>
      </dgm:t>
    </dgm:pt>
    <dgm:pt modelId="{418BC92C-A10D-6645-8342-F1326E094518}" type="pres">
      <dgm:prSet presAssocID="{18A6A425-B5A2-9848-AE73-5DCB00D418D2}" presName="parTxOnlySpace" presStyleCnt="0"/>
      <dgm:spPr/>
    </dgm:pt>
    <dgm:pt modelId="{3E3EADC4-66BA-AD47-A9EB-C0248346EA8D}" type="pres">
      <dgm:prSet presAssocID="{1B6D33BD-F87F-A64D-83CC-4A919947533A}" presName="parTxOnly" presStyleLbl="node1" presStyleIdx="2" presStyleCnt="4" custLinFactNeighborX="-15241">
        <dgm:presLayoutVars>
          <dgm:chMax val="0"/>
          <dgm:chPref val="0"/>
          <dgm:bulletEnabled val="1"/>
        </dgm:presLayoutVars>
      </dgm:prSet>
      <dgm:spPr/>
      <dgm:t>
        <a:bodyPr/>
        <a:lstStyle/>
        <a:p>
          <a:endParaRPr lang="en-US"/>
        </a:p>
      </dgm:t>
    </dgm:pt>
    <dgm:pt modelId="{41D12C47-3999-BE4F-A2F7-0F43A88C326B}" type="pres">
      <dgm:prSet presAssocID="{1601A7F2-8654-E543-A90D-719FE9AD0FD1}" presName="parTxOnlySpace" presStyleCnt="0"/>
      <dgm:spPr/>
    </dgm:pt>
    <dgm:pt modelId="{DD9E19ED-F90C-684A-8C68-FAE40A12C057}" type="pres">
      <dgm:prSet presAssocID="{3FC1BC58-E3A5-6142-A119-790EB9B2F411}" presName="parTxOnly" presStyleLbl="node1" presStyleIdx="3" presStyleCnt="4">
        <dgm:presLayoutVars>
          <dgm:chMax val="0"/>
          <dgm:chPref val="0"/>
          <dgm:bulletEnabled val="1"/>
        </dgm:presLayoutVars>
      </dgm:prSet>
      <dgm:spPr/>
      <dgm:t>
        <a:bodyPr/>
        <a:lstStyle/>
        <a:p>
          <a:endParaRPr lang="en-US"/>
        </a:p>
      </dgm:t>
    </dgm:pt>
  </dgm:ptLst>
  <dgm:cxnLst>
    <dgm:cxn modelId="{7B4DB05D-0135-D64F-95D4-859F2D89A0C8}" srcId="{304E4DDA-CEA3-254E-B867-A31C3263F102}" destId="{3FC1BC58-E3A5-6142-A119-790EB9B2F411}" srcOrd="3" destOrd="0" parTransId="{AE5C5434-E16C-7A49-92A5-80A3C81F736A}" sibTransId="{DA294CDE-033B-F34A-A219-C49637C43F29}"/>
    <dgm:cxn modelId="{12FB99FC-BE24-5743-907B-351C0E412D2E}" type="presOf" srcId="{6104A8EE-FB67-B141-AD01-43D342AF397E}" destId="{7230EEA9-1922-E14C-B44A-7D8D133654DC}" srcOrd="0" destOrd="0" presId="urn:microsoft.com/office/officeart/2005/8/layout/chevron1"/>
    <dgm:cxn modelId="{6C715D08-DA6E-A949-AA62-7C48CBE006FE}" type="presOf" srcId="{1B6D33BD-F87F-A64D-83CC-4A919947533A}" destId="{3E3EADC4-66BA-AD47-A9EB-C0248346EA8D}" srcOrd="0" destOrd="0" presId="urn:microsoft.com/office/officeart/2005/8/layout/chevron1"/>
    <dgm:cxn modelId="{0C444EFC-CC81-6F4F-BE8C-DA309EBDCBB1}" type="presOf" srcId="{3FC1BC58-E3A5-6142-A119-790EB9B2F411}" destId="{DD9E19ED-F90C-684A-8C68-FAE40A12C057}" srcOrd="0" destOrd="0" presId="urn:microsoft.com/office/officeart/2005/8/layout/chevron1"/>
    <dgm:cxn modelId="{A2957358-A79F-084C-A262-146A4CE0F190}" type="presOf" srcId="{304E4DDA-CEA3-254E-B867-A31C3263F102}" destId="{EC7185CD-38D3-DD41-B04C-DC49B93374B5}" srcOrd="0" destOrd="0" presId="urn:microsoft.com/office/officeart/2005/8/layout/chevron1"/>
    <dgm:cxn modelId="{031988A1-9D54-1744-A1E9-8E95576CE649}" srcId="{304E4DDA-CEA3-254E-B867-A31C3263F102}" destId="{1B6D33BD-F87F-A64D-83CC-4A919947533A}" srcOrd="2" destOrd="0" parTransId="{3ED5DFB1-0397-1143-B53F-2424B3F9240B}" sibTransId="{1601A7F2-8654-E543-A90D-719FE9AD0FD1}"/>
    <dgm:cxn modelId="{36E0318C-07CC-A64D-9DD1-6A8B3E41E423}" srcId="{304E4DDA-CEA3-254E-B867-A31C3263F102}" destId="{6104A8EE-FB67-B141-AD01-43D342AF397E}" srcOrd="0" destOrd="0" parTransId="{DE28C110-F07C-A147-9BC2-94919A027AE3}" sibTransId="{3668A7C3-D6C0-C14A-A8B0-94B4772F1636}"/>
    <dgm:cxn modelId="{4860024E-DB1D-2A49-85B4-F7831462F7BA}" srcId="{304E4DDA-CEA3-254E-B867-A31C3263F102}" destId="{A449872E-6789-344D-9A5F-6D67331A7F39}" srcOrd="1" destOrd="0" parTransId="{E62C738F-176B-EF45-BA07-A1828DC74137}" sibTransId="{18A6A425-B5A2-9848-AE73-5DCB00D418D2}"/>
    <dgm:cxn modelId="{9D879434-9198-874A-AB4D-CFD5199EDEE0}" type="presOf" srcId="{A449872E-6789-344D-9A5F-6D67331A7F39}" destId="{1B6180A5-71C6-C446-9F95-D766369B23D3}" srcOrd="0" destOrd="0" presId="urn:microsoft.com/office/officeart/2005/8/layout/chevron1"/>
    <dgm:cxn modelId="{A647745C-822E-8649-9B70-224DF109E8DF}" type="presParOf" srcId="{EC7185CD-38D3-DD41-B04C-DC49B93374B5}" destId="{7230EEA9-1922-E14C-B44A-7D8D133654DC}" srcOrd="0" destOrd="0" presId="urn:microsoft.com/office/officeart/2005/8/layout/chevron1"/>
    <dgm:cxn modelId="{2CD14ADA-5617-744E-90D6-84804B68AC6B}" type="presParOf" srcId="{EC7185CD-38D3-DD41-B04C-DC49B93374B5}" destId="{C5FA92BD-DD29-434D-98D6-60C01C6A6FA5}" srcOrd="1" destOrd="0" presId="urn:microsoft.com/office/officeart/2005/8/layout/chevron1"/>
    <dgm:cxn modelId="{A9F8BAB3-E026-934C-985D-203E63DE7BF6}" type="presParOf" srcId="{EC7185CD-38D3-DD41-B04C-DC49B93374B5}" destId="{1B6180A5-71C6-C446-9F95-D766369B23D3}" srcOrd="2" destOrd="0" presId="urn:microsoft.com/office/officeart/2005/8/layout/chevron1"/>
    <dgm:cxn modelId="{4EC14743-503D-0549-BAC8-4D8D207C1BEC}" type="presParOf" srcId="{EC7185CD-38D3-DD41-B04C-DC49B93374B5}" destId="{418BC92C-A10D-6645-8342-F1326E094518}" srcOrd="3" destOrd="0" presId="urn:microsoft.com/office/officeart/2005/8/layout/chevron1"/>
    <dgm:cxn modelId="{E00268DD-E23B-1B4E-B6C2-3EB3298389ED}" type="presParOf" srcId="{EC7185CD-38D3-DD41-B04C-DC49B93374B5}" destId="{3E3EADC4-66BA-AD47-A9EB-C0248346EA8D}" srcOrd="4" destOrd="0" presId="urn:microsoft.com/office/officeart/2005/8/layout/chevron1"/>
    <dgm:cxn modelId="{FAF8EEA8-5403-6F47-85AF-D62E07129129}" type="presParOf" srcId="{EC7185CD-38D3-DD41-B04C-DC49B93374B5}" destId="{41D12C47-3999-BE4F-A2F7-0F43A88C326B}" srcOrd="5" destOrd="0" presId="urn:microsoft.com/office/officeart/2005/8/layout/chevron1"/>
    <dgm:cxn modelId="{5B03201D-F6AE-534F-830D-665D452B7273}" type="presParOf" srcId="{EC7185CD-38D3-DD41-B04C-DC49B93374B5}" destId="{DD9E19ED-F90C-684A-8C68-FAE40A12C05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D553-B113-8741-BEE6-5F62F65F0BE0}">
      <dsp:nvSpPr>
        <dsp:cNvPr id="0" name=""/>
        <dsp:cNvSpPr/>
      </dsp:nvSpPr>
      <dsp:spPr>
        <a:xfrm>
          <a:off x="0" y="313776"/>
          <a:ext cx="8229600" cy="1198106"/>
        </a:xfrm>
        <a:prstGeom prst="rightArrow">
          <a:avLst>
            <a:gd name="adj1" fmla="val 50000"/>
            <a:gd name="adj2" fmla="val 5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254000" bIns="190199" numCol="1" spcCol="1270" anchor="ctr" anchorCtr="0">
          <a:noAutofit/>
        </a:bodyPr>
        <a:lstStyle/>
        <a:p>
          <a:pPr lvl="0" algn="l" defTabSz="1066800">
            <a:lnSpc>
              <a:spcPct val="90000"/>
            </a:lnSpc>
            <a:spcBef>
              <a:spcPct val="0"/>
            </a:spcBef>
            <a:spcAft>
              <a:spcPct val="35000"/>
            </a:spcAft>
          </a:pPr>
          <a:r>
            <a:rPr lang="en-US" sz="2400" kern="1200" dirty="0" smtClean="0">
              <a:latin typeface="Helvetica"/>
              <a:cs typeface="Helvetica"/>
            </a:rPr>
            <a:t>Engagement</a:t>
          </a:r>
          <a:endParaRPr lang="en-US" sz="2400" kern="1200" dirty="0">
            <a:latin typeface="Helvetica"/>
            <a:cs typeface="Helvetica"/>
          </a:endParaRPr>
        </a:p>
      </dsp:txBody>
      <dsp:txXfrm>
        <a:off x="0" y="613303"/>
        <a:ext cx="7930074" cy="599053"/>
      </dsp:txXfrm>
    </dsp:sp>
    <dsp:sp modelId="{19AB9E83-AD6E-0F4B-8245-C0353165A661}">
      <dsp:nvSpPr>
        <dsp:cNvPr id="0" name=""/>
        <dsp:cNvSpPr/>
      </dsp:nvSpPr>
      <dsp:spPr>
        <a:xfrm>
          <a:off x="0" y="1239643"/>
          <a:ext cx="1896922" cy="2216135"/>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rgbClr val="31546F"/>
              </a:solidFill>
              <a:latin typeface="Helvetica"/>
              <a:cs typeface="Helvetica"/>
            </a:rPr>
            <a:t>Build a helpful relationship</a:t>
          </a:r>
          <a:endParaRPr lang="en-US" sz="2400" kern="1200" dirty="0">
            <a:solidFill>
              <a:srgbClr val="31546F"/>
            </a:solidFill>
            <a:latin typeface="Helvetica"/>
            <a:cs typeface="Helvetica"/>
          </a:endParaRPr>
        </a:p>
      </dsp:txBody>
      <dsp:txXfrm>
        <a:off x="0" y="1239643"/>
        <a:ext cx="1896922" cy="2216135"/>
      </dsp:txXfrm>
    </dsp:sp>
    <dsp:sp modelId="{4A55ACDA-325F-DB42-BDE6-A3193A1A4E2F}">
      <dsp:nvSpPr>
        <dsp:cNvPr id="0" name=""/>
        <dsp:cNvSpPr/>
      </dsp:nvSpPr>
      <dsp:spPr>
        <a:xfrm>
          <a:off x="1896922" y="713003"/>
          <a:ext cx="6332677" cy="1198106"/>
        </a:xfrm>
        <a:prstGeom prst="rightArrow">
          <a:avLst>
            <a:gd name="adj1" fmla="val 50000"/>
            <a:gd name="adj2" fmla="val 5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254000" bIns="190199" numCol="1" spcCol="1270" anchor="ctr" anchorCtr="0">
          <a:noAutofit/>
        </a:bodyPr>
        <a:lstStyle/>
        <a:p>
          <a:pPr lvl="0" algn="l" defTabSz="1066800">
            <a:lnSpc>
              <a:spcPct val="90000"/>
            </a:lnSpc>
            <a:spcBef>
              <a:spcPct val="0"/>
            </a:spcBef>
            <a:spcAft>
              <a:spcPct val="35000"/>
            </a:spcAft>
          </a:pPr>
          <a:r>
            <a:rPr lang="en-US" sz="2400" kern="1200" dirty="0" smtClean="0">
              <a:latin typeface="Helvetica"/>
              <a:cs typeface="Helvetica"/>
            </a:rPr>
            <a:t>Focusing</a:t>
          </a:r>
          <a:endParaRPr lang="en-US" sz="2400" kern="1200" dirty="0">
            <a:latin typeface="Helvetica"/>
            <a:cs typeface="Helvetica"/>
          </a:endParaRPr>
        </a:p>
      </dsp:txBody>
      <dsp:txXfrm>
        <a:off x="1896922" y="1012530"/>
        <a:ext cx="6033151" cy="599053"/>
      </dsp:txXfrm>
    </dsp:sp>
    <dsp:sp modelId="{C48AC58F-1C1E-DC4A-BB81-614BEDB36329}">
      <dsp:nvSpPr>
        <dsp:cNvPr id="0" name=""/>
        <dsp:cNvSpPr/>
      </dsp:nvSpPr>
      <dsp:spPr>
        <a:xfrm>
          <a:off x="1896922" y="1638870"/>
          <a:ext cx="1896922" cy="215964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rgbClr val="31546F"/>
              </a:solidFill>
              <a:latin typeface="Helvetica"/>
              <a:cs typeface="Helvetica"/>
            </a:rPr>
            <a:t>Develop specific direction about change</a:t>
          </a:r>
          <a:endParaRPr lang="en-US" sz="2400" kern="1200" dirty="0">
            <a:solidFill>
              <a:srgbClr val="31546F"/>
            </a:solidFill>
            <a:latin typeface="Helvetica"/>
            <a:cs typeface="Helvetica"/>
          </a:endParaRPr>
        </a:p>
      </dsp:txBody>
      <dsp:txXfrm>
        <a:off x="1896922" y="1638870"/>
        <a:ext cx="1896922" cy="2159648"/>
      </dsp:txXfrm>
    </dsp:sp>
    <dsp:sp modelId="{20435940-FFB9-C043-8E95-81AEB242D4D1}">
      <dsp:nvSpPr>
        <dsp:cNvPr id="0" name=""/>
        <dsp:cNvSpPr/>
      </dsp:nvSpPr>
      <dsp:spPr>
        <a:xfrm>
          <a:off x="3793845" y="1112230"/>
          <a:ext cx="4435754" cy="1198106"/>
        </a:xfrm>
        <a:prstGeom prst="rightArrow">
          <a:avLst>
            <a:gd name="adj1" fmla="val 50000"/>
            <a:gd name="adj2" fmla="val 5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254000" bIns="190199" numCol="1" spcCol="1270" anchor="ctr" anchorCtr="0">
          <a:noAutofit/>
        </a:bodyPr>
        <a:lstStyle/>
        <a:p>
          <a:pPr lvl="0" algn="l" defTabSz="1066800">
            <a:lnSpc>
              <a:spcPct val="90000"/>
            </a:lnSpc>
            <a:spcBef>
              <a:spcPct val="0"/>
            </a:spcBef>
            <a:spcAft>
              <a:spcPct val="35000"/>
            </a:spcAft>
          </a:pPr>
          <a:r>
            <a:rPr lang="en-US" sz="2400" kern="1200" dirty="0" smtClean="0">
              <a:latin typeface="Helvetica"/>
              <a:cs typeface="Helvetica"/>
            </a:rPr>
            <a:t>Evoking</a:t>
          </a:r>
          <a:endParaRPr lang="en-US" sz="2400" kern="1200" dirty="0">
            <a:latin typeface="Helvetica"/>
            <a:cs typeface="Helvetica"/>
          </a:endParaRPr>
        </a:p>
      </dsp:txBody>
      <dsp:txXfrm>
        <a:off x="3793845" y="1411757"/>
        <a:ext cx="4136228" cy="599053"/>
      </dsp:txXfrm>
    </dsp:sp>
    <dsp:sp modelId="{36E7C2AA-0AD3-2E46-A1A6-DFDB89C35DCA}">
      <dsp:nvSpPr>
        <dsp:cNvPr id="0" name=""/>
        <dsp:cNvSpPr/>
      </dsp:nvSpPr>
      <dsp:spPr>
        <a:xfrm>
          <a:off x="3793845" y="2038097"/>
          <a:ext cx="1896922" cy="21740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rgbClr val="31546F"/>
              </a:solidFill>
              <a:latin typeface="Helvetica"/>
              <a:cs typeface="Helvetica"/>
            </a:rPr>
            <a:t>Elicit the citizen’s own motivation to  change</a:t>
          </a:r>
          <a:endParaRPr lang="en-US" sz="2400" kern="1200" dirty="0">
            <a:solidFill>
              <a:srgbClr val="31546F"/>
            </a:solidFill>
            <a:latin typeface="Helvetica"/>
            <a:cs typeface="Helvetica"/>
          </a:endParaRPr>
        </a:p>
      </dsp:txBody>
      <dsp:txXfrm>
        <a:off x="3793845" y="2038097"/>
        <a:ext cx="1896922" cy="2174088"/>
      </dsp:txXfrm>
    </dsp:sp>
    <dsp:sp modelId="{56D81D7E-ECD2-0642-A11C-E942A7317A73}">
      <dsp:nvSpPr>
        <dsp:cNvPr id="0" name=""/>
        <dsp:cNvSpPr/>
      </dsp:nvSpPr>
      <dsp:spPr>
        <a:xfrm>
          <a:off x="5690768" y="1511457"/>
          <a:ext cx="2538831" cy="1198106"/>
        </a:xfrm>
        <a:prstGeom prst="rightArrow">
          <a:avLst>
            <a:gd name="adj1" fmla="val 50000"/>
            <a:gd name="adj2" fmla="val 5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254000" bIns="190199" numCol="1" spcCol="1270" anchor="ctr" anchorCtr="0">
          <a:noAutofit/>
        </a:bodyPr>
        <a:lstStyle/>
        <a:p>
          <a:pPr lvl="0" algn="l" defTabSz="1066800">
            <a:lnSpc>
              <a:spcPct val="90000"/>
            </a:lnSpc>
            <a:spcBef>
              <a:spcPct val="0"/>
            </a:spcBef>
            <a:spcAft>
              <a:spcPct val="35000"/>
            </a:spcAft>
          </a:pPr>
          <a:r>
            <a:rPr lang="en-US" sz="2400" kern="1200" dirty="0" smtClean="0">
              <a:latin typeface="Helvetica"/>
              <a:cs typeface="Helvetica"/>
            </a:rPr>
            <a:t>Planning</a:t>
          </a:r>
          <a:endParaRPr lang="en-US" sz="2400" kern="1200" dirty="0">
            <a:latin typeface="Helvetica"/>
            <a:cs typeface="Helvetica"/>
          </a:endParaRPr>
        </a:p>
      </dsp:txBody>
      <dsp:txXfrm>
        <a:off x="5690768" y="1810984"/>
        <a:ext cx="2239305" cy="59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0EEA9-1922-E14C-B44A-7D8D133654DC}">
      <dsp:nvSpPr>
        <dsp:cNvPr id="0" name=""/>
        <dsp:cNvSpPr/>
      </dsp:nvSpPr>
      <dsp:spPr>
        <a:xfrm>
          <a:off x="3817" y="1818550"/>
          <a:ext cx="2222152" cy="888861"/>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Helvetica"/>
              <a:cs typeface="Helvetica"/>
            </a:rPr>
            <a:t>Team talk</a:t>
          </a:r>
          <a:r>
            <a:rPr lang="en-US" sz="2400" kern="1200" dirty="0" smtClean="0"/>
            <a:t>	</a:t>
          </a:r>
          <a:endParaRPr lang="en-US" sz="2400" kern="1200" dirty="0"/>
        </a:p>
      </dsp:txBody>
      <dsp:txXfrm>
        <a:off x="448248" y="1818550"/>
        <a:ext cx="1333291" cy="888861"/>
      </dsp:txXfrm>
    </dsp:sp>
    <dsp:sp modelId="{1B6180A5-71C6-C446-9F95-D766369B23D3}">
      <dsp:nvSpPr>
        <dsp:cNvPr id="0" name=""/>
        <dsp:cNvSpPr/>
      </dsp:nvSpPr>
      <dsp:spPr>
        <a:xfrm>
          <a:off x="2003754" y="1818550"/>
          <a:ext cx="2222152" cy="888861"/>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Helvetica"/>
              <a:cs typeface="Helvetica"/>
            </a:rPr>
            <a:t>Option Talk</a:t>
          </a:r>
          <a:endParaRPr lang="en-US" sz="2400" kern="1200" dirty="0">
            <a:latin typeface="Helvetica"/>
            <a:cs typeface="Helvetica"/>
          </a:endParaRPr>
        </a:p>
      </dsp:txBody>
      <dsp:txXfrm>
        <a:off x="2448185" y="1818550"/>
        <a:ext cx="1333291" cy="888861"/>
      </dsp:txXfrm>
    </dsp:sp>
    <dsp:sp modelId="{3E3EADC4-66BA-AD47-A9EB-C0248346EA8D}">
      <dsp:nvSpPr>
        <dsp:cNvPr id="0" name=""/>
        <dsp:cNvSpPr/>
      </dsp:nvSpPr>
      <dsp:spPr>
        <a:xfrm>
          <a:off x="3969824" y="1818550"/>
          <a:ext cx="2222152" cy="888861"/>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Helvetica"/>
              <a:cs typeface="Helvetica"/>
            </a:rPr>
            <a:t>Decision Talk</a:t>
          </a:r>
          <a:endParaRPr lang="en-US" sz="2400" kern="1200" dirty="0">
            <a:latin typeface="Helvetica"/>
            <a:cs typeface="Helvetica"/>
          </a:endParaRPr>
        </a:p>
      </dsp:txBody>
      <dsp:txXfrm>
        <a:off x="4414255" y="1818550"/>
        <a:ext cx="1333291" cy="888861"/>
      </dsp:txXfrm>
    </dsp:sp>
    <dsp:sp modelId="{DD9E19ED-F90C-684A-8C68-FAE40A12C057}">
      <dsp:nvSpPr>
        <dsp:cNvPr id="0" name=""/>
        <dsp:cNvSpPr/>
      </dsp:nvSpPr>
      <dsp:spPr>
        <a:xfrm>
          <a:off x="6003629" y="1818550"/>
          <a:ext cx="2222152" cy="888861"/>
        </a:xfrm>
        <a:prstGeom prst="chevr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Helvetica"/>
              <a:cs typeface="Helvetica"/>
            </a:rPr>
            <a:t>Decision</a:t>
          </a:r>
          <a:endParaRPr lang="en-US" sz="2400" kern="1200" dirty="0">
            <a:latin typeface="Helvetica"/>
            <a:cs typeface="Helvetica"/>
          </a:endParaRPr>
        </a:p>
      </dsp:txBody>
      <dsp:txXfrm>
        <a:off x="6448060" y="1818550"/>
        <a:ext cx="1333291" cy="88886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BC5A00-969F-DC4A-A34F-6187A6C1AC70}" type="datetimeFigureOut">
              <a:rPr lang="en-US" smtClean="0"/>
              <a:pPr/>
              <a:t>8/25/2015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A2279A-9106-834F-B679-754472D37731}" type="slidenum">
              <a:rPr lang="en-US" smtClean="0"/>
              <a:pPr/>
              <a:t>‹nr.›</a:t>
            </a:fld>
            <a:endParaRPr lang="en-US"/>
          </a:p>
        </p:txBody>
      </p:sp>
    </p:spTree>
    <p:extLst>
      <p:ext uri="{BB962C8B-B14F-4D97-AF65-F5344CB8AC3E}">
        <p14:creationId xmlns:p14="http://schemas.microsoft.com/office/powerpoint/2010/main" val="137799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F4E98-604A-CB40-81A3-B5BF9ECAFC1E}" type="datetimeFigureOut">
              <a:rPr lang="en-US" smtClean="0"/>
              <a:pPr/>
              <a:t>8/25/2015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2E34CF-5E41-134A-A051-C61C6182388B}" type="slidenum">
              <a:rPr lang="en-US" smtClean="0"/>
              <a:pPr/>
              <a:t>‹nr.›</a:t>
            </a:fld>
            <a:endParaRPr lang="en-US" dirty="0"/>
          </a:p>
        </p:txBody>
      </p:sp>
    </p:spTree>
    <p:extLst>
      <p:ext uri="{BB962C8B-B14F-4D97-AF65-F5344CB8AC3E}">
        <p14:creationId xmlns:p14="http://schemas.microsoft.com/office/powerpoint/2010/main" val="15750185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E34CF-5E41-134A-A051-C61C6182388B}" type="slidenum">
              <a:rPr lang="en-US" smtClean="0"/>
              <a:pPr/>
              <a:t>1</a:t>
            </a:fld>
            <a:endParaRPr lang="en-US" dirty="0"/>
          </a:p>
        </p:txBody>
      </p:sp>
    </p:spTree>
    <p:extLst>
      <p:ext uri="{BB962C8B-B14F-4D97-AF65-F5344CB8AC3E}">
        <p14:creationId xmlns:p14="http://schemas.microsoft.com/office/powerpoint/2010/main" val="1470754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pitchFamily="34" charset="-128"/>
            </a:endParaRPr>
          </a:p>
        </p:txBody>
      </p:sp>
      <p:sp>
        <p:nvSpPr>
          <p:cNvPr id="2" name="Footer Placeholder 1"/>
          <p:cNvSpPr>
            <a:spLocks noGrp="1"/>
          </p:cNvSpPr>
          <p:nvPr>
            <p:ph type="ftr" sz="quarter" idx="10"/>
          </p:nvPr>
        </p:nvSpPr>
        <p:spPr/>
        <p:txBody>
          <a:bodyPr/>
          <a:lstStyle/>
          <a:p>
            <a:r>
              <a:rPr lang="en-US" dirty="0" smtClean="0"/>
              <a:t>©2011 Edington Associates, LLC</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pitchFamily="34" charset="-128"/>
            </a:endParaRPr>
          </a:p>
        </p:txBody>
      </p:sp>
      <p:sp>
        <p:nvSpPr>
          <p:cNvPr id="2" name="Footer Placeholder 1"/>
          <p:cNvSpPr>
            <a:spLocks noGrp="1"/>
          </p:cNvSpPr>
          <p:nvPr>
            <p:ph type="ftr" sz="quarter" idx="10"/>
          </p:nvPr>
        </p:nvSpPr>
        <p:spPr/>
        <p:txBody>
          <a:bodyPr/>
          <a:lstStyle/>
          <a:p>
            <a:r>
              <a:rPr lang="en-US" dirty="0" smtClean="0"/>
              <a:t>©2011 Edington Associates, LLC</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r>
              <a:rPr lang="en-US" dirty="0" smtClean="0"/>
              <a:t>©2011 Edington Associates, LLC</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13</a:t>
            </a:fld>
            <a:endParaRPr lang="en-US" dirty="0"/>
          </a:p>
        </p:txBody>
      </p:sp>
    </p:spTree>
    <p:extLst>
      <p:ext uri="{BB962C8B-B14F-4D97-AF65-F5344CB8AC3E}">
        <p14:creationId xmlns:p14="http://schemas.microsoft.com/office/powerpoint/2010/main" val="249402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14</a:t>
            </a:fld>
            <a:endParaRPr lang="en-US" dirty="0"/>
          </a:p>
        </p:txBody>
      </p:sp>
    </p:spTree>
    <p:extLst>
      <p:ext uri="{BB962C8B-B14F-4D97-AF65-F5344CB8AC3E}">
        <p14:creationId xmlns:p14="http://schemas.microsoft.com/office/powerpoint/2010/main" val="1626822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15</a:t>
            </a:fld>
            <a:endParaRPr lang="en-US" dirty="0"/>
          </a:p>
        </p:txBody>
      </p:sp>
    </p:spTree>
    <p:extLst>
      <p:ext uri="{BB962C8B-B14F-4D97-AF65-F5344CB8AC3E}">
        <p14:creationId xmlns:p14="http://schemas.microsoft.com/office/powerpoint/2010/main" val="4191967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16</a:t>
            </a:fld>
            <a:endParaRPr lang="en-US" dirty="0"/>
          </a:p>
        </p:txBody>
      </p:sp>
    </p:spTree>
    <p:extLst>
      <p:ext uri="{BB962C8B-B14F-4D97-AF65-F5344CB8AC3E}">
        <p14:creationId xmlns:p14="http://schemas.microsoft.com/office/powerpoint/2010/main" val="1136489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17</a:t>
            </a:fld>
            <a:endParaRPr lang="en-US" dirty="0"/>
          </a:p>
        </p:txBody>
      </p:sp>
    </p:spTree>
    <p:extLst>
      <p:ext uri="{BB962C8B-B14F-4D97-AF65-F5344CB8AC3E}">
        <p14:creationId xmlns:p14="http://schemas.microsoft.com/office/powerpoint/2010/main" val="900207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18</a:t>
            </a:fld>
            <a:endParaRPr lang="en-US" dirty="0"/>
          </a:p>
        </p:txBody>
      </p:sp>
    </p:spTree>
    <p:extLst>
      <p:ext uri="{BB962C8B-B14F-4D97-AF65-F5344CB8AC3E}">
        <p14:creationId xmlns:p14="http://schemas.microsoft.com/office/powerpoint/2010/main" val="1297471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Arial" pitchFamily="34" charset="0"/>
              <a:buNone/>
            </a:pPr>
            <a:endParaRPr lang="en-US" dirty="0" smtClean="0"/>
          </a:p>
          <a:p>
            <a:pPr>
              <a:buFont typeface="Arial" pitchFamily="34" charset="0"/>
              <a:buNone/>
            </a:pPr>
            <a:endParaRPr lang="en-US" dirty="0" smtClean="0"/>
          </a:p>
          <a:p>
            <a:pPr>
              <a:buFont typeface="Arial" pitchFamily="34" charset="0"/>
              <a:buNone/>
            </a:pPr>
            <a:r>
              <a:rPr lang="en-US" dirty="0" smtClean="0"/>
              <a:t>Disruption</a:t>
            </a:r>
            <a:r>
              <a:rPr lang="en-US" baseline="0" dirty="0" smtClean="0"/>
              <a:t> </a:t>
            </a:r>
            <a:r>
              <a:rPr lang="en-US" baseline="0" dirty="0" smtClean="0"/>
              <a:t>in family routines/changes in family roles and responsibilities</a:t>
            </a:r>
          </a:p>
          <a:p>
            <a:pPr>
              <a:buFont typeface="Arial" pitchFamily="34" charset="0"/>
              <a:buChar char="•"/>
            </a:pPr>
            <a:r>
              <a:rPr lang="en-US" baseline="0" dirty="0" smtClean="0"/>
              <a:t>Need to take to appointments; take off work to help support loved one</a:t>
            </a:r>
          </a:p>
          <a:p>
            <a:pPr>
              <a:buFont typeface="Arial" pitchFamily="34" charset="0"/>
              <a:buChar char="•"/>
            </a:pPr>
            <a:r>
              <a:rPr lang="en-US" baseline="0" dirty="0" smtClean="0"/>
              <a:t>May need to take on more of a parenting role; take over responsibilities that that person may have took care of in the past</a:t>
            </a:r>
          </a:p>
          <a:p>
            <a:pPr>
              <a:buFont typeface="Arial" pitchFamily="34" charset="0"/>
              <a:buChar char="•"/>
            </a:pPr>
            <a:r>
              <a:rPr lang="en-US" baseline="0" dirty="0" smtClean="0"/>
              <a:t>Siblings/children: may need to take on more of a parenting role</a:t>
            </a:r>
          </a:p>
          <a:p>
            <a:pPr>
              <a:buFont typeface="Arial" pitchFamily="34" charset="0"/>
              <a:buNone/>
            </a:pPr>
            <a:r>
              <a:rPr lang="en-US" baseline="0" dirty="0" smtClean="0"/>
              <a:t>Financial hardships</a:t>
            </a:r>
          </a:p>
          <a:p>
            <a:pPr>
              <a:buFont typeface="Arial" pitchFamily="34" charset="0"/>
              <a:buChar char="•"/>
            </a:pPr>
            <a:r>
              <a:rPr lang="en-US" baseline="0" dirty="0" smtClean="0"/>
              <a:t>May need to take off time from work; person may have contributed financially</a:t>
            </a:r>
          </a:p>
          <a:p>
            <a:pPr>
              <a:buFont typeface="Arial" pitchFamily="34" charset="0"/>
              <a:buChar char="•"/>
            </a:pPr>
            <a:r>
              <a:rPr lang="en-US" baseline="0" dirty="0" smtClean="0"/>
              <a:t>Person may need to live with family; they may not be able to work for periods of time so take on financial care</a:t>
            </a:r>
          </a:p>
          <a:p>
            <a:pPr>
              <a:buFont typeface="Arial" pitchFamily="34" charset="0"/>
              <a:buNone/>
            </a:pPr>
            <a:r>
              <a:rPr lang="en-US" baseline="0" dirty="0" smtClean="0"/>
              <a:t>Differences in opinions about what to do and how to help</a:t>
            </a:r>
          </a:p>
          <a:p>
            <a:pPr>
              <a:buFont typeface="Arial" pitchFamily="34" charset="0"/>
              <a:buChar char="•"/>
            </a:pPr>
            <a:r>
              <a:rPr lang="en-US" baseline="0" dirty="0" smtClean="0"/>
              <a:t>Difference views about how to help; different view of what is going on with the person and how to help; views of medication and therapy (stigma behind that; having a family member in treatment)</a:t>
            </a:r>
          </a:p>
          <a:p>
            <a:pPr>
              <a:buFont typeface="Arial" pitchFamily="34" charset="0"/>
              <a:buNone/>
            </a:pPr>
            <a:r>
              <a:rPr lang="en-US" baseline="0" dirty="0" smtClean="0"/>
              <a:t>Loss of social support</a:t>
            </a:r>
          </a:p>
          <a:p>
            <a:pPr>
              <a:buFont typeface="Arial" pitchFamily="34" charset="0"/>
              <a:buChar char="•"/>
            </a:pPr>
            <a:r>
              <a:rPr lang="en-US" baseline="0" dirty="0" smtClean="0"/>
              <a:t>Less interaction with others due to added responsibilities, emotional toll; and active avoidance out of fear of having to share this with other and how to do it; perceived stigma</a:t>
            </a:r>
          </a:p>
          <a:p>
            <a:pPr>
              <a:buFont typeface="Arial" pitchFamily="34" charset="0"/>
              <a:buNone/>
            </a:pPr>
            <a:r>
              <a:rPr lang="en-US" baseline="0" dirty="0" smtClean="0"/>
              <a:t>Other family members feeling neglected/left out</a:t>
            </a:r>
          </a:p>
          <a:p>
            <a:pPr>
              <a:buFont typeface="Arial" pitchFamily="34" charset="0"/>
              <a:buChar char="•"/>
            </a:pPr>
            <a:r>
              <a:rPr lang="en-US" baseline="0" dirty="0" smtClean="0"/>
              <a:t>Siblings and children—may get less attention/less focus due to time needed to care for ill family member; no one talks about it with them; confused; can lead to changes in the relationship, not as close as before</a:t>
            </a:r>
          </a:p>
          <a:p>
            <a:pPr>
              <a:buFont typeface="Arial" pitchFamily="34" charset="0"/>
              <a:buChar char="•"/>
            </a:pPr>
            <a:r>
              <a:rPr lang="en-US" baseline="0" dirty="0" smtClean="0"/>
              <a:t>Can be an effort to protect siblings and child</a:t>
            </a:r>
          </a:p>
          <a:p>
            <a:pPr>
              <a:buFont typeface="Arial" pitchFamily="34" charset="0"/>
              <a:buChar char="•"/>
            </a:pPr>
            <a:r>
              <a:rPr lang="en-US" baseline="0" dirty="0" smtClean="0"/>
              <a:t>Survivor guilt—why did they get this and I didn’t; will I get this? </a:t>
            </a:r>
          </a:p>
          <a:p>
            <a:pPr>
              <a:buFont typeface="Arial" pitchFamily="34" charset="0"/>
              <a:buNone/>
            </a:pPr>
            <a:endParaRPr lang="en-US" baseline="0" dirty="0" smtClean="0"/>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77642056-2257-4276-82E0-BA38B5A24735}"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prstTxWarp prst="textNoShape">
              <a:avLst/>
            </a:prstTxWarp>
          </a:bodyPr>
          <a:lstStyle/>
          <a:p>
            <a:fld id="{D85180E1-52C1-A747-9FBA-37098F999BD6}" type="slidenum">
              <a:rPr lang="en-US"/>
              <a:pPr/>
              <a:t>2</a:t>
            </a:fld>
            <a:endParaRPr lang="en-US" dirty="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xfrm>
            <a:off x="533400" y="4341813"/>
            <a:ext cx="5715000" cy="4116387"/>
          </a:xfrm>
          <a:noFill/>
          <a:ln/>
        </p:spPr>
        <p:txBody>
          <a:bodyPr/>
          <a:lstStyle/>
          <a:p>
            <a:pPr marL="228600" indent="-228600" eaLnBrk="1" hangingPunct="1"/>
            <a:endParaRPr lang="en-US" sz="1400" b="1" dirty="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a:p>
            <a:pPr>
              <a:spcBef>
                <a:spcPct val="0"/>
              </a:spcBef>
            </a:pPr>
            <a:endParaRPr lang="en-US" dirty="0" smtClean="0"/>
          </a:p>
          <a:p>
            <a:pPr>
              <a:spcBef>
                <a:spcPct val="0"/>
              </a:spcBef>
            </a:pPr>
            <a:r>
              <a:rPr lang="en-US" dirty="0" smtClean="0"/>
              <a:t>Confusion</a:t>
            </a:r>
            <a:endParaRPr lang="en-US" dirty="0" smtClean="0"/>
          </a:p>
          <a:p>
            <a:pPr>
              <a:spcBef>
                <a:spcPct val="0"/>
              </a:spcBef>
              <a:buFont typeface="Arial" pitchFamily="34" charset="0"/>
              <a:buChar char="•"/>
            </a:pPr>
            <a:r>
              <a:rPr lang="en-US" dirty="0" smtClean="0"/>
              <a:t>Seeing behaviors in family</a:t>
            </a:r>
            <a:r>
              <a:rPr lang="en-US" baseline="0" dirty="0" smtClean="0"/>
              <a:t> member that they can’t understand; things they may have never seen before</a:t>
            </a:r>
          </a:p>
          <a:p>
            <a:pPr>
              <a:spcBef>
                <a:spcPct val="0"/>
              </a:spcBef>
              <a:buFont typeface="Arial" pitchFamily="34" charset="0"/>
              <a:buNone/>
            </a:pPr>
            <a:r>
              <a:rPr lang="en-US" baseline="0" dirty="0" smtClean="0"/>
              <a:t>Fear/anxiety</a:t>
            </a:r>
          </a:p>
          <a:p>
            <a:pPr>
              <a:spcBef>
                <a:spcPct val="0"/>
              </a:spcBef>
              <a:buFont typeface="Arial" pitchFamily="34" charset="0"/>
              <a:buChar char="•"/>
            </a:pPr>
            <a:r>
              <a:rPr lang="en-US" baseline="0" dirty="0" smtClean="0"/>
              <a:t>Not being sure what to do; how to protect their child; will things get worse</a:t>
            </a:r>
          </a:p>
          <a:p>
            <a:pPr>
              <a:spcBef>
                <a:spcPct val="0"/>
              </a:spcBef>
              <a:buFont typeface="Arial" pitchFamily="34" charset="0"/>
              <a:buNone/>
            </a:pPr>
            <a:r>
              <a:rPr lang="en-US" baseline="0" dirty="0" smtClean="0"/>
              <a:t>Anger/frustration</a:t>
            </a:r>
          </a:p>
          <a:p>
            <a:pPr>
              <a:spcBef>
                <a:spcPct val="0"/>
              </a:spcBef>
              <a:buFont typeface="Arial" pitchFamily="34" charset="0"/>
              <a:buChar char="•"/>
            </a:pPr>
            <a:r>
              <a:rPr lang="en-US" baseline="0" dirty="0" smtClean="0"/>
              <a:t>Why me/us? Why can’t my reassurance be enough? Why do we have to keep dealing with the same things over and over again</a:t>
            </a:r>
          </a:p>
          <a:p>
            <a:pPr>
              <a:spcBef>
                <a:spcPct val="0"/>
              </a:spcBef>
              <a:buFont typeface="Arial" pitchFamily="34" charset="0"/>
              <a:buNone/>
            </a:pPr>
            <a:r>
              <a:rPr lang="en-US" baseline="0" dirty="0" smtClean="0"/>
              <a:t>Grief/sense of loss</a:t>
            </a:r>
          </a:p>
          <a:p>
            <a:pPr>
              <a:spcBef>
                <a:spcPct val="0"/>
              </a:spcBef>
              <a:buFont typeface="Arial" pitchFamily="34" charset="0"/>
              <a:buChar char="•"/>
            </a:pPr>
            <a:r>
              <a:rPr lang="en-US" baseline="0" dirty="0" smtClean="0"/>
              <a:t>Loss of a child; who they were; their hopes, dreams for them</a:t>
            </a:r>
          </a:p>
          <a:p>
            <a:pPr>
              <a:spcBef>
                <a:spcPct val="0"/>
              </a:spcBef>
              <a:buFont typeface="Arial" pitchFamily="34" charset="0"/>
              <a:buNone/>
            </a:pPr>
            <a:r>
              <a:rPr lang="en-US" baseline="0" dirty="0" smtClean="0"/>
              <a:t>Helplessness</a:t>
            </a:r>
          </a:p>
          <a:p>
            <a:pPr>
              <a:spcBef>
                <a:spcPct val="0"/>
              </a:spcBef>
              <a:buFont typeface="Arial" pitchFamily="34" charset="0"/>
              <a:buChar char="•"/>
            </a:pPr>
            <a:r>
              <a:rPr lang="en-US" baseline="0" dirty="0" smtClean="0"/>
              <a:t>Not knowing how to help, how to make them feel better; wanting to fix it but not knowing how</a:t>
            </a:r>
          </a:p>
          <a:p>
            <a:pPr>
              <a:spcBef>
                <a:spcPct val="0"/>
              </a:spcBef>
              <a:buFont typeface="Arial" pitchFamily="34" charset="0"/>
              <a:buChar char="•"/>
            </a:pPr>
            <a:r>
              <a:rPr lang="en-US" baseline="0" dirty="0" smtClean="0"/>
              <a:t>Not knowing where to help</a:t>
            </a:r>
          </a:p>
          <a:p>
            <a:pPr>
              <a:spcBef>
                <a:spcPct val="0"/>
              </a:spcBef>
              <a:buFont typeface="Arial" pitchFamily="34" charset="0"/>
              <a:buNone/>
            </a:pPr>
            <a:r>
              <a:rPr lang="en-US" baseline="0" dirty="0" smtClean="0"/>
              <a:t>Shame/guilt</a:t>
            </a:r>
          </a:p>
          <a:p>
            <a:pPr>
              <a:spcBef>
                <a:spcPct val="0"/>
              </a:spcBef>
              <a:buFont typeface="Arial" pitchFamily="34" charset="0"/>
              <a:buChar char="•"/>
            </a:pPr>
            <a:r>
              <a:rPr lang="en-US" baseline="0" dirty="0" smtClean="0"/>
              <a:t>Did I do something; courtesy stigma associated with a family member; others with blame me, its my fault</a:t>
            </a:r>
          </a:p>
          <a:p>
            <a:pPr>
              <a:spcBef>
                <a:spcPct val="0"/>
              </a:spcBef>
              <a:buFont typeface="Arial" pitchFamily="34" charset="0"/>
              <a:buChar char="•"/>
            </a:pPr>
            <a:r>
              <a:rPr lang="en-US" baseline="0" dirty="0" smtClean="0"/>
              <a:t>Why didn’t I notice something sooner; have I done everything I can</a:t>
            </a:r>
          </a:p>
          <a:p>
            <a:pPr>
              <a:spcBef>
                <a:spcPct val="0"/>
              </a:spcBef>
              <a:buFont typeface="Arial" pitchFamily="34" charset="0"/>
              <a:buNone/>
            </a:pPr>
            <a:r>
              <a:rPr lang="en-US" baseline="0" dirty="0" smtClean="0"/>
              <a:t>Distancing/isolation</a:t>
            </a:r>
          </a:p>
          <a:p>
            <a:pPr>
              <a:spcBef>
                <a:spcPct val="0"/>
              </a:spcBef>
              <a:buFont typeface="Arial" pitchFamily="34" charset="0"/>
              <a:buChar char="•"/>
            </a:pPr>
            <a:r>
              <a:rPr lang="en-US" baseline="0" dirty="0" smtClean="0"/>
              <a:t>Not feeling like they can be around others; don’t want to disclose; loss of social support</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9CC0AD-3887-412C-8BE0-78516A62750E}" type="slidenum">
              <a:rPr lang="en-US">
                <a:cs typeface="Arial" charset="0"/>
              </a:rPr>
              <a:pPr fontAlgn="base">
                <a:spcBef>
                  <a:spcPct val="0"/>
                </a:spcBef>
                <a:spcAft>
                  <a:spcPct val="0"/>
                </a:spcAft>
              </a:pPr>
              <a:t>20</a:t>
            </a:fld>
            <a:endParaRPr lang="en-US" dirty="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21</a:t>
            </a:fld>
            <a:endParaRPr lang="en-US" dirty="0"/>
          </a:p>
        </p:txBody>
      </p:sp>
    </p:spTree>
    <p:extLst>
      <p:ext uri="{BB962C8B-B14F-4D97-AF65-F5344CB8AC3E}">
        <p14:creationId xmlns:p14="http://schemas.microsoft.com/office/powerpoint/2010/main" val="206232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642056-2257-4276-82E0-BA38B5A24735}" type="slidenum">
              <a:rPr lang="en-US" smtClean="0"/>
              <a:pPr>
                <a:defRPr/>
              </a:pPr>
              <a:t>22</a:t>
            </a:fld>
            <a:endParaRPr lang="en-US" dirty="0"/>
          </a:p>
        </p:txBody>
      </p:sp>
    </p:spTree>
    <p:extLst>
      <p:ext uri="{BB962C8B-B14F-4D97-AF65-F5344CB8AC3E}">
        <p14:creationId xmlns:p14="http://schemas.microsoft.com/office/powerpoint/2010/main" val="3962288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23</a:t>
            </a:fld>
            <a:endParaRPr lang="en-US" dirty="0"/>
          </a:p>
        </p:txBody>
      </p:sp>
    </p:spTree>
    <p:extLst>
      <p:ext uri="{BB962C8B-B14F-4D97-AF65-F5344CB8AC3E}">
        <p14:creationId xmlns:p14="http://schemas.microsoft.com/office/powerpoint/2010/main" val="1254591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24</a:t>
            </a:fld>
            <a:endParaRPr lang="en-US" dirty="0"/>
          </a:p>
        </p:txBody>
      </p:sp>
    </p:spTree>
    <p:extLst>
      <p:ext uri="{BB962C8B-B14F-4D97-AF65-F5344CB8AC3E}">
        <p14:creationId xmlns:p14="http://schemas.microsoft.com/office/powerpoint/2010/main" val="657609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25</a:t>
            </a:fld>
            <a:endParaRPr lang="en-US" dirty="0"/>
          </a:p>
        </p:txBody>
      </p:sp>
    </p:spTree>
    <p:extLst>
      <p:ext uri="{BB962C8B-B14F-4D97-AF65-F5344CB8AC3E}">
        <p14:creationId xmlns:p14="http://schemas.microsoft.com/office/powerpoint/2010/main" val="1499658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26</a:t>
            </a:fld>
            <a:endParaRPr lang="en-US" dirty="0"/>
          </a:p>
        </p:txBody>
      </p:sp>
    </p:spTree>
    <p:extLst>
      <p:ext uri="{BB962C8B-B14F-4D97-AF65-F5344CB8AC3E}">
        <p14:creationId xmlns:p14="http://schemas.microsoft.com/office/powerpoint/2010/main" val="4059634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27</a:t>
            </a:fld>
            <a:endParaRPr lang="en-US" dirty="0"/>
          </a:p>
        </p:txBody>
      </p:sp>
    </p:spTree>
    <p:extLst>
      <p:ext uri="{BB962C8B-B14F-4D97-AF65-F5344CB8AC3E}">
        <p14:creationId xmlns:p14="http://schemas.microsoft.com/office/powerpoint/2010/main" val="2265194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28</a:t>
            </a:fld>
            <a:endParaRPr lang="en-US" dirty="0"/>
          </a:p>
        </p:txBody>
      </p:sp>
    </p:spTree>
    <p:extLst>
      <p:ext uri="{BB962C8B-B14F-4D97-AF65-F5344CB8AC3E}">
        <p14:creationId xmlns:p14="http://schemas.microsoft.com/office/powerpoint/2010/main" val="3796570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29</a:t>
            </a:fld>
            <a:endParaRPr lang="en-US" dirty="0"/>
          </a:p>
        </p:txBody>
      </p:sp>
    </p:spTree>
    <p:extLst>
      <p:ext uri="{BB962C8B-B14F-4D97-AF65-F5344CB8AC3E}">
        <p14:creationId xmlns:p14="http://schemas.microsoft.com/office/powerpoint/2010/main" val="35741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a:t>
            </a:fld>
            <a:endParaRPr lang="en-US" dirty="0"/>
          </a:p>
        </p:txBody>
      </p:sp>
    </p:spTree>
    <p:extLst>
      <p:ext uri="{BB962C8B-B14F-4D97-AF65-F5344CB8AC3E}">
        <p14:creationId xmlns:p14="http://schemas.microsoft.com/office/powerpoint/2010/main" val="4244299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30</a:t>
            </a:fld>
            <a:endParaRPr lang="en-US" dirty="0"/>
          </a:p>
        </p:txBody>
      </p:sp>
    </p:spTree>
    <p:extLst>
      <p:ext uri="{BB962C8B-B14F-4D97-AF65-F5344CB8AC3E}">
        <p14:creationId xmlns:p14="http://schemas.microsoft.com/office/powerpoint/2010/main" val="2377707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34</a:t>
            </a:fld>
            <a:endParaRPr lang="en-US" dirty="0"/>
          </a:p>
        </p:txBody>
      </p:sp>
    </p:spTree>
    <p:extLst>
      <p:ext uri="{BB962C8B-B14F-4D97-AF65-F5344CB8AC3E}">
        <p14:creationId xmlns:p14="http://schemas.microsoft.com/office/powerpoint/2010/main" val="2478176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35</a:t>
            </a:fld>
            <a:endParaRPr lang="en-US" dirty="0"/>
          </a:p>
        </p:txBody>
      </p:sp>
    </p:spTree>
    <p:extLst>
      <p:ext uri="{BB962C8B-B14F-4D97-AF65-F5344CB8AC3E}">
        <p14:creationId xmlns:p14="http://schemas.microsoft.com/office/powerpoint/2010/main" val="1190801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36</a:t>
            </a:fld>
            <a:endParaRPr lang="en-US" dirty="0"/>
          </a:p>
        </p:txBody>
      </p:sp>
    </p:spTree>
    <p:extLst>
      <p:ext uri="{BB962C8B-B14F-4D97-AF65-F5344CB8AC3E}">
        <p14:creationId xmlns:p14="http://schemas.microsoft.com/office/powerpoint/2010/main" val="1598177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37</a:t>
            </a:fld>
            <a:endParaRPr lang="en-US" dirty="0"/>
          </a:p>
        </p:txBody>
      </p:sp>
    </p:spTree>
    <p:extLst>
      <p:ext uri="{BB962C8B-B14F-4D97-AF65-F5344CB8AC3E}">
        <p14:creationId xmlns:p14="http://schemas.microsoft.com/office/powerpoint/2010/main" val="3118540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38</a:t>
            </a:fld>
            <a:endParaRPr lang="en-US" dirty="0"/>
          </a:p>
        </p:txBody>
      </p:sp>
    </p:spTree>
    <p:extLst>
      <p:ext uri="{BB962C8B-B14F-4D97-AF65-F5344CB8AC3E}">
        <p14:creationId xmlns:p14="http://schemas.microsoft.com/office/powerpoint/2010/main" val="3664471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39</a:t>
            </a:fld>
            <a:endParaRPr lang="en-US" dirty="0"/>
          </a:p>
        </p:txBody>
      </p:sp>
    </p:spTree>
    <p:extLst>
      <p:ext uri="{BB962C8B-B14F-4D97-AF65-F5344CB8AC3E}">
        <p14:creationId xmlns:p14="http://schemas.microsoft.com/office/powerpoint/2010/main" val="91203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a:t>
            </a:fld>
            <a:endParaRPr lang="en-US" dirty="0"/>
          </a:p>
        </p:txBody>
      </p:sp>
    </p:spTree>
    <p:extLst>
      <p:ext uri="{BB962C8B-B14F-4D97-AF65-F5344CB8AC3E}">
        <p14:creationId xmlns:p14="http://schemas.microsoft.com/office/powerpoint/2010/main" val="1117088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Role </a:t>
            </a:r>
            <a:r>
              <a:rPr lang="en-US" dirty="0" smtClean="0"/>
              <a:t>Play</a:t>
            </a:r>
          </a:p>
          <a:p>
            <a:r>
              <a:rPr lang="en-US" dirty="0" smtClean="0"/>
              <a:t>The</a:t>
            </a:r>
            <a:r>
              <a:rPr lang="en-US" baseline="0" dirty="0" smtClean="0"/>
              <a:t> purpose of a role-play is to practice a set intervention. Role plays is not a game.  During role plays enable us to experience what is like to be a citizen and experience what it is like to be facing certain life stressors and how it feels sitting with the CTI worker and doing the exercise.  Role-plays also lets us practice the actual work with the citizen.  After the role-play each of the participants in the role-play can also provide feedback to each other about the experience.  </a:t>
            </a:r>
          </a:p>
          <a:p>
            <a:r>
              <a:rPr lang="en-US" baseline="0" dirty="0" smtClean="0"/>
              <a:t>It is important to prepare the participants of the role –play.</a:t>
            </a:r>
          </a:p>
          <a:p>
            <a:r>
              <a:rPr lang="en-US" baseline="0" dirty="0" smtClean="0"/>
              <a:t>Divide the training group into dyad.  Each dyad decides on role</a:t>
            </a:r>
          </a:p>
          <a:p>
            <a:r>
              <a:rPr lang="en-US" baseline="0" dirty="0" smtClean="0"/>
              <a:t>One trainer meets with the participants who are “the citizen”   to discuss problem area that will be the topic for discussion. One  trainer meets with the “CTI worker” to review the tool. </a:t>
            </a:r>
          </a:p>
          <a:p>
            <a:r>
              <a:rPr lang="en-US" baseline="0" dirty="0" smtClean="0"/>
              <a:t>First role play – 5 – 10 minutes.  Ask each participant to de-role “ say to your self: I am no longer the citizen/ the CTI worker</a:t>
            </a:r>
          </a:p>
          <a:p>
            <a:r>
              <a:rPr lang="en-US" baseline="0" dirty="0" smtClean="0"/>
              <a:t>Ask both to discuss their experience with the role play. </a:t>
            </a:r>
          </a:p>
          <a:p>
            <a:r>
              <a:rPr lang="en-US" baseline="0" dirty="0" smtClean="0"/>
              <a:t>As a group discuss:</a:t>
            </a:r>
          </a:p>
          <a:p>
            <a:pPr marL="228600" indent="-228600">
              <a:buAutoNum type="arabicPeriod"/>
            </a:pPr>
            <a:r>
              <a:rPr lang="en-US" baseline="0" dirty="0" smtClean="0"/>
              <a:t>What the CTI worker did that was helpful and identify the skills used</a:t>
            </a:r>
          </a:p>
          <a:p>
            <a:pPr marL="228600" indent="-228600">
              <a:buAutoNum type="arabicPeriod"/>
            </a:pPr>
            <a:r>
              <a:rPr lang="en-US" baseline="0" dirty="0" smtClean="0"/>
              <a:t>What could the CTI worker do that would be more helpful to the citizen</a:t>
            </a:r>
          </a:p>
          <a:p>
            <a:pPr marL="228600" indent="-228600">
              <a:buAutoNum type="arabicPeriod"/>
            </a:pPr>
            <a:r>
              <a:rPr lang="en-US" baseline="0" dirty="0" smtClean="0"/>
              <a:t>Summarize the overall experience with the exercise</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C2E34CF-5E41-134A-A051-C61C6182388B}" type="slidenum">
              <a:rPr lang="en-US" smtClean="0"/>
              <a:pPr/>
              <a:t>40</a:t>
            </a:fld>
            <a:endParaRPr lang="en-US" dirty="0"/>
          </a:p>
        </p:txBody>
      </p:sp>
    </p:spTree>
    <p:extLst>
      <p:ext uri="{BB962C8B-B14F-4D97-AF65-F5344CB8AC3E}">
        <p14:creationId xmlns:p14="http://schemas.microsoft.com/office/powerpoint/2010/main" val="68232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41</a:t>
            </a:fld>
            <a:endParaRPr lang="en-US" dirty="0"/>
          </a:p>
        </p:txBody>
      </p:sp>
    </p:spTree>
    <p:extLst>
      <p:ext uri="{BB962C8B-B14F-4D97-AF65-F5344CB8AC3E}">
        <p14:creationId xmlns:p14="http://schemas.microsoft.com/office/powerpoint/2010/main" val="2579526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42</a:t>
            </a:fld>
            <a:endParaRPr lang="en-US" dirty="0"/>
          </a:p>
        </p:txBody>
      </p:sp>
    </p:spTree>
    <p:extLst>
      <p:ext uri="{BB962C8B-B14F-4D97-AF65-F5344CB8AC3E}">
        <p14:creationId xmlns:p14="http://schemas.microsoft.com/office/powerpoint/2010/main" val="25478724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43</a:t>
            </a:fld>
            <a:endParaRPr lang="en-US" dirty="0"/>
          </a:p>
        </p:txBody>
      </p:sp>
    </p:spTree>
    <p:extLst>
      <p:ext uri="{BB962C8B-B14F-4D97-AF65-F5344CB8AC3E}">
        <p14:creationId xmlns:p14="http://schemas.microsoft.com/office/powerpoint/2010/main" val="1610094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F1E6962-6185-45A5-B1CB-2496FBD22B75}" type="slidenum">
              <a:rPr lang="en-US"/>
              <a:pPr/>
              <a:t>44</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45</a:t>
            </a:fld>
            <a:endParaRPr lang="en-US" dirty="0"/>
          </a:p>
        </p:txBody>
      </p:sp>
    </p:spTree>
    <p:extLst>
      <p:ext uri="{BB962C8B-B14F-4D97-AF65-F5344CB8AC3E}">
        <p14:creationId xmlns:p14="http://schemas.microsoft.com/office/powerpoint/2010/main" val="3173601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916" eaLnBrk="0" hangingPunct="0">
              <a:defRPr sz="2400">
                <a:solidFill>
                  <a:schemeClr val="tx1"/>
                </a:solidFill>
                <a:latin typeface="Verdana" pitchFamily="34" charset="0"/>
              </a:defRPr>
            </a:lvl1pPr>
            <a:lvl2pPr marL="727404" indent="-279770" defTabSz="913916" eaLnBrk="0" hangingPunct="0">
              <a:defRPr sz="2400">
                <a:solidFill>
                  <a:schemeClr val="tx1"/>
                </a:solidFill>
                <a:latin typeface="Verdana" pitchFamily="34" charset="0"/>
              </a:defRPr>
            </a:lvl2pPr>
            <a:lvl3pPr marL="1119082" indent="-223816" defTabSz="913916" eaLnBrk="0" hangingPunct="0">
              <a:defRPr sz="2400">
                <a:solidFill>
                  <a:schemeClr val="tx1"/>
                </a:solidFill>
                <a:latin typeface="Verdana" pitchFamily="34" charset="0"/>
              </a:defRPr>
            </a:lvl3pPr>
            <a:lvl4pPr marL="1566714" indent="-223816" defTabSz="913916" eaLnBrk="0" hangingPunct="0">
              <a:defRPr sz="2400">
                <a:solidFill>
                  <a:schemeClr val="tx1"/>
                </a:solidFill>
                <a:latin typeface="Verdana" pitchFamily="34" charset="0"/>
              </a:defRPr>
            </a:lvl4pPr>
            <a:lvl5pPr marL="2014347" indent="-223816" defTabSz="913916" eaLnBrk="0" hangingPunct="0">
              <a:defRPr sz="2400">
                <a:solidFill>
                  <a:schemeClr val="tx1"/>
                </a:solidFill>
                <a:latin typeface="Verdana" pitchFamily="34" charset="0"/>
              </a:defRPr>
            </a:lvl5pPr>
            <a:lvl6pPr marL="2461979" indent="-223816" defTabSz="913916" eaLnBrk="0" fontAlgn="base" hangingPunct="0">
              <a:spcBef>
                <a:spcPct val="0"/>
              </a:spcBef>
              <a:spcAft>
                <a:spcPct val="0"/>
              </a:spcAft>
              <a:defRPr sz="2400">
                <a:solidFill>
                  <a:schemeClr val="tx1"/>
                </a:solidFill>
                <a:latin typeface="Verdana" pitchFamily="34" charset="0"/>
              </a:defRPr>
            </a:lvl6pPr>
            <a:lvl7pPr marL="2909612" indent="-223816" defTabSz="913916" eaLnBrk="0" fontAlgn="base" hangingPunct="0">
              <a:spcBef>
                <a:spcPct val="0"/>
              </a:spcBef>
              <a:spcAft>
                <a:spcPct val="0"/>
              </a:spcAft>
              <a:defRPr sz="2400">
                <a:solidFill>
                  <a:schemeClr val="tx1"/>
                </a:solidFill>
                <a:latin typeface="Verdana" pitchFamily="34" charset="0"/>
              </a:defRPr>
            </a:lvl7pPr>
            <a:lvl8pPr marL="3357245" indent="-223816" defTabSz="913916" eaLnBrk="0" fontAlgn="base" hangingPunct="0">
              <a:spcBef>
                <a:spcPct val="0"/>
              </a:spcBef>
              <a:spcAft>
                <a:spcPct val="0"/>
              </a:spcAft>
              <a:defRPr sz="2400">
                <a:solidFill>
                  <a:schemeClr val="tx1"/>
                </a:solidFill>
                <a:latin typeface="Verdana" pitchFamily="34" charset="0"/>
              </a:defRPr>
            </a:lvl8pPr>
            <a:lvl9pPr marL="3804877" indent="-223816" defTabSz="913916" eaLnBrk="0" fontAlgn="base" hangingPunct="0">
              <a:spcBef>
                <a:spcPct val="0"/>
              </a:spcBef>
              <a:spcAft>
                <a:spcPct val="0"/>
              </a:spcAft>
              <a:defRPr sz="2400">
                <a:solidFill>
                  <a:schemeClr val="tx1"/>
                </a:solidFill>
                <a:latin typeface="Verdana" pitchFamily="34" charset="0"/>
              </a:defRPr>
            </a:lvl9pPr>
          </a:lstStyle>
          <a:p>
            <a:pPr eaLnBrk="1" hangingPunct="1"/>
            <a:fld id="{DAB29C38-0C44-4B3B-B5E5-EE16A768BF65}" type="slidenum">
              <a:rPr lang="en-US" sz="1200">
                <a:latin typeface="Arial" pitchFamily="34" charset="0"/>
              </a:rPr>
              <a:pPr eaLnBrk="1" hangingPunct="1"/>
              <a:t>5</a:t>
            </a:fld>
            <a:endParaRPr lang="en-US" sz="1200" dirty="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50</a:t>
            </a:fld>
            <a:endParaRPr lang="en-US" dirty="0"/>
          </a:p>
        </p:txBody>
      </p:sp>
    </p:spTree>
    <p:extLst>
      <p:ext uri="{BB962C8B-B14F-4D97-AF65-F5344CB8AC3E}">
        <p14:creationId xmlns:p14="http://schemas.microsoft.com/office/powerpoint/2010/main" val="4066597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51</a:t>
            </a:fld>
            <a:endParaRPr lang="en-US" dirty="0"/>
          </a:p>
        </p:txBody>
      </p:sp>
    </p:spTree>
    <p:extLst>
      <p:ext uri="{BB962C8B-B14F-4D97-AF65-F5344CB8AC3E}">
        <p14:creationId xmlns:p14="http://schemas.microsoft.com/office/powerpoint/2010/main" val="15353265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52</a:t>
            </a:fld>
            <a:endParaRPr lang="en-US" dirty="0"/>
          </a:p>
        </p:txBody>
      </p:sp>
    </p:spTree>
    <p:extLst>
      <p:ext uri="{BB962C8B-B14F-4D97-AF65-F5344CB8AC3E}">
        <p14:creationId xmlns:p14="http://schemas.microsoft.com/office/powerpoint/2010/main" val="2182958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53</a:t>
            </a:fld>
            <a:endParaRPr lang="en-US" dirty="0"/>
          </a:p>
        </p:txBody>
      </p:sp>
    </p:spTree>
    <p:extLst>
      <p:ext uri="{BB962C8B-B14F-4D97-AF65-F5344CB8AC3E}">
        <p14:creationId xmlns:p14="http://schemas.microsoft.com/office/powerpoint/2010/main" val="18288917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noChangeArrowheads="1"/>
          </p:cNvSpPr>
          <p:nvPr/>
        </p:nvSpPr>
        <p:spPr bwMode="auto">
          <a:xfrm>
            <a:off x="3886200" y="8686960"/>
            <a:ext cx="2971800" cy="457040"/>
          </a:xfrm>
          <a:prstGeom prst="rect">
            <a:avLst/>
          </a:prstGeom>
          <a:noFill/>
          <a:ln w="9525">
            <a:noFill/>
            <a:miter lim="800000"/>
            <a:headEnd/>
            <a:tailEnd/>
          </a:ln>
        </p:spPr>
        <p:txBody>
          <a:bodyPr anchor="b"/>
          <a:lstStyle/>
          <a:p>
            <a:pPr algn="r" eaLnBrk="0" hangingPunct="0"/>
            <a:fld id="{95EE8C41-2CE4-49BC-8852-233DD1DFA513}" type="slidenum">
              <a:rPr lang="en-US" sz="1200">
                <a:solidFill>
                  <a:schemeClr val="accent1"/>
                </a:solidFill>
                <a:latin typeface="Times New Roman" pitchFamily="18" charset="0"/>
              </a:rPr>
              <a:pPr algn="r" eaLnBrk="0" hangingPunct="0"/>
              <a:t>54</a:t>
            </a:fld>
            <a:endParaRPr lang="en-US" sz="1200" dirty="0">
              <a:solidFill>
                <a:schemeClr val="accent1"/>
              </a:solidFill>
              <a:latin typeface="Times New Roman" pitchFamily="18" charset="0"/>
            </a:endParaRPr>
          </a:p>
        </p:txBody>
      </p:sp>
      <p:sp>
        <p:nvSpPr>
          <p:cNvPr id="68610" name="Rectangle 2"/>
          <p:cNvSpPr>
            <a:spLocks noGrp="1" noRot="1" noChangeAspect="1" noChangeArrowheads="1" noTextEdit="1"/>
          </p:cNvSpPr>
          <p:nvPr>
            <p:ph type="sldImg"/>
          </p:nvPr>
        </p:nvSpPr>
        <p:spPr bwMode="auto">
          <a:xfrm>
            <a:off x="1104900" y="381000"/>
            <a:ext cx="4572000" cy="3429000"/>
          </a:xfrm>
          <a:solidFill>
            <a:srgbClr val="FFFFFF"/>
          </a:solidFill>
          <a:ln>
            <a:solidFill>
              <a:srgbClr val="000000"/>
            </a:solidFill>
            <a:miter lim="800000"/>
            <a:headEnd/>
            <a:tailEnd/>
          </a:ln>
        </p:spPr>
      </p:sp>
      <p:sp>
        <p:nvSpPr>
          <p:cNvPr id="68611" name="Rectangle 3"/>
          <p:cNvSpPr>
            <a:spLocks noGrp="1" noChangeArrowheads="1"/>
          </p:cNvSpPr>
          <p:nvPr>
            <p:ph type="body" idx="1"/>
          </p:nvPr>
        </p:nvSpPr>
        <p:spPr bwMode="auto">
          <a:xfrm>
            <a:off x="342900" y="4051039"/>
            <a:ext cx="6286500" cy="4712627"/>
          </a:xfrm>
          <a:solidFill>
            <a:srgbClr val="FFFFFF"/>
          </a:solidFill>
          <a:ln>
            <a:solidFill>
              <a:srgbClr val="000000"/>
            </a:solidFill>
            <a:miter lim="800000"/>
            <a:headEnd/>
            <a:tailEnd/>
          </a:ln>
        </p:spPr>
        <p:txBody>
          <a:bodyPr wrap="square" lIns="91440" tIns="45720" rIns="91440" bIns="45720" numCol="1" anchor="t" anchorCtr="0" compatLnSpc="1">
            <a:prstTxWarp prst="textNoShape">
              <a:avLst/>
            </a:prstTxWarp>
          </a:bodyPr>
          <a:lstStyle/>
          <a:p>
            <a:pPr>
              <a:lnSpc>
                <a:spcPct val="85000"/>
              </a:lnSpc>
            </a:pPr>
            <a:endParaRPr lang="en-US" sz="1400" dirty="0" smtClean="0">
              <a:latin typeface="Arial" charset="0"/>
            </a:endParaRPr>
          </a:p>
          <a:p>
            <a:pPr>
              <a:lnSpc>
                <a:spcPct val="85000"/>
              </a:lnSpc>
            </a:pPr>
            <a:r>
              <a:rPr lang="en-US" sz="1400" dirty="0" smtClean="0">
                <a:latin typeface="Arial" charset="0"/>
              </a:rPr>
              <a:t>And </a:t>
            </a:r>
            <a:r>
              <a:rPr lang="en-US" sz="1400" dirty="0" smtClean="0">
                <a:latin typeface="Arial" charset="0"/>
              </a:rPr>
              <a:t>the way the Glossary does this is by illustrating this relationship with a summary of the empirical evidence on 9 of the best-researched idioms, syndromes, and explanations around the world.  First the cultural concepts are described in their own right, and then the text notes their relationship to specific psychiatric disorders.</a:t>
            </a:r>
          </a:p>
          <a:p>
            <a:pPr>
              <a:lnSpc>
                <a:spcPct val="85000"/>
              </a:lnSpc>
            </a:pPr>
            <a:endParaRPr lang="en-US" sz="1400" dirty="0" smtClean="0">
              <a:latin typeface="Arial" charset="0"/>
            </a:endParaRPr>
          </a:p>
          <a:p>
            <a:pPr>
              <a:lnSpc>
                <a:spcPct val="85000"/>
              </a:lnSpc>
            </a:pPr>
            <a:r>
              <a:rPr lang="en-US" sz="1400" dirty="0" smtClean="0">
                <a:latin typeface="Arial" charset="0"/>
              </a:rPr>
              <a:t>Here is a list of the 9 cultural concepts in the Glossary and the geographic regions where they originate.  We tried to include concepts from all over the world.</a:t>
            </a:r>
          </a:p>
          <a:p>
            <a:pPr>
              <a:lnSpc>
                <a:spcPct val="85000"/>
              </a:lnSpc>
            </a:pPr>
            <a:endParaRPr lang="en-US" sz="1400" dirty="0" smtClean="0">
              <a:latin typeface="Arial" charset="0"/>
            </a:endParaRPr>
          </a:p>
          <a:p>
            <a:pPr>
              <a:lnSpc>
                <a:spcPct val="85000"/>
              </a:lnSpc>
            </a:pPr>
            <a:r>
              <a:rPr lang="en-US" sz="1400" dirty="0" smtClean="0">
                <a:latin typeface="Arial" charset="0"/>
              </a:rPr>
              <a:t>We used only local names/presentations for the concepts.  That is, the idiom may have a broad distribution (e.g., “thinking too much”) but we used specifically the Zimbabwean name/presentation.</a:t>
            </a:r>
          </a:p>
          <a:p>
            <a:pPr>
              <a:lnSpc>
                <a:spcPct val="85000"/>
              </a:lnSpc>
            </a:pPr>
            <a:endParaRPr lang="en-US" sz="1400"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55</a:t>
            </a:fld>
            <a:endParaRPr lang="en-US" dirty="0"/>
          </a:p>
        </p:txBody>
      </p:sp>
    </p:spTree>
    <p:extLst>
      <p:ext uri="{BB962C8B-B14F-4D97-AF65-F5344CB8AC3E}">
        <p14:creationId xmlns:p14="http://schemas.microsoft.com/office/powerpoint/2010/main" val="3391343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56</a:t>
            </a:fld>
            <a:endParaRPr lang="en-US" dirty="0"/>
          </a:p>
        </p:txBody>
      </p:sp>
    </p:spTree>
    <p:extLst>
      <p:ext uri="{BB962C8B-B14F-4D97-AF65-F5344CB8AC3E}">
        <p14:creationId xmlns:p14="http://schemas.microsoft.com/office/powerpoint/2010/main" val="8359870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57</a:t>
            </a:fld>
            <a:endParaRPr lang="en-US" dirty="0"/>
          </a:p>
        </p:txBody>
      </p:sp>
    </p:spTree>
    <p:extLst>
      <p:ext uri="{BB962C8B-B14F-4D97-AF65-F5344CB8AC3E}">
        <p14:creationId xmlns:p14="http://schemas.microsoft.com/office/powerpoint/2010/main" val="407525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916" eaLnBrk="0" hangingPunct="0">
              <a:defRPr sz="2400">
                <a:solidFill>
                  <a:schemeClr val="tx1"/>
                </a:solidFill>
                <a:latin typeface="Verdana" pitchFamily="34" charset="0"/>
              </a:defRPr>
            </a:lvl1pPr>
            <a:lvl2pPr marL="727404" indent="-279770" defTabSz="913916" eaLnBrk="0" hangingPunct="0">
              <a:defRPr sz="2400">
                <a:solidFill>
                  <a:schemeClr val="tx1"/>
                </a:solidFill>
                <a:latin typeface="Verdana" pitchFamily="34" charset="0"/>
              </a:defRPr>
            </a:lvl2pPr>
            <a:lvl3pPr marL="1119082" indent="-223816" defTabSz="913916" eaLnBrk="0" hangingPunct="0">
              <a:defRPr sz="2400">
                <a:solidFill>
                  <a:schemeClr val="tx1"/>
                </a:solidFill>
                <a:latin typeface="Verdana" pitchFamily="34" charset="0"/>
              </a:defRPr>
            </a:lvl3pPr>
            <a:lvl4pPr marL="1566714" indent="-223816" defTabSz="913916" eaLnBrk="0" hangingPunct="0">
              <a:defRPr sz="2400">
                <a:solidFill>
                  <a:schemeClr val="tx1"/>
                </a:solidFill>
                <a:latin typeface="Verdana" pitchFamily="34" charset="0"/>
              </a:defRPr>
            </a:lvl4pPr>
            <a:lvl5pPr marL="2014347" indent="-223816" defTabSz="913916" eaLnBrk="0" hangingPunct="0">
              <a:defRPr sz="2400">
                <a:solidFill>
                  <a:schemeClr val="tx1"/>
                </a:solidFill>
                <a:latin typeface="Verdana" pitchFamily="34" charset="0"/>
              </a:defRPr>
            </a:lvl5pPr>
            <a:lvl6pPr marL="2461979" indent="-223816" defTabSz="913916" eaLnBrk="0" fontAlgn="base" hangingPunct="0">
              <a:spcBef>
                <a:spcPct val="0"/>
              </a:spcBef>
              <a:spcAft>
                <a:spcPct val="0"/>
              </a:spcAft>
              <a:defRPr sz="2400">
                <a:solidFill>
                  <a:schemeClr val="tx1"/>
                </a:solidFill>
                <a:latin typeface="Verdana" pitchFamily="34" charset="0"/>
              </a:defRPr>
            </a:lvl6pPr>
            <a:lvl7pPr marL="2909612" indent="-223816" defTabSz="913916" eaLnBrk="0" fontAlgn="base" hangingPunct="0">
              <a:spcBef>
                <a:spcPct val="0"/>
              </a:spcBef>
              <a:spcAft>
                <a:spcPct val="0"/>
              </a:spcAft>
              <a:defRPr sz="2400">
                <a:solidFill>
                  <a:schemeClr val="tx1"/>
                </a:solidFill>
                <a:latin typeface="Verdana" pitchFamily="34" charset="0"/>
              </a:defRPr>
            </a:lvl7pPr>
            <a:lvl8pPr marL="3357245" indent="-223816" defTabSz="913916" eaLnBrk="0" fontAlgn="base" hangingPunct="0">
              <a:spcBef>
                <a:spcPct val="0"/>
              </a:spcBef>
              <a:spcAft>
                <a:spcPct val="0"/>
              </a:spcAft>
              <a:defRPr sz="2400">
                <a:solidFill>
                  <a:schemeClr val="tx1"/>
                </a:solidFill>
                <a:latin typeface="Verdana" pitchFamily="34" charset="0"/>
              </a:defRPr>
            </a:lvl8pPr>
            <a:lvl9pPr marL="3804877" indent="-223816" defTabSz="913916" eaLnBrk="0" fontAlgn="base" hangingPunct="0">
              <a:spcBef>
                <a:spcPct val="0"/>
              </a:spcBef>
              <a:spcAft>
                <a:spcPct val="0"/>
              </a:spcAft>
              <a:defRPr sz="2400">
                <a:solidFill>
                  <a:schemeClr val="tx1"/>
                </a:solidFill>
                <a:latin typeface="Verdana" pitchFamily="34" charset="0"/>
              </a:defRPr>
            </a:lvl9pPr>
          </a:lstStyle>
          <a:p>
            <a:pPr eaLnBrk="1" hangingPunct="1"/>
            <a:fld id="{DE750E0A-A978-4528-8DAB-DB5AA9AD7519}" type="slidenum">
              <a:rPr lang="en-US" sz="1200">
                <a:latin typeface="Arial" pitchFamily="34" charset="0"/>
              </a:rPr>
              <a:pPr eaLnBrk="1" hangingPunct="1"/>
              <a:t>6</a:t>
            </a:fld>
            <a:endParaRPr lang="en-US" sz="1200" dirty="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913987" y="4343673"/>
            <a:ext cx="5030026" cy="411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lstStyle/>
          <a:p>
            <a:pPr eaLnBrk="0" hangingPunct="0">
              <a:spcBef>
                <a:spcPct val="30000"/>
              </a:spcBef>
            </a:pPr>
            <a:endParaRPr lang="en-US" sz="1200"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1" name="Notes Placeholder 2"/>
          <p:cNvSpPr>
            <a:spLocks noGrp="1"/>
          </p:cNvSpPr>
          <p:nvPr>
            <p:ph type="body" idx="1"/>
          </p:nvPr>
        </p:nvSpPr>
        <p:spPr bwMode="auto">
          <a:noFill/>
        </p:spPr>
        <p:txBody>
          <a:bodyPr/>
          <a:lstStyle/>
          <a:p>
            <a:pPr eaLnBrk="1" hangingPunct="1">
              <a:spcBef>
                <a:spcPct val="0"/>
              </a:spcBef>
            </a:pPr>
            <a:endParaRPr lang="en-US" dirty="0" smtClean="0">
              <a:ea typeface="ＭＳ Ｐゴシック" pitchFamily="34" charset="-128"/>
            </a:endParaRPr>
          </a:p>
        </p:txBody>
      </p:sp>
      <p:sp>
        <p:nvSpPr>
          <p:cNvPr id="2" name="Footer Placeholder 1"/>
          <p:cNvSpPr>
            <a:spLocks noGrp="1"/>
          </p:cNvSpPr>
          <p:nvPr>
            <p:ph type="ftr" sz="quarter" idx="10"/>
          </p:nvPr>
        </p:nvSpPr>
        <p:spPr/>
        <p:txBody>
          <a:bodyPr/>
          <a:lstStyle/>
          <a:p>
            <a:r>
              <a:rPr lang="en-US" dirty="0" smtClean="0"/>
              <a:t>©2011 Edington Associates, LLC</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304801" y="4345112"/>
            <a:ext cx="6229350" cy="4424721"/>
          </a:xfrm>
          <a:noFill/>
          <a:ln/>
        </p:spPr>
        <p:txBody>
          <a:bodyPr/>
          <a:lstStyle/>
          <a:p>
            <a:pPr eaLnBrk="1" hangingPunct="1"/>
            <a:endParaRPr lang="en-US" dirty="0" smtClean="0">
              <a:solidFill>
                <a:srgbClr val="000000"/>
              </a:solidFill>
              <a:ea typeface="Arial Unicode MS" pitchFamily="34" charset="-128"/>
              <a:cs typeface="Arial Unicode MS"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Rot="1" noChangeAspect="1" noChangeArrowheads="1" noTextEdit="1"/>
          </p:cNvSpPr>
          <p:nvPr>
            <p:ph type="sldImg"/>
          </p:nvPr>
        </p:nvSpPr>
        <p:spPr>
          <a:solidFill>
            <a:srgbClr val="FFFFFF"/>
          </a:solidFill>
          <a:ln/>
        </p:spPr>
      </p:sp>
      <p:sp>
        <p:nvSpPr>
          <p:cNvPr id="47108" name="Rectangle 4"/>
          <p:cNvSpPr>
            <a:spLocks noGrp="1" noChangeArrowheads="1"/>
          </p:cNvSpPr>
          <p:nvPr>
            <p:ph type="body" idx="1"/>
          </p:nvPr>
        </p:nvSpPr>
        <p:spPr>
          <a:noFill/>
          <a:ln/>
        </p:spPr>
        <p:txBody>
          <a:bodyPr/>
          <a:lstStyle/>
          <a:p>
            <a:pPr eaLnBrk="1" hangingPunct="1"/>
            <a:endParaRPr lang="en-US" dirty="0" smtClean="0">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551C4-9F30-5B42-B220-DD1D0F3070DD}" type="datetime1">
              <a:rPr lang="en-US" smtClean="0"/>
              <a:pPr/>
              <a:t>8/25/2015</a:t>
            </a:fld>
            <a:endParaRPr lang="en-US" dirty="0"/>
          </a:p>
        </p:txBody>
      </p:sp>
      <p:sp>
        <p:nvSpPr>
          <p:cNvPr id="5" name="Footer Placeholder 4"/>
          <p:cNvSpPr>
            <a:spLocks noGrp="1"/>
          </p:cNvSpPr>
          <p:nvPr>
            <p:ph type="ftr" sz="quarter" idx="11"/>
          </p:nvPr>
        </p:nvSpPr>
        <p:spPr/>
        <p:txBody>
          <a:bodyPr/>
          <a:lstStyle/>
          <a:p>
            <a:r>
              <a:rPr lang="de-DE" smtClean="0"/>
              <a:t>Draft Sept 28 2014</a:t>
            </a:r>
            <a:endParaRPr lang="en-US" dirty="0"/>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2109679653"/>
      </p:ext>
    </p:extLst>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448B7-8F77-AA4E-86F3-055E6E138BB4}" type="datetime1">
              <a:rPr lang="en-US" smtClean="0"/>
              <a:pPr/>
              <a:t>8/25/2015</a:t>
            </a:fld>
            <a:endParaRPr lang="en-US" dirty="0"/>
          </a:p>
        </p:txBody>
      </p:sp>
      <p:sp>
        <p:nvSpPr>
          <p:cNvPr id="5" name="Footer Placeholder 4"/>
          <p:cNvSpPr>
            <a:spLocks noGrp="1"/>
          </p:cNvSpPr>
          <p:nvPr>
            <p:ph type="ftr" sz="quarter" idx="11"/>
          </p:nvPr>
        </p:nvSpPr>
        <p:spPr/>
        <p:txBody>
          <a:bodyPr/>
          <a:lstStyle/>
          <a:p>
            <a:r>
              <a:rPr lang="de-DE" smtClean="0"/>
              <a:t>Draft Sept 28 2014</a:t>
            </a:r>
            <a:endParaRPr lang="en-US" dirty="0"/>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1461244001"/>
      </p:ext>
    </p:extLst>
  </p:cSld>
  <p:clrMapOvr>
    <a:masterClrMapping/>
  </p:clrMapOvr>
  <p:transition spd="slow">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B71D4-41D3-EC41-AD70-02728C7E9600}" type="datetime1">
              <a:rPr lang="en-US" smtClean="0"/>
              <a:pPr/>
              <a:t>8/25/2015</a:t>
            </a:fld>
            <a:endParaRPr lang="en-US" dirty="0"/>
          </a:p>
        </p:txBody>
      </p:sp>
      <p:sp>
        <p:nvSpPr>
          <p:cNvPr id="5" name="Footer Placeholder 4"/>
          <p:cNvSpPr>
            <a:spLocks noGrp="1"/>
          </p:cNvSpPr>
          <p:nvPr>
            <p:ph type="ftr" sz="quarter" idx="11"/>
          </p:nvPr>
        </p:nvSpPr>
        <p:spPr/>
        <p:txBody>
          <a:bodyPr/>
          <a:lstStyle/>
          <a:p>
            <a:r>
              <a:rPr lang="de-DE" smtClean="0"/>
              <a:t>Draft Sept 28 2014</a:t>
            </a:r>
            <a:endParaRPr lang="en-US" dirty="0"/>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3513041817"/>
      </p:ext>
    </p:extLst>
  </p:cSld>
  <p:clrMapOvr>
    <a:masterClrMapping/>
  </p:clrMapOvr>
  <p:transition spd="slow">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dirty="0" smtClean="0"/>
          </a:p>
        </p:txBody>
      </p:sp>
      <p:sp>
        <p:nvSpPr>
          <p:cNvPr id="4" name="Date Placeholder 3"/>
          <p:cNvSpPr>
            <a:spLocks noGrp="1"/>
          </p:cNvSpPr>
          <p:nvPr>
            <p:ph type="dt" sz="half" idx="10"/>
          </p:nvPr>
        </p:nvSpPr>
        <p:spPr/>
        <p:txBody>
          <a:bodyPr/>
          <a:lstStyle>
            <a:lvl1pPr>
              <a:defRPr/>
            </a:lvl1pPr>
          </a:lstStyle>
          <a:p>
            <a:pPr>
              <a:defRPr/>
            </a:pPr>
            <a:fld id="{C55B7F22-5AB6-434F-90FB-03041AFB716C}" type="datetime1">
              <a:rPr lang="en-US" smtClean="0"/>
              <a:pPr>
                <a:defRPr/>
              </a:pPr>
              <a:t>8/25/2015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de-DE" smtClean="0"/>
              <a:t>Draft Sept 28 2014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5C32D00-60C6-7A4B-A5E0-1A2490B24A2B}" type="slidenum">
              <a:rPr lang="en-US"/>
              <a:pPr>
                <a:defRPr/>
              </a:pPr>
              <a:t>‹nr.›</a:t>
            </a:fld>
            <a:endParaRPr lang="en-US" dirty="0"/>
          </a:p>
        </p:txBody>
      </p:sp>
    </p:spTree>
    <p:extLst>
      <p:ext uri="{BB962C8B-B14F-4D97-AF65-F5344CB8AC3E}">
        <p14:creationId xmlns:p14="http://schemas.microsoft.com/office/powerpoint/2010/main" val="136467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89123-AF0D-4A47-A851-07DE29E65A82}" type="datetime1">
              <a:rPr lang="en-US" smtClean="0"/>
              <a:pPr/>
              <a:t>8/25/2015</a:t>
            </a:fld>
            <a:endParaRPr lang="en-US" dirty="0"/>
          </a:p>
        </p:txBody>
      </p:sp>
      <p:sp>
        <p:nvSpPr>
          <p:cNvPr id="5" name="Footer Placeholder 4"/>
          <p:cNvSpPr>
            <a:spLocks noGrp="1"/>
          </p:cNvSpPr>
          <p:nvPr>
            <p:ph type="ftr" sz="quarter" idx="11"/>
          </p:nvPr>
        </p:nvSpPr>
        <p:spPr/>
        <p:txBody>
          <a:bodyPr/>
          <a:lstStyle/>
          <a:p>
            <a:r>
              <a:rPr lang="de-DE" smtClean="0"/>
              <a:t>Draft Sept 28 2014</a:t>
            </a:r>
            <a:endParaRPr lang="en-US" dirty="0"/>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961397493"/>
      </p:ext>
    </p:extLst>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3E17BA-5CE3-DD43-B75A-B5002495EA96}" type="datetime1">
              <a:rPr lang="en-US" smtClean="0"/>
              <a:pPr/>
              <a:t>8/25/2015</a:t>
            </a:fld>
            <a:endParaRPr lang="en-US" dirty="0"/>
          </a:p>
        </p:txBody>
      </p:sp>
      <p:sp>
        <p:nvSpPr>
          <p:cNvPr id="5" name="Footer Placeholder 4"/>
          <p:cNvSpPr>
            <a:spLocks noGrp="1"/>
          </p:cNvSpPr>
          <p:nvPr>
            <p:ph type="ftr" sz="quarter" idx="11"/>
          </p:nvPr>
        </p:nvSpPr>
        <p:spPr/>
        <p:txBody>
          <a:bodyPr/>
          <a:lstStyle/>
          <a:p>
            <a:r>
              <a:rPr lang="de-DE" smtClean="0"/>
              <a:t>Draft Sept 28 2014</a:t>
            </a:r>
            <a:endParaRPr lang="en-US" dirty="0"/>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99966248"/>
      </p:ext>
    </p:extLst>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49061A-3F22-EC4B-8B81-A0405B71AE5B}" type="datetime1">
              <a:rPr lang="en-US" smtClean="0"/>
              <a:pPr/>
              <a:t>8/25/2015</a:t>
            </a:fld>
            <a:endParaRPr lang="en-US" dirty="0"/>
          </a:p>
        </p:txBody>
      </p:sp>
      <p:sp>
        <p:nvSpPr>
          <p:cNvPr id="6" name="Footer Placeholder 5"/>
          <p:cNvSpPr>
            <a:spLocks noGrp="1"/>
          </p:cNvSpPr>
          <p:nvPr>
            <p:ph type="ftr" sz="quarter" idx="11"/>
          </p:nvPr>
        </p:nvSpPr>
        <p:spPr/>
        <p:txBody>
          <a:bodyPr/>
          <a:lstStyle/>
          <a:p>
            <a:r>
              <a:rPr lang="de-DE" smtClean="0"/>
              <a:t>Draft Sept 28 2014</a:t>
            </a:r>
            <a:endParaRPr lang="en-US" dirty="0"/>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1523675265"/>
      </p:ext>
    </p:extLst>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E59B72-FABC-544E-9770-AA522054E96F}" type="datetime1">
              <a:rPr lang="en-US" smtClean="0"/>
              <a:pPr/>
              <a:t>8/25/2015</a:t>
            </a:fld>
            <a:endParaRPr lang="en-US" dirty="0"/>
          </a:p>
        </p:txBody>
      </p:sp>
      <p:sp>
        <p:nvSpPr>
          <p:cNvPr id="8" name="Footer Placeholder 7"/>
          <p:cNvSpPr>
            <a:spLocks noGrp="1"/>
          </p:cNvSpPr>
          <p:nvPr>
            <p:ph type="ftr" sz="quarter" idx="11"/>
          </p:nvPr>
        </p:nvSpPr>
        <p:spPr/>
        <p:txBody>
          <a:bodyPr/>
          <a:lstStyle/>
          <a:p>
            <a:r>
              <a:rPr lang="de-DE" smtClean="0"/>
              <a:t>Draft Sept 28 2014</a:t>
            </a:r>
            <a:endParaRPr lang="en-US" dirty="0"/>
          </a:p>
        </p:txBody>
      </p:sp>
      <p:sp>
        <p:nvSpPr>
          <p:cNvPr id="9" name="Slide Number Placeholder 8"/>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71564257"/>
      </p:ext>
    </p:extLst>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129A81-B044-5448-8B7F-E6858480A00B}" type="datetime1">
              <a:rPr lang="en-US" smtClean="0"/>
              <a:pPr/>
              <a:t>8/25/2015</a:t>
            </a:fld>
            <a:endParaRPr lang="en-US" dirty="0"/>
          </a:p>
        </p:txBody>
      </p:sp>
      <p:sp>
        <p:nvSpPr>
          <p:cNvPr id="4" name="Footer Placeholder 3"/>
          <p:cNvSpPr>
            <a:spLocks noGrp="1"/>
          </p:cNvSpPr>
          <p:nvPr>
            <p:ph type="ftr" sz="quarter" idx="11"/>
          </p:nvPr>
        </p:nvSpPr>
        <p:spPr/>
        <p:txBody>
          <a:bodyPr/>
          <a:lstStyle/>
          <a:p>
            <a:r>
              <a:rPr lang="de-DE" smtClean="0"/>
              <a:t>Draft Sept 28 2014</a:t>
            </a:r>
            <a:endParaRPr lang="en-US" dirty="0"/>
          </a:p>
        </p:txBody>
      </p:sp>
      <p:sp>
        <p:nvSpPr>
          <p:cNvPr id="5" name="Slide Number Placeholder 4"/>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2319169962"/>
      </p:ext>
    </p:extLst>
  </p:cSld>
  <p:clrMapOvr>
    <a:masterClrMapping/>
  </p:clrMapOvr>
  <p:transition spd="slow">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0C08B-D438-5A42-A662-59DC92070442}" type="datetime1">
              <a:rPr lang="en-US" smtClean="0"/>
              <a:pPr/>
              <a:t>8/25/2015</a:t>
            </a:fld>
            <a:endParaRPr lang="en-US" dirty="0"/>
          </a:p>
        </p:txBody>
      </p:sp>
      <p:sp>
        <p:nvSpPr>
          <p:cNvPr id="3" name="Footer Placeholder 2"/>
          <p:cNvSpPr>
            <a:spLocks noGrp="1"/>
          </p:cNvSpPr>
          <p:nvPr>
            <p:ph type="ftr" sz="quarter" idx="11"/>
          </p:nvPr>
        </p:nvSpPr>
        <p:spPr/>
        <p:txBody>
          <a:bodyPr/>
          <a:lstStyle/>
          <a:p>
            <a:r>
              <a:rPr lang="de-DE" smtClean="0"/>
              <a:t>Draft Sept 28 2014</a:t>
            </a:r>
            <a:endParaRPr lang="en-US" dirty="0"/>
          </a:p>
        </p:txBody>
      </p:sp>
      <p:sp>
        <p:nvSpPr>
          <p:cNvPr id="4" name="Slide Number Placeholder 3"/>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3605993476"/>
      </p:ext>
    </p:extLst>
  </p:cSld>
  <p:clrMapOvr>
    <a:masterClrMapping/>
  </p:clrMapOvr>
  <p:transition spd="slow">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E3417-2385-2949-B8BA-ECA3375A99CD}" type="datetime1">
              <a:rPr lang="en-US" smtClean="0"/>
              <a:pPr/>
              <a:t>8/25/2015</a:t>
            </a:fld>
            <a:endParaRPr lang="en-US" dirty="0"/>
          </a:p>
        </p:txBody>
      </p:sp>
      <p:sp>
        <p:nvSpPr>
          <p:cNvPr id="6" name="Footer Placeholder 5"/>
          <p:cNvSpPr>
            <a:spLocks noGrp="1"/>
          </p:cNvSpPr>
          <p:nvPr>
            <p:ph type="ftr" sz="quarter" idx="11"/>
          </p:nvPr>
        </p:nvSpPr>
        <p:spPr/>
        <p:txBody>
          <a:bodyPr/>
          <a:lstStyle/>
          <a:p>
            <a:r>
              <a:rPr lang="de-DE" smtClean="0"/>
              <a:t>Draft Sept 28 2014</a:t>
            </a:r>
            <a:endParaRPr lang="en-US" dirty="0"/>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2152668222"/>
      </p:ext>
    </p:extLst>
  </p:cSld>
  <p:clrMapOvr>
    <a:masterClrMapping/>
  </p:clrMapOvr>
  <p:transition spd="slow">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5C120-5734-0A42-A23F-B59D10839776}" type="datetime1">
              <a:rPr lang="en-US" smtClean="0"/>
              <a:pPr/>
              <a:t>8/25/2015</a:t>
            </a:fld>
            <a:endParaRPr lang="en-US" dirty="0"/>
          </a:p>
        </p:txBody>
      </p:sp>
      <p:sp>
        <p:nvSpPr>
          <p:cNvPr id="6" name="Footer Placeholder 5"/>
          <p:cNvSpPr>
            <a:spLocks noGrp="1"/>
          </p:cNvSpPr>
          <p:nvPr>
            <p:ph type="ftr" sz="quarter" idx="11"/>
          </p:nvPr>
        </p:nvSpPr>
        <p:spPr/>
        <p:txBody>
          <a:bodyPr/>
          <a:lstStyle/>
          <a:p>
            <a:r>
              <a:rPr lang="de-DE" smtClean="0"/>
              <a:t>Draft Sept 28 2014</a:t>
            </a:r>
            <a:endParaRPr lang="en-US" dirty="0"/>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2455342189"/>
      </p:ext>
    </p:extLst>
  </p:cSld>
  <p:clrMapOvr>
    <a:masterClrMapping/>
  </p:clrMapOvr>
  <p:transition spd="slow">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B20E3-7669-2B4F-B94F-5E6A00B8553F}" type="datetime1">
              <a:rPr lang="en-US" smtClean="0"/>
              <a:pPr/>
              <a:t>8/25/2015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Draft Sept 28 2014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pPr/>
              <a:t>‹nr.›</a:t>
            </a:fld>
            <a:endParaRPr lang="en-US" dirty="0"/>
          </a:p>
        </p:txBody>
      </p:sp>
    </p:spTree>
    <p:extLst>
      <p:ext uri="{BB962C8B-B14F-4D97-AF65-F5344CB8AC3E}">
        <p14:creationId xmlns:p14="http://schemas.microsoft.com/office/powerpoint/2010/main" val="2924228775"/>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Lst>
  <p:transition spd="slow">
    <p:fade thruBlk="1"/>
  </p:transition>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rgbClr val="31546F"/>
          </a:solidFill>
          <a:latin typeface="Helvetica Neue"/>
          <a:ea typeface="+mj-ea"/>
          <a:cs typeface="Helvetica Neue"/>
        </a:defRPr>
      </a:lvl1pPr>
    </p:titleStyle>
    <p:bodyStyle>
      <a:lvl1pPr marL="342900" indent="-342900" algn="l" defTabSz="457200" rtl="0" eaLnBrk="1" latinLnBrk="0" hangingPunct="1">
        <a:spcBef>
          <a:spcPct val="20000"/>
        </a:spcBef>
        <a:buFont typeface="Arial"/>
        <a:buChar char="•"/>
        <a:defRPr sz="3200" b="0" i="0" kern="1200">
          <a:solidFill>
            <a:srgbClr val="31546F"/>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rgbClr val="31546F"/>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rgbClr val="31546F"/>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rgbClr val="31546F"/>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rgbClr val="31546F"/>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TI-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7700" y="1472311"/>
            <a:ext cx="7772400" cy="1794129"/>
          </a:xfrm>
          <a:prstGeom prst="rect">
            <a:avLst/>
          </a:prstGeom>
        </p:spPr>
      </p:pic>
      <p:sp>
        <p:nvSpPr>
          <p:cNvPr id="3" name="TextBox 2"/>
          <p:cNvSpPr txBox="1"/>
          <p:nvPr/>
        </p:nvSpPr>
        <p:spPr>
          <a:xfrm>
            <a:off x="2476500" y="1231900"/>
            <a:ext cx="4610100" cy="826532"/>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2336800" y="2832100"/>
            <a:ext cx="5232400" cy="2800767"/>
          </a:xfrm>
          <a:prstGeom prst="rect">
            <a:avLst/>
          </a:prstGeom>
          <a:noFill/>
        </p:spPr>
        <p:txBody>
          <a:bodyPr wrap="square" rtlCol="0">
            <a:spAutoFit/>
          </a:bodyPr>
          <a:lstStyle/>
          <a:p>
            <a:pPr algn="ctr"/>
            <a:r>
              <a:rPr lang="en-US" sz="3200" dirty="0" smtClean="0">
                <a:solidFill>
                  <a:srgbClr val="3E9899"/>
                </a:solidFill>
                <a:latin typeface="Helvetica Neue Light"/>
                <a:cs typeface="Helvetica Neue Light"/>
              </a:rPr>
              <a:t>Introductory Training</a:t>
            </a:r>
          </a:p>
          <a:p>
            <a:pPr algn="ctr"/>
            <a:endParaRPr lang="en-US" sz="2400" dirty="0" smtClean="0">
              <a:solidFill>
                <a:srgbClr val="31546F"/>
              </a:solidFill>
              <a:latin typeface="Helvetica Neue Light"/>
              <a:cs typeface="Helvetica Neue Light"/>
            </a:endParaRPr>
          </a:p>
          <a:p>
            <a:pPr algn="ctr"/>
            <a:r>
              <a:rPr lang="en-US" sz="1600" dirty="0" smtClean="0">
                <a:solidFill>
                  <a:srgbClr val="31546F"/>
                </a:solidFill>
                <a:latin typeface="Helvetica Neue Light"/>
                <a:cs typeface="Helvetica Neue Light"/>
              </a:rPr>
              <a:t>Made by</a:t>
            </a:r>
          </a:p>
          <a:p>
            <a:pPr algn="ctr"/>
            <a:r>
              <a:rPr lang="en-US" sz="1600" dirty="0" smtClean="0">
                <a:solidFill>
                  <a:srgbClr val="31546F"/>
                </a:solidFill>
                <a:latin typeface="Helvetica Neue Light"/>
                <a:cs typeface="Helvetica Neue Light"/>
              </a:rPr>
              <a:t>Daniel Herman Ph.D.</a:t>
            </a:r>
          </a:p>
          <a:p>
            <a:pPr algn="ctr"/>
            <a:r>
              <a:rPr lang="en-US" sz="1600" dirty="0" smtClean="0">
                <a:solidFill>
                  <a:srgbClr val="31546F"/>
                </a:solidFill>
                <a:latin typeface="Helvetica Neue Light"/>
                <a:cs typeface="Helvetica Neue Light"/>
              </a:rPr>
              <a:t>Helle Thorning, Ph.D.</a:t>
            </a:r>
          </a:p>
          <a:p>
            <a:pPr algn="ctr"/>
            <a:endParaRPr lang="en-US" sz="1600" dirty="0" smtClean="0">
              <a:solidFill>
                <a:srgbClr val="31546F"/>
              </a:solidFill>
              <a:latin typeface="Helvetica Neue Light"/>
              <a:cs typeface="Helvetica Neue Light"/>
            </a:endParaRPr>
          </a:p>
          <a:p>
            <a:pPr algn="ctr"/>
            <a:r>
              <a:rPr lang="en-US" sz="1600" dirty="0" smtClean="0">
                <a:solidFill>
                  <a:srgbClr val="31546F"/>
                </a:solidFill>
                <a:latin typeface="Helvetica Neue Light"/>
                <a:cs typeface="Helvetica Neue Light"/>
              </a:rPr>
              <a:t>Present by Birthe Povlsen</a:t>
            </a:r>
          </a:p>
          <a:p>
            <a:pPr algn="ctr"/>
            <a:r>
              <a:rPr lang="en-US" sz="1600" dirty="0" smtClean="0">
                <a:solidFill>
                  <a:srgbClr val="31546F"/>
                </a:solidFill>
                <a:latin typeface="Helvetica Neue Light"/>
                <a:cs typeface="Helvetica Neue Light"/>
              </a:rPr>
              <a:t>The National Board of Social Services</a:t>
            </a:r>
          </a:p>
          <a:p>
            <a:pPr algn="ctr"/>
            <a:endParaRPr lang="en-US" sz="2400" dirty="0">
              <a:solidFill>
                <a:srgbClr val="31546F"/>
              </a:solidFill>
              <a:latin typeface="Helvetica Neue Light"/>
              <a:cs typeface="Helvetica Neue Light"/>
            </a:endParaRPr>
          </a:p>
        </p:txBody>
      </p:sp>
      <p:sp>
        <p:nvSpPr>
          <p:cNvPr id="5" name="Line 5"/>
          <p:cNvSpPr>
            <a:spLocks noChangeShapeType="1"/>
          </p:cNvSpPr>
          <p:nvPr/>
        </p:nvSpPr>
        <p:spPr bwMode="auto">
          <a:xfrm>
            <a:off x="3086099" y="3691467"/>
            <a:ext cx="3674533" cy="0"/>
          </a:xfrm>
          <a:prstGeom prst="line">
            <a:avLst/>
          </a:prstGeom>
          <a:noFill/>
          <a:ln w="50800">
            <a:solidFill>
              <a:schemeClr val="accent3"/>
            </a:solidFill>
            <a:round/>
            <a:headEnd/>
            <a:tailEnd/>
          </a:ln>
        </p:spPr>
        <p:txBody>
          <a:bodyPr lIns="0" tIns="0" rIns="0" bIns="0">
            <a:prstTxWarp prst="textNoShape">
              <a:avLst/>
            </a:prstTxWarp>
          </a:bodyPr>
          <a:lstStyle/>
          <a:p>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08266214"/>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http://www.google.com/url?source=imgres&amp;ct=img&amp;q=http://blog.publishedandprofitable.com/wp-content/james-prochaska.jpg&amp;sa=X&amp;ei=a2smTvmhIafh0QG79tXRCg&amp;ved=0CAQQ8wc&amp;usg=AFQjCNEyHmsaco9tvaKjLk_CYgh5C-I59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49820" y="2156761"/>
            <a:ext cx="1750220" cy="2333627"/>
          </a:xfrm>
          <a:prstGeom prst="rect">
            <a:avLst/>
          </a:prstGeom>
          <a:ln>
            <a:solidFill>
              <a:srgbClr val="31546F"/>
            </a:solidFill>
          </a:ln>
          <a:effectLst>
            <a:outerShdw blurRad="50800" dist="38100" dir="1920000" algn="tl" rotWithShape="0">
              <a:srgbClr val="000000">
                <a:alpha val="43000"/>
              </a:srgbClr>
            </a:outerShdw>
          </a:effectLst>
        </p:spPr>
      </p:pic>
      <p:sp>
        <p:nvSpPr>
          <p:cNvPr id="76808" name="TextBox 30"/>
          <p:cNvSpPr txBox="1">
            <a:spLocks noChangeAspect="1"/>
          </p:cNvSpPr>
          <p:nvPr/>
        </p:nvSpPr>
        <p:spPr bwMode="auto">
          <a:xfrm>
            <a:off x="4191000" y="1966079"/>
            <a:ext cx="4495800" cy="2923877"/>
          </a:xfrm>
          <a:prstGeom prst="rect">
            <a:avLst/>
          </a:prstGeom>
          <a:noFill/>
          <a:ln w="9525">
            <a:noFill/>
            <a:miter lim="800000"/>
            <a:headEnd/>
            <a:tailEnd/>
          </a:ln>
        </p:spPr>
        <p:txBody>
          <a:bodyPr wrap="square">
            <a:spAutoFit/>
          </a:bodyPr>
          <a:lstStyle/>
          <a:p>
            <a:pPr>
              <a:spcAft>
                <a:spcPts val="1200"/>
              </a:spcAft>
            </a:pPr>
            <a:r>
              <a:rPr lang="en-US" sz="2400" b="1" dirty="0" smtClean="0">
                <a:solidFill>
                  <a:srgbClr val="D3650B"/>
                </a:solidFill>
                <a:latin typeface="Helvetica"/>
                <a:cs typeface="Helvetica"/>
              </a:rPr>
              <a:t>Five Stages of Change</a:t>
            </a:r>
          </a:p>
          <a:p>
            <a:pPr marL="685800" indent="-457200">
              <a:spcAft>
                <a:spcPts val="1200"/>
              </a:spcAft>
              <a:buFont typeface="+mj-lt"/>
              <a:buAutoNum type="arabicPeriod"/>
            </a:pPr>
            <a:r>
              <a:rPr lang="en-US" sz="2200" dirty="0" smtClean="0">
                <a:solidFill>
                  <a:srgbClr val="31546F"/>
                </a:solidFill>
                <a:latin typeface="Helvetica Light"/>
                <a:cs typeface="Helvetica Light"/>
              </a:rPr>
              <a:t>Precontemplation </a:t>
            </a:r>
            <a:endParaRPr lang="en-US" sz="2200" dirty="0">
              <a:solidFill>
                <a:srgbClr val="31546F"/>
              </a:solidFill>
              <a:latin typeface="Helvetica Light"/>
              <a:cs typeface="Helvetica Light"/>
            </a:endParaRPr>
          </a:p>
          <a:p>
            <a:pPr marL="685800" indent="-457200">
              <a:spcAft>
                <a:spcPts val="1200"/>
              </a:spcAft>
              <a:buFont typeface="+mj-lt"/>
              <a:buAutoNum type="arabicPeriod"/>
            </a:pPr>
            <a:r>
              <a:rPr lang="en-US" sz="2200" dirty="0">
                <a:solidFill>
                  <a:srgbClr val="31546F"/>
                </a:solidFill>
                <a:latin typeface="Helvetica Light"/>
                <a:cs typeface="Helvetica Light"/>
              </a:rPr>
              <a:t>Contemplation</a:t>
            </a:r>
          </a:p>
          <a:p>
            <a:pPr marL="685800" indent="-457200">
              <a:spcAft>
                <a:spcPts val="1200"/>
              </a:spcAft>
              <a:buFont typeface="+mj-lt"/>
              <a:buAutoNum type="arabicPeriod"/>
            </a:pPr>
            <a:r>
              <a:rPr lang="en-US" sz="2200" dirty="0">
                <a:solidFill>
                  <a:srgbClr val="31546F"/>
                </a:solidFill>
                <a:latin typeface="Helvetica Light"/>
                <a:cs typeface="Helvetica Light"/>
              </a:rPr>
              <a:t>Preparation</a:t>
            </a:r>
          </a:p>
          <a:p>
            <a:pPr marL="685800" indent="-457200">
              <a:spcAft>
                <a:spcPts val="1200"/>
              </a:spcAft>
              <a:buFont typeface="+mj-lt"/>
              <a:buAutoNum type="arabicPeriod"/>
            </a:pPr>
            <a:r>
              <a:rPr lang="en-US" sz="2200" dirty="0">
                <a:solidFill>
                  <a:srgbClr val="31546F"/>
                </a:solidFill>
                <a:latin typeface="Helvetica Light"/>
                <a:cs typeface="Helvetica Light"/>
              </a:rPr>
              <a:t>Action </a:t>
            </a:r>
          </a:p>
          <a:p>
            <a:pPr marL="685800" indent="-457200">
              <a:spcAft>
                <a:spcPts val="1200"/>
              </a:spcAft>
              <a:buFont typeface="+mj-lt"/>
              <a:buAutoNum type="arabicPeriod"/>
            </a:pPr>
            <a:r>
              <a:rPr lang="en-US" sz="2200" dirty="0">
                <a:solidFill>
                  <a:srgbClr val="31546F"/>
                </a:solidFill>
                <a:latin typeface="Helvetica Light"/>
                <a:cs typeface="Helvetica Light"/>
              </a:rPr>
              <a:t>Maintenance </a:t>
            </a:r>
          </a:p>
        </p:txBody>
      </p:sp>
      <p:sp>
        <p:nvSpPr>
          <p:cNvPr id="76809" name="TextBox 31"/>
          <p:cNvSpPr txBox="1">
            <a:spLocks noChangeArrowheads="1"/>
          </p:cNvSpPr>
          <p:nvPr/>
        </p:nvSpPr>
        <p:spPr bwMode="auto">
          <a:xfrm>
            <a:off x="1066800" y="5071732"/>
            <a:ext cx="7391400" cy="235535"/>
          </a:xfrm>
          <a:prstGeom prst="rect">
            <a:avLst/>
          </a:prstGeom>
          <a:noFill/>
          <a:ln w="9525">
            <a:noFill/>
            <a:miter lim="800000"/>
            <a:headEnd/>
            <a:tailEnd/>
          </a:ln>
        </p:spPr>
        <p:txBody>
          <a:bodyPr wrap="square">
            <a:spAutoFit/>
          </a:bodyPr>
          <a:lstStyle/>
          <a:p>
            <a:pPr>
              <a:lnSpc>
                <a:spcPts val="1100"/>
              </a:lnSpc>
              <a:spcBef>
                <a:spcPts val="200"/>
              </a:spcBef>
              <a:spcAft>
                <a:spcPts val="0"/>
              </a:spcAft>
            </a:pPr>
            <a:endParaRPr lang="en-US" sz="1000"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James Prochaska</a:t>
            </a:r>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29247200"/>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0"/>
          <p:cNvSpPr txBox="1">
            <a:spLocks noChangeAspect="1"/>
          </p:cNvSpPr>
          <p:nvPr/>
        </p:nvSpPr>
        <p:spPr bwMode="auto">
          <a:xfrm>
            <a:off x="838200" y="1752600"/>
            <a:ext cx="3124200" cy="2169825"/>
          </a:xfrm>
          <a:prstGeom prst="rect">
            <a:avLst/>
          </a:prstGeom>
          <a:solidFill>
            <a:srgbClr val="31546F"/>
          </a:solidFill>
          <a:ln w="28575">
            <a:solidFill>
              <a:srgbClr val="75A7DD"/>
            </a:solidFill>
            <a:miter lim="800000"/>
            <a:headEnd/>
            <a:tailEnd/>
          </a:ln>
        </p:spPr>
        <p:txBody>
          <a:bodyPr wrap="square">
            <a:spAutoFit/>
          </a:bodyPr>
          <a:lstStyle/>
          <a:p>
            <a:pPr>
              <a:spcBef>
                <a:spcPts val="600"/>
              </a:spcBef>
            </a:pPr>
            <a:r>
              <a:rPr lang="en-US" sz="2000" b="1" dirty="0" smtClean="0">
                <a:solidFill>
                  <a:schemeClr val="bg1"/>
                </a:solidFill>
                <a:latin typeface="Helvetica"/>
                <a:cs typeface="Helvetica"/>
              </a:rPr>
              <a:t>Five Stages of Change</a:t>
            </a:r>
          </a:p>
          <a:p>
            <a:pPr marL="571500" indent="-342900">
              <a:spcBef>
                <a:spcPts val="600"/>
              </a:spcBef>
              <a:buFont typeface="+mj-lt"/>
              <a:buAutoNum type="arabicPeriod"/>
            </a:pPr>
            <a:r>
              <a:rPr lang="en-US" sz="1800" dirty="0" smtClean="0">
                <a:solidFill>
                  <a:schemeClr val="bg1"/>
                </a:solidFill>
                <a:latin typeface="Helvetica"/>
                <a:cs typeface="Helvetica"/>
              </a:rPr>
              <a:t>Precontemplation </a:t>
            </a:r>
            <a:endParaRPr lang="en-US" sz="1800" dirty="0">
              <a:solidFill>
                <a:schemeClr val="bg1"/>
              </a:solidFill>
              <a:latin typeface="Helvetica"/>
              <a:cs typeface="Helvetica"/>
            </a:endParaRPr>
          </a:p>
          <a:p>
            <a:pPr marL="571500" indent="-342900">
              <a:spcBef>
                <a:spcPts val="600"/>
              </a:spcBef>
              <a:buFont typeface="+mj-lt"/>
              <a:buAutoNum type="arabicPeriod"/>
            </a:pPr>
            <a:r>
              <a:rPr lang="en-US" sz="1800" dirty="0">
                <a:solidFill>
                  <a:schemeClr val="bg1"/>
                </a:solidFill>
                <a:latin typeface="Helvetica"/>
                <a:cs typeface="Helvetica"/>
              </a:rPr>
              <a:t>Contemplation</a:t>
            </a:r>
          </a:p>
          <a:p>
            <a:pPr marL="571500" indent="-342900">
              <a:spcBef>
                <a:spcPts val="600"/>
              </a:spcBef>
              <a:buFont typeface="+mj-lt"/>
              <a:buAutoNum type="arabicPeriod"/>
            </a:pPr>
            <a:r>
              <a:rPr lang="en-US" sz="1800" dirty="0">
                <a:solidFill>
                  <a:schemeClr val="bg1"/>
                </a:solidFill>
                <a:latin typeface="Helvetica"/>
                <a:cs typeface="Helvetica"/>
              </a:rPr>
              <a:t>Preparation</a:t>
            </a:r>
          </a:p>
          <a:p>
            <a:pPr marL="571500" indent="-342900">
              <a:spcBef>
                <a:spcPts val="600"/>
              </a:spcBef>
              <a:buFont typeface="+mj-lt"/>
              <a:buAutoNum type="arabicPeriod"/>
            </a:pPr>
            <a:r>
              <a:rPr lang="en-US" sz="1800" dirty="0">
                <a:solidFill>
                  <a:schemeClr val="bg1"/>
                </a:solidFill>
                <a:latin typeface="Helvetica"/>
                <a:cs typeface="Helvetica"/>
              </a:rPr>
              <a:t>Action </a:t>
            </a:r>
          </a:p>
          <a:p>
            <a:pPr marL="571500" indent="-342900">
              <a:spcBef>
                <a:spcPts val="600"/>
              </a:spcBef>
              <a:buFont typeface="+mj-lt"/>
              <a:buAutoNum type="arabicPeriod"/>
            </a:pPr>
            <a:r>
              <a:rPr lang="en-US" sz="1800" dirty="0">
                <a:solidFill>
                  <a:schemeClr val="bg1"/>
                </a:solidFill>
                <a:latin typeface="Helvetica"/>
                <a:cs typeface="Helvetica"/>
              </a:rPr>
              <a:t>Maintenance </a:t>
            </a:r>
          </a:p>
        </p:txBody>
      </p:sp>
      <p:sp>
        <p:nvSpPr>
          <p:cNvPr id="76807" name="TextBox 29"/>
          <p:cNvSpPr txBox="1">
            <a:spLocks noChangeArrowheads="1"/>
          </p:cNvSpPr>
          <p:nvPr/>
        </p:nvSpPr>
        <p:spPr bwMode="auto">
          <a:xfrm>
            <a:off x="4038600" y="2372886"/>
            <a:ext cx="3810000" cy="369888"/>
          </a:xfrm>
          <a:prstGeom prst="rect">
            <a:avLst/>
          </a:prstGeom>
          <a:noFill/>
          <a:ln w="9525">
            <a:noFill/>
            <a:miter lim="800000"/>
            <a:headEnd/>
            <a:tailEnd/>
          </a:ln>
        </p:spPr>
        <p:txBody>
          <a:bodyPr>
            <a:spAutoFit/>
          </a:bodyPr>
          <a:lstStyle/>
          <a:p>
            <a:endParaRPr lang="en-US" dirty="0">
              <a:latin typeface="Palatino" charset="0"/>
            </a:endParaRPr>
          </a:p>
        </p:txBody>
      </p:sp>
      <p:sp>
        <p:nvSpPr>
          <p:cNvPr id="10" name="TextBox 30"/>
          <p:cNvSpPr txBox="1">
            <a:spLocks noChangeAspect="1"/>
          </p:cNvSpPr>
          <p:nvPr/>
        </p:nvSpPr>
        <p:spPr bwMode="auto">
          <a:xfrm>
            <a:off x="3429000" y="2243316"/>
            <a:ext cx="3048000" cy="3611384"/>
          </a:xfrm>
          <a:prstGeom prst="rect">
            <a:avLst/>
          </a:prstGeom>
          <a:solidFill>
            <a:schemeClr val="bg1"/>
          </a:solidFill>
          <a:ln w="28575">
            <a:solidFill>
              <a:srgbClr val="75A7DD"/>
            </a:solidFill>
            <a:miter lim="800000"/>
            <a:headEnd/>
            <a:tailEnd/>
          </a:ln>
        </p:spPr>
        <p:txBody>
          <a:bodyPr wrap="square">
            <a:noAutofit/>
          </a:bodyPr>
          <a:lstStyle/>
          <a:p>
            <a:pPr>
              <a:spcBef>
                <a:spcPts val="600"/>
              </a:spcBef>
              <a:spcAft>
                <a:spcPts val="0"/>
              </a:spcAft>
            </a:pPr>
            <a:r>
              <a:rPr lang="en-US" sz="1600" b="1" dirty="0">
                <a:solidFill>
                  <a:srgbClr val="D3650B"/>
                </a:solidFill>
                <a:latin typeface="Helvetica"/>
                <a:cs typeface="Helvetica"/>
              </a:rPr>
              <a:t>People in this Stage</a:t>
            </a:r>
          </a:p>
          <a:p>
            <a:pPr marL="342900" indent="-342900">
              <a:spcBef>
                <a:spcPts val="600"/>
              </a:spcBef>
              <a:spcAft>
                <a:spcPts val="0"/>
              </a:spcAft>
              <a:buClr>
                <a:srgbClr val="D3650B"/>
              </a:buClr>
              <a:buFont typeface="+mj-lt"/>
              <a:buAutoNum type="arabicPeriod"/>
            </a:pPr>
            <a:r>
              <a:rPr lang="en-US" sz="1600" dirty="0" smtClean="0">
                <a:latin typeface="Helvetica"/>
                <a:cs typeface="Helvetica"/>
              </a:rPr>
              <a:t>No intent to change yet, unaware or deny personal relevance</a:t>
            </a:r>
          </a:p>
          <a:p>
            <a:pPr marL="342900" indent="-342900">
              <a:spcBef>
                <a:spcPts val="600"/>
              </a:spcBef>
              <a:spcAft>
                <a:spcPts val="0"/>
              </a:spcAft>
              <a:buClr>
                <a:srgbClr val="D3650B"/>
              </a:buClr>
              <a:buFont typeface="+mj-lt"/>
              <a:buAutoNum type="arabicPeriod"/>
            </a:pPr>
            <a:r>
              <a:rPr lang="en-US" sz="1600" dirty="0" smtClean="0">
                <a:latin typeface="Helvetica"/>
                <a:cs typeface="Helvetica"/>
              </a:rPr>
              <a:t>Aware of the problem, ambivalent about change</a:t>
            </a:r>
          </a:p>
          <a:p>
            <a:pPr marL="342900" indent="-342900">
              <a:spcBef>
                <a:spcPts val="600"/>
              </a:spcBef>
              <a:spcAft>
                <a:spcPts val="0"/>
              </a:spcAft>
              <a:buClr>
                <a:srgbClr val="D3650B"/>
              </a:buClr>
              <a:buFont typeface="+mj-lt"/>
              <a:buAutoNum type="arabicPeriod"/>
            </a:pPr>
            <a:r>
              <a:rPr lang="en-US" sz="1600" dirty="0" smtClean="0">
                <a:latin typeface="Helvetica"/>
                <a:cs typeface="Helvetica"/>
              </a:rPr>
              <a:t>Getting ready to change, choosing a plan</a:t>
            </a:r>
          </a:p>
          <a:p>
            <a:pPr marL="342900" indent="-342900">
              <a:spcBef>
                <a:spcPts val="600"/>
              </a:spcBef>
              <a:spcAft>
                <a:spcPts val="0"/>
              </a:spcAft>
              <a:buClr>
                <a:srgbClr val="D3650B"/>
              </a:buClr>
              <a:buFont typeface="+mj-lt"/>
              <a:buAutoNum type="arabicPeriod"/>
            </a:pPr>
            <a:r>
              <a:rPr lang="en-US" sz="1600" dirty="0" smtClean="0">
                <a:latin typeface="Helvetica"/>
                <a:cs typeface="Helvetica"/>
              </a:rPr>
              <a:t>Trying to change, not yet consistent in doing it</a:t>
            </a:r>
          </a:p>
          <a:p>
            <a:pPr marL="342900" indent="-342900">
              <a:spcBef>
                <a:spcPts val="600"/>
              </a:spcBef>
              <a:spcAft>
                <a:spcPts val="0"/>
              </a:spcAft>
              <a:buClr>
                <a:srgbClr val="D3650B"/>
              </a:buClr>
              <a:buFont typeface="+mj-lt"/>
              <a:buAutoNum type="arabicPeriod"/>
            </a:pPr>
            <a:r>
              <a:rPr lang="en-US" sz="1600" dirty="0" smtClean="0">
                <a:latin typeface="Helvetica"/>
                <a:cs typeface="Helvetica"/>
              </a:rPr>
              <a:t>Practice being consistent, avoid slipping back</a:t>
            </a:r>
            <a:endParaRPr lang="en-US" sz="1600" dirty="0">
              <a:latin typeface="Helvetica"/>
              <a:cs typeface="Helvetica"/>
            </a:endParaRPr>
          </a:p>
        </p:txBody>
      </p:sp>
      <p:sp>
        <p:nvSpPr>
          <p:cNvPr id="12" name="TextBox 30"/>
          <p:cNvSpPr txBox="1">
            <a:spLocks noChangeAspect="1"/>
          </p:cNvSpPr>
          <p:nvPr/>
        </p:nvSpPr>
        <p:spPr bwMode="auto">
          <a:xfrm>
            <a:off x="6477000" y="2243316"/>
            <a:ext cx="2514600" cy="3611384"/>
          </a:xfrm>
          <a:prstGeom prst="rect">
            <a:avLst/>
          </a:prstGeom>
          <a:solidFill>
            <a:srgbClr val="7A9FCC"/>
          </a:solidFill>
          <a:ln w="28575">
            <a:solidFill>
              <a:srgbClr val="75A7DD"/>
            </a:solidFill>
            <a:miter lim="800000"/>
            <a:headEnd/>
            <a:tailEnd/>
          </a:ln>
        </p:spPr>
        <p:txBody>
          <a:bodyPr wrap="square">
            <a:noAutofit/>
          </a:bodyPr>
          <a:lstStyle/>
          <a:p>
            <a:pPr marL="514350" indent="-514350">
              <a:spcBef>
                <a:spcPts val="600"/>
              </a:spcBef>
              <a:spcAft>
                <a:spcPts val="0"/>
              </a:spcAft>
            </a:pPr>
            <a:r>
              <a:rPr lang="en-US" sz="1600" b="1" dirty="0">
                <a:solidFill>
                  <a:schemeClr val="bg1"/>
                </a:solidFill>
                <a:latin typeface="Helvetica"/>
                <a:cs typeface="Helvetica"/>
              </a:rPr>
              <a:t>Tip Offs</a:t>
            </a:r>
          </a:p>
          <a:p>
            <a:pPr marL="342900" indent="-342900">
              <a:spcBef>
                <a:spcPts val="600"/>
              </a:spcBef>
              <a:spcAft>
                <a:spcPts val="0"/>
              </a:spcAft>
              <a:buFont typeface="+mj-lt"/>
              <a:buAutoNum type="arabicPeriod"/>
            </a:pPr>
            <a:r>
              <a:rPr lang="en-US" sz="1600" i="1" dirty="0" smtClean="0">
                <a:solidFill>
                  <a:schemeClr val="bg1"/>
                </a:solidFill>
                <a:latin typeface="Helvetica"/>
                <a:cs typeface="Helvetica"/>
              </a:rPr>
              <a:t>“There’s nothing I really need to change”</a:t>
            </a:r>
          </a:p>
          <a:p>
            <a:pPr marL="342900" indent="-342900">
              <a:spcBef>
                <a:spcPts val="600"/>
              </a:spcBef>
              <a:spcAft>
                <a:spcPts val="0"/>
              </a:spcAft>
              <a:buFont typeface="+mj-lt"/>
              <a:buAutoNum type="arabicPeriod"/>
            </a:pPr>
            <a:r>
              <a:rPr lang="en-US" sz="1600" i="1" dirty="0" smtClean="0">
                <a:solidFill>
                  <a:schemeClr val="bg1"/>
                </a:solidFill>
                <a:latin typeface="Helvetica"/>
                <a:cs typeface="Helvetica"/>
              </a:rPr>
              <a:t>“It </a:t>
            </a:r>
            <a:r>
              <a:rPr lang="en-US" sz="1600" i="1" dirty="0">
                <a:solidFill>
                  <a:schemeClr val="bg1"/>
                </a:solidFill>
                <a:latin typeface="Helvetica"/>
                <a:cs typeface="Helvetica"/>
              </a:rPr>
              <a:t>might be good for me, but it’s too hard”</a:t>
            </a:r>
          </a:p>
          <a:p>
            <a:pPr marL="342900" indent="-342900">
              <a:spcBef>
                <a:spcPts val="600"/>
              </a:spcBef>
              <a:spcAft>
                <a:spcPts val="0"/>
              </a:spcAft>
              <a:buFont typeface="+mj-lt"/>
              <a:buAutoNum type="arabicPeriod"/>
            </a:pPr>
            <a:r>
              <a:rPr lang="en-US" sz="1600" i="1" dirty="0">
                <a:solidFill>
                  <a:schemeClr val="bg1"/>
                </a:solidFill>
                <a:latin typeface="Helvetica"/>
                <a:cs typeface="Helvetica"/>
              </a:rPr>
              <a:t>“I’ve started to make small changes”</a:t>
            </a:r>
          </a:p>
          <a:p>
            <a:pPr marL="342900" indent="-342900">
              <a:spcBef>
                <a:spcPts val="600"/>
              </a:spcBef>
              <a:spcAft>
                <a:spcPts val="0"/>
              </a:spcAft>
              <a:buFont typeface="+mj-lt"/>
              <a:buAutoNum type="arabicPeriod"/>
            </a:pPr>
            <a:r>
              <a:rPr lang="en-US" sz="1600" i="1" dirty="0">
                <a:solidFill>
                  <a:schemeClr val="bg1"/>
                </a:solidFill>
                <a:latin typeface="Helvetica"/>
                <a:cs typeface="Helvetica"/>
              </a:rPr>
              <a:t>“I wish I was more consistent”</a:t>
            </a:r>
          </a:p>
          <a:p>
            <a:pPr marL="342900" indent="-342900">
              <a:spcBef>
                <a:spcPts val="600"/>
              </a:spcBef>
              <a:spcAft>
                <a:spcPts val="0"/>
              </a:spcAft>
              <a:buFont typeface="+mj-lt"/>
              <a:buAutoNum type="arabicPeriod"/>
            </a:pPr>
            <a:r>
              <a:rPr lang="en-US" sz="1600" i="1" dirty="0">
                <a:solidFill>
                  <a:schemeClr val="bg1"/>
                </a:solidFill>
                <a:latin typeface="Helvetica"/>
                <a:cs typeface="Helvetica"/>
              </a:rPr>
              <a:t>“I’m working hard not to lose the progress I’ve made”</a:t>
            </a:r>
          </a:p>
        </p:txBody>
      </p:sp>
      <p:sp>
        <p:nvSpPr>
          <p:cNvPr id="2" name="Title 1"/>
          <p:cNvSpPr>
            <a:spLocks noGrp="1"/>
          </p:cNvSpPr>
          <p:nvPr>
            <p:ph type="title"/>
          </p:nvPr>
        </p:nvSpPr>
        <p:spPr/>
        <p:txBody>
          <a:bodyPr/>
          <a:lstStyle/>
          <a:p>
            <a:r>
              <a:rPr lang="en-US" dirty="0" smtClean="0"/>
              <a:t>Stages of Change…</a:t>
            </a:r>
            <a:endParaRPr lang="en-US" baseline="30000"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03049184"/>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14399" y="1905000"/>
            <a:ext cx="3880037" cy="3810000"/>
          </a:xfrm>
          <a:prstGeom prst="rect">
            <a:avLst/>
          </a:prstGeom>
          <a:solidFill>
            <a:schemeClr val="bg1"/>
          </a:solidFill>
          <a:ln>
            <a:solidFill>
              <a:srgbClr val="75A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9" name="Rectangle 48"/>
          <p:cNvSpPr/>
          <p:nvPr/>
        </p:nvSpPr>
        <p:spPr>
          <a:xfrm>
            <a:off x="4789967" y="1905000"/>
            <a:ext cx="3880037" cy="3810000"/>
          </a:xfrm>
          <a:prstGeom prst="rect">
            <a:avLst/>
          </a:prstGeom>
          <a:solidFill>
            <a:schemeClr val="bg1"/>
          </a:solidFill>
          <a:ln w="28575">
            <a:solidFill>
              <a:srgbClr val="A1BB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685800" y="397834"/>
            <a:ext cx="8001000" cy="1303966"/>
          </a:xfrm>
        </p:spPr>
        <p:txBody>
          <a:bodyPr>
            <a:normAutofit fontScale="90000"/>
          </a:bodyPr>
          <a:lstStyle/>
          <a:p>
            <a:r>
              <a:rPr lang="en-US" dirty="0" smtClean="0"/>
              <a:t>10 Principles for Applying Stage of Change Theory</a:t>
            </a:r>
            <a:endParaRPr lang="en-US" dirty="0"/>
          </a:p>
        </p:txBody>
      </p:sp>
      <p:sp>
        <p:nvSpPr>
          <p:cNvPr id="4" name="Rectangle 3"/>
          <p:cNvSpPr/>
          <p:nvPr/>
        </p:nvSpPr>
        <p:spPr>
          <a:xfrm>
            <a:off x="1397374" y="1896136"/>
            <a:ext cx="3408269" cy="584775"/>
          </a:xfrm>
          <a:prstGeom prst="rect">
            <a:avLst/>
          </a:prstGeom>
        </p:spPr>
        <p:txBody>
          <a:bodyPr wrap="square">
            <a:spAutoFit/>
          </a:bodyPr>
          <a:lstStyle/>
          <a:p>
            <a:r>
              <a:rPr lang="en-US" sz="1600" dirty="0" smtClean="0">
                <a:latin typeface="Arial" pitchFamily="34" charset="0"/>
                <a:cs typeface="Arial" pitchFamily="34" charset="0"/>
              </a:rPr>
              <a:t>Change is a </a:t>
            </a:r>
            <a:r>
              <a:rPr lang="en-US" sz="1600" b="1" dirty="0" smtClean="0">
                <a:solidFill>
                  <a:srgbClr val="D3650B"/>
                </a:solidFill>
                <a:latin typeface="Arial" pitchFamily="34" charset="0"/>
                <a:cs typeface="Arial" pitchFamily="34" charset="0"/>
              </a:rPr>
              <a:t>process</a:t>
            </a:r>
            <a:r>
              <a:rPr lang="en-US" sz="1600" dirty="0" smtClean="0">
                <a:latin typeface="Arial" pitchFamily="34" charset="0"/>
                <a:cs typeface="Arial" pitchFamily="34" charset="0"/>
              </a:rPr>
              <a:t> rather than an event</a:t>
            </a:r>
            <a:endParaRPr lang="en-US" sz="1600" dirty="0">
              <a:latin typeface="Arial" pitchFamily="34" charset="0"/>
              <a:cs typeface="Arial" pitchFamily="34" charset="0"/>
            </a:endParaRPr>
          </a:p>
        </p:txBody>
      </p:sp>
      <p:sp>
        <p:nvSpPr>
          <p:cNvPr id="5" name="Rectangle 4"/>
          <p:cNvSpPr/>
          <p:nvPr/>
        </p:nvSpPr>
        <p:spPr>
          <a:xfrm>
            <a:off x="1397375" y="2616445"/>
            <a:ext cx="3249198" cy="584775"/>
          </a:xfrm>
          <a:prstGeom prst="rect">
            <a:avLst/>
          </a:prstGeom>
        </p:spPr>
        <p:txBody>
          <a:bodyPr wrap="square">
            <a:spAutoFit/>
          </a:bodyPr>
          <a:lstStyle/>
          <a:p>
            <a:r>
              <a:rPr lang="en-US" sz="1600" dirty="0" smtClean="0">
                <a:latin typeface="Arial" pitchFamily="34" charset="0"/>
                <a:cs typeface="Arial" pitchFamily="34" charset="0"/>
              </a:rPr>
              <a:t>Change is characterized by </a:t>
            </a:r>
            <a:r>
              <a:rPr lang="en-US" sz="1600" b="1" dirty="0" smtClean="0">
                <a:solidFill>
                  <a:srgbClr val="D3650B"/>
                </a:solidFill>
                <a:latin typeface="Arial" pitchFamily="34" charset="0"/>
                <a:cs typeface="Arial" pitchFamily="34" charset="0"/>
              </a:rPr>
              <a:t>stages</a:t>
            </a:r>
            <a:endParaRPr lang="en-US" sz="1600" b="1" dirty="0">
              <a:solidFill>
                <a:srgbClr val="D3650B"/>
              </a:solidFill>
              <a:latin typeface="Arial" pitchFamily="34" charset="0"/>
              <a:cs typeface="Arial" pitchFamily="34" charset="0"/>
            </a:endParaRPr>
          </a:p>
        </p:txBody>
      </p:sp>
      <p:sp>
        <p:nvSpPr>
          <p:cNvPr id="10" name="TextBox 9"/>
          <p:cNvSpPr txBox="1"/>
          <p:nvPr/>
        </p:nvSpPr>
        <p:spPr>
          <a:xfrm>
            <a:off x="1397374" y="3308499"/>
            <a:ext cx="3392593" cy="1077218"/>
          </a:xfrm>
          <a:prstGeom prst="rect">
            <a:avLst/>
          </a:prstGeom>
          <a:noFill/>
        </p:spPr>
        <p:txBody>
          <a:bodyPr wrap="square" rtlCol="0">
            <a:spAutoFit/>
          </a:bodyPr>
          <a:lstStyle/>
          <a:p>
            <a:pPr fontAlgn="base"/>
            <a:r>
              <a:rPr lang="en-US" sz="1600" dirty="0" smtClean="0">
                <a:latin typeface="Arial" pitchFamily="34" charset="0"/>
                <a:cs typeface="Arial" pitchFamily="34" charset="0"/>
              </a:rPr>
              <a:t>Identifying the person’s stage of readiness is essential to </a:t>
            </a:r>
            <a:r>
              <a:rPr lang="en-US" sz="1600" b="1" dirty="0" smtClean="0">
                <a:solidFill>
                  <a:srgbClr val="D3650B"/>
                </a:solidFill>
                <a:latin typeface="Arial" pitchFamily="34" charset="0"/>
                <a:cs typeface="Arial" pitchFamily="34" charset="0"/>
              </a:rPr>
              <a:t>tailoring interventions</a:t>
            </a:r>
            <a:r>
              <a:rPr lang="en-US" sz="1600" dirty="0" smtClean="0">
                <a:latin typeface="Arial" pitchFamily="34" charset="0"/>
                <a:cs typeface="Arial" pitchFamily="34" charset="0"/>
              </a:rPr>
              <a:t> that will be most effective</a:t>
            </a:r>
          </a:p>
        </p:txBody>
      </p:sp>
      <p:sp>
        <p:nvSpPr>
          <p:cNvPr id="11" name="TextBox 10"/>
          <p:cNvSpPr txBox="1"/>
          <p:nvPr/>
        </p:nvSpPr>
        <p:spPr>
          <a:xfrm>
            <a:off x="1397374" y="4412526"/>
            <a:ext cx="3408269" cy="584775"/>
          </a:xfrm>
          <a:prstGeom prst="rect">
            <a:avLst/>
          </a:prstGeom>
          <a:noFill/>
        </p:spPr>
        <p:txBody>
          <a:bodyPr wrap="square" rtlCol="0">
            <a:spAutoFit/>
          </a:bodyPr>
          <a:lstStyle/>
          <a:p>
            <a:r>
              <a:rPr lang="en-US" sz="1600" dirty="0" smtClean="0">
                <a:latin typeface="Arial" pitchFamily="34" charset="0"/>
                <a:cs typeface="Arial" pitchFamily="34" charset="0"/>
              </a:rPr>
              <a:t>Moving </a:t>
            </a:r>
            <a:r>
              <a:rPr lang="en-US" sz="1600" b="1" dirty="0" smtClean="0">
                <a:solidFill>
                  <a:srgbClr val="D3650B"/>
                </a:solidFill>
                <a:latin typeface="Arial" pitchFamily="34" charset="0"/>
                <a:cs typeface="Arial" pitchFamily="34" charset="0"/>
              </a:rPr>
              <a:t>one stage at a time </a:t>
            </a:r>
            <a:r>
              <a:rPr lang="en-US" sz="1600" dirty="0" smtClean="0">
                <a:latin typeface="Arial" pitchFamily="34" charset="0"/>
                <a:cs typeface="Arial" pitchFamily="34" charset="0"/>
              </a:rPr>
              <a:t>is the most reasonable goal</a:t>
            </a:r>
          </a:p>
        </p:txBody>
      </p:sp>
      <p:sp>
        <p:nvSpPr>
          <p:cNvPr id="12" name="TextBox 11"/>
          <p:cNvSpPr txBox="1"/>
          <p:nvPr/>
        </p:nvSpPr>
        <p:spPr>
          <a:xfrm>
            <a:off x="1397374" y="5029200"/>
            <a:ext cx="3408269" cy="584775"/>
          </a:xfrm>
          <a:prstGeom prst="rect">
            <a:avLst/>
          </a:prstGeom>
          <a:noFill/>
        </p:spPr>
        <p:txBody>
          <a:bodyPr wrap="square" rtlCol="0">
            <a:spAutoFit/>
          </a:bodyPr>
          <a:lstStyle/>
          <a:p>
            <a:r>
              <a:rPr lang="en-US" sz="1600" dirty="0" smtClean="0">
                <a:latin typeface="Arial" pitchFamily="34" charset="0"/>
                <a:cs typeface="Arial" pitchFamily="34" charset="0"/>
              </a:rPr>
              <a:t>Knowing the changer’s stage helps to </a:t>
            </a:r>
            <a:r>
              <a:rPr lang="en-US" sz="1600" b="1" dirty="0" smtClean="0">
                <a:solidFill>
                  <a:srgbClr val="D3650B"/>
                </a:solidFill>
                <a:latin typeface="Arial" pitchFamily="34" charset="0"/>
                <a:cs typeface="Arial" pitchFamily="34" charset="0"/>
              </a:rPr>
              <a:t>individualize</a:t>
            </a:r>
            <a:r>
              <a:rPr lang="en-US" sz="1600" dirty="0" smtClean="0">
                <a:latin typeface="Arial" pitchFamily="34" charset="0"/>
                <a:cs typeface="Arial" pitchFamily="34" charset="0"/>
              </a:rPr>
              <a:t> the approach</a:t>
            </a:r>
          </a:p>
        </p:txBody>
      </p:sp>
      <p:sp>
        <p:nvSpPr>
          <p:cNvPr id="13" name="TextBox 12"/>
          <p:cNvSpPr txBox="1"/>
          <p:nvPr/>
        </p:nvSpPr>
        <p:spPr>
          <a:xfrm>
            <a:off x="5327837" y="1896136"/>
            <a:ext cx="3342167" cy="584775"/>
          </a:xfrm>
          <a:prstGeom prst="rect">
            <a:avLst/>
          </a:prstGeom>
          <a:noFill/>
        </p:spPr>
        <p:txBody>
          <a:bodyPr wrap="square" rtlCol="0">
            <a:spAutoFit/>
          </a:bodyPr>
          <a:lstStyle/>
          <a:p>
            <a:pPr fontAlgn="base"/>
            <a:r>
              <a:rPr lang="en-US" sz="1600" dirty="0" smtClean="0">
                <a:latin typeface="Arial" pitchFamily="34" charset="0"/>
                <a:cs typeface="Arial" pitchFamily="34" charset="0"/>
              </a:rPr>
              <a:t>Insight is necessary but </a:t>
            </a:r>
            <a:r>
              <a:rPr lang="en-US" sz="1600" b="1" dirty="0" smtClean="0">
                <a:solidFill>
                  <a:srgbClr val="D3650B"/>
                </a:solidFill>
                <a:latin typeface="Arial" pitchFamily="34" charset="0"/>
                <a:cs typeface="Arial" pitchFamily="34" charset="0"/>
              </a:rPr>
              <a:t>not sufficient</a:t>
            </a:r>
            <a:r>
              <a:rPr lang="en-US" sz="1600" b="1" dirty="0" smtClean="0">
                <a:latin typeface="Arial" pitchFamily="34" charset="0"/>
                <a:cs typeface="Arial" pitchFamily="34" charset="0"/>
              </a:rPr>
              <a:t> </a:t>
            </a:r>
            <a:r>
              <a:rPr lang="en-US" sz="1600" dirty="0" smtClean="0">
                <a:latin typeface="Arial" pitchFamily="34" charset="0"/>
                <a:cs typeface="Arial" pitchFamily="34" charset="0"/>
              </a:rPr>
              <a:t>for permanent change</a:t>
            </a:r>
          </a:p>
        </p:txBody>
      </p:sp>
      <p:sp>
        <p:nvSpPr>
          <p:cNvPr id="14" name="TextBox 13"/>
          <p:cNvSpPr txBox="1"/>
          <p:nvPr/>
        </p:nvSpPr>
        <p:spPr>
          <a:xfrm>
            <a:off x="5327837" y="2493334"/>
            <a:ext cx="3342167" cy="830997"/>
          </a:xfrm>
          <a:prstGeom prst="rect">
            <a:avLst/>
          </a:prstGeom>
          <a:noFill/>
        </p:spPr>
        <p:txBody>
          <a:bodyPr wrap="square" rtlCol="0">
            <a:spAutoFit/>
          </a:bodyPr>
          <a:lstStyle/>
          <a:p>
            <a:r>
              <a:rPr lang="en-US" sz="1600" dirty="0" smtClean="0">
                <a:latin typeface="Arial" pitchFamily="34" charset="0"/>
                <a:cs typeface="Arial" pitchFamily="34" charset="0"/>
              </a:rPr>
              <a:t>People who are not in the action stage </a:t>
            </a:r>
            <a:r>
              <a:rPr lang="en-US" sz="1600" b="1" dirty="0" smtClean="0">
                <a:solidFill>
                  <a:srgbClr val="D3650B"/>
                </a:solidFill>
                <a:latin typeface="Arial" pitchFamily="34" charset="0"/>
                <a:cs typeface="Arial" pitchFamily="34" charset="0"/>
              </a:rPr>
              <a:t>may still be </a:t>
            </a:r>
            <a:r>
              <a:rPr lang="en-US" sz="1600" dirty="0" smtClean="0">
                <a:latin typeface="Arial" pitchFamily="34" charset="0"/>
                <a:cs typeface="Arial" pitchFamily="34" charset="0"/>
              </a:rPr>
              <a:t>“actively” changing</a:t>
            </a:r>
          </a:p>
        </p:txBody>
      </p:sp>
      <p:sp>
        <p:nvSpPr>
          <p:cNvPr id="15" name="TextBox 14"/>
          <p:cNvSpPr txBox="1"/>
          <p:nvPr/>
        </p:nvSpPr>
        <p:spPr>
          <a:xfrm>
            <a:off x="5327836" y="3431610"/>
            <a:ext cx="3206564" cy="830997"/>
          </a:xfrm>
          <a:prstGeom prst="rect">
            <a:avLst/>
          </a:prstGeom>
          <a:noFill/>
        </p:spPr>
        <p:txBody>
          <a:bodyPr wrap="square" rtlCol="0">
            <a:spAutoFit/>
          </a:bodyPr>
          <a:lstStyle/>
          <a:p>
            <a:r>
              <a:rPr lang="en-US" sz="1600" dirty="0" smtClean="0">
                <a:latin typeface="Arial" pitchFamily="34" charset="0"/>
                <a:cs typeface="Arial" pitchFamily="34" charset="0"/>
              </a:rPr>
              <a:t>Understanding how to </a:t>
            </a:r>
            <a:r>
              <a:rPr lang="en-US" sz="1600" b="1" dirty="0" smtClean="0">
                <a:solidFill>
                  <a:srgbClr val="D3650B"/>
                </a:solidFill>
                <a:latin typeface="Arial" pitchFamily="34" charset="0"/>
                <a:cs typeface="Arial" pitchFamily="34" charset="0"/>
              </a:rPr>
              <a:t>maintain change</a:t>
            </a:r>
            <a:r>
              <a:rPr lang="en-US" sz="1600" dirty="0" smtClean="0">
                <a:latin typeface="Arial" pitchFamily="34" charset="0"/>
                <a:cs typeface="Arial" pitchFamily="34" charset="0"/>
              </a:rPr>
              <a:t> is also a key to successful change</a:t>
            </a:r>
          </a:p>
        </p:txBody>
      </p:sp>
      <p:sp>
        <p:nvSpPr>
          <p:cNvPr id="16" name="TextBox 15"/>
          <p:cNvSpPr txBox="1"/>
          <p:nvPr/>
        </p:nvSpPr>
        <p:spPr>
          <a:xfrm>
            <a:off x="5327836" y="4412526"/>
            <a:ext cx="3403496" cy="584775"/>
          </a:xfrm>
          <a:prstGeom prst="rect">
            <a:avLst/>
          </a:prstGeom>
          <a:noFill/>
        </p:spPr>
        <p:txBody>
          <a:bodyPr wrap="square" rtlCol="0">
            <a:spAutoFit/>
          </a:bodyPr>
          <a:lstStyle/>
          <a:p>
            <a:r>
              <a:rPr lang="en-US" sz="1600" dirty="0" smtClean="0">
                <a:latin typeface="Arial" pitchFamily="34" charset="0"/>
                <a:cs typeface="Arial" pitchFamily="34" charset="0"/>
              </a:rPr>
              <a:t>People can be at </a:t>
            </a:r>
            <a:r>
              <a:rPr lang="en-US" sz="1600" b="1" dirty="0" smtClean="0">
                <a:solidFill>
                  <a:srgbClr val="D3650B"/>
                </a:solidFill>
                <a:latin typeface="Arial" pitchFamily="34" charset="0"/>
                <a:cs typeface="Arial" pitchFamily="34" charset="0"/>
              </a:rPr>
              <a:t>different stages</a:t>
            </a:r>
            <a:r>
              <a:rPr lang="en-US" sz="1600" b="1" dirty="0" smtClean="0">
                <a:latin typeface="Arial" pitchFamily="34" charset="0"/>
                <a:cs typeface="Arial" pitchFamily="34" charset="0"/>
              </a:rPr>
              <a:t> </a:t>
            </a:r>
            <a:r>
              <a:rPr lang="en-US" sz="1600" dirty="0" smtClean="0">
                <a:latin typeface="Arial" pitchFamily="34" charset="0"/>
                <a:cs typeface="Arial" pitchFamily="34" charset="0"/>
              </a:rPr>
              <a:t>for different problems</a:t>
            </a:r>
          </a:p>
        </p:txBody>
      </p:sp>
      <p:sp>
        <p:nvSpPr>
          <p:cNvPr id="17" name="TextBox 16"/>
          <p:cNvSpPr txBox="1"/>
          <p:nvPr/>
        </p:nvSpPr>
        <p:spPr>
          <a:xfrm>
            <a:off x="5327837" y="5029200"/>
            <a:ext cx="2977964" cy="584775"/>
          </a:xfrm>
          <a:prstGeom prst="rect">
            <a:avLst/>
          </a:prstGeom>
          <a:noFill/>
        </p:spPr>
        <p:txBody>
          <a:bodyPr wrap="square" rtlCol="0">
            <a:spAutoFit/>
          </a:bodyPr>
          <a:lstStyle/>
          <a:p>
            <a:pPr fontAlgn="base"/>
            <a:r>
              <a:rPr lang="en-US" sz="1600" dirty="0" smtClean="0">
                <a:latin typeface="Arial" pitchFamily="34" charset="0"/>
                <a:cs typeface="Arial" pitchFamily="34" charset="0"/>
              </a:rPr>
              <a:t>The goal is for </a:t>
            </a:r>
            <a:r>
              <a:rPr lang="en-US" sz="1600" b="1" dirty="0" smtClean="0">
                <a:solidFill>
                  <a:srgbClr val="D3650B"/>
                </a:solidFill>
                <a:latin typeface="Arial" pitchFamily="34" charset="0"/>
                <a:cs typeface="Arial" pitchFamily="34" charset="0"/>
              </a:rPr>
              <a:t>full freedom </a:t>
            </a:r>
            <a:r>
              <a:rPr lang="en-US" sz="1600" dirty="0" smtClean="0">
                <a:latin typeface="Arial" pitchFamily="34" charset="0"/>
                <a:cs typeface="Arial" pitchFamily="34" charset="0"/>
              </a:rPr>
              <a:t>from the problem</a:t>
            </a:r>
          </a:p>
        </p:txBody>
      </p:sp>
      <p:sp>
        <p:nvSpPr>
          <p:cNvPr id="28" name="Oval 27"/>
          <p:cNvSpPr/>
          <p:nvPr/>
        </p:nvSpPr>
        <p:spPr>
          <a:xfrm>
            <a:off x="1066800" y="2024917"/>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1</a:t>
            </a:r>
            <a:endParaRPr lang="en-US" sz="1600" b="1" dirty="0">
              <a:solidFill>
                <a:schemeClr val="tx1"/>
              </a:solidFill>
              <a:latin typeface="Arial" pitchFamily="34" charset="0"/>
              <a:cs typeface="Arial" pitchFamily="34" charset="0"/>
            </a:endParaRPr>
          </a:p>
        </p:txBody>
      </p:sp>
      <p:sp>
        <p:nvSpPr>
          <p:cNvPr id="30" name="Oval 29"/>
          <p:cNvSpPr/>
          <p:nvPr/>
        </p:nvSpPr>
        <p:spPr>
          <a:xfrm>
            <a:off x="1066800" y="2745226"/>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2</a:t>
            </a:r>
            <a:endParaRPr lang="en-US" sz="1600" b="1" dirty="0">
              <a:solidFill>
                <a:schemeClr val="tx1"/>
              </a:solidFill>
              <a:latin typeface="Arial" pitchFamily="34" charset="0"/>
              <a:cs typeface="Arial" pitchFamily="34" charset="0"/>
            </a:endParaRPr>
          </a:p>
        </p:txBody>
      </p:sp>
      <p:sp>
        <p:nvSpPr>
          <p:cNvPr id="31" name="Oval 30"/>
          <p:cNvSpPr/>
          <p:nvPr/>
        </p:nvSpPr>
        <p:spPr>
          <a:xfrm>
            <a:off x="1066800" y="3683502"/>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3</a:t>
            </a:r>
            <a:endParaRPr lang="en-US" sz="1600" b="1" dirty="0">
              <a:solidFill>
                <a:schemeClr val="tx1"/>
              </a:solidFill>
              <a:latin typeface="Arial" pitchFamily="34" charset="0"/>
              <a:cs typeface="Arial" pitchFamily="34" charset="0"/>
            </a:endParaRPr>
          </a:p>
        </p:txBody>
      </p:sp>
      <p:sp>
        <p:nvSpPr>
          <p:cNvPr id="32" name="Oval 31"/>
          <p:cNvSpPr/>
          <p:nvPr/>
        </p:nvSpPr>
        <p:spPr>
          <a:xfrm>
            <a:off x="1066800" y="4541307"/>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4</a:t>
            </a:r>
            <a:endParaRPr lang="en-US" sz="1600" b="1" dirty="0">
              <a:solidFill>
                <a:schemeClr val="tx1"/>
              </a:solidFill>
              <a:latin typeface="Arial" pitchFamily="34" charset="0"/>
              <a:cs typeface="Arial" pitchFamily="34" charset="0"/>
            </a:endParaRPr>
          </a:p>
        </p:txBody>
      </p:sp>
      <p:sp>
        <p:nvSpPr>
          <p:cNvPr id="33" name="Oval 32"/>
          <p:cNvSpPr/>
          <p:nvPr/>
        </p:nvSpPr>
        <p:spPr>
          <a:xfrm>
            <a:off x="1066800" y="5157981"/>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5</a:t>
            </a:r>
            <a:endParaRPr lang="en-US" sz="1600" b="1" dirty="0">
              <a:solidFill>
                <a:schemeClr val="tx1"/>
              </a:solidFill>
              <a:latin typeface="Arial" pitchFamily="34" charset="0"/>
              <a:cs typeface="Arial" pitchFamily="34" charset="0"/>
            </a:endParaRPr>
          </a:p>
        </p:txBody>
      </p:sp>
      <p:sp>
        <p:nvSpPr>
          <p:cNvPr id="34" name="Oval 33"/>
          <p:cNvSpPr/>
          <p:nvPr/>
        </p:nvSpPr>
        <p:spPr>
          <a:xfrm>
            <a:off x="4983815" y="2024917"/>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6</a:t>
            </a:r>
            <a:endParaRPr lang="en-US" sz="1600" b="1" dirty="0">
              <a:solidFill>
                <a:schemeClr val="tx1"/>
              </a:solidFill>
              <a:latin typeface="Arial" pitchFamily="34" charset="0"/>
              <a:cs typeface="Arial" pitchFamily="34" charset="0"/>
            </a:endParaRPr>
          </a:p>
        </p:txBody>
      </p:sp>
      <p:sp>
        <p:nvSpPr>
          <p:cNvPr id="35" name="Oval 34"/>
          <p:cNvSpPr/>
          <p:nvPr/>
        </p:nvSpPr>
        <p:spPr>
          <a:xfrm>
            <a:off x="4983815" y="2745226"/>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7</a:t>
            </a:r>
            <a:endParaRPr lang="en-US" sz="1600" b="1" dirty="0">
              <a:solidFill>
                <a:schemeClr val="tx1"/>
              </a:solidFill>
              <a:latin typeface="Arial" pitchFamily="34" charset="0"/>
              <a:cs typeface="Arial" pitchFamily="34" charset="0"/>
            </a:endParaRPr>
          </a:p>
        </p:txBody>
      </p:sp>
      <p:sp>
        <p:nvSpPr>
          <p:cNvPr id="36" name="Oval 35"/>
          <p:cNvSpPr/>
          <p:nvPr/>
        </p:nvSpPr>
        <p:spPr>
          <a:xfrm>
            <a:off x="4983815" y="3683502"/>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8</a:t>
            </a:r>
            <a:endParaRPr lang="en-US" sz="1600" b="1" dirty="0">
              <a:solidFill>
                <a:schemeClr val="tx1"/>
              </a:solidFill>
              <a:latin typeface="Arial" pitchFamily="34" charset="0"/>
              <a:cs typeface="Arial" pitchFamily="34" charset="0"/>
            </a:endParaRPr>
          </a:p>
        </p:txBody>
      </p:sp>
      <p:sp>
        <p:nvSpPr>
          <p:cNvPr id="37" name="Oval 36"/>
          <p:cNvSpPr/>
          <p:nvPr/>
        </p:nvSpPr>
        <p:spPr>
          <a:xfrm>
            <a:off x="4983815" y="4541307"/>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9</a:t>
            </a:r>
            <a:endParaRPr lang="en-US" sz="1600" b="1" dirty="0">
              <a:solidFill>
                <a:schemeClr val="tx1"/>
              </a:solidFill>
              <a:latin typeface="Arial" pitchFamily="34" charset="0"/>
              <a:cs typeface="Arial" pitchFamily="34" charset="0"/>
            </a:endParaRPr>
          </a:p>
        </p:txBody>
      </p:sp>
      <p:sp>
        <p:nvSpPr>
          <p:cNvPr id="38" name="Oval 37"/>
          <p:cNvSpPr/>
          <p:nvPr/>
        </p:nvSpPr>
        <p:spPr>
          <a:xfrm>
            <a:off x="4983815" y="5157981"/>
            <a:ext cx="327212" cy="327212"/>
          </a:xfrm>
          <a:prstGeom prst="ellipse">
            <a:avLst/>
          </a:prstGeom>
          <a:solidFill>
            <a:srgbClr val="8DB7E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itchFamily="34" charset="0"/>
              <a:cs typeface="Arial" pitchFamily="34" charset="0"/>
            </a:endParaRPr>
          </a:p>
        </p:txBody>
      </p:sp>
      <p:sp>
        <p:nvSpPr>
          <p:cNvPr id="6" name="Rectangle 5"/>
          <p:cNvSpPr/>
          <p:nvPr/>
        </p:nvSpPr>
        <p:spPr>
          <a:xfrm>
            <a:off x="4931428" y="5152310"/>
            <a:ext cx="412292" cy="338554"/>
          </a:xfrm>
          <a:prstGeom prst="rect">
            <a:avLst/>
          </a:prstGeom>
          <a:ln>
            <a:noFill/>
          </a:ln>
        </p:spPr>
        <p:txBody>
          <a:bodyPr wrap="none">
            <a:spAutoFit/>
          </a:bodyPr>
          <a:lstStyle/>
          <a:p>
            <a:pPr algn="ctr"/>
            <a:r>
              <a:rPr lang="en-US" sz="1600" b="1" dirty="0">
                <a:latin typeface="Arial" pitchFamily="34" charset="0"/>
                <a:cs typeface="Arial" pitchFamily="34" charset="0"/>
              </a:rPr>
              <a:t>10</a:t>
            </a:r>
          </a:p>
        </p:txBody>
      </p:sp>
      <p:cxnSp>
        <p:nvCxnSpPr>
          <p:cNvPr id="9" name="Straight Connector 8"/>
          <p:cNvCxnSpPr/>
          <p:nvPr/>
        </p:nvCxnSpPr>
        <p:spPr>
          <a:xfrm>
            <a:off x="914399" y="2525233"/>
            <a:ext cx="7755605" cy="0"/>
          </a:xfrm>
          <a:prstGeom prst="line">
            <a:avLst/>
          </a:prstGeom>
          <a:ln w="12700">
            <a:solidFill>
              <a:srgbClr val="75A7DD"/>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14399" y="3342167"/>
            <a:ext cx="7755605" cy="0"/>
          </a:xfrm>
          <a:prstGeom prst="line">
            <a:avLst/>
          </a:prstGeom>
          <a:ln w="12700">
            <a:solidFill>
              <a:srgbClr val="75A7DD"/>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14399" y="4364666"/>
            <a:ext cx="7755605" cy="0"/>
          </a:xfrm>
          <a:prstGeom prst="line">
            <a:avLst/>
          </a:prstGeom>
          <a:ln w="12700">
            <a:solidFill>
              <a:srgbClr val="75A7DD"/>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14399" y="5018567"/>
            <a:ext cx="7755605" cy="0"/>
          </a:xfrm>
          <a:prstGeom prst="line">
            <a:avLst/>
          </a:prstGeom>
          <a:ln w="12700">
            <a:solidFill>
              <a:srgbClr val="75A7DD"/>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53718403"/>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Trauma Informed Care</a:t>
            </a:r>
            <a:endParaRPr lang="en-US" dirty="0"/>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85319700"/>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Trauma Informed Care:</a:t>
            </a:r>
            <a:br>
              <a:rPr lang="en-US" dirty="0" smtClean="0"/>
            </a:br>
            <a:r>
              <a:rPr lang="en-US" dirty="0" smtClean="0"/>
              <a:t> Definition</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TIC is a strength-based framework</a:t>
            </a:r>
          </a:p>
          <a:p>
            <a:pPr>
              <a:buFont typeface="Wingdings" charset="2"/>
              <a:buChar char="§"/>
            </a:pPr>
            <a:r>
              <a:rPr lang="en-US" dirty="0" smtClean="0"/>
              <a:t>TIC is grounded in an understanding that trauma has significan</a:t>
            </a:r>
            <a:r>
              <a:rPr lang="en-US" dirty="0"/>
              <a:t>t</a:t>
            </a:r>
            <a:r>
              <a:rPr lang="en-US" dirty="0" smtClean="0"/>
              <a:t> impact on wellbeing</a:t>
            </a:r>
          </a:p>
          <a:p>
            <a:pPr>
              <a:buFont typeface="Wingdings" charset="2"/>
              <a:buChar char="§"/>
            </a:pPr>
            <a:r>
              <a:rPr lang="en-US" dirty="0" smtClean="0"/>
              <a:t>TIC emphasizes physical, psychological, and emotional safety </a:t>
            </a:r>
          </a:p>
          <a:p>
            <a:pPr>
              <a:buFont typeface="Wingdings" charset="2"/>
              <a:buChar char="§"/>
            </a:pPr>
            <a:r>
              <a:rPr lang="en-US" dirty="0" smtClean="0"/>
              <a:t>TIC creates opportunity for survivors to rebuild a sense of control and empowerment</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85279970"/>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Trauma Informed Care:	</a:t>
            </a:r>
            <a:br>
              <a:rPr lang="en-US" dirty="0" smtClean="0"/>
            </a:br>
            <a:r>
              <a:rPr lang="en-US" dirty="0" smtClean="0"/>
              <a:t> Key Principles</a:t>
            </a:r>
            <a:endParaRPr lang="en-US" dirty="0"/>
          </a:p>
        </p:txBody>
      </p:sp>
      <p:sp>
        <p:nvSpPr>
          <p:cNvPr id="3" name="Content Placeholder 2"/>
          <p:cNvSpPr>
            <a:spLocks noGrp="1"/>
          </p:cNvSpPr>
          <p:nvPr>
            <p:ph idx="1"/>
          </p:nvPr>
        </p:nvSpPr>
        <p:spPr/>
        <p:txBody>
          <a:bodyPr>
            <a:normAutofit lnSpcReduction="10000"/>
          </a:bodyPr>
          <a:lstStyle/>
          <a:p>
            <a:pPr>
              <a:buFont typeface="Wingdings" charset="2"/>
              <a:buChar char="§"/>
            </a:pPr>
            <a:r>
              <a:rPr lang="en-US" dirty="0" smtClean="0"/>
              <a:t>Recognize the impact of violence and victimization on development</a:t>
            </a:r>
          </a:p>
          <a:p>
            <a:pPr>
              <a:buFont typeface="Wingdings" charset="2"/>
              <a:buChar char="§"/>
            </a:pPr>
            <a:r>
              <a:rPr lang="en-US" dirty="0" smtClean="0"/>
              <a:t>Recovery is primary goal</a:t>
            </a:r>
          </a:p>
          <a:p>
            <a:pPr>
              <a:buFont typeface="Wingdings" charset="2"/>
              <a:buChar char="§"/>
            </a:pPr>
            <a:r>
              <a:rPr lang="en-US" dirty="0" smtClean="0"/>
              <a:t>Maximize individual choice and control</a:t>
            </a:r>
          </a:p>
          <a:p>
            <a:pPr>
              <a:buFont typeface="Wingdings" charset="2"/>
              <a:buChar char="§"/>
            </a:pPr>
            <a:r>
              <a:rPr lang="en-US" dirty="0" smtClean="0"/>
              <a:t>Promote safety, respect and acceptance</a:t>
            </a:r>
          </a:p>
          <a:p>
            <a:pPr>
              <a:buFont typeface="Wingdings" charset="2"/>
              <a:buChar char="§"/>
            </a:pPr>
            <a:r>
              <a:rPr lang="en-US" dirty="0" smtClean="0"/>
              <a:t>Adaptation over symptoms</a:t>
            </a:r>
          </a:p>
          <a:p>
            <a:pPr>
              <a:buFont typeface="Wingdings" charset="2"/>
              <a:buChar char="§"/>
            </a:pPr>
            <a:r>
              <a:rPr lang="en-US" dirty="0" smtClean="0"/>
              <a:t>Need to minimize re-traumatization</a:t>
            </a:r>
          </a:p>
          <a:p>
            <a:pPr>
              <a:buFont typeface="Wingdings" charset="2"/>
              <a:buChar char="§"/>
            </a:pPr>
            <a:r>
              <a:rPr lang="en-US" dirty="0" smtClean="0"/>
              <a:t>Contextual factors</a:t>
            </a:r>
          </a:p>
          <a:p>
            <a:pPr marL="0" indent="0">
              <a:buNone/>
            </a:pP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61526518"/>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Engaging </a:t>
            </a:r>
            <a:r>
              <a:rPr lang="en-US" dirty="0"/>
              <a:t>Family</a:t>
            </a:r>
            <a:r>
              <a:rPr lang="en-US" dirty="0" smtClean="0"/>
              <a:t>/Natural Supports</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88596680"/>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a:t>C</a:t>
            </a:r>
            <a:r>
              <a:rPr lang="en-US" dirty="0" smtClean="0"/>
              <a:t>onsider Family?</a:t>
            </a:r>
            <a:endParaRPr lang="en-US" dirty="0"/>
          </a:p>
        </p:txBody>
      </p:sp>
      <p:sp>
        <p:nvSpPr>
          <p:cNvPr id="3" name="Content Placeholder 2"/>
          <p:cNvSpPr>
            <a:spLocks noGrp="1"/>
          </p:cNvSpPr>
          <p:nvPr>
            <p:ph idx="1"/>
          </p:nvPr>
        </p:nvSpPr>
        <p:spPr>
          <a:xfrm>
            <a:off x="457200" y="1371600"/>
            <a:ext cx="8229600" cy="4724400"/>
          </a:xfrm>
        </p:spPr>
        <p:txBody>
          <a:bodyPr/>
          <a:lstStyle/>
          <a:p>
            <a:pPr>
              <a:buFont typeface="Wingdings" charset="2"/>
              <a:buChar char="§"/>
            </a:pPr>
            <a:r>
              <a:rPr lang="en-US" dirty="0" smtClean="0"/>
              <a:t>When an individual faces challenges, the family feels it too</a:t>
            </a:r>
          </a:p>
          <a:p>
            <a:pPr>
              <a:buFont typeface="Wingdings" charset="2"/>
              <a:buChar char="§"/>
            </a:pPr>
            <a:r>
              <a:rPr lang="en-US" dirty="0" smtClean="0"/>
              <a:t>Family members can have a host of different feelings that are often overlooked</a:t>
            </a:r>
          </a:p>
          <a:p>
            <a:pPr>
              <a:buFont typeface="Wingdings" charset="2"/>
              <a:buChar char="§"/>
            </a:pPr>
            <a:r>
              <a:rPr lang="en-US" dirty="0" smtClean="0"/>
              <a:t>Evidence suggests that considering the family and its experiences can have positive impact on the individual’s journey towards recovery  </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11130786"/>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Family</a:t>
            </a:r>
            <a:endParaRPr lang="en-US" dirty="0"/>
          </a:p>
        </p:txBody>
      </p:sp>
      <p:sp>
        <p:nvSpPr>
          <p:cNvPr id="3" name="Content Placeholder 2"/>
          <p:cNvSpPr>
            <a:spLocks noGrp="1"/>
          </p:cNvSpPr>
          <p:nvPr>
            <p:ph idx="1"/>
          </p:nvPr>
        </p:nvSpPr>
        <p:spPr/>
        <p:txBody>
          <a:bodyPr>
            <a:normAutofit lnSpcReduction="10000"/>
          </a:bodyPr>
          <a:lstStyle/>
          <a:p>
            <a:pPr>
              <a:buFont typeface="Wingdings" charset="2"/>
              <a:buChar char="§"/>
            </a:pPr>
            <a:r>
              <a:rPr lang="en-US" sz="2800" dirty="0" smtClean="0"/>
              <a:t>Family has different meanings in different cultures </a:t>
            </a:r>
            <a:endParaRPr lang="en-US" sz="2800" dirty="0"/>
          </a:p>
          <a:p>
            <a:pPr>
              <a:buFont typeface="Wingdings" charset="2"/>
              <a:buChar char="§"/>
            </a:pPr>
            <a:r>
              <a:rPr lang="en-US" sz="2800" dirty="0" smtClean="0"/>
              <a:t>CTI endorses a </a:t>
            </a:r>
            <a:r>
              <a:rPr lang="en-US" sz="2800" dirty="0"/>
              <a:t>broad definition of </a:t>
            </a:r>
            <a:r>
              <a:rPr lang="en-US" sz="2800" dirty="0" smtClean="0"/>
              <a:t>family</a:t>
            </a:r>
          </a:p>
          <a:p>
            <a:pPr lvl="1">
              <a:buFont typeface="Wingdings" charset="2"/>
              <a:buChar char="§"/>
            </a:pPr>
            <a:r>
              <a:rPr lang="en-US" dirty="0" smtClean="0"/>
              <a:t>The </a:t>
            </a:r>
            <a:r>
              <a:rPr lang="en-US" dirty="0"/>
              <a:t>immediate, extended, blended and family of </a:t>
            </a:r>
            <a:r>
              <a:rPr lang="en-US" dirty="0" smtClean="0"/>
              <a:t>choice  </a:t>
            </a:r>
            <a:endParaRPr lang="en-US" dirty="0"/>
          </a:p>
          <a:p>
            <a:pPr lvl="1">
              <a:buFont typeface="Wingdings" charset="2"/>
              <a:buChar char="§"/>
            </a:pPr>
            <a:r>
              <a:rPr lang="en-US" dirty="0"/>
              <a:t>S</a:t>
            </a:r>
            <a:r>
              <a:rPr lang="en-US" dirty="0" smtClean="0"/>
              <a:t>iblings</a:t>
            </a:r>
            <a:r>
              <a:rPr lang="en-US" dirty="0"/>
              <a:t>, parents, grandparent, significant others, </a:t>
            </a:r>
            <a:endParaRPr lang="en-US" dirty="0" smtClean="0"/>
          </a:p>
          <a:p>
            <a:pPr lvl="1">
              <a:buFont typeface="Wingdings" charset="2"/>
              <a:buChar char="§"/>
            </a:pPr>
            <a:r>
              <a:rPr lang="en-US" dirty="0" smtClean="0"/>
              <a:t>Natural </a:t>
            </a:r>
            <a:r>
              <a:rPr lang="en-US" dirty="0"/>
              <a:t>support people </a:t>
            </a:r>
            <a:r>
              <a:rPr lang="en-US" dirty="0" smtClean="0"/>
              <a:t>(</a:t>
            </a:r>
            <a:r>
              <a:rPr lang="en-US" dirty="0" err="1" smtClean="0"/>
              <a:t>e.g.,friends</a:t>
            </a:r>
            <a:r>
              <a:rPr lang="en-US" dirty="0"/>
              <a:t>, extended family</a:t>
            </a:r>
            <a:r>
              <a:rPr lang="en-US" dirty="0" smtClean="0"/>
              <a:t>) </a:t>
            </a:r>
          </a:p>
          <a:p>
            <a:pPr lvl="1">
              <a:buFont typeface="Wingdings" charset="2"/>
              <a:buChar char="§"/>
            </a:pPr>
            <a:r>
              <a:rPr lang="en-US" dirty="0" smtClean="0"/>
              <a:t>Social network</a:t>
            </a:r>
            <a:endParaRPr lang="en-US" dirty="0"/>
          </a:p>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32694670"/>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z="4200" dirty="0" smtClean="0"/>
              <a:t>Impact on the Family</a:t>
            </a:r>
          </a:p>
        </p:txBody>
      </p:sp>
      <p:sp>
        <p:nvSpPr>
          <p:cNvPr id="19458" name="Content Placeholder 2"/>
          <p:cNvSpPr>
            <a:spLocks noGrp="1"/>
          </p:cNvSpPr>
          <p:nvPr>
            <p:ph idx="1"/>
          </p:nvPr>
        </p:nvSpPr>
        <p:spPr>
          <a:xfrm>
            <a:off x="457199" y="1371600"/>
            <a:ext cx="8373533" cy="4525963"/>
          </a:xfrm>
        </p:spPr>
        <p:txBody>
          <a:bodyPr>
            <a:normAutofit/>
          </a:bodyPr>
          <a:lstStyle/>
          <a:p>
            <a:pPr>
              <a:buFont typeface="Wingdings" charset="2"/>
              <a:buChar char="§"/>
            </a:pPr>
            <a:r>
              <a:rPr lang="en-US" sz="2600" dirty="0" smtClean="0"/>
              <a:t>Disruptions in family routines</a:t>
            </a:r>
          </a:p>
          <a:p>
            <a:pPr>
              <a:buFont typeface="Wingdings" charset="2"/>
              <a:buChar char="§"/>
            </a:pPr>
            <a:r>
              <a:rPr lang="en-US" sz="2600" dirty="0" smtClean="0"/>
              <a:t>Changes in family roles and responsibilities</a:t>
            </a:r>
          </a:p>
          <a:p>
            <a:pPr>
              <a:buFont typeface="Wingdings" charset="2"/>
              <a:buChar char="§"/>
            </a:pPr>
            <a:r>
              <a:rPr lang="en-US" sz="2600" dirty="0" smtClean="0"/>
              <a:t>Financial hardships</a:t>
            </a:r>
          </a:p>
          <a:p>
            <a:pPr>
              <a:buFont typeface="Wingdings" charset="2"/>
              <a:buChar char="§"/>
            </a:pPr>
            <a:r>
              <a:rPr lang="en-US" sz="2600" dirty="0" smtClean="0"/>
              <a:t>Differences in opinions about what to do and how to help </a:t>
            </a:r>
          </a:p>
          <a:p>
            <a:pPr>
              <a:buFont typeface="Wingdings" charset="2"/>
              <a:buChar char="§"/>
            </a:pPr>
            <a:r>
              <a:rPr lang="en-US" sz="2600" dirty="0" smtClean="0"/>
              <a:t>Loss of social support/reduced participation in social activities</a:t>
            </a:r>
          </a:p>
          <a:p>
            <a:pPr>
              <a:buFont typeface="Wingdings" charset="2"/>
              <a:buChar char="§"/>
            </a:pPr>
            <a:r>
              <a:rPr lang="en-US" sz="2600" dirty="0" smtClean="0"/>
              <a:t>Other family members feeling neglected or left out</a:t>
            </a:r>
          </a:p>
          <a:p>
            <a:pPr>
              <a:buFont typeface="Wingdings" charset="2"/>
              <a:buChar char="§"/>
            </a:pPr>
            <a:r>
              <a:rPr lang="en-US" sz="2600" dirty="0" smtClean="0"/>
              <a:t>Feeling stigmatized</a:t>
            </a:r>
          </a:p>
          <a:p>
            <a:endParaRPr lang="en-US" sz="2400" dirty="0" smtClean="0"/>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75612077"/>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4343400" y="3886200"/>
            <a:ext cx="3048000" cy="914400"/>
          </a:xfrm>
          <a:prstGeom prst="rect">
            <a:avLst/>
          </a:prstGeom>
          <a:noFill/>
          <a:ln w="12700">
            <a:noFill/>
            <a:round/>
            <a:headEnd/>
            <a:tailEnd/>
          </a:ln>
        </p:spPr>
        <p:txBody>
          <a:bodyPr>
            <a:prstTxWarp prst="textNoShape">
              <a:avLst/>
            </a:prstTxWarp>
          </a:bodyPr>
          <a:lstStyle/>
          <a:p>
            <a:pPr algn="ctr"/>
            <a:endParaRPr lang="en-US" sz="2400" dirty="0">
              <a:solidFill>
                <a:srgbClr val="31546F"/>
              </a:solidFill>
              <a:latin typeface="Helvetica Neue Medium"/>
              <a:cs typeface="Helvetica Neue Medium"/>
            </a:endParaRPr>
          </a:p>
        </p:txBody>
      </p:sp>
      <p:sp>
        <p:nvSpPr>
          <p:cNvPr id="2" name="Title 1"/>
          <p:cNvSpPr>
            <a:spLocks noGrp="1"/>
          </p:cNvSpPr>
          <p:nvPr>
            <p:ph type="title"/>
          </p:nvPr>
        </p:nvSpPr>
        <p:spPr/>
        <p:txBody>
          <a:bodyPr>
            <a:normAutofit fontScale="90000"/>
          </a:bodyPr>
          <a:lstStyle/>
          <a:p>
            <a:r>
              <a:rPr lang="en-US" dirty="0" smtClean="0"/>
              <a:t>Module 2</a:t>
            </a:r>
            <a:br>
              <a:rPr lang="en-US" dirty="0" smtClean="0"/>
            </a:br>
            <a:r>
              <a:rPr lang="en-US" dirty="0" smtClean="0"/>
              <a:t>Key strategies &amp; Practices Used in CTI</a:t>
            </a:r>
            <a:endParaRPr lang="en-US" dirty="0"/>
          </a:p>
        </p:txBody>
      </p:sp>
      <p:sp>
        <p:nvSpPr>
          <p:cNvPr id="3" name="Text Placeholder 2"/>
          <p:cNvSpPr>
            <a:spLocks noGrp="1"/>
          </p:cNvSpPr>
          <p:nvPr>
            <p:ph type="body" idx="1"/>
          </p:nvPr>
        </p:nvSpPr>
        <p:spPr>
          <a:xfrm>
            <a:off x="722313" y="1143000"/>
            <a:ext cx="7772400" cy="3263901"/>
          </a:xfrm>
        </p:spPr>
        <p:txBody>
          <a:bodyPr>
            <a:noAutofit/>
          </a:bodyPr>
          <a:lstStyle/>
          <a:p>
            <a:pPr marL="0" lvl="2"/>
            <a:r>
              <a:rPr lang="en-US" sz="2000" dirty="0" smtClean="0">
                <a:solidFill>
                  <a:schemeClr val="bg1">
                    <a:lumMod val="50000"/>
                  </a:schemeClr>
                </a:solidFill>
                <a:latin typeface="Helvetica Light"/>
                <a:cs typeface="Helvetica Light"/>
              </a:rPr>
              <a:t>Practice </a:t>
            </a:r>
            <a:r>
              <a:rPr lang="en-US" sz="2000" dirty="0">
                <a:solidFill>
                  <a:schemeClr val="bg1">
                    <a:lumMod val="50000"/>
                  </a:schemeClr>
                </a:solidFill>
                <a:latin typeface="Helvetica Light"/>
                <a:cs typeface="Helvetica Light"/>
              </a:rPr>
              <a:t>S</a:t>
            </a:r>
            <a:r>
              <a:rPr lang="en-US" sz="2000" dirty="0" smtClean="0">
                <a:solidFill>
                  <a:schemeClr val="bg1">
                    <a:lumMod val="50000"/>
                  </a:schemeClr>
                </a:solidFill>
                <a:latin typeface="Helvetica Light"/>
                <a:cs typeface="Helvetica Light"/>
              </a:rPr>
              <a:t>trategies </a:t>
            </a:r>
          </a:p>
          <a:p>
            <a:pPr marL="0" lvl="2"/>
            <a:r>
              <a:rPr lang="en-US" sz="2000" dirty="0" smtClean="0">
                <a:solidFill>
                  <a:schemeClr val="bg1">
                    <a:lumMod val="50000"/>
                  </a:schemeClr>
                </a:solidFill>
                <a:latin typeface="Helvetica Light"/>
                <a:cs typeface="Helvetica Light"/>
              </a:rPr>
              <a:t>Practice Theory </a:t>
            </a:r>
            <a:r>
              <a:rPr lang="en-US" sz="2000" dirty="0">
                <a:solidFill>
                  <a:schemeClr val="bg1">
                    <a:lumMod val="50000"/>
                  </a:schemeClr>
                </a:solidFill>
                <a:latin typeface="Helvetica Light"/>
                <a:cs typeface="Helvetica Light"/>
              </a:rPr>
              <a:t>M</a:t>
            </a:r>
            <a:r>
              <a:rPr lang="en-US" sz="2000" dirty="0" smtClean="0">
                <a:solidFill>
                  <a:schemeClr val="bg1">
                    <a:lumMod val="50000"/>
                  </a:schemeClr>
                </a:solidFill>
                <a:latin typeface="Helvetica Light"/>
                <a:cs typeface="Helvetica Light"/>
              </a:rPr>
              <a:t>odels</a:t>
            </a:r>
            <a:endParaRPr lang="en-US" sz="2000" dirty="0">
              <a:solidFill>
                <a:schemeClr val="bg1">
                  <a:lumMod val="50000"/>
                </a:schemeClr>
              </a:solidFill>
              <a:latin typeface="Helvetica Light"/>
              <a:cs typeface="Helvetica Light"/>
            </a:endParaRPr>
          </a:p>
          <a:p>
            <a:pPr marL="0" lvl="2"/>
            <a:r>
              <a:rPr lang="en-US" sz="2000" dirty="0" smtClean="0">
                <a:solidFill>
                  <a:schemeClr val="bg1">
                    <a:lumMod val="50000"/>
                  </a:schemeClr>
                </a:solidFill>
                <a:latin typeface="Helvetica Light"/>
                <a:cs typeface="Helvetica Light"/>
              </a:rPr>
              <a:t>Strategies</a:t>
            </a:r>
          </a:p>
          <a:p>
            <a:pPr marL="457200" lvl="2" indent="-457200">
              <a:buFont typeface="Wingdings" charset="2"/>
              <a:buChar char="§"/>
            </a:pPr>
            <a:r>
              <a:rPr lang="en-US" sz="2000" dirty="0" err="1" smtClean="0">
                <a:solidFill>
                  <a:schemeClr val="bg1">
                    <a:lumMod val="50000"/>
                  </a:schemeClr>
                </a:solidFill>
                <a:latin typeface="Helvetica Light"/>
                <a:cs typeface="Helvetica Light"/>
              </a:rPr>
              <a:t>Psychoeducation</a:t>
            </a:r>
            <a:endParaRPr lang="en-US" sz="2000" dirty="0">
              <a:solidFill>
                <a:schemeClr val="bg1">
                  <a:lumMod val="50000"/>
                </a:schemeClr>
              </a:solidFill>
              <a:latin typeface="Helvetica Light"/>
              <a:cs typeface="Helvetica Light"/>
            </a:endParaRPr>
          </a:p>
          <a:p>
            <a:pPr marL="457200" lvl="2" indent="-457200">
              <a:buFont typeface="Wingdings" charset="2"/>
              <a:buChar char="§"/>
            </a:pPr>
            <a:r>
              <a:rPr lang="en-US" sz="2000" dirty="0">
                <a:solidFill>
                  <a:schemeClr val="bg1">
                    <a:lumMod val="50000"/>
                  </a:schemeClr>
                </a:solidFill>
                <a:latin typeface="Helvetica Light"/>
                <a:cs typeface="Helvetica Light"/>
              </a:rPr>
              <a:t>Person </a:t>
            </a:r>
            <a:r>
              <a:rPr lang="en-US" sz="2000" dirty="0" smtClean="0">
                <a:solidFill>
                  <a:schemeClr val="bg1">
                    <a:lumMod val="50000"/>
                  </a:schemeClr>
                </a:solidFill>
                <a:latin typeface="Helvetica Light"/>
                <a:cs typeface="Helvetica Light"/>
              </a:rPr>
              <a:t>centered treatment planning </a:t>
            </a:r>
          </a:p>
          <a:p>
            <a:pPr marL="457200" lvl="2" indent="-457200">
              <a:buFont typeface="Wingdings" charset="2"/>
              <a:buChar char="§"/>
            </a:pPr>
            <a:r>
              <a:rPr lang="en-US" sz="2000" dirty="0" smtClean="0">
                <a:solidFill>
                  <a:schemeClr val="bg1">
                    <a:lumMod val="50000"/>
                  </a:schemeClr>
                </a:solidFill>
                <a:latin typeface="Helvetica Light"/>
                <a:cs typeface="Helvetica Light"/>
              </a:rPr>
              <a:t>Motivational enhancement </a:t>
            </a:r>
            <a:r>
              <a:rPr lang="en-US" sz="2000" dirty="0">
                <a:solidFill>
                  <a:schemeClr val="bg1">
                    <a:lumMod val="50000"/>
                  </a:schemeClr>
                </a:solidFill>
                <a:latin typeface="Helvetica Light"/>
                <a:cs typeface="Helvetica Light"/>
              </a:rPr>
              <a:t>&amp; </a:t>
            </a:r>
            <a:r>
              <a:rPr lang="en-US" sz="2000" dirty="0" smtClean="0">
                <a:solidFill>
                  <a:schemeClr val="bg1">
                    <a:lumMod val="50000"/>
                  </a:schemeClr>
                </a:solidFill>
                <a:latin typeface="Helvetica Light"/>
                <a:cs typeface="Helvetica Light"/>
              </a:rPr>
              <a:t>shared decision-making</a:t>
            </a:r>
            <a:endParaRPr lang="en-US" sz="2000" dirty="0">
              <a:solidFill>
                <a:schemeClr val="bg1">
                  <a:lumMod val="50000"/>
                </a:schemeClr>
              </a:solidFill>
              <a:latin typeface="Helvetica Light"/>
              <a:cs typeface="Helvetica Light"/>
            </a:endParaRPr>
          </a:p>
          <a:p>
            <a:pPr marL="457200" lvl="2" indent="-457200">
              <a:buFont typeface="Wingdings" charset="2"/>
              <a:buChar char="§"/>
            </a:pPr>
            <a:r>
              <a:rPr lang="en-US" sz="2000" dirty="0">
                <a:solidFill>
                  <a:schemeClr val="bg1">
                    <a:lumMod val="50000"/>
                  </a:schemeClr>
                </a:solidFill>
                <a:latin typeface="Helvetica Light"/>
                <a:cs typeface="Helvetica Light"/>
              </a:rPr>
              <a:t>Wellness self management</a:t>
            </a:r>
          </a:p>
          <a:p>
            <a:pPr marL="457200" lvl="2" indent="-457200">
              <a:buFont typeface="Wingdings" charset="2"/>
              <a:buChar char="§"/>
            </a:pPr>
            <a:r>
              <a:rPr lang="en-US" sz="2000" dirty="0">
                <a:solidFill>
                  <a:schemeClr val="bg1">
                    <a:lumMod val="50000"/>
                  </a:schemeClr>
                </a:solidFill>
                <a:latin typeface="Helvetica Light"/>
                <a:cs typeface="Helvetica Light"/>
              </a:rPr>
              <a:t>Harm reduction</a:t>
            </a:r>
          </a:p>
          <a:p>
            <a:pPr marL="457200" lvl="2" indent="-457200">
              <a:buFont typeface="Wingdings" charset="2"/>
              <a:buChar char="§"/>
            </a:pPr>
            <a:r>
              <a:rPr lang="en-US" sz="2000" dirty="0">
                <a:solidFill>
                  <a:schemeClr val="bg1">
                    <a:lumMod val="50000"/>
                  </a:schemeClr>
                </a:solidFill>
                <a:latin typeface="Helvetica Light"/>
                <a:cs typeface="Helvetica Light"/>
              </a:rPr>
              <a:t>Cultural formulation </a:t>
            </a:r>
            <a:r>
              <a:rPr lang="en-US" sz="2000" dirty="0" smtClean="0">
                <a:solidFill>
                  <a:schemeClr val="bg1">
                    <a:lumMod val="50000"/>
                  </a:schemeClr>
                </a:solidFill>
                <a:latin typeface="Helvetica Light"/>
                <a:cs typeface="Helvetica Light"/>
              </a:rPr>
              <a:t>interview</a:t>
            </a:r>
            <a:endParaRPr lang="en-US" sz="800"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377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z="4200" dirty="0" smtClean="0"/>
              <a:t>Common Family Reactions</a:t>
            </a:r>
          </a:p>
        </p:txBody>
      </p:sp>
      <p:sp>
        <p:nvSpPr>
          <p:cNvPr id="17410" name="Content Placeholder 2"/>
          <p:cNvSpPr>
            <a:spLocks noGrp="1"/>
          </p:cNvSpPr>
          <p:nvPr>
            <p:ph idx="1"/>
          </p:nvPr>
        </p:nvSpPr>
        <p:spPr/>
        <p:txBody>
          <a:bodyPr/>
          <a:lstStyle/>
          <a:p>
            <a:pPr>
              <a:buFont typeface="Wingdings" charset="2"/>
              <a:buChar char="§"/>
            </a:pPr>
            <a:r>
              <a:rPr lang="en-US" sz="2600" dirty="0" smtClean="0"/>
              <a:t>Confusion/Shock</a:t>
            </a:r>
          </a:p>
          <a:p>
            <a:pPr>
              <a:buFont typeface="Wingdings" charset="2"/>
              <a:buChar char="§"/>
            </a:pPr>
            <a:r>
              <a:rPr lang="en-US" sz="2600" dirty="0" smtClean="0"/>
              <a:t>Fear/Anxiety</a:t>
            </a:r>
          </a:p>
          <a:p>
            <a:pPr>
              <a:buFont typeface="Wingdings" charset="2"/>
              <a:buChar char="§"/>
            </a:pPr>
            <a:r>
              <a:rPr lang="en-US" sz="2600" dirty="0" smtClean="0"/>
              <a:t>Anger/Frustration</a:t>
            </a:r>
          </a:p>
          <a:p>
            <a:pPr>
              <a:buFont typeface="Wingdings" charset="2"/>
              <a:buChar char="§"/>
            </a:pPr>
            <a:r>
              <a:rPr lang="en-US" sz="2600" dirty="0" smtClean="0"/>
              <a:t>Grief/Sense of Loss</a:t>
            </a:r>
          </a:p>
          <a:p>
            <a:pPr>
              <a:buFont typeface="Wingdings" charset="2"/>
              <a:buChar char="§"/>
            </a:pPr>
            <a:r>
              <a:rPr lang="en-US" sz="2600" dirty="0" smtClean="0"/>
              <a:t>Helplessness</a:t>
            </a:r>
          </a:p>
          <a:p>
            <a:pPr>
              <a:buFont typeface="Wingdings" charset="2"/>
              <a:buChar char="§"/>
            </a:pPr>
            <a:r>
              <a:rPr lang="en-US" sz="2600" dirty="0" smtClean="0"/>
              <a:t>Feeling Overwhelmed</a:t>
            </a:r>
          </a:p>
          <a:p>
            <a:pPr>
              <a:buFont typeface="Wingdings" charset="2"/>
              <a:buChar char="§"/>
            </a:pPr>
            <a:r>
              <a:rPr lang="en-US" sz="2600" dirty="0" smtClean="0"/>
              <a:t>Shame/Guilt</a:t>
            </a:r>
          </a:p>
          <a:p>
            <a:pPr>
              <a:buFont typeface="Wingdings" charset="2"/>
              <a:buChar char="§"/>
            </a:pPr>
            <a:r>
              <a:rPr lang="en-US" sz="2600" dirty="0" smtClean="0"/>
              <a:t>Distancing/Isolation</a:t>
            </a:r>
          </a:p>
          <a:p>
            <a:pPr>
              <a:buFont typeface="Wingdings" charset="2"/>
              <a:buChar char="§"/>
            </a:pPr>
            <a:r>
              <a:rPr lang="en-US" sz="2600" dirty="0" smtClean="0"/>
              <a:t>Denial</a:t>
            </a:r>
          </a:p>
          <a:p>
            <a:pPr>
              <a:buFontTx/>
              <a:buChar char="•"/>
            </a:pPr>
            <a:endParaRPr lang="en-US" dirty="0" smtClean="0"/>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15337244"/>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sz="4900" dirty="0" smtClean="0"/>
              <a:t>Psychoeducation</a:t>
            </a:r>
            <a:r>
              <a:rPr lang="en-US" sz="4900" dirty="0"/>
              <a:t/>
            </a:r>
            <a:br>
              <a:rPr lang="en-US" sz="4900" dirty="0"/>
            </a:br>
            <a:r>
              <a:rPr lang="en-US" sz="4900" dirty="0"/>
              <a:t/>
            </a:r>
            <a:br>
              <a:rPr lang="en-US" sz="4900" dirty="0"/>
            </a:br>
            <a:endParaRPr lang="en-US" sz="4900"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93884831"/>
      </p:ext>
    </p:extLst>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Psychoeducation</a:t>
            </a:r>
            <a:r>
              <a:rPr lang="en-US" dirty="0" smtClean="0"/>
              <a:t> elements</a:t>
            </a:r>
            <a:endParaRPr lang="en-US" dirty="0"/>
          </a:p>
        </p:txBody>
      </p:sp>
      <p:sp>
        <p:nvSpPr>
          <p:cNvPr id="3" name="Content Placeholder 2"/>
          <p:cNvSpPr>
            <a:spLocks noGrp="1"/>
          </p:cNvSpPr>
          <p:nvPr>
            <p:ph idx="1"/>
          </p:nvPr>
        </p:nvSpPr>
        <p:spPr>
          <a:xfrm>
            <a:off x="457200" y="1219200"/>
            <a:ext cx="8229600" cy="5283200"/>
          </a:xfrm>
        </p:spPr>
        <p:txBody>
          <a:bodyPr/>
          <a:lstStyle/>
          <a:p>
            <a:pPr>
              <a:buFont typeface="Wingdings" charset="2"/>
              <a:buChar char="§"/>
            </a:pPr>
            <a:r>
              <a:rPr lang="en-US" dirty="0" smtClean="0"/>
              <a:t>Learning </a:t>
            </a:r>
            <a:r>
              <a:rPr lang="en-US" dirty="0"/>
              <a:t>exchange </a:t>
            </a:r>
            <a:r>
              <a:rPr lang="en-US" dirty="0" smtClean="0"/>
              <a:t>between CTI worker </a:t>
            </a:r>
            <a:r>
              <a:rPr lang="en-US" dirty="0"/>
              <a:t>and </a:t>
            </a:r>
            <a:r>
              <a:rPr lang="en-US" dirty="0" smtClean="0"/>
              <a:t>citizens/families </a:t>
            </a:r>
            <a:r>
              <a:rPr lang="en-US" dirty="0"/>
              <a:t>that recognizes both professional and </a:t>
            </a:r>
            <a:r>
              <a:rPr lang="en-US" dirty="0" smtClean="0"/>
              <a:t>everyday knowledge</a:t>
            </a:r>
            <a:endParaRPr lang="en-US" dirty="0"/>
          </a:p>
          <a:p>
            <a:pPr>
              <a:buFont typeface="Wingdings" charset="2"/>
              <a:buChar char="§"/>
            </a:pPr>
            <a:r>
              <a:rPr lang="en-US" dirty="0" smtClean="0"/>
              <a:t>A sequenced curriculum/ talking points that</a:t>
            </a:r>
          </a:p>
          <a:p>
            <a:pPr lvl="1">
              <a:buFont typeface="Wingdings" charset="2"/>
              <a:buChar char="§"/>
            </a:pPr>
            <a:r>
              <a:rPr lang="en-US" dirty="0"/>
              <a:t>G</a:t>
            </a:r>
            <a:r>
              <a:rPr lang="en-US" dirty="0" smtClean="0"/>
              <a:t>uides facilitators</a:t>
            </a:r>
          </a:p>
          <a:p>
            <a:pPr lvl="1">
              <a:buFont typeface="Wingdings" charset="2"/>
              <a:buChar char="§"/>
            </a:pPr>
            <a:r>
              <a:rPr lang="en-US" dirty="0"/>
              <a:t>P</a:t>
            </a:r>
            <a:r>
              <a:rPr lang="en-US" dirty="0" smtClean="0"/>
              <a:t>rovides general </a:t>
            </a:r>
            <a:r>
              <a:rPr lang="en-US" dirty="0"/>
              <a:t>information </a:t>
            </a:r>
            <a:r>
              <a:rPr lang="en-US" dirty="0" smtClean="0"/>
              <a:t>on stress </a:t>
            </a:r>
            <a:r>
              <a:rPr lang="en-US" dirty="0"/>
              <a:t>and </a:t>
            </a:r>
            <a:r>
              <a:rPr lang="en-US" dirty="0" smtClean="0"/>
              <a:t>coping</a:t>
            </a:r>
          </a:p>
          <a:p>
            <a:pPr lvl="1">
              <a:buFont typeface="Wingdings" charset="2"/>
              <a:buChar char="§"/>
            </a:pPr>
            <a:r>
              <a:rPr lang="en-US" dirty="0" smtClean="0"/>
              <a:t>Provides specific education about the conditions for your unique target population</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7552537"/>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Psychoeducation</a:t>
            </a:r>
            <a:r>
              <a:rPr lang="en-US" dirty="0"/>
              <a:t> </a:t>
            </a:r>
            <a:r>
              <a:rPr lang="en-US" dirty="0" smtClean="0"/>
              <a:t>elements cont.</a:t>
            </a:r>
            <a:endParaRPr lang="en-US" dirty="0"/>
          </a:p>
        </p:txBody>
      </p:sp>
      <p:sp>
        <p:nvSpPr>
          <p:cNvPr id="3" name="Content Placeholder 2"/>
          <p:cNvSpPr>
            <a:spLocks noGrp="1"/>
          </p:cNvSpPr>
          <p:nvPr>
            <p:ph idx="1"/>
          </p:nvPr>
        </p:nvSpPr>
        <p:spPr/>
        <p:txBody>
          <a:bodyPr/>
          <a:lstStyle/>
          <a:p>
            <a:pPr>
              <a:buFont typeface="Arial"/>
              <a:buChar char="•"/>
            </a:pPr>
            <a:r>
              <a:rPr lang="en-US" dirty="0"/>
              <a:t>Time for processing information and emotions that may be upsetting, mysterious, or difficult to understand</a:t>
            </a:r>
          </a:p>
          <a:p>
            <a:pPr>
              <a:buFont typeface="Arial"/>
              <a:buChar char="•"/>
            </a:pPr>
            <a:r>
              <a:rPr lang="en-US" dirty="0"/>
              <a:t>Strategies to enhance functioning, quality of life and reduce stigma and burden</a:t>
            </a:r>
          </a:p>
          <a:p>
            <a:pPr>
              <a:buFont typeface="Arial"/>
              <a:buChar char="•"/>
            </a:pPr>
            <a:r>
              <a:rPr lang="en-US" dirty="0"/>
              <a:t>Adjustment of content and approach based on </a:t>
            </a:r>
            <a:r>
              <a:rPr lang="en-US" dirty="0" smtClean="0"/>
              <a:t>social-economic status, cultural </a:t>
            </a:r>
            <a:r>
              <a:rPr lang="en-US" dirty="0"/>
              <a:t>context and language</a:t>
            </a:r>
          </a:p>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32798546"/>
      </p:ext>
    </p:extLst>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Person </a:t>
            </a:r>
            <a:r>
              <a:rPr lang="en-US" dirty="0" smtClean="0"/>
              <a:t>Centered</a:t>
            </a:r>
            <a:br>
              <a:rPr lang="en-US" dirty="0" smtClean="0"/>
            </a:br>
            <a:r>
              <a:rPr lang="en-US" dirty="0" smtClean="0"/>
              <a:t> </a:t>
            </a:r>
            <a:r>
              <a:rPr lang="en-US" dirty="0"/>
              <a:t>Treatment </a:t>
            </a:r>
            <a:r>
              <a:rPr lang="en-US" dirty="0" smtClean="0"/>
              <a:t>Planning</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de-DE" smtClean="0"/>
              <a:t>Draft Sept 28 2014</a:t>
            </a:r>
            <a:endParaRPr lang="en-US" dirty="0"/>
          </a:p>
        </p:txBody>
      </p:sp>
    </p:spTree>
    <p:extLst>
      <p:ext uri="{BB962C8B-B14F-4D97-AF65-F5344CB8AC3E}">
        <p14:creationId xmlns:p14="http://schemas.microsoft.com/office/powerpoint/2010/main" val="3905275664"/>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 of PCTP</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Helping the citizen identify a vision of his/her recovery</a:t>
            </a:r>
          </a:p>
          <a:p>
            <a:pPr lvl="1">
              <a:buFont typeface="Wingdings" charset="2"/>
              <a:buChar char="§"/>
            </a:pPr>
            <a:r>
              <a:rPr lang="en-US" i="1" dirty="0" smtClean="0"/>
              <a:t>In an ideal world what would you like your life to look like?</a:t>
            </a:r>
          </a:p>
          <a:p>
            <a:pPr lvl="1">
              <a:buFont typeface="Wingdings" charset="2"/>
              <a:buChar char="§"/>
            </a:pPr>
            <a:r>
              <a:rPr lang="en-US" dirty="0" smtClean="0"/>
              <a:t>Help the citizen think through all wellness dimensions</a:t>
            </a:r>
          </a:p>
          <a:p>
            <a:pPr>
              <a:buFont typeface="Wingdings" charset="2"/>
              <a:buChar char="§"/>
            </a:pPr>
            <a:r>
              <a:rPr lang="en-US" dirty="0" smtClean="0"/>
              <a:t>Setting long term and short term goals and objectives</a:t>
            </a:r>
          </a:p>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73396228"/>
      </p:ext>
    </p:extLst>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600200"/>
            <a:ext cx="8229600" cy="4813300"/>
          </a:xfrm>
        </p:spPr>
        <p:txBody>
          <a:bodyPr>
            <a:normAutofit fontScale="92500" lnSpcReduction="20000"/>
          </a:bodyPr>
          <a:lstStyle/>
          <a:p>
            <a:pPr>
              <a:buFont typeface="Wingdings" charset="2"/>
              <a:buChar char="§"/>
            </a:pPr>
            <a:r>
              <a:rPr lang="en-US" dirty="0" smtClean="0"/>
              <a:t>Review the handout: Wellness domain</a:t>
            </a:r>
          </a:p>
          <a:p>
            <a:pPr>
              <a:buFont typeface="Wingdings" charset="2"/>
              <a:buChar char="§"/>
            </a:pPr>
            <a:r>
              <a:rPr lang="en-US" dirty="0" smtClean="0"/>
              <a:t>Sit silently and complete each section and answer the following questions:</a:t>
            </a:r>
          </a:p>
          <a:p>
            <a:pPr lvl="1">
              <a:buFont typeface="Wingdings" charset="2"/>
              <a:buChar char="§"/>
            </a:pPr>
            <a:r>
              <a:rPr lang="en-US" dirty="0" smtClean="0"/>
              <a:t>What do I currently do in this area and rank the area ( 1-10, 1=not so well; 10= really well)</a:t>
            </a:r>
          </a:p>
          <a:p>
            <a:pPr lvl="1">
              <a:buFont typeface="Wingdings" charset="2"/>
              <a:buChar char="§"/>
            </a:pPr>
            <a:r>
              <a:rPr lang="en-US" dirty="0" smtClean="0"/>
              <a:t>Where do I want to see myself in 5 years?</a:t>
            </a:r>
          </a:p>
          <a:p>
            <a:pPr>
              <a:buFont typeface="Wingdings" charset="2"/>
              <a:buChar char="§"/>
            </a:pPr>
            <a:r>
              <a:rPr lang="en-US" dirty="0" smtClean="0"/>
              <a:t>Review your handout with your neighbor</a:t>
            </a:r>
          </a:p>
          <a:p>
            <a:pPr lvl="1">
              <a:buFont typeface="Wingdings" charset="2"/>
              <a:buChar char="§"/>
            </a:pPr>
            <a:r>
              <a:rPr lang="en-US" dirty="0" smtClean="0"/>
              <a:t>What was it like to think through all the dimensions</a:t>
            </a:r>
          </a:p>
          <a:p>
            <a:pPr lvl="2">
              <a:buFont typeface="Wingdings" charset="2"/>
              <a:buChar char="§"/>
            </a:pPr>
            <a:r>
              <a:rPr lang="en-US" dirty="0" smtClean="0"/>
              <a:t>Hard? Easy?</a:t>
            </a:r>
          </a:p>
          <a:p>
            <a:pPr lvl="1">
              <a:buFont typeface="Wingdings" charset="2"/>
              <a:buChar char="§"/>
            </a:pPr>
            <a:r>
              <a:rPr lang="en-US" dirty="0" smtClean="0"/>
              <a:t>Was it helpful to think about your life like this?</a:t>
            </a:r>
          </a:p>
          <a:p>
            <a:pPr lvl="1">
              <a:buFont typeface="Wingdings" charset="2"/>
              <a:buChar char="§"/>
            </a:pPr>
            <a:r>
              <a:rPr lang="en-US" dirty="0" smtClean="0"/>
              <a:t>Were there any surprises? </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04771980"/>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38"/>
            <a:ext cx="8229600" cy="1579562"/>
          </a:xfrm>
        </p:spPr>
        <p:txBody>
          <a:bodyPr>
            <a:normAutofit fontScale="90000"/>
          </a:bodyPr>
          <a:lstStyle/>
          <a:p>
            <a:r>
              <a:rPr lang="en-US" dirty="0" smtClean="0"/>
              <a:t>Preferred </a:t>
            </a:r>
            <a:r>
              <a:rPr lang="en-US" dirty="0" err="1" smtClean="0"/>
              <a:t>Futuring</a:t>
            </a:r>
            <a:r>
              <a:rPr lang="en-US" dirty="0" smtClean="0"/>
              <a:t/>
            </a:r>
            <a:br>
              <a:rPr lang="en-US" dirty="0" smtClean="0"/>
            </a:br>
            <a:r>
              <a:rPr lang="en-US" sz="4000" i="1" dirty="0" smtClean="0"/>
              <a:t>In five years where would you like see yourself (and your family)? </a:t>
            </a:r>
            <a:endParaRPr lang="en-US" sz="4000"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0611093"/>
              </p:ext>
            </p:extLst>
          </p:nvPr>
        </p:nvGraphicFramePr>
        <p:xfrm>
          <a:off x="457200" y="2209800"/>
          <a:ext cx="8445501" cy="4443896"/>
        </p:xfrm>
        <a:graphic>
          <a:graphicData uri="http://schemas.openxmlformats.org/drawingml/2006/table">
            <a:tbl>
              <a:tblPr firstRow="1" bandRow="1">
                <a:tableStyleId>{5C22544A-7EE6-4342-B048-85BDC9FD1C3A}</a:tableStyleId>
              </a:tblPr>
              <a:tblGrid>
                <a:gridCol w="1879600"/>
                <a:gridCol w="2400300"/>
                <a:gridCol w="4165601"/>
              </a:tblGrid>
              <a:tr h="468963">
                <a:tc>
                  <a:txBody>
                    <a:bodyPr/>
                    <a:lstStyle/>
                    <a:p>
                      <a:r>
                        <a:rPr lang="en-US" dirty="0" smtClean="0">
                          <a:latin typeface="Helvetica"/>
                          <a:cs typeface="Helvetica"/>
                        </a:rPr>
                        <a:t>Wellness</a:t>
                      </a:r>
                      <a:r>
                        <a:rPr lang="en-US" baseline="0" dirty="0" smtClean="0">
                          <a:latin typeface="Helvetica"/>
                          <a:cs typeface="Helvetica"/>
                        </a:rPr>
                        <a:t> dimensions</a:t>
                      </a:r>
                      <a:endParaRPr lang="en-US" dirty="0">
                        <a:latin typeface="Helvetica"/>
                        <a:cs typeface="Helvetica"/>
                      </a:endParaRPr>
                    </a:p>
                  </a:txBody>
                  <a:tcPr/>
                </a:tc>
                <a:tc>
                  <a:txBody>
                    <a:bodyPr/>
                    <a:lstStyle/>
                    <a:p>
                      <a:r>
                        <a:rPr lang="en-US" dirty="0" smtClean="0">
                          <a:latin typeface="Helvetica"/>
                          <a:cs typeface="Helvetica"/>
                        </a:rPr>
                        <a:t>Strengths</a:t>
                      </a:r>
                      <a:r>
                        <a:rPr lang="en-US" baseline="0" dirty="0" smtClean="0">
                          <a:latin typeface="Helvetica"/>
                          <a:cs typeface="Helvetica"/>
                        </a:rPr>
                        <a:t> (rate1-10) </a:t>
                      </a:r>
                      <a:endParaRPr lang="en-US" dirty="0">
                        <a:latin typeface="Helvetica"/>
                        <a:cs typeface="Helvetica"/>
                      </a:endParaRPr>
                    </a:p>
                  </a:txBody>
                  <a:tcPr/>
                </a:tc>
                <a:tc>
                  <a:txBody>
                    <a:bodyPr/>
                    <a:lstStyle/>
                    <a:p>
                      <a:r>
                        <a:rPr lang="en-US" dirty="0" smtClean="0">
                          <a:latin typeface="Helvetica"/>
                          <a:cs typeface="Helvetica"/>
                        </a:rPr>
                        <a:t>Where would you like to see yourself / your family in five years?</a:t>
                      </a:r>
                      <a:endParaRPr lang="en-US" dirty="0">
                        <a:latin typeface="Helvetica"/>
                        <a:cs typeface="Helvetica"/>
                      </a:endParaRPr>
                    </a:p>
                  </a:txBody>
                  <a:tcPr/>
                </a:tc>
              </a:tr>
              <a:tr h="475477">
                <a:tc>
                  <a:txBody>
                    <a:bodyPr/>
                    <a:lstStyle/>
                    <a:p>
                      <a:r>
                        <a:rPr lang="en-US" dirty="0" smtClean="0">
                          <a:solidFill>
                            <a:srgbClr val="31546F"/>
                          </a:solidFill>
                          <a:latin typeface="Helvetica"/>
                          <a:cs typeface="Helvetica"/>
                        </a:rPr>
                        <a:t>Emotional</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r h="475477">
                <a:tc>
                  <a:txBody>
                    <a:bodyPr/>
                    <a:lstStyle/>
                    <a:p>
                      <a:r>
                        <a:rPr lang="en-US" dirty="0" smtClean="0">
                          <a:solidFill>
                            <a:srgbClr val="31546F"/>
                          </a:solidFill>
                          <a:latin typeface="Helvetica"/>
                          <a:cs typeface="Helvetica"/>
                        </a:rPr>
                        <a:t>Financial </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r h="475477">
                <a:tc>
                  <a:txBody>
                    <a:bodyPr/>
                    <a:lstStyle/>
                    <a:p>
                      <a:r>
                        <a:rPr lang="en-US" dirty="0" smtClean="0">
                          <a:solidFill>
                            <a:srgbClr val="31546F"/>
                          </a:solidFill>
                          <a:latin typeface="Helvetica"/>
                          <a:cs typeface="Helvetica"/>
                        </a:rPr>
                        <a:t>Social</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r h="475477">
                <a:tc>
                  <a:txBody>
                    <a:bodyPr/>
                    <a:lstStyle/>
                    <a:p>
                      <a:r>
                        <a:rPr lang="en-US" dirty="0" smtClean="0">
                          <a:solidFill>
                            <a:srgbClr val="31546F"/>
                          </a:solidFill>
                          <a:latin typeface="Helvetica"/>
                          <a:cs typeface="Helvetica"/>
                        </a:rPr>
                        <a:t>Spiritual</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r h="475477">
                <a:tc>
                  <a:txBody>
                    <a:bodyPr/>
                    <a:lstStyle/>
                    <a:p>
                      <a:r>
                        <a:rPr lang="en-US" dirty="0" smtClean="0">
                          <a:solidFill>
                            <a:srgbClr val="31546F"/>
                          </a:solidFill>
                          <a:latin typeface="Helvetica"/>
                          <a:cs typeface="Helvetica"/>
                        </a:rPr>
                        <a:t>Occupational</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r h="475477">
                <a:tc>
                  <a:txBody>
                    <a:bodyPr/>
                    <a:lstStyle/>
                    <a:p>
                      <a:r>
                        <a:rPr lang="en-US" dirty="0" smtClean="0">
                          <a:solidFill>
                            <a:srgbClr val="31546F"/>
                          </a:solidFill>
                          <a:latin typeface="Helvetica"/>
                          <a:cs typeface="Helvetica"/>
                        </a:rPr>
                        <a:t>Physical</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r h="475477">
                <a:tc>
                  <a:txBody>
                    <a:bodyPr/>
                    <a:lstStyle/>
                    <a:p>
                      <a:r>
                        <a:rPr lang="en-US" dirty="0" smtClean="0">
                          <a:solidFill>
                            <a:srgbClr val="31546F"/>
                          </a:solidFill>
                          <a:latin typeface="Helvetica"/>
                          <a:cs typeface="Helvetica"/>
                        </a:rPr>
                        <a:t>Intellectual</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r h="475477">
                <a:tc>
                  <a:txBody>
                    <a:bodyPr/>
                    <a:lstStyle/>
                    <a:p>
                      <a:r>
                        <a:rPr lang="en-US" dirty="0" smtClean="0">
                          <a:solidFill>
                            <a:srgbClr val="31546F"/>
                          </a:solidFill>
                          <a:latin typeface="Helvetica"/>
                          <a:cs typeface="Helvetica"/>
                        </a:rPr>
                        <a:t>Environmental</a:t>
                      </a:r>
                      <a:r>
                        <a:rPr lang="en-US" baseline="0" dirty="0" smtClean="0">
                          <a:solidFill>
                            <a:srgbClr val="31546F"/>
                          </a:solidFill>
                          <a:latin typeface="Helvetica"/>
                          <a:cs typeface="Helvetica"/>
                        </a:rPr>
                        <a:t> </a:t>
                      </a:r>
                      <a:endParaRPr lang="en-US" dirty="0">
                        <a:solidFill>
                          <a:srgbClr val="31546F"/>
                        </a:solidFill>
                        <a:latin typeface="Helvetica"/>
                        <a:cs typeface="Helvetica"/>
                      </a:endParaRPr>
                    </a:p>
                  </a:txBody>
                  <a:tcPr/>
                </a:tc>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rot="21175360">
            <a:off x="7277100" y="368300"/>
            <a:ext cx="1625600" cy="369332"/>
          </a:xfrm>
          <a:prstGeom prst="rect">
            <a:avLst/>
          </a:prstGeom>
          <a:noFill/>
          <a:ln>
            <a:solidFill>
              <a:srgbClr val="FF0000"/>
            </a:solidFill>
          </a:ln>
        </p:spPr>
        <p:txBody>
          <a:bodyPr wrap="square" rtlCol="0">
            <a:spAutoFit/>
          </a:bodyPr>
          <a:lstStyle/>
          <a:p>
            <a:r>
              <a:rPr lang="en-US" dirty="0" smtClean="0"/>
              <a:t>Handout A</a:t>
            </a:r>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68930975"/>
      </p:ext>
    </p:extLst>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14300" y="419100"/>
            <a:ext cx="8902700" cy="6019800"/>
          </a:xfrm>
          <a:prstGeom prst="rect">
            <a:avLst/>
          </a:prstGeom>
        </p:spPr>
      </p:pic>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68833204"/>
      </p:ext>
    </p:extLst>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Motivational </a:t>
            </a:r>
            <a:r>
              <a:rPr lang="en-US" dirty="0" smtClean="0"/>
              <a:t>Enhancement </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37118552"/>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Strategies</a:t>
            </a:r>
            <a:endParaRPr lang="en-US" dirty="0"/>
          </a:p>
        </p:txBody>
      </p:sp>
      <p:sp>
        <p:nvSpPr>
          <p:cNvPr id="3" name="Content Placeholder 2"/>
          <p:cNvSpPr>
            <a:spLocks noGrp="1"/>
          </p:cNvSpPr>
          <p:nvPr>
            <p:ph idx="1"/>
          </p:nvPr>
        </p:nvSpPr>
        <p:spPr/>
        <p:txBody>
          <a:bodyPr/>
          <a:lstStyle/>
          <a:p>
            <a:r>
              <a:rPr lang="en-US" dirty="0" smtClean="0"/>
              <a:t>The practice strategies presented in this module are recommended best practices</a:t>
            </a:r>
          </a:p>
          <a:p>
            <a:r>
              <a:rPr lang="en-US" dirty="0" smtClean="0"/>
              <a:t>Practice strategies are evidence-informed/based</a:t>
            </a:r>
          </a:p>
          <a:p>
            <a:r>
              <a:rPr lang="en-US" dirty="0" smtClean="0"/>
              <a:t>Useful in engaging and mobilization of citizens, family and social network in moving towards recovery</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7709847"/>
      </p:ext>
    </p:extLst>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838"/>
            <a:ext cx="8229600" cy="1143000"/>
          </a:xfrm>
        </p:spPr>
        <p:txBody>
          <a:bodyPr/>
          <a:lstStyle/>
          <a:p>
            <a:r>
              <a:rPr lang="en-US" dirty="0" smtClean="0"/>
              <a:t>Motivational Enhancement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932949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210300" y="4044434"/>
            <a:ext cx="1854200" cy="2739211"/>
          </a:xfrm>
          <a:prstGeom prst="rect">
            <a:avLst/>
          </a:prstGeom>
          <a:noFill/>
          <a:ln>
            <a:solidFill>
              <a:schemeClr val="tx1"/>
            </a:solidFill>
          </a:ln>
        </p:spPr>
        <p:txBody>
          <a:bodyPr wrap="square" rtlCol="0">
            <a:spAutoFit/>
          </a:bodyPr>
          <a:lstStyle/>
          <a:p>
            <a:r>
              <a:rPr lang="en-US" sz="2200" dirty="0" smtClean="0">
                <a:solidFill>
                  <a:srgbClr val="31546F"/>
                </a:solidFill>
                <a:latin typeface="Helvetica"/>
                <a:cs typeface="Helvetica"/>
              </a:rPr>
              <a:t>Develop  commitment to change.</a:t>
            </a:r>
          </a:p>
          <a:p>
            <a:r>
              <a:rPr lang="en-US" sz="2200" dirty="0" smtClean="0">
                <a:solidFill>
                  <a:srgbClr val="31546F"/>
                </a:solidFill>
                <a:latin typeface="Helvetica"/>
                <a:cs typeface="Helvetica"/>
              </a:rPr>
              <a:t>Formulate a concrete plan of action.</a:t>
            </a:r>
          </a:p>
          <a:p>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2850988"/>
      </p:ext>
    </p:extLst>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5867400"/>
            <a:ext cx="8382000" cy="0"/>
          </a:xfrm>
          <a:custGeom>
            <a:avLst/>
            <a:gdLst/>
            <a:ahLst/>
            <a:cxnLst/>
            <a:rect l="l" t="t" r="r" b="b"/>
            <a:pathLst>
              <a:path w="8382000">
                <a:moveTo>
                  <a:pt x="0" y="0"/>
                </a:moveTo>
                <a:lnTo>
                  <a:pt x="8382000" y="0"/>
                </a:lnTo>
              </a:path>
            </a:pathLst>
          </a:custGeom>
          <a:ln w="12700">
            <a:solidFill>
              <a:srgbClr val="6E6B67"/>
            </a:solidFill>
          </a:ln>
        </p:spPr>
        <p:txBody>
          <a:bodyPr wrap="square" lIns="0" tIns="0" rIns="0" bIns="0" rtlCol="0"/>
          <a:lstStyle/>
          <a:p>
            <a:endParaRPr/>
          </a:p>
        </p:txBody>
      </p:sp>
      <p:sp>
        <p:nvSpPr>
          <p:cNvPr id="4" name="object 4"/>
          <p:cNvSpPr txBox="1"/>
          <p:nvPr/>
        </p:nvSpPr>
        <p:spPr>
          <a:xfrm>
            <a:off x="762000" y="267811"/>
            <a:ext cx="7123430" cy="492443"/>
          </a:xfrm>
          <a:prstGeom prst="rect">
            <a:avLst/>
          </a:prstGeom>
        </p:spPr>
        <p:txBody>
          <a:bodyPr vert="horz" wrap="square" lIns="0" tIns="0" rIns="0" bIns="0" rtlCol="0">
            <a:spAutoFit/>
          </a:bodyPr>
          <a:lstStyle/>
          <a:p>
            <a:pPr marL="12700">
              <a:lnSpc>
                <a:spcPct val="100000"/>
              </a:lnSpc>
            </a:pPr>
            <a:r>
              <a:rPr sz="3200" spc="-15" dirty="0">
                <a:solidFill>
                  <a:srgbClr val="31546F"/>
                </a:solidFill>
                <a:latin typeface="Trebuchet MS"/>
                <a:cs typeface="Trebuchet MS"/>
              </a:rPr>
              <a:t>SPI</a:t>
            </a:r>
            <a:r>
              <a:rPr sz="3200" spc="-35" dirty="0">
                <a:solidFill>
                  <a:srgbClr val="31546F"/>
                </a:solidFill>
                <a:latin typeface="Trebuchet MS"/>
                <a:cs typeface="Trebuchet MS"/>
              </a:rPr>
              <a:t>R</a:t>
            </a:r>
            <a:r>
              <a:rPr sz="3200" spc="-15" dirty="0">
                <a:solidFill>
                  <a:srgbClr val="31546F"/>
                </a:solidFill>
                <a:latin typeface="Trebuchet MS"/>
                <a:cs typeface="Trebuchet MS"/>
              </a:rPr>
              <a:t>IT:</a:t>
            </a:r>
            <a:r>
              <a:rPr sz="3200" spc="35" dirty="0">
                <a:solidFill>
                  <a:srgbClr val="31546F"/>
                </a:solidFill>
                <a:latin typeface="Trebuchet MS"/>
                <a:cs typeface="Trebuchet MS"/>
              </a:rPr>
              <a:t> </a:t>
            </a:r>
            <a:r>
              <a:rPr sz="3200" spc="-20" dirty="0">
                <a:solidFill>
                  <a:srgbClr val="31546F"/>
                </a:solidFill>
                <a:latin typeface="Trebuchet MS"/>
                <a:cs typeface="Trebuchet MS"/>
              </a:rPr>
              <a:t>A</a:t>
            </a:r>
            <a:r>
              <a:rPr sz="3200" dirty="0">
                <a:solidFill>
                  <a:srgbClr val="31546F"/>
                </a:solidFill>
                <a:latin typeface="Trebuchet MS"/>
                <a:cs typeface="Trebuchet MS"/>
              </a:rPr>
              <a:t> </a:t>
            </a:r>
            <a:r>
              <a:rPr sz="3200" spc="-30" dirty="0">
                <a:solidFill>
                  <a:srgbClr val="31546F"/>
                </a:solidFill>
                <a:latin typeface="Trebuchet MS"/>
                <a:cs typeface="Trebuchet MS"/>
              </a:rPr>
              <a:t>W</a:t>
            </a:r>
            <a:r>
              <a:rPr sz="3200" spc="-40" dirty="0">
                <a:solidFill>
                  <a:srgbClr val="31546F"/>
                </a:solidFill>
                <a:latin typeface="Trebuchet MS"/>
                <a:cs typeface="Trebuchet MS"/>
              </a:rPr>
              <a:t>A</a:t>
            </a:r>
            <a:r>
              <a:rPr sz="3200" spc="-20" dirty="0">
                <a:solidFill>
                  <a:srgbClr val="31546F"/>
                </a:solidFill>
                <a:latin typeface="Trebuchet MS"/>
                <a:cs typeface="Trebuchet MS"/>
              </a:rPr>
              <a:t>Y</a:t>
            </a:r>
            <a:r>
              <a:rPr sz="3200" spc="20" dirty="0">
                <a:solidFill>
                  <a:srgbClr val="31546F"/>
                </a:solidFill>
                <a:latin typeface="Trebuchet MS"/>
                <a:cs typeface="Trebuchet MS"/>
              </a:rPr>
              <a:t> </a:t>
            </a:r>
            <a:r>
              <a:rPr sz="3200" spc="-20" dirty="0">
                <a:solidFill>
                  <a:srgbClr val="31546F"/>
                </a:solidFill>
                <a:latin typeface="Trebuchet MS"/>
                <a:cs typeface="Trebuchet MS"/>
              </a:rPr>
              <a:t>OF</a:t>
            </a:r>
            <a:r>
              <a:rPr sz="3200" spc="5" dirty="0">
                <a:solidFill>
                  <a:srgbClr val="31546F"/>
                </a:solidFill>
                <a:latin typeface="Trebuchet MS"/>
                <a:cs typeface="Trebuchet MS"/>
              </a:rPr>
              <a:t> </a:t>
            </a:r>
            <a:r>
              <a:rPr sz="3200" spc="-20" dirty="0">
                <a:solidFill>
                  <a:srgbClr val="31546F"/>
                </a:solidFill>
                <a:latin typeface="Trebuchet MS"/>
                <a:cs typeface="Trebuchet MS"/>
              </a:rPr>
              <a:t>B</a:t>
            </a:r>
            <a:r>
              <a:rPr sz="3200" spc="-40" dirty="0">
                <a:solidFill>
                  <a:srgbClr val="31546F"/>
                </a:solidFill>
                <a:latin typeface="Trebuchet MS"/>
                <a:cs typeface="Trebuchet MS"/>
              </a:rPr>
              <a:t>E</a:t>
            </a:r>
            <a:r>
              <a:rPr sz="3200" spc="-20" dirty="0">
                <a:solidFill>
                  <a:srgbClr val="31546F"/>
                </a:solidFill>
                <a:latin typeface="Trebuchet MS"/>
                <a:cs typeface="Trebuchet MS"/>
              </a:rPr>
              <a:t>ING</a:t>
            </a:r>
            <a:r>
              <a:rPr sz="3200" spc="20" dirty="0">
                <a:solidFill>
                  <a:srgbClr val="31546F"/>
                </a:solidFill>
                <a:latin typeface="Trebuchet MS"/>
                <a:cs typeface="Trebuchet MS"/>
              </a:rPr>
              <a:t> </a:t>
            </a:r>
            <a:r>
              <a:rPr sz="3200" spc="-20" dirty="0">
                <a:solidFill>
                  <a:srgbClr val="31546F"/>
                </a:solidFill>
                <a:latin typeface="Trebuchet MS"/>
                <a:cs typeface="Trebuchet MS"/>
              </a:rPr>
              <a:t>OR</a:t>
            </a:r>
            <a:r>
              <a:rPr sz="3200" spc="15" dirty="0">
                <a:solidFill>
                  <a:srgbClr val="31546F"/>
                </a:solidFill>
                <a:latin typeface="Trebuchet MS"/>
                <a:cs typeface="Trebuchet MS"/>
              </a:rPr>
              <a:t> </a:t>
            </a:r>
            <a:r>
              <a:rPr sz="3200" spc="-20" dirty="0">
                <a:solidFill>
                  <a:srgbClr val="31546F"/>
                </a:solidFill>
                <a:latin typeface="Trebuchet MS"/>
                <a:cs typeface="Trebuchet MS"/>
              </a:rPr>
              <a:t>“P.A.</a:t>
            </a:r>
            <a:r>
              <a:rPr sz="3200" spc="-15" dirty="0">
                <a:solidFill>
                  <a:srgbClr val="31546F"/>
                </a:solidFill>
                <a:latin typeface="Trebuchet MS"/>
                <a:cs typeface="Trebuchet MS"/>
              </a:rPr>
              <a:t>C.E.”</a:t>
            </a:r>
            <a:endParaRPr sz="3200" dirty="0">
              <a:solidFill>
                <a:srgbClr val="31546F"/>
              </a:solidFill>
              <a:latin typeface="Trebuchet MS"/>
              <a:cs typeface="Trebuchet MS"/>
            </a:endParaRPr>
          </a:p>
        </p:txBody>
      </p:sp>
      <p:sp>
        <p:nvSpPr>
          <p:cNvPr id="5" name="object 5"/>
          <p:cNvSpPr txBox="1"/>
          <p:nvPr/>
        </p:nvSpPr>
        <p:spPr>
          <a:xfrm>
            <a:off x="2518029" y="1455208"/>
            <a:ext cx="2587371" cy="430887"/>
          </a:xfrm>
          <a:prstGeom prst="rect">
            <a:avLst/>
          </a:prstGeom>
        </p:spPr>
        <p:txBody>
          <a:bodyPr vert="horz" wrap="square" lIns="0" tIns="0" rIns="0" bIns="0" rtlCol="0">
            <a:spAutoFit/>
          </a:bodyPr>
          <a:lstStyle/>
          <a:p>
            <a:pPr marL="12700">
              <a:lnSpc>
                <a:spcPct val="100000"/>
              </a:lnSpc>
            </a:pPr>
            <a:r>
              <a:rPr sz="2800" dirty="0">
                <a:solidFill>
                  <a:srgbClr val="31546F"/>
                </a:solidFill>
                <a:latin typeface="Helvetica"/>
                <a:cs typeface="Helvetica"/>
              </a:rPr>
              <a:t>P</a:t>
            </a:r>
            <a:r>
              <a:rPr sz="2800" spc="-15" dirty="0">
                <a:solidFill>
                  <a:srgbClr val="31546F"/>
                </a:solidFill>
                <a:latin typeface="Helvetica"/>
                <a:cs typeface="Helvetica"/>
              </a:rPr>
              <a:t>A</a:t>
            </a:r>
            <a:r>
              <a:rPr sz="2800" dirty="0">
                <a:solidFill>
                  <a:srgbClr val="31546F"/>
                </a:solidFill>
                <a:latin typeface="Helvetica"/>
                <a:cs typeface="Helvetica"/>
              </a:rPr>
              <a:t>RTNERSH</a:t>
            </a:r>
            <a:r>
              <a:rPr sz="2800" spc="10" dirty="0">
                <a:solidFill>
                  <a:srgbClr val="31546F"/>
                </a:solidFill>
                <a:latin typeface="Helvetica"/>
                <a:cs typeface="Helvetica"/>
              </a:rPr>
              <a:t>I</a:t>
            </a:r>
            <a:r>
              <a:rPr sz="2800" dirty="0">
                <a:solidFill>
                  <a:srgbClr val="31546F"/>
                </a:solidFill>
                <a:latin typeface="Helvetica"/>
                <a:cs typeface="Helvetica"/>
              </a:rPr>
              <a:t>P</a:t>
            </a:r>
          </a:p>
        </p:txBody>
      </p:sp>
      <p:sp>
        <p:nvSpPr>
          <p:cNvPr id="6" name="object 6"/>
          <p:cNvSpPr txBox="1"/>
          <p:nvPr/>
        </p:nvSpPr>
        <p:spPr>
          <a:xfrm>
            <a:off x="2518028" y="2647603"/>
            <a:ext cx="2447672" cy="430887"/>
          </a:xfrm>
          <a:prstGeom prst="rect">
            <a:avLst/>
          </a:prstGeom>
        </p:spPr>
        <p:txBody>
          <a:bodyPr vert="horz" wrap="square" lIns="0" tIns="0" rIns="0" bIns="0" rtlCol="0">
            <a:spAutoFit/>
          </a:bodyPr>
          <a:lstStyle/>
          <a:p>
            <a:pPr marL="12700">
              <a:lnSpc>
                <a:spcPct val="100000"/>
              </a:lnSpc>
            </a:pPr>
            <a:r>
              <a:rPr sz="2800" dirty="0">
                <a:solidFill>
                  <a:srgbClr val="31546F"/>
                </a:solidFill>
                <a:latin typeface="Helvetica"/>
                <a:cs typeface="Helvetica"/>
              </a:rPr>
              <a:t>ACCEPTA</a:t>
            </a:r>
            <a:r>
              <a:rPr sz="2800" spc="5" dirty="0">
                <a:solidFill>
                  <a:srgbClr val="31546F"/>
                </a:solidFill>
                <a:latin typeface="Helvetica"/>
                <a:cs typeface="Helvetica"/>
              </a:rPr>
              <a:t>N</a:t>
            </a:r>
            <a:r>
              <a:rPr sz="2800" spc="-5" dirty="0">
                <a:solidFill>
                  <a:srgbClr val="31546F"/>
                </a:solidFill>
                <a:latin typeface="Helvetica"/>
                <a:cs typeface="Helvetica"/>
              </a:rPr>
              <a:t>CE</a:t>
            </a:r>
            <a:endParaRPr sz="2800" dirty="0">
              <a:solidFill>
                <a:srgbClr val="31546F"/>
              </a:solidFill>
              <a:latin typeface="Helvetica"/>
              <a:cs typeface="Helvetica"/>
            </a:endParaRPr>
          </a:p>
        </p:txBody>
      </p:sp>
      <p:sp>
        <p:nvSpPr>
          <p:cNvPr id="7" name="object 7"/>
          <p:cNvSpPr txBox="1"/>
          <p:nvPr/>
        </p:nvSpPr>
        <p:spPr>
          <a:xfrm>
            <a:off x="2518028" y="3873161"/>
            <a:ext cx="2447671" cy="430887"/>
          </a:xfrm>
          <a:prstGeom prst="rect">
            <a:avLst/>
          </a:prstGeom>
        </p:spPr>
        <p:txBody>
          <a:bodyPr vert="horz" wrap="square" lIns="0" tIns="0" rIns="0" bIns="0" rtlCol="0">
            <a:spAutoFit/>
          </a:bodyPr>
          <a:lstStyle/>
          <a:p>
            <a:pPr marL="12700">
              <a:lnSpc>
                <a:spcPct val="100000"/>
              </a:lnSpc>
            </a:pPr>
            <a:r>
              <a:rPr sz="2800" spc="-5" dirty="0">
                <a:solidFill>
                  <a:srgbClr val="31546F"/>
                </a:solidFill>
                <a:latin typeface="Helvetica"/>
                <a:cs typeface="Helvetica"/>
              </a:rPr>
              <a:t>COMP</a:t>
            </a:r>
            <a:r>
              <a:rPr sz="2800" spc="-10" dirty="0">
                <a:solidFill>
                  <a:srgbClr val="31546F"/>
                </a:solidFill>
                <a:latin typeface="Helvetica"/>
                <a:cs typeface="Helvetica"/>
              </a:rPr>
              <a:t>A</a:t>
            </a:r>
            <a:r>
              <a:rPr sz="2800" dirty="0">
                <a:solidFill>
                  <a:srgbClr val="31546F"/>
                </a:solidFill>
                <a:latin typeface="Helvetica"/>
                <a:cs typeface="Helvetica"/>
              </a:rPr>
              <a:t>S</a:t>
            </a:r>
            <a:r>
              <a:rPr sz="2800" spc="-20" dirty="0">
                <a:solidFill>
                  <a:srgbClr val="31546F"/>
                </a:solidFill>
                <a:latin typeface="Helvetica"/>
                <a:cs typeface="Helvetica"/>
              </a:rPr>
              <a:t>S</a:t>
            </a:r>
            <a:r>
              <a:rPr sz="2800" spc="5" dirty="0">
                <a:solidFill>
                  <a:srgbClr val="31546F"/>
                </a:solidFill>
                <a:latin typeface="Helvetica"/>
                <a:cs typeface="Helvetica"/>
              </a:rPr>
              <a:t>I</a:t>
            </a:r>
            <a:r>
              <a:rPr sz="2800" dirty="0">
                <a:solidFill>
                  <a:srgbClr val="31546F"/>
                </a:solidFill>
                <a:latin typeface="Helvetica"/>
                <a:cs typeface="Helvetica"/>
              </a:rPr>
              <a:t>ON</a:t>
            </a:r>
          </a:p>
        </p:txBody>
      </p:sp>
      <p:sp>
        <p:nvSpPr>
          <p:cNvPr id="8" name="object 8"/>
          <p:cNvSpPr txBox="1"/>
          <p:nvPr/>
        </p:nvSpPr>
        <p:spPr>
          <a:xfrm>
            <a:off x="2518029" y="5065564"/>
            <a:ext cx="2447670" cy="430887"/>
          </a:xfrm>
          <a:prstGeom prst="rect">
            <a:avLst/>
          </a:prstGeom>
        </p:spPr>
        <p:txBody>
          <a:bodyPr vert="horz" wrap="square" lIns="0" tIns="0" rIns="0" bIns="0" rtlCol="0">
            <a:spAutoFit/>
          </a:bodyPr>
          <a:lstStyle/>
          <a:p>
            <a:pPr marL="12700">
              <a:lnSpc>
                <a:spcPct val="100000"/>
              </a:lnSpc>
            </a:pPr>
            <a:r>
              <a:rPr sz="2800" dirty="0">
                <a:solidFill>
                  <a:srgbClr val="31546F"/>
                </a:solidFill>
                <a:latin typeface="Helvetica"/>
                <a:cs typeface="Helvetica"/>
              </a:rPr>
              <a:t>E</a:t>
            </a:r>
            <a:r>
              <a:rPr sz="2800" spc="5" dirty="0">
                <a:solidFill>
                  <a:srgbClr val="31546F"/>
                </a:solidFill>
                <a:latin typeface="Helvetica"/>
                <a:cs typeface="Helvetica"/>
              </a:rPr>
              <a:t>V</a:t>
            </a:r>
            <a:r>
              <a:rPr sz="2800" dirty="0">
                <a:solidFill>
                  <a:srgbClr val="31546F"/>
                </a:solidFill>
                <a:latin typeface="Helvetica"/>
                <a:cs typeface="Helvetica"/>
              </a:rPr>
              <a:t>OCATION</a:t>
            </a:r>
          </a:p>
        </p:txBody>
      </p:sp>
      <p:sp>
        <p:nvSpPr>
          <p:cNvPr id="9" name="object 9"/>
          <p:cNvSpPr txBox="1"/>
          <p:nvPr/>
        </p:nvSpPr>
        <p:spPr>
          <a:xfrm>
            <a:off x="2518029" y="6016382"/>
            <a:ext cx="6300470" cy="553998"/>
          </a:xfrm>
          <a:prstGeom prst="rect">
            <a:avLst/>
          </a:prstGeom>
        </p:spPr>
        <p:txBody>
          <a:bodyPr vert="horz" wrap="square" lIns="0" tIns="0" rIns="0" bIns="0" rtlCol="0">
            <a:spAutoFit/>
          </a:bodyPr>
          <a:lstStyle/>
          <a:p>
            <a:pPr marL="12700">
              <a:lnSpc>
                <a:spcPct val="100000"/>
              </a:lnSpc>
            </a:pPr>
            <a:r>
              <a:rPr sz="1800" dirty="0">
                <a:solidFill>
                  <a:srgbClr val="31546F"/>
                </a:solidFill>
                <a:latin typeface="Arial"/>
                <a:cs typeface="Arial"/>
              </a:rPr>
              <a:t>In</a:t>
            </a:r>
            <a:r>
              <a:rPr sz="1800" spc="-15" dirty="0">
                <a:solidFill>
                  <a:srgbClr val="31546F"/>
                </a:solidFill>
                <a:latin typeface="Arial"/>
                <a:cs typeface="Arial"/>
              </a:rPr>
              <a:t> </a:t>
            </a:r>
            <a:r>
              <a:rPr sz="1800" dirty="0">
                <a:solidFill>
                  <a:srgbClr val="31546F"/>
                </a:solidFill>
                <a:latin typeface="Arial"/>
                <a:cs typeface="Arial"/>
              </a:rPr>
              <a:t>t</a:t>
            </a:r>
            <a:r>
              <a:rPr sz="1800" spc="5" dirty="0">
                <a:solidFill>
                  <a:srgbClr val="31546F"/>
                </a:solidFill>
                <a:latin typeface="Arial"/>
                <a:cs typeface="Arial"/>
              </a:rPr>
              <a:t>h</a:t>
            </a:r>
            <a:r>
              <a:rPr sz="1800" dirty="0">
                <a:solidFill>
                  <a:srgbClr val="31546F"/>
                </a:solidFill>
                <a:latin typeface="Arial"/>
                <a:cs typeface="Arial"/>
              </a:rPr>
              <a:t>e</a:t>
            </a:r>
            <a:r>
              <a:rPr sz="1800" spc="-20" dirty="0">
                <a:solidFill>
                  <a:srgbClr val="31546F"/>
                </a:solidFill>
                <a:latin typeface="Arial"/>
                <a:cs typeface="Arial"/>
              </a:rPr>
              <a:t> </a:t>
            </a:r>
            <a:r>
              <a:rPr sz="1800" dirty="0">
                <a:solidFill>
                  <a:srgbClr val="31546F"/>
                </a:solidFill>
                <a:latin typeface="Arial"/>
                <a:cs typeface="Arial"/>
              </a:rPr>
              <a:t>ne</a:t>
            </a:r>
            <a:r>
              <a:rPr sz="1800" spc="-30" dirty="0">
                <a:solidFill>
                  <a:srgbClr val="31546F"/>
                </a:solidFill>
                <a:latin typeface="Arial"/>
                <a:cs typeface="Arial"/>
              </a:rPr>
              <a:t>w</a:t>
            </a:r>
            <a:r>
              <a:rPr sz="1800" dirty="0">
                <a:solidFill>
                  <a:srgbClr val="31546F"/>
                </a:solidFill>
                <a:latin typeface="Arial"/>
                <a:cs typeface="Arial"/>
              </a:rPr>
              <a:t>e</a:t>
            </a:r>
            <a:r>
              <a:rPr sz="1800" spc="5" dirty="0">
                <a:solidFill>
                  <a:srgbClr val="31546F"/>
                </a:solidFill>
                <a:latin typeface="Arial"/>
                <a:cs typeface="Arial"/>
              </a:rPr>
              <a:t>s</a:t>
            </a:r>
            <a:r>
              <a:rPr sz="1800" dirty="0">
                <a:solidFill>
                  <a:srgbClr val="31546F"/>
                </a:solidFill>
                <a:latin typeface="Arial"/>
                <a:cs typeface="Arial"/>
              </a:rPr>
              <a:t>t ed</a:t>
            </a:r>
            <a:r>
              <a:rPr sz="1800" spc="5" dirty="0">
                <a:solidFill>
                  <a:srgbClr val="31546F"/>
                </a:solidFill>
                <a:latin typeface="Arial"/>
                <a:cs typeface="Arial"/>
              </a:rPr>
              <a:t>i</a:t>
            </a:r>
            <a:r>
              <a:rPr sz="1800" dirty="0">
                <a:solidFill>
                  <a:srgbClr val="31546F"/>
                </a:solidFill>
                <a:latin typeface="Arial"/>
                <a:cs typeface="Arial"/>
              </a:rPr>
              <a:t>t</a:t>
            </a:r>
            <a:r>
              <a:rPr sz="1800" spc="5" dirty="0">
                <a:solidFill>
                  <a:srgbClr val="31546F"/>
                </a:solidFill>
                <a:latin typeface="Arial"/>
                <a:cs typeface="Arial"/>
              </a:rPr>
              <a:t>i</a:t>
            </a:r>
            <a:r>
              <a:rPr sz="1800" dirty="0">
                <a:solidFill>
                  <a:srgbClr val="31546F"/>
                </a:solidFill>
                <a:latin typeface="Arial"/>
                <a:cs typeface="Arial"/>
              </a:rPr>
              <a:t>on</a:t>
            </a:r>
            <a:r>
              <a:rPr sz="1800" spc="-65" dirty="0">
                <a:solidFill>
                  <a:srgbClr val="31546F"/>
                </a:solidFill>
                <a:latin typeface="Arial"/>
                <a:cs typeface="Arial"/>
              </a:rPr>
              <a:t> </a:t>
            </a:r>
            <a:r>
              <a:rPr sz="1800" dirty="0">
                <a:solidFill>
                  <a:srgbClr val="31546F"/>
                </a:solidFill>
                <a:latin typeface="Arial"/>
                <a:cs typeface="Arial"/>
              </a:rPr>
              <a:t>of </a:t>
            </a:r>
            <a:r>
              <a:rPr sz="1800" spc="-40" dirty="0">
                <a:solidFill>
                  <a:srgbClr val="31546F"/>
                </a:solidFill>
                <a:latin typeface="Arial"/>
                <a:cs typeface="Arial"/>
              </a:rPr>
              <a:t>M</a:t>
            </a:r>
            <a:r>
              <a:rPr sz="1800" spc="5" dirty="0">
                <a:solidFill>
                  <a:srgbClr val="31546F"/>
                </a:solidFill>
                <a:latin typeface="Arial"/>
                <a:cs typeface="Arial"/>
              </a:rPr>
              <a:t>ill</a:t>
            </a:r>
            <a:r>
              <a:rPr sz="1800" dirty="0">
                <a:solidFill>
                  <a:srgbClr val="31546F"/>
                </a:solidFill>
                <a:latin typeface="Arial"/>
                <a:cs typeface="Arial"/>
              </a:rPr>
              <a:t>e</a:t>
            </a:r>
            <a:r>
              <a:rPr sz="1800" spc="70" dirty="0">
                <a:solidFill>
                  <a:srgbClr val="31546F"/>
                </a:solidFill>
                <a:latin typeface="Arial"/>
                <a:cs typeface="Arial"/>
              </a:rPr>
              <a:t>r</a:t>
            </a:r>
            <a:r>
              <a:rPr sz="1800" spc="-20" dirty="0">
                <a:solidFill>
                  <a:srgbClr val="31546F"/>
                </a:solidFill>
                <a:latin typeface="Arial"/>
                <a:cs typeface="Arial"/>
              </a:rPr>
              <a:t>’</a:t>
            </a:r>
            <a:r>
              <a:rPr sz="1800" dirty="0">
                <a:solidFill>
                  <a:srgbClr val="31546F"/>
                </a:solidFill>
                <a:latin typeface="Arial"/>
                <a:cs typeface="Arial"/>
              </a:rPr>
              <a:t>s</a:t>
            </a:r>
            <a:r>
              <a:rPr sz="1800" spc="-40" dirty="0">
                <a:solidFill>
                  <a:srgbClr val="31546F"/>
                </a:solidFill>
                <a:latin typeface="Arial"/>
                <a:cs typeface="Arial"/>
              </a:rPr>
              <a:t> </a:t>
            </a:r>
            <a:r>
              <a:rPr sz="1800" dirty="0">
                <a:solidFill>
                  <a:srgbClr val="31546F"/>
                </a:solidFill>
                <a:latin typeface="Arial"/>
                <a:cs typeface="Arial"/>
              </a:rPr>
              <a:t>book</a:t>
            </a:r>
            <a:r>
              <a:rPr sz="1800" spc="-15" dirty="0">
                <a:solidFill>
                  <a:srgbClr val="31546F"/>
                </a:solidFill>
                <a:latin typeface="Arial"/>
                <a:cs typeface="Arial"/>
              </a:rPr>
              <a:t> </a:t>
            </a:r>
            <a:r>
              <a:rPr sz="1800" dirty="0">
                <a:solidFill>
                  <a:srgbClr val="31546F"/>
                </a:solidFill>
                <a:latin typeface="Arial"/>
                <a:cs typeface="Arial"/>
              </a:rPr>
              <a:t>pub</a:t>
            </a:r>
            <a:r>
              <a:rPr sz="1800" spc="5" dirty="0">
                <a:solidFill>
                  <a:srgbClr val="31546F"/>
                </a:solidFill>
                <a:latin typeface="Arial"/>
                <a:cs typeface="Arial"/>
              </a:rPr>
              <a:t>lis</a:t>
            </a:r>
            <a:r>
              <a:rPr sz="1800" dirty="0">
                <a:solidFill>
                  <a:srgbClr val="31546F"/>
                </a:solidFill>
                <a:latin typeface="Arial"/>
                <a:cs typeface="Arial"/>
              </a:rPr>
              <a:t>hed</a:t>
            </a:r>
            <a:r>
              <a:rPr sz="1800" spc="-90" dirty="0">
                <a:solidFill>
                  <a:srgbClr val="31546F"/>
                </a:solidFill>
                <a:latin typeface="Arial"/>
                <a:cs typeface="Arial"/>
              </a:rPr>
              <a:t> </a:t>
            </a:r>
            <a:r>
              <a:rPr sz="1800" dirty="0">
                <a:solidFill>
                  <a:srgbClr val="31546F"/>
                </a:solidFill>
                <a:latin typeface="Arial"/>
                <a:cs typeface="Arial"/>
              </a:rPr>
              <a:t>t</a:t>
            </a:r>
            <a:r>
              <a:rPr sz="1800" spc="5" dirty="0">
                <a:solidFill>
                  <a:srgbClr val="31546F"/>
                </a:solidFill>
                <a:latin typeface="Arial"/>
                <a:cs typeface="Arial"/>
              </a:rPr>
              <a:t>hi</a:t>
            </a:r>
            <a:r>
              <a:rPr sz="1800" dirty="0">
                <a:solidFill>
                  <a:srgbClr val="31546F"/>
                </a:solidFill>
                <a:latin typeface="Arial"/>
                <a:cs typeface="Arial"/>
              </a:rPr>
              <a:t>s</a:t>
            </a:r>
            <a:r>
              <a:rPr sz="1800" spc="-15" dirty="0">
                <a:solidFill>
                  <a:srgbClr val="31546F"/>
                </a:solidFill>
                <a:latin typeface="Arial"/>
                <a:cs typeface="Arial"/>
              </a:rPr>
              <a:t> y</a:t>
            </a:r>
            <a:r>
              <a:rPr sz="1800" dirty="0">
                <a:solidFill>
                  <a:srgbClr val="31546F"/>
                </a:solidFill>
                <a:latin typeface="Arial"/>
                <a:cs typeface="Arial"/>
              </a:rPr>
              <a:t>ea</a:t>
            </a:r>
            <a:r>
              <a:rPr sz="1800" spc="-100" dirty="0">
                <a:solidFill>
                  <a:srgbClr val="31546F"/>
                </a:solidFill>
                <a:latin typeface="Arial"/>
                <a:cs typeface="Arial"/>
              </a:rPr>
              <a:t>r</a:t>
            </a:r>
            <a:r>
              <a:rPr sz="1800" dirty="0">
                <a:solidFill>
                  <a:srgbClr val="31546F"/>
                </a:solidFill>
                <a:latin typeface="Arial"/>
                <a:cs typeface="Arial"/>
              </a:rPr>
              <a:t>,</a:t>
            </a:r>
          </a:p>
          <a:p>
            <a:pPr marL="12700">
              <a:lnSpc>
                <a:spcPct val="100000"/>
              </a:lnSpc>
            </a:pPr>
            <a:r>
              <a:rPr sz="1800" dirty="0">
                <a:solidFill>
                  <a:srgbClr val="31546F"/>
                </a:solidFill>
                <a:latin typeface="Arial"/>
                <a:cs typeface="Arial"/>
              </a:rPr>
              <a:t>“C</a:t>
            </a:r>
            <a:r>
              <a:rPr sz="1800" spc="-15" dirty="0">
                <a:solidFill>
                  <a:srgbClr val="31546F"/>
                </a:solidFill>
                <a:latin typeface="Arial"/>
                <a:cs typeface="Arial"/>
              </a:rPr>
              <a:t>O</a:t>
            </a:r>
            <a:r>
              <a:rPr sz="1800" spc="-40" dirty="0">
                <a:solidFill>
                  <a:srgbClr val="31546F"/>
                </a:solidFill>
                <a:latin typeface="Arial"/>
                <a:cs typeface="Arial"/>
              </a:rPr>
              <a:t>M</a:t>
            </a:r>
            <a:r>
              <a:rPr sz="1800" spc="-145" dirty="0">
                <a:solidFill>
                  <a:srgbClr val="31546F"/>
                </a:solidFill>
                <a:latin typeface="Arial"/>
                <a:cs typeface="Arial"/>
              </a:rPr>
              <a:t>P</a:t>
            </a:r>
            <a:r>
              <a:rPr sz="1800" dirty="0">
                <a:solidFill>
                  <a:srgbClr val="31546F"/>
                </a:solidFill>
                <a:latin typeface="Arial"/>
                <a:cs typeface="Arial"/>
              </a:rPr>
              <a:t>ASSI</a:t>
            </a:r>
            <a:r>
              <a:rPr sz="1800" spc="-10" dirty="0">
                <a:solidFill>
                  <a:srgbClr val="31546F"/>
                </a:solidFill>
                <a:latin typeface="Arial"/>
                <a:cs typeface="Arial"/>
              </a:rPr>
              <a:t>O</a:t>
            </a:r>
            <a:r>
              <a:rPr sz="1800" dirty="0">
                <a:solidFill>
                  <a:srgbClr val="31546F"/>
                </a:solidFill>
                <a:latin typeface="Arial"/>
                <a:cs typeface="Arial"/>
              </a:rPr>
              <a:t>N”</a:t>
            </a:r>
            <a:r>
              <a:rPr sz="1800" spc="70" dirty="0">
                <a:solidFill>
                  <a:srgbClr val="31546F"/>
                </a:solidFill>
                <a:latin typeface="Arial"/>
                <a:cs typeface="Arial"/>
              </a:rPr>
              <a:t> </a:t>
            </a:r>
            <a:r>
              <a:rPr sz="1800" spc="5" dirty="0">
                <a:solidFill>
                  <a:srgbClr val="31546F"/>
                </a:solidFill>
                <a:latin typeface="Arial"/>
                <a:cs typeface="Arial"/>
              </a:rPr>
              <a:t>i</a:t>
            </a:r>
            <a:r>
              <a:rPr sz="1800" dirty="0">
                <a:solidFill>
                  <a:srgbClr val="31546F"/>
                </a:solidFill>
                <a:latin typeface="Arial"/>
                <a:cs typeface="Arial"/>
              </a:rPr>
              <a:t>s</a:t>
            </a:r>
            <a:r>
              <a:rPr sz="1800" spc="-10" dirty="0">
                <a:solidFill>
                  <a:srgbClr val="31546F"/>
                </a:solidFill>
                <a:latin typeface="Arial"/>
                <a:cs typeface="Arial"/>
              </a:rPr>
              <a:t> </a:t>
            </a:r>
            <a:r>
              <a:rPr sz="1800" spc="5" dirty="0">
                <a:solidFill>
                  <a:srgbClr val="31546F"/>
                </a:solidFill>
                <a:latin typeface="Arial"/>
                <a:cs typeface="Arial"/>
              </a:rPr>
              <a:t>adde</a:t>
            </a:r>
            <a:r>
              <a:rPr sz="1800" dirty="0">
                <a:solidFill>
                  <a:srgbClr val="31546F"/>
                </a:solidFill>
                <a:latin typeface="Arial"/>
                <a:cs typeface="Arial"/>
              </a:rPr>
              <a:t>d</a:t>
            </a:r>
            <a:r>
              <a:rPr sz="1800" spc="-40" dirty="0">
                <a:solidFill>
                  <a:srgbClr val="31546F"/>
                </a:solidFill>
                <a:latin typeface="Arial"/>
                <a:cs typeface="Arial"/>
              </a:rPr>
              <a:t> </a:t>
            </a:r>
            <a:r>
              <a:rPr sz="1800" dirty="0">
                <a:solidFill>
                  <a:srgbClr val="31546F"/>
                </a:solidFill>
                <a:latin typeface="Arial"/>
                <a:cs typeface="Arial"/>
              </a:rPr>
              <a:t>to</a:t>
            </a:r>
            <a:r>
              <a:rPr sz="1800" spc="-15" dirty="0">
                <a:solidFill>
                  <a:srgbClr val="31546F"/>
                </a:solidFill>
                <a:latin typeface="Arial"/>
                <a:cs typeface="Arial"/>
              </a:rPr>
              <a:t> </a:t>
            </a:r>
            <a:r>
              <a:rPr sz="1800" dirty="0">
                <a:solidFill>
                  <a:srgbClr val="31546F"/>
                </a:solidFill>
                <a:latin typeface="Arial"/>
                <a:cs typeface="Arial"/>
              </a:rPr>
              <a:t>t</a:t>
            </a:r>
            <a:r>
              <a:rPr sz="1800" spc="5" dirty="0">
                <a:solidFill>
                  <a:srgbClr val="31546F"/>
                </a:solidFill>
                <a:latin typeface="Arial"/>
                <a:cs typeface="Arial"/>
              </a:rPr>
              <a:t>hi</a:t>
            </a:r>
            <a:r>
              <a:rPr sz="1800" dirty="0">
                <a:solidFill>
                  <a:srgbClr val="31546F"/>
                </a:solidFill>
                <a:latin typeface="Arial"/>
                <a:cs typeface="Arial"/>
              </a:rPr>
              <a:t>s</a:t>
            </a:r>
            <a:r>
              <a:rPr sz="1800" spc="-10" dirty="0">
                <a:solidFill>
                  <a:srgbClr val="31546F"/>
                </a:solidFill>
                <a:latin typeface="Arial"/>
                <a:cs typeface="Arial"/>
              </a:rPr>
              <a:t> </a:t>
            </a:r>
            <a:r>
              <a:rPr sz="1800" spc="5" dirty="0">
                <a:solidFill>
                  <a:srgbClr val="31546F"/>
                </a:solidFill>
                <a:latin typeface="Arial"/>
                <a:cs typeface="Arial"/>
              </a:rPr>
              <a:t>li</a:t>
            </a:r>
            <a:r>
              <a:rPr sz="1800" spc="10" dirty="0">
                <a:solidFill>
                  <a:srgbClr val="31546F"/>
                </a:solidFill>
                <a:latin typeface="Arial"/>
                <a:cs typeface="Arial"/>
              </a:rPr>
              <a:t>s</a:t>
            </a:r>
            <a:r>
              <a:rPr sz="1800" dirty="0">
                <a:solidFill>
                  <a:srgbClr val="31546F"/>
                </a:solidFill>
                <a:latin typeface="Arial"/>
                <a:cs typeface="Arial"/>
              </a:rPr>
              <a:t>t</a:t>
            </a:r>
            <a:r>
              <a:rPr sz="1800" spc="-45" dirty="0">
                <a:solidFill>
                  <a:srgbClr val="31546F"/>
                </a:solidFill>
                <a:latin typeface="Arial"/>
                <a:cs typeface="Arial"/>
              </a:rPr>
              <a:t> </a:t>
            </a:r>
            <a:r>
              <a:rPr sz="1800" dirty="0">
                <a:solidFill>
                  <a:srgbClr val="31546F"/>
                </a:solidFill>
                <a:latin typeface="Arial"/>
                <a:cs typeface="Arial"/>
              </a:rPr>
              <a:t>&amp; “</a:t>
            </a:r>
            <a:r>
              <a:rPr sz="1800" spc="-145" dirty="0">
                <a:solidFill>
                  <a:srgbClr val="31546F"/>
                </a:solidFill>
                <a:latin typeface="Arial"/>
                <a:cs typeface="Arial"/>
              </a:rPr>
              <a:t>P</a:t>
            </a:r>
            <a:r>
              <a:rPr sz="1800" dirty="0">
                <a:solidFill>
                  <a:srgbClr val="31546F"/>
                </a:solidFill>
                <a:latin typeface="Arial"/>
                <a:cs typeface="Arial"/>
              </a:rPr>
              <a:t>ACE” r</a:t>
            </a:r>
            <a:r>
              <a:rPr sz="1800" spc="5" dirty="0">
                <a:solidFill>
                  <a:srgbClr val="31546F"/>
                </a:solidFill>
                <a:latin typeface="Arial"/>
                <a:cs typeface="Arial"/>
              </a:rPr>
              <a:t>epla</a:t>
            </a:r>
            <a:r>
              <a:rPr sz="1800" spc="10" dirty="0">
                <a:solidFill>
                  <a:srgbClr val="31546F"/>
                </a:solidFill>
                <a:latin typeface="Arial"/>
                <a:cs typeface="Arial"/>
              </a:rPr>
              <a:t>c</a:t>
            </a:r>
            <a:r>
              <a:rPr sz="1800" spc="5" dirty="0">
                <a:solidFill>
                  <a:srgbClr val="31546F"/>
                </a:solidFill>
                <a:latin typeface="Arial"/>
                <a:cs typeface="Arial"/>
              </a:rPr>
              <a:t>e</a:t>
            </a:r>
            <a:r>
              <a:rPr sz="1800" dirty="0">
                <a:solidFill>
                  <a:srgbClr val="31546F"/>
                </a:solidFill>
                <a:latin typeface="Arial"/>
                <a:cs typeface="Arial"/>
              </a:rPr>
              <a:t>s</a:t>
            </a:r>
            <a:r>
              <a:rPr sz="1800" spc="-35" dirty="0">
                <a:solidFill>
                  <a:srgbClr val="31546F"/>
                </a:solidFill>
                <a:latin typeface="Arial"/>
                <a:cs typeface="Arial"/>
              </a:rPr>
              <a:t> </a:t>
            </a:r>
            <a:r>
              <a:rPr sz="1800" dirty="0">
                <a:solidFill>
                  <a:srgbClr val="31546F"/>
                </a:solidFill>
                <a:latin typeface="Arial"/>
                <a:cs typeface="Arial"/>
              </a:rPr>
              <a:t>“ACE”</a:t>
            </a:r>
          </a:p>
        </p:txBody>
      </p:sp>
      <p:sp>
        <p:nvSpPr>
          <p:cNvPr id="10" name="object 10"/>
          <p:cNvSpPr/>
          <p:nvPr/>
        </p:nvSpPr>
        <p:spPr>
          <a:xfrm>
            <a:off x="762000" y="990600"/>
            <a:ext cx="1143000" cy="1143000"/>
          </a:xfrm>
          <a:custGeom>
            <a:avLst/>
            <a:gdLst/>
            <a:ahLst/>
            <a:cxnLst/>
            <a:rect l="l" t="t" r="r" b="b"/>
            <a:pathLst>
              <a:path w="1143000" h="1143000">
                <a:moveTo>
                  <a:pt x="571500" y="0"/>
                </a:moveTo>
                <a:lnTo>
                  <a:pt x="524627" y="1894"/>
                </a:lnTo>
                <a:lnTo>
                  <a:pt x="478799" y="7480"/>
                </a:lnTo>
                <a:lnTo>
                  <a:pt x="434161" y="16611"/>
                </a:lnTo>
                <a:lnTo>
                  <a:pt x="390860" y="29138"/>
                </a:lnTo>
                <a:lnTo>
                  <a:pt x="349045" y="44916"/>
                </a:lnTo>
                <a:lnTo>
                  <a:pt x="308861" y="63796"/>
                </a:lnTo>
                <a:lnTo>
                  <a:pt x="270457" y="85632"/>
                </a:lnTo>
                <a:lnTo>
                  <a:pt x="233978" y="110276"/>
                </a:lnTo>
                <a:lnTo>
                  <a:pt x="199572" y="137582"/>
                </a:lnTo>
                <a:lnTo>
                  <a:pt x="167387" y="167401"/>
                </a:lnTo>
                <a:lnTo>
                  <a:pt x="137569" y="199588"/>
                </a:lnTo>
                <a:lnTo>
                  <a:pt x="110265" y="233994"/>
                </a:lnTo>
                <a:lnTo>
                  <a:pt x="85623" y="270474"/>
                </a:lnTo>
                <a:lnTo>
                  <a:pt x="63789" y="308878"/>
                </a:lnTo>
                <a:lnTo>
                  <a:pt x="44910" y="349061"/>
                </a:lnTo>
                <a:lnTo>
                  <a:pt x="29135" y="390875"/>
                </a:lnTo>
                <a:lnTo>
                  <a:pt x="16609" y="434173"/>
                </a:lnTo>
                <a:lnTo>
                  <a:pt x="7479" y="478808"/>
                </a:lnTo>
                <a:lnTo>
                  <a:pt x="1894" y="524632"/>
                </a:lnTo>
                <a:lnTo>
                  <a:pt x="0" y="571500"/>
                </a:lnTo>
                <a:lnTo>
                  <a:pt x="1894" y="618367"/>
                </a:lnTo>
                <a:lnTo>
                  <a:pt x="7479" y="664191"/>
                </a:lnTo>
                <a:lnTo>
                  <a:pt x="16609" y="708826"/>
                </a:lnTo>
                <a:lnTo>
                  <a:pt x="29135" y="752124"/>
                </a:lnTo>
                <a:lnTo>
                  <a:pt x="44910" y="793938"/>
                </a:lnTo>
                <a:lnTo>
                  <a:pt x="63789" y="834121"/>
                </a:lnTo>
                <a:lnTo>
                  <a:pt x="85623" y="872525"/>
                </a:lnTo>
                <a:lnTo>
                  <a:pt x="110265" y="909005"/>
                </a:lnTo>
                <a:lnTo>
                  <a:pt x="137569" y="943411"/>
                </a:lnTo>
                <a:lnTo>
                  <a:pt x="167387" y="975598"/>
                </a:lnTo>
                <a:lnTo>
                  <a:pt x="199572" y="1005417"/>
                </a:lnTo>
                <a:lnTo>
                  <a:pt x="233978" y="1032723"/>
                </a:lnTo>
                <a:lnTo>
                  <a:pt x="270457" y="1057367"/>
                </a:lnTo>
                <a:lnTo>
                  <a:pt x="308861" y="1079203"/>
                </a:lnTo>
                <a:lnTo>
                  <a:pt x="349045" y="1098083"/>
                </a:lnTo>
                <a:lnTo>
                  <a:pt x="390860" y="1113861"/>
                </a:lnTo>
                <a:lnTo>
                  <a:pt x="434161" y="1126388"/>
                </a:lnTo>
                <a:lnTo>
                  <a:pt x="478799" y="1135519"/>
                </a:lnTo>
                <a:lnTo>
                  <a:pt x="524627" y="1141105"/>
                </a:lnTo>
                <a:lnTo>
                  <a:pt x="571500" y="1143000"/>
                </a:lnTo>
                <a:lnTo>
                  <a:pt x="618367" y="1141105"/>
                </a:lnTo>
                <a:lnTo>
                  <a:pt x="664191" y="1135519"/>
                </a:lnTo>
                <a:lnTo>
                  <a:pt x="708826" y="1126388"/>
                </a:lnTo>
                <a:lnTo>
                  <a:pt x="752124" y="1113861"/>
                </a:lnTo>
                <a:lnTo>
                  <a:pt x="793938" y="1098083"/>
                </a:lnTo>
                <a:lnTo>
                  <a:pt x="834121" y="1079203"/>
                </a:lnTo>
                <a:lnTo>
                  <a:pt x="872525" y="1057367"/>
                </a:lnTo>
                <a:lnTo>
                  <a:pt x="909005" y="1032723"/>
                </a:lnTo>
                <a:lnTo>
                  <a:pt x="943411" y="1005417"/>
                </a:lnTo>
                <a:lnTo>
                  <a:pt x="975598" y="975598"/>
                </a:lnTo>
                <a:lnTo>
                  <a:pt x="1005417" y="943411"/>
                </a:lnTo>
                <a:lnTo>
                  <a:pt x="1032723" y="909005"/>
                </a:lnTo>
                <a:lnTo>
                  <a:pt x="1057367" y="872525"/>
                </a:lnTo>
                <a:lnTo>
                  <a:pt x="1079203" y="834121"/>
                </a:lnTo>
                <a:lnTo>
                  <a:pt x="1098083" y="793938"/>
                </a:lnTo>
                <a:lnTo>
                  <a:pt x="1113861" y="752124"/>
                </a:lnTo>
                <a:lnTo>
                  <a:pt x="1126388" y="708826"/>
                </a:lnTo>
                <a:lnTo>
                  <a:pt x="1135519" y="664191"/>
                </a:lnTo>
                <a:lnTo>
                  <a:pt x="1141105" y="618367"/>
                </a:lnTo>
                <a:lnTo>
                  <a:pt x="1143000" y="571500"/>
                </a:lnTo>
                <a:lnTo>
                  <a:pt x="1141105" y="524632"/>
                </a:lnTo>
                <a:lnTo>
                  <a:pt x="1135519" y="478808"/>
                </a:lnTo>
                <a:lnTo>
                  <a:pt x="1126388" y="434173"/>
                </a:lnTo>
                <a:lnTo>
                  <a:pt x="1113861" y="390875"/>
                </a:lnTo>
                <a:lnTo>
                  <a:pt x="1098083" y="349061"/>
                </a:lnTo>
                <a:lnTo>
                  <a:pt x="1079203" y="308878"/>
                </a:lnTo>
                <a:lnTo>
                  <a:pt x="1057367" y="270474"/>
                </a:lnTo>
                <a:lnTo>
                  <a:pt x="1032723" y="233994"/>
                </a:lnTo>
                <a:lnTo>
                  <a:pt x="1005417" y="199588"/>
                </a:lnTo>
                <a:lnTo>
                  <a:pt x="975598" y="167401"/>
                </a:lnTo>
                <a:lnTo>
                  <a:pt x="943411" y="137582"/>
                </a:lnTo>
                <a:lnTo>
                  <a:pt x="909005" y="110276"/>
                </a:lnTo>
                <a:lnTo>
                  <a:pt x="872525" y="85632"/>
                </a:lnTo>
                <a:lnTo>
                  <a:pt x="834121" y="63796"/>
                </a:lnTo>
                <a:lnTo>
                  <a:pt x="793938" y="44916"/>
                </a:lnTo>
                <a:lnTo>
                  <a:pt x="752124" y="29138"/>
                </a:lnTo>
                <a:lnTo>
                  <a:pt x="708826" y="16611"/>
                </a:lnTo>
                <a:lnTo>
                  <a:pt x="664191" y="7480"/>
                </a:lnTo>
                <a:lnTo>
                  <a:pt x="618367" y="1894"/>
                </a:lnTo>
                <a:lnTo>
                  <a:pt x="571500" y="0"/>
                </a:lnTo>
                <a:close/>
              </a:path>
            </a:pathLst>
          </a:custGeom>
          <a:solidFill>
            <a:srgbClr val="FFC000"/>
          </a:solidFill>
        </p:spPr>
        <p:txBody>
          <a:bodyPr wrap="square" lIns="0" tIns="0" rIns="0" bIns="0" rtlCol="0"/>
          <a:lstStyle/>
          <a:p>
            <a:endParaRPr/>
          </a:p>
        </p:txBody>
      </p:sp>
      <p:sp>
        <p:nvSpPr>
          <p:cNvPr id="11" name="object 11"/>
          <p:cNvSpPr txBox="1"/>
          <p:nvPr/>
        </p:nvSpPr>
        <p:spPr>
          <a:xfrm>
            <a:off x="1185163" y="1316338"/>
            <a:ext cx="294005" cy="483234"/>
          </a:xfrm>
          <a:prstGeom prst="rect">
            <a:avLst/>
          </a:prstGeom>
        </p:spPr>
        <p:txBody>
          <a:bodyPr vert="horz" wrap="square" lIns="0" tIns="0" rIns="0" bIns="0" rtlCol="0">
            <a:spAutoFit/>
          </a:bodyPr>
          <a:lstStyle/>
          <a:p>
            <a:pPr marL="12700">
              <a:lnSpc>
                <a:spcPct val="100000"/>
              </a:lnSpc>
            </a:pPr>
            <a:r>
              <a:rPr sz="3600" b="1" dirty="0">
                <a:solidFill>
                  <a:srgbClr val="FFFFFF"/>
                </a:solidFill>
                <a:latin typeface="Trebuchet MS"/>
                <a:cs typeface="Trebuchet MS"/>
              </a:rPr>
              <a:t>P</a:t>
            </a:r>
            <a:endParaRPr sz="3600" dirty="0">
              <a:latin typeface="Trebuchet MS"/>
              <a:cs typeface="Trebuchet MS"/>
            </a:endParaRPr>
          </a:p>
        </p:txBody>
      </p:sp>
      <p:sp>
        <p:nvSpPr>
          <p:cNvPr id="12" name="object 12"/>
          <p:cNvSpPr/>
          <p:nvPr/>
        </p:nvSpPr>
        <p:spPr>
          <a:xfrm>
            <a:off x="762000" y="4648200"/>
            <a:ext cx="1143000" cy="1143000"/>
          </a:xfrm>
          <a:custGeom>
            <a:avLst/>
            <a:gdLst/>
            <a:ahLst/>
            <a:cxnLst/>
            <a:rect l="l" t="t" r="r" b="b"/>
            <a:pathLst>
              <a:path w="1143000" h="1143000">
                <a:moveTo>
                  <a:pt x="571500" y="0"/>
                </a:moveTo>
                <a:lnTo>
                  <a:pt x="524627" y="1894"/>
                </a:lnTo>
                <a:lnTo>
                  <a:pt x="478799" y="7480"/>
                </a:lnTo>
                <a:lnTo>
                  <a:pt x="434161" y="16611"/>
                </a:lnTo>
                <a:lnTo>
                  <a:pt x="390860" y="29138"/>
                </a:lnTo>
                <a:lnTo>
                  <a:pt x="349045" y="44916"/>
                </a:lnTo>
                <a:lnTo>
                  <a:pt x="308861" y="63796"/>
                </a:lnTo>
                <a:lnTo>
                  <a:pt x="270457" y="85632"/>
                </a:lnTo>
                <a:lnTo>
                  <a:pt x="233978" y="110276"/>
                </a:lnTo>
                <a:lnTo>
                  <a:pt x="199572" y="137582"/>
                </a:lnTo>
                <a:lnTo>
                  <a:pt x="167387" y="167401"/>
                </a:lnTo>
                <a:lnTo>
                  <a:pt x="137569" y="199588"/>
                </a:lnTo>
                <a:lnTo>
                  <a:pt x="110265" y="233994"/>
                </a:lnTo>
                <a:lnTo>
                  <a:pt x="85623" y="270474"/>
                </a:lnTo>
                <a:lnTo>
                  <a:pt x="63789" y="308878"/>
                </a:lnTo>
                <a:lnTo>
                  <a:pt x="44910" y="349061"/>
                </a:lnTo>
                <a:lnTo>
                  <a:pt x="29135" y="390875"/>
                </a:lnTo>
                <a:lnTo>
                  <a:pt x="16609" y="434173"/>
                </a:lnTo>
                <a:lnTo>
                  <a:pt x="7479" y="478808"/>
                </a:lnTo>
                <a:lnTo>
                  <a:pt x="1894" y="524632"/>
                </a:lnTo>
                <a:lnTo>
                  <a:pt x="0" y="571500"/>
                </a:lnTo>
                <a:lnTo>
                  <a:pt x="1894" y="618367"/>
                </a:lnTo>
                <a:lnTo>
                  <a:pt x="7479" y="664191"/>
                </a:lnTo>
                <a:lnTo>
                  <a:pt x="16609" y="708826"/>
                </a:lnTo>
                <a:lnTo>
                  <a:pt x="29135" y="752124"/>
                </a:lnTo>
                <a:lnTo>
                  <a:pt x="44910" y="793938"/>
                </a:lnTo>
                <a:lnTo>
                  <a:pt x="63789" y="834121"/>
                </a:lnTo>
                <a:lnTo>
                  <a:pt x="85623" y="872525"/>
                </a:lnTo>
                <a:lnTo>
                  <a:pt x="110265" y="909005"/>
                </a:lnTo>
                <a:lnTo>
                  <a:pt x="137569" y="943411"/>
                </a:lnTo>
                <a:lnTo>
                  <a:pt x="167387" y="975598"/>
                </a:lnTo>
                <a:lnTo>
                  <a:pt x="199572" y="1005417"/>
                </a:lnTo>
                <a:lnTo>
                  <a:pt x="233978" y="1032723"/>
                </a:lnTo>
                <a:lnTo>
                  <a:pt x="270457" y="1057367"/>
                </a:lnTo>
                <a:lnTo>
                  <a:pt x="308861" y="1079203"/>
                </a:lnTo>
                <a:lnTo>
                  <a:pt x="349045" y="1098083"/>
                </a:lnTo>
                <a:lnTo>
                  <a:pt x="390860" y="1113861"/>
                </a:lnTo>
                <a:lnTo>
                  <a:pt x="434161" y="1126388"/>
                </a:lnTo>
                <a:lnTo>
                  <a:pt x="478799" y="1135519"/>
                </a:lnTo>
                <a:lnTo>
                  <a:pt x="524627" y="1141105"/>
                </a:lnTo>
                <a:lnTo>
                  <a:pt x="571500" y="1143000"/>
                </a:lnTo>
                <a:lnTo>
                  <a:pt x="618367" y="1141105"/>
                </a:lnTo>
                <a:lnTo>
                  <a:pt x="664191" y="1135519"/>
                </a:lnTo>
                <a:lnTo>
                  <a:pt x="708826" y="1126388"/>
                </a:lnTo>
                <a:lnTo>
                  <a:pt x="752124" y="1113861"/>
                </a:lnTo>
                <a:lnTo>
                  <a:pt x="793938" y="1098083"/>
                </a:lnTo>
                <a:lnTo>
                  <a:pt x="834121" y="1079203"/>
                </a:lnTo>
                <a:lnTo>
                  <a:pt x="872525" y="1057367"/>
                </a:lnTo>
                <a:lnTo>
                  <a:pt x="909005" y="1032723"/>
                </a:lnTo>
                <a:lnTo>
                  <a:pt x="943411" y="1005417"/>
                </a:lnTo>
                <a:lnTo>
                  <a:pt x="975598" y="975598"/>
                </a:lnTo>
                <a:lnTo>
                  <a:pt x="1005417" y="943411"/>
                </a:lnTo>
                <a:lnTo>
                  <a:pt x="1032723" y="909005"/>
                </a:lnTo>
                <a:lnTo>
                  <a:pt x="1057367" y="872525"/>
                </a:lnTo>
                <a:lnTo>
                  <a:pt x="1079203" y="834121"/>
                </a:lnTo>
                <a:lnTo>
                  <a:pt x="1098083" y="793938"/>
                </a:lnTo>
                <a:lnTo>
                  <a:pt x="1113861" y="752124"/>
                </a:lnTo>
                <a:lnTo>
                  <a:pt x="1126388" y="708826"/>
                </a:lnTo>
                <a:lnTo>
                  <a:pt x="1135519" y="664191"/>
                </a:lnTo>
                <a:lnTo>
                  <a:pt x="1141105" y="618367"/>
                </a:lnTo>
                <a:lnTo>
                  <a:pt x="1143000" y="571500"/>
                </a:lnTo>
                <a:lnTo>
                  <a:pt x="1141105" y="524632"/>
                </a:lnTo>
                <a:lnTo>
                  <a:pt x="1135519" y="478808"/>
                </a:lnTo>
                <a:lnTo>
                  <a:pt x="1126388" y="434173"/>
                </a:lnTo>
                <a:lnTo>
                  <a:pt x="1113861" y="390875"/>
                </a:lnTo>
                <a:lnTo>
                  <a:pt x="1098083" y="349061"/>
                </a:lnTo>
                <a:lnTo>
                  <a:pt x="1079203" y="308878"/>
                </a:lnTo>
                <a:lnTo>
                  <a:pt x="1057367" y="270474"/>
                </a:lnTo>
                <a:lnTo>
                  <a:pt x="1032723" y="233994"/>
                </a:lnTo>
                <a:lnTo>
                  <a:pt x="1005417" y="199588"/>
                </a:lnTo>
                <a:lnTo>
                  <a:pt x="975598" y="167401"/>
                </a:lnTo>
                <a:lnTo>
                  <a:pt x="943411" y="137582"/>
                </a:lnTo>
                <a:lnTo>
                  <a:pt x="909005" y="110276"/>
                </a:lnTo>
                <a:lnTo>
                  <a:pt x="872525" y="85632"/>
                </a:lnTo>
                <a:lnTo>
                  <a:pt x="834121" y="63796"/>
                </a:lnTo>
                <a:lnTo>
                  <a:pt x="793938" y="44916"/>
                </a:lnTo>
                <a:lnTo>
                  <a:pt x="752124" y="29138"/>
                </a:lnTo>
                <a:lnTo>
                  <a:pt x="708826" y="16611"/>
                </a:lnTo>
                <a:lnTo>
                  <a:pt x="664191" y="7480"/>
                </a:lnTo>
                <a:lnTo>
                  <a:pt x="618367" y="1894"/>
                </a:lnTo>
                <a:lnTo>
                  <a:pt x="571500" y="0"/>
                </a:lnTo>
                <a:close/>
              </a:path>
            </a:pathLst>
          </a:custGeom>
          <a:solidFill>
            <a:srgbClr val="A40E28"/>
          </a:solidFill>
        </p:spPr>
        <p:txBody>
          <a:bodyPr wrap="square" lIns="0" tIns="0" rIns="0" bIns="0" rtlCol="0"/>
          <a:lstStyle/>
          <a:p>
            <a:endParaRPr/>
          </a:p>
        </p:txBody>
      </p:sp>
      <p:sp>
        <p:nvSpPr>
          <p:cNvPr id="13" name="object 13"/>
          <p:cNvSpPr/>
          <p:nvPr/>
        </p:nvSpPr>
        <p:spPr>
          <a:xfrm>
            <a:off x="929386" y="4815585"/>
            <a:ext cx="808355" cy="808355"/>
          </a:xfrm>
          <a:custGeom>
            <a:avLst/>
            <a:gdLst/>
            <a:ahLst/>
            <a:cxnLst/>
            <a:rect l="l" t="t" r="r" b="b"/>
            <a:pathLst>
              <a:path w="808355" h="808354">
                <a:moveTo>
                  <a:pt x="0" y="808227"/>
                </a:moveTo>
                <a:lnTo>
                  <a:pt x="808227" y="808227"/>
                </a:lnTo>
                <a:lnTo>
                  <a:pt x="808227" y="0"/>
                </a:lnTo>
                <a:lnTo>
                  <a:pt x="0" y="0"/>
                </a:lnTo>
                <a:lnTo>
                  <a:pt x="0" y="808227"/>
                </a:lnTo>
                <a:close/>
              </a:path>
            </a:pathLst>
          </a:custGeom>
          <a:solidFill>
            <a:srgbClr val="A40E28"/>
          </a:solidFill>
        </p:spPr>
        <p:txBody>
          <a:bodyPr wrap="square" lIns="0" tIns="0" rIns="0" bIns="0" rtlCol="0"/>
          <a:lstStyle/>
          <a:p>
            <a:endParaRPr/>
          </a:p>
        </p:txBody>
      </p:sp>
      <p:sp>
        <p:nvSpPr>
          <p:cNvPr id="14" name="object 14"/>
          <p:cNvSpPr txBox="1"/>
          <p:nvPr/>
        </p:nvSpPr>
        <p:spPr>
          <a:xfrm>
            <a:off x="1191564" y="4982702"/>
            <a:ext cx="285750" cy="483234"/>
          </a:xfrm>
          <a:prstGeom prst="rect">
            <a:avLst/>
          </a:prstGeom>
        </p:spPr>
        <p:txBody>
          <a:bodyPr vert="horz" wrap="square" lIns="0" tIns="0" rIns="0" bIns="0" rtlCol="0">
            <a:spAutoFit/>
          </a:bodyPr>
          <a:lstStyle/>
          <a:p>
            <a:pPr marL="12700">
              <a:lnSpc>
                <a:spcPct val="100000"/>
              </a:lnSpc>
            </a:pPr>
            <a:r>
              <a:rPr sz="3600" b="1" dirty="0">
                <a:solidFill>
                  <a:srgbClr val="FFFFFF"/>
                </a:solidFill>
                <a:latin typeface="Trebuchet MS"/>
                <a:cs typeface="Trebuchet MS"/>
              </a:rPr>
              <a:t>E</a:t>
            </a:r>
            <a:endParaRPr sz="3600">
              <a:latin typeface="Trebuchet MS"/>
              <a:cs typeface="Trebuchet MS"/>
            </a:endParaRPr>
          </a:p>
        </p:txBody>
      </p:sp>
      <p:sp>
        <p:nvSpPr>
          <p:cNvPr id="15" name="object 15"/>
          <p:cNvSpPr/>
          <p:nvPr/>
        </p:nvSpPr>
        <p:spPr>
          <a:xfrm>
            <a:off x="762000" y="3429000"/>
            <a:ext cx="1143000" cy="1143000"/>
          </a:xfrm>
          <a:custGeom>
            <a:avLst/>
            <a:gdLst/>
            <a:ahLst/>
            <a:cxnLst/>
            <a:rect l="l" t="t" r="r" b="b"/>
            <a:pathLst>
              <a:path w="1143000" h="1143000">
                <a:moveTo>
                  <a:pt x="571500" y="0"/>
                </a:moveTo>
                <a:lnTo>
                  <a:pt x="524627" y="1894"/>
                </a:lnTo>
                <a:lnTo>
                  <a:pt x="478799" y="7480"/>
                </a:lnTo>
                <a:lnTo>
                  <a:pt x="434161" y="16611"/>
                </a:lnTo>
                <a:lnTo>
                  <a:pt x="390860" y="29138"/>
                </a:lnTo>
                <a:lnTo>
                  <a:pt x="349045" y="44916"/>
                </a:lnTo>
                <a:lnTo>
                  <a:pt x="308861" y="63796"/>
                </a:lnTo>
                <a:lnTo>
                  <a:pt x="270457" y="85632"/>
                </a:lnTo>
                <a:lnTo>
                  <a:pt x="233978" y="110276"/>
                </a:lnTo>
                <a:lnTo>
                  <a:pt x="199572" y="137582"/>
                </a:lnTo>
                <a:lnTo>
                  <a:pt x="167387" y="167401"/>
                </a:lnTo>
                <a:lnTo>
                  <a:pt x="137569" y="199588"/>
                </a:lnTo>
                <a:lnTo>
                  <a:pt x="110265" y="233994"/>
                </a:lnTo>
                <a:lnTo>
                  <a:pt x="85623" y="270474"/>
                </a:lnTo>
                <a:lnTo>
                  <a:pt x="63789" y="308878"/>
                </a:lnTo>
                <a:lnTo>
                  <a:pt x="44910" y="349061"/>
                </a:lnTo>
                <a:lnTo>
                  <a:pt x="29135" y="390875"/>
                </a:lnTo>
                <a:lnTo>
                  <a:pt x="16609" y="434173"/>
                </a:lnTo>
                <a:lnTo>
                  <a:pt x="7479" y="478808"/>
                </a:lnTo>
                <a:lnTo>
                  <a:pt x="1894" y="524632"/>
                </a:lnTo>
                <a:lnTo>
                  <a:pt x="0" y="571500"/>
                </a:lnTo>
                <a:lnTo>
                  <a:pt x="1894" y="618367"/>
                </a:lnTo>
                <a:lnTo>
                  <a:pt x="7479" y="664191"/>
                </a:lnTo>
                <a:lnTo>
                  <a:pt x="16609" y="708826"/>
                </a:lnTo>
                <a:lnTo>
                  <a:pt x="29135" y="752124"/>
                </a:lnTo>
                <a:lnTo>
                  <a:pt x="44910" y="793938"/>
                </a:lnTo>
                <a:lnTo>
                  <a:pt x="63789" y="834121"/>
                </a:lnTo>
                <a:lnTo>
                  <a:pt x="85623" y="872525"/>
                </a:lnTo>
                <a:lnTo>
                  <a:pt x="110265" y="909005"/>
                </a:lnTo>
                <a:lnTo>
                  <a:pt x="137569" y="943411"/>
                </a:lnTo>
                <a:lnTo>
                  <a:pt x="167387" y="975598"/>
                </a:lnTo>
                <a:lnTo>
                  <a:pt x="199572" y="1005417"/>
                </a:lnTo>
                <a:lnTo>
                  <a:pt x="233978" y="1032723"/>
                </a:lnTo>
                <a:lnTo>
                  <a:pt x="270457" y="1057367"/>
                </a:lnTo>
                <a:lnTo>
                  <a:pt x="308861" y="1079203"/>
                </a:lnTo>
                <a:lnTo>
                  <a:pt x="349045" y="1098083"/>
                </a:lnTo>
                <a:lnTo>
                  <a:pt x="390860" y="1113861"/>
                </a:lnTo>
                <a:lnTo>
                  <a:pt x="434161" y="1126388"/>
                </a:lnTo>
                <a:lnTo>
                  <a:pt x="478799" y="1135519"/>
                </a:lnTo>
                <a:lnTo>
                  <a:pt x="524627" y="1141105"/>
                </a:lnTo>
                <a:lnTo>
                  <a:pt x="571500" y="1143000"/>
                </a:lnTo>
                <a:lnTo>
                  <a:pt x="618367" y="1141105"/>
                </a:lnTo>
                <a:lnTo>
                  <a:pt x="664191" y="1135519"/>
                </a:lnTo>
                <a:lnTo>
                  <a:pt x="708826" y="1126388"/>
                </a:lnTo>
                <a:lnTo>
                  <a:pt x="752124" y="1113861"/>
                </a:lnTo>
                <a:lnTo>
                  <a:pt x="793938" y="1098083"/>
                </a:lnTo>
                <a:lnTo>
                  <a:pt x="834121" y="1079203"/>
                </a:lnTo>
                <a:lnTo>
                  <a:pt x="872525" y="1057367"/>
                </a:lnTo>
                <a:lnTo>
                  <a:pt x="909005" y="1032723"/>
                </a:lnTo>
                <a:lnTo>
                  <a:pt x="943411" y="1005417"/>
                </a:lnTo>
                <a:lnTo>
                  <a:pt x="975598" y="975598"/>
                </a:lnTo>
                <a:lnTo>
                  <a:pt x="1005417" y="943411"/>
                </a:lnTo>
                <a:lnTo>
                  <a:pt x="1032723" y="909005"/>
                </a:lnTo>
                <a:lnTo>
                  <a:pt x="1057367" y="872525"/>
                </a:lnTo>
                <a:lnTo>
                  <a:pt x="1079203" y="834121"/>
                </a:lnTo>
                <a:lnTo>
                  <a:pt x="1098083" y="793938"/>
                </a:lnTo>
                <a:lnTo>
                  <a:pt x="1113861" y="752124"/>
                </a:lnTo>
                <a:lnTo>
                  <a:pt x="1126388" y="708826"/>
                </a:lnTo>
                <a:lnTo>
                  <a:pt x="1135519" y="664191"/>
                </a:lnTo>
                <a:lnTo>
                  <a:pt x="1141105" y="618367"/>
                </a:lnTo>
                <a:lnTo>
                  <a:pt x="1143000" y="571500"/>
                </a:lnTo>
                <a:lnTo>
                  <a:pt x="1141105" y="524632"/>
                </a:lnTo>
                <a:lnTo>
                  <a:pt x="1135519" y="478808"/>
                </a:lnTo>
                <a:lnTo>
                  <a:pt x="1126388" y="434173"/>
                </a:lnTo>
                <a:lnTo>
                  <a:pt x="1113861" y="390875"/>
                </a:lnTo>
                <a:lnTo>
                  <a:pt x="1098083" y="349061"/>
                </a:lnTo>
                <a:lnTo>
                  <a:pt x="1079203" y="308878"/>
                </a:lnTo>
                <a:lnTo>
                  <a:pt x="1057367" y="270474"/>
                </a:lnTo>
                <a:lnTo>
                  <a:pt x="1032723" y="233994"/>
                </a:lnTo>
                <a:lnTo>
                  <a:pt x="1005417" y="199588"/>
                </a:lnTo>
                <a:lnTo>
                  <a:pt x="975598" y="167401"/>
                </a:lnTo>
                <a:lnTo>
                  <a:pt x="943411" y="137582"/>
                </a:lnTo>
                <a:lnTo>
                  <a:pt x="909005" y="110276"/>
                </a:lnTo>
                <a:lnTo>
                  <a:pt x="872525" y="85632"/>
                </a:lnTo>
                <a:lnTo>
                  <a:pt x="834121" y="63796"/>
                </a:lnTo>
                <a:lnTo>
                  <a:pt x="793938" y="44916"/>
                </a:lnTo>
                <a:lnTo>
                  <a:pt x="752124" y="29138"/>
                </a:lnTo>
                <a:lnTo>
                  <a:pt x="708826" y="16611"/>
                </a:lnTo>
                <a:lnTo>
                  <a:pt x="664191" y="7480"/>
                </a:lnTo>
                <a:lnTo>
                  <a:pt x="618367" y="1894"/>
                </a:lnTo>
                <a:lnTo>
                  <a:pt x="571500" y="0"/>
                </a:lnTo>
                <a:close/>
              </a:path>
            </a:pathLst>
          </a:custGeom>
          <a:solidFill>
            <a:srgbClr val="AD5016"/>
          </a:solidFill>
        </p:spPr>
        <p:txBody>
          <a:bodyPr wrap="square" lIns="0" tIns="0" rIns="0" bIns="0" rtlCol="0"/>
          <a:lstStyle/>
          <a:p>
            <a:endParaRPr/>
          </a:p>
        </p:txBody>
      </p:sp>
      <p:sp>
        <p:nvSpPr>
          <p:cNvPr id="16" name="object 16"/>
          <p:cNvSpPr/>
          <p:nvPr/>
        </p:nvSpPr>
        <p:spPr>
          <a:xfrm>
            <a:off x="929386" y="3596385"/>
            <a:ext cx="808355" cy="808355"/>
          </a:xfrm>
          <a:custGeom>
            <a:avLst/>
            <a:gdLst/>
            <a:ahLst/>
            <a:cxnLst/>
            <a:rect l="l" t="t" r="r" b="b"/>
            <a:pathLst>
              <a:path w="808355" h="808354">
                <a:moveTo>
                  <a:pt x="0" y="808227"/>
                </a:moveTo>
                <a:lnTo>
                  <a:pt x="808227" y="808227"/>
                </a:lnTo>
                <a:lnTo>
                  <a:pt x="808227" y="0"/>
                </a:lnTo>
                <a:lnTo>
                  <a:pt x="0" y="0"/>
                </a:lnTo>
                <a:lnTo>
                  <a:pt x="0" y="808227"/>
                </a:lnTo>
                <a:close/>
              </a:path>
            </a:pathLst>
          </a:custGeom>
          <a:solidFill>
            <a:srgbClr val="AD5016"/>
          </a:solidFill>
        </p:spPr>
        <p:txBody>
          <a:bodyPr wrap="square" lIns="0" tIns="0" rIns="0" bIns="0" rtlCol="0"/>
          <a:lstStyle/>
          <a:p>
            <a:endParaRPr/>
          </a:p>
        </p:txBody>
      </p:sp>
      <p:sp>
        <p:nvSpPr>
          <p:cNvPr id="17" name="object 17"/>
          <p:cNvSpPr txBox="1"/>
          <p:nvPr/>
        </p:nvSpPr>
        <p:spPr>
          <a:xfrm>
            <a:off x="1179372" y="3762866"/>
            <a:ext cx="305435" cy="483234"/>
          </a:xfrm>
          <a:prstGeom prst="rect">
            <a:avLst/>
          </a:prstGeom>
        </p:spPr>
        <p:txBody>
          <a:bodyPr vert="horz" wrap="square" lIns="0" tIns="0" rIns="0" bIns="0" rtlCol="0">
            <a:spAutoFit/>
          </a:bodyPr>
          <a:lstStyle/>
          <a:p>
            <a:pPr marL="12700">
              <a:lnSpc>
                <a:spcPct val="100000"/>
              </a:lnSpc>
            </a:pPr>
            <a:r>
              <a:rPr sz="3600" b="1" dirty="0">
                <a:solidFill>
                  <a:srgbClr val="FFFFFF"/>
                </a:solidFill>
                <a:latin typeface="Trebuchet MS"/>
                <a:cs typeface="Trebuchet MS"/>
              </a:rPr>
              <a:t>C</a:t>
            </a:r>
            <a:endParaRPr sz="3600">
              <a:latin typeface="Trebuchet MS"/>
              <a:cs typeface="Trebuchet MS"/>
            </a:endParaRPr>
          </a:p>
        </p:txBody>
      </p:sp>
      <p:sp>
        <p:nvSpPr>
          <p:cNvPr id="18" name="object 18"/>
          <p:cNvSpPr/>
          <p:nvPr/>
        </p:nvSpPr>
        <p:spPr>
          <a:xfrm>
            <a:off x="762000" y="2209800"/>
            <a:ext cx="1143000" cy="1143000"/>
          </a:xfrm>
          <a:custGeom>
            <a:avLst/>
            <a:gdLst/>
            <a:ahLst/>
            <a:cxnLst/>
            <a:rect l="l" t="t" r="r" b="b"/>
            <a:pathLst>
              <a:path w="1143000" h="1143000">
                <a:moveTo>
                  <a:pt x="571500" y="0"/>
                </a:moveTo>
                <a:lnTo>
                  <a:pt x="524627" y="1894"/>
                </a:lnTo>
                <a:lnTo>
                  <a:pt x="478799" y="7480"/>
                </a:lnTo>
                <a:lnTo>
                  <a:pt x="434161" y="16611"/>
                </a:lnTo>
                <a:lnTo>
                  <a:pt x="390860" y="29138"/>
                </a:lnTo>
                <a:lnTo>
                  <a:pt x="349045" y="44916"/>
                </a:lnTo>
                <a:lnTo>
                  <a:pt x="308861" y="63796"/>
                </a:lnTo>
                <a:lnTo>
                  <a:pt x="270457" y="85632"/>
                </a:lnTo>
                <a:lnTo>
                  <a:pt x="233978" y="110276"/>
                </a:lnTo>
                <a:lnTo>
                  <a:pt x="199572" y="137582"/>
                </a:lnTo>
                <a:lnTo>
                  <a:pt x="167387" y="167401"/>
                </a:lnTo>
                <a:lnTo>
                  <a:pt x="137569" y="199588"/>
                </a:lnTo>
                <a:lnTo>
                  <a:pt x="110265" y="233994"/>
                </a:lnTo>
                <a:lnTo>
                  <a:pt x="85623" y="270474"/>
                </a:lnTo>
                <a:lnTo>
                  <a:pt x="63789" y="308878"/>
                </a:lnTo>
                <a:lnTo>
                  <a:pt x="44910" y="349061"/>
                </a:lnTo>
                <a:lnTo>
                  <a:pt x="29135" y="390875"/>
                </a:lnTo>
                <a:lnTo>
                  <a:pt x="16609" y="434173"/>
                </a:lnTo>
                <a:lnTo>
                  <a:pt x="7479" y="478808"/>
                </a:lnTo>
                <a:lnTo>
                  <a:pt x="1894" y="524632"/>
                </a:lnTo>
                <a:lnTo>
                  <a:pt x="0" y="571500"/>
                </a:lnTo>
                <a:lnTo>
                  <a:pt x="1894" y="618367"/>
                </a:lnTo>
                <a:lnTo>
                  <a:pt x="7479" y="664191"/>
                </a:lnTo>
                <a:lnTo>
                  <a:pt x="16609" y="708826"/>
                </a:lnTo>
                <a:lnTo>
                  <a:pt x="29135" y="752124"/>
                </a:lnTo>
                <a:lnTo>
                  <a:pt x="44910" y="793938"/>
                </a:lnTo>
                <a:lnTo>
                  <a:pt x="63789" y="834121"/>
                </a:lnTo>
                <a:lnTo>
                  <a:pt x="85623" y="872525"/>
                </a:lnTo>
                <a:lnTo>
                  <a:pt x="110265" y="909005"/>
                </a:lnTo>
                <a:lnTo>
                  <a:pt x="137569" y="943411"/>
                </a:lnTo>
                <a:lnTo>
                  <a:pt x="167387" y="975598"/>
                </a:lnTo>
                <a:lnTo>
                  <a:pt x="199572" y="1005417"/>
                </a:lnTo>
                <a:lnTo>
                  <a:pt x="233978" y="1032723"/>
                </a:lnTo>
                <a:lnTo>
                  <a:pt x="270457" y="1057367"/>
                </a:lnTo>
                <a:lnTo>
                  <a:pt x="308861" y="1079203"/>
                </a:lnTo>
                <a:lnTo>
                  <a:pt x="349045" y="1098083"/>
                </a:lnTo>
                <a:lnTo>
                  <a:pt x="390860" y="1113861"/>
                </a:lnTo>
                <a:lnTo>
                  <a:pt x="434161" y="1126388"/>
                </a:lnTo>
                <a:lnTo>
                  <a:pt x="478799" y="1135519"/>
                </a:lnTo>
                <a:lnTo>
                  <a:pt x="524627" y="1141105"/>
                </a:lnTo>
                <a:lnTo>
                  <a:pt x="571500" y="1143000"/>
                </a:lnTo>
                <a:lnTo>
                  <a:pt x="618367" y="1141105"/>
                </a:lnTo>
                <a:lnTo>
                  <a:pt x="664191" y="1135519"/>
                </a:lnTo>
                <a:lnTo>
                  <a:pt x="708826" y="1126388"/>
                </a:lnTo>
                <a:lnTo>
                  <a:pt x="752124" y="1113861"/>
                </a:lnTo>
                <a:lnTo>
                  <a:pt x="793938" y="1098083"/>
                </a:lnTo>
                <a:lnTo>
                  <a:pt x="834121" y="1079203"/>
                </a:lnTo>
                <a:lnTo>
                  <a:pt x="872525" y="1057367"/>
                </a:lnTo>
                <a:lnTo>
                  <a:pt x="909005" y="1032723"/>
                </a:lnTo>
                <a:lnTo>
                  <a:pt x="943411" y="1005417"/>
                </a:lnTo>
                <a:lnTo>
                  <a:pt x="975598" y="975598"/>
                </a:lnTo>
                <a:lnTo>
                  <a:pt x="1005417" y="943411"/>
                </a:lnTo>
                <a:lnTo>
                  <a:pt x="1032723" y="909005"/>
                </a:lnTo>
                <a:lnTo>
                  <a:pt x="1057367" y="872525"/>
                </a:lnTo>
                <a:lnTo>
                  <a:pt x="1079203" y="834121"/>
                </a:lnTo>
                <a:lnTo>
                  <a:pt x="1098083" y="793938"/>
                </a:lnTo>
                <a:lnTo>
                  <a:pt x="1113861" y="752124"/>
                </a:lnTo>
                <a:lnTo>
                  <a:pt x="1126388" y="708826"/>
                </a:lnTo>
                <a:lnTo>
                  <a:pt x="1135519" y="664191"/>
                </a:lnTo>
                <a:lnTo>
                  <a:pt x="1141105" y="618367"/>
                </a:lnTo>
                <a:lnTo>
                  <a:pt x="1143000" y="571500"/>
                </a:lnTo>
                <a:lnTo>
                  <a:pt x="1141105" y="524632"/>
                </a:lnTo>
                <a:lnTo>
                  <a:pt x="1135519" y="478808"/>
                </a:lnTo>
                <a:lnTo>
                  <a:pt x="1126388" y="434173"/>
                </a:lnTo>
                <a:lnTo>
                  <a:pt x="1113861" y="390875"/>
                </a:lnTo>
                <a:lnTo>
                  <a:pt x="1098083" y="349061"/>
                </a:lnTo>
                <a:lnTo>
                  <a:pt x="1079203" y="308878"/>
                </a:lnTo>
                <a:lnTo>
                  <a:pt x="1057367" y="270474"/>
                </a:lnTo>
                <a:lnTo>
                  <a:pt x="1032723" y="233994"/>
                </a:lnTo>
                <a:lnTo>
                  <a:pt x="1005417" y="199588"/>
                </a:lnTo>
                <a:lnTo>
                  <a:pt x="975598" y="167401"/>
                </a:lnTo>
                <a:lnTo>
                  <a:pt x="943411" y="137582"/>
                </a:lnTo>
                <a:lnTo>
                  <a:pt x="909005" y="110276"/>
                </a:lnTo>
                <a:lnTo>
                  <a:pt x="872525" y="85632"/>
                </a:lnTo>
                <a:lnTo>
                  <a:pt x="834121" y="63796"/>
                </a:lnTo>
                <a:lnTo>
                  <a:pt x="793938" y="44916"/>
                </a:lnTo>
                <a:lnTo>
                  <a:pt x="752124" y="29138"/>
                </a:lnTo>
                <a:lnTo>
                  <a:pt x="708826" y="16611"/>
                </a:lnTo>
                <a:lnTo>
                  <a:pt x="664191" y="7480"/>
                </a:lnTo>
                <a:lnTo>
                  <a:pt x="618367" y="1894"/>
                </a:lnTo>
                <a:lnTo>
                  <a:pt x="571500" y="0"/>
                </a:lnTo>
                <a:close/>
              </a:path>
            </a:pathLst>
          </a:custGeom>
          <a:solidFill>
            <a:srgbClr val="FF861E"/>
          </a:solidFill>
        </p:spPr>
        <p:txBody>
          <a:bodyPr wrap="square" lIns="0" tIns="0" rIns="0" bIns="0" rtlCol="0"/>
          <a:lstStyle/>
          <a:p>
            <a:endParaRPr/>
          </a:p>
        </p:txBody>
      </p:sp>
      <p:sp>
        <p:nvSpPr>
          <p:cNvPr id="19" name="object 19"/>
          <p:cNvSpPr txBox="1"/>
          <p:nvPr/>
        </p:nvSpPr>
        <p:spPr>
          <a:xfrm>
            <a:off x="1175410" y="2543405"/>
            <a:ext cx="314960" cy="482600"/>
          </a:xfrm>
          <a:prstGeom prst="rect">
            <a:avLst/>
          </a:prstGeom>
        </p:spPr>
        <p:txBody>
          <a:bodyPr vert="horz" wrap="square" lIns="0" tIns="0" rIns="0" bIns="0" rtlCol="0">
            <a:spAutoFit/>
          </a:bodyPr>
          <a:lstStyle/>
          <a:p>
            <a:pPr marL="12700">
              <a:lnSpc>
                <a:spcPct val="100000"/>
              </a:lnSpc>
            </a:pPr>
            <a:r>
              <a:rPr sz="3600" b="1" dirty="0">
                <a:solidFill>
                  <a:srgbClr val="FFFFFF"/>
                </a:solidFill>
                <a:latin typeface="Trebuchet MS"/>
                <a:cs typeface="Trebuchet MS"/>
              </a:rPr>
              <a:t>A</a:t>
            </a:r>
            <a:endParaRPr sz="3600">
              <a:latin typeface="Trebuchet MS"/>
              <a:cs typeface="Trebuchet MS"/>
            </a:endParaRPr>
          </a:p>
        </p:txBody>
      </p:sp>
      <p:sp>
        <p:nvSpPr>
          <p:cNvPr id="3" name="Footer Placeholder 2"/>
          <p:cNvSpPr>
            <a:spLocks noGrp="1"/>
          </p:cNvSpPr>
          <p:nvPr>
            <p:ph type="ftr" sz="quarter" idx="11"/>
          </p:nvPr>
        </p:nvSpPr>
        <p:spPr/>
        <p:txBody>
          <a:bodyPr/>
          <a:lstStyle/>
          <a:p>
            <a:r>
              <a:rPr lang="de-DE" smtClean="0"/>
              <a:t>Draft Sept 28 2014</a:t>
            </a:r>
            <a:endParaRPr lang="en-US" dirty="0"/>
          </a:p>
        </p:txBody>
      </p:sp>
    </p:spTree>
    <p:extLst>
      <p:ext uri="{BB962C8B-B14F-4D97-AF65-F5344CB8AC3E}">
        <p14:creationId xmlns:p14="http://schemas.microsoft.com/office/powerpoint/2010/main" val="139183296"/>
      </p:ext>
    </p:extLst>
  </p:cSld>
  <p:clrMapOvr>
    <a:masterClrMapping/>
  </p:clrMapOvr>
  <p:transition spd="slow">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3540" y="266040"/>
            <a:ext cx="8468360" cy="430887"/>
          </a:xfrm>
          <a:prstGeom prst="rect">
            <a:avLst/>
          </a:prstGeom>
        </p:spPr>
        <p:txBody>
          <a:bodyPr vert="horz" wrap="square" lIns="0" tIns="0" rIns="0" bIns="0" rtlCol="0">
            <a:spAutoFit/>
          </a:bodyPr>
          <a:lstStyle/>
          <a:p>
            <a:pPr marL="12700">
              <a:lnSpc>
                <a:spcPct val="100000"/>
              </a:lnSpc>
            </a:pPr>
            <a:r>
              <a:rPr sz="2800" spc="-20" dirty="0" smtClean="0">
                <a:solidFill>
                  <a:srgbClr val="31546F"/>
                </a:solidFill>
                <a:latin typeface="Helvetica"/>
                <a:cs typeface="Helvetica"/>
              </a:rPr>
              <a:t>P</a:t>
            </a:r>
            <a:r>
              <a:rPr sz="2800" spc="-35" dirty="0" smtClean="0">
                <a:solidFill>
                  <a:srgbClr val="31546F"/>
                </a:solidFill>
                <a:latin typeface="Helvetica"/>
                <a:cs typeface="Helvetica"/>
              </a:rPr>
              <a:t>R</a:t>
            </a:r>
            <a:r>
              <a:rPr sz="2800" spc="-20" dirty="0" smtClean="0">
                <a:solidFill>
                  <a:srgbClr val="31546F"/>
                </a:solidFill>
                <a:latin typeface="Helvetica"/>
                <a:cs typeface="Helvetica"/>
              </a:rPr>
              <a:t>IN</a:t>
            </a:r>
            <a:r>
              <a:rPr sz="2800" spc="-5" dirty="0" smtClean="0">
                <a:solidFill>
                  <a:srgbClr val="31546F"/>
                </a:solidFill>
                <a:latin typeface="Helvetica"/>
                <a:cs typeface="Helvetica"/>
              </a:rPr>
              <a:t>C</a:t>
            </a:r>
            <a:r>
              <a:rPr sz="2800" spc="-20" dirty="0" smtClean="0">
                <a:solidFill>
                  <a:srgbClr val="31546F"/>
                </a:solidFill>
                <a:latin typeface="Helvetica"/>
                <a:cs typeface="Helvetica"/>
              </a:rPr>
              <a:t>IPL</a:t>
            </a:r>
            <a:r>
              <a:rPr sz="2800" spc="-30" dirty="0" smtClean="0">
                <a:solidFill>
                  <a:srgbClr val="31546F"/>
                </a:solidFill>
                <a:latin typeface="Helvetica"/>
                <a:cs typeface="Helvetica"/>
              </a:rPr>
              <a:t>E</a:t>
            </a:r>
            <a:r>
              <a:rPr sz="2800" spc="-20" dirty="0" smtClean="0">
                <a:solidFill>
                  <a:srgbClr val="31546F"/>
                </a:solidFill>
                <a:latin typeface="Helvetica"/>
                <a:cs typeface="Helvetica"/>
              </a:rPr>
              <a:t>S</a:t>
            </a:r>
            <a:r>
              <a:rPr sz="2800" spc="45" dirty="0" smtClean="0">
                <a:solidFill>
                  <a:srgbClr val="31546F"/>
                </a:solidFill>
                <a:latin typeface="Helvetica"/>
                <a:cs typeface="Helvetica"/>
              </a:rPr>
              <a:t> </a:t>
            </a:r>
            <a:r>
              <a:rPr sz="2800" spc="-20" dirty="0">
                <a:solidFill>
                  <a:srgbClr val="31546F"/>
                </a:solidFill>
                <a:latin typeface="Helvetica"/>
                <a:cs typeface="Helvetica"/>
              </a:rPr>
              <a:t>OF</a:t>
            </a:r>
            <a:r>
              <a:rPr sz="2800" spc="10" dirty="0">
                <a:solidFill>
                  <a:srgbClr val="31546F"/>
                </a:solidFill>
                <a:latin typeface="Helvetica"/>
                <a:cs typeface="Helvetica"/>
              </a:rPr>
              <a:t> </a:t>
            </a:r>
            <a:r>
              <a:rPr sz="2800" spc="-25" dirty="0">
                <a:solidFill>
                  <a:srgbClr val="31546F"/>
                </a:solidFill>
                <a:latin typeface="Helvetica"/>
                <a:cs typeface="Helvetica"/>
              </a:rPr>
              <a:t>MOTIVA</a:t>
            </a:r>
            <a:r>
              <a:rPr sz="2800" spc="-20" dirty="0">
                <a:solidFill>
                  <a:srgbClr val="31546F"/>
                </a:solidFill>
                <a:latin typeface="Helvetica"/>
                <a:cs typeface="Helvetica"/>
              </a:rPr>
              <a:t>TION</a:t>
            </a:r>
            <a:r>
              <a:rPr sz="2800" spc="-30" dirty="0">
                <a:solidFill>
                  <a:srgbClr val="31546F"/>
                </a:solidFill>
                <a:latin typeface="Helvetica"/>
                <a:cs typeface="Helvetica"/>
              </a:rPr>
              <a:t>A</a:t>
            </a:r>
            <a:r>
              <a:rPr sz="2800" spc="-20" dirty="0">
                <a:solidFill>
                  <a:srgbClr val="31546F"/>
                </a:solidFill>
                <a:latin typeface="Helvetica"/>
                <a:cs typeface="Helvetica"/>
              </a:rPr>
              <a:t>L</a:t>
            </a:r>
            <a:r>
              <a:rPr sz="2800" spc="105" dirty="0">
                <a:solidFill>
                  <a:srgbClr val="31546F"/>
                </a:solidFill>
                <a:latin typeface="Helvetica"/>
                <a:cs typeface="Helvetica"/>
              </a:rPr>
              <a:t> </a:t>
            </a:r>
            <a:r>
              <a:rPr sz="2800" spc="-25" dirty="0">
                <a:solidFill>
                  <a:srgbClr val="31546F"/>
                </a:solidFill>
                <a:latin typeface="Helvetica"/>
                <a:cs typeface="Helvetica"/>
              </a:rPr>
              <a:t>INTE</a:t>
            </a:r>
            <a:r>
              <a:rPr sz="2800" spc="-30" dirty="0">
                <a:solidFill>
                  <a:srgbClr val="31546F"/>
                </a:solidFill>
                <a:latin typeface="Helvetica"/>
                <a:cs typeface="Helvetica"/>
              </a:rPr>
              <a:t>R</a:t>
            </a:r>
            <a:r>
              <a:rPr sz="2800" spc="-20" dirty="0">
                <a:solidFill>
                  <a:srgbClr val="31546F"/>
                </a:solidFill>
                <a:latin typeface="Helvetica"/>
                <a:cs typeface="Helvetica"/>
              </a:rPr>
              <a:t>VIE</a:t>
            </a:r>
            <a:r>
              <a:rPr sz="2800" spc="-45" dirty="0">
                <a:solidFill>
                  <a:srgbClr val="31546F"/>
                </a:solidFill>
                <a:latin typeface="Helvetica"/>
                <a:cs typeface="Helvetica"/>
              </a:rPr>
              <a:t>W</a:t>
            </a:r>
            <a:r>
              <a:rPr sz="2800" spc="-25" dirty="0">
                <a:solidFill>
                  <a:srgbClr val="31546F"/>
                </a:solidFill>
                <a:latin typeface="Helvetica"/>
                <a:cs typeface="Helvetica"/>
              </a:rPr>
              <a:t>ING</a:t>
            </a:r>
            <a:endParaRPr sz="2800" dirty="0">
              <a:solidFill>
                <a:srgbClr val="31546F"/>
              </a:solidFill>
              <a:latin typeface="Helvetica"/>
              <a:cs typeface="Helvetica"/>
            </a:endParaRPr>
          </a:p>
        </p:txBody>
      </p:sp>
      <p:sp>
        <p:nvSpPr>
          <p:cNvPr id="5" name="object 5"/>
          <p:cNvSpPr/>
          <p:nvPr/>
        </p:nvSpPr>
        <p:spPr>
          <a:xfrm>
            <a:off x="3240023" y="1178305"/>
            <a:ext cx="5218430" cy="892175"/>
          </a:xfrm>
          <a:custGeom>
            <a:avLst/>
            <a:gdLst/>
            <a:ahLst/>
            <a:cxnLst/>
            <a:rect l="l" t="t" r="r" b="b"/>
            <a:pathLst>
              <a:path w="5218430" h="892175">
                <a:moveTo>
                  <a:pt x="5218176" y="148717"/>
                </a:moveTo>
                <a:lnTo>
                  <a:pt x="5218176" y="743458"/>
                </a:lnTo>
                <a:lnTo>
                  <a:pt x="5217458" y="758145"/>
                </a:lnTo>
                <a:lnTo>
                  <a:pt x="5207237" y="799498"/>
                </a:lnTo>
                <a:lnTo>
                  <a:pt x="5186326" y="835365"/>
                </a:lnTo>
                <a:lnTo>
                  <a:pt x="5156544" y="863925"/>
                </a:lnTo>
                <a:lnTo>
                  <a:pt x="5119711" y="883353"/>
                </a:lnTo>
                <a:lnTo>
                  <a:pt x="5077645" y="891826"/>
                </a:lnTo>
                <a:lnTo>
                  <a:pt x="0" y="892048"/>
                </a:lnTo>
                <a:lnTo>
                  <a:pt x="0" y="0"/>
                </a:lnTo>
                <a:lnTo>
                  <a:pt x="5069458" y="0"/>
                </a:lnTo>
                <a:lnTo>
                  <a:pt x="5084162" y="716"/>
                </a:lnTo>
                <a:lnTo>
                  <a:pt x="5125548" y="10929"/>
                </a:lnTo>
                <a:lnTo>
                  <a:pt x="5161436" y="31824"/>
                </a:lnTo>
                <a:lnTo>
                  <a:pt x="5190010" y="61583"/>
                </a:lnTo>
                <a:lnTo>
                  <a:pt x="5209453" y="98391"/>
                </a:lnTo>
                <a:lnTo>
                  <a:pt x="5217949" y="140430"/>
                </a:lnTo>
                <a:lnTo>
                  <a:pt x="5218176" y="148717"/>
                </a:lnTo>
                <a:close/>
              </a:path>
            </a:pathLst>
          </a:custGeom>
          <a:ln w="25399">
            <a:solidFill>
              <a:srgbClr val="E7F3F4"/>
            </a:solidFill>
          </a:ln>
        </p:spPr>
        <p:txBody>
          <a:bodyPr wrap="square" lIns="0" tIns="0" rIns="0" bIns="0" rtlCol="0"/>
          <a:lstStyle/>
          <a:p>
            <a:endParaRPr/>
          </a:p>
        </p:txBody>
      </p:sp>
      <p:sp>
        <p:nvSpPr>
          <p:cNvPr id="6" name="object 6"/>
          <p:cNvSpPr txBox="1"/>
          <p:nvPr/>
        </p:nvSpPr>
        <p:spPr>
          <a:xfrm>
            <a:off x="3240023" y="1381505"/>
            <a:ext cx="5069840" cy="430887"/>
          </a:xfrm>
          <a:prstGeom prst="rect">
            <a:avLst/>
          </a:prstGeom>
        </p:spPr>
        <p:txBody>
          <a:bodyPr vert="horz" wrap="square" lIns="0" tIns="0" rIns="0" bIns="0" rtlCol="0">
            <a:spAutoFit/>
          </a:bodyPr>
          <a:lstStyle/>
          <a:p>
            <a:pPr marL="248285">
              <a:lnSpc>
                <a:spcPct val="100000"/>
              </a:lnSpc>
              <a:tabLst>
                <a:tab pos="535305" algn="l"/>
              </a:tabLst>
            </a:pPr>
            <a:r>
              <a:rPr sz="2800" dirty="0" smtClean="0">
                <a:solidFill>
                  <a:srgbClr val="31546F"/>
                </a:solidFill>
                <a:latin typeface="Helvetica"/>
                <a:cs typeface="Helvetica"/>
              </a:rPr>
              <a:t>E</a:t>
            </a:r>
            <a:r>
              <a:rPr sz="2800" spc="10" dirty="0" smtClean="0">
                <a:solidFill>
                  <a:srgbClr val="31546F"/>
                </a:solidFill>
                <a:latin typeface="Helvetica"/>
                <a:cs typeface="Helvetica"/>
              </a:rPr>
              <a:t>x</a:t>
            </a:r>
            <a:r>
              <a:rPr sz="2800" spc="-5" dirty="0" smtClean="0">
                <a:solidFill>
                  <a:srgbClr val="31546F"/>
                </a:solidFill>
                <a:latin typeface="Helvetica"/>
                <a:cs typeface="Helvetica"/>
              </a:rPr>
              <a:t>p</a:t>
            </a:r>
            <a:r>
              <a:rPr sz="2800" spc="-20" dirty="0" smtClean="0">
                <a:solidFill>
                  <a:srgbClr val="31546F"/>
                </a:solidFill>
                <a:latin typeface="Helvetica"/>
                <a:cs typeface="Helvetica"/>
              </a:rPr>
              <a:t>r</a:t>
            </a:r>
            <a:r>
              <a:rPr sz="2800" spc="-5" dirty="0" smtClean="0">
                <a:solidFill>
                  <a:srgbClr val="31546F"/>
                </a:solidFill>
                <a:latin typeface="Helvetica"/>
                <a:cs typeface="Helvetica"/>
              </a:rPr>
              <a:t>es</a:t>
            </a:r>
            <a:r>
              <a:rPr sz="2800" spc="-15" dirty="0" smtClean="0">
                <a:solidFill>
                  <a:srgbClr val="31546F"/>
                </a:solidFill>
                <a:latin typeface="Helvetica"/>
                <a:cs typeface="Helvetica"/>
              </a:rPr>
              <a:t>s</a:t>
            </a:r>
            <a:r>
              <a:rPr sz="2800" spc="-10" dirty="0" smtClean="0">
                <a:solidFill>
                  <a:srgbClr val="31546F"/>
                </a:solidFill>
                <a:latin typeface="Helvetica"/>
                <a:cs typeface="Helvetica"/>
              </a:rPr>
              <a:t>i</a:t>
            </a:r>
            <a:r>
              <a:rPr sz="2800" spc="-5" dirty="0" smtClean="0">
                <a:solidFill>
                  <a:srgbClr val="31546F"/>
                </a:solidFill>
                <a:latin typeface="Helvetica"/>
                <a:cs typeface="Helvetica"/>
              </a:rPr>
              <a:t>ng</a:t>
            </a:r>
            <a:r>
              <a:rPr lang="en-US" sz="2800" dirty="0">
                <a:solidFill>
                  <a:srgbClr val="31546F"/>
                </a:solidFill>
                <a:latin typeface="Helvetica"/>
                <a:cs typeface="Helvetica"/>
              </a:rPr>
              <a:t> </a:t>
            </a:r>
            <a:r>
              <a:rPr sz="2800" dirty="0" smtClean="0">
                <a:solidFill>
                  <a:srgbClr val="31546F"/>
                </a:solidFill>
                <a:latin typeface="Helvetica"/>
                <a:cs typeface="Helvetica"/>
              </a:rPr>
              <a:t>Emp</a:t>
            </a:r>
            <a:r>
              <a:rPr sz="2800" spc="-15" dirty="0" smtClean="0">
                <a:solidFill>
                  <a:srgbClr val="31546F"/>
                </a:solidFill>
                <a:latin typeface="Helvetica"/>
                <a:cs typeface="Helvetica"/>
              </a:rPr>
              <a:t>a</a:t>
            </a:r>
            <a:r>
              <a:rPr sz="2800" spc="-5" dirty="0" smtClean="0">
                <a:solidFill>
                  <a:srgbClr val="31546F"/>
                </a:solidFill>
                <a:latin typeface="Helvetica"/>
                <a:cs typeface="Helvetica"/>
              </a:rPr>
              <a:t>thy</a:t>
            </a:r>
            <a:endParaRPr sz="2800" dirty="0">
              <a:solidFill>
                <a:srgbClr val="31546F"/>
              </a:solidFill>
              <a:latin typeface="Helvetica"/>
              <a:cs typeface="Helvetica"/>
            </a:endParaRPr>
          </a:p>
        </p:txBody>
      </p:sp>
      <p:sp>
        <p:nvSpPr>
          <p:cNvPr id="7" name="object 7"/>
          <p:cNvSpPr/>
          <p:nvPr/>
        </p:nvSpPr>
        <p:spPr>
          <a:xfrm>
            <a:off x="304800" y="1066800"/>
            <a:ext cx="2935605" cy="1115060"/>
          </a:xfrm>
          <a:custGeom>
            <a:avLst/>
            <a:gdLst/>
            <a:ahLst/>
            <a:cxnLst/>
            <a:rect l="l" t="t" r="r" b="b"/>
            <a:pathLst>
              <a:path w="2935605" h="1115060">
                <a:moveTo>
                  <a:pt x="2749423" y="0"/>
                </a:moveTo>
                <a:lnTo>
                  <a:pt x="185851" y="0"/>
                </a:lnTo>
                <a:lnTo>
                  <a:pt x="170609" y="615"/>
                </a:lnTo>
                <a:lnTo>
                  <a:pt x="127108" y="9473"/>
                </a:lnTo>
                <a:lnTo>
                  <a:pt x="87953" y="27842"/>
                </a:lnTo>
                <a:lnTo>
                  <a:pt x="54435" y="54435"/>
                </a:lnTo>
                <a:lnTo>
                  <a:pt x="27845" y="87963"/>
                </a:lnTo>
                <a:lnTo>
                  <a:pt x="9475" y="127138"/>
                </a:lnTo>
                <a:lnTo>
                  <a:pt x="616" y="170671"/>
                </a:lnTo>
                <a:lnTo>
                  <a:pt x="0" y="185927"/>
                </a:lnTo>
                <a:lnTo>
                  <a:pt x="0" y="929259"/>
                </a:lnTo>
                <a:lnTo>
                  <a:pt x="5401" y="973909"/>
                </a:lnTo>
                <a:lnTo>
                  <a:pt x="20744" y="1014645"/>
                </a:lnTo>
                <a:lnTo>
                  <a:pt x="44738" y="1050176"/>
                </a:lnTo>
                <a:lnTo>
                  <a:pt x="76090" y="1079211"/>
                </a:lnTo>
                <a:lnTo>
                  <a:pt x="113510" y="1100458"/>
                </a:lnTo>
                <a:lnTo>
                  <a:pt x="155706" y="1112628"/>
                </a:lnTo>
                <a:lnTo>
                  <a:pt x="185851" y="1115060"/>
                </a:lnTo>
                <a:lnTo>
                  <a:pt x="2749423" y="1115060"/>
                </a:lnTo>
                <a:lnTo>
                  <a:pt x="2794073" y="1109660"/>
                </a:lnTo>
                <a:lnTo>
                  <a:pt x="2834809" y="1094321"/>
                </a:lnTo>
                <a:lnTo>
                  <a:pt x="2870340" y="1070334"/>
                </a:lnTo>
                <a:lnTo>
                  <a:pt x="2899375" y="1038991"/>
                </a:lnTo>
                <a:lnTo>
                  <a:pt x="2920622" y="1001581"/>
                </a:lnTo>
                <a:lnTo>
                  <a:pt x="2932792" y="959397"/>
                </a:lnTo>
                <a:lnTo>
                  <a:pt x="2935224" y="929259"/>
                </a:lnTo>
                <a:lnTo>
                  <a:pt x="2935224" y="185927"/>
                </a:lnTo>
                <a:lnTo>
                  <a:pt x="2929824" y="141228"/>
                </a:lnTo>
                <a:lnTo>
                  <a:pt x="2914485" y="100457"/>
                </a:lnTo>
                <a:lnTo>
                  <a:pt x="2890498" y="64904"/>
                </a:lnTo>
                <a:lnTo>
                  <a:pt x="2859155" y="35856"/>
                </a:lnTo>
                <a:lnTo>
                  <a:pt x="2821745" y="14603"/>
                </a:lnTo>
                <a:lnTo>
                  <a:pt x="2779561" y="2431"/>
                </a:lnTo>
                <a:lnTo>
                  <a:pt x="2749423" y="0"/>
                </a:lnTo>
                <a:close/>
              </a:path>
            </a:pathLst>
          </a:custGeom>
          <a:solidFill>
            <a:srgbClr val="92D050"/>
          </a:solidFill>
        </p:spPr>
        <p:txBody>
          <a:bodyPr wrap="square" lIns="0" tIns="0" rIns="0" bIns="0" rtlCol="0"/>
          <a:lstStyle/>
          <a:p>
            <a:endParaRPr/>
          </a:p>
        </p:txBody>
      </p:sp>
      <p:sp>
        <p:nvSpPr>
          <p:cNvPr id="8" name="object 8"/>
          <p:cNvSpPr/>
          <p:nvPr/>
        </p:nvSpPr>
        <p:spPr>
          <a:xfrm>
            <a:off x="304800" y="1066800"/>
            <a:ext cx="2935605" cy="1115060"/>
          </a:xfrm>
          <a:custGeom>
            <a:avLst/>
            <a:gdLst/>
            <a:ahLst/>
            <a:cxnLst/>
            <a:rect l="l" t="t" r="r" b="b"/>
            <a:pathLst>
              <a:path w="2935605" h="1115060">
                <a:moveTo>
                  <a:pt x="0" y="185927"/>
                </a:moveTo>
                <a:lnTo>
                  <a:pt x="5401" y="141228"/>
                </a:lnTo>
                <a:lnTo>
                  <a:pt x="20744" y="100457"/>
                </a:lnTo>
                <a:lnTo>
                  <a:pt x="44738" y="64904"/>
                </a:lnTo>
                <a:lnTo>
                  <a:pt x="76090" y="35856"/>
                </a:lnTo>
                <a:lnTo>
                  <a:pt x="113510" y="14603"/>
                </a:lnTo>
                <a:lnTo>
                  <a:pt x="155706" y="2431"/>
                </a:lnTo>
                <a:lnTo>
                  <a:pt x="185851" y="0"/>
                </a:lnTo>
                <a:lnTo>
                  <a:pt x="2749423" y="0"/>
                </a:lnTo>
                <a:lnTo>
                  <a:pt x="2794073" y="5400"/>
                </a:lnTo>
                <a:lnTo>
                  <a:pt x="2834809" y="20742"/>
                </a:lnTo>
                <a:lnTo>
                  <a:pt x="2870340" y="44736"/>
                </a:lnTo>
                <a:lnTo>
                  <a:pt x="2899375" y="76096"/>
                </a:lnTo>
                <a:lnTo>
                  <a:pt x="2920622" y="113532"/>
                </a:lnTo>
                <a:lnTo>
                  <a:pt x="2932792" y="155755"/>
                </a:lnTo>
                <a:lnTo>
                  <a:pt x="2935224" y="185927"/>
                </a:lnTo>
                <a:lnTo>
                  <a:pt x="2935224" y="929259"/>
                </a:lnTo>
                <a:lnTo>
                  <a:pt x="2929824" y="973909"/>
                </a:lnTo>
                <a:lnTo>
                  <a:pt x="2914485" y="1014645"/>
                </a:lnTo>
                <a:lnTo>
                  <a:pt x="2890498" y="1050176"/>
                </a:lnTo>
                <a:lnTo>
                  <a:pt x="2859155" y="1079211"/>
                </a:lnTo>
                <a:lnTo>
                  <a:pt x="2821745" y="1100458"/>
                </a:lnTo>
                <a:lnTo>
                  <a:pt x="2779561" y="1112628"/>
                </a:lnTo>
                <a:lnTo>
                  <a:pt x="2749423" y="1115060"/>
                </a:lnTo>
                <a:lnTo>
                  <a:pt x="185851" y="1115060"/>
                </a:lnTo>
                <a:lnTo>
                  <a:pt x="141190" y="1109660"/>
                </a:lnTo>
                <a:lnTo>
                  <a:pt x="100442" y="1094321"/>
                </a:lnTo>
                <a:lnTo>
                  <a:pt x="64902" y="1070334"/>
                </a:lnTo>
                <a:lnTo>
                  <a:pt x="35859" y="1038991"/>
                </a:lnTo>
                <a:lnTo>
                  <a:pt x="14605" y="1001581"/>
                </a:lnTo>
                <a:lnTo>
                  <a:pt x="2432" y="959397"/>
                </a:lnTo>
                <a:lnTo>
                  <a:pt x="0" y="929259"/>
                </a:lnTo>
                <a:lnTo>
                  <a:pt x="0" y="185927"/>
                </a:lnTo>
                <a:close/>
              </a:path>
            </a:pathLst>
          </a:custGeom>
          <a:ln w="25400">
            <a:solidFill>
              <a:srgbClr val="FFFFFF"/>
            </a:solidFill>
          </a:ln>
        </p:spPr>
        <p:txBody>
          <a:bodyPr wrap="square" lIns="0" tIns="0" rIns="0" bIns="0" rtlCol="0"/>
          <a:lstStyle/>
          <a:p>
            <a:endParaRPr/>
          </a:p>
        </p:txBody>
      </p:sp>
      <p:sp>
        <p:nvSpPr>
          <p:cNvPr id="9" name="object 9"/>
          <p:cNvSpPr txBox="1"/>
          <p:nvPr/>
        </p:nvSpPr>
        <p:spPr>
          <a:xfrm>
            <a:off x="1432052" y="1303715"/>
            <a:ext cx="678180" cy="635635"/>
          </a:xfrm>
          <a:prstGeom prst="rect">
            <a:avLst/>
          </a:prstGeom>
        </p:spPr>
        <p:txBody>
          <a:bodyPr vert="horz" wrap="square" lIns="0" tIns="0" rIns="0" bIns="0" rtlCol="0">
            <a:spAutoFit/>
          </a:bodyPr>
          <a:lstStyle/>
          <a:p>
            <a:pPr marL="12700">
              <a:lnSpc>
                <a:spcPct val="100000"/>
              </a:lnSpc>
            </a:pPr>
            <a:r>
              <a:rPr sz="4800" spc="-35" dirty="0">
                <a:solidFill>
                  <a:srgbClr val="FFFFFF"/>
                </a:solidFill>
                <a:latin typeface="Trebuchet MS"/>
                <a:cs typeface="Trebuchet MS"/>
              </a:rPr>
              <a:t>EE</a:t>
            </a:r>
            <a:endParaRPr sz="4800">
              <a:latin typeface="Trebuchet MS"/>
              <a:cs typeface="Trebuchet MS"/>
            </a:endParaRPr>
          </a:p>
        </p:txBody>
      </p:sp>
      <p:sp>
        <p:nvSpPr>
          <p:cNvPr id="10" name="object 10"/>
          <p:cNvSpPr/>
          <p:nvPr/>
        </p:nvSpPr>
        <p:spPr>
          <a:xfrm>
            <a:off x="3240023" y="2349245"/>
            <a:ext cx="5218430" cy="892175"/>
          </a:xfrm>
          <a:custGeom>
            <a:avLst/>
            <a:gdLst/>
            <a:ahLst/>
            <a:cxnLst/>
            <a:rect l="l" t="t" r="r" b="b"/>
            <a:pathLst>
              <a:path w="5218430" h="892175">
                <a:moveTo>
                  <a:pt x="5218176" y="148589"/>
                </a:moveTo>
                <a:lnTo>
                  <a:pt x="5218176" y="743330"/>
                </a:lnTo>
                <a:lnTo>
                  <a:pt x="5217459" y="758034"/>
                </a:lnTo>
                <a:lnTo>
                  <a:pt x="5207246" y="799420"/>
                </a:lnTo>
                <a:lnTo>
                  <a:pt x="5186351" y="835308"/>
                </a:lnTo>
                <a:lnTo>
                  <a:pt x="5156592" y="863882"/>
                </a:lnTo>
                <a:lnTo>
                  <a:pt x="5119784" y="883325"/>
                </a:lnTo>
                <a:lnTo>
                  <a:pt x="5077745" y="891821"/>
                </a:lnTo>
                <a:lnTo>
                  <a:pt x="0" y="892048"/>
                </a:lnTo>
                <a:lnTo>
                  <a:pt x="0" y="0"/>
                </a:lnTo>
                <a:lnTo>
                  <a:pt x="5069458" y="0"/>
                </a:lnTo>
                <a:lnTo>
                  <a:pt x="5084168" y="717"/>
                </a:lnTo>
                <a:lnTo>
                  <a:pt x="5125570" y="10937"/>
                </a:lnTo>
                <a:lnTo>
                  <a:pt x="5161469" y="31840"/>
                </a:lnTo>
                <a:lnTo>
                  <a:pt x="5190045" y="61603"/>
                </a:lnTo>
                <a:lnTo>
                  <a:pt x="5209480" y="98403"/>
                </a:lnTo>
                <a:lnTo>
                  <a:pt x="5217954" y="140415"/>
                </a:lnTo>
                <a:lnTo>
                  <a:pt x="5218176" y="148589"/>
                </a:lnTo>
                <a:close/>
              </a:path>
            </a:pathLst>
          </a:custGeom>
          <a:ln w="25399">
            <a:solidFill>
              <a:srgbClr val="E7F3F4"/>
            </a:solidFill>
          </a:ln>
        </p:spPr>
        <p:txBody>
          <a:bodyPr wrap="square" lIns="0" tIns="0" rIns="0" bIns="0" rtlCol="0"/>
          <a:lstStyle/>
          <a:p>
            <a:endParaRPr/>
          </a:p>
        </p:txBody>
      </p:sp>
      <p:sp>
        <p:nvSpPr>
          <p:cNvPr id="11" name="object 11"/>
          <p:cNvSpPr txBox="1"/>
          <p:nvPr/>
        </p:nvSpPr>
        <p:spPr>
          <a:xfrm>
            <a:off x="3240023" y="2552445"/>
            <a:ext cx="5069840" cy="430887"/>
          </a:xfrm>
          <a:prstGeom prst="rect">
            <a:avLst/>
          </a:prstGeom>
        </p:spPr>
        <p:txBody>
          <a:bodyPr vert="horz" wrap="square" lIns="0" tIns="0" rIns="0" bIns="0" rtlCol="0">
            <a:spAutoFit/>
          </a:bodyPr>
          <a:lstStyle/>
          <a:p>
            <a:pPr marL="248285">
              <a:lnSpc>
                <a:spcPct val="100000"/>
              </a:lnSpc>
              <a:tabLst>
                <a:tab pos="535305" algn="l"/>
              </a:tabLst>
            </a:pPr>
            <a:r>
              <a:rPr sz="2800" spc="-125" dirty="0">
                <a:solidFill>
                  <a:srgbClr val="31546F"/>
                </a:solidFill>
                <a:latin typeface="Helvetica"/>
                <a:cs typeface="Helvetica"/>
              </a:rPr>
              <a:t>R</a:t>
            </a:r>
            <a:r>
              <a:rPr sz="2800" dirty="0">
                <a:solidFill>
                  <a:srgbClr val="31546F"/>
                </a:solidFill>
                <a:latin typeface="Helvetica"/>
                <a:cs typeface="Helvetica"/>
              </a:rPr>
              <a:t>o</a:t>
            </a:r>
            <a:r>
              <a:rPr sz="2800" spc="10" dirty="0">
                <a:solidFill>
                  <a:srgbClr val="31546F"/>
                </a:solidFill>
                <a:latin typeface="Helvetica"/>
                <a:cs typeface="Helvetica"/>
              </a:rPr>
              <a:t>l</a:t>
            </a:r>
            <a:r>
              <a:rPr sz="2800" spc="5" dirty="0">
                <a:solidFill>
                  <a:srgbClr val="31546F"/>
                </a:solidFill>
                <a:latin typeface="Helvetica"/>
                <a:cs typeface="Helvetica"/>
              </a:rPr>
              <a:t>l</a:t>
            </a:r>
            <a:r>
              <a:rPr sz="2800" spc="-10" dirty="0">
                <a:solidFill>
                  <a:srgbClr val="31546F"/>
                </a:solidFill>
                <a:latin typeface="Helvetica"/>
                <a:cs typeface="Helvetica"/>
              </a:rPr>
              <a:t>i</a:t>
            </a:r>
            <a:r>
              <a:rPr sz="2800" spc="-5" dirty="0">
                <a:solidFill>
                  <a:srgbClr val="31546F"/>
                </a:solidFill>
                <a:latin typeface="Helvetica"/>
                <a:cs typeface="Helvetica"/>
              </a:rPr>
              <a:t>n</a:t>
            </a:r>
            <a:r>
              <a:rPr sz="2800" dirty="0">
                <a:solidFill>
                  <a:srgbClr val="31546F"/>
                </a:solidFill>
                <a:latin typeface="Helvetica"/>
                <a:cs typeface="Helvetica"/>
              </a:rPr>
              <a:t>g</a:t>
            </a:r>
            <a:r>
              <a:rPr sz="2800" spc="-45" dirty="0">
                <a:solidFill>
                  <a:srgbClr val="31546F"/>
                </a:solidFill>
                <a:latin typeface="Helvetica"/>
                <a:cs typeface="Helvetica"/>
              </a:rPr>
              <a:t> </a:t>
            </a:r>
            <a:r>
              <a:rPr sz="2800" spc="-5" dirty="0" smtClean="0">
                <a:solidFill>
                  <a:srgbClr val="31546F"/>
                </a:solidFill>
                <a:latin typeface="Helvetica"/>
                <a:cs typeface="Helvetica"/>
              </a:rPr>
              <a:t>w</a:t>
            </a:r>
            <a:r>
              <a:rPr sz="2800" spc="-15" dirty="0" smtClean="0">
                <a:solidFill>
                  <a:srgbClr val="31546F"/>
                </a:solidFill>
                <a:latin typeface="Helvetica"/>
                <a:cs typeface="Helvetica"/>
              </a:rPr>
              <a:t>i</a:t>
            </a:r>
            <a:r>
              <a:rPr sz="2800" spc="-10" dirty="0" smtClean="0">
                <a:solidFill>
                  <a:srgbClr val="31546F"/>
                </a:solidFill>
                <a:latin typeface="Helvetica"/>
                <a:cs typeface="Helvetica"/>
              </a:rPr>
              <a:t>t</a:t>
            </a:r>
            <a:r>
              <a:rPr sz="2800" dirty="0" smtClean="0">
                <a:solidFill>
                  <a:srgbClr val="31546F"/>
                </a:solidFill>
                <a:latin typeface="Helvetica"/>
                <a:cs typeface="Helvetica"/>
              </a:rPr>
              <a:t>h</a:t>
            </a:r>
            <a:r>
              <a:rPr lang="en-US" sz="2800" dirty="0" smtClean="0">
                <a:solidFill>
                  <a:srgbClr val="31546F"/>
                </a:solidFill>
                <a:latin typeface="Helvetica"/>
                <a:cs typeface="Helvetica"/>
              </a:rPr>
              <a:t> </a:t>
            </a:r>
            <a:r>
              <a:rPr sz="2800" spc="-125" dirty="0" smtClean="0">
                <a:solidFill>
                  <a:srgbClr val="31546F"/>
                </a:solidFill>
                <a:latin typeface="Helvetica"/>
                <a:cs typeface="Helvetica"/>
              </a:rPr>
              <a:t>R</a:t>
            </a:r>
            <a:r>
              <a:rPr sz="2800" spc="-5" dirty="0" smtClean="0">
                <a:solidFill>
                  <a:srgbClr val="31546F"/>
                </a:solidFill>
                <a:latin typeface="Helvetica"/>
                <a:cs typeface="Helvetica"/>
              </a:rPr>
              <a:t>es</a:t>
            </a:r>
            <a:r>
              <a:rPr sz="2800" spc="-15" dirty="0" smtClean="0">
                <a:solidFill>
                  <a:srgbClr val="31546F"/>
                </a:solidFill>
                <a:latin typeface="Helvetica"/>
                <a:cs typeface="Helvetica"/>
              </a:rPr>
              <a:t>is</a:t>
            </a:r>
            <a:r>
              <a:rPr sz="2800" spc="-10" dirty="0" smtClean="0">
                <a:solidFill>
                  <a:srgbClr val="31546F"/>
                </a:solidFill>
                <a:latin typeface="Helvetica"/>
                <a:cs typeface="Helvetica"/>
              </a:rPr>
              <a:t>t</a:t>
            </a:r>
            <a:r>
              <a:rPr sz="2800" spc="-15" dirty="0" smtClean="0">
                <a:solidFill>
                  <a:srgbClr val="31546F"/>
                </a:solidFill>
                <a:latin typeface="Helvetica"/>
                <a:cs typeface="Helvetica"/>
              </a:rPr>
              <a:t>a</a:t>
            </a:r>
            <a:r>
              <a:rPr sz="2800" spc="-5" dirty="0" smtClean="0">
                <a:solidFill>
                  <a:srgbClr val="31546F"/>
                </a:solidFill>
                <a:latin typeface="Helvetica"/>
                <a:cs typeface="Helvetica"/>
              </a:rPr>
              <a:t>nce</a:t>
            </a:r>
            <a:endParaRPr sz="2800" dirty="0">
              <a:solidFill>
                <a:srgbClr val="31546F"/>
              </a:solidFill>
              <a:latin typeface="Helvetica"/>
              <a:cs typeface="Helvetica"/>
            </a:endParaRPr>
          </a:p>
        </p:txBody>
      </p:sp>
      <p:sp>
        <p:nvSpPr>
          <p:cNvPr id="12" name="object 12"/>
          <p:cNvSpPr/>
          <p:nvPr/>
        </p:nvSpPr>
        <p:spPr>
          <a:xfrm>
            <a:off x="304800" y="2237739"/>
            <a:ext cx="2935605" cy="1115060"/>
          </a:xfrm>
          <a:custGeom>
            <a:avLst/>
            <a:gdLst/>
            <a:ahLst/>
            <a:cxnLst/>
            <a:rect l="l" t="t" r="r" b="b"/>
            <a:pathLst>
              <a:path w="2935605" h="1115060">
                <a:moveTo>
                  <a:pt x="2749423" y="0"/>
                </a:moveTo>
                <a:lnTo>
                  <a:pt x="185851" y="0"/>
                </a:lnTo>
                <a:lnTo>
                  <a:pt x="170609" y="615"/>
                </a:lnTo>
                <a:lnTo>
                  <a:pt x="127108" y="9472"/>
                </a:lnTo>
                <a:lnTo>
                  <a:pt x="87953" y="27837"/>
                </a:lnTo>
                <a:lnTo>
                  <a:pt x="54435" y="54419"/>
                </a:lnTo>
                <a:lnTo>
                  <a:pt x="27845" y="87928"/>
                </a:lnTo>
                <a:lnTo>
                  <a:pt x="9475" y="127073"/>
                </a:lnTo>
                <a:lnTo>
                  <a:pt x="616" y="170562"/>
                </a:lnTo>
                <a:lnTo>
                  <a:pt x="0" y="185800"/>
                </a:lnTo>
                <a:lnTo>
                  <a:pt x="0" y="929132"/>
                </a:lnTo>
                <a:lnTo>
                  <a:pt x="5401" y="973831"/>
                </a:lnTo>
                <a:lnTo>
                  <a:pt x="20744" y="1014602"/>
                </a:lnTo>
                <a:lnTo>
                  <a:pt x="44738" y="1050155"/>
                </a:lnTo>
                <a:lnTo>
                  <a:pt x="76090" y="1079203"/>
                </a:lnTo>
                <a:lnTo>
                  <a:pt x="113510" y="1100456"/>
                </a:lnTo>
                <a:lnTo>
                  <a:pt x="155706" y="1112628"/>
                </a:lnTo>
                <a:lnTo>
                  <a:pt x="185851" y="1115060"/>
                </a:lnTo>
                <a:lnTo>
                  <a:pt x="2749423" y="1115060"/>
                </a:lnTo>
                <a:lnTo>
                  <a:pt x="2794073" y="1109659"/>
                </a:lnTo>
                <a:lnTo>
                  <a:pt x="2834809" y="1094317"/>
                </a:lnTo>
                <a:lnTo>
                  <a:pt x="2870340" y="1070323"/>
                </a:lnTo>
                <a:lnTo>
                  <a:pt x="2899375" y="1038963"/>
                </a:lnTo>
                <a:lnTo>
                  <a:pt x="2920622" y="1001527"/>
                </a:lnTo>
                <a:lnTo>
                  <a:pt x="2932792" y="959304"/>
                </a:lnTo>
                <a:lnTo>
                  <a:pt x="2935224" y="929132"/>
                </a:lnTo>
                <a:lnTo>
                  <a:pt x="2935224" y="185800"/>
                </a:lnTo>
                <a:lnTo>
                  <a:pt x="2929824" y="141150"/>
                </a:lnTo>
                <a:lnTo>
                  <a:pt x="2914485" y="100414"/>
                </a:lnTo>
                <a:lnTo>
                  <a:pt x="2890498" y="64883"/>
                </a:lnTo>
                <a:lnTo>
                  <a:pt x="2859155" y="35848"/>
                </a:lnTo>
                <a:lnTo>
                  <a:pt x="2821745" y="14601"/>
                </a:lnTo>
                <a:lnTo>
                  <a:pt x="2779561" y="2431"/>
                </a:lnTo>
                <a:lnTo>
                  <a:pt x="2749423" y="0"/>
                </a:lnTo>
                <a:close/>
              </a:path>
            </a:pathLst>
          </a:custGeom>
          <a:solidFill>
            <a:srgbClr val="00AF50"/>
          </a:solidFill>
        </p:spPr>
        <p:txBody>
          <a:bodyPr wrap="square" lIns="0" tIns="0" rIns="0" bIns="0" rtlCol="0"/>
          <a:lstStyle/>
          <a:p>
            <a:endParaRPr/>
          </a:p>
        </p:txBody>
      </p:sp>
      <p:sp>
        <p:nvSpPr>
          <p:cNvPr id="13" name="object 13"/>
          <p:cNvSpPr/>
          <p:nvPr/>
        </p:nvSpPr>
        <p:spPr>
          <a:xfrm>
            <a:off x="304800" y="2237739"/>
            <a:ext cx="2935605" cy="1115060"/>
          </a:xfrm>
          <a:custGeom>
            <a:avLst/>
            <a:gdLst/>
            <a:ahLst/>
            <a:cxnLst/>
            <a:rect l="l" t="t" r="r" b="b"/>
            <a:pathLst>
              <a:path w="2935605" h="1115060">
                <a:moveTo>
                  <a:pt x="0" y="185800"/>
                </a:moveTo>
                <a:lnTo>
                  <a:pt x="5401" y="141150"/>
                </a:lnTo>
                <a:lnTo>
                  <a:pt x="20744" y="100414"/>
                </a:lnTo>
                <a:lnTo>
                  <a:pt x="44738" y="64883"/>
                </a:lnTo>
                <a:lnTo>
                  <a:pt x="76090" y="35848"/>
                </a:lnTo>
                <a:lnTo>
                  <a:pt x="113510" y="14601"/>
                </a:lnTo>
                <a:lnTo>
                  <a:pt x="155706" y="2431"/>
                </a:lnTo>
                <a:lnTo>
                  <a:pt x="185851" y="0"/>
                </a:lnTo>
                <a:lnTo>
                  <a:pt x="2749423" y="0"/>
                </a:lnTo>
                <a:lnTo>
                  <a:pt x="2794073" y="5399"/>
                </a:lnTo>
                <a:lnTo>
                  <a:pt x="2834809" y="20738"/>
                </a:lnTo>
                <a:lnTo>
                  <a:pt x="2870340" y="44725"/>
                </a:lnTo>
                <a:lnTo>
                  <a:pt x="2899375" y="76068"/>
                </a:lnTo>
                <a:lnTo>
                  <a:pt x="2920622" y="113478"/>
                </a:lnTo>
                <a:lnTo>
                  <a:pt x="2932792" y="155662"/>
                </a:lnTo>
                <a:lnTo>
                  <a:pt x="2935224" y="185800"/>
                </a:lnTo>
                <a:lnTo>
                  <a:pt x="2935224" y="929132"/>
                </a:lnTo>
                <a:lnTo>
                  <a:pt x="2929824" y="973831"/>
                </a:lnTo>
                <a:lnTo>
                  <a:pt x="2914485" y="1014602"/>
                </a:lnTo>
                <a:lnTo>
                  <a:pt x="2890498" y="1050155"/>
                </a:lnTo>
                <a:lnTo>
                  <a:pt x="2859155" y="1079203"/>
                </a:lnTo>
                <a:lnTo>
                  <a:pt x="2821745" y="1100456"/>
                </a:lnTo>
                <a:lnTo>
                  <a:pt x="2779561" y="1112628"/>
                </a:lnTo>
                <a:lnTo>
                  <a:pt x="2749423" y="1115060"/>
                </a:lnTo>
                <a:lnTo>
                  <a:pt x="185851" y="1115060"/>
                </a:lnTo>
                <a:lnTo>
                  <a:pt x="141190" y="1109659"/>
                </a:lnTo>
                <a:lnTo>
                  <a:pt x="100442" y="1094317"/>
                </a:lnTo>
                <a:lnTo>
                  <a:pt x="64902" y="1070323"/>
                </a:lnTo>
                <a:lnTo>
                  <a:pt x="35859" y="1038963"/>
                </a:lnTo>
                <a:lnTo>
                  <a:pt x="14605" y="1001527"/>
                </a:lnTo>
                <a:lnTo>
                  <a:pt x="2432" y="959304"/>
                </a:lnTo>
                <a:lnTo>
                  <a:pt x="0" y="929132"/>
                </a:lnTo>
                <a:lnTo>
                  <a:pt x="0" y="185800"/>
                </a:lnTo>
                <a:close/>
              </a:path>
            </a:pathLst>
          </a:custGeom>
          <a:ln w="25400">
            <a:solidFill>
              <a:srgbClr val="FFFFFF"/>
            </a:solidFill>
          </a:ln>
        </p:spPr>
        <p:txBody>
          <a:bodyPr wrap="square" lIns="0" tIns="0" rIns="0" bIns="0" rtlCol="0"/>
          <a:lstStyle/>
          <a:p>
            <a:endParaRPr/>
          </a:p>
        </p:txBody>
      </p:sp>
      <p:sp>
        <p:nvSpPr>
          <p:cNvPr id="14" name="object 14"/>
          <p:cNvSpPr txBox="1"/>
          <p:nvPr/>
        </p:nvSpPr>
        <p:spPr>
          <a:xfrm>
            <a:off x="1404619" y="2475036"/>
            <a:ext cx="732790" cy="635635"/>
          </a:xfrm>
          <a:prstGeom prst="rect">
            <a:avLst/>
          </a:prstGeom>
        </p:spPr>
        <p:txBody>
          <a:bodyPr vert="horz" wrap="square" lIns="0" tIns="0" rIns="0" bIns="0" rtlCol="0">
            <a:spAutoFit/>
          </a:bodyPr>
          <a:lstStyle/>
          <a:p>
            <a:pPr marL="12700">
              <a:lnSpc>
                <a:spcPct val="100000"/>
              </a:lnSpc>
            </a:pPr>
            <a:r>
              <a:rPr sz="4800" spc="-15" dirty="0">
                <a:solidFill>
                  <a:srgbClr val="FFFFFF"/>
                </a:solidFill>
                <a:latin typeface="Trebuchet MS"/>
                <a:cs typeface="Trebuchet MS"/>
              </a:rPr>
              <a:t>RR</a:t>
            </a:r>
            <a:endParaRPr sz="4800">
              <a:latin typeface="Trebuchet MS"/>
              <a:cs typeface="Trebuchet MS"/>
            </a:endParaRPr>
          </a:p>
        </p:txBody>
      </p:sp>
      <p:sp>
        <p:nvSpPr>
          <p:cNvPr id="15" name="object 15"/>
          <p:cNvSpPr/>
          <p:nvPr/>
        </p:nvSpPr>
        <p:spPr>
          <a:xfrm>
            <a:off x="3240023" y="3540505"/>
            <a:ext cx="5218430" cy="892175"/>
          </a:xfrm>
          <a:custGeom>
            <a:avLst/>
            <a:gdLst/>
            <a:ahLst/>
            <a:cxnLst/>
            <a:rect l="l" t="t" r="r" b="b"/>
            <a:pathLst>
              <a:path w="5218430" h="892175">
                <a:moveTo>
                  <a:pt x="5218176" y="148717"/>
                </a:moveTo>
                <a:lnTo>
                  <a:pt x="5218176" y="743458"/>
                </a:lnTo>
                <a:lnTo>
                  <a:pt x="5217458" y="758145"/>
                </a:lnTo>
                <a:lnTo>
                  <a:pt x="5207237" y="799498"/>
                </a:lnTo>
                <a:lnTo>
                  <a:pt x="5186326" y="835365"/>
                </a:lnTo>
                <a:lnTo>
                  <a:pt x="5156544" y="863925"/>
                </a:lnTo>
                <a:lnTo>
                  <a:pt x="5119711" y="883353"/>
                </a:lnTo>
                <a:lnTo>
                  <a:pt x="5077645" y="891826"/>
                </a:lnTo>
                <a:lnTo>
                  <a:pt x="0" y="892048"/>
                </a:lnTo>
                <a:lnTo>
                  <a:pt x="0" y="0"/>
                </a:lnTo>
                <a:lnTo>
                  <a:pt x="5069458" y="0"/>
                </a:lnTo>
                <a:lnTo>
                  <a:pt x="5084162" y="716"/>
                </a:lnTo>
                <a:lnTo>
                  <a:pt x="5125548" y="10929"/>
                </a:lnTo>
                <a:lnTo>
                  <a:pt x="5161436" y="31824"/>
                </a:lnTo>
                <a:lnTo>
                  <a:pt x="5190010" y="61583"/>
                </a:lnTo>
                <a:lnTo>
                  <a:pt x="5209453" y="98391"/>
                </a:lnTo>
                <a:lnTo>
                  <a:pt x="5217949" y="140430"/>
                </a:lnTo>
                <a:lnTo>
                  <a:pt x="5218176" y="148717"/>
                </a:lnTo>
                <a:close/>
              </a:path>
            </a:pathLst>
          </a:custGeom>
          <a:ln w="25400">
            <a:solidFill>
              <a:srgbClr val="E7F3F4"/>
            </a:solidFill>
          </a:ln>
        </p:spPr>
        <p:txBody>
          <a:bodyPr wrap="square" lIns="0" tIns="0" rIns="0" bIns="0" rtlCol="0"/>
          <a:lstStyle/>
          <a:p>
            <a:endParaRPr/>
          </a:p>
        </p:txBody>
      </p:sp>
      <p:sp>
        <p:nvSpPr>
          <p:cNvPr id="16" name="object 16"/>
          <p:cNvSpPr txBox="1"/>
          <p:nvPr/>
        </p:nvSpPr>
        <p:spPr>
          <a:xfrm>
            <a:off x="3240023" y="3731005"/>
            <a:ext cx="5069840" cy="430887"/>
          </a:xfrm>
          <a:prstGeom prst="rect">
            <a:avLst/>
          </a:prstGeom>
        </p:spPr>
        <p:txBody>
          <a:bodyPr vert="horz" wrap="square" lIns="0" tIns="0" rIns="0" bIns="0" rtlCol="0">
            <a:spAutoFit/>
          </a:bodyPr>
          <a:lstStyle/>
          <a:p>
            <a:pPr marL="248285">
              <a:lnSpc>
                <a:spcPct val="100000"/>
              </a:lnSpc>
              <a:tabLst>
                <a:tab pos="535305" algn="l"/>
              </a:tabLst>
            </a:pPr>
            <a:r>
              <a:rPr sz="2800" dirty="0" smtClean="0">
                <a:solidFill>
                  <a:srgbClr val="31546F"/>
                </a:solidFill>
                <a:latin typeface="Helvetica"/>
                <a:cs typeface="Helvetica"/>
              </a:rPr>
              <a:t>Sup</a:t>
            </a:r>
            <a:r>
              <a:rPr sz="2800" spc="-15" dirty="0" smtClean="0">
                <a:solidFill>
                  <a:srgbClr val="31546F"/>
                </a:solidFill>
                <a:latin typeface="Helvetica"/>
                <a:cs typeface="Helvetica"/>
              </a:rPr>
              <a:t>p</a:t>
            </a:r>
            <a:r>
              <a:rPr sz="2800" dirty="0" smtClean="0">
                <a:solidFill>
                  <a:srgbClr val="31546F"/>
                </a:solidFill>
                <a:latin typeface="Helvetica"/>
                <a:cs typeface="Helvetica"/>
              </a:rPr>
              <a:t>or</a:t>
            </a:r>
            <a:r>
              <a:rPr sz="2800" spc="-20" dirty="0" smtClean="0">
                <a:solidFill>
                  <a:srgbClr val="31546F"/>
                </a:solidFill>
                <a:latin typeface="Helvetica"/>
                <a:cs typeface="Helvetica"/>
              </a:rPr>
              <a:t>t</a:t>
            </a:r>
            <a:r>
              <a:rPr sz="2800" spc="-5" dirty="0" smtClean="0">
                <a:solidFill>
                  <a:srgbClr val="31546F"/>
                </a:solidFill>
                <a:latin typeface="Helvetica"/>
                <a:cs typeface="Helvetica"/>
              </a:rPr>
              <a:t>ing</a:t>
            </a:r>
            <a:r>
              <a:rPr lang="en-US" sz="2800" dirty="0">
                <a:solidFill>
                  <a:srgbClr val="31546F"/>
                </a:solidFill>
                <a:latin typeface="Helvetica"/>
                <a:cs typeface="Helvetica"/>
              </a:rPr>
              <a:t> </a:t>
            </a:r>
            <a:r>
              <a:rPr sz="2800" dirty="0" smtClean="0">
                <a:solidFill>
                  <a:srgbClr val="31546F"/>
                </a:solidFill>
                <a:latin typeface="Helvetica"/>
                <a:cs typeface="Helvetica"/>
              </a:rPr>
              <a:t>Self</a:t>
            </a:r>
            <a:r>
              <a:rPr sz="2800" spc="-30" dirty="0" smtClean="0">
                <a:solidFill>
                  <a:srgbClr val="31546F"/>
                </a:solidFill>
                <a:latin typeface="Helvetica"/>
                <a:cs typeface="Helvetica"/>
              </a:rPr>
              <a:t> </a:t>
            </a:r>
            <a:r>
              <a:rPr sz="2800" dirty="0">
                <a:solidFill>
                  <a:srgbClr val="31546F"/>
                </a:solidFill>
                <a:latin typeface="Helvetica"/>
                <a:cs typeface="Helvetica"/>
              </a:rPr>
              <a:t>Ef</a:t>
            </a:r>
            <a:r>
              <a:rPr sz="2800" spc="-15" dirty="0">
                <a:solidFill>
                  <a:srgbClr val="31546F"/>
                </a:solidFill>
                <a:latin typeface="Helvetica"/>
                <a:cs typeface="Helvetica"/>
              </a:rPr>
              <a:t>f</a:t>
            </a:r>
            <a:r>
              <a:rPr sz="2800" spc="-10" dirty="0">
                <a:solidFill>
                  <a:srgbClr val="31546F"/>
                </a:solidFill>
                <a:latin typeface="Helvetica"/>
                <a:cs typeface="Helvetica"/>
              </a:rPr>
              <a:t>i</a:t>
            </a:r>
            <a:r>
              <a:rPr sz="2800" spc="-5" dirty="0">
                <a:solidFill>
                  <a:srgbClr val="31546F"/>
                </a:solidFill>
                <a:latin typeface="Helvetica"/>
                <a:cs typeface="Helvetica"/>
              </a:rPr>
              <a:t>c</a:t>
            </a:r>
            <a:r>
              <a:rPr sz="2800" spc="-15" dirty="0">
                <a:solidFill>
                  <a:srgbClr val="31546F"/>
                </a:solidFill>
                <a:latin typeface="Helvetica"/>
                <a:cs typeface="Helvetica"/>
              </a:rPr>
              <a:t>a</a:t>
            </a:r>
            <a:r>
              <a:rPr sz="2800" spc="-5" dirty="0">
                <a:solidFill>
                  <a:srgbClr val="31546F"/>
                </a:solidFill>
                <a:latin typeface="Helvetica"/>
                <a:cs typeface="Helvetica"/>
              </a:rPr>
              <a:t>cy</a:t>
            </a:r>
            <a:endParaRPr sz="2800" dirty="0">
              <a:solidFill>
                <a:srgbClr val="31546F"/>
              </a:solidFill>
              <a:latin typeface="Helvetica"/>
              <a:cs typeface="Helvetica"/>
            </a:endParaRPr>
          </a:p>
        </p:txBody>
      </p:sp>
      <p:sp>
        <p:nvSpPr>
          <p:cNvPr id="17" name="object 17"/>
          <p:cNvSpPr/>
          <p:nvPr/>
        </p:nvSpPr>
        <p:spPr>
          <a:xfrm>
            <a:off x="304800" y="3429000"/>
            <a:ext cx="2935605" cy="1115060"/>
          </a:xfrm>
          <a:custGeom>
            <a:avLst/>
            <a:gdLst/>
            <a:ahLst/>
            <a:cxnLst/>
            <a:rect l="l" t="t" r="r" b="b"/>
            <a:pathLst>
              <a:path w="2935605" h="1115060">
                <a:moveTo>
                  <a:pt x="2749423" y="0"/>
                </a:moveTo>
                <a:lnTo>
                  <a:pt x="185851" y="0"/>
                </a:lnTo>
                <a:lnTo>
                  <a:pt x="170609" y="615"/>
                </a:lnTo>
                <a:lnTo>
                  <a:pt x="127108" y="9473"/>
                </a:lnTo>
                <a:lnTo>
                  <a:pt x="87953" y="27842"/>
                </a:lnTo>
                <a:lnTo>
                  <a:pt x="54435" y="54435"/>
                </a:lnTo>
                <a:lnTo>
                  <a:pt x="27845" y="87963"/>
                </a:lnTo>
                <a:lnTo>
                  <a:pt x="9475" y="127138"/>
                </a:lnTo>
                <a:lnTo>
                  <a:pt x="616" y="170671"/>
                </a:lnTo>
                <a:lnTo>
                  <a:pt x="0" y="185927"/>
                </a:lnTo>
                <a:lnTo>
                  <a:pt x="0" y="929258"/>
                </a:lnTo>
                <a:lnTo>
                  <a:pt x="5401" y="973909"/>
                </a:lnTo>
                <a:lnTo>
                  <a:pt x="20744" y="1014645"/>
                </a:lnTo>
                <a:lnTo>
                  <a:pt x="44738" y="1050176"/>
                </a:lnTo>
                <a:lnTo>
                  <a:pt x="76090" y="1079211"/>
                </a:lnTo>
                <a:lnTo>
                  <a:pt x="113510" y="1100458"/>
                </a:lnTo>
                <a:lnTo>
                  <a:pt x="155706" y="1112628"/>
                </a:lnTo>
                <a:lnTo>
                  <a:pt x="185851" y="1115060"/>
                </a:lnTo>
                <a:lnTo>
                  <a:pt x="2749423" y="1115060"/>
                </a:lnTo>
                <a:lnTo>
                  <a:pt x="2794073" y="1109660"/>
                </a:lnTo>
                <a:lnTo>
                  <a:pt x="2834809" y="1094321"/>
                </a:lnTo>
                <a:lnTo>
                  <a:pt x="2870340" y="1070334"/>
                </a:lnTo>
                <a:lnTo>
                  <a:pt x="2899375" y="1038991"/>
                </a:lnTo>
                <a:lnTo>
                  <a:pt x="2920622" y="1001581"/>
                </a:lnTo>
                <a:lnTo>
                  <a:pt x="2932792" y="959397"/>
                </a:lnTo>
                <a:lnTo>
                  <a:pt x="2935224" y="929258"/>
                </a:lnTo>
                <a:lnTo>
                  <a:pt x="2935224" y="185927"/>
                </a:lnTo>
                <a:lnTo>
                  <a:pt x="2929824" y="141228"/>
                </a:lnTo>
                <a:lnTo>
                  <a:pt x="2914485" y="100457"/>
                </a:lnTo>
                <a:lnTo>
                  <a:pt x="2890498" y="64904"/>
                </a:lnTo>
                <a:lnTo>
                  <a:pt x="2859155" y="35856"/>
                </a:lnTo>
                <a:lnTo>
                  <a:pt x="2821745" y="14603"/>
                </a:lnTo>
                <a:lnTo>
                  <a:pt x="2779561" y="2431"/>
                </a:lnTo>
                <a:lnTo>
                  <a:pt x="2749423" y="0"/>
                </a:lnTo>
                <a:close/>
              </a:path>
            </a:pathLst>
          </a:custGeom>
          <a:solidFill>
            <a:srgbClr val="71BEC5"/>
          </a:solidFill>
        </p:spPr>
        <p:txBody>
          <a:bodyPr wrap="square" lIns="0" tIns="0" rIns="0" bIns="0" rtlCol="0"/>
          <a:lstStyle/>
          <a:p>
            <a:endParaRPr/>
          </a:p>
        </p:txBody>
      </p:sp>
      <p:sp>
        <p:nvSpPr>
          <p:cNvPr id="18" name="object 18"/>
          <p:cNvSpPr/>
          <p:nvPr/>
        </p:nvSpPr>
        <p:spPr>
          <a:xfrm>
            <a:off x="304800" y="3429000"/>
            <a:ext cx="2935605" cy="1115060"/>
          </a:xfrm>
          <a:custGeom>
            <a:avLst/>
            <a:gdLst/>
            <a:ahLst/>
            <a:cxnLst/>
            <a:rect l="l" t="t" r="r" b="b"/>
            <a:pathLst>
              <a:path w="2935605" h="1115060">
                <a:moveTo>
                  <a:pt x="0" y="185927"/>
                </a:moveTo>
                <a:lnTo>
                  <a:pt x="5401" y="141228"/>
                </a:lnTo>
                <a:lnTo>
                  <a:pt x="20744" y="100457"/>
                </a:lnTo>
                <a:lnTo>
                  <a:pt x="44738" y="64904"/>
                </a:lnTo>
                <a:lnTo>
                  <a:pt x="76090" y="35856"/>
                </a:lnTo>
                <a:lnTo>
                  <a:pt x="113510" y="14603"/>
                </a:lnTo>
                <a:lnTo>
                  <a:pt x="155706" y="2431"/>
                </a:lnTo>
                <a:lnTo>
                  <a:pt x="185851" y="0"/>
                </a:lnTo>
                <a:lnTo>
                  <a:pt x="2749423" y="0"/>
                </a:lnTo>
                <a:lnTo>
                  <a:pt x="2794073" y="5400"/>
                </a:lnTo>
                <a:lnTo>
                  <a:pt x="2834809" y="20742"/>
                </a:lnTo>
                <a:lnTo>
                  <a:pt x="2870340" y="44736"/>
                </a:lnTo>
                <a:lnTo>
                  <a:pt x="2899375" y="76096"/>
                </a:lnTo>
                <a:lnTo>
                  <a:pt x="2920622" y="113532"/>
                </a:lnTo>
                <a:lnTo>
                  <a:pt x="2932792" y="155755"/>
                </a:lnTo>
                <a:lnTo>
                  <a:pt x="2935224" y="185927"/>
                </a:lnTo>
                <a:lnTo>
                  <a:pt x="2935224" y="929258"/>
                </a:lnTo>
                <a:lnTo>
                  <a:pt x="2929824" y="973909"/>
                </a:lnTo>
                <a:lnTo>
                  <a:pt x="2914485" y="1014645"/>
                </a:lnTo>
                <a:lnTo>
                  <a:pt x="2890498" y="1050176"/>
                </a:lnTo>
                <a:lnTo>
                  <a:pt x="2859155" y="1079211"/>
                </a:lnTo>
                <a:lnTo>
                  <a:pt x="2821745" y="1100458"/>
                </a:lnTo>
                <a:lnTo>
                  <a:pt x="2779561" y="1112628"/>
                </a:lnTo>
                <a:lnTo>
                  <a:pt x="2749423" y="1115060"/>
                </a:lnTo>
                <a:lnTo>
                  <a:pt x="185851" y="1115060"/>
                </a:lnTo>
                <a:lnTo>
                  <a:pt x="141190" y="1109660"/>
                </a:lnTo>
                <a:lnTo>
                  <a:pt x="100442" y="1094321"/>
                </a:lnTo>
                <a:lnTo>
                  <a:pt x="64902" y="1070334"/>
                </a:lnTo>
                <a:lnTo>
                  <a:pt x="35859" y="1038991"/>
                </a:lnTo>
                <a:lnTo>
                  <a:pt x="14605" y="1001581"/>
                </a:lnTo>
                <a:lnTo>
                  <a:pt x="2432" y="959397"/>
                </a:lnTo>
                <a:lnTo>
                  <a:pt x="0" y="929258"/>
                </a:lnTo>
                <a:lnTo>
                  <a:pt x="0" y="185927"/>
                </a:lnTo>
                <a:close/>
              </a:path>
            </a:pathLst>
          </a:custGeom>
          <a:ln w="25400">
            <a:solidFill>
              <a:srgbClr val="FFFFFF"/>
            </a:solidFill>
          </a:ln>
        </p:spPr>
        <p:txBody>
          <a:bodyPr wrap="square" lIns="0" tIns="0" rIns="0" bIns="0" rtlCol="0"/>
          <a:lstStyle/>
          <a:p>
            <a:endParaRPr/>
          </a:p>
        </p:txBody>
      </p:sp>
      <p:sp>
        <p:nvSpPr>
          <p:cNvPr id="19" name="object 19"/>
          <p:cNvSpPr txBox="1"/>
          <p:nvPr/>
        </p:nvSpPr>
        <p:spPr>
          <a:xfrm>
            <a:off x="1465580" y="3667051"/>
            <a:ext cx="610870" cy="635000"/>
          </a:xfrm>
          <a:prstGeom prst="rect">
            <a:avLst/>
          </a:prstGeom>
        </p:spPr>
        <p:txBody>
          <a:bodyPr vert="horz" wrap="square" lIns="0" tIns="0" rIns="0" bIns="0" rtlCol="0">
            <a:spAutoFit/>
          </a:bodyPr>
          <a:lstStyle/>
          <a:p>
            <a:pPr marL="12700">
              <a:lnSpc>
                <a:spcPct val="100000"/>
              </a:lnSpc>
            </a:pPr>
            <a:r>
              <a:rPr sz="4800" spc="-30" dirty="0">
                <a:solidFill>
                  <a:srgbClr val="FFFFFF"/>
                </a:solidFill>
                <a:latin typeface="Trebuchet MS"/>
                <a:cs typeface="Trebuchet MS"/>
              </a:rPr>
              <a:t>SS</a:t>
            </a:r>
            <a:endParaRPr sz="4800">
              <a:latin typeface="Trebuchet MS"/>
              <a:cs typeface="Trebuchet MS"/>
            </a:endParaRPr>
          </a:p>
        </p:txBody>
      </p:sp>
      <p:sp>
        <p:nvSpPr>
          <p:cNvPr id="20" name="object 20"/>
          <p:cNvSpPr/>
          <p:nvPr/>
        </p:nvSpPr>
        <p:spPr>
          <a:xfrm>
            <a:off x="3240023" y="4711446"/>
            <a:ext cx="5218430" cy="892175"/>
          </a:xfrm>
          <a:custGeom>
            <a:avLst/>
            <a:gdLst/>
            <a:ahLst/>
            <a:cxnLst/>
            <a:rect l="l" t="t" r="r" b="b"/>
            <a:pathLst>
              <a:path w="5218430" h="892175">
                <a:moveTo>
                  <a:pt x="5218176" y="148589"/>
                </a:moveTo>
                <a:lnTo>
                  <a:pt x="5218176" y="743330"/>
                </a:lnTo>
                <a:lnTo>
                  <a:pt x="5217459" y="758035"/>
                </a:lnTo>
                <a:lnTo>
                  <a:pt x="5207243" y="799421"/>
                </a:lnTo>
                <a:lnTo>
                  <a:pt x="5186344" y="835303"/>
                </a:lnTo>
                <a:lnTo>
                  <a:pt x="5156578" y="863868"/>
                </a:lnTo>
                <a:lnTo>
                  <a:pt x="5119762" y="883300"/>
                </a:lnTo>
                <a:lnTo>
                  <a:pt x="5077715" y="891784"/>
                </a:lnTo>
                <a:lnTo>
                  <a:pt x="0" y="892009"/>
                </a:lnTo>
                <a:lnTo>
                  <a:pt x="0" y="0"/>
                </a:lnTo>
                <a:lnTo>
                  <a:pt x="5069458" y="0"/>
                </a:lnTo>
                <a:lnTo>
                  <a:pt x="5084168" y="717"/>
                </a:lnTo>
                <a:lnTo>
                  <a:pt x="5125570" y="10937"/>
                </a:lnTo>
                <a:lnTo>
                  <a:pt x="5161469" y="31840"/>
                </a:lnTo>
                <a:lnTo>
                  <a:pt x="5190045" y="61603"/>
                </a:lnTo>
                <a:lnTo>
                  <a:pt x="5209480" y="98403"/>
                </a:lnTo>
                <a:lnTo>
                  <a:pt x="5217954" y="140415"/>
                </a:lnTo>
                <a:lnTo>
                  <a:pt x="5218176" y="148589"/>
                </a:lnTo>
                <a:close/>
              </a:path>
            </a:pathLst>
          </a:custGeom>
          <a:ln w="25399">
            <a:solidFill>
              <a:srgbClr val="E7F3F4"/>
            </a:solidFill>
          </a:ln>
        </p:spPr>
        <p:txBody>
          <a:bodyPr wrap="square" lIns="0" tIns="0" rIns="0" bIns="0" rtlCol="0"/>
          <a:lstStyle/>
          <a:p>
            <a:endParaRPr/>
          </a:p>
        </p:txBody>
      </p:sp>
      <p:sp>
        <p:nvSpPr>
          <p:cNvPr id="21" name="object 21"/>
          <p:cNvSpPr txBox="1"/>
          <p:nvPr/>
        </p:nvSpPr>
        <p:spPr>
          <a:xfrm>
            <a:off x="3240023" y="4876546"/>
            <a:ext cx="5069840" cy="430887"/>
          </a:xfrm>
          <a:prstGeom prst="rect">
            <a:avLst/>
          </a:prstGeom>
        </p:spPr>
        <p:txBody>
          <a:bodyPr vert="horz" wrap="square" lIns="0" tIns="0" rIns="0" bIns="0" rtlCol="0">
            <a:spAutoFit/>
          </a:bodyPr>
          <a:lstStyle/>
          <a:p>
            <a:pPr marL="248285">
              <a:lnSpc>
                <a:spcPct val="100000"/>
              </a:lnSpc>
              <a:tabLst>
                <a:tab pos="535305" algn="l"/>
              </a:tabLst>
            </a:pPr>
            <a:r>
              <a:rPr sz="2800" spc="-5" dirty="0" smtClean="0">
                <a:solidFill>
                  <a:srgbClr val="31546F"/>
                </a:solidFill>
                <a:latin typeface="Helvetica"/>
                <a:cs typeface="Helvetica"/>
              </a:rPr>
              <a:t>D</a:t>
            </a:r>
            <a:r>
              <a:rPr sz="2800" spc="5" dirty="0" smtClean="0">
                <a:solidFill>
                  <a:srgbClr val="31546F"/>
                </a:solidFill>
                <a:latin typeface="Helvetica"/>
                <a:cs typeface="Helvetica"/>
              </a:rPr>
              <a:t>e</a:t>
            </a:r>
            <a:r>
              <a:rPr sz="2800" dirty="0" smtClean="0">
                <a:solidFill>
                  <a:srgbClr val="31546F"/>
                </a:solidFill>
                <a:latin typeface="Helvetica"/>
                <a:cs typeface="Helvetica"/>
              </a:rPr>
              <a:t>veloping</a:t>
            </a:r>
            <a:r>
              <a:rPr lang="en-US" sz="2800" dirty="0" smtClean="0">
                <a:solidFill>
                  <a:srgbClr val="31546F"/>
                </a:solidFill>
                <a:latin typeface="Helvetica"/>
                <a:cs typeface="Helvetica"/>
              </a:rPr>
              <a:t> </a:t>
            </a:r>
            <a:r>
              <a:rPr sz="2800" spc="-5" dirty="0" smtClean="0">
                <a:solidFill>
                  <a:srgbClr val="31546F"/>
                </a:solidFill>
                <a:latin typeface="Helvetica"/>
                <a:cs typeface="Helvetica"/>
              </a:rPr>
              <a:t>Di</a:t>
            </a:r>
            <a:r>
              <a:rPr sz="2800" spc="-15" dirty="0" smtClean="0">
                <a:solidFill>
                  <a:srgbClr val="31546F"/>
                </a:solidFill>
                <a:latin typeface="Helvetica"/>
                <a:cs typeface="Helvetica"/>
              </a:rPr>
              <a:t>s</a:t>
            </a:r>
            <a:r>
              <a:rPr sz="2800" spc="-5" dirty="0" smtClean="0">
                <a:solidFill>
                  <a:srgbClr val="31546F"/>
                </a:solidFill>
                <a:latin typeface="Helvetica"/>
                <a:cs typeface="Helvetica"/>
              </a:rPr>
              <a:t>c</a:t>
            </a:r>
            <a:r>
              <a:rPr sz="2800" spc="-15" dirty="0" smtClean="0">
                <a:solidFill>
                  <a:srgbClr val="31546F"/>
                </a:solidFill>
                <a:latin typeface="Helvetica"/>
                <a:cs typeface="Helvetica"/>
              </a:rPr>
              <a:t>r</a:t>
            </a:r>
            <a:r>
              <a:rPr sz="2800" spc="-5" dirty="0" smtClean="0">
                <a:solidFill>
                  <a:srgbClr val="31546F"/>
                </a:solidFill>
                <a:latin typeface="Helvetica"/>
                <a:cs typeface="Helvetica"/>
              </a:rPr>
              <a:t>ep</a:t>
            </a:r>
            <a:r>
              <a:rPr sz="2800" spc="-15" dirty="0" smtClean="0">
                <a:solidFill>
                  <a:srgbClr val="31546F"/>
                </a:solidFill>
                <a:latin typeface="Helvetica"/>
                <a:cs typeface="Helvetica"/>
              </a:rPr>
              <a:t>a</a:t>
            </a:r>
            <a:r>
              <a:rPr sz="2800" spc="-5" dirty="0" smtClean="0">
                <a:solidFill>
                  <a:srgbClr val="31546F"/>
                </a:solidFill>
                <a:latin typeface="Helvetica"/>
                <a:cs typeface="Helvetica"/>
              </a:rPr>
              <a:t>ncy</a:t>
            </a:r>
            <a:endParaRPr sz="2800" dirty="0">
              <a:solidFill>
                <a:srgbClr val="31546F"/>
              </a:solidFill>
              <a:latin typeface="Helvetica"/>
              <a:cs typeface="Helvetica"/>
            </a:endParaRPr>
          </a:p>
        </p:txBody>
      </p:sp>
      <p:sp>
        <p:nvSpPr>
          <p:cNvPr id="22" name="object 22"/>
          <p:cNvSpPr/>
          <p:nvPr/>
        </p:nvSpPr>
        <p:spPr>
          <a:xfrm>
            <a:off x="304800" y="4572000"/>
            <a:ext cx="2935605" cy="1115695"/>
          </a:xfrm>
          <a:custGeom>
            <a:avLst/>
            <a:gdLst/>
            <a:ahLst/>
            <a:cxnLst/>
            <a:rect l="l" t="t" r="r" b="b"/>
            <a:pathLst>
              <a:path w="2935605" h="1115695">
                <a:moveTo>
                  <a:pt x="2749423" y="0"/>
                </a:moveTo>
                <a:lnTo>
                  <a:pt x="185851" y="0"/>
                </a:lnTo>
                <a:lnTo>
                  <a:pt x="170609" y="615"/>
                </a:lnTo>
                <a:lnTo>
                  <a:pt x="127108" y="9472"/>
                </a:lnTo>
                <a:lnTo>
                  <a:pt x="87953" y="27837"/>
                </a:lnTo>
                <a:lnTo>
                  <a:pt x="54435" y="54419"/>
                </a:lnTo>
                <a:lnTo>
                  <a:pt x="27845" y="87928"/>
                </a:lnTo>
                <a:lnTo>
                  <a:pt x="9475" y="127073"/>
                </a:lnTo>
                <a:lnTo>
                  <a:pt x="616" y="170562"/>
                </a:lnTo>
                <a:lnTo>
                  <a:pt x="0" y="185800"/>
                </a:lnTo>
                <a:lnTo>
                  <a:pt x="0" y="929259"/>
                </a:lnTo>
                <a:lnTo>
                  <a:pt x="5401" y="973915"/>
                </a:lnTo>
                <a:lnTo>
                  <a:pt x="20744" y="1014659"/>
                </a:lnTo>
                <a:lnTo>
                  <a:pt x="44738" y="1050198"/>
                </a:lnTo>
                <a:lnTo>
                  <a:pt x="76090" y="1079239"/>
                </a:lnTo>
                <a:lnTo>
                  <a:pt x="113510" y="1100492"/>
                </a:lnTo>
                <a:lnTo>
                  <a:pt x="155706" y="1112665"/>
                </a:lnTo>
                <a:lnTo>
                  <a:pt x="185851" y="1115098"/>
                </a:lnTo>
                <a:lnTo>
                  <a:pt x="2749423" y="1115098"/>
                </a:lnTo>
                <a:lnTo>
                  <a:pt x="2794073" y="1109696"/>
                </a:lnTo>
                <a:lnTo>
                  <a:pt x="2834809" y="1094353"/>
                </a:lnTo>
                <a:lnTo>
                  <a:pt x="2870340" y="1070360"/>
                </a:lnTo>
                <a:lnTo>
                  <a:pt x="2899375" y="1039009"/>
                </a:lnTo>
                <a:lnTo>
                  <a:pt x="2920622" y="1001592"/>
                </a:lnTo>
                <a:lnTo>
                  <a:pt x="2932792" y="959401"/>
                </a:lnTo>
                <a:lnTo>
                  <a:pt x="2935224" y="929259"/>
                </a:lnTo>
                <a:lnTo>
                  <a:pt x="2935224" y="185800"/>
                </a:lnTo>
                <a:lnTo>
                  <a:pt x="2929824" y="141150"/>
                </a:lnTo>
                <a:lnTo>
                  <a:pt x="2914485" y="100414"/>
                </a:lnTo>
                <a:lnTo>
                  <a:pt x="2890498" y="64883"/>
                </a:lnTo>
                <a:lnTo>
                  <a:pt x="2859155" y="35848"/>
                </a:lnTo>
                <a:lnTo>
                  <a:pt x="2821745" y="14601"/>
                </a:lnTo>
                <a:lnTo>
                  <a:pt x="2779561" y="2431"/>
                </a:lnTo>
                <a:lnTo>
                  <a:pt x="2749423" y="0"/>
                </a:lnTo>
                <a:close/>
              </a:path>
            </a:pathLst>
          </a:custGeom>
          <a:solidFill>
            <a:srgbClr val="3B8B92"/>
          </a:solidFill>
        </p:spPr>
        <p:txBody>
          <a:bodyPr wrap="square" lIns="0" tIns="0" rIns="0" bIns="0" rtlCol="0"/>
          <a:lstStyle/>
          <a:p>
            <a:endParaRPr/>
          </a:p>
        </p:txBody>
      </p:sp>
      <p:sp>
        <p:nvSpPr>
          <p:cNvPr id="23" name="object 23"/>
          <p:cNvSpPr/>
          <p:nvPr/>
        </p:nvSpPr>
        <p:spPr>
          <a:xfrm>
            <a:off x="304800" y="4572000"/>
            <a:ext cx="2935605" cy="1115695"/>
          </a:xfrm>
          <a:custGeom>
            <a:avLst/>
            <a:gdLst/>
            <a:ahLst/>
            <a:cxnLst/>
            <a:rect l="l" t="t" r="r" b="b"/>
            <a:pathLst>
              <a:path w="2935605" h="1115695">
                <a:moveTo>
                  <a:pt x="0" y="185800"/>
                </a:moveTo>
                <a:lnTo>
                  <a:pt x="5401" y="141150"/>
                </a:lnTo>
                <a:lnTo>
                  <a:pt x="20744" y="100414"/>
                </a:lnTo>
                <a:lnTo>
                  <a:pt x="44738" y="64883"/>
                </a:lnTo>
                <a:lnTo>
                  <a:pt x="76090" y="35848"/>
                </a:lnTo>
                <a:lnTo>
                  <a:pt x="113510" y="14601"/>
                </a:lnTo>
                <a:lnTo>
                  <a:pt x="155706" y="2431"/>
                </a:lnTo>
                <a:lnTo>
                  <a:pt x="185851" y="0"/>
                </a:lnTo>
                <a:lnTo>
                  <a:pt x="2749423" y="0"/>
                </a:lnTo>
                <a:lnTo>
                  <a:pt x="2794073" y="5399"/>
                </a:lnTo>
                <a:lnTo>
                  <a:pt x="2834809" y="20738"/>
                </a:lnTo>
                <a:lnTo>
                  <a:pt x="2870340" y="44725"/>
                </a:lnTo>
                <a:lnTo>
                  <a:pt x="2899375" y="76068"/>
                </a:lnTo>
                <a:lnTo>
                  <a:pt x="2920622" y="113478"/>
                </a:lnTo>
                <a:lnTo>
                  <a:pt x="2932792" y="155662"/>
                </a:lnTo>
                <a:lnTo>
                  <a:pt x="2935224" y="185800"/>
                </a:lnTo>
                <a:lnTo>
                  <a:pt x="2935224" y="929259"/>
                </a:lnTo>
                <a:lnTo>
                  <a:pt x="2929824" y="973915"/>
                </a:lnTo>
                <a:lnTo>
                  <a:pt x="2914485" y="1014659"/>
                </a:lnTo>
                <a:lnTo>
                  <a:pt x="2890498" y="1050198"/>
                </a:lnTo>
                <a:lnTo>
                  <a:pt x="2859155" y="1079239"/>
                </a:lnTo>
                <a:lnTo>
                  <a:pt x="2821745" y="1100492"/>
                </a:lnTo>
                <a:lnTo>
                  <a:pt x="2779561" y="1112665"/>
                </a:lnTo>
                <a:lnTo>
                  <a:pt x="2749423" y="1115098"/>
                </a:lnTo>
                <a:lnTo>
                  <a:pt x="185851" y="1115098"/>
                </a:lnTo>
                <a:lnTo>
                  <a:pt x="141190" y="1109696"/>
                </a:lnTo>
                <a:lnTo>
                  <a:pt x="100442" y="1094353"/>
                </a:lnTo>
                <a:lnTo>
                  <a:pt x="64902" y="1070360"/>
                </a:lnTo>
                <a:lnTo>
                  <a:pt x="35859" y="1039009"/>
                </a:lnTo>
                <a:lnTo>
                  <a:pt x="14605" y="1001592"/>
                </a:lnTo>
                <a:lnTo>
                  <a:pt x="2432" y="959401"/>
                </a:lnTo>
                <a:lnTo>
                  <a:pt x="0" y="929259"/>
                </a:lnTo>
                <a:lnTo>
                  <a:pt x="0" y="185800"/>
                </a:lnTo>
                <a:close/>
              </a:path>
            </a:pathLst>
          </a:custGeom>
          <a:ln w="25400">
            <a:solidFill>
              <a:srgbClr val="FFFFFF"/>
            </a:solidFill>
          </a:ln>
        </p:spPr>
        <p:txBody>
          <a:bodyPr wrap="square" lIns="0" tIns="0" rIns="0" bIns="0" rtlCol="0"/>
          <a:lstStyle/>
          <a:p>
            <a:endParaRPr/>
          </a:p>
        </p:txBody>
      </p:sp>
      <p:sp>
        <p:nvSpPr>
          <p:cNvPr id="24" name="object 24"/>
          <p:cNvSpPr txBox="1"/>
          <p:nvPr/>
        </p:nvSpPr>
        <p:spPr>
          <a:xfrm>
            <a:off x="1383283" y="4810439"/>
            <a:ext cx="775970" cy="635635"/>
          </a:xfrm>
          <a:prstGeom prst="rect">
            <a:avLst/>
          </a:prstGeom>
        </p:spPr>
        <p:txBody>
          <a:bodyPr vert="horz" wrap="square" lIns="0" tIns="0" rIns="0" bIns="0" rtlCol="0">
            <a:spAutoFit/>
          </a:bodyPr>
          <a:lstStyle/>
          <a:p>
            <a:pPr marL="12700">
              <a:lnSpc>
                <a:spcPct val="100000"/>
              </a:lnSpc>
            </a:pPr>
            <a:r>
              <a:rPr sz="4800" spc="5" dirty="0">
                <a:solidFill>
                  <a:srgbClr val="FFFFFF"/>
                </a:solidFill>
                <a:latin typeface="Trebuchet MS"/>
                <a:cs typeface="Trebuchet MS"/>
              </a:rPr>
              <a:t>DD</a:t>
            </a:r>
            <a:endParaRPr sz="4800">
              <a:latin typeface="Trebuchet MS"/>
              <a:cs typeface="Trebuchet MS"/>
            </a:endParaRPr>
          </a:p>
        </p:txBody>
      </p:sp>
      <p:sp>
        <p:nvSpPr>
          <p:cNvPr id="2" name="Footer Placeholder 1"/>
          <p:cNvSpPr>
            <a:spLocks noGrp="1"/>
          </p:cNvSpPr>
          <p:nvPr>
            <p:ph type="ftr" sz="quarter" idx="11"/>
          </p:nvPr>
        </p:nvSpPr>
        <p:spPr/>
        <p:txBody>
          <a:bodyPr/>
          <a:lstStyle/>
          <a:p>
            <a:r>
              <a:rPr lang="de-DE" smtClean="0"/>
              <a:t>Draft Sept 28 2014</a:t>
            </a:r>
            <a:endParaRPr lang="en-US" dirty="0"/>
          </a:p>
        </p:txBody>
      </p:sp>
    </p:spTree>
    <p:extLst>
      <p:ext uri="{BB962C8B-B14F-4D97-AF65-F5344CB8AC3E}">
        <p14:creationId xmlns:p14="http://schemas.microsoft.com/office/powerpoint/2010/main" val="3043183811"/>
      </p:ext>
    </p:extLst>
  </p:cSld>
  <p:clrMapOvr>
    <a:masterClrMapping/>
  </p:clrMapOvr>
  <p:transition spd="slow">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713734" y="219043"/>
            <a:ext cx="1563370" cy="431165"/>
          </a:xfrm>
          <a:prstGeom prst="rect">
            <a:avLst/>
          </a:prstGeom>
        </p:spPr>
        <p:txBody>
          <a:bodyPr vert="horz" wrap="square" lIns="0" tIns="0" rIns="0" bIns="0" rtlCol="0">
            <a:spAutoFit/>
          </a:bodyPr>
          <a:lstStyle/>
          <a:p>
            <a:pPr marL="12700">
              <a:lnSpc>
                <a:spcPct val="100000"/>
              </a:lnSpc>
            </a:pPr>
            <a:r>
              <a:rPr sz="3200" spc="-25" dirty="0">
                <a:solidFill>
                  <a:srgbClr val="FFFFFF"/>
                </a:solidFill>
                <a:latin typeface="Trebuchet MS"/>
                <a:cs typeface="Trebuchet MS"/>
              </a:rPr>
              <a:t>O</a:t>
            </a:r>
            <a:r>
              <a:rPr sz="3200" spc="-10" dirty="0">
                <a:solidFill>
                  <a:srgbClr val="FFFFFF"/>
                </a:solidFill>
                <a:latin typeface="Trebuchet MS"/>
                <a:cs typeface="Trebuchet MS"/>
              </a:rPr>
              <a:t>.</a:t>
            </a:r>
            <a:r>
              <a:rPr sz="3200" spc="-35" dirty="0">
                <a:solidFill>
                  <a:srgbClr val="FFFFFF"/>
                </a:solidFill>
                <a:latin typeface="Trebuchet MS"/>
                <a:cs typeface="Trebuchet MS"/>
              </a:rPr>
              <a:t>A</a:t>
            </a:r>
            <a:r>
              <a:rPr sz="3200" spc="-20" dirty="0">
                <a:solidFill>
                  <a:srgbClr val="FFFFFF"/>
                </a:solidFill>
                <a:latin typeface="Trebuchet MS"/>
                <a:cs typeface="Trebuchet MS"/>
              </a:rPr>
              <a:t>.R.S.</a:t>
            </a:r>
            <a:endParaRPr sz="3200">
              <a:latin typeface="Trebuchet MS"/>
              <a:cs typeface="Trebuchet MS"/>
            </a:endParaRPr>
          </a:p>
        </p:txBody>
      </p:sp>
      <p:sp>
        <p:nvSpPr>
          <p:cNvPr id="6" name="object 6"/>
          <p:cNvSpPr txBox="1"/>
          <p:nvPr/>
        </p:nvSpPr>
        <p:spPr>
          <a:xfrm>
            <a:off x="531901" y="1219212"/>
            <a:ext cx="765175" cy="1040765"/>
          </a:xfrm>
          <a:prstGeom prst="rect">
            <a:avLst/>
          </a:prstGeom>
          <a:solidFill>
            <a:srgbClr val="FFC000"/>
          </a:solidFill>
        </p:spPr>
        <p:txBody>
          <a:bodyPr vert="horz" wrap="square" lIns="0" tIns="0" rIns="0" bIns="0" rtlCol="0">
            <a:spAutoFit/>
          </a:bodyPr>
          <a:lstStyle/>
          <a:p>
            <a:pPr marL="142240">
              <a:lnSpc>
                <a:spcPct val="100000"/>
              </a:lnSpc>
            </a:pPr>
            <a:r>
              <a:rPr sz="5600" spc="-40" dirty="0">
                <a:solidFill>
                  <a:srgbClr val="FFFFFF"/>
                </a:solidFill>
                <a:latin typeface="Trebuchet MS"/>
                <a:cs typeface="Trebuchet MS"/>
              </a:rPr>
              <a:t>O</a:t>
            </a:r>
            <a:endParaRPr sz="5600">
              <a:latin typeface="Trebuchet MS"/>
              <a:cs typeface="Trebuchet MS"/>
            </a:endParaRPr>
          </a:p>
        </p:txBody>
      </p:sp>
      <p:sp>
        <p:nvSpPr>
          <p:cNvPr id="7" name="object 7"/>
          <p:cNvSpPr txBox="1"/>
          <p:nvPr/>
        </p:nvSpPr>
        <p:spPr>
          <a:xfrm>
            <a:off x="554405" y="2312047"/>
            <a:ext cx="720090" cy="1040765"/>
          </a:xfrm>
          <a:prstGeom prst="rect">
            <a:avLst/>
          </a:prstGeom>
          <a:solidFill>
            <a:srgbClr val="FF861E"/>
          </a:solidFill>
        </p:spPr>
        <p:txBody>
          <a:bodyPr vert="horz" wrap="square" lIns="0" tIns="0" rIns="0" bIns="0" rtlCol="0">
            <a:spAutoFit/>
          </a:bodyPr>
          <a:lstStyle/>
          <a:p>
            <a:pPr marL="151130">
              <a:lnSpc>
                <a:spcPct val="100000"/>
              </a:lnSpc>
            </a:pPr>
            <a:r>
              <a:rPr sz="5600" spc="-35" dirty="0">
                <a:solidFill>
                  <a:srgbClr val="FFFFFF"/>
                </a:solidFill>
                <a:latin typeface="Trebuchet MS"/>
                <a:cs typeface="Trebuchet MS"/>
              </a:rPr>
              <a:t>A</a:t>
            </a:r>
            <a:endParaRPr sz="5600">
              <a:latin typeface="Trebuchet MS"/>
              <a:cs typeface="Trebuchet MS"/>
            </a:endParaRPr>
          </a:p>
        </p:txBody>
      </p:sp>
      <p:sp>
        <p:nvSpPr>
          <p:cNvPr id="8" name="object 8"/>
          <p:cNvSpPr txBox="1"/>
          <p:nvPr/>
        </p:nvSpPr>
        <p:spPr>
          <a:xfrm>
            <a:off x="543153" y="3429050"/>
            <a:ext cx="742950" cy="1078230"/>
          </a:xfrm>
          <a:prstGeom prst="rect">
            <a:avLst/>
          </a:prstGeom>
          <a:solidFill>
            <a:srgbClr val="C4122F"/>
          </a:solidFill>
        </p:spPr>
        <p:txBody>
          <a:bodyPr vert="horz" wrap="square" lIns="0" tIns="0" rIns="0" bIns="0" rtlCol="0">
            <a:spAutoFit/>
          </a:bodyPr>
          <a:lstStyle/>
          <a:p>
            <a:pPr marL="156210">
              <a:lnSpc>
                <a:spcPct val="100000"/>
              </a:lnSpc>
            </a:pPr>
            <a:r>
              <a:rPr sz="5800" dirty="0">
                <a:solidFill>
                  <a:srgbClr val="FFFFFF"/>
                </a:solidFill>
                <a:latin typeface="Trebuchet MS"/>
                <a:cs typeface="Trebuchet MS"/>
              </a:rPr>
              <a:t>R</a:t>
            </a:r>
            <a:endParaRPr sz="5800">
              <a:latin typeface="Trebuchet MS"/>
              <a:cs typeface="Trebuchet MS"/>
            </a:endParaRPr>
          </a:p>
        </p:txBody>
      </p:sp>
      <p:sp>
        <p:nvSpPr>
          <p:cNvPr id="9" name="object 9"/>
          <p:cNvSpPr txBox="1"/>
          <p:nvPr/>
        </p:nvSpPr>
        <p:spPr>
          <a:xfrm>
            <a:off x="554405" y="4560849"/>
            <a:ext cx="720090" cy="1078230"/>
          </a:xfrm>
          <a:prstGeom prst="rect">
            <a:avLst/>
          </a:prstGeom>
          <a:solidFill>
            <a:srgbClr val="800000"/>
          </a:solidFill>
        </p:spPr>
        <p:txBody>
          <a:bodyPr vert="horz" wrap="square" lIns="0" tIns="0" rIns="0" bIns="0" rtlCol="0">
            <a:spAutoFit/>
          </a:bodyPr>
          <a:lstStyle/>
          <a:p>
            <a:pPr marL="183515">
              <a:lnSpc>
                <a:spcPct val="100000"/>
              </a:lnSpc>
            </a:pPr>
            <a:r>
              <a:rPr sz="5800" dirty="0">
                <a:solidFill>
                  <a:srgbClr val="FFFFFF"/>
                </a:solidFill>
                <a:latin typeface="Trebuchet MS"/>
                <a:cs typeface="Trebuchet MS"/>
              </a:rPr>
              <a:t>S</a:t>
            </a:r>
            <a:endParaRPr sz="5800">
              <a:latin typeface="Trebuchet MS"/>
              <a:cs typeface="Trebuchet MS"/>
            </a:endParaRPr>
          </a:p>
        </p:txBody>
      </p:sp>
      <p:sp>
        <p:nvSpPr>
          <p:cNvPr id="10" name="object 10"/>
          <p:cNvSpPr txBox="1"/>
          <p:nvPr/>
        </p:nvSpPr>
        <p:spPr>
          <a:xfrm>
            <a:off x="1755775" y="1377730"/>
            <a:ext cx="3747135" cy="861774"/>
          </a:xfrm>
          <a:prstGeom prst="rect">
            <a:avLst/>
          </a:prstGeom>
        </p:spPr>
        <p:txBody>
          <a:bodyPr vert="horz" wrap="square" lIns="0" tIns="0" rIns="0" bIns="0" rtlCol="0">
            <a:spAutoFit/>
          </a:bodyPr>
          <a:lstStyle/>
          <a:p>
            <a:pPr marL="12700">
              <a:lnSpc>
                <a:spcPct val="100000"/>
              </a:lnSpc>
            </a:pPr>
            <a:r>
              <a:rPr sz="2800" dirty="0" smtClean="0">
                <a:solidFill>
                  <a:srgbClr val="31546F"/>
                </a:solidFill>
                <a:latin typeface="Helvetica"/>
                <a:cs typeface="Helvetica"/>
              </a:rPr>
              <a:t>OPEN</a:t>
            </a:r>
            <a:r>
              <a:rPr lang="en-US" sz="2800" spc="-20" dirty="0">
                <a:solidFill>
                  <a:srgbClr val="31546F"/>
                </a:solidFill>
                <a:latin typeface="Helvetica"/>
                <a:cs typeface="Helvetica"/>
              </a:rPr>
              <a:t>-</a:t>
            </a:r>
            <a:r>
              <a:rPr sz="2800" dirty="0" smtClean="0">
                <a:solidFill>
                  <a:srgbClr val="31546F"/>
                </a:solidFill>
                <a:latin typeface="Helvetica"/>
                <a:cs typeface="Helvetica"/>
              </a:rPr>
              <a:t>E</a:t>
            </a:r>
            <a:r>
              <a:rPr sz="2800" spc="10" dirty="0" smtClean="0">
                <a:solidFill>
                  <a:srgbClr val="31546F"/>
                </a:solidFill>
                <a:latin typeface="Helvetica"/>
                <a:cs typeface="Helvetica"/>
              </a:rPr>
              <a:t>N</a:t>
            </a:r>
            <a:r>
              <a:rPr sz="2800" spc="-5" dirty="0" smtClean="0">
                <a:solidFill>
                  <a:srgbClr val="31546F"/>
                </a:solidFill>
                <a:latin typeface="Helvetica"/>
                <a:cs typeface="Helvetica"/>
              </a:rPr>
              <a:t>D</a:t>
            </a:r>
            <a:r>
              <a:rPr sz="2800" spc="10" dirty="0" smtClean="0">
                <a:solidFill>
                  <a:srgbClr val="31546F"/>
                </a:solidFill>
                <a:latin typeface="Helvetica"/>
                <a:cs typeface="Helvetica"/>
              </a:rPr>
              <a:t>E</a:t>
            </a:r>
            <a:r>
              <a:rPr sz="2800" dirty="0" smtClean="0">
                <a:solidFill>
                  <a:srgbClr val="31546F"/>
                </a:solidFill>
                <a:latin typeface="Helvetica"/>
                <a:cs typeface="Helvetica"/>
              </a:rPr>
              <a:t>D</a:t>
            </a:r>
            <a:r>
              <a:rPr sz="2800" spc="-70" dirty="0" smtClean="0">
                <a:solidFill>
                  <a:srgbClr val="31546F"/>
                </a:solidFill>
                <a:latin typeface="Helvetica"/>
                <a:cs typeface="Helvetica"/>
              </a:rPr>
              <a:t> </a:t>
            </a:r>
            <a:r>
              <a:rPr sz="2800" dirty="0" smtClean="0">
                <a:solidFill>
                  <a:srgbClr val="31546F"/>
                </a:solidFill>
                <a:latin typeface="Helvetica"/>
                <a:cs typeface="Helvetica"/>
              </a:rPr>
              <a:t>QUESTI</a:t>
            </a:r>
            <a:r>
              <a:rPr sz="2800" spc="5" dirty="0" smtClean="0">
                <a:solidFill>
                  <a:srgbClr val="31546F"/>
                </a:solidFill>
                <a:latin typeface="Helvetica"/>
                <a:cs typeface="Helvetica"/>
              </a:rPr>
              <a:t>O</a:t>
            </a:r>
            <a:r>
              <a:rPr sz="2800" dirty="0" smtClean="0">
                <a:solidFill>
                  <a:srgbClr val="31546F"/>
                </a:solidFill>
                <a:latin typeface="Helvetica"/>
                <a:cs typeface="Helvetica"/>
              </a:rPr>
              <a:t>N</a:t>
            </a:r>
            <a:r>
              <a:rPr lang="en-US" sz="2800" dirty="0">
                <a:solidFill>
                  <a:srgbClr val="31546F"/>
                </a:solidFill>
                <a:latin typeface="Helvetica"/>
                <a:cs typeface="Helvetica"/>
              </a:rPr>
              <a:t>S</a:t>
            </a:r>
            <a:endParaRPr sz="2800" dirty="0">
              <a:solidFill>
                <a:srgbClr val="31546F"/>
              </a:solidFill>
              <a:latin typeface="Helvetica"/>
              <a:cs typeface="Helvetica"/>
            </a:endParaRPr>
          </a:p>
        </p:txBody>
      </p:sp>
      <p:sp>
        <p:nvSpPr>
          <p:cNvPr id="11" name="object 11"/>
          <p:cNvSpPr txBox="1"/>
          <p:nvPr/>
        </p:nvSpPr>
        <p:spPr>
          <a:xfrm>
            <a:off x="1755775" y="2687227"/>
            <a:ext cx="2816225" cy="430887"/>
          </a:xfrm>
          <a:prstGeom prst="rect">
            <a:avLst/>
          </a:prstGeom>
        </p:spPr>
        <p:txBody>
          <a:bodyPr vert="horz" wrap="square" lIns="0" tIns="0" rIns="0" bIns="0" rtlCol="0">
            <a:spAutoFit/>
          </a:bodyPr>
          <a:lstStyle/>
          <a:p>
            <a:pPr marL="12700">
              <a:lnSpc>
                <a:spcPct val="100000"/>
              </a:lnSpc>
            </a:pPr>
            <a:r>
              <a:rPr sz="2800" dirty="0">
                <a:solidFill>
                  <a:srgbClr val="31546F"/>
                </a:solidFill>
                <a:latin typeface="Helvetica"/>
                <a:cs typeface="Helvetica"/>
              </a:rPr>
              <a:t>A</a:t>
            </a:r>
            <a:r>
              <a:rPr sz="2800" spc="-15" dirty="0">
                <a:solidFill>
                  <a:srgbClr val="31546F"/>
                </a:solidFill>
                <a:latin typeface="Helvetica"/>
                <a:cs typeface="Helvetica"/>
              </a:rPr>
              <a:t>FF</a:t>
            </a:r>
            <a:r>
              <a:rPr sz="2800" spc="5" dirty="0">
                <a:solidFill>
                  <a:srgbClr val="31546F"/>
                </a:solidFill>
                <a:latin typeface="Helvetica"/>
                <a:cs typeface="Helvetica"/>
              </a:rPr>
              <a:t>I</a:t>
            </a:r>
            <a:r>
              <a:rPr sz="2800" dirty="0">
                <a:solidFill>
                  <a:srgbClr val="31546F"/>
                </a:solidFill>
                <a:latin typeface="Helvetica"/>
                <a:cs typeface="Helvetica"/>
              </a:rPr>
              <a:t>R</a:t>
            </a:r>
            <a:r>
              <a:rPr sz="2800" spc="-5" dirty="0">
                <a:solidFill>
                  <a:srgbClr val="31546F"/>
                </a:solidFill>
                <a:latin typeface="Helvetica"/>
                <a:cs typeface="Helvetica"/>
              </a:rPr>
              <a:t>M</a:t>
            </a:r>
            <a:r>
              <a:rPr sz="2800" spc="-270" dirty="0">
                <a:solidFill>
                  <a:srgbClr val="31546F"/>
                </a:solidFill>
                <a:latin typeface="Helvetica"/>
                <a:cs typeface="Helvetica"/>
              </a:rPr>
              <a:t>A</a:t>
            </a:r>
            <a:r>
              <a:rPr sz="2800" dirty="0">
                <a:solidFill>
                  <a:srgbClr val="31546F"/>
                </a:solidFill>
                <a:latin typeface="Helvetica"/>
                <a:cs typeface="Helvetica"/>
              </a:rPr>
              <a:t>T</a:t>
            </a:r>
            <a:r>
              <a:rPr sz="2800" spc="5" dirty="0">
                <a:solidFill>
                  <a:srgbClr val="31546F"/>
                </a:solidFill>
                <a:latin typeface="Helvetica"/>
                <a:cs typeface="Helvetica"/>
              </a:rPr>
              <a:t>I</a:t>
            </a:r>
            <a:r>
              <a:rPr sz="2800" dirty="0">
                <a:solidFill>
                  <a:srgbClr val="31546F"/>
                </a:solidFill>
                <a:latin typeface="Helvetica"/>
                <a:cs typeface="Helvetica"/>
              </a:rPr>
              <a:t>O</a:t>
            </a:r>
            <a:r>
              <a:rPr sz="2800" spc="5" dirty="0">
                <a:solidFill>
                  <a:srgbClr val="31546F"/>
                </a:solidFill>
                <a:latin typeface="Helvetica"/>
                <a:cs typeface="Helvetica"/>
              </a:rPr>
              <a:t>N</a:t>
            </a:r>
            <a:r>
              <a:rPr sz="2800" dirty="0">
                <a:solidFill>
                  <a:srgbClr val="31546F"/>
                </a:solidFill>
                <a:latin typeface="Helvetica"/>
                <a:cs typeface="Helvetica"/>
              </a:rPr>
              <a:t>S</a:t>
            </a:r>
          </a:p>
        </p:txBody>
      </p:sp>
      <p:sp>
        <p:nvSpPr>
          <p:cNvPr id="12" name="object 12"/>
          <p:cNvSpPr txBox="1"/>
          <p:nvPr/>
        </p:nvSpPr>
        <p:spPr>
          <a:xfrm>
            <a:off x="1755775" y="3539405"/>
            <a:ext cx="3650615" cy="861774"/>
          </a:xfrm>
          <a:prstGeom prst="rect">
            <a:avLst/>
          </a:prstGeom>
        </p:spPr>
        <p:txBody>
          <a:bodyPr vert="horz" wrap="square" lIns="0" tIns="0" rIns="0" bIns="0" rtlCol="0">
            <a:spAutoFit/>
          </a:bodyPr>
          <a:lstStyle/>
          <a:p>
            <a:pPr marL="12700">
              <a:lnSpc>
                <a:spcPct val="100000"/>
              </a:lnSpc>
            </a:pPr>
            <a:r>
              <a:rPr sz="2800" dirty="0">
                <a:solidFill>
                  <a:srgbClr val="31546F"/>
                </a:solidFill>
                <a:latin typeface="Helvetica"/>
                <a:cs typeface="Helvetica"/>
              </a:rPr>
              <a:t>REL</a:t>
            </a:r>
            <a:r>
              <a:rPr sz="2800" spc="-20" dirty="0">
                <a:solidFill>
                  <a:srgbClr val="31546F"/>
                </a:solidFill>
                <a:latin typeface="Helvetica"/>
                <a:cs typeface="Helvetica"/>
              </a:rPr>
              <a:t>F</a:t>
            </a:r>
            <a:r>
              <a:rPr sz="2800" dirty="0">
                <a:solidFill>
                  <a:srgbClr val="31546F"/>
                </a:solidFill>
                <a:latin typeface="Helvetica"/>
                <a:cs typeface="Helvetica"/>
              </a:rPr>
              <a:t>ECT</a:t>
            </a:r>
            <a:r>
              <a:rPr sz="2800" spc="5" dirty="0">
                <a:solidFill>
                  <a:srgbClr val="31546F"/>
                </a:solidFill>
                <a:latin typeface="Helvetica"/>
                <a:cs typeface="Helvetica"/>
              </a:rPr>
              <a:t>I</a:t>
            </a:r>
            <a:r>
              <a:rPr sz="2800" spc="-5" dirty="0">
                <a:solidFill>
                  <a:srgbClr val="31546F"/>
                </a:solidFill>
                <a:latin typeface="Helvetica"/>
                <a:cs typeface="Helvetica"/>
              </a:rPr>
              <a:t>V</a:t>
            </a:r>
            <a:r>
              <a:rPr sz="2800" dirty="0">
                <a:solidFill>
                  <a:srgbClr val="31546F"/>
                </a:solidFill>
                <a:latin typeface="Helvetica"/>
                <a:cs typeface="Helvetica"/>
              </a:rPr>
              <a:t>E</a:t>
            </a:r>
            <a:r>
              <a:rPr sz="2800" spc="-70" dirty="0">
                <a:solidFill>
                  <a:srgbClr val="31546F"/>
                </a:solidFill>
                <a:latin typeface="Helvetica"/>
                <a:cs typeface="Helvetica"/>
              </a:rPr>
              <a:t> </a:t>
            </a:r>
            <a:r>
              <a:rPr sz="2800" spc="-5" dirty="0">
                <a:solidFill>
                  <a:srgbClr val="31546F"/>
                </a:solidFill>
                <a:latin typeface="Helvetica"/>
                <a:cs typeface="Helvetica"/>
              </a:rPr>
              <a:t>LISTE</a:t>
            </a:r>
            <a:r>
              <a:rPr sz="2800" spc="10" dirty="0">
                <a:solidFill>
                  <a:srgbClr val="31546F"/>
                </a:solidFill>
                <a:latin typeface="Helvetica"/>
                <a:cs typeface="Helvetica"/>
              </a:rPr>
              <a:t>N</a:t>
            </a:r>
            <a:r>
              <a:rPr sz="2800" spc="5" dirty="0">
                <a:solidFill>
                  <a:srgbClr val="31546F"/>
                </a:solidFill>
                <a:latin typeface="Helvetica"/>
                <a:cs typeface="Helvetica"/>
              </a:rPr>
              <a:t>I</a:t>
            </a:r>
            <a:r>
              <a:rPr sz="2800" spc="-5" dirty="0">
                <a:solidFill>
                  <a:srgbClr val="31546F"/>
                </a:solidFill>
                <a:latin typeface="Helvetica"/>
                <a:cs typeface="Helvetica"/>
              </a:rPr>
              <a:t>NG</a:t>
            </a:r>
            <a:endParaRPr sz="2800" dirty="0">
              <a:solidFill>
                <a:srgbClr val="31546F"/>
              </a:solidFill>
              <a:latin typeface="Helvetica"/>
              <a:cs typeface="Helvetica"/>
            </a:endParaRPr>
          </a:p>
        </p:txBody>
      </p:sp>
      <p:sp>
        <p:nvSpPr>
          <p:cNvPr id="13" name="object 13"/>
          <p:cNvSpPr txBox="1"/>
          <p:nvPr/>
        </p:nvSpPr>
        <p:spPr>
          <a:xfrm>
            <a:off x="1755774" y="4777305"/>
            <a:ext cx="2549525" cy="430887"/>
          </a:xfrm>
          <a:prstGeom prst="rect">
            <a:avLst/>
          </a:prstGeom>
        </p:spPr>
        <p:txBody>
          <a:bodyPr vert="horz" wrap="square" lIns="0" tIns="0" rIns="0" bIns="0" rtlCol="0">
            <a:spAutoFit/>
          </a:bodyPr>
          <a:lstStyle/>
          <a:p>
            <a:pPr marL="12700">
              <a:lnSpc>
                <a:spcPct val="100000"/>
              </a:lnSpc>
            </a:pPr>
            <a:r>
              <a:rPr sz="2800" dirty="0">
                <a:solidFill>
                  <a:srgbClr val="31546F"/>
                </a:solidFill>
                <a:latin typeface="Helvetica"/>
                <a:cs typeface="Helvetica"/>
              </a:rPr>
              <a:t>SUMMA</a:t>
            </a:r>
            <a:r>
              <a:rPr sz="2800" spc="-20" dirty="0">
                <a:solidFill>
                  <a:srgbClr val="31546F"/>
                </a:solidFill>
                <a:latin typeface="Helvetica"/>
                <a:cs typeface="Helvetica"/>
              </a:rPr>
              <a:t>R</a:t>
            </a:r>
            <a:r>
              <a:rPr sz="2800" spc="5" dirty="0">
                <a:solidFill>
                  <a:srgbClr val="31546F"/>
                </a:solidFill>
                <a:latin typeface="Helvetica"/>
                <a:cs typeface="Helvetica"/>
              </a:rPr>
              <a:t>I</a:t>
            </a:r>
            <a:r>
              <a:rPr sz="2800" dirty="0">
                <a:solidFill>
                  <a:srgbClr val="31546F"/>
                </a:solidFill>
                <a:latin typeface="Helvetica"/>
                <a:cs typeface="Helvetica"/>
              </a:rPr>
              <a:t>ES</a:t>
            </a: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39132027"/>
      </p:ext>
    </p:extLst>
  </p:cSld>
  <p:clrMapOvr>
    <a:masterClrMapping/>
  </p:clrMapOvr>
  <p:transition spd="slow">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Danish </a:t>
            </a:r>
            <a:r>
              <a:rPr lang="en-US" dirty="0" smtClean="0"/>
              <a:t>Expert</a:t>
            </a:r>
            <a:endParaRPr lang="en-US" dirty="0"/>
          </a:p>
        </p:txBody>
      </p:sp>
      <p:sp>
        <p:nvSpPr>
          <p:cNvPr id="3" name="Subtitle 2"/>
          <p:cNvSpPr>
            <a:spLocks noGrp="1"/>
          </p:cNvSpPr>
          <p:nvPr>
            <p:ph type="subTitle" idx="1"/>
          </p:nvPr>
        </p:nvSpPr>
        <p:spPr/>
        <p:txBody>
          <a:bodyPr/>
          <a:lstStyle/>
          <a:p>
            <a:r>
              <a:rPr lang="en-US" dirty="0" smtClean="0"/>
              <a:t>Motivational Interviewing</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77487631"/>
      </p:ext>
    </p:extLst>
  </p:cSld>
  <p:clrMapOvr>
    <a:masterClrMapping/>
  </p:clrMapOvr>
  <p:transition spd="slow">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Shared Decision </a:t>
            </a:r>
            <a:r>
              <a:rPr lang="en-US" dirty="0" smtClean="0"/>
              <a:t>Making </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07791793"/>
      </p:ext>
    </p:extLst>
  </p:cSld>
  <p:clrMapOvr>
    <a:masterClrMapping/>
  </p:clrMapOvr>
  <p:transition spd="slow">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Decision Making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14406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p:cNvCxnSpPr/>
          <p:nvPr/>
        </p:nvCxnSpPr>
        <p:spPr>
          <a:xfrm flipV="1">
            <a:off x="1320800" y="2540000"/>
            <a:ext cx="61849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300" y="2311400"/>
            <a:ext cx="1511300" cy="646331"/>
          </a:xfrm>
          <a:prstGeom prst="rect">
            <a:avLst/>
          </a:prstGeom>
          <a:noFill/>
        </p:spPr>
        <p:txBody>
          <a:bodyPr wrap="square" rtlCol="0">
            <a:spAutoFit/>
          </a:bodyPr>
          <a:lstStyle/>
          <a:p>
            <a:r>
              <a:rPr lang="en-US" dirty="0" smtClean="0">
                <a:solidFill>
                  <a:srgbClr val="31546F"/>
                </a:solidFill>
                <a:latin typeface="Helvetica"/>
                <a:cs typeface="Helvetica"/>
              </a:rPr>
              <a:t>Initial preferences</a:t>
            </a:r>
            <a:endParaRPr lang="en-US" dirty="0">
              <a:solidFill>
                <a:srgbClr val="31546F"/>
              </a:solidFill>
              <a:latin typeface="Helvetica"/>
              <a:cs typeface="Helvetica"/>
            </a:endParaRPr>
          </a:p>
        </p:txBody>
      </p:sp>
      <p:sp>
        <p:nvSpPr>
          <p:cNvPr id="9" name="TextBox 8"/>
          <p:cNvSpPr txBox="1"/>
          <p:nvPr/>
        </p:nvSpPr>
        <p:spPr>
          <a:xfrm>
            <a:off x="7505700" y="2311400"/>
            <a:ext cx="1549400" cy="646331"/>
          </a:xfrm>
          <a:prstGeom prst="rect">
            <a:avLst/>
          </a:prstGeom>
          <a:noFill/>
        </p:spPr>
        <p:txBody>
          <a:bodyPr wrap="square" rtlCol="0">
            <a:spAutoFit/>
          </a:bodyPr>
          <a:lstStyle/>
          <a:p>
            <a:r>
              <a:rPr lang="en-US" dirty="0" smtClean="0">
                <a:solidFill>
                  <a:srgbClr val="31546F"/>
                </a:solidFill>
                <a:latin typeface="Helvetica"/>
                <a:cs typeface="Helvetica"/>
              </a:rPr>
              <a:t>Informed preferences</a:t>
            </a:r>
            <a:endParaRPr lang="en-US" dirty="0">
              <a:solidFill>
                <a:srgbClr val="31546F"/>
              </a:solidFill>
              <a:latin typeface="Helvetica"/>
              <a:cs typeface="Helvetica"/>
            </a:endParaRPr>
          </a:p>
        </p:txBody>
      </p:sp>
      <p:sp>
        <p:nvSpPr>
          <p:cNvPr id="10" name="TextBox 9"/>
          <p:cNvSpPr txBox="1"/>
          <p:nvPr/>
        </p:nvSpPr>
        <p:spPr>
          <a:xfrm>
            <a:off x="3784600" y="2082800"/>
            <a:ext cx="1600200" cy="369332"/>
          </a:xfrm>
          <a:prstGeom prst="rect">
            <a:avLst/>
          </a:prstGeom>
          <a:noFill/>
        </p:spPr>
        <p:txBody>
          <a:bodyPr wrap="square" rtlCol="0">
            <a:spAutoFit/>
          </a:bodyPr>
          <a:lstStyle/>
          <a:p>
            <a:r>
              <a:rPr lang="en-US" dirty="0" smtClean="0">
                <a:solidFill>
                  <a:srgbClr val="31546F"/>
                </a:solidFill>
                <a:latin typeface="Helvetica"/>
                <a:cs typeface="Helvetica"/>
              </a:rPr>
              <a:t>Deliberation</a:t>
            </a:r>
            <a:endParaRPr lang="en-US" dirty="0">
              <a:solidFill>
                <a:srgbClr val="31546F"/>
              </a:solidFill>
              <a:latin typeface="Helvetica"/>
              <a:cs typeface="Helvetica"/>
            </a:endParaRP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55307218"/>
      </p:ext>
    </p:extLst>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Relationship of </a:t>
            </a:r>
            <a:r>
              <a:rPr lang="en-US" sz="3200" dirty="0"/>
              <a:t>S</a:t>
            </a:r>
            <a:r>
              <a:rPr lang="en-US" sz="3200" dirty="0" smtClean="0"/>
              <a:t>hared </a:t>
            </a:r>
            <a:r>
              <a:rPr lang="en-US" sz="3200" dirty="0"/>
              <a:t>D</a:t>
            </a:r>
            <a:r>
              <a:rPr lang="en-US" sz="3200" dirty="0" smtClean="0"/>
              <a:t>ecision </a:t>
            </a:r>
            <a:r>
              <a:rPr lang="en-US" sz="3200" dirty="0"/>
              <a:t>M</a:t>
            </a:r>
            <a:r>
              <a:rPr lang="en-US" sz="3200" dirty="0" smtClean="0"/>
              <a:t>aking and Motivational </a:t>
            </a:r>
            <a:r>
              <a:rPr lang="en-US" sz="3200" dirty="0"/>
              <a:t>E</a:t>
            </a:r>
            <a:r>
              <a:rPr lang="en-US" sz="3200" dirty="0" smtClean="0"/>
              <a:t>nhancement</a:t>
            </a:r>
            <a:endParaRPr lang="en-US" sz="3200" dirty="0"/>
          </a:p>
        </p:txBody>
      </p:sp>
      <p:sp>
        <p:nvSpPr>
          <p:cNvPr id="4" name="Oval 3"/>
          <p:cNvSpPr/>
          <p:nvPr/>
        </p:nvSpPr>
        <p:spPr>
          <a:xfrm>
            <a:off x="1854200" y="4191000"/>
            <a:ext cx="1778000" cy="12827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5524500" y="4191000"/>
            <a:ext cx="1778000" cy="12827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1028700" y="2717800"/>
            <a:ext cx="6908800" cy="37973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457200" y="1638300"/>
            <a:ext cx="7810500" cy="5029200"/>
          </a:xfrm>
          <a:prstGeom prst="ellipse">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2209800" y="4343400"/>
            <a:ext cx="1143000" cy="923330"/>
          </a:xfrm>
          <a:prstGeom prst="rect">
            <a:avLst/>
          </a:prstGeom>
          <a:noFill/>
        </p:spPr>
        <p:txBody>
          <a:bodyPr wrap="square" rtlCol="0">
            <a:spAutoFit/>
          </a:bodyPr>
          <a:lstStyle/>
          <a:p>
            <a:r>
              <a:rPr lang="en-US" dirty="0" smtClean="0"/>
              <a:t>Shared Decision Making</a:t>
            </a:r>
            <a:endParaRPr lang="en-US" dirty="0"/>
          </a:p>
        </p:txBody>
      </p:sp>
      <p:sp>
        <p:nvSpPr>
          <p:cNvPr id="15" name="TextBox 14"/>
          <p:cNvSpPr txBox="1"/>
          <p:nvPr/>
        </p:nvSpPr>
        <p:spPr>
          <a:xfrm>
            <a:off x="5715000" y="4483100"/>
            <a:ext cx="1485900" cy="646331"/>
          </a:xfrm>
          <a:prstGeom prst="rect">
            <a:avLst/>
          </a:prstGeom>
          <a:noFill/>
        </p:spPr>
        <p:txBody>
          <a:bodyPr wrap="square" rtlCol="0">
            <a:spAutoFit/>
          </a:bodyPr>
          <a:lstStyle/>
          <a:p>
            <a:r>
              <a:rPr lang="en-US" dirty="0" smtClean="0"/>
              <a:t>Motivational enhancement</a:t>
            </a:r>
            <a:endParaRPr lang="en-US" dirty="0"/>
          </a:p>
        </p:txBody>
      </p:sp>
      <p:sp>
        <p:nvSpPr>
          <p:cNvPr id="18" name="Curved Down Arrow 17"/>
          <p:cNvSpPr/>
          <p:nvPr/>
        </p:nvSpPr>
        <p:spPr>
          <a:xfrm>
            <a:off x="2819400" y="3746500"/>
            <a:ext cx="3530600" cy="444500"/>
          </a:xfrm>
          <a:prstGeom prst="curvedDown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Curved Left Arrow 19"/>
          <p:cNvSpPr/>
          <p:nvPr/>
        </p:nvSpPr>
        <p:spPr>
          <a:xfrm rot="5400000">
            <a:off x="4319606" y="3780890"/>
            <a:ext cx="556440" cy="3718181"/>
          </a:xfrm>
          <a:prstGeom prst="curved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4076700" y="2753836"/>
            <a:ext cx="698500" cy="369332"/>
          </a:xfrm>
          <a:prstGeom prst="rect">
            <a:avLst/>
          </a:prstGeom>
          <a:noFill/>
        </p:spPr>
        <p:txBody>
          <a:bodyPr wrap="square" rtlCol="0">
            <a:spAutoFit/>
          </a:bodyPr>
          <a:lstStyle/>
          <a:p>
            <a:r>
              <a:rPr lang="en-US" dirty="0" smtClean="0"/>
              <a:t>Skills</a:t>
            </a:r>
            <a:endParaRPr lang="en-US" dirty="0"/>
          </a:p>
        </p:txBody>
      </p:sp>
      <p:sp>
        <p:nvSpPr>
          <p:cNvPr id="22" name="TextBox 21"/>
          <p:cNvSpPr txBox="1"/>
          <p:nvPr/>
        </p:nvSpPr>
        <p:spPr>
          <a:xfrm>
            <a:off x="3733800" y="1879600"/>
            <a:ext cx="1790700" cy="369332"/>
          </a:xfrm>
          <a:prstGeom prst="rect">
            <a:avLst/>
          </a:prstGeom>
          <a:noFill/>
        </p:spPr>
        <p:txBody>
          <a:bodyPr wrap="square" rtlCol="0">
            <a:spAutoFit/>
          </a:bodyPr>
          <a:lstStyle/>
          <a:p>
            <a:r>
              <a:rPr lang="en-US" dirty="0" smtClean="0"/>
              <a:t>Principles</a:t>
            </a:r>
            <a:endParaRPr lang="en-US" dirty="0"/>
          </a:p>
        </p:txBody>
      </p:sp>
      <p:sp>
        <p:nvSpPr>
          <p:cNvPr id="23" name="TextBox 22"/>
          <p:cNvSpPr txBox="1"/>
          <p:nvPr/>
        </p:nvSpPr>
        <p:spPr>
          <a:xfrm>
            <a:off x="7302500" y="1524000"/>
            <a:ext cx="1752600" cy="369332"/>
          </a:xfrm>
          <a:prstGeom prst="rect">
            <a:avLst/>
          </a:prstGeom>
          <a:noFill/>
        </p:spPr>
        <p:txBody>
          <a:bodyPr wrap="square" rtlCol="0">
            <a:spAutoFit/>
          </a:bodyPr>
          <a:lstStyle/>
          <a:p>
            <a:r>
              <a:rPr lang="en-US" dirty="0" smtClean="0"/>
              <a:t>Risky behavior</a:t>
            </a:r>
            <a:endParaRPr lang="en-US" dirty="0"/>
          </a:p>
        </p:txBody>
      </p:sp>
      <p:sp>
        <p:nvSpPr>
          <p:cNvPr id="24" name="TextBox 23"/>
          <p:cNvSpPr txBox="1"/>
          <p:nvPr/>
        </p:nvSpPr>
        <p:spPr>
          <a:xfrm>
            <a:off x="165100" y="1638300"/>
            <a:ext cx="2044700" cy="369332"/>
          </a:xfrm>
          <a:prstGeom prst="rect">
            <a:avLst/>
          </a:prstGeom>
          <a:noFill/>
        </p:spPr>
        <p:txBody>
          <a:bodyPr wrap="square" rtlCol="0">
            <a:spAutoFit/>
          </a:bodyPr>
          <a:lstStyle/>
          <a:p>
            <a:r>
              <a:rPr lang="en-US" dirty="0" smtClean="0"/>
              <a:t>Reasonable options</a:t>
            </a:r>
            <a:endParaRPr lang="en-US" dirty="0"/>
          </a:p>
        </p:txBody>
      </p:sp>
      <p:sp>
        <p:nvSpPr>
          <p:cNvPr id="25" name="TextBox 24"/>
          <p:cNvSpPr txBox="1"/>
          <p:nvPr/>
        </p:nvSpPr>
        <p:spPr>
          <a:xfrm>
            <a:off x="7302500" y="6145768"/>
            <a:ext cx="1752600" cy="369332"/>
          </a:xfrm>
          <a:prstGeom prst="rect">
            <a:avLst/>
          </a:prstGeom>
          <a:noFill/>
        </p:spPr>
        <p:txBody>
          <a:bodyPr wrap="square" rtlCol="0">
            <a:spAutoFit/>
          </a:bodyPr>
          <a:lstStyle/>
          <a:p>
            <a:r>
              <a:rPr lang="en-US" dirty="0" smtClean="0"/>
              <a:t>Change Behavior</a:t>
            </a:r>
            <a:endParaRPr lang="en-US" dirty="0"/>
          </a:p>
        </p:txBody>
      </p:sp>
      <p:sp>
        <p:nvSpPr>
          <p:cNvPr id="26" name="TextBox 25"/>
          <p:cNvSpPr txBox="1"/>
          <p:nvPr/>
        </p:nvSpPr>
        <p:spPr>
          <a:xfrm>
            <a:off x="254000" y="6259036"/>
            <a:ext cx="1752600" cy="369332"/>
          </a:xfrm>
          <a:prstGeom prst="rect">
            <a:avLst/>
          </a:prstGeom>
          <a:noFill/>
        </p:spPr>
        <p:txBody>
          <a:bodyPr wrap="square" rtlCol="0">
            <a:spAutoFit/>
          </a:bodyPr>
          <a:lstStyle/>
          <a:p>
            <a:r>
              <a:rPr lang="en-US" dirty="0" smtClean="0"/>
              <a:t>Make decisions</a:t>
            </a:r>
            <a:endParaRPr lang="en-US" dirty="0"/>
          </a:p>
        </p:txBody>
      </p:sp>
      <p:sp>
        <p:nvSpPr>
          <p:cNvPr id="27" name="Curved Left Arrow 26"/>
          <p:cNvSpPr/>
          <p:nvPr/>
        </p:nvSpPr>
        <p:spPr>
          <a:xfrm>
            <a:off x="8267700" y="1893332"/>
            <a:ext cx="622300" cy="4252436"/>
          </a:xfrm>
          <a:prstGeom prst="curvedLef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Right Arrow 27"/>
          <p:cNvSpPr/>
          <p:nvPr/>
        </p:nvSpPr>
        <p:spPr>
          <a:xfrm>
            <a:off x="254000" y="2007632"/>
            <a:ext cx="774700" cy="4251404"/>
          </a:xfrm>
          <a:prstGeom prst="curvedRigh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p:cNvSpPr txBox="1"/>
          <p:nvPr/>
        </p:nvSpPr>
        <p:spPr>
          <a:xfrm>
            <a:off x="1854200" y="2413000"/>
            <a:ext cx="4965700" cy="338554"/>
          </a:xfrm>
          <a:prstGeom prst="rect">
            <a:avLst/>
          </a:prstGeom>
          <a:noFill/>
        </p:spPr>
        <p:txBody>
          <a:bodyPr wrap="square" rtlCol="0">
            <a:spAutoFit/>
          </a:bodyPr>
          <a:lstStyle/>
          <a:p>
            <a:r>
              <a:rPr lang="en-US" sz="1600" i="1" dirty="0" smtClean="0"/>
              <a:t>Building relationship  respect autonomy    being curious</a:t>
            </a:r>
            <a:endParaRPr lang="en-US" sz="1600" i="1" dirty="0"/>
          </a:p>
        </p:txBody>
      </p:sp>
      <p:sp>
        <p:nvSpPr>
          <p:cNvPr id="30" name="TextBox 29"/>
          <p:cNvSpPr txBox="1"/>
          <p:nvPr/>
        </p:nvSpPr>
        <p:spPr>
          <a:xfrm>
            <a:off x="2120900" y="3238212"/>
            <a:ext cx="1231900" cy="584776"/>
          </a:xfrm>
          <a:prstGeom prst="rect">
            <a:avLst/>
          </a:prstGeom>
          <a:noFill/>
        </p:spPr>
        <p:txBody>
          <a:bodyPr wrap="square" rtlCol="0">
            <a:spAutoFit/>
          </a:bodyPr>
          <a:lstStyle/>
          <a:p>
            <a:r>
              <a:rPr lang="en-US" sz="1600" i="1" dirty="0" smtClean="0"/>
              <a:t>Exchanging information</a:t>
            </a:r>
            <a:endParaRPr lang="en-US" sz="1600" i="1" dirty="0"/>
          </a:p>
        </p:txBody>
      </p:sp>
      <p:sp>
        <p:nvSpPr>
          <p:cNvPr id="31" name="TextBox 30"/>
          <p:cNvSpPr txBox="1"/>
          <p:nvPr/>
        </p:nvSpPr>
        <p:spPr>
          <a:xfrm>
            <a:off x="6203950" y="3454112"/>
            <a:ext cx="1231900" cy="584776"/>
          </a:xfrm>
          <a:prstGeom prst="rect">
            <a:avLst/>
          </a:prstGeom>
          <a:noFill/>
        </p:spPr>
        <p:txBody>
          <a:bodyPr wrap="square" rtlCol="0">
            <a:spAutoFit/>
          </a:bodyPr>
          <a:lstStyle/>
          <a:p>
            <a:r>
              <a:rPr lang="en-US" sz="1600" i="1" dirty="0" smtClean="0"/>
              <a:t>Exploring options</a:t>
            </a:r>
            <a:endParaRPr lang="en-US" sz="1600" i="1" dirty="0"/>
          </a:p>
        </p:txBody>
      </p:sp>
      <p:sp>
        <p:nvSpPr>
          <p:cNvPr id="32" name="TextBox 31"/>
          <p:cNvSpPr txBox="1"/>
          <p:nvPr/>
        </p:nvSpPr>
        <p:spPr>
          <a:xfrm>
            <a:off x="3873500" y="3161724"/>
            <a:ext cx="1447800" cy="584776"/>
          </a:xfrm>
          <a:prstGeom prst="rect">
            <a:avLst/>
          </a:prstGeom>
          <a:noFill/>
        </p:spPr>
        <p:txBody>
          <a:bodyPr wrap="square" rtlCol="0">
            <a:spAutoFit/>
          </a:bodyPr>
          <a:lstStyle/>
          <a:p>
            <a:r>
              <a:rPr lang="en-US" sz="1600" i="1" dirty="0" smtClean="0"/>
              <a:t>Asking open questions</a:t>
            </a:r>
            <a:endParaRPr lang="en-US" sz="1600" i="1"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10106017"/>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457200" y="264584"/>
            <a:ext cx="8229600" cy="1139825"/>
          </a:xfrm>
        </p:spPr>
        <p:txBody>
          <a:bodyPr/>
          <a:lstStyle/>
          <a:p>
            <a:pPr eaLnBrk="1" hangingPunct="1"/>
            <a:r>
              <a:rPr lang="en-US" dirty="0">
                <a:latin typeface="Helvetica"/>
                <a:cs typeface="Helvetica"/>
              </a:rPr>
              <a:t>Decisional Balance Exercise</a:t>
            </a:r>
          </a:p>
        </p:txBody>
      </p:sp>
      <p:graphicFrame>
        <p:nvGraphicFramePr>
          <p:cNvPr id="116739" name="Group 3"/>
          <p:cNvGraphicFramePr>
            <a:graphicFrameLocks noGrp="1"/>
          </p:cNvGraphicFramePr>
          <p:nvPr>
            <p:ph type="tbl" idx="1"/>
            <p:extLst>
              <p:ext uri="{D42A27DB-BD31-4B8C-83A1-F6EECF244321}">
                <p14:modId xmlns:p14="http://schemas.microsoft.com/office/powerpoint/2010/main" val="744628700"/>
              </p:ext>
            </p:extLst>
          </p:nvPr>
        </p:nvGraphicFramePr>
        <p:xfrm>
          <a:off x="457200" y="1981200"/>
          <a:ext cx="8305800" cy="2914650"/>
        </p:xfrm>
        <a:graphic>
          <a:graphicData uri="http://schemas.openxmlformats.org/drawingml/2006/table">
            <a:tbl>
              <a:tblPr>
                <a:effectLst/>
              </a:tblPr>
              <a:tblGrid>
                <a:gridCol w="4114800"/>
                <a:gridCol w="4191000"/>
              </a:tblGrid>
              <a:tr h="971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1" i="0" u="none" strike="noStrike" cap="none" normalizeH="0" baseline="0" dirty="0" smtClean="0">
                          <a:ln>
                            <a:noFill/>
                          </a:ln>
                          <a:solidFill>
                            <a:schemeClr val="bg1"/>
                          </a:solidFill>
                          <a:effectLst/>
                          <a:latin typeface="Helvetica"/>
                          <a:cs typeface="Helvetica"/>
                        </a:rPr>
                        <a:t>Benefits of joining a gym</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31546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1" i="0" u="none" strike="noStrike" cap="none" normalizeH="0" baseline="0" dirty="0" smtClean="0">
                          <a:ln>
                            <a:noFill/>
                          </a:ln>
                          <a:solidFill>
                            <a:srgbClr val="FFFFFF"/>
                          </a:solidFill>
                          <a:effectLst/>
                          <a:latin typeface="Helvetica"/>
                          <a:cs typeface="Helvetica"/>
                        </a:rPr>
                        <a:t>Concerns</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31546F"/>
                    </a:solidFill>
                  </a:tcPr>
                </a:tc>
              </a:tr>
              <a:tr h="971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rgbClr val="31546F"/>
                          </a:solidFill>
                          <a:effectLst/>
                          <a:latin typeface="Helvetica Light"/>
                          <a:cs typeface="Helvetica Light"/>
                        </a:rPr>
                        <a:t>Getting exercise</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rgbClr val="31546F"/>
                          </a:solidFill>
                          <a:effectLst/>
                          <a:latin typeface="Helvetica Light"/>
                          <a:cs typeface="Helvetica Light"/>
                        </a:rPr>
                        <a:t>Afraid of not knowing what to do</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971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rgbClr val="31546F"/>
                          </a:solidFill>
                          <a:effectLst/>
                          <a:latin typeface="Helvetica Light"/>
                          <a:cs typeface="Helvetica Light"/>
                        </a:rPr>
                        <a:t>Meeting people my own age</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rgbClr val="31546F"/>
                          </a:solidFill>
                          <a:effectLst/>
                          <a:latin typeface="Helvetica Light"/>
                          <a:cs typeface="Helvetica Light"/>
                        </a:rPr>
                        <a:t>Feeling overwhelmed about the noise</a:t>
                      </a:r>
                    </a:p>
                  </a:txBody>
                  <a:tcPr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12833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Decisional Balance Exercise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7852829"/>
              </p:ext>
            </p:extLst>
          </p:nvPr>
        </p:nvGraphicFramePr>
        <p:xfrm>
          <a:off x="457200" y="1524000"/>
          <a:ext cx="8229600" cy="3917229"/>
        </p:xfrm>
        <a:graphic>
          <a:graphicData uri="http://schemas.openxmlformats.org/drawingml/2006/table">
            <a:tbl>
              <a:tblPr firstRow="1" bandRow="1">
                <a:tableStyleId>{21E4AEA4-8DFA-4A89-87EB-49C32662AFE0}</a:tableStyleId>
              </a:tblPr>
              <a:tblGrid>
                <a:gridCol w="4114800"/>
                <a:gridCol w="4114800"/>
              </a:tblGrid>
              <a:tr h="572567">
                <a:tc>
                  <a:txBody>
                    <a:bodyPr/>
                    <a:lstStyle/>
                    <a:p>
                      <a:pPr algn="ctr"/>
                      <a:r>
                        <a:rPr lang="en-US" sz="2200" dirty="0" smtClean="0">
                          <a:latin typeface="Helvetica"/>
                          <a:cs typeface="Helvetica"/>
                        </a:rPr>
                        <a:t>Benefits of Family Involvement</a:t>
                      </a:r>
                      <a:endParaRPr lang="en-US" sz="2200" dirty="0">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31546F"/>
                    </a:solidFill>
                  </a:tcPr>
                </a:tc>
                <a:tc>
                  <a:txBody>
                    <a:bodyPr/>
                    <a:lstStyle/>
                    <a:p>
                      <a:pPr algn="ctr"/>
                      <a:r>
                        <a:rPr lang="en-US" sz="2200" dirty="0" smtClean="0">
                          <a:latin typeface="Helvetica"/>
                          <a:cs typeface="Helvetica"/>
                        </a:rPr>
                        <a:t>Concerns</a:t>
                      </a:r>
                      <a:r>
                        <a:rPr lang="en-US" sz="2200" baseline="0" dirty="0" smtClean="0">
                          <a:latin typeface="Helvetica"/>
                          <a:cs typeface="Helvetica"/>
                        </a:rPr>
                        <a:t> about Family Involvement</a:t>
                      </a:r>
                      <a:endParaRPr lang="en-US" sz="2200" dirty="0">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31546F"/>
                    </a:solidFill>
                  </a:tcPr>
                </a:tc>
              </a:tr>
              <a:tr h="1082040">
                <a:tc>
                  <a:txBody>
                    <a:bodyPr/>
                    <a:lstStyle/>
                    <a:p>
                      <a:pPr algn="ctr"/>
                      <a:r>
                        <a:rPr lang="en-US" sz="2200" b="0" i="0" baseline="0" dirty="0" smtClean="0">
                          <a:solidFill>
                            <a:srgbClr val="31546F"/>
                          </a:solidFill>
                          <a:latin typeface="Helvetica Light"/>
                          <a:cs typeface="Helvetica Light"/>
                        </a:rPr>
                        <a:t/>
                      </a:r>
                      <a:br>
                        <a:rPr lang="en-US" sz="2200" b="0" i="0" baseline="0" dirty="0" smtClean="0">
                          <a:solidFill>
                            <a:srgbClr val="31546F"/>
                          </a:solidFill>
                          <a:latin typeface="Helvetica Light"/>
                          <a:cs typeface="Helvetica Light"/>
                        </a:rPr>
                      </a:br>
                      <a:r>
                        <a:rPr lang="en-US" sz="2200" b="0" i="0" baseline="0" dirty="0" smtClean="0">
                          <a:solidFill>
                            <a:srgbClr val="31546F"/>
                          </a:solidFill>
                          <a:latin typeface="Helvetica Light"/>
                          <a:cs typeface="Helvetica Light"/>
                        </a:rPr>
                        <a:t>Might worry about me less</a:t>
                      </a:r>
                      <a:endParaRPr lang="en-US" sz="2200" b="0" i="0" dirty="0">
                        <a:solidFill>
                          <a:srgbClr val="31546F"/>
                        </a:solidFill>
                        <a:latin typeface="Helvetica Light"/>
                        <a:cs typeface="Helvetica Light"/>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pPr algn="ctr"/>
                      <a:r>
                        <a:rPr lang="en-US" sz="2200" b="0" i="0" dirty="0" smtClean="0">
                          <a:solidFill>
                            <a:srgbClr val="31546F"/>
                          </a:solidFill>
                          <a:latin typeface="Helvetica Light"/>
                          <a:cs typeface="Helvetica Light"/>
                        </a:rPr>
                        <a:t/>
                      </a:r>
                      <a:br>
                        <a:rPr lang="en-US" sz="2200" b="0" i="0" dirty="0" smtClean="0">
                          <a:solidFill>
                            <a:srgbClr val="31546F"/>
                          </a:solidFill>
                          <a:latin typeface="Helvetica Light"/>
                          <a:cs typeface="Helvetica Light"/>
                        </a:rPr>
                      </a:br>
                      <a:r>
                        <a:rPr lang="en-US" sz="2200" b="0" i="0" dirty="0" smtClean="0">
                          <a:solidFill>
                            <a:srgbClr val="31546F"/>
                          </a:solidFill>
                          <a:latin typeface="Helvetica Light"/>
                          <a:cs typeface="Helvetica Light"/>
                        </a:rPr>
                        <a:t>Do</a:t>
                      </a:r>
                      <a:r>
                        <a:rPr lang="en-US" sz="2200" b="0" i="0" baseline="0" dirty="0" smtClean="0">
                          <a:solidFill>
                            <a:srgbClr val="31546F"/>
                          </a:solidFill>
                          <a:latin typeface="Helvetica Light"/>
                          <a:cs typeface="Helvetica Light"/>
                        </a:rPr>
                        <a:t> not want to burden them</a:t>
                      </a:r>
                      <a:endParaRPr lang="en-US" sz="2200" b="0" i="0" dirty="0">
                        <a:solidFill>
                          <a:srgbClr val="31546F"/>
                        </a:solidFill>
                        <a:latin typeface="Helvetica Light"/>
                        <a:cs typeface="Helvetica Light"/>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1295400">
                <a:tc>
                  <a:txBody>
                    <a:bodyPr/>
                    <a:lstStyle/>
                    <a:p>
                      <a:pPr algn="ctr">
                        <a:spcBef>
                          <a:spcPts val="600"/>
                        </a:spcBef>
                      </a:pPr>
                      <a:r>
                        <a:rPr lang="en-US" sz="2200" b="0" i="0" dirty="0" smtClean="0">
                          <a:solidFill>
                            <a:srgbClr val="31546F"/>
                          </a:solidFill>
                          <a:latin typeface="Helvetica Light"/>
                          <a:cs typeface="Helvetica Light"/>
                        </a:rPr>
                        <a:t/>
                      </a:r>
                      <a:br>
                        <a:rPr lang="en-US" sz="2200" b="0" i="0" dirty="0" smtClean="0">
                          <a:solidFill>
                            <a:srgbClr val="31546F"/>
                          </a:solidFill>
                          <a:latin typeface="Helvetica Light"/>
                          <a:cs typeface="Helvetica Light"/>
                        </a:rPr>
                      </a:br>
                      <a:r>
                        <a:rPr lang="en-US" sz="2200" b="0" i="0" dirty="0" smtClean="0">
                          <a:solidFill>
                            <a:srgbClr val="31546F"/>
                          </a:solidFill>
                          <a:latin typeface="Helvetica Light"/>
                          <a:cs typeface="Helvetica Light"/>
                        </a:rPr>
                        <a:t>Might be able</a:t>
                      </a:r>
                      <a:r>
                        <a:rPr lang="en-US" sz="2200" b="0" i="0" baseline="0" dirty="0" smtClean="0">
                          <a:solidFill>
                            <a:srgbClr val="31546F"/>
                          </a:solidFill>
                          <a:latin typeface="Helvetica Light"/>
                          <a:cs typeface="Helvetica Light"/>
                        </a:rPr>
                        <a:t> to help me if my symptoms flare up</a:t>
                      </a:r>
                      <a:endParaRPr lang="en-US" sz="2200" b="0" i="0" dirty="0">
                        <a:solidFill>
                          <a:srgbClr val="31546F"/>
                        </a:solidFill>
                        <a:latin typeface="Helvetica Light"/>
                        <a:cs typeface="Helvetica Light"/>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pPr algn="ctr"/>
                      <a:r>
                        <a:rPr lang="en-US" sz="2200" b="0" i="0" dirty="0" smtClean="0">
                          <a:solidFill>
                            <a:srgbClr val="31546F"/>
                          </a:solidFill>
                          <a:latin typeface="Helvetica Light"/>
                          <a:cs typeface="Helvetica Light"/>
                        </a:rPr>
                        <a:t/>
                      </a:r>
                      <a:br>
                        <a:rPr lang="en-US" sz="2200" b="0" i="0" dirty="0" smtClean="0">
                          <a:solidFill>
                            <a:srgbClr val="31546F"/>
                          </a:solidFill>
                          <a:latin typeface="Helvetica Light"/>
                          <a:cs typeface="Helvetica Light"/>
                        </a:rPr>
                      </a:br>
                      <a:r>
                        <a:rPr lang="en-US" sz="2200" b="0" i="0" dirty="0" smtClean="0">
                          <a:solidFill>
                            <a:srgbClr val="31546F"/>
                          </a:solidFill>
                          <a:latin typeface="Helvetica Light"/>
                          <a:cs typeface="Helvetica Light"/>
                        </a:rPr>
                        <a:t>Might get too involved</a:t>
                      </a:r>
                      <a:endParaRPr lang="en-US" sz="2200" b="0" i="0" dirty="0">
                        <a:solidFill>
                          <a:srgbClr val="31546F"/>
                        </a:solidFill>
                        <a:latin typeface="Helvetica Light"/>
                        <a:cs typeface="Helvetica Light"/>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777789">
                <a:tc>
                  <a:txBody>
                    <a:bodyPr/>
                    <a:lstStyle/>
                    <a:p>
                      <a:pPr algn="ctr">
                        <a:spcBef>
                          <a:spcPts val="600"/>
                        </a:spcBef>
                      </a:pPr>
                      <a:r>
                        <a:rPr lang="en-US" sz="2200" b="0" i="0" dirty="0" smtClean="0">
                          <a:solidFill>
                            <a:srgbClr val="31546F"/>
                          </a:solidFill>
                          <a:latin typeface="Helvetica Light"/>
                          <a:cs typeface="Helvetica Light"/>
                        </a:rPr>
                        <a:t>We might argue less</a:t>
                      </a:r>
                      <a:endParaRPr lang="en-US" sz="2200" b="0" i="0" dirty="0">
                        <a:solidFill>
                          <a:srgbClr val="31546F"/>
                        </a:solidFill>
                        <a:latin typeface="Helvetica Light"/>
                        <a:cs typeface="Helvetica Light"/>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pPr algn="ctr"/>
                      <a:r>
                        <a:rPr lang="en-US" sz="2200" b="0" i="0" dirty="0" smtClean="0">
                          <a:solidFill>
                            <a:srgbClr val="31546F"/>
                          </a:solidFill>
                          <a:latin typeface="Helvetica Light"/>
                          <a:cs typeface="Helvetica Light"/>
                        </a:rPr>
                        <a:t>They are too</a:t>
                      </a:r>
                      <a:r>
                        <a:rPr lang="en-US" sz="2200" b="0" i="0" baseline="0" dirty="0" smtClean="0">
                          <a:solidFill>
                            <a:srgbClr val="31546F"/>
                          </a:solidFill>
                          <a:latin typeface="Helvetica Light"/>
                          <a:cs typeface="Helvetica Light"/>
                        </a:rPr>
                        <a:t> busy with their own family/lives</a:t>
                      </a:r>
                      <a:endParaRPr lang="en-US" sz="2200" b="0" i="0" dirty="0">
                        <a:solidFill>
                          <a:srgbClr val="31546F"/>
                        </a:solidFill>
                        <a:latin typeface="Helvetica Light"/>
                        <a:cs typeface="Helvetica Light"/>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bl>
          </a:graphicData>
        </a:graphic>
      </p:graphicFrame>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48256825"/>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274638"/>
            <a:ext cx="8470900" cy="1143000"/>
          </a:xfrm>
        </p:spPr>
        <p:txBody>
          <a:bodyPr>
            <a:normAutofit fontScale="90000"/>
          </a:bodyPr>
          <a:lstStyle/>
          <a:p>
            <a:pPr algn="l"/>
            <a:r>
              <a:rPr lang="en-US" dirty="0" smtClean="0">
                <a:solidFill>
                  <a:srgbClr val="31546F"/>
                </a:solidFill>
                <a:latin typeface="Helvetica Neue"/>
                <a:cs typeface="Helvetica Neue"/>
              </a:rPr>
              <a:t>Phases: </a:t>
            </a:r>
            <a:r>
              <a:rPr lang="en-US" dirty="0" smtClean="0"/>
              <a:t>CTI </a:t>
            </a:r>
            <a:r>
              <a:rPr lang="en-US" dirty="0"/>
              <a:t>and practice strategies</a:t>
            </a:r>
            <a:endParaRPr lang="en-US" dirty="0">
              <a:solidFill>
                <a:srgbClr val="31546F"/>
              </a:solidFill>
              <a:latin typeface="Helvetica Neue"/>
              <a:cs typeface="Helvetica Neue"/>
            </a:endParaRPr>
          </a:p>
        </p:txBody>
      </p:sp>
      <p:sp>
        <p:nvSpPr>
          <p:cNvPr id="12" name="Content Placeholder 11"/>
          <p:cNvSpPr>
            <a:spLocks noGrp="1"/>
          </p:cNvSpPr>
          <p:nvPr>
            <p:ph sz="half" idx="1"/>
          </p:nvPr>
        </p:nvSpPr>
        <p:spPr>
          <a:xfrm>
            <a:off x="457200" y="1600200"/>
            <a:ext cx="4038600" cy="4965700"/>
          </a:xfrm>
        </p:spPr>
        <p:txBody>
          <a:bodyPr>
            <a:normAutofit fontScale="92500" lnSpcReduction="10000"/>
          </a:bodyPr>
          <a:lstStyle/>
          <a:p>
            <a:pPr marL="0" indent="0">
              <a:buNone/>
            </a:pPr>
            <a:r>
              <a:rPr lang="en-US" dirty="0" smtClean="0"/>
              <a:t>Practice strategies</a:t>
            </a:r>
          </a:p>
          <a:p>
            <a:pPr lvl="0"/>
            <a:r>
              <a:rPr lang="en-US" sz="2400" dirty="0" err="1" smtClean="0"/>
              <a:t>Psychoeducation</a:t>
            </a:r>
            <a:endParaRPr lang="en-US" sz="2400" dirty="0" smtClean="0"/>
          </a:p>
          <a:p>
            <a:pPr lvl="1"/>
            <a:r>
              <a:rPr lang="en-US" sz="2000" dirty="0" smtClean="0"/>
              <a:t>Enhance knowledge/options</a:t>
            </a:r>
          </a:p>
          <a:p>
            <a:pPr lvl="0"/>
            <a:r>
              <a:rPr lang="en-US" sz="2400" dirty="0" smtClean="0"/>
              <a:t>Person Centered Planning</a:t>
            </a:r>
          </a:p>
          <a:p>
            <a:pPr lvl="1"/>
            <a:r>
              <a:rPr lang="en-US" sz="2000" dirty="0" smtClean="0"/>
              <a:t>Set meaningful goals</a:t>
            </a:r>
          </a:p>
          <a:p>
            <a:pPr lvl="0"/>
            <a:r>
              <a:rPr lang="en-US" sz="2400" dirty="0" smtClean="0"/>
              <a:t>Motivational Interviewing &amp; Share Decision Making</a:t>
            </a:r>
          </a:p>
          <a:p>
            <a:pPr lvl="1"/>
            <a:r>
              <a:rPr lang="en-US" sz="2000" dirty="0" smtClean="0"/>
              <a:t>Addressing ambivalence </a:t>
            </a:r>
            <a:r>
              <a:rPr lang="en-US" sz="2200" dirty="0" smtClean="0"/>
              <a:t>(Change is hard)</a:t>
            </a:r>
          </a:p>
          <a:p>
            <a:pPr lvl="1"/>
            <a:r>
              <a:rPr lang="en-US" sz="2200" dirty="0" smtClean="0"/>
              <a:t>Care collaboration</a:t>
            </a:r>
            <a:endParaRPr lang="en-US" sz="2400" dirty="0" smtClean="0"/>
          </a:p>
          <a:p>
            <a:pPr lvl="0"/>
            <a:r>
              <a:rPr lang="en-US" sz="2400" dirty="0" smtClean="0"/>
              <a:t>Wellness Self Management </a:t>
            </a:r>
          </a:p>
          <a:p>
            <a:pPr lvl="1"/>
            <a:r>
              <a:rPr lang="en-US" sz="2000" dirty="0" smtClean="0"/>
              <a:t>Active in own care </a:t>
            </a:r>
          </a:p>
          <a:p>
            <a:pPr lvl="0"/>
            <a:r>
              <a:rPr lang="en-US" sz="2400" dirty="0" smtClean="0"/>
              <a:t>Harm Reduction</a:t>
            </a:r>
          </a:p>
          <a:p>
            <a:pPr lvl="1"/>
            <a:r>
              <a:rPr lang="en-US" sz="2000" dirty="0" smtClean="0"/>
              <a:t>Change is gradual</a:t>
            </a:r>
            <a:endParaRPr lang="en-US" dirty="0"/>
          </a:p>
        </p:txBody>
      </p:sp>
      <p:sp>
        <p:nvSpPr>
          <p:cNvPr id="13" name="Content Placeholder 12"/>
          <p:cNvSpPr>
            <a:spLocks noGrp="1"/>
          </p:cNvSpPr>
          <p:nvPr>
            <p:ph sz="half" idx="2"/>
          </p:nvPr>
        </p:nvSpPr>
        <p:spPr/>
        <p:txBody>
          <a:bodyPr>
            <a:normAutofit fontScale="92500" lnSpcReduction="10000"/>
          </a:bodyPr>
          <a:lstStyle/>
          <a:p>
            <a:pPr marL="0" indent="0">
              <a:buNone/>
            </a:pPr>
            <a:r>
              <a:rPr lang="en-US" dirty="0" smtClean="0"/>
              <a:t>Phases of CTI</a:t>
            </a:r>
            <a:endParaRPr lang="en-US" dirty="0"/>
          </a:p>
        </p:txBody>
      </p:sp>
      <p:sp>
        <p:nvSpPr>
          <p:cNvPr id="3" name="Footer Placeholder 2"/>
          <p:cNvSpPr>
            <a:spLocks noGrp="1"/>
          </p:cNvSpPr>
          <p:nvPr>
            <p:ph type="ftr" sz="quarter" idx="11"/>
          </p:nvPr>
        </p:nvSpPr>
        <p:spPr/>
        <p:txBody>
          <a:bodyPr/>
          <a:lstStyle/>
          <a:p>
            <a:endParaRPr lang="en-US" dirty="0"/>
          </a:p>
        </p:txBody>
      </p:sp>
      <p:pic>
        <p:nvPicPr>
          <p:cNvPr id="6" name="Picture 5" descr="phases image"/>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13300" y="2137294"/>
            <a:ext cx="4008971" cy="2218293"/>
          </a:xfrm>
          <a:prstGeom prst="rect">
            <a:avLst/>
          </a:prstGeom>
          <a:noFill/>
          <a:ln>
            <a:noFill/>
          </a:ln>
        </p:spPr>
      </p:pic>
      <p:cxnSp>
        <p:nvCxnSpPr>
          <p:cNvPr id="5" name="Straight Connector 4"/>
          <p:cNvCxnSpPr/>
          <p:nvPr/>
        </p:nvCxnSpPr>
        <p:spPr>
          <a:xfrm flipV="1">
            <a:off x="4445000" y="1714500"/>
            <a:ext cx="0" cy="443230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756234"/>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Role Play</a:t>
            </a:r>
            <a:endParaRPr lang="en-US" dirty="0"/>
          </a:p>
        </p:txBody>
      </p:sp>
      <p:sp>
        <p:nvSpPr>
          <p:cNvPr id="3" name="Content Placeholder 2"/>
          <p:cNvSpPr>
            <a:spLocks noGrp="1"/>
          </p:cNvSpPr>
          <p:nvPr>
            <p:ph idx="1"/>
          </p:nvPr>
        </p:nvSpPr>
        <p:spPr>
          <a:xfrm>
            <a:off x="457200" y="1308100"/>
            <a:ext cx="8229600" cy="4762500"/>
          </a:xfrm>
        </p:spPr>
        <p:txBody>
          <a:bodyPr>
            <a:normAutofit fontScale="92500" lnSpcReduction="10000"/>
          </a:bodyPr>
          <a:lstStyle/>
          <a:p>
            <a:pPr>
              <a:buFont typeface="Wingdings" charset="2"/>
              <a:buChar char="§"/>
            </a:pPr>
            <a:r>
              <a:rPr lang="en-US" dirty="0" smtClean="0"/>
              <a:t>Get into pairs</a:t>
            </a:r>
          </a:p>
          <a:p>
            <a:pPr>
              <a:buFont typeface="Wingdings" charset="2"/>
              <a:buChar char="§"/>
            </a:pPr>
            <a:r>
              <a:rPr lang="en-US" dirty="0" smtClean="0"/>
              <a:t>Each person thinks about a citizen that they worked with who is ambivalent about one aspect of his/her plan</a:t>
            </a:r>
          </a:p>
          <a:p>
            <a:pPr>
              <a:buFont typeface="Wingdings" charset="2"/>
              <a:buChar char="§"/>
            </a:pPr>
            <a:r>
              <a:rPr lang="en-US" dirty="0" smtClean="0"/>
              <a:t>Take turns being first the citizen and then the CTI worker.</a:t>
            </a:r>
          </a:p>
          <a:p>
            <a:pPr>
              <a:buFont typeface="Wingdings" charset="2"/>
              <a:buChar char="§"/>
            </a:pPr>
            <a:r>
              <a:rPr lang="en-US" dirty="0" smtClean="0"/>
              <a:t>Using the decisional balancing sheet, the </a:t>
            </a:r>
            <a:r>
              <a:rPr lang="en-US" i="1" dirty="0" smtClean="0"/>
              <a:t>CTI worker </a:t>
            </a:r>
            <a:r>
              <a:rPr lang="en-US" dirty="0" smtClean="0"/>
              <a:t>facilitates a discussion with </a:t>
            </a:r>
            <a:r>
              <a:rPr lang="en-US" i="1" dirty="0" smtClean="0"/>
              <a:t>the citizen </a:t>
            </a:r>
            <a:r>
              <a:rPr lang="en-US" dirty="0" smtClean="0"/>
              <a:t>about the pros and cons and works towards identifying a plan of action</a:t>
            </a:r>
          </a:p>
        </p:txBody>
      </p:sp>
      <p:sp>
        <p:nvSpPr>
          <p:cNvPr id="4" name="TextBox 3"/>
          <p:cNvSpPr txBox="1"/>
          <p:nvPr/>
        </p:nvSpPr>
        <p:spPr>
          <a:xfrm>
            <a:off x="5511800" y="5621635"/>
            <a:ext cx="3390900" cy="923330"/>
          </a:xfrm>
          <a:prstGeom prst="rect">
            <a:avLst/>
          </a:prstGeom>
          <a:noFill/>
          <a:ln>
            <a:solidFill>
              <a:schemeClr val="accent3"/>
            </a:solidFill>
          </a:ln>
        </p:spPr>
        <p:txBody>
          <a:bodyPr wrap="square" rtlCol="0">
            <a:spAutoFit/>
          </a:bodyPr>
          <a:lstStyle/>
          <a:p>
            <a:r>
              <a:rPr lang="en-US" dirty="0" smtClean="0"/>
              <a:t>Please refer to the note page for instruction of how to conduct the role-play </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64530428"/>
      </p:ext>
    </p:extLst>
  </p:cSld>
  <p:clrMapOvr>
    <a:masterClrMapping/>
  </p:clrMapOvr>
  <p:transition spd="slow">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Values Clarification </a:t>
            </a:r>
            <a:r>
              <a:rPr lang="fr-FR" dirty="0" err="1" smtClean="0"/>
              <a:t>Exercise</a:t>
            </a:r>
            <a:r>
              <a:rPr lang="fr-FR" dirty="0" smtClean="0"/>
              <a:t> Part 1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02862924"/>
              </p:ext>
            </p:extLst>
          </p:nvPr>
        </p:nvGraphicFramePr>
        <p:xfrm>
          <a:off x="457200" y="1524001"/>
          <a:ext cx="8229600" cy="4088970"/>
        </p:xfrm>
        <a:graphic>
          <a:graphicData uri="http://schemas.openxmlformats.org/drawingml/2006/table">
            <a:tbl>
              <a:tblPr firstRow="1" bandRow="1">
                <a:tableStyleId>{21E4AEA4-8DFA-4A89-87EB-49C32662AFE0}</a:tableStyleId>
              </a:tblPr>
              <a:tblGrid>
                <a:gridCol w="2743200"/>
                <a:gridCol w="2743200"/>
                <a:gridCol w="2743200"/>
              </a:tblGrid>
              <a:tr h="329864">
                <a:tc>
                  <a:txBody>
                    <a:bodyPr/>
                    <a:lstStyle/>
                    <a:p>
                      <a:pPr algn="ctr"/>
                      <a:r>
                        <a:rPr lang="en-US" dirty="0" smtClean="0">
                          <a:latin typeface="Helvetica"/>
                          <a:cs typeface="Helvetica"/>
                        </a:rPr>
                        <a:t>Very Important</a:t>
                      </a:r>
                      <a:endParaRPr lang="en-US" dirty="0">
                        <a:latin typeface="Helvetica"/>
                        <a:cs typeface="Helvetica"/>
                      </a:endParaRPr>
                    </a:p>
                  </a:txBody>
                  <a:tcPr>
                    <a:lnB w="12700" cap="flat" cmpd="sng" algn="ctr">
                      <a:solidFill>
                        <a:srgbClr val="9BBB59"/>
                      </a:solidFill>
                      <a:prstDash val="solid"/>
                      <a:round/>
                      <a:headEnd type="none" w="med" len="med"/>
                      <a:tailEnd type="none" w="med" len="med"/>
                    </a:lnB>
                    <a:solidFill>
                      <a:srgbClr val="31546F"/>
                    </a:solidFill>
                  </a:tcPr>
                </a:tc>
                <a:tc>
                  <a:txBody>
                    <a:bodyPr/>
                    <a:lstStyle/>
                    <a:p>
                      <a:pPr algn="ctr"/>
                      <a:r>
                        <a:rPr lang="en-US" dirty="0" smtClean="0">
                          <a:latin typeface="Helvetica"/>
                          <a:cs typeface="Helvetica"/>
                        </a:rPr>
                        <a:t>Moderately</a:t>
                      </a:r>
                      <a:r>
                        <a:rPr lang="en-US" baseline="0" dirty="0" smtClean="0">
                          <a:latin typeface="Helvetica"/>
                          <a:cs typeface="Helvetica"/>
                        </a:rPr>
                        <a:t> Important</a:t>
                      </a:r>
                      <a:endParaRPr lang="en-US" dirty="0">
                        <a:latin typeface="Helvetica"/>
                        <a:cs typeface="Helvetica"/>
                      </a:endParaRPr>
                    </a:p>
                  </a:txBody>
                  <a:tcPr>
                    <a:lnB w="12700" cap="flat" cmpd="sng" algn="ctr">
                      <a:solidFill>
                        <a:srgbClr val="9BBB59"/>
                      </a:solidFill>
                      <a:prstDash val="solid"/>
                      <a:round/>
                      <a:headEnd type="none" w="med" len="med"/>
                      <a:tailEnd type="none" w="med" len="med"/>
                    </a:lnB>
                    <a:solidFill>
                      <a:srgbClr val="31546F"/>
                    </a:solidFill>
                  </a:tcPr>
                </a:tc>
                <a:tc>
                  <a:txBody>
                    <a:bodyPr/>
                    <a:lstStyle/>
                    <a:p>
                      <a:pPr algn="ctr"/>
                      <a:r>
                        <a:rPr lang="en-US" dirty="0" smtClean="0">
                          <a:latin typeface="Helvetica"/>
                          <a:cs typeface="Helvetica"/>
                        </a:rPr>
                        <a:t>Little or No</a:t>
                      </a:r>
                      <a:r>
                        <a:rPr lang="en-US" baseline="0" dirty="0" smtClean="0">
                          <a:latin typeface="Helvetica"/>
                          <a:cs typeface="Helvetica"/>
                        </a:rPr>
                        <a:t> Importance</a:t>
                      </a:r>
                      <a:endParaRPr lang="en-US" dirty="0">
                        <a:latin typeface="Helvetica"/>
                        <a:cs typeface="Helvetica"/>
                      </a:endParaRPr>
                    </a:p>
                  </a:txBody>
                  <a:tcPr>
                    <a:lnB w="12700" cap="flat" cmpd="sng" algn="ctr">
                      <a:solidFill>
                        <a:srgbClr val="9BBB59"/>
                      </a:solidFill>
                      <a:prstDash val="solid"/>
                      <a:round/>
                      <a:headEnd type="none" w="med" len="med"/>
                      <a:tailEnd type="none" w="med" len="med"/>
                    </a:lnB>
                    <a:solidFill>
                      <a:srgbClr val="31546F"/>
                    </a:solidFill>
                  </a:tcPr>
                </a:tc>
              </a:tr>
              <a:tr h="605902">
                <a:tc>
                  <a:txBody>
                    <a:bodyPr/>
                    <a:lstStyle/>
                    <a:p>
                      <a:r>
                        <a:rPr lang="en-US" dirty="0" smtClean="0">
                          <a:solidFill>
                            <a:srgbClr val="31546F"/>
                          </a:solidFill>
                          <a:latin typeface="Helvetica"/>
                          <a:cs typeface="Helvetica"/>
                        </a:rPr>
                        <a:t>Being self-sufficient</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r>
                        <a:rPr lang="en-US" dirty="0" smtClean="0">
                          <a:solidFill>
                            <a:srgbClr val="31546F"/>
                          </a:solidFill>
                          <a:latin typeface="Helvetica"/>
                          <a:cs typeface="Helvetica"/>
                        </a:rPr>
                        <a:t>Getting</a:t>
                      </a:r>
                      <a:r>
                        <a:rPr lang="en-US" baseline="0" dirty="0" smtClean="0">
                          <a:solidFill>
                            <a:srgbClr val="31546F"/>
                          </a:solidFill>
                          <a:latin typeface="Helvetica"/>
                          <a:cs typeface="Helvetica"/>
                        </a:rPr>
                        <a:t> along with my family</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r>
                        <a:rPr lang="en-US" dirty="0" smtClean="0">
                          <a:solidFill>
                            <a:srgbClr val="31546F"/>
                          </a:solidFill>
                          <a:latin typeface="Helvetica"/>
                          <a:cs typeface="Helvetica"/>
                        </a:rPr>
                        <a:t>Having</a:t>
                      </a:r>
                      <a:r>
                        <a:rPr lang="en-US" baseline="0" dirty="0" smtClean="0">
                          <a:solidFill>
                            <a:srgbClr val="31546F"/>
                          </a:solidFill>
                          <a:latin typeface="Helvetica"/>
                          <a:cs typeface="Helvetica"/>
                        </a:rPr>
                        <a:t> a nice car</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645418">
                <a:tc>
                  <a:txBody>
                    <a:bodyPr/>
                    <a:lstStyle/>
                    <a:p>
                      <a:r>
                        <a:rPr lang="en-US" dirty="0" smtClean="0">
                          <a:solidFill>
                            <a:srgbClr val="31546F"/>
                          </a:solidFill>
                          <a:latin typeface="Helvetica"/>
                          <a:cs typeface="Helvetica"/>
                        </a:rPr>
                        <a:t>Recovery from my emotional</a:t>
                      </a:r>
                      <a:r>
                        <a:rPr lang="en-US" baseline="0" dirty="0" smtClean="0">
                          <a:solidFill>
                            <a:srgbClr val="31546F"/>
                          </a:solidFill>
                          <a:latin typeface="Helvetica"/>
                          <a:cs typeface="Helvetica"/>
                        </a:rPr>
                        <a:t> problems</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r>
                        <a:rPr lang="en-US" dirty="0" smtClean="0">
                          <a:solidFill>
                            <a:srgbClr val="31546F"/>
                          </a:solidFill>
                          <a:latin typeface="Helvetica"/>
                          <a:cs typeface="Helvetica"/>
                        </a:rPr>
                        <a:t>Having</a:t>
                      </a:r>
                      <a:r>
                        <a:rPr lang="en-US" baseline="0" dirty="0" smtClean="0">
                          <a:solidFill>
                            <a:srgbClr val="31546F"/>
                          </a:solidFill>
                          <a:latin typeface="Helvetica"/>
                          <a:cs typeface="Helvetica"/>
                        </a:rPr>
                        <a:t> a partner</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r>
                        <a:rPr lang="en-US" dirty="0" smtClean="0">
                          <a:solidFill>
                            <a:srgbClr val="31546F"/>
                          </a:solidFill>
                          <a:latin typeface="Helvetica"/>
                          <a:cs typeface="Helvetica"/>
                        </a:rPr>
                        <a:t>Having</a:t>
                      </a:r>
                      <a:r>
                        <a:rPr lang="en-US" baseline="0" dirty="0" smtClean="0">
                          <a:solidFill>
                            <a:srgbClr val="31546F"/>
                          </a:solidFill>
                          <a:latin typeface="Helvetica"/>
                          <a:cs typeface="Helvetica"/>
                        </a:rPr>
                        <a:t> extra money</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577262">
                <a:tc>
                  <a:txBody>
                    <a:bodyPr/>
                    <a:lstStyle/>
                    <a:p>
                      <a:r>
                        <a:rPr lang="en-US" dirty="0" smtClean="0">
                          <a:solidFill>
                            <a:srgbClr val="31546F"/>
                          </a:solidFill>
                          <a:latin typeface="Helvetica"/>
                          <a:cs typeface="Helvetica"/>
                        </a:rPr>
                        <a:t>Staying out</a:t>
                      </a:r>
                      <a:r>
                        <a:rPr lang="en-US" baseline="0" dirty="0" smtClean="0">
                          <a:solidFill>
                            <a:srgbClr val="31546F"/>
                          </a:solidFill>
                          <a:latin typeface="Helvetica"/>
                          <a:cs typeface="Helvetica"/>
                        </a:rPr>
                        <a:t> of the hospital</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r>
                        <a:rPr lang="en-US" dirty="0" smtClean="0">
                          <a:solidFill>
                            <a:srgbClr val="31546F"/>
                          </a:solidFill>
                          <a:latin typeface="Helvetica"/>
                          <a:cs typeface="Helvetica"/>
                        </a:rPr>
                        <a:t>Having friends</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451861">
                <a:tc>
                  <a:txBody>
                    <a:bodyPr/>
                    <a:lstStyle/>
                    <a:p>
                      <a:r>
                        <a:rPr lang="en-US" dirty="0" smtClean="0">
                          <a:solidFill>
                            <a:srgbClr val="31546F"/>
                          </a:solidFill>
                          <a:latin typeface="Helvetica"/>
                          <a:cs typeface="Helvetica"/>
                        </a:rPr>
                        <a:t>Living</a:t>
                      </a:r>
                      <a:r>
                        <a:rPr lang="en-US" baseline="0" dirty="0" smtClean="0">
                          <a:solidFill>
                            <a:srgbClr val="31546F"/>
                          </a:solidFill>
                          <a:latin typeface="Helvetica"/>
                          <a:cs typeface="Helvetica"/>
                        </a:rPr>
                        <a:t> independently</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r>
                        <a:rPr lang="en-US" dirty="0" smtClean="0">
                          <a:solidFill>
                            <a:srgbClr val="31546F"/>
                          </a:solidFill>
                          <a:latin typeface="Helvetica"/>
                          <a:cs typeface="Helvetica"/>
                        </a:rPr>
                        <a:t>Helping</a:t>
                      </a:r>
                      <a:r>
                        <a:rPr lang="en-US" baseline="0" dirty="0" smtClean="0">
                          <a:solidFill>
                            <a:srgbClr val="31546F"/>
                          </a:solidFill>
                          <a:latin typeface="Helvetica"/>
                          <a:cs typeface="Helvetica"/>
                        </a:rPr>
                        <a:t> others</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573746">
                <a:tc>
                  <a:txBody>
                    <a:bodyPr/>
                    <a:lstStyle/>
                    <a:p>
                      <a:r>
                        <a:rPr lang="en-US" dirty="0" smtClean="0">
                          <a:solidFill>
                            <a:srgbClr val="31546F"/>
                          </a:solidFill>
                          <a:latin typeface="Helvetica"/>
                          <a:cs typeface="Helvetica"/>
                        </a:rPr>
                        <a:t>Feeling proud</a:t>
                      </a:r>
                      <a:r>
                        <a:rPr lang="en-US" baseline="0" dirty="0" smtClean="0">
                          <a:solidFill>
                            <a:srgbClr val="31546F"/>
                          </a:solidFill>
                          <a:latin typeface="Helvetica"/>
                          <a:cs typeface="Helvetica"/>
                        </a:rPr>
                        <a:t> of myself</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772025">
                <a:tc>
                  <a:txBody>
                    <a:bodyPr/>
                    <a:lstStyle/>
                    <a:p>
                      <a:r>
                        <a:rPr lang="en-US" dirty="0" smtClean="0">
                          <a:solidFill>
                            <a:srgbClr val="31546F"/>
                          </a:solidFill>
                          <a:latin typeface="Helvetica"/>
                          <a:cs typeface="Helvetica"/>
                        </a:rPr>
                        <a:t>Keeping my</a:t>
                      </a:r>
                      <a:r>
                        <a:rPr lang="en-US" baseline="0" dirty="0" smtClean="0">
                          <a:solidFill>
                            <a:srgbClr val="31546F"/>
                          </a:solidFill>
                          <a:latin typeface="Helvetica"/>
                          <a:cs typeface="Helvetica"/>
                        </a:rPr>
                        <a:t> symptoms at a low level</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bl>
          </a:graphicData>
        </a:graphic>
      </p:graphicFrame>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4015345"/>
      </p:ext>
    </p:extLst>
  </p:cSld>
  <p:clrMapOvr>
    <a:masterClrMapping/>
  </p:clrMapOvr>
  <p:transition spd="slow">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Values Clarification </a:t>
            </a:r>
            <a:r>
              <a:rPr lang="fr-FR" dirty="0" err="1" smtClean="0"/>
              <a:t>Exercise</a:t>
            </a:r>
            <a:r>
              <a:rPr lang="fr-FR" dirty="0" smtClean="0"/>
              <a:t> Part 2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6335621"/>
              </p:ext>
            </p:extLst>
          </p:nvPr>
        </p:nvGraphicFramePr>
        <p:xfrm>
          <a:off x="457200" y="1600201"/>
          <a:ext cx="8229600" cy="4478825"/>
        </p:xfrm>
        <a:graphic>
          <a:graphicData uri="http://schemas.openxmlformats.org/drawingml/2006/table">
            <a:tbl>
              <a:tblPr firstRow="1" bandRow="1">
                <a:tableStyleId>{21E4AEA4-8DFA-4A89-87EB-49C32662AFE0}</a:tableStyleId>
              </a:tblPr>
              <a:tblGrid>
                <a:gridCol w="4114800"/>
                <a:gridCol w="4114800"/>
              </a:tblGrid>
              <a:tr h="625356">
                <a:tc>
                  <a:txBody>
                    <a:bodyPr/>
                    <a:lstStyle/>
                    <a:p>
                      <a:pPr algn="ctr"/>
                      <a:r>
                        <a:rPr lang="en-US" dirty="0" smtClean="0">
                          <a:solidFill>
                            <a:schemeClr val="bg1"/>
                          </a:solidFill>
                          <a:latin typeface="Helvetica"/>
                          <a:cs typeface="Helvetica"/>
                        </a:rPr>
                        <a:t>Importan</a:t>
                      </a:r>
                      <a:r>
                        <a:rPr lang="en-US" baseline="0" dirty="0" smtClean="0">
                          <a:solidFill>
                            <a:schemeClr val="bg1"/>
                          </a:solidFill>
                          <a:latin typeface="Helvetica"/>
                          <a:cs typeface="Helvetica"/>
                        </a:rPr>
                        <a:t>t Values I have</a:t>
                      </a:r>
                      <a:endParaRPr lang="en-US" dirty="0">
                        <a:solidFill>
                          <a:schemeClr val="bg1"/>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31546F"/>
                    </a:solidFill>
                  </a:tcPr>
                </a:tc>
                <a:tc>
                  <a:txBody>
                    <a:bodyPr/>
                    <a:lstStyle/>
                    <a:p>
                      <a:pPr algn="ctr"/>
                      <a:r>
                        <a:rPr lang="en-US" dirty="0" smtClean="0">
                          <a:solidFill>
                            <a:schemeClr val="bg1"/>
                          </a:solidFill>
                          <a:latin typeface="Helvetica"/>
                          <a:cs typeface="Helvetica"/>
                        </a:rPr>
                        <a:t>How Family</a:t>
                      </a:r>
                      <a:r>
                        <a:rPr lang="en-US" baseline="0" dirty="0" smtClean="0">
                          <a:solidFill>
                            <a:schemeClr val="bg1"/>
                          </a:solidFill>
                          <a:latin typeface="Helvetica"/>
                          <a:cs typeface="Helvetica"/>
                        </a:rPr>
                        <a:t> Involvement Might </a:t>
                      </a:r>
                    </a:p>
                    <a:p>
                      <a:pPr algn="ctr"/>
                      <a:r>
                        <a:rPr lang="en-US" baseline="0" dirty="0" smtClean="0">
                          <a:solidFill>
                            <a:schemeClr val="bg1"/>
                          </a:solidFill>
                          <a:latin typeface="Helvetica"/>
                          <a:cs typeface="Helvetica"/>
                        </a:rPr>
                        <a:t>Help or Hurt</a:t>
                      </a:r>
                      <a:endParaRPr lang="en-US" dirty="0">
                        <a:solidFill>
                          <a:schemeClr val="bg1"/>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31546F"/>
                    </a:solidFill>
                  </a:tcPr>
                </a:tc>
              </a:tr>
              <a:tr h="491350">
                <a:tc>
                  <a:txBody>
                    <a:bodyPr/>
                    <a:lstStyle/>
                    <a:p>
                      <a:pPr algn="ctr"/>
                      <a:r>
                        <a:rPr lang="en-US" dirty="0" smtClean="0">
                          <a:solidFill>
                            <a:srgbClr val="31546F"/>
                          </a:solidFill>
                          <a:latin typeface="Helvetica"/>
                          <a:cs typeface="Helvetica"/>
                        </a:rPr>
                        <a:t>Being self-sufficient</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pPr algn="ctr"/>
                      <a:r>
                        <a:rPr lang="en-US" dirty="0" smtClean="0">
                          <a:solidFill>
                            <a:srgbClr val="31546F"/>
                          </a:solidFill>
                          <a:latin typeface="Helvetica"/>
                          <a:cs typeface="Helvetica"/>
                        </a:rPr>
                        <a:t>Could</a:t>
                      </a:r>
                      <a:r>
                        <a:rPr lang="en-US" baseline="0" dirty="0" smtClean="0">
                          <a:solidFill>
                            <a:srgbClr val="31546F"/>
                          </a:solidFill>
                          <a:latin typeface="Helvetica"/>
                          <a:cs typeface="Helvetica"/>
                        </a:rPr>
                        <a:t> help me find a job</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595577">
                <a:tc>
                  <a:txBody>
                    <a:bodyPr/>
                    <a:lstStyle/>
                    <a:p>
                      <a:pPr algn="ctr"/>
                      <a:r>
                        <a:rPr lang="en-US" dirty="0" smtClean="0">
                          <a:solidFill>
                            <a:srgbClr val="31546F"/>
                          </a:solidFill>
                          <a:latin typeface="Helvetica"/>
                          <a:cs typeface="Helvetica"/>
                        </a:rPr>
                        <a:t>Recovery from my emotional</a:t>
                      </a:r>
                      <a:r>
                        <a:rPr lang="en-US" baseline="0" dirty="0" smtClean="0">
                          <a:solidFill>
                            <a:srgbClr val="31546F"/>
                          </a:solidFill>
                          <a:latin typeface="Helvetica"/>
                          <a:cs typeface="Helvetica"/>
                        </a:rPr>
                        <a:t> problems</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pPr algn="ctr"/>
                      <a:r>
                        <a:rPr lang="en-US" dirty="0" smtClean="0">
                          <a:solidFill>
                            <a:srgbClr val="31546F"/>
                          </a:solidFill>
                          <a:latin typeface="Helvetica"/>
                          <a:cs typeface="Helvetica"/>
                        </a:rPr>
                        <a:t>Might</a:t>
                      </a:r>
                      <a:r>
                        <a:rPr lang="en-US" baseline="0" dirty="0" smtClean="0">
                          <a:solidFill>
                            <a:srgbClr val="31546F"/>
                          </a:solidFill>
                          <a:latin typeface="Helvetica"/>
                          <a:cs typeface="Helvetica"/>
                        </a:rPr>
                        <a:t> be able to help remind me to take my medications</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687782">
                <a:tc>
                  <a:txBody>
                    <a:bodyPr/>
                    <a:lstStyle/>
                    <a:p>
                      <a:pPr algn="ctr"/>
                      <a:r>
                        <a:rPr lang="en-US" dirty="0" smtClean="0">
                          <a:solidFill>
                            <a:srgbClr val="31546F"/>
                          </a:solidFill>
                          <a:latin typeface="Helvetica"/>
                          <a:cs typeface="Helvetica"/>
                        </a:rPr>
                        <a:t>Staying out</a:t>
                      </a:r>
                      <a:r>
                        <a:rPr lang="en-US" baseline="0" dirty="0" smtClean="0">
                          <a:solidFill>
                            <a:srgbClr val="31546F"/>
                          </a:solidFill>
                          <a:latin typeface="Helvetica"/>
                          <a:cs typeface="Helvetica"/>
                        </a:rPr>
                        <a:t> of the hospital</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pPr algn="ctr"/>
                      <a:r>
                        <a:rPr lang="en-US" dirty="0" smtClean="0">
                          <a:solidFill>
                            <a:srgbClr val="31546F"/>
                          </a:solidFill>
                          <a:latin typeface="Helvetica"/>
                          <a:cs typeface="Helvetica"/>
                        </a:rPr>
                        <a:t>Could help</a:t>
                      </a:r>
                      <a:r>
                        <a:rPr lang="en-US" baseline="0" dirty="0" smtClean="0">
                          <a:solidFill>
                            <a:srgbClr val="31546F"/>
                          </a:solidFill>
                          <a:latin typeface="Helvetica"/>
                          <a:cs typeface="Helvetica"/>
                        </a:rPr>
                        <a:t> me get additional support when I need it</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666619">
                <a:tc>
                  <a:txBody>
                    <a:bodyPr/>
                    <a:lstStyle/>
                    <a:p>
                      <a:pPr algn="ctr"/>
                      <a:r>
                        <a:rPr lang="en-US" dirty="0" smtClean="0">
                          <a:solidFill>
                            <a:srgbClr val="31546F"/>
                          </a:solidFill>
                          <a:latin typeface="Helvetica"/>
                          <a:cs typeface="Helvetica"/>
                        </a:rPr>
                        <a:t>Living</a:t>
                      </a:r>
                      <a:r>
                        <a:rPr lang="en-US" baseline="0" dirty="0" smtClean="0">
                          <a:solidFill>
                            <a:srgbClr val="31546F"/>
                          </a:solidFill>
                          <a:latin typeface="Helvetica"/>
                          <a:cs typeface="Helvetica"/>
                        </a:rPr>
                        <a:t> independently</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731744">
                <a:tc>
                  <a:txBody>
                    <a:bodyPr/>
                    <a:lstStyle/>
                    <a:p>
                      <a:pPr algn="ctr"/>
                      <a:r>
                        <a:rPr lang="en-US" dirty="0" smtClean="0">
                          <a:solidFill>
                            <a:srgbClr val="31546F"/>
                          </a:solidFill>
                          <a:latin typeface="Helvetica"/>
                          <a:cs typeface="Helvetica"/>
                        </a:rPr>
                        <a:t>Feeling proud</a:t>
                      </a:r>
                      <a:r>
                        <a:rPr lang="en-US" baseline="0" dirty="0" smtClean="0">
                          <a:solidFill>
                            <a:srgbClr val="31546F"/>
                          </a:solidFill>
                          <a:latin typeface="Helvetica"/>
                          <a:cs typeface="Helvetica"/>
                        </a:rPr>
                        <a:t> of myself</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smtClean="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r h="621170">
                <a:tc>
                  <a:txBody>
                    <a:bodyPr/>
                    <a:lstStyle/>
                    <a:p>
                      <a:pPr algn="ctr"/>
                      <a:r>
                        <a:rPr lang="en-US" dirty="0" smtClean="0">
                          <a:solidFill>
                            <a:srgbClr val="31546F"/>
                          </a:solidFill>
                          <a:latin typeface="Helvetica"/>
                          <a:cs typeface="Helvetica"/>
                        </a:rPr>
                        <a:t>Keeping my</a:t>
                      </a:r>
                      <a:r>
                        <a:rPr lang="en-US" baseline="0" dirty="0" smtClean="0">
                          <a:solidFill>
                            <a:srgbClr val="31546F"/>
                          </a:solidFill>
                          <a:latin typeface="Helvetica"/>
                          <a:cs typeface="Helvetica"/>
                        </a:rPr>
                        <a:t> symptoms at a low level</a:t>
                      </a:r>
                      <a:endParaRPr lang="en-US" dirty="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c>
                  <a:txBody>
                    <a:bodyPr/>
                    <a:lstStyle/>
                    <a:p>
                      <a:endParaRPr lang="en-US" dirty="0" smtClean="0">
                        <a:solidFill>
                          <a:srgbClr val="31546F"/>
                        </a:solidFill>
                        <a:latin typeface="Helvetica"/>
                        <a:cs typeface="Helvetica"/>
                      </a:endParaRPr>
                    </a:p>
                  </a:txBody>
                  <a:tcPr>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noFill/>
                  </a:tcPr>
                </a:tc>
              </a:tr>
            </a:tbl>
          </a:graphicData>
        </a:graphic>
      </p:graphicFrame>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15331414"/>
      </p:ext>
    </p:extLst>
  </p:cSld>
  <p:clrMapOvr>
    <a:masterClrMapping/>
  </p:clrMapOvr>
  <p:transition spd="slow">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Wellness </a:t>
            </a:r>
            <a:r>
              <a:rPr lang="en-US" dirty="0" smtClean="0"/>
              <a:t>Self Management</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06466538"/>
      </p:ext>
    </p:extLst>
  </p:cSld>
  <p:clrMapOvr>
    <a:masterClrMapping/>
  </p:clrMapOvr>
  <p:transition spd="slow">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7" name="AutoShape 3"/>
          <p:cNvSpPr>
            <a:spLocks noChangeArrowheads="1"/>
          </p:cNvSpPr>
          <p:nvPr/>
        </p:nvSpPr>
        <p:spPr bwMode="auto">
          <a:xfrm rot="5400000">
            <a:off x="1955647" y="2439088"/>
            <a:ext cx="877888" cy="2185987"/>
          </a:xfrm>
          <a:prstGeom prst="homePlate">
            <a:avLst>
              <a:gd name="adj" fmla="val 25000"/>
            </a:avLst>
          </a:prstGeom>
          <a:solidFill>
            <a:srgbClr val="336699"/>
          </a:solidFill>
          <a:ln w="4763">
            <a:noFill/>
            <a:miter lim="800000"/>
            <a:headEnd/>
            <a:tailEnd/>
          </a:ln>
          <a:effectLst>
            <a:outerShdw dist="35921" dir="2700000" algn="ctr" rotWithShape="0">
              <a:srgbClr val="808080"/>
            </a:outerShdw>
          </a:effectLst>
        </p:spPr>
        <p:txBody>
          <a:bodyPr wrap="none" anchor="ctr"/>
          <a:lstStyle/>
          <a:p>
            <a:pPr algn="ctr">
              <a:defRPr/>
            </a:pPr>
            <a:endParaRPr lang="en-US" dirty="0">
              <a:solidFill>
                <a:schemeClr val="bg1"/>
              </a:solidFill>
            </a:endParaRPr>
          </a:p>
        </p:txBody>
      </p:sp>
      <p:sp>
        <p:nvSpPr>
          <p:cNvPr id="24582" name="Rectangle 4"/>
          <p:cNvSpPr>
            <a:spLocks noChangeArrowheads="1"/>
          </p:cNvSpPr>
          <p:nvPr/>
        </p:nvSpPr>
        <p:spPr bwMode="auto">
          <a:xfrm>
            <a:off x="1513108" y="3083881"/>
            <a:ext cx="1831975" cy="707886"/>
          </a:xfrm>
          <a:prstGeom prst="rect">
            <a:avLst/>
          </a:prstGeom>
          <a:noFill/>
          <a:ln w="4763">
            <a:noFill/>
            <a:miter lim="800000"/>
            <a:headEnd/>
            <a:tailEnd/>
          </a:ln>
        </p:spPr>
        <p:txBody>
          <a:bodyPr>
            <a:spAutoFit/>
          </a:bodyPr>
          <a:lstStyle/>
          <a:p>
            <a:pPr algn="ctr">
              <a:spcBef>
                <a:spcPct val="50000"/>
              </a:spcBef>
            </a:pPr>
            <a:r>
              <a:rPr lang="en-US" sz="2000" b="1" dirty="0" smtClean="0">
                <a:solidFill>
                  <a:schemeClr val="bg1"/>
                </a:solidFill>
              </a:rPr>
              <a:t>Medical</a:t>
            </a:r>
            <a:br>
              <a:rPr lang="en-US" sz="2000" b="1" dirty="0" smtClean="0">
                <a:solidFill>
                  <a:schemeClr val="bg1"/>
                </a:solidFill>
              </a:rPr>
            </a:br>
            <a:r>
              <a:rPr lang="en-US" sz="2000" dirty="0" smtClean="0">
                <a:solidFill>
                  <a:schemeClr val="bg1"/>
                </a:solidFill>
              </a:rPr>
              <a:t>Management</a:t>
            </a:r>
            <a:endParaRPr lang="en-US" sz="2000" dirty="0">
              <a:solidFill>
                <a:schemeClr val="bg1"/>
              </a:solidFill>
            </a:endParaRPr>
          </a:p>
        </p:txBody>
      </p:sp>
      <p:sp>
        <p:nvSpPr>
          <p:cNvPr id="24583" name="Rectangle 5"/>
          <p:cNvSpPr>
            <a:spLocks noChangeArrowheads="1"/>
          </p:cNvSpPr>
          <p:nvPr/>
        </p:nvSpPr>
        <p:spPr bwMode="auto">
          <a:xfrm>
            <a:off x="1187564" y="1955800"/>
            <a:ext cx="7542213" cy="762000"/>
          </a:xfrm>
          <a:prstGeom prst="rect">
            <a:avLst/>
          </a:prstGeom>
          <a:solidFill>
            <a:schemeClr val="bg1">
              <a:lumMod val="85000"/>
            </a:schemeClr>
          </a:solidFill>
          <a:ln w="9525">
            <a:noFill/>
            <a:miter lim="800000"/>
            <a:headEnd/>
            <a:tailEnd/>
          </a:ln>
        </p:spPr>
        <p:txBody>
          <a:bodyPr/>
          <a:lstStyle/>
          <a:p>
            <a:pPr algn="ctr">
              <a:spcBef>
                <a:spcPct val="20000"/>
              </a:spcBef>
              <a:buClr>
                <a:schemeClr val="folHlink"/>
              </a:buClr>
              <a:buSzPct val="75000"/>
            </a:pPr>
            <a:r>
              <a:rPr lang="en-US" sz="2000" dirty="0" smtClean="0">
                <a:solidFill>
                  <a:srgbClr val="31546F"/>
                </a:solidFill>
                <a:latin typeface="Helvetica"/>
                <a:cs typeface="Helvetica"/>
              </a:rPr>
              <a:t>Living with a challenging condition requires citizen self-management in three key areas</a:t>
            </a:r>
            <a:endParaRPr lang="en-US" sz="2000" dirty="0">
              <a:solidFill>
                <a:srgbClr val="31546F"/>
              </a:solidFill>
              <a:latin typeface="Helvetica"/>
              <a:cs typeface="Helvetica"/>
            </a:endParaRPr>
          </a:p>
        </p:txBody>
      </p:sp>
      <p:sp>
        <p:nvSpPr>
          <p:cNvPr id="671750" name="AutoShape 6"/>
          <p:cNvSpPr>
            <a:spLocks noChangeArrowheads="1"/>
          </p:cNvSpPr>
          <p:nvPr/>
        </p:nvSpPr>
        <p:spPr bwMode="auto">
          <a:xfrm rot="5400000">
            <a:off x="7057872" y="2439088"/>
            <a:ext cx="877888" cy="2185987"/>
          </a:xfrm>
          <a:prstGeom prst="homePlate">
            <a:avLst>
              <a:gd name="adj" fmla="val 25000"/>
            </a:avLst>
          </a:prstGeom>
          <a:solidFill>
            <a:srgbClr val="CE7124"/>
          </a:solidFill>
          <a:ln w="4763">
            <a:noFill/>
            <a:miter lim="800000"/>
            <a:headEnd/>
            <a:tailEnd/>
          </a:ln>
          <a:effectLst>
            <a:outerShdw dist="35921" dir="2700000" algn="ctr" rotWithShape="0">
              <a:srgbClr val="808080"/>
            </a:outerShdw>
          </a:effectLst>
        </p:spPr>
        <p:txBody>
          <a:bodyPr wrap="none" anchor="ctr"/>
          <a:lstStyle/>
          <a:p>
            <a:pPr algn="ctr">
              <a:defRPr/>
            </a:pPr>
            <a:endParaRPr lang="en-US" dirty="0"/>
          </a:p>
        </p:txBody>
      </p:sp>
      <p:sp>
        <p:nvSpPr>
          <p:cNvPr id="671751" name="AutoShape 7"/>
          <p:cNvSpPr>
            <a:spLocks noChangeArrowheads="1"/>
          </p:cNvSpPr>
          <p:nvPr/>
        </p:nvSpPr>
        <p:spPr bwMode="auto">
          <a:xfrm rot="5400000">
            <a:off x="4506759" y="2439088"/>
            <a:ext cx="877888" cy="2185988"/>
          </a:xfrm>
          <a:prstGeom prst="homePlate">
            <a:avLst>
              <a:gd name="adj" fmla="val 25000"/>
            </a:avLst>
          </a:prstGeom>
          <a:solidFill>
            <a:srgbClr val="68845A"/>
          </a:solidFill>
          <a:ln w="4763">
            <a:noFill/>
            <a:miter lim="800000"/>
            <a:headEnd/>
            <a:tailEnd/>
          </a:ln>
          <a:effectLst>
            <a:outerShdw dist="35921" dir="2700000" algn="ctr" rotWithShape="0">
              <a:srgbClr val="808080"/>
            </a:outerShdw>
          </a:effectLst>
        </p:spPr>
        <p:txBody>
          <a:bodyPr wrap="none" anchor="ctr"/>
          <a:lstStyle/>
          <a:p>
            <a:pPr algn="ctr">
              <a:defRPr/>
            </a:pPr>
            <a:endParaRPr lang="en-US" dirty="0"/>
          </a:p>
        </p:txBody>
      </p:sp>
      <p:sp>
        <p:nvSpPr>
          <p:cNvPr id="24586" name="Rectangle 8"/>
          <p:cNvSpPr>
            <a:spLocks noChangeArrowheads="1"/>
          </p:cNvSpPr>
          <p:nvPr/>
        </p:nvSpPr>
        <p:spPr bwMode="auto">
          <a:xfrm>
            <a:off x="4087239" y="3083881"/>
            <a:ext cx="1785937" cy="701675"/>
          </a:xfrm>
          <a:prstGeom prst="rect">
            <a:avLst/>
          </a:prstGeom>
          <a:noFill/>
          <a:ln w="4763">
            <a:noFill/>
            <a:miter lim="800000"/>
            <a:headEnd/>
            <a:tailEnd/>
          </a:ln>
        </p:spPr>
        <p:txBody>
          <a:bodyPr>
            <a:spAutoFit/>
          </a:bodyPr>
          <a:lstStyle/>
          <a:p>
            <a:pPr algn="ctr">
              <a:spcBef>
                <a:spcPct val="50000"/>
              </a:spcBef>
            </a:pPr>
            <a:r>
              <a:rPr lang="en-US" sz="2000" b="1" dirty="0">
                <a:solidFill>
                  <a:schemeClr val="bg1"/>
                </a:solidFill>
              </a:rPr>
              <a:t>Behavioral </a:t>
            </a:r>
            <a:r>
              <a:rPr lang="en-US" sz="2000" dirty="0">
                <a:solidFill>
                  <a:schemeClr val="bg1"/>
                </a:solidFill>
              </a:rPr>
              <a:t>Management</a:t>
            </a:r>
          </a:p>
        </p:txBody>
      </p:sp>
      <p:sp>
        <p:nvSpPr>
          <p:cNvPr id="24587" name="Rectangle 9"/>
          <p:cNvSpPr>
            <a:spLocks noChangeArrowheads="1"/>
          </p:cNvSpPr>
          <p:nvPr/>
        </p:nvSpPr>
        <p:spPr bwMode="auto">
          <a:xfrm>
            <a:off x="6581201" y="3083881"/>
            <a:ext cx="1900238" cy="701675"/>
          </a:xfrm>
          <a:prstGeom prst="rect">
            <a:avLst/>
          </a:prstGeom>
          <a:noFill/>
          <a:ln w="4763">
            <a:noFill/>
            <a:miter lim="800000"/>
            <a:headEnd/>
            <a:tailEnd/>
          </a:ln>
        </p:spPr>
        <p:txBody>
          <a:bodyPr>
            <a:spAutoFit/>
          </a:bodyPr>
          <a:lstStyle/>
          <a:p>
            <a:pPr algn="ctr">
              <a:spcBef>
                <a:spcPct val="50000"/>
              </a:spcBef>
            </a:pPr>
            <a:r>
              <a:rPr lang="en-US" sz="2000" b="1" dirty="0">
                <a:solidFill>
                  <a:schemeClr val="bg1"/>
                </a:solidFill>
              </a:rPr>
              <a:t>Emotional </a:t>
            </a:r>
            <a:r>
              <a:rPr lang="en-US" sz="2000" dirty="0">
                <a:solidFill>
                  <a:schemeClr val="bg1"/>
                </a:solidFill>
              </a:rPr>
              <a:t>Management </a:t>
            </a:r>
          </a:p>
        </p:txBody>
      </p:sp>
      <p:sp>
        <p:nvSpPr>
          <p:cNvPr id="24588" name="Text Box 10"/>
          <p:cNvSpPr txBox="1">
            <a:spLocks noChangeArrowheads="1"/>
          </p:cNvSpPr>
          <p:nvPr/>
        </p:nvSpPr>
        <p:spPr bwMode="auto">
          <a:xfrm>
            <a:off x="1258733" y="4142297"/>
            <a:ext cx="2324101" cy="830997"/>
          </a:xfrm>
          <a:prstGeom prst="rect">
            <a:avLst/>
          </a:prstGeom>
          <a:noFill/>
          <a:ln w="9525">
            <a:noFill/>
            <a:miter lim="800000"/>
            <a:headEnd/>
            <a:tailEnd/>
          </a:ln>
        </p:spPr>
        <p:txBody>
          <a:bodyPr wrap="square">
            <a:spAutoFit/>
          </a:bodyPr>
          <a:lstStyle/>
          <a:p>
            <a:pPr algn="l">
              <a:buClr>
                <a:schemeClr val="hlink"/>
              </a:buClr>
            </a:pPr>
            <a:r>
              <a:rPr lang="en-US" sz="1600" b="1" dirty="0">
                <a:solidFill>
                  <a:srgbClr val="31546F"/>
                </a:solidFill>
                <a:latin typeface="Helvetica"/>
                <a:cs typeface="Helvetica"/>
              </a:rPr>
              <a:t>Take medicines, adhere to special diet, test blood sugars</a:t>
            </a:r>
          </a:p>
        </p:txBody>
      </p:sp>
      <p:sp>
        <p:nvSpPr>
          <p:cNvPr id="24589" name="Text Box 11"/>
          <p:cNvSpPr txBox="1">
            <a:spLocks noChangeArrowheads="1"/>
          </p:cNvSpPr>
          <p:nvPr/>
        </p:nvSpPr>
        <p:spPr bwMode="auto">
          <a:xfrm>
            <a:off x="3903031" y="4142297"/>
            <a:ext cx="2320925" cy="1077218"/>
          </a:xfrm>
          <a:prstGeom prst="rect">
            <a:avLst/>
          </a:prstGeom>
          <a:noFill/>
          <a:ln w="9525">
            <a:noFill/>
            <a:miter lim="800000"/>
            <a:headEnd/>
            <a:tailEnd/>
          </a:ln>
        </p:spPr>
        <p:txBody>
          <a:bodyPr>
            <a:spAutoFit/>
          </a:bodyPr>
          <a:lstStyle/>
          <a:p>
            <a:pPr algn="l">
              <a:buClr>
                <a:schemeClr val="hlink"/>
              </a:buClr>
            </a:pPr>
            <a:r>
              <a:rPr lang="en-US" sz="1600" b="1" dirty="0">
                <a:solidFill>
                  <a:srgbClr val="31546F"/>
                </a:solidFill>
                <a:latin typeface="Helvetica"/>
                <a:cs typeface="Helvetica"/>
              </a:rPr>
              <a:t>Adjust to life with </a:t>
            </a:r>
            <a:r>
              <a:rPr lang="en-US" sz="1600" b="1" dirty="0" smtClean="0">
                <a:solidFill>
                  <a:srgbClr val="31546F"/>
                </a:solidFill>
                <a:latin typeface="Helvetica"/>
                <a:cs typeface="Helvetica"/>
              </a:rPr>
              <a:t>vulnerability—</a:t>
            </a:r>
            <a:r>
              <a:rPr lang="en-US" sz="1600" b="1" dirty="0">
                <a:solidFill>
                  <a:srgbClr val="31546F"/>
                </a:solidFill>
                <a:latin typeface="Helvetica"/>
                <a:cs typeface="Helvetica"/>
              </a:rPr>
              <a:t>maintain, change, or create new life roles</a:t>
            </a:r>
          </a:p>
        </p:txBody>
      </p:sp>
      <p:sp>
        <p:nvSpPr>
          <p:cNvPr id="24590" name="Text Box 12"/>
          <p:cNvSpPr txBox="1">
            <a:spLocks noChangeArrowheads="1"/>
          </p:cNvSpPr>
          <p:nvPr/>
        </p:nvSpPr>
        <p:spPr bwMode="auto">
          <a:xfrm>
            <a:off x="6365510" y="4142297"/>
            <a:ext cx="2348602" cy="1077218"/>
          </a:xfrm>
          <a:prstGeom prst="rect">
            <a:avLst/>
          </a:prstGeom>
          <a:noFill/>
          <a:ln w="9525">
            <a:noFill/>
            <a:miter lim="800000"/>
            <a:headEnd/>
            <a:tailEnd/>
          </a:ln>
        </p:spPr>
        <p:txBody>
          <a:bodyPr wrap="square">
            <a:spAutoFit/>
          </a:bodyPr>
          <a:lstStyle/>
          <a:p>
            <a:pPr algn="l">
              <a:buClr>
                <a:schemeClr val="hlink"/>
              </a:buClr>
            </a:pPr>
            <a:r>
              <a:rPr lang="en-US" sz="1600" b="1" dirty="0">
                <a:solidFill>
                  <a:srgbClr val="31546F"/>
                </a:solidFill>
                <a:latin typeface="Helvetica"/>
                <a:cs typeface="Helvetica"/>
              </a:rPr>
              <a:t>Deal with emotional </a:t>
            </a:r>
            <a:r>
              <a:rPr lang="en-US" sz="1600" b="1" dirty="0" smtClean="0">
                <a:solidFill>
                  <a:srgbClr val="31546F"/>
                </a:solidFill>
                <a:latin typeface="Helvetica"/>
                <a:cs typeface="Helvetica"/>
              </a:rPr>
              <a:t>challenges and consequences </a:t>
            </a:r>
            <a:r>
              <a:rPr lang="en-US" sz="1600" b="1" dirty="0">
                <a:solidFill>
                  <a:srgbClr val="31546F"/>
                </a:solidFill>
                <a:latin typeface="Helvetica"/>
                <a:cs typeface="Helvetica"/>
              </a:rPr>
              <a:t>of </a:t>
            </a:r>
            <a:r>
              <a:rPr lang="en-US" sz="1600" b="1" dirty="0" smtClean="0">
                <a:solidFill>
                  <a:srgbClr val="31546F"/>
                </a:solidFill>
                <a:latin typeface="Helvetica"/>
                <a:cs typeface="Helvetica"/>
              </a:rPr>
              <a:t>the vulnerabilities</a:t>
            </a:r>
            <a:endParaRPr lang="en-US" sz="1600" b="1" dirty="0">
              <a:solidFill>
                <a:srgbClr val="31546F"/>
              </a:solidFill>
              <a:latin typeface="Helvetica"/>
              <a:cs typeface="Helvetica"/>
            </a:endParaRPr>
          </a:p>
        </p:txBody>
      </p:sp>
      <p:sp>
        <p:nvSpPr>
          <p:cNvPr id="24593" name="Rectangle 19"/>
          <p:cNvSpPr>
            <a:spLocks noGrp="1" noChangeArrowheads="1"/>
          </p:cNvSpPr>
          <p:nvPr>
            <p:ph type="title"/>
          </p:nvPr>
        </p:nvSpPr>
        <p:spPr>
          <a:xfrm>
            <a:off x="685800" y="482600"/>
            <a:ext cx="8534400" cy="1193800"/>
          </a:xfrm>
        </p:spPr>
        <p:txBody>
          <a:bodyPr>
            <a:normAutofit fontScale="90000"/>
          </a:bodyPr>
          <a:lstStyle/>
          <a:p>
            <a:r>
              <a:rPr lang="en-US" dirty="0" smtClean="0"/>
              <a:t>Components of Self-Management</a:t>
            </a:r>
          </a:p>
        </p:txBody>
      </p:sp>
      <p:sp>
        <p:nvSpPr>
          <p:cNvPr id="3" name="Rectangle 2"/>
          <p:cNvSpPr/>
          <p:nvPr/>
        </p:nvSpPr>
        <p:spPr bwMode="auto">
          <a:xfrm>
            <a:off x="1187564" y="2971800"/>
            <a:ext cx="2438400" cy="2493936"/>
          </a:xfrm>
          <a:prstGeom prst="rect">
            <a:avLst/>
          </a:prstGeom>
          <a:noFill/>
          <a:ln w="28575" cap="flat" cmpd="sng" algn="ctr">
            <a:solidFill>
              <a:schemeClr val="bg1">
                <a:lumMod val="8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 W3" charset="0"/>
              <a:cs typeface="ヒラギノ角ゴ Pro W3" charset="0"/>
            </a:endParaRPr>
          </a:p>
        </p:txBody>
      </p:sp>
      <p:sp>
        <p:nvSpPr>
          <p:cNvPr id="16" name="Rectangle 15"/>
          <p:cNvSpPr/>
          <p:nvPr/>
        </p:nvSpPr>
        <p:spPr bwMode="auto">
          <a:xfrm>
            <a:off x="3735234" y="2959393"/>
            <a:ext cx="2438400" cy="2506343"/>
          </a:xfrm>
          <a:prstGeom prst="rect">
            <a:avLst/>
          </a:prstGeom>
          <a:noFill/>
          <a:ln w="28575" cap="flat" cmpd="sng" algn="ctr">
            <a:solidFill>
              <a:schemeClr val="bg1">
                <a:lumMod val="8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 W3" charset="0"/>
              <a:cs typeface="ヒラギノ角ゴ Pro W3" charset="0"/>
            </a:endParaRPr>
          </a:p>
        </p:txBody>
      </p:sp>
      <p:sp>
        <p:nvSpPr>
          <p:cNvPr id="17" name="Rectangle 16"/>
          <p:cNvSpPr/>
          <p:nvPr/>
        </p:nvSpPr>
        <p:spPr bwMode="auto">
          <a:xfrm>
            <a:off x="6282904" y="2959393"/>
            <a:ext cx="2438400" cy="2506343"/>
          </a:xfrm>
          <a:prstGeom prst="rect">
            <a:avLst/>
          </a:prstGeom>
          <a:noFill/>
          <a:ln w="28575" cap="flat" cmpd="sng" algn="ctr">
            <a:solidFill>
              <a:schemeClr val="bg1">
                <a:lumMod val="8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 W3" charset="0"/>
              <a:cs typeface="ヒラギノ角ゴ Pro W3" charset="0"/>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69044090"/>
      </p:ext>
    </p:extLst>
  </p:cSld>
  <p:clrMapOvr>
    <a:masterClrMapping/>
  </p:clrMapOvr>
  <p:transition spd="slow">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Harm </a:t>
            </a:r>
            <a:r>
              <a:rPr lang="en-US" dirty="0" smtClean="0"/>
              <a:t>Reduction</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0488919"/>
      </p:ext>
    </p:extLst>
  </p:cSld>
  <p:clrMapOvr>
    <a:masterClrMapping/>
  </p:clrMapOvr>
  <p:transition spd="slow">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384930"/>
            <a:ext cx="8229600" cy="1354217"/>
          </a:xfrm>
          <a:prstGeom prst="rect">
            <a:avLst/>
          </a:prstGeom>
        </p:spPr>
        <p:txBody>
          <a:bodyPr vert="horz" wrap="square" lIns="0" tIns="0" rIns="0" bIns="0" rtlCol="0">
            <a:spAutoFit/>
          </a:bodyPr>
          <a:lstStyle/>
          <a:p>
            <a:pPr marL="88900">
              <a:lnSpc>
                <a:spcPct val="100000"/>
              </a:lnSpc>
            </a:pPr>
            <a:r>
              <a:rPr spc="-20" dirty="0" smtClean="0"/>
              <a:t>K</a:t>
            </a:r>
            <a:r>
              <a:rPr lang="en-US" spc="-20" dirty="0" smtClean="0"/>
              <a:t>eeping</a:t>
            </a:r>
            <a:r>
              <a:rPr spc="20" dirty="0" smtClean="0"/>
              <a:t> </a:t>
            </a:r>
            <a:r>
              <a:rPr lang="en-US" spc="-15" dirty="0"/>
              <a:t>C</a:t>
            </a:r>
            <a:r>
              <a:rPr lang="en-US" spc="-15" dirty="0" smtClean="0"/>
              <a:t>itizen</a:t>
            </a:r>
            <a:r>
              <a:rPr spc="10" dirty="0" smtClean="0"/>
              <a:t> </a:t>
            </a:r>
            <a:r>
              <a:rPr spc="-25" dirty="0" smtClean="0"/>
              <a:t>&amp;</a:t>
            </a:r>
            <a:r>
              <a:rPr lang="en-US" spc="-25" dirty="0" smtClean="0"/>
              <a:t/>
            </a:r>
            <a:br>
              <a:rPr lang="en-US" spc="-25" dirty="0" smtClean="0"/>
            </a:br>
            <a:r>
              <a:rPr spc="15" dirty="0" smtClean="0"/>
              <a:t> </a:t>
            </a:r>
            <a:r>
              <a:rPr lang="en-US" spc="15" dirty="0" smtClean="0"/>
              <a:t>CTI </a:t>
            </a:r>
            <a:r>
              <a:rPr spc="-30" dirty="0" smtClean="0"/>
              <a:t>W</a:t>
            </a:r>
            <a:r>
              <a:rPr lang="en-US" spc="-30" dirty="0" smtClean="0"/>
              <a:t>orker</a:t>
            </a:r>
            <a:r>
              <a:rPr dirty="0" smtClean="0"/>
              <a:t> </a:t>
            </a:r>
            <a:r>
              <a:rPr lang="en-US" spc="-20" dirty="0"/>
              <a:t>E</a:t>
            </a:r>
            <a:r>
              <a:rPr lang="en-US" spc="-20" dirty="0" smtClean="0"/>
              <a:t>ngaged</a:t>
            </a:r>
            <a:endParaRPr spc="-25" dirty="0"/>
          </a:p>
        </p:txBody>
      </p:sp>
      <p:sp>
        <p:nvSpPr>
          <p:cNvPr id="5" name="object 5"/>
          <p:cNvSpPr txBox="1"/>
          <p:nvPr/>
        </p:nvSpPr>
        <p:spPr>
          <a:xfrm>
            <a:off x="231140" y="2059576"/>
            <a:ext cx="8541385" cy="3519683"/>
          </a:xfrm>
          <a:prstGeom prst="rect">
            <a:avLst/>
          </a:prstGeom>
        </p:spPr>
        <p:txBody>
          <a:bodyPr vert="horz" wrap="square" lIns="0" tIns="0" rIns="0" bIns="0" rtlCol="0">
            <a:spAutoFit/>
          </a:bodyPr>
          <a:lstStyle/>
          <a:p>
            <a:pPr marL="378460" marR="291465" indent="-365760">
              <a:lnSpc>
                <a:spcPct val="115100"/>
              </a:lnSpc>
              <a:spcAft>
                <a:spcPts val="600"/>
              </a:spcAft>
              <a:buFont typeface="Wingdings"/>
              <a:buChar char=""/>
              <a:tabLst>
                <a:tab pos="379095" algn="l"/>
              </a:tabLst>
            </a:pPr>
            <a:r>
              <a:rPr sz="2800" spc="-5" dirty="0">
                <a:solidFill>
                  <a:srgbClr val="31546F"/>
                </a:solidFill>
                <a:latin typeface="Helvetica Light"/>
                <a:cs typeface="Helvetica Light"/>
              </a:rPr>
              <a:t>CT</a:t>
            </a:r>
            <a:r>
              <a:rPr sz="2800" dirty="0">
                <a:solidFill>
                  <a:srgbClr val="31546F"/>
                </a:solidFill>
                <a:latin typeface="Helvetica Light"/>
                <a:cs typeface="Helvetica Light"/>
              </a:rPr>
              <a:t>I</a:t>
            </a:r>
            <a:r>
              <a:rPr sz="2800" spc="5" dirty="0">
                <a:solidFill>
                  <a:srgbClr val="31546F"/>
                </a:solidFill>
                <a:latin typeface="Helvetica Light"/>
                <a:cs typeface="Helvetica Light"/>
              </a:rPr>
              <a:t> </a:t>
            </a:r>
            <a:r>
              <a:rPr sz="2800" spc="-5" dirty="0">
                <a:solidFill>
                  <a:srgbClr val="31546F"/>
                </a:solidFill>
                <a:latin typeface="Helvetica Light"/>
                <a:cs typeface="Helvetica Light"/>
              </a:rPr>
              <a:t>us</a:t>
            </a:r>
            <a:r>
              <a:rPr sz="2800" spc="5" dirty="0">
                <a:solidFill>
                  <a:srgbClr val="31546F"/>
                </a:solidFill>
                <a:latin typeface="Helvetica Light"/>
                <a:cs typeface="Helvetica Light"/>
              </a:rPr>
              <a:t>e</a:t>
            </a:r>
            <a:r>
              <a:rPr sz="2800" spc="-10" dirty="0">
                <a:solidFill>
                  <a:srgbClr val="31546F"/>
                </a:solidFill>
                <a:latin typeface="Helvetica Light"/>
                <a:cs typeface="Helvetica Light"/>
              </a:rPr>
              <a:t>s</a:t>
            </a:r>
            <a:r>
              <a:rPr sz="2800" spc="-15" dirty="0">
                <a:solidFill>
                  <a:srgbClr val="31546F"/>
                </a:solidFill>
                <a:latin typeface="Helvetica Light"/>
                <a:cs typeface="Helvetica Light"/>
              </a:rPr>
              <a:t> </a:t>
            </a:r>
            <a:r>
              <a:rPr sz="2800" dirty="0">
                <a:solidFill>
                  <a:srgbClr val="31546F"/>
                </a:solidFill>
                <a:latin typeface="Helvetica Light"/>
                <a:cs typeface="Helvetica Light"/>
              </a:rPr>
              <a:t>a</a:t>
            </a:r>
            <a:r>
              <a:rPr sz="2800" spc="5" dirty="0">
                <a:solidFill>
                  <a:srgbClr val="31546F"/>
                </a:solidFill>
                <a:latin typeface="Helvetica Light"/>
                <a:cs typeface="Helvetica Light"/>
              </a:rPr>
              <a:t> </a:t>
            </a:r>
            <a:r>
              <a:rPr sz="2800" spc="-5" dirty="0">
                <a:solidFill>
                  <a:srgbClr val="31546F"/>
                </a:solidFill>
                <a:latin typeface="Helvetica Light"/>
                <a:cs typeface="Helvetica Light"/>
              </a:rPr>
              <a:t>h</a:t>
            </a:r>
            <a:r>
              <a:rPr sz="2800" spc="15" dirty="0">
                <a:solidFill>
                  <a:srgbClr val="31546F"/>
                </a:solidFill>
                <a:latin typeface="Helvetica Light"/>
                <a:cs typeface="Helvetica Light"/>
              </a:rPr>
              <a:t>a</a:t>
            </a:r>
            <a:r>
              <a:rPr sz="2800" spc="-15" dirty="0">
                <a:solidFill>
                  <a:srgbClr val="31546F"/>
                </a:solidFill>
                <a:latin typeface="Helvetica Light"/>
                <a:cs typeface="Helvetica Light"/>
              </a:rPr>
              <a:t>rm</a:t>
            </a:r>
            <a:r>
              <a:rPr sz="2800" spc="-5" dirty="0">
                <a:solidFill>
                  <a:srgbClr val="31546F"/>
                </a:solidFill>
                <a:latin typeface="Helvetica Light"/>
                <a:cs typeface="Helvetica Light"/>
              </a:rPr>
              <a:t> </a:t>
            </a:r>
            <a:r>
              <a:rPr sz="2800" dirty="0">
                <a:solidFill>
                  <a:srgbClr val="31546F"/>
                </a:solidFill>
                <a:latin typeface="Helvetica Light"/>
                <a:cs typeface="Helvetica Light"/>
              </a:rPr>
              <a:t>r</a:t>
            </a:r>
            <a:r>
              <a:rPr sz="2800" spc="10" dirty="0">
                <a:solidFill>
                  <a:srgbClr val="31546F"/>
                </a:solidFill>
                <a:latin typeface="Helvetica Light"/>
                <a:cs typeface="Helvetica Light"/>
              </a:rPr>
              <a:t>e</a:t>
            </a:r>
            <a:r>
              <a:rPr sz="2800" dirty="0">
                <a:solidFill>
                  <a:srgbClr val="31546F"/>
                </a:solidFill>
                <a:latin typeface="Helvetica Light"/>
                <a:cs typeface="Helvetica Light"/>
              </a:rPr>
              <a:t>d</a:t>
            </a:r>
            <a:r>
              <a:rPr sz="2800" spc="5" dirty="0">
                <a:solidFill>
                  <a:srgbClr val="31546F"/>
                </a:solidFill>
                <a:latin typeface="Helvetica Light"/>
                <a:cs typeface="Helvetica Light"/>
              </a:rPr>
              <a:t>ucti</a:t>
            </a:r>
            <a:r>
              <a:rPr sz="2800" spc="-10" dirty="0">
                <a:solidFill>
                  <a:srgbClr val="31546F"/>
                </a:solidFill>
                <a:latin typeface="Helvetica Light"/>
                <a:cs typeface="Helvetica Light"/>
              </a:rPr>
              <a:t>o</a:t>
            </a:r>
            <a:r>
              <a:rPr sz="2800" dirty="0">
                <a:solidFill>
                  <a:srgbClr val="31546F"/>
                </a:solidFill>
                <a:latin typeface="Helvetica Light"/>
                <a:cs typeface="Helvetica Light"/>
              </a:rPr>
              <a:t>n</a:t>
            </a:r>
            <a:r>
              <a:rPr sz="2800" spc="-70" dirty="0">
                <a:solidFill>
                  <a:srgbClr val="31546F"/>
                </a:solidFill>
                <a:latin typeface="Helvetica Light"/>
                <a:cs typeface="Helvetica Light"/>
              </a:rPr>
              <a:t> </a:t>
            </a:r>
            <a:r>
              <a:rPr sz="2800" spc="5" dirty="0">
                <a:solidFill>
                  <a:srgbClr val="31546F"/>
                </a:solidFill>
                <a:latin typeface="Helvetica Light"/>
                <a:cs typeface="Helvetica Light"/>
              </a:rPr>
              <a:t>a</a:t>
            </a:r>
            <a:r>
              <a:rPr sz="2800" dirty="0">
                <a:solidFill>
                  <a:srgbClr val="31546F"/>
                </a:solidFill>
                <a:latin typeface="Helvetica Light"/>
                <a:cs typeface="Helvetica Light"/>
              </a:rPr>
              <a:t>pp</a:t>
            </a:r>
            <a:r>
              <a:rPr sz="2800" spc="-10" dirty="0">
                <a:solidFill>
                  <a:srgbClr val="31546F"/>
                </a:solidFill>
                <a:latin typeface="Helvetica Light"/>
                <a:cs typeface="Helvetica Light"/>
              </a:rPr>
              <a:t>ro</a:t>
            </a:r>
            <a:r>
              <a:rPr sz="2800" spc="5" dirty="0">
                <a:solidFill>
                  <a:srgbClr val="31546F"/>
                </a:solidFill>
                <a:latin typeface="Helvetica Light"/>
                <a:cs typeface="Helvetica Light"/>
              </a:rPr>
              <a:t>ac</a:t>
            </a:r>
            <a:r>
              <a:rPr sz="2800" dirty="0">
                <a:solidFill>
                  <a:srgbClr val="31546F"/>
                </a:solidFill>
                <a:latin typeface="Helvetica Light"/>
                <a:cs typeface="Helvetica Light"/>
              </a:rPr>
              <a:t>h</a:t>
            </a:r>
            <a:r>
              <a:rPr sz="2800" spc="-45" dirty="0">
                <a:solidFill>
                  <a:srgbClr val="31546F"/>
                </a:solidFill>
                <a:latin typeface="Helvetica Light"/>
                <a:cs typeface="Helvetica Light"/>
              </a:rPr>
              <a:t> </a:t>
            </a:r>
            <a:r>
              <a:rPr sz="2800" spc="5" dirty="0">
                <a:solidFill>
                  <a:srgbClr val="31546F"/>
                </a:solidFill>
                <a:latin typeface="Helvetica Light"/>
                <a:cs typeface="Helvetica Light"/>
              </a:rPr>
              <a:t>t</a:t>
            </a:r>
            <a:r>
              <a:rPr sz="2800" spc="-15" dirty="0">
                <a:solidFill>
                  <a:srgbClr val="31546F"/>
                </a:solidFill>
                <a:latin typeface="Helvetica Light"/>
                <a:cs typeface="Helvetica Light"/>
              </a:rPr>
              <a:t>o</a:t>
            </a:r>
            <a:r>
              <a:rPr sz="2800" spc="-25" dirty="0">
                <a:solidFill>
                  <a:srgbClr val="31546F"/>
                </a:solidFill>
                <a:latin typeface="Helvetica Light"/>
                <a:cs typeface="Helvetica Light"/>
              </a:rPr>
              <a:t> s</a:t>
            </a:r>
            <a:r>
              <a:rPr sz="2800" spc="5" dirty="0">
                <a:solidFill>
                  <a:srgbClr val="31546F"/>
                </a:solidFill>
                <a:latin typeface="Helvetica Light"/>
                <a:cs typeface="Helvetica Light"/>
              </a:rPr>
              <a:t>u</a:t>
            </a:r>
            <a:r>
              <a:rPr sz="2800" dirty="0">
                <a:solidFill>
                  <a:srgbClr val="31546F"/>
                </a:solidFill>
                <a:latin typeface="Helvetica Light"/>
                <a:cs typeface="Helvetica Light"/>
              </a:rPr>
              <a:t>b</a:t>
            </a:r>
            <a:r>
              <a:rPr sz="2800" spc="-25" dirty="0">
                <a:solidFill>
                  <a:srgbClr val="31546F"/>
                </a:solidFill>
                <a:latin typeface="Helvetica Light"/>
                <a:cs typeface="Helvetica Light"/>
              </a:rPr>
              <a:t>s</a:t>
            </a:r>
            <a:r>
              <a:rPr sz="2800" spc="5" dirty="0">
                <a:solidFill>
                  <a:srgbClr val="31546F"/>
                </a:solidFill>
                <a:latin typeface="Helvetica Light"/>
                <a:cs typeface="Helvetica Light"/>
              </a:rPr>
              <a:t>tanc</a:t>
            </a:r>
            <a:r>
              <a:rPr sz="2800" dirty="0">
                <a:solidFill>
                  <a:srgbClr val="31546F"/>
                </a:solidFill>
                <a:latin typeface="Helvetica Light"/>
                <a:cs typeface="Helvetica Light"/>
              </a:rPr>
              <a:t>e</a:t>
            </a:r>
            <a:r>
              <a:rPr sz="2800" spc="-20" dirty="0">
                <a:solidFill>
                  <a:srgbClr val="31546F"/>
                </a:solidFill>
                <a:latin typeface="Helvetica Light"/>
                <a:cs typeface="Helvetica Light"/>
              </a:rPr>
              <a:t> </a:t>
            </a:r>
            <a:r>
              <a:rPr sz="2800" spc="5" dirty="0">
                <a:solidFill>
                  <a:srgbClr val="31546F"/>
                </a:solidFill>
                <a:latin typeface="Helvetica Light"/>
                <a:cs typeface="Helvetica Light"/>
              </a:rPr>
              <a:t>u</a:t>
            </a:r>
            <a:r>
              <a:rPr sz="2800" spc="-25" dirty="0">
                <a:solidFill>
                  <a:srgbClr val="31546F"/>
                </a:solidFill>
                <a:latin typeface="Helvetica Light"/>
                <a:cs typeface="Helvetica Light"/>
              </a:rPr>
              <a:t>s</a:t>
            </a:r>
            <a:r>
              <a:rPr sz="2800" dirty="0">
                <a:solidFill>
                  <a:srgbClr val="31546F"/>
                </a:solidFill>
                <a:latin typeface="Helvetica Light"/>
                <a:cs typeface="Helvetica Light"/>
              </a:rPr>
              <a:t>e</a:t>
            </a:r>
            <a:r>
              <a:rPr sz="2800" spc="5" dirty="0">
                <a:solidFill>
                  <a:srgbClr val="31546F"/>
                </a:solidFill>
                <a:latin typeface="Helvetica Light"/>
                <a:cs typeface="Helvetica Light"/>
              </a:rPr>
              <a:t> an</a:t>
            </a:r>
            <a:r>
              <a:rPr sz="2800" dirty="0">
                <a:solidFill>
                  <a:srgbClr val="31546F"/>
                </a:solidFill>
                <a:latin typeface="Helvetica Light"/>
                <a:cs typeface="Helvetica Light"/>
              </a:rPr>
              <a:t>d St</a:t>
            </a:r>
            <a:r>
              <a:rPr sz="2800" spc="5" dirty="0">
                <a:solidFill>
                  <a:srgbClr val="31546F"/>
                </a:solidFill>
                <a:latin typeface="Helvetica Light"/>
                <a:cs typeface="Helvetica Light"/>
              </a:rPr>
              <a:t>a</a:t>
            </a:r>
            <a:r>
              <a:rPr sz="2800" dirty="0">
                <a:solidFill>
                  <a:srgbClr val="31546F"/>
                </a:solidFill>
                <a:latin typeface="Helvetica Light"/>
                <a:cs typeface="Helvetica Light"/>
              </a:rPr>
              <a:t>ge</a:t>
            </a:r>
            <a:r>
              <a:rPr sz="2800" spc="-10" dirty="0">
                <a:solidFill>
                  <a:srgbClr val="31546F"/>
                </a:solidFill>
                <a:latin typeface="Helvetica Light"/>
                <a:cs typeface="Helvetica Light"/>
              </a:rPr>
              <a:t>s</a:t>
            </a:r>
            <a:r>
              <a:rPr sz="2800" spc="-15" dirty="0">
                <a:solidFill>
                  <a:srgbClr val="31546F"/>
                </a:solidFill>
                <a:latin typeface="Helvetica Light"/>
                <a:cs typeface="Helvetica Light"/>
              </a:rPr>
              <a:t> of</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C</a:t>
            </a:r>
            <a:r>
              <a:rPr sz="2800" spc="10" dirty="0">
                <a:solidFill>
                  <a:srgbClr val="31546F"/>
                </a:solidFill>
                <a:latin typeface="Helvetica Light"/>
                <a:cs typeface="Helvetica Light"/>
              </a:rPr>
              <a:t>h</a:t>
            </a:r>
            <a:r>
              <a:rPr sz="2800" spc="5" dirty="0">
                <a:solidFill>
                  <a:srgbClr val="31546F"/>
                </a:solidFill>
                <a:latin typeface="Helvetica Light"/>
                <a:cs typeface="Helvetica Light"/>
              </a:rPr>
              <a:t>an</a:t>
            </a:r>
            <a:r>
              <a:rPr sz="2800" dirty="0">
                <a:solidFill>
                  <a:srgbClr val="31546F"/>
                </a:solidFill>
                <a:latin typeface="Helvetica Light"/>
                <a:cs typeface="Helvetica Light"/>
              </a:rPr>
              <a:t>ge</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a</a:t>
            </a:r>
            <a:r>
              <a:rPr sz="2800" spc="-10" dirty="0">
                <a:solidFill>
                  <a:srgbClr val="31546F"/>
                </a:solidFill>
                <a:latin typeface="Helvetica Light"/>
                <a:cs typeface="Helvetica Light"/>
              </a:rPr>
              <a:t>s</a:t>
            </a:r>
            <a:r>
              <a:rPr sz="2800" spc="5" dirty="0">
                <a:solidFill>
                  <a:srgbClr val="31546F"/>
                </a:solidFill>
                <a:latin typeface="Helvetica Light"/>
                <a:cs typeface="Helvetica Light"/>
              </a:rPr>
              <a:t> </a:t>
            </a:r>
            <a:r>
              <a:rPr sz="2800" dirty="0">
                <a:solidFill>
                  <a:srgbClr val="31546F"/>
                </a:solidFill>
                <a:latin typeface="Helvetica Light"/>
                <a:cs typeface="Helvetica Light"/>
              </a:rPr>
              <a:t>a</a:t>
            </a:r>
            <a:r>
              <a:rPr sz="2800" spc="-20" dirty="0">
                <a:solidFill>
                  <a:srgbClr val="31546F"/>
                </a:solidFill>
                <a:latin typeface="Helvetica Light"/>
                <a:cs typeface="Helvetica Light"/>
              </a:rPr>
              <a:t> </a:t>
            </a:r>
            <a:r>
              <a:rPr sz="2800" spc="-25" dirty="0">
                <a:solidFill>
                  <a:srgbClr val="31546F"/>
                </a:solidFill>
                <a:latin typeface="Helvetica Light"/>
                <a:cs typeface="Helvetica Light"/>
              </a:rPr>
              <a:t>m</a:t>
            </a:r>
            <a:r>
              <a:rPr sz="2800" spc="-10" dirty="0">
                <a:solidFill>
                  <a:srgbClr val="31546F"/>
                </a:solidFill>
                <a:latin typeface="Helvetica Light"/>
                <a:cs typeface="Helvetica Light"/>
              </a:rPr>
              <a:t>o</a:t>
            </a:r>
            <a:r>
              <a:rPr sz="2800" dirty="0">
                <a:solidFill>
                  <a:srgbClr val="31546F"/>
                </a:solidFill>
                <a:latin typeface="Helvetica Light"/>
                <a:cs typeface="Helvetica Light"/>
              </a:rPr>
              <a:t>d</a:t>
            </a:r>
            <a:r>
              <a:rPr sz="2800" spc="5" dirty="0">
                <a:solidFill>
                  <a:srgbClr val="31546F"/>
                </a:solidFill>
                <a:latin typeface="Helvetica Light"/>
                <a:cs typeface="Helvetica Light"/>
              </a:rPr>
              <a:t>e</a:t>
            </a:r>
            <a:r>
              <a:rPr sz="2800" spc="-10" dirty="0">
                <a:solidFill>
                  <a:srgbClr val="31546F"/>
                </a:solidFill>
                <a:latin typeface="Helvetica Light"/>
                <a:cs typeface="Helvetica Light"/>
              </a:rPr>
              <a:t>l</a:t>
            </a:r>
            <a:r>
              <a:rPr sz="2800" spc="-15" dirty="0">
                <a:solidFill>
                  <a:srgbClr val="31546F"/>
                </a:solidFill>
                <a:latin typeface="Helvetica Light"/>
                <a:cs typeface="Helvetica Light"/>
              </a:rPr>
              <a:t> for</a:t>
            </a:r>
            <a:r>
              <a:rPr sz="2800" spc="5" dirty="0">
                <a:solidFill>
                  <a:srgbClr val="31546F"/>
                </a:solidFill>
                <a:latin typeface="Helvetica Light"/>
                <a:cs typeface="Helvetica Light"/>
              </a:rPr>
              <a:t> </a:t>
            </a:r>
            <a:r>
              <a:rPr lang="en-US" sz="2800" spc="5" dirty="0" smtClean="0">
                <a:solidFill>
                  <a:srgbClr val="31546F"/>
                </a:solidFill>
                <a:latin typeface="Helvetica Light"/>
                <a:cs typeface="Helvetica Light"/>
              </a:rPr>
              <a:t>promoting </a:t>
            </a:r>
            <a:r>
              <a:rPr sz="2800" spc="-5" dirty="0" smtClean="0">
                <a:solidFill>
                  <a:srgbClr val="31546F"/>
                </a:solidFill>
                <a:latin typeface="Helvetica Light"/>
                <a:cs typeface="Helvetica Light"/>
              </a:rPr>
              <a:t>b</a:t>
            </a:r>
            <a:r>
              <a:rPr sz="2800" spc="10" dirty="0" smtClean="0">
                <a:solidFill>
                  <a:srgbClr val="31546F"/>
                </a:solidFill>
                <a:latin typeface="Helvetica Light"/>
                <a:cs typeface="Helvetica Light"/>
              </a:rPr>
              <a:t>e</a:t>
            </a:r>
            <a:r>
              <a:rPr sz="2800" spc="5" dirty="0" smtClean="0">
                <a:solidFill>
                  <a:srgbClr val="31546F"/>
                </a:solidFill>
                <a:latin typeface="Helvetica Light"/>
                <a:cs typeface="Helvetica Light"/>
              </a:rPr>
              <a:t>ha</a:t>
            </a:r>
            <a:r>
              <a:rPr sz="2800" spc="-15" dirty="0" smtClean="0">
                <a:solidFill>
                  <a:srgbClr val="31546F"/>
                </a:solidFill>
                <a:latin typeface="Helvetica Light"/>
                <a:cs typeface="Helvetica Light"/>
              </a:rPr>
              <a:t>v</a:t>
            </a:r>
            <a:r>
              <a:rPr sz="2800" spc="-5" dirty="0" smtClean="0">
                <a:solidFill>
                  <a:srgbClr val="31546F"/>
                </a:solidFill>
                <a:latin typeface="Helvetica Light"/>
                <a:cs typeface="Helvetica Light"/>
              </a:rPr>
              <a:t>i</a:t>
            </a:r>
            <a:r>
              <a:rPr sz="2800" spc="-10" dirty="0" smtClean="0">
                <a:solidFill>
                  <a:srgbClr val="31546F"/>
                </a:solidFill>
                <a:latin typeface="Helvetica Light"/>
                <a:cs typeface="Helvetica Light"/>
              </a:rPr>
              <a:t>o</a:t>
            </a:r>
            <a:r>
              <a:rPr sz="2800" dirty="0" smtClean="0">
                <a:solidFill>
                  <a:srgbClr val="31546F"/>
                </a:solidFill>
                <a:latin typeface="Helvetica Light"/>
                <a:cs typeface="Helvetica Light"/>
              </a:rPr>
              <a:t>r</a:t>
            </a:r>
            <a:r>
              <a:rPr sz="2800" spc="10" dirty="0" smtClean="0">
                <a:solidFill>
                  <a:srgbClr val="31546F"/>
                </a:solidFill>
                <a:latin typeface="Helvetica Light"/>
                <a:cs typeface="Helvetica Light"/>
              </a:rPr>
              <a:t>a</a:t>
            </a:r>
            <a:r>
              <a:rPr sz="2800" spc="-10" dirty="0" smtClean="0">
                <a:solidFill>
                  <a:srgbClr val="31546F"/>
                </a:solidFill>
                <a:latin typeface="Helvetica Light"/>
                <a:cs typeface="Helvetica Light"/>
              </a:rPr>
              <a:t>l</a:t>
            </a:r>
            <a:r>
              <a:rPr sz="2800" spc="-40" dirty="0" smtClean="0">
                <a:solidFill>
                  <a:srgbClr val="31546F"/>
                </a:solidFill>
                <a:latin typeface="Helvetica Light"/>
                <a:cs typeface="Helvetica Light"/>
              </a:rPr>
              <a:t> </a:t>
            </a:r>
            <a:r>
              <a:rPr sz="2800" spc="5" dirty="0" smtClean="0">
                <a:solidFill>
                  <a:srgbClr val="31546F"/>
                </a:solidFill>
                <a:latin typeface="Helvetica Light"/>
                <a:cs typeface="Helvetica Light"/>
              </a:rPr>
              <a:t>chan</a:t>
            </a:r>
            <a:r>
              <a:rPr sz="2800" dirty="0" smtClean="0">
                <a:solidFill>
                  <a:srgbClr val="31546F"/>
                </a:solidFill>
                <a:latin typeface="Helvetica Light"/>
                <a:cs typeface="Helvetica Light"/>
              </a:rPr>
              <a:t>ge</a:t>
            </a:r>
            <a:r>
              <a:rPr sz="2800" spc="-10" dirty="0" smtClean="0">
                <a:solidFill>
                  <a:srgbClr val="31546F"/>
                </a:solidFill>
                <a:latin typeface="Helvetica Light"/>
                <a:cs typeface="Helvetica Light"/>
              </a:rPr>
              <a:t>s</a:t>
            </a:r>
            <a:endParaRPr sz="2800" dirty="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800" spc="5" dirty="0">
                <a:solidFill>
                  <a:srgbClr val="31546F"/>
                </a:solidFill>
                <a:latin typeface="Helvetica Light"/>
                <a:cs typeface="Helvetica Light"/>
              </a:rPr>
              <a:t>A</a:t>
            </a:r>
            <a:r>
              <a:rPr sz="2800" spc="-25" dirty="0" smtClean="0">
                <a:solidFill>
                  <a:srgbClr val="31546F"/>
                </a:solidFill>
                <a:latin typeface="Helvetica Light"/>
                <a:cs typeface="Helvetica Light"/>
              </a:rPr>
              <a:t>ss</a:t>
            </a:r>
            <a:r>
              <a:rPr sz="2800" spc="5" dirty="0" smtClean="0">
                <a:solidFill>
                  <a:srgbClr val="31546F"/>
                </a:solidFill>
                <a:latin typeface="Helvetica Light"/>
                <a:cs typeface="Helvetica Light"/>
              </a:rPr>
              <a:t>e</a:t>
            </a:r>
            <a:r>
              <a:rPr sz="2800" spc="-25" dirty="0" smtClean="0">
                <a:solidFill>
                  <a:srgbClr val="31546F"/>
                </a:solidFill>
                <a:latin typeface="Helvetica Light"/>
                <a:cs typeface="Helvetica Light"/>
              </a:rPr>
              <a:t>ss</a:t>
            </a:r>
            <a:r>
              <a:rPr sz="2800" spc="-5" dirty="0" smtClean="0">
                <a:solidFill>
                  <a:srgbClr val="31546F"/>
                </a:solidFill>
                <a:latin typeface="Helvetica Light"/>
                <a:cs typeface="Helvetica Light"/>
              </a:rPr>
              <a:t>m</a:t>
            </a:r>
            <a:r>
              <a:rPr sz="2800" spc="10" dirty="0" smtClean="0">
                <a:solidFill>
                  <a:srgbClr val="31546F"/>
                </a:solidFill>
                <a:latin typeface="Helvetica Light"/>
                <a:cs typeface="Helvetica Light"/>
              </a:rPr>
              <a:t>e</a:t>
            </a:r>
            <a:r>
              <a:rPr sz="2800" spc="5" dirty="0" smtClean="0">
                <a:solidFill>
                  <a:srgbClr val="31546F"/>
                </a:solidFill>
                <a:latin typeface="Helvetica Light"/>
                <a:cs typeface="Helvetica Light"/>
              </a:rPr>
              <a:t>n</a:t>
            </a:r>
            <a:r>
              <a:rPr sz="2800" dirty="0" smtClean="0">
                <a:solidFill>
                  <a:srgbClr val="31546F"/>
                </a:solidFill>
                <a:latin typeface="Helvetica Light"/>
                <a:cs typeface="Helvetica Light"/>
              </a:rPr>
              <a:t>t</a:t>
            </a:r>
            <a:r>
              <a:rPr sz="2800" spc="25" dirty="0" smtClean="0">
                <a:solidFill>
                  <a:srgbClr val="31546F"/>
                </a:solidFill>
                <a:latin typeface="Helvetica Light"/>
                <a:cs typeface="Helvetica Light"/>
              </a:rPr>
              <a:t> </a:t>
            </a:r>
            <a:r>
              <a:rPr sz="2800" dirty="0">
                <a:solidFill>
                  <a:srgbClr val="31546F"/>
                </a:solidFill>
                <a:latin typeface="Helvetica Light"/>
                <a:cs typeface="Helvetica Light"/>
              </a:rPr>
              <a:t>&amp;</a:t>
            </a:r>
            <a:r>
              <a:rPr sz="2800" spc="5" dirty="0">
                <a:solidFill>
                  <a:srgbClr val="31546F"/>
                </a:solidFill>
                <a:latin typeface="Helvetica Light"/>
                <a:cs typeface="Helvetica Light"/>
              </a:rPr>
              <a:t> </a:t>
            </a:r>
            <a:r>
              <a:rPr sz="2800" spc="-5" dirty="0">
                <a:solidFill>
                  <a:srgbClr val="31546F"/>
                </a:solidFill>
                <a:latin typeface="Helvetica Light"/>
                <a:cs typeface="Helvetica Light"/>
              </a:rPr>
              <a:t>t</a:t>
            </a:r>
            <a:r>
              <a:rPr sz="2800" spc="5" dirty="0">
                <a:solidFill>
                  <a:srgbClr val="31546F"/>
                </a:solidFill>
                <a:latin typeface="Helvetica Light"/>
                <a:cs typeface="Helvetica Light"/>
              </a:rPr>
              <a:t>reat</a:t>
            </a:r>
            <a:r>
              <a:rPr sz="2800" spc="-5" dirty="0">
                <a:solidFill>
                  <a:srgbClr val="31546F"/>
                </a:solidFill>
                <a:latin typeface="Helvetica Light"/>
                <a:cs typeface="Helvetica Light"/>
              </a:rPr>
              <a:t>m</a:t>
            </a:r>
            <a:r>
              <a:rPr sz="2800" spc="10" dirty="0">
                <a:solidFill>
                  <a:srgbClr val="31546F"/>
                </a:solidFill>
                <a:latin typeface="Helvetica Light"/>
                <a:cs typeface="Helvetica Light"/>
              </a:rPr>
              <a:t>e</a:t>
            </a:r>
            <a:r>
              <a:rPr sz="2800" spc="5" dirty="0">
                <a:solidFill>
                  <a:srgbClr val="31546F"/>
                </a:solidFill>
                <a:latin typeface="Helvetica Light"/>
                <a:cs typeface="Helvetica Light"/>
              </a:rPr>
              <a:t>n</a:t>
            </a:r>
            <a:r>
              <a:rPr sz="2800" dirty="0">
                <a:solidFill>
                  <a:srgbClr val="31546F"/>
                </a:solidFill>
                <a:latin typeface="Helvetica Light"/>
                <a:cs typeface="Helvetica Light"/>
              </a:rPr>
              <a:t>t</a:t>
            </a:r>
            <a:r>
              <a:rPr sz="2800" spc="-70" dirty="0">
                <a:solidFill>
                  <a:srgbClr val="31546F"/>
                </a:solidFill>
                <a:latin typeface="Helvetica Light"/>
                <a:cs typeface="Helvetica Light"/>
              </a:rPr>
              <a:t> </a:t>
            </a:r>
            <a:r>
              <a:rPr sz="2800" dirty="0">
                <a:solidFill>
                  <a:srgbClr val="31546F"/>
                </a:solidFill>
                <a:latin typeface="Helvetica Light"/>
                <a:cs typeface="Helvetica Light"/>
              </a:rPr>
              <a:t>p</a:t>
            </a:r>
            <a:r>
              <a:rPr sz="2800" spc="-10" dirty="0">
                <a:solidFill>
                  <a:srgbClr val="31546F"/>
                </a:solidFill>
                <a:latin typeface="Helvetica Light"/>
                <a:cs typeface="Helvetica Light"/>
              </a:rPr>
              <a:t>ro</a:t>
            </a:r>
            <a:r>
              <a:rPr sz="2800" spc="-15" dirty="0">
                <a:solidFill>
                  <a:srgbClr val="31546F"/>
                </a:solidFill>
                <a:latin typeface="Helvetica Light"/>
                <a:cs typeface="Helvetica Light"/>
              </a:rPr>
              <a:t>v</a:t>
            </a:r>
            <a:r>
              <a:rPr sz="2800" spc="-5" dirty="0">
                <a:solidFill>
                  <a:srgbClr val="31546F"/>
                </a:solidFill>
                <a:latin typeface="Helvetica Light"/>
                <a:cs typeface="Helvetica Light"/>
              </a:rPr>
              <a:t>i</a:t>
            </a:r>
            <a:r>
              <a:rPr sz="2800" dirty="0">
                <a:solidFill>
                  <a:srgbClr val="31546F"/>
                </a:solidFill>
                <a:latin typeface="Helvetica Light"/>
                <a:cs typeface="Helvetica Light"/>
              </a:rPr>
              <a:t>d</a:t>
            </a:r>
            <a:r>
              <a:rPr sz="2800" spc="5" dirty="0">
                <a:solidFill>
                  <a:srgbClr val="31546F"/>
                </a:solidFill>
                <a:latin typeface="Helvetica Light"/>
                <a:cs typeface="Helvetica Light"/>
              </a:rPr>
              <a:t>e</a:t>
            </a:r>
            <a:r>
              <a:rPr sz="2800" dirty="0">
                <a:solidFill>
                  <a:srgbClr val="31546F"/>
                </a:solidFill>
                <a:latin typeface="Helvetica Light"/>
                <a:cs typeface="Helvetica Light"/>
              </a:rPr>
              <a:t>d</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i</a:t>
            </a:r>
            <a:r>
              <a:rPr sz="2800" dirty="0">
                <a:solidFill>
                  <a:srgbClr val="31546F"/>
                </a:solidFill>
                <a:latin typeface="Helvetica Light"/>
                <a:cs typeface="Helvetica Light"/>
              </a:rPr>
              <a:t>n</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th</a:t>
            </a:r>
            <a:r>
              <a:rPr sz="2800" dirty="0">
                <a:solidFill>
                  <a:srgbClr val="31546F"/>
                </a:solidFill>
                <a:latin typeface="Helvetica Light"/>
                <a:cs typeface="Helvetica Light"/>
              </a:rPr>
              <a:t>e</a:t>
            </a:r>
            <a:r>
              <a:rPr sz="2800" spc="-20" dirty="0">
                <a:solidFill>
                  <a:srgbClr val="31546F"/>
                </a:solidFill>
                <a:latin typeface="Helvetica Light"/>
                <a:cs typeface="Helvetica Light"/>
              </a:rPr>
              <a:t> </a:t>
            </a:r>
            <a:r>
              <a:rPr sz="2800" spc="-10" dirty="0" smtClean="0">
                <a:solidFill>
                  <a:srgbClr val="31546F"/>
                </a:solidFill>
                <a:latin typeface="Helvetica Light"/>
                <a:cs typeface="Helvetica Light"/>
              </a:rPr>
              <a:t>f</a:t>
            </a:r>
            <a:r>
              <a:rPr sz="2800" spc="-5" dirty="0" smtClean="0">
                <a:solidFill>
                  <a:srgbClr val="31546F"/>
                </a:solidFill>
                <a:latin typeface="Helvetica Light"/>
                <a:cs typeface="Helvetica Light"/>
              </a:rPr>
              <a:t>i</a:t>
            </a:r>
            <a:r>
              <a:rPr sz="2800" spc="5" dirty="0" smtClean="0">
                <a:solidFill>
                  <a:srgbClr val="31546F"/>
                </a:solidFill>
                <a:latin typeface="Helvetica Light"/>
                <a:cs typeface="Helvetica Light"/>
              </a:rPr>
              <a:t>e</a:t>
            </a:r>
            <a:r>
              <a:rPr sz="2800" spc="-25" dirty="0" smtClean="0">
                <a:solidFill>
                  <a:srgbClr val="31546F"/>
                </a:solidFill>
                <a:latin typeface="Helvetica Light"/>
                <a:cs typeface="Helvetica Light"/>
              </a:rPr>
              <a:t>l</a:t>
            </a:r>
            <a:r>
              <a:rPr sz="2800" dirty="0" smtClean="0">
                <a:solidFill>
                  <a:srgbClr val="31546F"/>
                </a:solidFill>
                <a:latin typeface="Helvetica Light"/>
                <a:cs typeface="Helvetica Light"/>
              </a:rPr>
              <a:t>d</a:t>
            </a:r>
            <a:endParaRPr sz="2400" dirty="0">
              <a:solidFill>
                <a:srgbClr val="31546F"/>
              </a:solidFill>
              <a:latin typeface="Helvetica Light"/>
              <a:cs typeface="Helvetica Light"/>
            </a:endParaRPr>
          </a:p>
          <a:p>
            <a:pPr marL="378460" marR="167640" indent="-365760">
              <a:lnSpc>
                <a:spcPct val="114999"/>
              </a:lnSpc>
              <a:spcAft>
                <a:spcPts val="600"/>
              </a:spcAft>
              <a:buFont typeface="Wingdings"/>
              <a:buChar char=""/>
              <a:tabLst>
                <a:tab pos="379095" algn="l"/>
              </a:tabLst>
            </a:pPr>
            <a:r>
              <a:rPr lang="en-US" sz="2800" spc="-25" dirty="0">
                <a:solidFill>
                  <a:srgbClr val="31546F"/>
                </a:solidFill>
                <a:latin typeface="Helvetica Light"/>
                <a:cs typeface="Helvetica Light"/>
              </a:rPr>
              <a:t>S</a:t>
            </a:r>
            <a:r>
              <a:rPr sz="2800" spc="5" dirty="0" smtClean="0">
                <a:solidFill>
                  <a:srgbClr val="31546F"/>
                </a:solidFill>
                <a:latin typeface="Helvetica Light"/>
                <a:cs typeface="Helvetica Light"/>
              </a:rPr>
              <a:t>u</a:t>
            </a:r>
            <a:r>
              <a:rPr sz="2800" dirty="0" smtClean="0">
                <a:solidFill>
                  <a:srgbClr val="31546F"/>
                </a:solidFill>
                <a:latin typeface="Helvetica Light"/>
                <a:cs typeface="Helvetica Light"/>
              </a:rPr>
              <a:t>pp</a:t>
            </a:r>
            <a:r>
              <a:rPr sz="2800" spc="-10" dirty="0" smtClean="0">
                <a:solidFill>
                  <a:srgbClr val="31546F"/>
                </a:solidFill>
                <a:latin typeface="Helvetica Light"/>
                <a:cs typeface="Helvetica Light"/>
              </a:rPr>
              <a:t>o</a:t>
            </a:r>
            <a:r>
              <a:rPr sz="2800" dirty="0" smtClean="0">
                <a:solidFill>
                  <a:srgbClr val="31546F"/>
                </a:solidFill>
                <a:latin typeface="Helvetica Light"/>
                <a:cs typeface="Helvetica Light"/>
              </a:rPr>
              <a:t>r</a:t>
            </a:r>
            <a:r>
              <a:rPr sz="2800" spc="5" dirty="0" smtClean="0">
                <a:solidFill>
                  <a:srgbClr val="31546F"/>
                </a:solidFill>
                <a:latin typeface="Helvetica Light"/>
                <a:cs typeface="Helvetica Light"/>
              </a:rPr>
              <a:t>t</a:t>
            </a:r>
            <a:r>
              <a:rPr sz="2800" spc="-10" dirty="0" smtClean="0">
                <a:solidFill>
                  <a:srgbClr val="31546F"/>
                </a:solidFill>
                <a:latin typeface="Helvetica Light"/>
                <a:cs typeface="Helvetica Light"/>
              </a:rPr>
              <a:t>s</a:t>
            </a:r>
            <a:r>
              <a:rPr sz="2800" spc="-15" dirty="0" smtClean="0">
                <a:solidFill>
                  <a:srgbClr val="31546F"/>
                </a:solidFill>
                <a:latin typeface="Helvetica Light"/>
                <a:cs typeface="Helvetica Light"/>
              </a:rPr>
              <a:t> </a:t>
            </a:r>
            <a:r>
              <a:rPr sz="2800" spc="-5" dirty="0">
                <a:solidFill>
                  <a:srgbClr val="31546F"/>
                </a:solidFill>
                <a:latin typeface="Helvetica Light"/>
                <a:cs typeface="Helvetica Light"/>
              </a:rPr>
              <a:t>p</a:t>
            </a:r>
            <a:r>
              <a:rPr sz="2800" spc="10" dirty="0">
                <a:solidFill>
                  <a:srgbClr val="31546F"/>
                </a:solidFill>
                <a:latin typeface="Helvetica Light"/>
                <a:cs typeface="Helvetica Light"/>
              </a:rPr>
              <a:t>e</a:t>
            </a:r>
            <a:r>
              <a:rPr sz="2800" spc="-10" dirty="0">
                <a:solidFill>
                  <a:srgbClr val="31546F"/>
                </a:solidFill>
                <a:latin typeface="Helvetica Light"/>
                <a:cs typeface="Helvetica Light"/>
              </a:rPr>
              <a:t>r</a:t>
            </a:r>
            <a:r>
              <a:rPr sz="2800" spc="-20" dirty="0">
                <a:solidFill>
                  <a:srgbClr val="31546F"/>
                </a:solidFill>
                <a:latin typeface="Helvetica Light"/>
                <a:cs typeface="Helvetica Light"/>
              </a:rPr>
              <a:t>s</a:t>
            </a:r>
            <a:r>
              <a:rPr sz="2800" spc="-10" dirty="0">
                <a:solidFill>
                  <a:srgbClr val="31546F"/>
                </a:solidFill>
                <a:latin typeface="Helvetica Light"/>
                <a:cs typeface="Helvetica Light"/>
              </a:rPr>
              <a:t>o</a:t>
            </a:r>
            <a:r>
              <a:rPr sz="2800" dirty="0">
                <a:solidFill>
                  <a:srgbClr val="31546F"/>
                </a:solidFill>
                <a:latin typeface="Helvetica Light"/>
                <a:cs typeface="Helvetica Light"/>
              </a:rPr>
              <a:t>n</a:t>
            </a:r>
            <a:r>
              <a:rPr sz="2800" spc="5" dirty="0">
                <a:solidFill>
                  <a:srgbClr val="31546F"/>
                </a:solidFill>
                <a:latin typeface="Helvetica Light"/>
                <a:cs typeface="Helvetica Light"/>
              </a:rPr>
              <a:t> </a:t>
            </a:r>
            <a:r>
              <a:rPr sz="2800" spc="-5" dirty="0">
                <a:solidFill>
                  <a:srgbClr val="31546F"/>
                </a:solidFill>
                <a:latin typeface="Helvetica Light"/>
                <a:cs typeface="Helvetica Light"/>
              </a:rPr>
              <a:t>t</a:t>
            </a:r>
            <a:r>
              <a:rPr sz="2800" dirty="0">
                <a:solidFill>
                  <a:srgbClr val="31546F"/>
                </a:solidFill>
                <a:latin typeface="Helvetica Light"/>
                <a:cs typeface="Helvetica Light"/>
              </a:rPr>
              <a:t>o</a:t>
            </a:r>
            <a:r>
              <a:rPr sz="2800" spc="-15" dirty="0">
                <a:solidFill>
                  <a:srgbClr val="31546F"/>
                </a:solidFill>
                <a:latin typeface="Helvetica Light"/>
                <a:cs typeface="Helvetica Light"/>
              </a:rPr>
              <a:t> </a:t>
            </a:r>
            <a:r>
              <a:rPr sz="2800" spc="-25" dirty="0">
                <a:solidFill>
                  <a:srgbClr val="31546F"/>
                </a:solidFill>
                <a:latin typeface="Helvetica Light"/>
                <a:cs typeface="Helvetica Light"/>
              </a:rPr>
              <a:t>l</a:t>
            </a:r>
            <a:r>
              <a:rPr sz="2800" spc="5" dirty="0">
                <a:solidFill>
                  <a:srgbClr val="31546F"/>
                </a:solidFill>
                <a:latin typeface="Helvetica Light"/>
                <a:cs typeface="Helvetica Light"/>
              </a:rPr>
              <a:t>i</a:t>
            </a:r>
            <a:r>
              <a:rPr sz="2800" dirty="0">
                <a:solidFill>
                  <a:srgbClr val="31546F"/>
                </a:solidFill>
                <a:latin typeface="Helvetica Light"/>
                <a:cs typeface="Helvetica Light"/>
              </a:rPr>
              <a:t>ve</a:t>
            </a:r>
            <a:r>
              <a:rPr sz="2800" spc="5" dirty="0">
                <a:solidFill>
                  <a:srgbClr val="31546F"/>
                </a:solidFill>
                <a:latin typeface="Helvetica Light"/>
                <a:cs typeface="Helvetica Light"/>
              </a:rPr>
              <a:t> i</a:t>
            </a:r>
            <a:r>
              <a:rPr sz="2800" dirty="0">
                <a:solidFill>
                  <a:srgbClr val="31546F"/>
                </a:solidFill>
                <a:latin typeface="Helvetica Light"/>
                <a:cs typeface="Helvetica Light"/>
              </a:rPr>
              <a:t>n</a:t>
            </a:r>
            <a:r>
              <a:rPr sz="2800" spc="5" dirty="0">
                <a:solidFill>
                  <a:srgbClr val="31546F"/>
                </a:solidFill>
                <a:latin typeface="Helvetica Light"/>
                <a:cs typeface="Helvetica Light"/>
              </a:rPr>
              <a:t> </a:t>
            </a:r>
            <a:r>
              <a:rPr sz="2800" spc="-25" dirty="0">
                <a:solidFill>
                  <a:srgbClr val="31546F"/>
                </a:solidFill>
                <a:latin typeface="Helvetica Light"/>
                <a:cs typeface="Helvetica Light"/>
              </a:rPr>
              <a:t>l</a:t>
            </a:r>
            <a:r>
              <a:rPr sz="2800" spc="5" dirty="0">
                <a:solidFill>
                  <a:srgbClr val="31546F"/>
                </a:solidFill>
                <a:latin typeface="Helvetica Light"/>
                <a:cs typeface="Helvetica Light"/>
              </a:rPr>
              <a:t>ea</a:t>
            </a:r>
            <a:r>
              <a:rPr sz="2800" spc="-25" dirty="0">
                <a:solidFill>
                  <a:srgbClr val="31546F"/>
                </a:solidFill>
                <a:latin typeface="Helvetica Light"/>
                <a:cs typeface="Helvetica Light"/>
              </a:rPr>
              <a:t>s</a:t>
            </a:r>
            <a:r>
              <a:rPr sz="2800" dirty="0">
                <a:solidFill>
                  <a:srgbClr val="31546F"/>
                </a:solidFill>
                <a:latin typeface="Helvetica Light"/>
                <a:cs typeface="Helvetica Light"/>
              </a:rPr>
              <a:t>t</a:t>
            </a:r>
            <a:r>
              <a:rPr sz="2800" spc="5" dirty="0">
                <a:solidFill>
                  <a:srgbClr val="31546F"/>
                </a:solidFill>
                <a:latin typeface="Helvetica Light"/>
                <a:cs typeface="Helvetica Light"/>
              </a:rPr>
              <a:t> </a:t>
            </a:r>
            <a:r>
              <a:rPr sz="2800" dirty="0">
                <a:solidFill>
                  <a:srgbClr val="31546F"/>
                </a:solidFill>
                <a:latin typeface="Helvetica Light"/>
                <a:cs typeface="Helvetica Light"/>
              </a:rPr>
              <a:t>r</a:t>
            </a:r>
            <a:r>
              <a:rPr sz="2800" spc="5" dirty="0">
                <a:solidFill>
                  <a:srgbClr val="31546F"/>
                </a:solidFill>
                <a:latin typeface="Helvetica Light"/>
                <a:cs typeface="Helvetica Light"/>
              </a:rPr>
              <a:t>e</a:t>
            </a:r>
            <a:r>
              <a:rPr sz="2800" spc="-25" dirty="0">
                <a:solidFill>
                  <a:srgbClr val="31546F"/>
                </a:solidFill>
                <a:latin typeface="Helvetica Light"/>
                <a:cs typeface="Helvetica Light"/>
              </a:rPr>
              <a:t>s</a:t>
            </a:r>
            <a:r>
              <a:rPr sz="2800" spc="5" dirty="0">
                <a:solidFill>
                  <a:srgbClr val="31546F"/>
                </a:solidFill>
                <a:latin typeface="Helvetica Light"/>
                <a:cs typeface="Helvetica Light"/>
              </a:rPr>
              <a:t>t</a:t>
            </a:r>
            <a:r>
              <a:rPr sz="2800" spc="-10" dirty="0">
                <a:solidFill>
                  <a:srgbClr val="31546F"/>
                </a:solidFill>
                <a:latin typeface="Helvetica Light"/>
                <a:cs typeface="Helvetica Light"/>
              </a:rPr>
              <a:t>r</a:t>
            </a:r>
            <a:r>
              <a:rPr sz="2800" dirty="0">
                <a:solidFill>
                  <a:srgbClr val="31546F"/>
                </a:solidFill>
                <a:latin typeface="Helvetica Light"/>
                <a:cs typeface="Helvetica Light"/>
              </a:rPr>
              <a:t>i</a:t>
            </a:r>
            <a:r>
              <a:rPr sz="2800" spc="5" dirty="0">
                <a:solidFill>
                  <a:srgbClr val="31546F"/>
                </a:solidFill>
                <a:latin typeface="Helvetica Light"/>
                <a:cs typeface="Helvetica Light"/>
              </a:rPr>
              <a:t>cti</a:t>
            </a:r>
            <a:r>
              <a:rPr sz="2800" dirty="0">
                <a:solidFill>
                  <a:srgbClr val="31546F"/>
                </a:solidFill>
                <a:latin typeface="Helvetica Light"/>
                <a:cs typeface="Helvetica Light"/>
              </a:rPr>
              <a:t>ve</a:t>
            </a:r>
            <a:r>
              <a:rPr sz="2800" spc="-45" dirty="0">
                <a:solidFill>
                  <a:srgbClr val="31546F"/>
                </a:solidFill>
                <a:latin typeface="Helvetica Light"/>
                <a:cs typeface="Helvetica Light"/>
              </a:rPr>
              <a:t> </a:t>
            </a:r>
            <a:r>
              <a:rPr sz="2800" spc="-25" dirty="0">
                <a:solidFill>
                  <a:srgbClr val="31546F"/>
                </a:solidFill>
                <a:latin typeface="Helvetica Light"/>
                <a:cs typeface="Helvetica Light"/>
              </a:rPr>
              <a:t>s</a:t>
            </a:r>
            <a:r>
              <a:rPr sz="2800" spc="5" dirty="0">
                <a:solidFill>
                  <a:srgbClr val="31546F"/>
                </a:solidFill>
                <a:latin typeface="Helvetica Light"/>
                <a:cs typeface="Helvetica Light"/>
              </a:rPr>
              <a:t>ettin</a:t>
            </a:r>
            <a:r>
              <a:rPr sz="2800" spc="-15" dirty="0">
                <a:solidFill>
                  <a:srgbClr val="31546F"/>
                </a:solidFill>
                <a:latin typeface="Helvetica Light"/>
                <a:cs typeface="Helvetica Light"/>
              </a:rPr>
              <a:t>g</a:t>
            </a:r>
            <a:r>
              <a:rPr sz="2800" spc="-35" dirty="0">
                <a:solidFill>
                  <a:srgbClr val="31546F"/>
                </a:solidFill>
                <a:latin typeface="Helvetica Light"/>
                <a:cs typeface="Helvetica Light"/>
              </a:rPr>
              <a:t> </a:t>
            </a:r>
            <a:r>
              <a:rPr sz="2800" spc="-10" dirty="0">
                <a:solidFill>
                  <a:srgbClr val="31546F"/>
                </a:solidFill>
                <a:latin typeface="Helvetica Light"/>
                <a:cs typeface="Helvetica Light"/>
              </a:rPr>
              <a:t>w</a:t>
            </a:r>
            <a:r>
              <a:rPr sz="2800" spc="5" dirty="0">
                <a:solidFill>
                  <a:srgbClr val="31546F"/>
                </a:solidFill>
                <a:latin typeface="Helvetica Light"/>
                <a:cs typeface="Helvetica Light"/>
              </a:rPr>
              <a:t>it</a:t>
            </a:r>
            <a:r>
              <a:rPr sz="2800" dirty="0">
                <a:solidFill>
                  <a:srgbClr val="31546F"/>
                </a:solidFill>
                <a:latin typeface="Helvetica Light"/>
                <a:cs typeface="Helvetica Light"/>
              </a:rPr>
              <a:t>h</a:t>
            </a:r>
            <a:r>
              <a:rPr sz="2800" spc="5" dirty="0">
                <a:solidFill>
                  <a:srgbClr val="31546F"/>
                </a:solidFill>
                <a:latin typeface="Helvetica Light"/>
                <a:cs typeface="Helvetica Light"/>
              </a:rPr>
              <a:t> </a:t>
            </a:r>
            <a:r>
              <a:rPr sz="2800" spc="-5" dirty="0">
                <a:solidFill>
                  <a:srgbClr val="31546F"/>
                </a:solidFill>
                <a:latin typeface="Helvetica Light"/>
                <a:cs typeface="Helvetica Light"/>
              </a:rPr>
              <a:t>t</a:t>
            </a:r>
            <a:r>
              <a:rPr sz="2800" spc="10" dirty="0">
                <a:solidFill>
                  <a:srgbClr val="31546F"/>
                </a:solidFill>
                <a:latin typeface="Helvetica Light"/>
                <a:cs typeface="Helvetica Light"/>
              </a:rPr>
              <a:t>h</a:t>
            </a:r>
            <a:r>
              <a:rPr sz="2800" dirty="0">
                <a:solidFill>
                  <a:srgbClr val="31546F"/>
                </a:solidFill>
                <a:latin typeface="Helvetica Light"/>
                <a:cs typeface="Helvetica Light"/>
              </a:rPr>
              <a:t>e </a:t>
            </a:r>
            <a:r>
              <a:rPr sz="2800" spc="-5" dirty="0">
                <a:solidFill>
                  <a:srgbClr val="31546F"/>
                </a:solidFill>
                <a:latin typeface="Helvetica Light"/>
                <a:cs typeface="Helvetica Light"/>
              </a:rPr>
              <a:t>m</a:t>
            </a:r>
            <a:r>
              <a:rPr sz="2800" spc="10" dirty="0">
                <a:solidFill>
                  <a:srgbClr val="31546F"/>
                </a:solidFill>
                <a:latin typeface="Helvetica Light"/>
                <a:cs typeface="Helvetica Light"/>
              </a:rPr>
              <a:t>a</a:t>
            </a:r>
            <a:r>
              <a:rPr sz="2800" dirty="0">
                <a:solidFill>
                  <a:srgbClr val="31546F"/>
                </a:solidFill>
                <a:latin typeface="Helvetica Light"/>
                <a:cs typeface="Helvetica Light"/>
              </a:rPr>
              <a:t>x</a:t>
            </a:r>
            <a:r>
              <a:rPr sz="2800" spc="5" dirty="0">
                <a:solidFill>
                  <a:srgbClr val="31546F"/>
                </a:solidFill>
                <a:latin typeface="Helvetica Light"/>
                <a:cs typeface="Helvetica Light"/>
              </a:rPr>
              <a:t>i</a:t>
            </a:r>
            <a:r>
              <a:rPr sz="2800" spc="-5" dirty="0">
                <a:solidFill>
                  <a:srgbClr val="31546F"/>
                </a:solidFill>
                <a:latin typeface="Helvetica Light"/>
                <a:cs typeface="Helvetica Light"/>
              </a:rPr>
              <a:t>m</a:t>
            </a:r>
            <a:r>
              <a:rPr sz="2800" spc="5" dirty="0">
                <a:solidFill>
                  <a:srgbClr val="31546F"/>
                </a:solidFill>
                <a:latin typeface="Helvetica Light"/>
                <a:cs typeface="Helvetica Light"/>
              </a:rPr>
              <a:t>u</a:t>
            </a:r>
            <a:r>
              <a:rPr sz="2800" dirty="0">
                <a:solidFill>
                  <a:srgbClr val="31546F"/>
                </a:solidFill>
                <a:latin typeface="Helvetica Light"/>
                <a:cs typeface="Helvetica Light"/>
              </a:rPr>
              <a:t>m</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a</a:t>
            </a:r>
            <a:r>
              <a:rPr sz="2800" spc="-25" dirty="0">
                <a:solidFill>
                  <a:srgbClr val="31546F"/>
                </a:solidFill>
                <a:latin typeface="Helvetica Light"/>
                <a:cs typeface="Helvetica Light"/>
              </a:rPr>
              <a:t>m</a:t>
            </a:r>
            <a:r>
              <a:rPr sz="2800" spc="-10" dirty="0">
                <a:solidFill>
                  <a:srgbClr val="31546F"/>
                </a:solidFill>
                <a:latin typeface="Helvetica Light"/>
                <a:cs typeface="Helvetica Light"/>
              </a:rPr>
              <a:t>o</a:t>
            </a:r>
            <a:r>
              <a:rPr sz="2800" spc="5" dirty="0">
                <a:solidFill>
                  <a:srgbClr val="31546F"/>
                </a:solidFill>
                <a:latin typeface="Helvetica Light"/>
                <a:cs typeface="Helvetica Light"/>
              </a:rPr>
              <a:t>un</a:t>
            </a:r>
            <a:r>
              <a:rPr sz="2800" dirty="0">
                <a:solidFill>
                  <a:srgbClr val="31546F"/>
                </a:solidFill>
                <a:latin typeface="Helvetica Light"/>
                <a:cs typeface="Helvetica Light"/>
              </a:rPr>
              <a:t>t</a:t>
            </a:r>
            <a:r>
              <a:rPr sz="2800" spc="-45" dirty="0">
                <a:solidFill>
                  <a:srgbClr val="31546F"/>
                </a:solidFill>
                <a:latin typeface="Helvetica Light"/>
                <a:cs typeface="Helvetica Light"/>
              </a:rPr>
              <a:t> </a:t>
            </a:r>
            <a:r>
              <a:rPr sz="2800" spc="-10" dirty="0">
                <a:solidFill>
                  <a:srgbClr val="31546F"/>
                </a:solidFill>
                <a:latin typeface="Helvetica Light"/>
                <a:cs typeface="Helvetica Light"/>
              </a:rPr>
              <a:t>of</a:t>
            </a:r>
            <a:r>
              <a:rPr sz="2800" dirty="0">
                <a:solidFill>
                  <a:srgbClr val="31546F"/>
                </a:solidFill>
                <a:latin typeface="Helvetica Light"/>
                <a:cs typeface="Helvetica Light"/>
              </a:rPr>
              <a:t> </a:t>
            </a:r>
            <a:r>
              <a:rPr sz="2800" spc="-25" dirty="0">
                <a:solidFill>
                  <a:srgbClr val="31546F"/>
                </a:solidFill>
                <a:latin typeface="Helvetica Light"/>
                <a:cs typeface="Helvetica Light"/>
              </a:rPr>
              <a:t>s</a:t>
            </a:r>
            <a:r>
              <a:rPr sz="2800" spc="5" dirty="0">
                <a:solidFill>
                  <a:srgbClr val="31546F"/>
                </a:solidFill>
                <a:latin typeface="Helvetica Light"/>
                <a:cs typeface="Helvetica Light"/>
              </a:rPr>
              <a:t>u</a:t>
            </a:r>
            <a:r>
              <a:rPr sz="2800" dirty="0">
                <a:solidFill>
                  <a:srgbClr val="31546F"/>
                </a:solidFill>
                <a:latin typeface="Helvetica Light"/>
                <a:cs typeface="Helvetica Light"/>
              </a:rPr>
              <a:t>pp</a:t>
            </a:r>
            <a:r>
              <a:rPr sz="2800" spc="-10" dirty="0">
                <a:solidFill>
                  <a:srgbClr val="31546F"/>
                </a:solidFill>
                <a:latin typeface="Helvetica Light"/>
                <a:cs typeface="Helvetica Light"/>
              </a:rPr>
              <a:t>o</a:t>
            </a:r>
            <a:r>
              <a:rPr sz="2800" dirty="0">
                <a:solidFill>
                  <a:srgbClr val="31546F"/>
                </a:solidFill>
                <a:latin typeface="Helvetica Light"/>
                <a:cs typeface="Helvetica Light"/>
              </a:rPr>
              <a:t>rt</a:t>
            </a:r>
          </a:p>
          <a:p>
            <a:pPr>
              <a:lnSpc>
                <a:spcPct val="100000"/>
              </a:lnSpc>
              <a:spcBef>
                <a:spcPts val="16"/>
              </a:spcBef>
              <a:buFont typeface="Wingdings"/>
              <a:buChar char=""/>
            </a:pPr>
            <a:endParaRPr sz="2450" dirty="0">
              <a:solidFill>
                <a:srgbClr val="31546F"/>
              </a:solidFill>
              <a:latin typeface="Helvetica Light"/>
              <a:cs typeface="Helvetica Light"/>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47728599"/>
      </p:ext>
    </p:extLst>
  </p:cSld>
  <p:clrMapOvr>
    <a:masterClrMapping/>
  </p:clrMapOvr>
  <p:transition spd="slow">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507584"/>
            <a:ext cx="8229600" cy="677108"/>
          </a:xfrm>
          <a:prstGeom prst="rect">
            <a:avLst/>
          </a:prstGeom>
        </p:spPr>
        <p:txBody>
          <a:bodyPr vert="horz" wrap="square" lIns="0" tIns="0" rIns="0" bIns="0" rtlCol="0">
            <a:spAutoFit/>
          </a:bodyPr>
          <a:lstStyle/>
          <a:p>
            <a:pPr marL="241300">
              <a:lnSpc>
                <a:spcPct val="100000"/>
              </a:lnSpc>
            </a:pPr>
            <a:r>
              <a:rPr spc="-20" dirty="0" smtClean="0"/>
              <a:t>P</a:t>
            </a:r>
            <a:r>
              <a:rPr lang="en-US" spc="-20" dirty="0" smtClean="0"/>
              <a:t>rinciples of Harm Reduction</a:t>
            </a:r>
            <a:endParaRPr spc="-25" dirty="0"/>
          </a:p>
        </p:txBody>
      </p:sp>
      <p:sp>
        <p:nvSpPr>
          <p:cNvPr id="5" name="object 5"/>
          <p:cNvSpPr txBox="1"/>
          <p:nvPr/>
        </p:nvSpPr>
        <p:spPr>
          <a:xfrm>
            <a:off x="231140" y="1675528"/>
            <a:ext cx="8098790" cy="3554820"/>
          </a:xfrm>
          <a:prstGeom prst="rect">
            <a:avLst/>
          </a:prstGeom>
        </p:spPr>
        <p:txBody>
          <a:bodyPr vert="horz" wrap="square" lIns="0" tIns="0" rIns="0" bIns="0" rtlCol="0">
            <a:spAutoFit/>
          </a:bodyPr>
          <a:lstStyle/>
          <a:p>
            <a:pPr marL="378460" indent="-365760">
              <a:lnSpc>
                <a:spcPct val="100000"/>
              </a:lnSpc>
              <a:spcAft>
                <a:spcPts val="600"/>
              </a:spcAft>
              <a:buFont typeface="Wingdings"/>
              <a:buChar char=""/>
              <a:tabLst>
                <a:tab pos="379095" algn="l"/>
              </a:tabLst>
            </a:pPr>
            <a:r>
              <a:rPr lang="en-US" sz="2400" dirty="0">
                <a:solidFill>
                  <a:srgbClr val="31546F"/>
                </a:solidFill>
                <a:latin typeface="Helvetica Light"/>
                <a:cs typeface="Helvetica Light"/>
              </a:rPr>
              <a:t>D</a:t>
            </a:r>
            <a:r>
              <a:rPr sz="2400" spc="5" dirty="0" smtClean="0">
                <a:solidFill>
                  <a:srgbClr val="31546F"/>
                </a:solidFill>
                <a:latin typeface="Helvetica Light"/>
                <a:cs typeface="Helvetica Light"/>
              </a:rPr>
              <a:t>e</a:t>
            </a:r>
            <a:r>
              <a:rPr sz="2400" spc="-25" dirty="0" smtClean="0">
                <a:solidFill>
                  <a:srgbClr val="31546F"/>
                </a:solidFill>
                <a:latin typeface="Helvetica Light"/>
                <a:cs typeface="Helvetica Light"/>
              </a:rPr>
              <a:t>s</a:t>
            </a:r>
            <a:r>
              <a:rPr sz="2400" spc="5" dirty="0" smtClean="0">
                <a:solidFill>
                  <a:srgbClr val="31546F"/>
                </a:solidFill>
                <a:latin typeface="Helvetica Light"/>
                <a:cs typeface="Helvetica Light"/>
              </a:rPr>
              <a:t>i</a:t>
            </a:r>
            <a:r>
              <a:rPr sz="2400" dirty="0" smtClean="0">
                <a:solidFill>
                  <a:srgbClr val="31546F"/>
                </a:solidFill>
                <a:latin typeface="Helvetica Light"/>
                <a:cs typeface="Helvetica Light"/>
              </a:rPr>
              <a:t>gn</a:t>
            </a:r>
            <a:r>
              <a:rPr sz="2400" spc="10" dirty="0" smtClean="0">
                <a:solidFill>
                  <a:srgbClr val="31546F"/>
                </a:solidFill>
                <a:latin typeface="Helvetica Light"/>
                <a:cs typeface="Helvetica Light"/>
              </a:rPr>
              <a:t>e</a:t>
            </a:r>
            <a:r>
              <a:rPr sz="2400" dirty="0" smtClean="0">
                <a:solidFill>
                  <a:srgbClr val="31546F"/>
                </a:solidFill>
                <a:latin typeface="Helvetica Light"/>
                <a:cs typeface="Helvetica Light"/>
              </a:rPr>
              <a:t>d</a:t>
            </a:r>
            <a:r>
              <a:rPr sz="2400" spc="-25" dirty="0" smtClean="0">
                <a:solidFill>
                  <a:srgbClr val="31546F"/>
                </a:solidFill>
                <a:latin typeface="Helvetica Light"/>
                <a:cs typeface="Helvetica Light"/>
              </a:rPr>
              <a:t> </a:t>
            </a:r>
            <a:r>
              <a:rPr sz="2400" spc="5" dirty="0">
                <a:solidFill>
                  <a:srgbClr val="31546F"/>
                </a:solidFill>
                <a:latin typeface="Helvetica Light"/>
                <a:cs typeface="Helvetica Light"/>
              </a:rPr>
              <a:t>t</a:t>
            </a:r>
            <a:r>
              <a:rPr sz="2400" spc="-15" dirty="0">
                <a:solidFill>
                  <a:srgbClr val="31546F"/>
                </a:solidFill>
                <a:latin typeface="Helvetica Light"/>
                <a:cs typeface="Helvetica Light"/>
              </a:rPr>
              <a:t>o</a:t>
            </a:r>
            <a:r>
              <a:rPr sz="2400" spc="-25" dirty="0">
                <a:solidFill>
                  <a:srgbClr val="31546F"/>
                </a:solidFill>
                <a:latin typeface="Helvetica Light"/>
                <a:cs typeface="Helvetica Light"/>
              </a:rPr>
              <a:t> s</a:t>
            </a:r>
            <a:r>
              <a:rPr sz="2400" spc="5" dirty="0">
                <a:solidFill>
                  <a:srgbClr val="31546F"/>
                </a:solidFill>
                <a:latin typeface="Helvetica Light"/>
                <a:cs typeface="Helvetica Light"/>
              </a:rPr>
              <a:t>e</a:t>
            </a:r>
            <a:r>
              <a:rPr sz="2400" spc="-15" dirty="0">
                <a:solidFill>
                  <a:srgbClr val="31546F"/>
                </a:solidFill>
                <a:latin typeface="Helvetica Light"/>
                <a:cs typeface="Helvetica Light"/>
              </a:rPr>
              <a:t>rve</a:t>
            </a:r>
            <a:r>
              <a:rPr sz="2400" spc="30" dirty="0">
                <a:solidFill>
                  <a:srgbClr val="31546F"/>
                </a:solidFill>
                <a:latin typeface="Helvetica Light"/>
                <a:cs typeface="Helvetica Light"/>
              </a:rPr>
              <a:t> </a:t>
            </a:r>
            <a:r>
              <a:rPr sz="2400" dirty="0" smtClean="0">
                <a:solidFill>
                  <a:srgbClr val="31546F"/>
                </a:solidFill>
                <a:latin typeface="Helvetica Light"/>
                <a:cs typeface="Helvetica Light"/>
              </a:rPr>
              <a:t>dr</a:t>
            </a:r>
            <a:r>
              <a:rPr sz="2400" spc="5" dirty="0" smtClean="0">
                <a:solidFill>
                  <a:srgbClr val="31546F"/>
                </a:solidFill>
                <a:latin typeface="Helvetica Light"/>
                <a:cs typeface="Helvetica Light"/>
              </a:rPr>
              <a:t>u</a:t>
            </a:r>
            <a:r>
              <a:rPr sz="2400" spc="-15" dirty="0" smtClean="0">
                <a:solidFill>
                  <a:srgbClr val="31546F"/>
                </a:solidFill>
                <a:latin typeface="Helvetica Light"/>
                <a:cs typeface="Helvetica Light"/>
              </a:rPr>
              <a:t>g</a:t>
            </a:r>
            <a:r>
              <a:rPr lang="en-US" sz="2400" dirty="0" smtClean="0">
                <a:solidFill>
                  <a:srgbClr val="31546F"/>
                </a:solidFill>
                <a:latin typeface="Helvetica Light"/>
                <a:cs typeface="Helvetica Light"/>
              </a:rPr>
              <a:t>/alcohol </a:t>
            </a:r>
            <a:r>
              <a:rPr sz="2400" spc="-5" dirty="0" smtClean="0">
                <a:solidFill>
                  <a:srgbClr val="31546F"/>
                </a:solidFill>
                <a:latin typeface="Helvetica Light"/>
                <a:cs typeface="Helvetica Light"/>
              </a:rPr>
              <a:t>u</a:t>
            </a:r>
            <a:r>
              <a:rPr sz="2400" spc="-10" dirty="0" smtClean="0">
                <a:solidFill>
                  <a:srgbClr val="31546F"/>
                </a:solidFill>
                <a:latin typeface="Helvetica Light"/>
                <a:cs typeface="Helvetica Light"/>
              </a:rPr>
              <a:t>s</a:t>
            </a:r>
            <a:r>
              <a:rPr sz="2400" spc="5" dirty="0" smtClean="0">
                <a:solidFill>
                  <a:srgbClr val="31546F"/>
                </a:solidFill>
                <a:latin typeface="Helvetica Light"/>
                <a:cs typeface="Helvetica Light"/>
              </a:rPr>
              <a:t>e</a:t>
            </a:r>
            <a:r>
              <a:rPr sz="2400" spc="-10" dirty="0" smtClean="0">
                <a:solidFill>
                  <a:srgbClr val="31546F"/>
                </a:solidFill>
                <a:latin typeface="Helvetica Light"/>
                <a:cs typeface="Helvetica Light"/>
              </a:rPr>
              <a:t>rs</a:t>
            </a:r>
            <a:r>
              <a:rPr sz="2400" spc="10" dirty="0" smtClean="0">
                <a:solidFill>
                  <a:srgbClr val="31546F"/>
                </a:solidFill>
                <a:latin typeface="Helvetica Light"/>
                <a:cs typeface="Helvetica Light"/>
              </a:rPr>
              <a:t> </a:t>
            </a:r>
            <a:r>
              <a:rPr sz="2400" spc="5" dirty="0">
                <a:solidFill>
                  <a:srgbClr val="31546F"/>
                </a:solidFill>
                <a:latin typeface="Helvetica Light"/>
                <a:cs typeface="Helvetica Light"/>
              </a:rPr>
              <a:t>an</a:t>
            </a:r>
            <a:r>
              <a:rPr sz="2400" dirty="0">
                <a:solidFill>
                  <a:srgbClr val="31546F"/>
                </a:solidFill>
                <a:latin typeface="Helvetica Light"/>
                <a:cs typeface="Helvetica Light"/>
              </a:rPr>
              <a:t>d</a:t>
            </a:r>
            <a:r>
              <a:rPr sz="2400" spc="-25" dirty="0">
                <a:solidFill>
                  <a:srgbClr val="31546F"/>
                </a:solidFill>
                <a:latin typeface="Helvetica Light"/>
                <a:cs typeface="Helvetica Light"/>
              </a:rPr>
              <a:t> </a:t>
            </a:r>
            <a:r>
              <a:rPr sz="2400" spc="5" dirty="0" smtClean="0">
                <a:solidFill>
                  <a:srgbClr val="31546F"/>
                </a:solidFill>
                <a:latin typeface="Helvetica Light"/>
                <a:cs typeface="Helvetica Light"/>
              </a:rPr>
              <a:t>c</a:t>
            </a:r>
            <a:r>
              <a:rPr sz="2400" spc="-10" dirty="0" smtClean="0">
                <a:solidFill>
                  <a:srgbClr val="31546F"/>
                </a:solidFill>
                <a:latin typeface="Helvetica Light"/>
                <a:cs typeface="Helvetica Light"/>
              </a:rPr>
              <a:t>o</a:t>
            </a:r>
            <a:r>
              <a:rPr sz="2400" spc="-5" dirty="0" smtClean="0">
                <a:solidFill>
                  <a:srgbClr val="31546F"/>
                </a:solidFill>
                <a:latin typeface="Helvetica Light"/>
                <a:cs typeface="Helvetica Light"/>
              </a:rPr>
              <a:t>mm</a:t>
            </a:r>
            <a:r>
              <a:rPr sz="2400" spc="10" dirty="0" smtClean="0">
                <a:solidFill>
                  <a:srgbClr val="31546F"/>
                </a:solidFill>
                <a:latin typeface="Helvetica Light"/>
                <a:cs typeface="Helvetica Light"/>
              </a:rPr>
              <a:t>u</a:t>
            </a:r>
            <a:r>
              <a:rPr sz="2400" spc="5" dirty="0" smtClean="0">
                <a:solidFill>
                  <a:srgbClr val="31546F"/>
                </a:solidFill>
                <a:latin typeface="Helvetica Light"/>
                <a:cs typeface="Helvetica Light"/>
              </a:rPr>
              <a:t>nitie</a:t>
            </a:r>
            <a:r>
              <a:rPr sz="2400" spc="-10" dirty="0" smtClean="0">
                <a:solidFill>
                  <a:srgbClr val="31546F"/>
                </a:solidFill>
                <a:latin typeface="Helvetica Light"/>
                <a:cs typeface="Helvetica Light"/>
              </a:rPr>
              <a:t>s</a:t>
            </a:r>
            <a:endParaRPr dirty="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400" spc="5" dirty="0">
                <a:solidFill>
                  <a:srgbClr val="31546F"/>
                </a:solidFill>
                <a:latin typeface="Helvetica Light"/>
                <a:cs typeface="Helvetica Light"/>
              </a:rPr>
              <a:t>C</a:t>
            </a:r>
            <a:r>
              <a:rPr sz="2400" spc="5" dirty="0" smtClean="0">
                <a:solidFill>
                  <a:srgbClr val="31546F"/>
                </a:solidFill>
                <a:latin typeface="Helvetica Light"/>
                <a:cs typeface="Helvetica Light"/>
              </a:rPr>
              <a:t>a</a:t>
            </a:r>
            <a:r>
              <a:rPr sz="2400" dirty="0" smtClean="0">
                <a:solidFill>
                  <a:srgbClr val="31546F"/>
                </a:solidFill>
                <a:latin typeface="Helvetica Light"/>
                <a:cs typeface="Helvetica Light"/>
              </a:rPr>
              <a:t>n</a:t>
            </a:r>
            <a:r>
              <a:rPr sz="2400" spc="-25" dirty="0" smtClean="0">
                <a:solidFill>
                  <a:srgbClr val="31546F"/>
                </a:solidFill>
                <a:latin typeface="Helvetica Light"/>
                <a:cs typeface="Helvetica Light"/>
              </a:rPr>
              <a:t> </a:t>
            </a:r>
            <a:r>
              <a:rPr sz="2400" spc="-5" dirty="0">
                <a:solidFill>
                  <a:srgbClr val="31546F"/>
                </a:solidFill>
                <a:latin typeface="Helvetica Light"/>
                <a:cs typeface="Helvetica Light"/>
              </a:rPr>
              <a:t>b</a:t>
            </a:r>
            <a:r>
              <a:rPr sz="2400" dirty="0">
                <a:solidFill>
                  <a:srgbClr val="31546F"/>
                </a:solidFill>
                <a:latin typeface="Helvetica Light"/>
                <a:cs typeface="Helvetica Light"/>
              </a:rPr>
              <a:t>e</a:t>
            </a:r>
            <a:r>
              <a:rPr sz="2400" spc="10" dirty="0">
                <a:solidFill>
                  <a:srgbClr val="31546F"/>
                </a:solidFill>
                <a:latin typeface="Helvetica Light"/>
                <a:cs typeface="Helvetica Light"/>
              </a:rPr>
              <a:t> </a:t>
            </a:r>
            <a:r>
              <a:rPr sz="2400" spc="-5" dirty="0">
                <a:solidFill>
                  <a:srgbClr val="31546F"/>
                </a:solidFill>
                <a:latin typeface="Helvetica Light"/>
                <a:cs typeface="Helvetica Light"/>
              </a:rPr>
              <a:t>u</a:t>
            </a:r>
            <a:r>
              <a:rPr sz="2400" spc="-10" dirty="0">
                <a:solidFill>
                  <a:srgbClr val="31546F"/>
                </a:solidFill>
                <a:latin typeface="Helvetica Light"/>
                <a:cs typeface="Helvetica Light"/>
              </a:rPr>
              <a:t>s</a:t>
            </a:r>
            <a:r>
              <a:rPr sz="2400" spc="5" dirty="0">
                <a:solidFill>
                  <a:srgbClr val="31546F"/>
                </a:solidFill>
                <a:latin typeface="Helvetica Light"/>
                <a:cs typeface="Helvetica Light"/>
              </a:rPr>
              <a:t>e</a:t>
            </a:r>
            <a:r>
              <a:rPr sz="2400" dirty="0">
                <a:solidFill>
                  <a:srgbClr val="31546F"/>
                </a:solidFill>
                <a:latin typeface="Helvetica Light"/>
                <a:cs typeface="Helvetica Light"/>
              </a:rPr>
              <a:t>d </a:t>
            </a:r>
            <a:r>
              <a:rPr sz="2400" spc="5" dirty="0">
                <a:solidFill>
                  <a:srgbClr val="31546F"/>
                </a:solidFill>
                <a:latin typeface="Helvetica Light"/>
                <a:cs typeface="Helvetica Light"/>
              </a:rPr>
              <a:t>t</a:t>
            </a:r>
            <a:r>
              <a:rPr sz="2400" dirty="0">
                <a:solidFill>
                  <a:srgbClr val="31546F"/>
                </a:solidFill>
                <a:latin typeface="Helvetica Light"/>
                <a:cs typeface="Helvetica Light"/>
              </a:rPr>
              <a:t>o</a:t>
            </a:r>
            <a:r>
              <a:rPr sz="2400" spc="-20" dirty="0">
                <a:solidFill>
                  <a:srgbClr val="31546F"/>
                </a:solidFill>
                <a:latin typeface="Helvetica Light"/>
                <a:cs typeface="Helvetica Light"/>
              </a:rPr>
              <a:t> </a:t>
            </a:r>
            <a:r>
              <a:rPr sz="2400" spc="5" dirty="0">
                <a:solidFill>
                  <a:srgbClr val="31546F"/>
                </a:solidFill>
                <a:latin typeface="Helvetica Light"/>
                <a:cs typeface="Helvetica Light"/>
              </a:rPr>
              <a:t>a</a:t>
            </a:r>
            <a:r>
              <a:rPr sz="2400" spc="-5" dirty="0">
                <a:solidFill>
                  <a:srgbClr val="31546F"/>
                </a:solidFill>
                <a:latin typeface="Helvetica Light"/>
                <a:cs typeface="Helvetica Light"/>
              </a:rPr>
              <a:t>d</a:t>
            </a:r>
            <a:r>
              <a:rPr sz="2400" spc="5" dirty="0">
                <a:solidFill>
                  <a:srgbClr val="31546F"/>
                </a:solidFill>
                <a:latin typeface="Helvetica Light"/>
                <a:cs typeface="Helvetica Light"/>
              </a:rPr>
              <a:t>d</a:t>
            </a:r>
            <a:r>
              <a:rPr sz="2400" dirty="0">
                <a:solidFill>
                  <a:srgbClr val="31546F"/>
                </a:solidFill>
                <a:latin typeface="Helvetica Light"/>
                <a:cs typeface="Helvetica Light"/>
              </a:rPr>
              <a:t>r</a:t>
            </a:r>
            <a:r>
              <a:rPr sz="2400" spc="5" dirty="0">
                <a:solidFill>
                  <a:srgbClr val="31546F"/>
                </a:solidFill>
                <a:latin typeface="Helvetica Light"/>
                <a:cs typeface="Helvetica Light"/>
              </a:rPr>
              <a:t>e</a:t>
            </a:r>
            <a:r>
              <a:rPr sz="2400" spc="-15" dirty="0">
                <a:solidFill>
                  <a:srgbClr val="31546F"/>
                </a:solidFill>
                <a:latin typeface="Helvetica Light"/>
                <a:cs typeface="Helvetica Light"/>
              </a:rPr>
              <a:t>s</a:t>
            </a:r>
            <a:r>
              <a:rPr sz="2400" dirty="0">
                <a:solidFill>
                  <a:srgbClr val="31546F"/>
                </a:solidFill>
                <a:latin typeface="Helvetica Light"/>
                <a:cs typeface="Helvetica Light"/>
              </a:rPr>
              <a:t>s</a:t>
            </a:r>
            <a:r>
              <a:rPr sz="2400" spc="-15" dirty="0">
                <a:solidFill>
                  <a:srgbClr val="31546F"/>
                </a:solidFill>
                <a:latin typeface="Helvetica Light"/>
                <a:cs typeface="Helvetica Light"/>
              </a:rPr>
              <a:t> </a:t>
            </a:r>
            <a:r>
              <a:rPr sz="2400" dirty="0">
                <a:solidFill>
                  <a:srgbClr val="31546F"/>
                </a:solidFill>
                <a:latin typeface="Helvetica Light"/>
                <a:cs typeface="Helvetica Light"/>
              </a:rPr>
              <a:t>o</a:t>
            </a:r>
            <a:r>
              <a:rPr sz="2400" spc="5" dirty="0">
                <a:solidFill>
                  <a:srgbClr val="31546F"/>
                </a:solidFill>
                <a:latin typeface="Helvetica Light"/>
                <a:cs typeface="Helvetica Light"/>
              </a:rPr>
              <a:t>t</a:t>
            </a:r>
            <a:r>
              <a:rPr sz="2400" dirty="0">
                <a:solidFill>
                  <a:srgbClr val="31546F"/>
                </a:solidFill>
                <a:latin typeface="Helvetica Light"/>
                <a:cs typeface="Helvetica Light"/>
              </a:rPr>
              <a:t>h</a:t>
            </a:r>
            <a:r>
              <a:rPr sz="2400" spc="5" dirty="0">
                <a:solidFill>
                  <a:srgbClr val="31546F"/>
                </a:solidFill>
                <a:latin typeface="Helvetica Light"/>
                <a:cs typeface="Helvetica Light"/>
              </a:rPr>
              <a:t>e</a:t>
            </a:r>
            <a:r>
              <a:rPr sz="2400" dirty="0">
                <a:solidFill>
                  <a:srgbClr val="31546F"/>
                </a:solidFill>
                <a:latin typeface="Helvetica Light"/>
                <a:cs typeface="Helvetica Light"/>
              </a:rPr>
              <a:t>r</a:t>
            </a:r>
            <a:r>
              <a:rPr sz="2400" spc="-25" dirty="0">
                <a:solidFill>
                  <a:srgbClr val="31546F"/>
                </a:solidFill>
                <a:latin typeface="Helvetica Light"/>
                <a:cs typeface="Helvetica Light"/>
              </a:rPr>
              <a:t> </a:t>
            </a:r>
            <a:r>
              <a:rPr sz="2400" spc="5" dirty="0">
                <a:solidFill>
                  <a:srgbClr val="31546F"/>
                </a:solidFill>
                <a:latin typeface="Helvetica Light"/>
                <a:cs typeface="Helvetica Light"/>
              </a:rPr>
              <a:t>t</a:t>
            </a:r>
            <a:r>
              <a:rPr sz="2400" spc="-10" dirty="0">
                <a:solidFill>
                  <a:srgbClr val="31546F"/>
                </a:solidFill>
                <a:latin typeface="Helvetica Light"/>
                <a:cs typeface="Helvetica Light"/>
              </a:rPr>
              <a:t>y</a:t>
            </a:r>
            <a:r>
              <a:rPr sz="2400" spc="-5" dirty="0">
                <a:solidFill>
                  <a:srgbClr val="31546F"/>
                </a:solidFill>
                <a:latin typeface="Helvetica Light"/>
                <a:cs typeface="Helvetica Light"/>
              </a:rPr>
              <a:t>p</a:t>
            </a:r>
            <a:r>
              <a:rPr sz="2400" spc="10" dirty="0">
                <a:solidFill>
                  <a:srgbClr val="31546F"/>
                </a:solidFill>
                <a:latin typeface="Helvetica Light"/>
                <a:cs typeface="Helvetica Light"/>
              </a:rPr>
              <a:t>e</a:t>
            </a:r>
            <a:r>
              <a:rPr sz="2400" dirty="0">
                <a:solidFill>
                  <a:srgbClr val="31546F"/>
                </a:solidFill>
                <a:latin typeface="Helvetica Light"/>
                <a:cs typeface="Helvetica Light"/>
              </a:rPr>
              <a:t>s</a:t>
            </a:r>
            <a:r>
              <a:rPr sz="2400" spc="-15" dirty="0">
                <a:solidFill>
                  <a:srgbClr val="31546F"/>
                </a:solidFill>
                <a:latin typeface="Helvetica Light"/>
                <a:cs typeface="Helvetica Light"/>
              </a:rPr>
              <a:t> </a:t>
            </a:r>
            <a:r>
              <a:rPr sz="2400" dirty="0">
                <a:solidFill>
                  <a:srgbClr val="31546F"/>
                </a:solidFill>
                <a:latin typeface="Helvetica Light"/>
                <a:cs typeface="Helvetica Light"/>
              </a:rPr>
              <a:t>of </a:t>
            </a:r>
            <a:r>
              <a:rPr sz="2400" spc="-5" dirty="0">
                <a:solidFill>
                  <a:srgbClr val="31546F"/>
                </a:solidFill>
                <a:latin typeface="Helvetica Light"/>
                <a:cs typeface="Helvetica Light"/>
              </a:rPr>
              <a:t>h</a:t>
            </a:r>
            <a:r>
              <a:rPr sz="2400" spc="10" dirty="0">
                <a:solidFill>
                  <a:srgbClr val="31546F"/>
                </a:solidFill>
                <a:latin typeface="Helvetica Light"/>
                <a:cs typeface="Helvetica Light"/>
              </a:rPr>
              <a:t>a</a:t>
            </a:r>
            <a:r>
              <a:rPr sz="2400" dirty="0">
                <a:solidFill>
                  <a:srgbClr val="31546F"/>
                </a:solidFill>
                <a:latin typeface="Helvetica Light"/>
                <a:cs typeface="Helvetica Light"/>
              </a:rPr>
              <a:t>rmf</a:t>
            </a:r>
            <a:r>
              <a:rPr sz="2400" spc="5" dirty="0">
                <a:solidFill>
                  <a:srgbClr val="31546F"/>
                </a:solidFill>
                <a:latin typeface="Helvetica Light"/>
                <a:cs typeface="Helvetica Light"/>
              </a:rPr>
              <a:t>u</a:t>
            </a:r>
            <a:r>
              <a:rPr sz="2400" dirty="0">
                <a:solidFill>
                  <a:srgbClr val="31546F"/>
                </a:solidFill>
                <a:latin typeface="Helvetica Light"/>
                <a:cs typeface="Helvetica Light"/>
              </a:rPr>
              <a:t>l</a:t>
            </a:r>
            <a:r>
              <a:rPr sz="2400" spc="-15" dirty="0">
                <a:solidFill>
                  <a:srgbClr val="31546F"/>
                </a:solidFill>
                <a:latin typeface="Helvetica Light"/>
                <a:cs typeface="Helvetica Light"/>
              </a:rPr>
              <a:t> </a:t>
            </a:r>
            <a:r>
              <a:rPr sz="2400" spc="-5" dirty="0" smtClean="0">
                <a:solidFill>
                  <a:srgbClr val="31546F"/>
                </a:solidFill>
                <a:latin typeface="Helvetica Light"/>
                <a:cs typeface="Helvetica Light"/>
              </a:rPr>
              <a:t>b</a:t>
            </a:r>
            <a:r>
              <a:rPr sz="2400" spc="10" dirty="0" smtClean="0">
                <a:solidFill>
                  <a:srgbClr val="31546F"/>
                </a:solidFill>
                <a:latin typeface="Helvetica Light"/>
                <a:cs typeface="Helvetica Light"/>
              </a:rPr>
              <a:t>e</a:t>
            </a:r>
            <a:r>
              <a:rPr sz="2400" dirty="0" smtClean="0">
                <a:solidFill>
                  <a:srgbClr val="31546F"/>
                </a:solidFill>
                <a:latin typeface="Helvetica Light"/>
                <a:cs typeface="Helvetica Light"/>
              </a:rPr>
              <a:t>h</a:t>
            </a:r>
            <a:r>
              <a:rPr sz="2400" spc="5" dirty="0" smtClean="0">
                <a:solidFill>
                  <a:srgbClr val="31546F"/>
                </a:solidFill>
                <a:latin typeface="Helvetica Light"/>
                <a:cs typeface="Helvetica Light"/>
              </a:rPr>
              <a:t>a</a:t>
            </a:r>
            <a:r>
              <a:rPr sz="2400" dirty="0" smtClean="0">
                <a:solidFill>
                  <a:srgbClr val="31546F"/>
                </a:solidFill>
                <a:latin typeface="Helvetica Light"/>
                <a:cs typeface="Helvetica Light"/>
              </a:rPr>
              <a:t>v</a:t>
            </a:r>
            <a:r>
              <a:rPr sz="2400" spc="5" dirty="0" smtClean="0">
                <a:solidFill>
                  <a:srgbClr val="31546F"/>
                </a:solidFill>
                <a:latin typeface="Helvetica Light"/>
                <a:cs typeface="Helvetica Light"/>
              </a:rPr>
              <a:t>i</a:t>
            </a:r>
            <a:r>
              <a:rPr sz="2400" dirty="0" smtClean="0">
                <a:solidFill>
                  <a:srgbClr val="31546F"/>
                </a:solidFill>
                <a:latin typeface="Helvetica Light"/>
                <a:cs typeface="Helvetica Light"/>
              </a:rPr>
              <a:t>o</a:t>
            </a:r>
            <a:r>
              <a:rPr sz="2400" spc="5" dirty="0" smtClean="0">
                <a:solidFill>
                  <a:srgbClr val="31546F"/>
                </a:solidFill>
                <a:latin typeface="Helvetica Light"/>
                <a:cs typeface="Helvetica Light"/>
              </a:rPr>
              <a:t>r</a:t>
            </a:r>
            <a:r>
              <a:rPr sz="2400" dirty="0" smtClean="0">
                <a:solidFill>
                  <a:srgbClr val="31546F"/>
                </a:solidFill>
                <a:latin typeface="Helvetica Light"/>
                <a:cs typeface="Helvetica Light"/>
              </a:rPr>
              <a:t>s</a:t>
            </a:r>
            <a:endParaRPr dirty="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400" dirty="0">
                <a:solidFill>
                  <a:srgbClr val="31546F"/>
                </a:solidFill>
                <a:latin typeface="Helvetica Light"/>
                <a:cs typeface="Helvetica Light"/>
              </a:rPr>
              <a:t>N</a:t>
            </a:r>
            <a:r>
              <a:rPr sz="2400" dirty="0" smtClean="0">
                <a:solidFill>
                  <a:srgbClr val="31546F"/>
                </a:solidFill>
                <a:latin typeface="Helvetica Light"/>
                <a:cs typeface="Helvetica Light"/>
              </a:rPr>
              <a:t>o </a:t>
            </a:r>
            <a:r>
              <a:rPr sz="2400" spc="5" dirty="0">
                <a:solidFill>
                  <a:srgbClr val="31546F"/>
                </a:solidFill>
                <a:latin typeface="Helvetica Light"/>
                <a:cs typeface="Helvetica Light"/>
              </a:rPr>
              <a:t>u</a:t>
            </a:r>
            <a:r>
              <a:rPr sz="2400" dirty="0">
                <a:solidFill>
                  <a:srgbClr val="31546F"/>
                </a:solidFill>
                <a:latin typeface="Helvetica Light"/>
                <a:cs typeface="Helvetica Light"/>
              </a:rPr>
              <a:t>n</a:t>
            </a:r>
            <a:r>
              <a:rPr sz="2400" spc="5" dirty="0">
                <a:solidFill>
                  <a:srgbClr val="31546F"/>
                </a:solidFill>
                <a:latin typeface="Helvetica Light"/>
                <a:cs typeface="Helvetica Light"/>
              </a:rPr>
              <a:t>i</a:t>
            </a:r>
            <a:r>
              <a:rPr sz="2400" dirty="0">
                <a:solidFill>
                  <a:srgbClr val="31546F"/>
                </a:solidFill>
                <a:latin typeface="Helvetica Light"/>
                <a:cs typeface="Helvetica Light"/>
              </a:rPr>
              <a:t>v</a:t>
            </a:r>
            <a:r>
              <a:rPr sz="2400" spc="5" dirty="0">
                <a:solidFill>
                  <a:srgbClr val="31546F"/>
                </a:solidFill>
                <a:latin typeface="Helvetica Light"/>
                <a:cs typeface="Helvetica Light"/>
              </a:rPr>
              <a:t>e</a:t>
            </a:r>
            <a:r>
              <a:rPr sz="2400" dirty="0">
                <a:solidFill>
                  <a:srgbClr val="31546F"/>
                </a:solidFill>
                <a:latin typeface="Helvetica Light"/>
                <a:cs typeface="Helvetica Light"/>
              </a:rPr>
              <a:t>r</a:t>
            </a:r>
            <a:r>
              <a:rPr sz="2400" spc="-15" dirty="0">
                <a:solidFill>
                  <a:srgbClr val="31546F"/>
                </a:solidFill>
                <a:latin typeface="Helvetica Light"/>
                <a:cs typeface="Helvetica Light"/>
              </a:rPr>
              <a:t>s</a:t>
            </a:r>
            <a:r>
              <a:rPr sz="2400" spc="5" dirty="0">
                <a:solidFill>
                  <a:srgbClr val="31546F"/>
                </a:solidFill>
                <a:latin typeface="Helvetica Light"/>
                <a:cs typeface="Helvetica Light"/>
              </a:rPr>
              <a:t>a</a:t>
            </a:r>
            <a:r>
              <a:rPr sz="2400" dirty="0">
                <a:solidFill>
                  <a:srgbClr val="31546F"/>
                </a:solidFill>
                <a:latin typeface="Helvetica Light"/>
                <a:cs typeface="Helvetica Light"/>
              </a:rPr>
              <a:t>l</a:t>
            </a:r>
            <a:r>
              <a:rPr sz="2400" spc="-40" dirty="0">
                <a:solidFill>
                  <a:srgbClr val="31546F"/>
                </a:solidFill>
                <a:latin typeface="Helvetica Light"/>
                <a:cs typeface="Helvetica Light"/>
              </a:rPr>
              <a:t> </a:t>
            </a:r>
            <a:r>
              <a:rPr sz="2400" spc="-5" dirty="0">
                <a:solidFill>
                  <a:srgbClr val="31546F"/>
                </a:solidFill>
                <a:latin typeface="Helvetica Light"/>
                <a:cs typeface="Helvetica Light"/>
              </a:rPr>
              <a:t>d</a:t>
            </a:r>
            <a:r>
              <a:rPr sz="2400" spc="10" dirty="0">
                <a:solidFill>
                  <a:srgbClr val="31546F"/>
                </a:solidFill>
                <a:latin typeface="Helvetica Light"/>
                <a:cs typeface="Helvetica Light"/>
              </a:rPr>
              <a:t>e</a:t>
            </a:r>
            <a:r>
              <a:rPr sz="2400" dirty="0">
                <a:solidFill>
                  <a:srgbClr val="31546F"/>
                </a:solidFill>
                <a:latin typeface="Helvetica Light"/>
                <a:cs typeface="Helvetica Light"/>
              </a:rPr>
              <a:t>f</a:t>
            </a:r>
            <a:r>
              <a:rPr sz="2400" spc="5" dirty="0">
                <a:solidFill>
                  <a:srgbClr val="31546F"/>
                </a:solidFill>
                <a:latin typeface="Helvetica Light"/>
                <a:cs typeface="Helvetica Light"/>
              </a:rPr>
              <a:t>i</a:t>
            </a:r>
            <a:r>
              <a:rPr sz="2400" dirty="0">
                <a:solidFill>
                  <a:srgbClr val="31546F"/>
                </a:solidFill>
                <a:latin typeface="Helvetica Light"/>
                <a:cs typeface="Helvetica Light"/>
              </a:rPr>
              <a:t>n</a:t>
            </a:r>
            <a:r>
              <a:rPr sz="2400" spc="5" dirty="0">
                <a:solidFill>
                  <a:srgbClr val="31546F"/>
                </a:solidFill>
                <a:latin typeface="Helvetica Light"/>
                <a:cs typeface="Helvetica Light"/>
              </a:rPr>
              <a:t>iti</a:t>
            </a:r>
            <a:r>
              <a:rPr sz="2400" dirty="0">
                <a:solidFill>
                  <a:srgbClr val="31546F"/>
                </a:solidFill>
                <a:latin typeface="Helvetica Light"/>
                <a:cs typeface="Helvetica Light"/>
              </a:rPr>
              <a:t>on</a:t>
            </a:r>
            <a:r>
              <a:rPr sz="2400" spc="-40" dirty="0">
                <a:solidFill>
                  <a:srgbClr val="31546F"/>
                </a:solidFill>
                <a:latin typeface="Helvetica Light"/>
                <a:cs typeface="Helvetica Light"/>
              </a:rPr>
              <a:t> </a:t>
            </a:r>
            <a:r>
              <a:rPr sz="2400" dirty="0">
                <a:solidFill>
                  <a:srgbClr val="31546F"/>
                </a:solidFill>
                <a:latin typeface="Helvetica Light"/>
                <a:cs typeface="Helvetica Light"/>
              </a:rPr>
              <a:t>or</a:t>
            </a:r>
            <a:r>
              <a:rPr sz="2400" spc="-25" dirty="0">
                <a:solidFill>
                  <a:srgbClr val="31546F"/>
                </a:solidFill>
                <a:latin typeface="Helvetica Light"/>
                <a:cs typeface="Helvetica Light"/>
              </a:rPr>
              <a:t> </a:t>
            </a:r>
            <a:r>
              <a:rPr sz="2400" dirty="0">
                <a:solidFill>
                  <a:srgbClr val="31546F"/>
                </a:solidFill>
                <a:latin typeface="Helvetica Light"/>
                <a:cs typeface="Helvetica Light"/>
              </a:rPr>
              <a:t>form</a:t>
            </a:r>
            <a:r>
              <a:rPr sz="2400" spc="10" dirty="0">
                <a:solidFill>
                  <a:srgbClr val="31546F"/>
                </a:solidFill>
                <a:latin typeface="Helvetica Light"/>
                <a:cs typeface="Helvetica Light"/>
              </a:rPr>
              <a:t>u</a:t>
            </a:r>
            <a:r>
              <a:rPr sz="2400" spc="-15" dirty="0">
                <a:solidFill>
                  <a:srgbClr val="31546F"/>
                </a:solidFill>
                <a:latin typeface="Helvetica Light"/>
                <a:cs typeface="Helvetica Light"/>
              </a:rPr>
              <a:t>l</a:t>
            </a:r>
            <a:r>
              <a:rPr sz="2400" dirty="0">
                <a:solidFill>
                  <a:srgbClr val="31546F"/>
                </a:solidFill>
                <a:latin typeface="Helvetica Light"/>
                <a:cs typeface="Helvetica Light"/>
              </a:rPr>
              <a:t>a</a:t>
            </a:r>
            <a:r>
              <a:rPr sz="2400" spc="5" dirty="0">
                <a:solidFill>
                  <a:srgbClr val="31546F"/>
                </a:solidFill>
                <a:latin typeface="Helvetica Light"/>
                <a:cs typeface="Helvetica Light"/>
              </a:rPr>
              <a:t> </a:t>
            </a:r>
            <a:r>
              <a:rPr sz="2400" dirty="0">
                <a:solidFill>
                  <a:srgbClr val="31546F"/>
                </a:solidFill>
                <a:latin typeface="Helvetica Light"/>
                <a:cs typeface="Helvetica Light"/>
              </a:rPr>
              <a:t>for</a:t>
            </a:r>
            <a:r>
              <a:rPr sz="2400" spc="-5" dirty="0">
                <a:solidFill>
                  <a:srgbClr val="31546F"/>
                </a:solidFill>
                <a:latin typeface="Helvetica Light"/>
                <a:cs typeface="Helvetica Light"/>
              </a:rPr>
              <a:t> </a:t>
            </a:r>
            <a:r>
              <a:rPr sz="2400" spc="5" dirty="0" smtClean="0">
                <a:solidFill>
                  <a:srgbClr val="31546F"/>
                </a:solidFill>
                <a:latin typeface="Helvetica Light"/>
                <a:cs typeface="Helvetica Light"/>
              </a:rPr>
              <a:t>i</a:t>
            </a:r>
            <a:r>
              <a:rPr sz="2400" spc="-5" dirty="0" smtClean="0">
                <a:solidFill>
                  <a:srgbClr val="31546F"/>
                </a:solidFill>
                <a:latin typeface="Helvetica Light"/>
                <a:cs typeface="Helvetica Light"/>
              </a:rPr>
              <a:t>mplem</a:t>
            </a:r>
            <a:r>
              <a:rPr sz="2400" spc="10" dirty="0" smtClean="0">
                <a:solidFill>
                  <a:srgbClr val="31546F"/>
                </a:solidFill>
                <a:latin typeface="Helvetica Light"/>
                <a:cs typeface="Helvetica Light"/>
              </a:rPr>
              <a:t>e</a:t>
            </a:r>
            <a:r>
              <a:rPr sz="2400" dirty="0" smtClean="0">
                <a:solidFill>
                  <a:srgbClr val="31546F"/>
                </a:solidFill>
                <a:latin typeface="Helvetica Light"/>
                <a:cs typeface="Helvetica Light"/>
              </a:rPr>
              <a:t>n</a:t>
            </a:r>
            <a:r>
              <a:rPr sz="2400" spc="5" dirty="0" smtClean="0">
                <a:solidFill>
                  <a:srgbClr val="31546F"/>
                </a:solidFill>
                <a:latin typeface="Helvetica Light"/>
                <a:cs typeface="Helvetica Light"/>
              </a:rPr>
              <a:t>ti</a:t>
            </a:r>
            <a:r>
              <a:rPr sz="2400" dirty="0" smtClean="0">
                <a:solidFill>
                  <a:srgbClr val="31546F"/>
                </a:solidFill>
                <a:latin typeface="Helvetica Light"/>
                <a:cs typeface="Helvetica Light"/>
              </a:rPr>
              <a:t>ng</a:t>
            </a:r>
            <a:endParaRPr dirty="0">
              <a:solidFill>
                <a:srgbClr val="31546F"/>
              </a:solidFill>
              <a:latin typeface="Helvetica Light"/>
              <a:cs typeface="Helvetica Light"/>
            </a:endParaRPr>
          </a:p>
          <a:p>
            <a:pPr marL="378460" indent="-365760">
              <a:lnSpc>
                <a:spcPct val="100000"/>
              </a:lnSpc>
              <a:buFont typeface="Wingdings"/>
              <a:buChar char=""/>
              <a:tabLst>
                <a:tab pos="379095" algn="l"/>
              </a:tabLst>
            </a:pPr>
            <a:r>
              <a:rPr lang="en-US" sz="2400" spc="5" dirty="0">
                <a:solidFill>
                  <a:srgbClr val="31546F"/>
                </a:solidFill>
                <a:latin typeface="Helvetica Light"/>
                <a:cs typeface="Helvetica Light"/>
              </a:rPr>
              <a:t>E</a:t>
            </a:r>
            <a:r>
              <a:rPr sz="2400" spc="-5" dirty="0" smtClean="0">
                <a:solidFill>
                  <a:srgbClr val="31546F"/>
                </a:solidFill>
                <a:latin typeface="Helvetica Light"/>
                <a:cs typeface="Helvetica Light"/>
              </a:rPr>
              <a:t>mb</a:t>
            </a:r>
            <a:r>
              <a:rPr sz="2400" spc="5" dirty="0" smtClean="0">
                <a:solidFill>
                  <a:srgbClr val="31546F"/>
                </a:solidFill>
                <a:latin typeface="Helvetica Light"/>
                <a:cs typeface="Helvetica Light"/>
              </a:rPr>
              <a:t>race</a:t>
            </a:r>
            <a:r>
              <a:rPr sz="2400" dirty="0" smtClean="0">
                <a:solidFill>
                  <a:srgbClr val="31546F"/>
                </a:solidFill>
                <a:latin typeface="Helvetica Light"/>
                <a:cs typeface="Helvetica Light"/>
              </a:rPr>
              <a:t>s</a:t>
            </a:r>
            <a:r>
              <a:rPr sz="2400" spc="-40" dirty="0" smtClean="0">
                <a:solidFill>
                  <a:srgbClr val="31546F"/>
                </a:solidFill>
                <a:latin typeface="Helvetica Light"/>
                <a:cs typeface="Helvetica Light"/>
              </a:rPr>
              <a:t> </a:t>
            </a:r>
            <a:r>
              <a:rPr sz="2400" spc="-5" dirty="0" smtClean="0">
                <a:solidFill>
                  <a:srgbClr val="31546F"/>
                </a:solidFill>
                <a:latin typeface="Helvetica Light"/>
                <a:cs typeface="Helvetica Light"/>
              </a:rPr>
              <a:t>p</a:t>
            </a:r>
            <a:r>
              <a:rPr sz="2400" spc="5" dirty="0" smtClean="0">
                <a:solidFill>
                  <a:srgbClr val="31546F"/>
                </a:solidFill>
                <a:latin typeface="Helvetica Light"/>
                <a:cs typeface="Helvetica Light"/>
              </a:rPr>
              <a:t>ri</a:t>
            </a:r>
            <a:r>
              <a:rPr sz="2400" dirty="0" smtClean="0">
                <a:solidFill>
                  <a:srgbClr val="31546F"/>
                </a:solidFill>
                <a:latin typeface="Helvetica Light"/>
                <a:cs typeface="Helvetica Light"/>
              </a:rPr>
              <a:t>n</a:t>
            </a:r>
            <a:r>
              <a:rPr sz="2400" spc="5" dirty="0" smtClean="0">
                <a:solidFill>
                  <a:srgbClr val="31546F"/>
                </a:solidFill>
                <a:latin typeface="Helvetica Light"/>
                <a:cs typeface="Helvetica Light"/>
              </a:rPr>
              <a:t>ci</a:t>
            </a:r>
            <a:r>
              <a:rPr sz="2400" spc="-5" dirty="0" smtClean="0">
                <a:solidFill>
                  <a:srgbClr val="31546F"/>
                </a:solidFill>
                <a:latin typeface="Helvetica Light"/>
                <a:cs typeface="Helvetica Light"/>
              </a:rPr>
              <a:t>ple</a:t>
            </a:r>
            <a:r>
              <a:rPr sz="2400" dirty="0" smtClean="0">
                <a:solidFill>
                  <a:srgbClr val="31546F"/>
                </a:solidFill>
                <a:latin typeface="Helvetica Light"/>
                <a:cs typeface="Helvetica Light"/>
              </a:rPr>
              <a:t>s</a:t>
            </a:r>
            <a:r>
              <a:rPr sz="2400" spc="-35" dirty="0" smtClean="0">
                <a:solidFill>
                  <a:srgbClr val="31546F"/>
                </a:solidFill>
                <a:latin typeface="Helvetica Light"/>
                <a:cs typeface="Helvetica Light"/>
              </a:rPr>
              <a:t> </a:t>
            </a:r>
            <a:r>
              <a:rPr sz="2400" dirty="0">
                <a:solidFill>
                  <a:srgbClr val="31546F"/>
                </a:solidFill>
                <a:latin typeface="Helvetica Light"/>
                <a:cs typeface="Helvetica Light"/>
              </a:rPr>
              <a:t>&amp;</a:t>
            </a:r>
            <a:r>
              <a:rPr sz="2400" spc="5" dirty="0">
                <a:solidFill>
                  <a:srgbClr val="31546F"/>
                </a:solidFill>
                <a:latin typeface="Helvetica Light"/>
                <a:cs typeface="Helvetica Light"/>
              </a:rPr>
              <a:t> </a:t>
            </a:r>
            <a:r>
              <a:rPr sz="2400" spc="-5" dirty="0">
                <a:solidFill>
                  <a:srgbClr val="31546F"/>
                </a:solidFill>
                <a:latin typeface="Helvetica Light"/>
                <a:cs typeface="Helvetica Light"/>
              </a:rPr>
              <a:t>pr</a:t>
            </a:r>
            <a:r>
              <a:rPr sz="2400" spc="10" dirty="0">
                <a:solidFill>
                  <a:srgbClr val="31546F"/>
                </a:solidFill>
                <a:latin typeface="Helvetica Light"/>
                <a:cs typeface="Helvetica Light"/>
              </a:rPr>
              <a:t>a</a:t>
            </a:r>
            <a:r>
              <a:rPr sz="2400" dirty="0">
                <a:solidFill>
                  <a:srgbClr val="31546F"/>
                </a:solidFill>
                <a:latin typeface="Helvetica Light"/>
                <a:cs typeface="Helvetica Light"/>
              </a:rPr>
              <a:t>gma</a:t>
            </a:r>
            <a:r>
              <a:rPr sz="2400" spc="5" dirty="0">
                <a:solidFill>
                  <a:srgbClr val="31546F"/>
                </a:solidFill>
                <a:latin typeface="Helvetica Light"/>
                <a:cs typeface="Helvetica Light"/>
              </a:rPr>
              <a:t>ti</a:t>
            </a:r>
            <a:r>
              <a:rPr sz="2400" dirty="0">
                <a:solidFill>
                  <a:srgbClr val="31546F"/>
                </a:solidFill>
                <a:latin typeface="Helvetica Light"/>
                <a:cs typeface="Helvetica Light"/>
              </a:rPr>
              <a:t>c</a:t>
            </a:r>
            <a:r>
              <a:rPr sz="2400" spc="-45" dirty="0">
                <a:solidFill>
                  <a:srgbClr val="31546F"/>
                </a:solidFill>
                <a:latin typeface="Helvetica Light"/>
                <a:cs typeface="Helvetica Light"/>
              </a:rPr>
              <a:t> </a:t>
            </a:r>
            <a:r>
              <a:rPr sz="2400" spc="-15" dirty="0">
                <a:solidFill>
                  <a:srgbClr val="31546F"/>
                </a:solidFill>
                <a:latin typeface="Helvetica Light"/>
                <a:cs typeface="Helvetica Light"/>
              </a:rPr>
              <a:t>s</a:t>
            </a:r>
            <a:r>
              <a:rPr sz="2400" spc="5" dirty="0">
                <a:solidFill>
                  <a:srgbClr val="31546F"/>
                </a:solidFill>
                <a:latin typeface="Helvetica Light"/>
                <a:cs typeface="Helvetica Light"/>
              </a:rPr>
              <a:t>t</a:t>
            </a:r>
            <a:r>
              <a:rPr sz="2400" dirty="0">
                <a:solidFill>
                  <a:srgbClr val="31546F"/>
                </a:solidFill>
                <a:latin typeface="Helvetica Light"/>
                <a:cs typeface="Helvetica Light"/>
              </a:rPr>
              <a:t>r</a:t>
            </a:r>
            <a:r>
              <a:rPr sz="2400" spc="5" dirty="0">
                <a:solidFill>
                  <a:srgbClr val="31546F"/>
                </a:solidFill>
                <a:latin typeface="Helvetica Light"/>
                <a:cs typeface="Helvetica Light"/>
              </a:rPr>
              <a:t>ate</a:t>
            </a:r>
            <a:r>
              <a:rPr sz="2400" dirty="0">
                <a:solidFill>
                  <a:srgbClr val="31546F"/>
                </a:solidFill>
                <a:latin typeface="Helvetica Light"/>
                <a:cs typeface="Helvetica Light"/>
              </a:rPr>
              <a:t>gi</a:t>
            </a:r>
            <a:r>
              <a:rPr sz="2400" spc="10" dirty="0">
                <a:solidFill>
                  <a:srgbClr val="31546F"/>
                </a:solidFill>
                <a:latin typeface="Helvetica Light"/>
                <a:cs typeface="Helvetica Light"/>
              </a:rPr>
              <a:t>e</a:t>
            </a:r>
            <a:r>
              <a:rPr sz="2400" dirty="0">
                <a:solidFill>
                  <a:srgbClr val="31546F"/>
                </a:solidFill>
                <a:latin typeface="Helvetica Light"/>
                <a:cs typeface="Helvetica Light"/>
              </a:rPr>
              <a:t>s</a:t>
            </a:r>
            <a:r>
              <a:rPr sz="2400" spc="-40" dirty="0">
                <a:solidFill>
                  <a:srgbClr val="31546F"/>
                </a:solidFill>
                <a:latin typeface="Helvetica Light"/>
                <a:cs typeface="Helvetica Light"/>
              </a:rPr>
              <a:t> </a:t>
            </a:r>
            <a:r>
              <a:rPr sz="2400" spc="5" dirty="0">
                <a:solidFill>
                  <a:srgbClr val="31546F"/>
                </a:solidFill>
                <a:latin typeface="Helvetica Light"/>
                <a:cs typeface="Helvetica Light"/>
              </a:rPr>
              <a:t>t</a:t>
            </a:r>
            <a:r>
              <a:rPr sz="2400" dirty="0">
                <a:solidFill>
                  <a:srgbClr val="31546F"/>
                </a:solidFill>
                <a:latin typeface="Helvetica Light"/>
                <a:cs typeface="Helvetica Light"/>
              </a:rPr>
              <a:t>h</a:t>
            </a:r>
            <a:r>
              <a:rPr sz="2400" spc="5" dirty="0">
                <a:solidFill>
                  <a:srgbClr val="31546F"/>
                </a:solidFill>
                <a:latin typeface="Helvetica Light"/>
                <a:cs typeface="Helvetica Light"/>
              </a:rPr>
              <a:t>a</a:t>
            </a:r>
            <a:r>
              <a:rPr sz="2400" dirty="0">
                <a:solidFill>
                  <a:srgbClr val="31546F"/>
                </a:solidFill>
                <a:latin typeface="Helvetica Light"/>
                <a:cs typeface="Helvetica Light"/>
              </a:rPr>
              <a:t>t</a:t>
            </a:r>
          </a:p>
          <a:p>
            <a:pPr marL="378460">
              <a:lnSpc>
                <a:spcPct val="100000"/>
              </a:lnSpc>
            </a:pPr>
            <a:r>
              <a:rPr sz="2400" dirty="0">
                <a:solidFill>
                  <a:srgbClr val="31546F"/>
                </a:solidFill>
                <a:latin typeface="Helvetica Light"/>
                <a:cs typeface="Helvetica Light"/>
              </a:rPr>
              <a:t>r</a:t>
            </a:r>
            <a:r>
              <a:rPr sz="2400" spc="10" dirty="0">
                <a:solidFill>
                  <a:srgbClr val="31546F"/>
                </a:solidFill>
                <a:latin typeface="Helvetica Light"/>
                <a:cs typeface="Helvetica Light"/>
              </a:rPr>
              <a:t>e</a:t>
            </a:r>
            <a:r>
              <a:rPr sz="2400" dirty="0">
                <a:solidFill>
                  <a:srgbClr val="31546F"/>
                </a:solidFill>
                <a:latin typeface="Helvetica Light"/>
                <a:cs typeface="Helvetica Light"/>
              </a:rPr>
              <a:t>d</a:t>
            </a:r>
            <a:r>
              <a:rPr sz="2400" spc="5" dirty="0">
                <a:solidFill>
                  <a:srgbClr val="31546F"/>
                </a:solidFill>
                <a:latin typeface="Helvetica Light"/>
                <a:cs typeface="Helvetica Light"/>
              </a:rPr>
              <a:t>uc</a:t>
            </a:r>
            <a:r>
              <a:rPr sz="2400" dirty="0">
                <a:solidFill>
                  <a:srgbClr val="31546F"/>
                </a:solidFill>
                <a:latin typeface="Helvetica Light"/>
                <a:cs typeface="Helvetica Light"/>
              </a:rPr>
              <a:t>e</a:t>
            </a:r>
            <a:r>
              <a:rPr sz="2400" spc="-20" dirty="0">
                <a:solidFill>
                  <a:srgbClr val="31546F"/>
                </a:solidFill>
                <a:latin typeface="Helvetica Light"/>
                <a:cs typeface="Helvetica Light"/>
              </a:rPr>
              <a:t> </a:t>
            </a:r>
            <a:r>
              <a:rPr sz="2400" spc="5" dirty="0">
                <a:solidFill>
                  <a:srgbClr val="31546F"/>
                </a:solidFill>
                <a:latin typeface="Helvetica Light"/>
                <a:cs typeface="Helvetica Light"/>
              </a:rPr>
              <a:t>ne</a:t>
            </a:r>
            <a:r>
              <a:rPr sz="2400" dirty="0">
                <a:solidFill>
                  <a:srgbClr val="31546F"/>
                </a:solidFill>
                <a:latin typeface="Helvetica Light"/>
                <a:cs typeface="Helvetica Light"/>
              </a:rPr>
              <a:t>ga</a:t>
            </a:r>
            <a:r>
              <a:rPr sz="2400" spc="5" dirty="0">
                <a:solidFill>
                  <a:srgbClr val="31546F"/>
                </a:solidFill>
                <a:latin typeface="Helvetica Light"/>
                <a:cs typeface="Helvetica Light"/>
              </a:rPr>
              <a:t>ti</a:t>
            </a:r>
            <a:r>
              <a:rPr sz="2400" dirty="0">
                <a:solidFill>
                  <a:srgbClr val="31546F"/>
                </a:solidFill>
                <a:latin typeface="Helvetica Light"/>
                <a:cs typeface="Helvetica Light"/>
              </a:rPr>
              <a:t>ve</a:t>
            </a:r>
            <a:r>
              <a:rPr sz="2400" spc="-45" dirty="0">
                <a:solidFill>
                  <a:srgbClr val="31546F"/>
                </a:solidFill>
                <a:latin typeface="Helvetica Light"/>
                <a:cs typeface="Helvetica Light"/>
              </a:rPr>
              <a:t> </a:t>
            </a:r>
            <a:r>
              <a:rPr sz="2400" spc="5" dirty="0">
                <a:solidFill>
                  <a:srgbClr val="31546F"/>
                </a:solidFill>
                <a:latin typeface="Helvetica Light"/>
                <a:cs typeface="Helvetica Light"/>
              </a:rPr>
              <a:t>c</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n</a:t>
            </a:r>
            <a:r>
              <a:rPr sz="2400" spc="-25" dirty="0">
                <a:solidFill>
                  <a:srgbClr val="31546F"/>
                </a:solidFill>
                <a:latin typeface="Helvetica Light"/>
                <a:cs typeface="Helvetica Light"/>
              </a:rPr>
              <a:t>s</a:t>
            </a:r>
            <a:r>
              <a:rPr sz="2400" spc="5" dirty="0">
                <a:solidFill>
                  <a:srgbClr val="31546F"/>
                </a:solidFill>
                <a:latin typeface="Helvetica Light"/>
                <a:cs typeface="Helvetica Light"/>
              </a:rPr>
              <a:t>e</a:t>
            </a:r>
            <a:r>
              <a:rPr sz="2400" dirty="0">
                <a:solidFill>
                  <a:srgbClr val="31546F"/>
                </a:solidFill>
                <a:latin typeface="Helvetica Light"/>
                <a:cs typeface="Helvetica Light"/>
              </a:rPr>
              <a:t>q</a:t>
            </a:r>
            <a:r>
              <a:rPr sz="2400" spc="5" dirty="0">
                <a:solidFill>
                  <a:srgbClr val="31546F"/>
                </a:solidFill>
                <a:latin typeface="Helvetica Light"/>
                <a:cs typeface="Helvetica Light"/>
              </a:rPr>
              <a:t>uence</a:t>
            </a:r>
            <a:r>
              <a:rPr sz="2400" spc="-10" dirty="0">
                <a:solidFill>
                  <a:srgbClr val="31546F"/>
                </a:solidFill>
                <a:latin typeface="Helvetica Light"/>
                <a:cs typeface="Helvetica Light"/>
              </a:rPr>
              <a:t>s</a:t>
            </a:r>
            <a:r>
              <a:rPr sz="2400" spc="-65" dirty="0">
                <a:solidFill>
                  <a:srgbClr val="31546F"/>
                </a:solidFill>
                <a:latin typeface="Helvetica Light"/>
                <a:cs typeface="Helvetica Light"/>
              </a:rPr>
              <a:t> </a:t>
            </a:r>
            <a:r>
              <a:rPr sz="2400" spc="-10" dirty="0">
                <a:solidFill>
                  <a:srgbClr val="31546F"/>
                </a:solidFill>
                <a:latin typeface="Helvetica Light"/>
                <a:cs typeface="Helvetica Light"/>
              </a:rPr>
              <a:t>of</a:t>
            </a:r>
            <a:r>
              <a:rPr sz="2400" spc="-30" dirty="0">
                <a:solidFill>
                  <a:srgbClr val="31546F"/>
                </a:solidFill>
                <a:latin typeface="Helvetica Light"/>
                <a:cs typeface="Helvetica Light"/>
              </a:rPr>
              <a:t> </a:t>
            </a:r>
            <a:r>
              <a:rPr sz="2400" spc="5" dirty="0">
                <a:solidFill>
                  <a:srgbClr val="31546F"/>
                </a:solidFill>
                <a:latin typeface="Helvetica Light"/>
                <a:cs typeface="Helvetica Light"/>
              </a:rPr>
              <a:t>ha</a:t>
            </a:r>
            <a:r>
              <a:rPr sz="2400" spc="-15" dirty="0">
                <a:solidFill>
                  <a:srgbClr val="31546F"/>
                </a:solidFill>
                <a:latin typeface="Helvetica Light"/>
                <a:cs typeface="Helvetica Light"/>
              </a:rPr>
              <a:t>rmf</a:t>
            </a:r>
            <a:r>
              <a:rPr sz="2400" spc="-5" dirty="0">
                <a:solidFill>
                  <a:srgbClr val="31546F"/>
                </a:solidFill>
                <a:latin typeface="Helvetica Light"/>
                <a:cs typeface="Helvetica Light"/>
              </a:rPr>
              <a:t>u</a:t>
            </a:r>
            <a:r>
              <a:rPr sz="2400" spc="-10" dirty="0">
                <a:solidFill>
                  <a:srgbClr val="31546F"/>
                </a:solidFill>
                <a:latin typeface="Helvetica Light"/>
                <a:cs typeface="Helvetica Light"/>
              </a:rPr>
              <a:t>l</a:t>
            </a:r>
            <a:r>
              <a:rPr sz="2400" spc="-15" dirty="0">
                <a:solidFill>
                  <a:srgbClr val="31546F"/>
                </a:solidFill>
                <a:latin typeface="Helvetica Light"/>
                <a:cs typeface="Helvetica Light"/>
              </a:rPr>
              <a:t> </a:t>
            </a:r>
            <a:r>
              <a:rPr sz="2400" spc="-5" dirty="0" smtClean="0">
                <a:solidFill>
                  <a:srgbClr val="31546F"/>
                </a:solidFill>
                <a:latin typeface="Helvetica Light"/>
                <a:cs typeface="Helvetica Light"/>
              </a:rPr>
              <a:t>b</a:t>
            </a:r>
            <a:r>
              <a:rPr sz="2400" spc="10" dirty="0" smtClean="0">
                <a:solidFill>
                  <a:srgbClr val="31546F"/>
                </a:solidFill>
                <a:latin typeface="Helvetica Light"/>
                <a:cs typeface="Helvetica Light"/>
              </a:rPr>
              <a:t>e</a:t>
            </a:r>
            <a:r>
              <a:rPr sz="2400" spc="5" dirty="0" smtClean="0">
                <a:solidFill>
                  <a:srgbClr val="31546F"/>
                </a:solidFill>
                <a:latin typeface="Helvetica Light"/>
                <a:cs typeface="Helvetica Light"/>
              </a:rPr>
              <a:t>ha</a:t>
            </a:r>
            <a:r>
              <a:rPr sz="2400" spc="-15" dirty="0" smtClean="0">
                <a:solidFill>
                  <a:srgbClr val="31546F"/>
                </a:solidFill>
                <a:latin typeface="Helvetica Light"/>
                <a:cs typeface="Helvetica Light"/>
              </a:rPr>
              <a:t>v</a:t>
            </a:r>
            <a:r>
              <a:rPr sz="2400" spc="-5" dirty="0" smtClean="0">
                <a:solidFill>
                  <a:srgbClr val="31546F"/>
                </a:solidFill>
                <a:latin typeface="Helvetica Light"/>
                <a:cs typeface="Helvetica Light"/>
              </a:rPr>
              <a:t>io</a:t>
            </a:r>
            <a:r>
              <a:rPr sz="2400" spc="-10" dirty="0" smtClean="0">
                <a:solidFill>
                  <a:srgbClr val="31546F"/>
                </a:solidFill>
                <a:latin typeface="Helvetica Light"/>
                <a:cs typeface="Helvetica Light"/>
              </a:rPr>
              <a:t>rs</a:t>
            </a:r>
            <a:endParaRPr dirty="0">
              <a:solidFill>
                <a:srgbClr val="31546F"/>
              </a:solidFill>
              <a:latin typeface="Helvetica Light"/>
              <a:cs typeface="Helvetica Light"/>
            </a:endParaRPr>
          </a:p>
          <a:p>
            <a:pPr marL="814069" lvl="1" indent="-344170">
              <a:lnSpc>
                <a:spcPct val="100000"/>
              </a:lnSpc>
              <a:buFont typeface="Wingdings"/>
              <a:buChar char=""/>
              <a:tabLst>
                <a:tab pos="814705" algn="l"/>
              </a:tabLst>
            </a:pPr>
            <a:r>
              <a:rPr lang="en-US" sz="2400" spc="-25" dirty="0">
                <a:solidFill>
                  <a:srgbClr val="31546F"/>
                </a:solidFill>
                <a:latin typeface="Helvetica Light"/>
                <a:cs typeface="Helvetica Light"/>
              </a:rPr>
              <a:t>S</a:t>
            </a:r>
            <a:r>
              <a:rPr sz="2400" spc="5" dirty="0" smtClean="0">
                <a:solidFill>
                  <a:srgbClr val="31546F"/>
                </a:solidFill>
                <a:latin typeface="Helvetica Light"/>
                <a:cs typeface="Helvetica Light"/>
              </a:rPr>
              <a:t>a</a:t>
            </a:r>
            <a:r>
              <a:rPr sz="2400" dirty="0" smtClean="0">
                <a:solidFill>
                  <a:srgbClr val="31546F"/>
                </a:solidFill>
                <a:latin typeface="Helvetica Light"/>
                <a:cs typeface="Helvetica Light"/>
              </a:rPr>
              <a:t>f</a:t>
            </a:r>
            <a:r>
              <a:rPr sz="2400" spc="5" dirty="0" smtClean="0">
                <a:solidFill>
                  <a:srgbClr val="31546F"/>
                </a:solidFill>
                <a:latin typeface="Helvetica Light"/>
                <a:cs typeface="Helvetica Light"/>
              </a:rPr>
              <a:t>e</a:t>
            </a:r>
            <a:r>
              <a:rPr sz="2400" spc="-10" dirty="0" smtClean="0">
                <a:solidFill>
                  <a:srgbClr val="31546F"/>
                </a:solidFill>
                <a:latin typeface="Helvetica Light"/>
                <a:cs typeface="Helvetica Light"/>
              </a:rPr>
              <a:t>r</a:t>
            </a:r>
            <a:r>
              <a:rPr sz="2400" dirty="0" smtClean="0">
                <a:solidFill>
                  <a:srgbClr val="31546F"/>
                </a:solidFill>
                <a:latin typeface="Helvetica Light"/>
                <a:cs typeface="Helvetica Light"/>
              </a:rPr>
              <a:t> </a:t>
            </a:r>
            <a:r>
              <a:rPr sz="2400" spc="5" dirty="0" smtClean="0">
                <a:solidFill>
                  <a:srgbClr val="31546F"/>
                </a:solidFill>
                <a:latin typeface="Helvetica Light"/>
                <a:cs typeface="Helvetica Light"/>
              </a:rPr>
              <a:t>u</a:t>
            </a:r>
            <a:r>
              <a:rPr sz="2400" spc="-25" dirty="0" smtClean="0">
                <a:solidFill>
                  <a:srgbClr val="31546F"/>
                </a:solidFill>
                <a:latin typeface="Helvetica Light"/>
                <a:cs typeface="Helvetica Light"/>
              </a:rPr>
              <a:t>s</a:t>
            </a:r>
            <a:r>
              <a:rPr sz="2400" dirty="0" smtClean="0">
                <a:solidFill>
                  <a:srgbClr val="31546F"/>
                </a:solidFill>
                <a:latin typeface="Helvetica Light"/>
                <a:cs typeface="Helvetica Light"/>
              </a:rPr>
              <a:t>e</a:t>
            </a:r>
            <a:endParaRPr dirty="0">
              <a:solidFill>
                <a:srgbClr val="31546F"/>
              </a:solidFill>
              <a:latin typeface="Helvetica Light"/>
              <a:cs typeface="Helvetica Light"/>
            </a:endParaRPr>
          </a:p>
          <a:p>
            <a:pPr marL="814069" lvl="1" indent="-344170">
              <a:lnSpc>
                <a:spcPct val="100000"/>
              </a:lnSpc>
              <a:buFont typeface="Wingdings"/>
              <a:buChar char=""/>
              <a:tabLst>
                <a:tab pos="814705" algn="l"/>
              </a:tabLst>
            </a:pPr>
            <a:r>
              <a:rPr lang="en-US" sz="2400" spc="-5" dirty="0">
                <a:solidFill>
                  <a:srgbClr val="31546F"/>
                </a:solidFill>
                <a:latin typeface="Helvetica Light"/>
                <a:cs typeface="Helvetica Light"/>
              </a:rPr>
              <a:t>M</a:t>
            </a:r>
            <a:r>
              <a:rPr sz="2400" spc="10" dirty="0" smtClean="0">
                <a:solidFill>
                  <a:srgbClr val="31546F"/>
                </a:solidFill>
                <a:latin typeface="Helvetica Light"/>
                <a:cs typeface="Helvetica Light"/>
              </a:rPr>
              <a:t>a</a:t>
            </a:r>
            <a:r>
              <a:rPr sz="2400" spc="5" dirty="0" smtClean="0">
                <a:solidFill>
                  <a:srgbClr val="31546F"/>
                </a:solidFill>
                <a:latin typeface="Helvetica Light"/>
                <a:cs typeface="Helvetica Light"/>
              </a:rPr>
              <a:t>na</a:t>
            </a:r>
            <a:r>
              <a:rPr sz="2400" dirty="0" smtClean="0">
                <a:solidFill>
                  <a:srgbClr val="31546F"/>
                </a:solidFill>
                <a:latin typeface="Helvetica Light"/>
                <a:cs typeface="Helvetica Light"/>
              </a:rPr>
              <a:t>ged</a:t>
            </a:r>
            <a:r>
              <a:rPr sz="2400" spc="-50" dirty="0" smtClean="0">
                <a:solidFill>
                  <a:srgbClr val="31546F"/>
                </a:solidFill>
                <a:latin typeface="Helvetica Light"/>
                <a:cs typeface="Helvetica Light"/>
              </a:rPr>
              <a:t> </a:t>
            </a:r>
            <a:r>
              <a:rPr sz="2400" spc="5" dirty="0" smtClean="0">
                <a:solidFill>
                  <a:srgbClr val="31546F"/>
                </a:solidFill>
                <a:latin typeface="Helvetica Light"/>
                <a:cs typeface="Helvetica Light"/>
              </a:rPr>
              <a:t>u</a:t>
            </a:r>
            <a:r>
              <a:rPr sz="2400" spc="-25" dirty="0" smtClean="0">
                <a:solidFill>
                  <a:srgbClr val="31546F"/>
                </a:solidFill>
                <a:latin typeface="Helvetica Light"/>
                <a:cs typeface="Helvetica Light"/>
              </a:rPr>
              <a:t>s</a:t>
            </a:r>
            <a:r>
              <a:rPr sz="2400" dirty="0" smtClean="0">
                <a:solidFill>
                  <a:srgbClr val="31546F"/>
                </a:solidFill>
                <a:latin typeface="Helvetica Light"/>
                <a:cs typeface="Helvetica Light"/>
              </a:rPr>
              <a:t>e</a:t>
            </a:r>
            <a:endParaRPr dirty="0">
              <a:solidFill>
                <a:srgbClr val="31546F"/>
              </a:solidFill>
              <a:latin typeface="Helvetica Light"/>
              <a:cs typeface="Helvetica Light"/>
            </a:endParaRPr>
          </a:p>
          <a:p>
            <a:pPr marL="814069" lvl="1" indent="-344170">
              <a:lnSpc>
                <a:spcPct val="100000"/>
              </a:lnSpc>
              <a:buFont typeface="Wingdings"/>
              <a:buChar char=""/>
              <a:tabLst>
                <a:tab pos="814705" algn="l"/>
              </a:tabLst>
            </a:pPr>
            <a:r>
              <a:rPr lang="en-US" sz="2400" spc="-25" dirty="0">
                <a:solidFill>
                  <a:srgbClr val="31546F"/>
                </a:solidFill>
                <a:latin typeface="Helvetica Light"/>
                <a:cs typeface="Helvetica Light"/>
              </a:rPr>
              <a:t>S</a:t>
            </a:r>
            <a:r>
              <a:rPr sz="2400" spc="-10" dirty="0" smtClean="0">
                <a:solidFill>
                  <a:srgbClr val="31546F"/>
                </a:solidFill>
                <a:latin typeface="Helvetica Light"/>
                <a:cs typeface="Helvetica Light"/>
              </a:rPr>
              <a:t>o</a:t>
            </a:r>
            <a:r>
              <a:rPr sz="2400" spc="-5" dirty="0" smtClean="0">
                <a:solidFill>
                  <a:srgbClr val="31546F"/>
                </a:solidFill>
                <a:latin typeface="Helvetica Light"/>
                <a:cs typeface="Helvetica Light"/>
              </a:rPr>
              <a:t>m</a:t>
            </a:r>
            <a:r>
              <a:rPr sz="2400" spc="10" dirty="0" smtClean="0">
                <a:solidFill>
                  <a:srgbClr val="31546F"/>
                </a:solidFill>
                <a:latin typeface="Helvetica Light"/>
                <a:cs typeface="Helvetica Light"/>
              </a:rPr>
              <a:t>e</a:t>
            </a:r>
            <a:r>
              <a:rPr sz="2400" spc="5" dirty="0" smtClean="0">
                <a:solidFill>
                  <a:srgbClr val="31546F"/>
                </a:solidFill>
                <a:latin typeface="Helvetica Light"/>
                <a:cs typeface="Helvetica Light"/>
              </a:rPr>
              <a:t>ti</a:t>
            </a:r>
            <a:r>
              <a:rPr sz="2400" spc="-5" dirty="0" smtClean="0">
                <a:solidFill>
                  <a:srgbClr val="31546F"/>
                </a:solidFill>
                <a:latin typeface="Helvetica Light"/>
                <a:cs typeface="Helvetica Light"/>
              </a:rPr>
              <a:t>m</a:t>
            </a:r>
            <a:r>
              <a:rPr sz="2400" spc="10" dirty="0" smtClean="0">
                <a:solidFill>
                  <a:srgbClr val="31546F"/>
                </a:solidFill>
                <a:latin typeface="Helvetica Light"/>
                <a:cs typeface="Helvetica Light"/>
              </a:rPr>
              <a:t>e</a:t>
            </a:r>
            <a:r>
              <a:rPr sz="2400" spc="-10" dirty="0" smtClean="0">
                <a:solidFill>
                  <a:srgbClr val="31546F"/>
                </a:solidFill>
                <a:latin typeface="Helvetica Light"/>
                <a:cs typeface="Helvetica Light"/>
              </a:rPr>
              <a:t>s</a:t>
            </a:r>
            <a:r>
              <a:rPr sz="2400" spc="-40" dirty="0" smtClean="0">
                <a:solidFill>
                  <a:srgbClr val="31546F"/>
                </a:solidFill>
                <a:latin typeface="Helvetica Light"/>
                <a:cs typeface="Helvetica Light"/>
              </a:rPr>
              <a:t> </a:t>
            </a:r>
            <a:r>
              <a:rPr sz="2400" spc="5" dirty="0">
                <a:solidFill>
                  <a:srgbClr val="31546F"/>
                </a:solidFill>
                <a:latin typeface="Helvetica Light"/>
                <a:cs typeface="Helvetica Light"/>
              </a:rPr>
              <a:t>t</a:t>
            </a:r>
            <a:r>
              <a:rPr sz="2400" spc="-15" dirty="0">
                <a:solidFill>
                  <a:srgbClr val="31546F"/>
                </a:solidFill>
                <a:latin typeface="Helvetica Light"/>
                <a:cs typeface="Helvetica Light"/>
              </a:rPr>
              <a:t>o</a:t>
            </a:r>
            <a:r>
              <a:rPr sz="2400" spc="5" dirty="0">
                <a:solidFill>
                  <a:srgbClr val="31546F"/>
                </a:solidFill>
                <a:latin typeface="Helvetica Light"/>
                <a:cs typeface="Helvetica Light"/>
              </a:rPr>
              <a:t> c</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m</a:t>
            </a:r>
            <a:r>
              <a:rPr sz="2400" spc="5" dirty="0">
                <a:solidFill>
                  <a:srgbClr val="31546F"/>
                </a:solidFill>
                <a:latin typeface="Helvetica Light"/>
                <a:cs typeface="Helvetica Light"/>
              </a:rPr>
              <a:t>p</a:t>
            </a:r>
            <a:r>
              <a:rPr sz="2400" spc="-25" dirty="0">
                <a:solidFill>
                  <a:srgbClr val="31546F"/>
                </a:solidFill>
                <a:latin typeface="Helvetica Light"/>
                <a:cs typeface="Helvetica Light"/>
              </a:rPr>
              <a:t>l</a:t>
            </a:r>
            <a:r>
              <a:rPr sz="2400" spc="5" dirty="0">
                <a:solidFill>
                  <a:srgbClr val="31546F"/>
                </a:solidFill>
                <a:latin typeface="Helvetica Light"/>
                <a:cs typeface="Helvetica Light"/>
              </a:rPr>
              <a:t>et</a:t>
            </a:r>
            <a:r>
              <a:rPr sz="2400" dirty="0">
                <a:solidFill>
                  <a:srgbClr val="31546F"/>
                </a:solidFill>
                <a:latin typeface="Helvetica Light"/>
                <a:cs typeface="Helvetica Light"/>
              </a:rPr>
              <a:t>e</a:t>
            </a:r>
            <a:r>
              <a:rPr sz="2400" spc="-45" dirty="0">
                <a:solidFill>
                  <a:srgbClr val="31546F"/>
                </a:solidFill>
                <a:latin typeface="Helvetica Light"/>
                <a:cs typeface="Helvetica Light"/>
              </a:rPr>
              <a:t> </a:t>
            </a:r>
            <a:r>
              <a:rPr sz="2400" spc="5" dirty="0">
                <a:solidFill>
                  <a:srgbClr val="31546F"/>
                </a:solidFill>
                <a:latin typeface="Helvetica Light"/>
                <a:cs typeface="Helvetica Light"/>
              </a:rPr>
              <a:t>a</a:t>
            </a:r>
            <a:r>
              <a:rPr sz="2400" dirty="0">
                <a:solidFill>
                  <a:srgbClr val="31546F"/>
                </a:solidFill>
                <a:latin typeface="Helvetica Light"/>
                <a:cs typeface="Helvetica Light"/>
              </a:rPr>
              <a:t>b</a:t>
            </a:r>
            <a:r>
              <a:rPr sz="2400" spc="-25" dirty="0">
                <a:solidFill>
                  <a:srgbClr val="31546F"/>
                </a:solidFill>
                <a:latin typeface="Helvetica Light"/>
                <a:cs typeface="Helvetica Light"/>
              </a:rPr>
              <a:t>s</a:t>
            </a:r>
            <a:r>
              <a:rPr sz="2400" spc="5" dirty="0">
                <a:solidFill>
                  <a:srgbClr val="31546F"/>
                </a:solidFill>
                <a:latin typeface="Helvetica Light"/>
                <a:cs typeface="Helvetica Light"/>
              </a:rPr>
              <a:t>tinenc</a:t>
            </a:r>
            <a:r>
              <a:rPr sz="2400" dirty="0">
                <a:solidFill>
                  <a:srgbClr val="31546F"/>
                </a:solidFill>
                <a:latin typeface="Helvetica Light"/>
                <a:cs typeface="Helvetica Light"/>
              </a:rPr>
              <a:t>e</a:t>
            </a: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71703493"/>
      </p:ext>
    </p:extLst>
  </p:cSld>
  <p:clrMapOvr>
    <a:masterClrMapping/>
  </p:clrMapOvr>
  <p:transition spd="slow">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169030"/>
            <a:ext cx="8229600" cy="1354217"/>
          </a:xfrm>
          <a:prstGeom prst="rect">
            <a:avLst/>
          </a:prstGeom>
        </p:spPr>
        <p:txBody>
          <a:bodyPr vert="horz" wrap="square" lIns="0" tIns="0" rIns="0" bIns="0" rtlCol="0">
            <a:spAutoFit/>
          </a:bodyPr>
          <a:lstStyle/>
          <a:p>
            <a:pPr marL="320675">
              <a:lnSpc>
                <a:spcPct val="100000"/>
              </a:lnSpc>
            </a:pPr>
            <a:r>
              <a:rPr spc="-20" dirty="0" smtClean="0"/>
              <a:t>P</a:t>
            </a:r>
            <a:r>
              <a:rPr lang="en-US" spc="-20" dirty="0" smtClean="0"/>
              <a:t>rinciples of </a:t>
            </a:r>
            <a:br>
              <a:rPr lang="en-US" spc="-20" dirty="0" smtClean="0"/>
            </a:br>
            <a:r>
              <a:rPr lang="en-US" spc="-20" dirty="0" smtClean="0"/>
              <a:t>Harm Reduction Practices</a:t>
            </a:r>
            <a:endParaRPr spc="-20" dirty="0"/>
          </a:p>
        </p:txBody>
      </p:sp>
      <p:sp>
        <p:nvSpPr>
          <p:cNvPr id="5" name="object 5"/>
          <p:cNvSpPr txBox="1"/>
          <p:nvPr/>
        </p:nvSpPr>
        <p:spPr>
          <a:xfrm>
            <a:off x="231140" y="1879744"/>
            <a:ext cx="8601075" cy="3277820"/>
          </a:xfrm>
          <a:prstGeom prst="rect">
            <a:avLst/>
          </a:prstGeom>
        </p:spPr>
        <p:txBody>
          <a:bodyPr vert="horz" wrap="square" lIns="0" tIns="0" rIns="0" bIns="0" rtlCol="0">
            <a:spAutoFit/>
          </a:bodyPr>
          <a:lstStyle/>
          <a:p>
            <a:pPr marL="378460" marR="371475" indent="-365760">
              <a:lnSpc>
                <a:spcPct val="105000"/>
              </a:lnSpc>
              <a:spcAft>
                <a:spcPts val="600"/>
              </a:spcAft>
              <a:buFont typeface="Wingdings"/>
              <a:buChar char=""/>
              <a:tabLst>
                <a:tab pos="379095" algn="l"/>
              </a:tabLst>
            </a:pPr>
            <a:r>
              <a:rPr lang="en-US" sz="2400" spc="5" dirty="0">
                <a:solidFill>
                  <a:srgbClr val="31546F"/>
                </a:solidFill>
                <a:latin typeface="Helvetica Light"/>
                <a:cs typeface="Helvetica Light"/>
              </a:rPr>
              <a:t>A</a:t>
            </a:r>
            <a:r>
              <a:rPr sz="2400" spc="5" dirty="0" smtClean="0">
                <a:solidFill>
                  <a:srgbClr val="31546F"/>
                </a:solidFill>
                <a:latin typeface="Helvetica Light"/>
                <a:cs typeface="Helvetica Light"/>
              </a:rPr>
              <a:t>cce</a:t>
            </a:r>
            <a:r>
              <a:rPr sz="2400" dirty="0" smtClean="0">
                <a:solidFill>
                  <a:srgbClr val="31546F"/>
                </a:solidFill>
                <a:latin typeface="Helvetica Light"/>
                <a:cs typeface="Helvetica Light"/>
              </a:rPr>
              <a:t>p</a:t>
            </a:r>
            <a:r>
              <a:rPr sz="2400" spc="5" dirty="0" smtClean="0">
                <a:solidFill>
                  <a:srgbClr val="31546F"/>
                </a:solidFill>
                <a:latin typeface="Helvetica Light"/>
                <a:cs typeface="Helvetica Light"/>
              </a:rPr>
              <a:t>t</a:t>
            </a:r>
            <a:r>
              <a:rPr sz="2400" spc="-10" dirty="0" smtClean="0">
                <a:solidFill>
                  <a:srgbClr val="31546F"/>
                </a:solidFill>
                <a:latin typeface="Helvetica Light"/>
                <a:cs typeface="Helvetica Light"/>
              </a:rPr>
              <a:t>s</a:t>
            </a:r>
            <a:r>
              <a:rPr sz="2400" spc="-65" dirty="0" smtClean="0">
                <a:solidFill>
                  <a:srgbClr val="31546F"/>
                </a:solidFill>
                <a:latin typeface="Helvetica Light"/>
                <a:cs typeface="Helvetica Light"/>
              </a:rPr>
              <a:t> </a:t>
            </a:r>
            <a:r>
              <a:rPr sz="2400" spc="5" dirty="0">
                <a:solidFill>
                  <a:srgbClr val="31546F"/>
                </a:solidFill>
                <a:latin typeface="Helvetica Light"/>
                <a:cs typeface="Helvetica Light"/>
              </a:rPr>
              <a:t>tha</a:t>
            </a:r>
            <a:r>
              <a:rPr sz="2400" dirty="0">
                <a:solidFill>
                  <a:srgbClr val="31546F"/>
                </a:solidFill>
                <a:latin typeface="Helvetica Light"/>
                <a:cs typeface="Helvetica Light"/>
              </a:rPr>
              <a:t>t</a:t>
            </a:r>
            <a:r>
              <a:rPr sz="2400" spc="-25" dirty="0">
                <a:solidFill>
                  <a:srgbClr val="31546F"/>
                </a:solidFill>
                <a:latin typeface="Helvetica Light"/>
                <a:cs typeface="Helvetica Light"/>
              </a:rPr>
              <a:t> </a:t>
            </a:r>
            <a:r>
              <a:rPr lang="en-US" sz="2400" dirty="0" smtClean="0">
                <a:solidFill>
                  <a:srgbClr val="31546F"/>
                </a:solidFill>
                <a:latin typeface="Helvetica Light"/>
                <a:cs typeface="Helvetica Light"/>
              </a:rPr>
              <a:t>substance misuse</a:t>
            </a:r>
            <a:r>
              <a:rPr sz="2400" dirty="0" smtClean="0">
                <a:solidFill>
                  <a:srgbClr val="31546F"/>
                </a:solidFill>
                <a:latin typeface="Helvetica Light"/>
                <a:cs typeface="Helvetica Light"/>
              </a:rPr>
              <a:t> </a:t>
            </a:r>
            <a:r>
              <a:rPr sz="2400" dirty="0">
                <a:solidFill>
                  <a:srgbClr val="31546F"/>
                </a:solidFill>
                <a:latin typeface="Helvetica Light"/>
                <a:cs typeface="Helvetica Light"/>
              </a:rPr>
              <a:t>o</a:t>
            </a:r>
            <a:r>
              <a:rPr sz="2400" spc="10" dirty="0">
                <a:solidFill>
                  <a:srgbClr val="31546F"/>
                </a:solidFill>
                <a:latin typeface="Helvetica Light"/>
                <a:cs typeface="Helvetica Light"/>
              </a:rPr>
              <a:t>t</a:t>
            </a:r>
            <a:r>
              <a:rPr sz="2400" spc="5" dirty="0">
                <a:solidFill>
                  <a:srgbClr val="31546F"/>
                </a:solidFill>
                <a:latin typeface="Helvetica Light"/>
                <a:cs typeface="Helvetica Light"/>
              </a:rPr>
              <a:t>he</a:t>
            </a:r>
            <a:r>
              <a:rPr sz="2400" spc="-10" dirty="0">
                <a:solidFill>
                  <a:srgbClr val="31546F"/>
                </a:solidFill>
                <a:latin typeface="Helvetica Light"/>
                <a:cs typeface="Helvetica Light"/>
              </a:rPr>
              <a:t>r</a:t>
            </a:r>
            <a:r>
              <a:rPr sz="2400" spc="-25" dirty="0">
                <a:solidFill>
                  <a:srgbClr val="31546F"/>
                </a:solidFill>
                <a:latin typeface="Helvetica Light"/>
                <a:cs typeface="Helvetica Light"/>
              </a:rPr>
              <a:t> </a:t>
            </a:r>
            <a:r>
              <a:rPr sz="2400" spc="5" dirty="0">
                <a:solidFill>
                  <a:srgbClr val="31546F"/>
                </a:solidFill>
                <a:latin typeface="Helvetica Light"/>
                <a:cs typeface="Helvetica Light"/>
              </a:rPr>
              <a:t>ha</a:t>
            </a:r>
            <a:r>
              <a:rPr sz="2400" spc="-15" dirty="0">
                <a:solidFill>
                  <a:srgbClr val="31546F"/>
                </a:solidFill>
                <a:latin typeface="Helvetica Light"/>
                <a:cs typeface="Helvetica Light"/>
              </a:rPr>
              <a:t>rmf</a:t>
            </a:r>
            <a:r>
              <a:rPr sz="2400" spc="-5" dirty="0">
                <a:solidFill>
                  <a:srgbClr val="31546F"/>
                </a:solidFill>
                <a:latin typeface="Helvetica Light"/>
                <a:cs typeface="Helvetica Light"/>
              </a:rPr>
              <a:t>u</a:t>
            </a:r>
            <a:r>
              <a:rPr sz="2400" spc="-10" dirty="0">
                <a:solidFill>
                  <a:srgbClr val="31546F"/>
                </a:solidFill>
                <a:latin typeface="Helvetica Light"/>
                <a:cs typeface="Helvetica Light"/>
              </a:rPr>
              <a:t>l</a:t>
            </a:r>
            <a:r>
              <a:rPr sz="2400" spc="-15" dirty="0">
                <a:solidFill>
                  <a:srgbClr val="31546F"/>
                </a:solidFill>
                <a:latin typeface="Helvetica Light"/>
                <a:cs typeface="Helvetica Light"/>
              </a:rPr>
              <a:t> </a:t>
            </a:r>
            <a:r>
              <a:rPr sz="2400" spc="-5" dirty="0">
                <a:solidFill>
                  <a:srgbClr val="31546F"/>
                </a:solidFill>
                <a:latin typeface="Helvetica Light"/>
                <a:cs typeface="Helvetica Light"/>
              </a:rPr>
              <a:t>b</a:t>
            </a:r>
            <a:r>
              <a:rPr sz="2400" spc="10" dirty="0">
                <a:solidFill>
                  <a:srgbClr val="31546F"/>
                </a:solidFill>
                <a:latin typeface="Helvetica Light"/>
                <a:cs typeface="Helvetica Light"/>
              </a:rPr>
              <a:t>e</a:t>
            </a:r>
            <a:r>
              <a:rPr sz="2400" spc="5" dirty="0">
                <a:solidFill>
                  <a:srgbClr val="31546F"/>
                </a:solidFill>
                <a:latin typeface="Helvetica Light"/>
                <a:cs typeface="Helvetica Light"/>
              </a:rPr>
              <a:t>ha</a:t>
            </a:r>
            <a:r>
              <a:rPr sz="2400" spc="-15" dirty="0">
                <a:solidFill>
                  <a:srgbClr val="31546F"/>
                </a:solidFill>
                <a:latin typeface="Helvetica Light"/>
                <a:cs typeface="Helvetica Light"/>
              </a:rPr>
              <a:t>v</a:t>
            </a:r>
            <a:r>
              <a:rPr sz="2400" spc="-5" dirty="0">
                <a:solidFill>
                  <a:srgbClr val="31546F"/>
                </a:solidFill>
                <a:latin typeface="Helvetica Light"/>
                <a:cs typeface="Helvetica Light"/>
              </a:rPr>
              <a:t>i</a:t>
            </a:r>
            <a:r>
              <a:rPr sz="2400" spc="-10" dirty="0">
                <a:solidFill>
                  <a:srgbClr val="31546F"/>
                </a:solidFill>
                <a:latin typeface="Helvetica Light"/>
                <a:cs typeface="Helvetica Light"/>
              </a:rPr>
              <a:t>ors</a:t>
            </a:r>
            <a:r>
              <a:rPr sz="2400" spc="-60" dirty="0">
                <a:solidFill>
                  <a:srgbClr val="31546F"/>
                </a:solidFill>
                <a:latin typeface="Helvetica Light"/>
                <a:cs typeface="Helvetica Light"/>
              </a:rPr>
              <a:t> </a:t>
            </a:r>
            <a:r>
              <a:rPr sz="2400" spc="5" dirty="0">
                <a:solidFill>
                  <a:srgbClr val="31546F"/>
                </a:solidFill>
                <a:latin typeface="Helvetica Light"/>
                <a:cs typeface="Helvetica Light"/>
              </a:rPr>
              <a:t>a</a:t>
            </a:r>
            <a:r>
              <a:rPr sz="2400" dirty="0">
                <a:solidFill>
                  <a:srgbClr val="31546F"/>
                </a:solidFill>
                <a:latin typeface="Helvetica Light"/>
                <a:cs typeface="Helvetica Light"/>
              </a:rPr>
              <a:t>re</a:t>
            </a:r>
            <a:r>
              <a:rPr sz="2400" spc="10" dirty="0">
                <a:solidFill>
                  <a:srgbClr val="31546F"/>
                </a:solidFill>
                <a:latin typeface="Helvetica Light"/>
                <a:cs typeface="Helvetica Light"/>
              </a:rPr>
              <a:t> </a:t>
            </a:r>
            <a:r>
              <a:rPr sz="2400" spc="-5" dirty="0">
                <a:solidFill>
                  <a:srgbClr val="31546F"/>
                </a:solidFill>
                <a:latin typeface="Helvetica Light"/>
                <a:cs typeface="Helvetica Light"/>
              </a:rPr>
              <a:t>p</a:t>
            </a:r>
            <a:r>
              <a:rPr sz="2400" spc="10" dirty="0">
                <a:solidFill>
                  <a:srgbClr val="31546F"/>
                </a:solidFill>
                <a:latin typeface="Helvetica Light"/>
                <a:cs typeface="Helvetica Light"/>
              </a:rPr>
              <a:t>a</a:t>
            </a:r>
            <a:r>
              <a:rPr sz="2400" dirty="0">
                <a:solidFill>
                  <a:srgbClr val="31546F"/>
                </a:solidFill>
                <a:latin typeface="Helvetica Light"/>
                <a:cs typeface="Helvetica Light"/>
              </a:rPr>
              <a:t>rt of </a:t>
            </a:r>
            <a:r>
              <a:rPr sz="2400" spc="-10" dirty="0">
                <a:solidFill>
                  <a:srgbClr val="31546F"/>
                </a:solidFill>
                <a:latin typeface="Helvetica Light"/>
                <a:cs typeface="Helvetica Light"/>
              </a:rPr>
              <a:t>l</a:t>
            </a:r>
            <a:r>
              <a:rPr sz="2400" spc="5" dirty="0">
                <a:solidFill>
                  <a:srgbClr val="31546F"/>
                </a:solidFill>
                <a:latin typeface="Helvetica Light"/>
                <a:cs typeface="Helvetica Light"/>
              </a:rPr>
              <a:t>i</a:t>
            </a:r>
            <a:r>
              <a:rPr sz="2400" dirty="0">
                <a:solidFill>
                  <a:srgbClr val="31546F"/>
                </a:solidFill>
                <a:latin typeface="Helvetica Light"/>
                <a:cs typeface="Helvetica Light"/>
              </a:rPr>
              <a:t>fe</a:t>
            </a:r>
            <a:r>
              <a:rPr sz="2400" spc="5" dirty="0">
                <a:solidFill>
                  <a:srgbClr val="31546F"/>
                </a:solidFill>
                <a:latin typeface="Helvetica Light"/>
                <a:cs typeface="Helvetica Light"/>
              </a:rPr>
              <a:t> </a:t>
            </a:r>
            <a:r>
              <a:rPr sz="2400" dirty="0">
                <a:solidFill>
                  <a:srgbClr val="31546F"/>
                </a:solidFill>
                <a:latin typeface="Helvetica Light"/>
                <a:cs typeface="Helvetica Light"/>
              </a:rPr>
              <a:t>&amp; </a:t>
            </a:r>
            <a:r>
              <a:rPr sz="2400" spc="-15" dirty="0">
                <a:solidFill>
                  <a:srgbClr val="31546F"/>
                </a:solidFill>
                <a:latin typeface="Helvetica Light"/>
                <a:cs typeface="Helvetica Light"/>
              </a:rPr>
              <a:t>s</a:t>
            </a:r>
            <a:r>
              <a:rPr sz="2400" spc="5" dirty="0">
                <a:solidFill>
                  <a:srgbClr val="31546F"/>
                </a:solidFill>
                <a:latin typeface="Helvetica Light"/>
                <a:cs typeface="Helvetica Light"/>
              </a:rPr>
              <a:t>t</a:t>
            </a:r>
            <a:r>
              <a:rPr sz="2400" dirty="0">
                <a:solidFill>
                  <a:srgbClr val="31546F"/>
                </a:solidFill>
                <a:latin typeface="Helvetica Light"/>
                <a:cs typeface="Helvetica Light"/>
              </a:rPr>
              <a:t>r</a:t>
            </a:r>
            <a:r>
              <a:rPr sz="2400" spc="5" dirty="0">
                <a:solidFill>
                  <a:srgbClr val="31546F"/>
                </a:solidFill>
                <a:latin typeface="Helvetica Light"/>
                <a:cs typeface="Helvetica Light"/>
              </a:rPr>
              <a:t>i</a:t>
            </a:r>
            <a:r>
              <a:rPr sz="2400" dirty="0">
                <a:solidFill>
                  <a:srgbClr val="31546F"/>
                </a:solidFill>
                <a:latin typeface="Helvetica Light"/>
                <a:cs typeface="Helvetica Light"/>
              </a:rPr>
              <a:t>v</a:t>
            </a:r>
            <a:r>
              <a:rPr sz="2400" spc="5" dirty="0">
                <a:solidFill>
                  <a:srgbClr val="31546F"/>
                </a:solidFill>
                <a:latin typeface="Helvetica Light"/>
                <a:cs typeface="Helvetica Light"/>
              </a:rPr>
              <a:t>e</a:t>
            </a:r>
            <a:r>
              <a:rPr sz="2400" dirty="0">
                <a:solidFill>
                  <a:srgbClr val="31546F"/>
                </a:solidFill>
                <a:latin typeface="Helvetica Light"/>
                <a:cs typeface="Helvetica Light"/>
              </a:rPr>
              <a:t>s</a:t>
            </a:r>
            <a:r>
              <a:rPr sz="2400" spc="-15" dirty="0">
                <a:solidFill>
                  <a:srgbClr val="31546F"/>
                </a:solidFill>
                <a:latin typeface="Helvetica Light"/>
                <a:cs typeface="Helvetica Light"/>
              </a:rPr>
              <a:t> </a:t>
            </a:r>
            <a:r>
              <a:rPr sz="2400" spc="-5" dirty="0">
                <a:solidFill>
                  <a:srgbClr val="31546F"/>
                </a:solidFill>
                <a:latin typeface="Helvetica Light"/>
                <a:cs typeface="Helvetica Light"/>
              </a:rPr>
              <a:t>t</a:t>
            </a:r>
            <a:r>
              <a:rPr sz="2400" dirty="0">
                <a:solidFill>
                  <a:srgbClr val="31546F"/>
                </a:solidFill>
                <a:latin typeface="Helvetica Light"/>
                <a:cs typeface="Helvetica Light"/>
              </a:rPr>
              <a:t>o</a:t>
            </a:r>
            <a:r>
              <a:rPr sz="2400" spc="10" dirty="0">
                <a:solidFill>
                  <a:srgbClr val="31546F"/>
                </a:solidFill>
                <a:latin typeface="Helvetica Light"/>
                <a:cs typeface="Helvetica Light"/>
              </a:rPr>
              <a:t> </a:t>
            </a:r>
            <a:r>
              <a:rPr sz="2400" spc="-5" dirty="0">
                <a:solidFill>
                  <a:srgbClr val="31546F"/>
                </a:solidFill>
                <a:latin typeface="Helvetica Light"/>
                <a:cs typeface="Helvetica Light"/>
              </a:rPr>
              <a:t>m</a:t>
            </a:r>
            <a:r>
              <a:rPr sz="2400" spc="5" dirty="0">
                <a:solidFill>
                  <a:srgbClr val="31546F"/>
                </a:solidFill>
                <a:latin typeface="Helvetica Light"/>
                <a:cs typeface="Helvetica Light"/>
              </a:rPr>
              <a:t>i</a:t>
            </a:r>
            <a:r>
              <a:rPr sz="2400" dirty="0">
                <a:solidFill>
                  <a:srgbClr val="31546F"/>
                </a:solidFill>
                <a:latin typeface="Helvetica Light"/>
                <a:cs typeface="Helvetica Light"/>
              </a:rPr>
              <a:t>n</a:t>
            </a:r>
            <a:r>
              <a:rPr sz="2400" spc="5" dirty="0">
                <a:solidFill>
                  <a:srgbClr val="31546F"/>
                </a:solidFill>
                <a:latin typeface="Helvetica Light"/>
                <a:cs typeface="Helvetica Light"/>
              </a:rPr>
              <a:t>i</a:t>
            </a:r>
            <a:r>
              <a:rPr sz="2400" spc="-5" dirty="0">
                <a:solidFill>
                  <a:srgbClr val="31546F"/>
                </a:solidFill>
                <a:latin typeface="Helvetica Light"/>
                <a:cs typeface="Helvetica Light"/>
              </a:rPr>
              <a:t>m</a:t>
            </a:r>
            <a:r>
              <a:rPr sz="2400" spc="5" dirty="0">
                <a:solidFill>
                  <a:srgbClr val="31546F"/>
                </a:solidFill>
                <a:latin typeface="Helvetica Light"/>
                <a:cs typeface="Helvetica Light"/>
              </a:rPr>
              <a:t>i</a:t>
            </a:r>
            <a:r>
              <a:rPr sz="2400" spc="-15" dirty="0">
                <a:solidFill>
                  <a:srgbClr val="31546F"/>
                </a:solidFill>
                <a:latin typeface="Helvetica Light"/>
                <a:cs typeface="Helvetica Light"/>
              </a:rPr>
              <a:t>z</a:t>
            </a:r>
            <a:r>
              <a:rPr sz="2400" dirty="0">
                <a:solidFill>
                  <a:srgbClr val="31546F"/>
                </a:solidFill>
                <a:latin typeface="Helvetica Light"/>
                <a:cs typeface="Helvetica Light"/>
              </a:rPr>
              <a:t>e</a:t>
            </a:r>
            <a:r>
              <a:rPr sz="2400" spc="-45" dirty="0">
                <a:solidFill>
                  <a:srgbClr val="31546F"/>
                </a:solidFill>
                <a:latin typeface="Helvetica Light"/>
                <a:cs typeface="Helvetica Light"/>
              </a:rPr>
              <a:t> </a:t>
            </a:r>
            <a:r>
              <a:rPr sz="2400" spc="5" dirty="0">
                <a:solidFill>
                  <a:srgbClr val="31546F"/>
                </a:solidFill>
                <a:latin typeface="Helvetica Light"/>
                <a:cs typeface="Helvetica Light"/>
              </a:rPr>
              <a:t>t</a:t>
            </a:r>
            <a:r>
              <a:rPr sz="2400" dirty="0">
                <a:solidFill>
                  <a:srgbClr val="31546F"/>
                </a:solidFill>
                <a:latin typeface="Helvetica Light"/>
                <a:cs typeface="Helvetica Light"/>
              </a:rPr>
              <a:t>he</a:t>
            </a:r>
            <a:r>
              <a:rPr sz="2400" spc="5" dirty="0">
                <a:solidFill>
                  <a:srgbClr val="31546F"/>
                </a:solidFill>
                <a:latin typeface="Helvetica Light"/>
                <a:cs typeface="Helvetica Light"/>
              </a:rPr>
              <a:t> </a:t>
            </a:r>
            <a:r>
              <a:rPr sz="2400" spc="-5" dirty="0">
                <a:solidFill>
                  <a:srgbClr val="31546F"/>
                </a:solidFill>
                <a:latin typeface="Helvetica Light"/>
                <a:cs typeface="Helvetica Light"/>
              </a:rPr>
              <a:t>h</a:t>
            </a:r>
            <a:r>
              <a:rPr sz="2400" spc="10" dirty="0">
                <a:solidFill>
                  <a:srgbClr val="31546F"/>
                </a:solidFill>
                <a:latin typeface="Helvetica Light"/>
                <a:cs typeface="Helvetica Light"/>
              </a:rPr>
              <a:t>a</a:t>
            </a:r>
            <a:r>
              <a:rPr sz="2400" dirty="0">
                <a:solidFill>
                  <a:srgbClr val="31546F"/>
                </a:solidFill>
                <a:latin typeface="Helvetica Light"/>
                <a:cs typeface="Helvetica Light"/>
              </a:rPr>
              <a:t>rmf</a:t>
            </a:r>
            <a:r>
              <a:rPr sz="2400" spc="5" dirty="0">
                <a:solidFill>
                  <a:srgbClr val="31546F"/>
                </a:solidFill>
                <a:latin typeface="Helvetica Light"/>
                <a:cs typeface="Helvetica Light"/>
              </a:rPr>
              <a:t>u</a:t>
            </a:r>
            <a:r>
              <a:rPr sz="2400" dirty="0">
                <a:solidFill>
                  <a:srgbClr val="31546F"/>
                </a:solidFill>
                <a:latin typeface="Helvetica Light"/>
                <a:cs typeface="Helvetica Light"/>
              </a:rPr>
              <a:t>l</a:t>
            </a:r>
            <a:r>
              <a:rPr sz="2400" spc="-40" dirty="0">
                <a:solidFill>
                  <a:srgbClr val="31546F"/>
                </a:solidFill>
                <a:latin typeface="Helvetica Light"/>
                <a:cs typeface="Helvetica Light"/>
              </a:rPr>
              <a:t> </a:t>
            </a:r>
            <a:r>
              <a:rPr sz="2400" spc="5" dirty="0">
                <a:solidFill>
                  <a:srgbClr val="31546F"/>
                </a:solidFill>
                <a:latin typeface="Helvetica Light"/>
                <a:cs typeface="Helvetica Light"/>
              </a:rPr>
              <a:t>e</a:t>
            </a:r>
            <a:r>
              <a:rPr sz="2400" dirty="0">
                <a:solidFill>
                  <a:srgbClr val="31546F"/>
                </a:solidFill>
                <a:latin typeface="Helvetica Light"/>
                <a:cs typeface="Helvetica Light"/>
              </a:rPr>
              <a:t>ff</a:t>
            </a:r>
            <a:r>
              <a:rPr sz="2400" spc="5" dirty="0">
                <a:solidFill>
                  <a:srgbClr val="31546F"/>
                </a:solidFill>
                <a:latin typeface="Helvetica Light"/>
                <a:cs typeface="Helvetica Light"/>
              </a:rPr>
              <a:t>ect</a:t>
            </a:r>
            <a:r>
              <a:rPr sz="2400" dirty="0">
                <a:solidFill>
                  <a:srgbClr val="31546F"/>
                </a:solidFill>
                <a:latin typeface="Helvetica Light"/>
                <a:cs typeface="Helvetica Light"/>
              </a:rPr>
              <a:t>s</a:t>
            </a:r>
            <a:r>
              <a:rPr sz="2400" spc="-15" dirty="0">
                <a:solidFill>
                  <a:srgbClr val="31546F"/>
                </a:solidFill>
                <a:latin typeface="Helvetica Light"/>
                <a:cs typeface="Helvetica Light"/>
              </a:rPr>
              <a:t> </a:t>
            </a:r>
            <a:r>
              <a:rPr sz="2400" dirty="0">
                <a:solidFill>
                  <a:srgbClr val="31546F"/>
                </a:solidFill>
                <a:latin typeface="Helvetica Light"/>
                <a:cs typeface="Helvetica Light"/>
              </a:rPr>
              <a:t>r</a:t>
            </a:r>
            <a:r>
              <a:rPr sz="2400" spc="5" dirty="0">
                <a:solidFill>
                  <a:srgbClr val="31546F"/>
                </a:solidFill>
                <a:latin typeface="Helvetica Light"/>
                <a:cs typeface="Helvetica Light"/>
              </a:rPr>
              <a:t>at</a:t>
            </a:r>
            <a:r>
              <a:rPr sz="2400" dirty="0">
                <a:solidFill>
                  <a:srgbClr val="31546F"/>
                </a:solidFill>
                <a:latin typeface="Helvetica Light"/>
                <a:cs typeface="Helvetica Light"/>
              </a:rPr>
              <a:t>h</a:t>
            </a:r>
            <a:r>
              <a:rPr sz="2400" spc="5" dirty="0">
                <a:solidFill>
                  <a:srgbClr val="31546F"/>
                </a:solidFill>
                <a:latin typeface="Helvetica Light"/>
                <a:cs typeface="Helvetica Light"/>
              </a:rPr>
              <a:t>e</a:t>
            </a:r>
            <a:r>
              <a:rPr sz="2400" dirty="0">
                <a:solidFill>
                  <a:srgbClr val="31546F"/>
                </a:solidFill>
                <a:latin typeface="Helvetica Light"/>
                <a:cs typeface="Helvetica Light"/>
              </a:rPr>
              <a:t>r </a:t>
            </a:r>
            <a:r>
              <a:rPr sz="2400" spc="5" dirty="0">
                <a:solidFill>
                  <a:srgbClr val="31546F"/>
                </a:solidFill>
                <a:latin typeface="Helvetica Light"/>
                <a:cs typeface="Helvetica Light"/>
              </a:rPr>
              <a:t>tha</a:t>
            </a:r>
            <a:r>
              <a:rPr sz="2400" dirty="0">
                <a:solidFill>
                  <a:srgbClr val="31546F"/>
                </a:solidFill>
                <a:latin typeface="Helvetica Light"/>
                <a:cs typeface="Helvetica Light"/>
              </a:rPr>
              <a:t>n</a:t>
            </a:r>
            <a:r>
              <a:rPr sz="2400" spc="-25" dirty="0">
                <a:solidFill>
                  <a:srgbClr val="31546F"/>
                </a:solidFill>
                <a:latin typeface="Helvetica Light"/>
                <a:cs typeface="Helvetica Light"/>
              </a:rPr>
              <a:t> </a:t>
            </a:r>
            <a:r>
              <a:rPr sz="2400" spc="5" dirty="0">
                <a:solidFill>
                  <a:srgbClr val="31546F"/>
                </a:solidFill>
                <a:latin typeface="Helvetica Light"/>
                <a:cs typeface="Helvetica Light"/>
              </a:rPr>
              <a:t>i</a:t>
            </a:r>
            <a:r>
              <a:rPr sz="2400" spc="-15" dirty="0">
                <a:solidFill>
                  <a:srgbClr val="31546F"/>
                </a:solidFill>
                <a:latin typeface="Helvetica Light"/>
                <a:cs typeface="Helvetica Light"/>
              </a:rPr>
              <a:t>gn</a:t>
            </a:r>
            <a:r>
              <a:rPr sz="2400" spc="-10" dirty="0">
                <a:solidFill>
                  <a:srgbClr val="31546F"/>
                </a:solidFill>
                <a:latin typeface="Helvetica Light"/>
                <a:cs typeface="Helvetica Light"/>
              </a:rPr>
              <a:t>o</a:t>
            </a:r>
            <a:r>
              <a:rPr sz="2400" dirty="0">
                <a:solidFill>
                  <a:srgbClr val="31546F"/>
                </a:solidFill>
                <a:latin typeface="Helvetica Light"/>
                <a:cs typeface="Helvetica Light"/>
              </a:rPr>
              <a:t>re</a:t>
            </a:r>
            <a:r>
              <a:rPr sz="2400" spc="-20" dirty="0">
                <a:solidFill>
                  <a:srgbClr val="31546F"/>
                </a:solidFill>
                <a:latin typeface="Helvetica Light"/>
                <a:cs typeface="Helvetica Light"/>
              </a:rPr>
              <a:t> </a:t>
            </a:r>
            <a:r>
              <a:rPr sz="2400" spc="-10" dirty="0">
                <a:solidFill>
                  <a:srgbClr val="31546F"/>
                </a:solidFill>
                <a:latin typeface="Helvetica Light"/>
                <a:cs typeface="Helvetica Light"/>
              </a:rPr>
              <a:t>or</a:t>
            </a:r>
            <a:r>
              <a:rPr sz="2400" dirty="0">
                <a:solidFill>
                  <a:srgbClr val="31546F"/>
                </a:solidFill>
                <a:latin typeface="Helvetica Light"/>
                <a:cs typeface="Helvetica Light"/>
              </a:rPr>
              <a:t> </a:t>
            </a:r>
            <a:r>
              <a:rPr sz="2400" spc="5" dirty="0">
                <a:solidFill>
                  <a:srgbClr val="31546F"/>
                </a:solidFill>
                <a:latin typeface="Helvetica Light"/>
                <a:cs typeface="Helvetica Light"/>
              </a:rPr>
              <a:t>c</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n</a:t>
            </a:r>
            <a:r>
              <a:rPr sz="2400" dirty="0">
                <a:solidFill>
                  <a:srgbClr val="31546F"/>
                </a:solidFill>
                <a:latin typeface="Helvetica Light"/>
                <a:cs typeface="Helvetica Light"/>
              </a:rPr>
              <a:t>d</a:t>
            </a:r>
            <a:r>
              <a:rPr sz="2400" spc="5" dirty="0">
                <a:solidFill>
                  <a:srgbClr val="31546F"/>
                </a:solidFill>
                <a:latin typeface="Helvetica Light"/>
                <a:cs typeface="Helvetica Light"/>
              </a:rPr>
              <a:t>e</a:t>
            </a:r>
            <a:r>
              <a:rPr sz="2400" spc="-5" dirty="0">
                <a:solidFill>
                  <a:srgbClr val="31546F"/>
                </a:solidFill>
                <a:latin typeface="Helvetica Light"/>
                <a:cs typeface="Helvetica Light"/>
              </a:rPr>
              <a:t>m</a:t>
            </a:r>
            <a:r>
              <a:rPr sz="2400" dirty="0">
                <a:solidFill>
                  <a:srgbClr val="31546F"/>
                </a:solidFill>
                <a:latin typeface="Helvetica Light"/>
                <a:cs typeface="Helvetica Light"/>
              </a:rPr>
              <a:t>n</a:t>
            </a:r>
            <a:r>
              <a:rPr sz="2400" spc="-45" dirty="0">
                <a:solidFill>
                  <a:srgbClr val="31546F"/>
                </a:solidFill>
                <a:latin typeface="Helvetica Light"/>
                <a:cs typeface="Helvetica Light"/>
              </a:rPr>
              <a:t> </a:t>
            </a:r>
            <a:r>
              <a:rPr sz="2400" spc="5" dirty="0" smtClean="0">
                <a:solidFill>
                  <a:srgbClr val="31546F"/>
                </a:solidFill>
                <a:latin typeface="Helvetica Light"/>
                <a:cs typeface="Helvetica Light"/>
              </a:rPr>
              <a:t>the</a:t>
            </a:r>
            <a:r>
              <a:rPr sz="2400" dirty="0" smtClean="0">
                <a:solidFill>
                  <a:srgbClr val="31546F"/>
                </a:solidFill>
                <a:latin typeface="Helvetica Light"/>
                <a:cs typeface="Helvetica Light"/>
              </a:rPr>
              <a:t>m</a:t>
            </a:r>
            <a:endParaRPr sz="2200" dirty="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400" spc="5" dirty="0">
                <a:solidFill>
                  <a:srgbClr val="31546F"/>
                </a:solidFill>
                <a:latin typeface="Helvetica Light"/>
                <a:cs typeface="Helvetica Light"/>
              </a:rPr>
              <a:t>U</a:t>
            </a:r>
            <a:r>
              <a:rPr sz="2400" spc="5" dirty="0" smtClean="0">
                <a:solidFill>
                  <a:srgbClr val="31546F"/>
                </a:solidFill>
                <a:latin typeface="Helvetica Light"/>
                <a:cs typeface="Helvetica Light"/>
              </a:rPr>
              <a:t>n</a:t>
            </a:r>
            <a:r>
              <a:rPr sz="2400" dirty="0" smtClean="0">
                <a:solidFill>
                  <a:srgbClr val="31546F"/>
                </a:solidFill>
                <a:latin typeface="Helvetica Light"/>
                <a:cs typeface="Helvetica Light"/>
              </a:rPr>
              <a:t>d</a:t>
            </a:r>
            <a:r>
              <a:rPr sz="2400" spc="5" dirty="0" smtClean="0">
                <a:solidFill>
                  <a:srgbClr val="31546F"/>
                </a:solidFill>
                <a:latin typeface="Helvetica Light"/>
                <a:cs typeface="Helvetica Light"/>
              </a:rPr>
              <a:t>e</a:t>
            </a:r>
            <a:r>
              <a:rPr sz="2400" spc="-10" dirty="0" smtClean="0">
                <a:solidFill>
                  <a:srgbClr val="31546F"/>
                </a:solidFill>
                <a:latin typeface="Helvetica Light"/>
                <a:cs typeface="Helvetica Light"/>
              </a:rPr>
              <a:t>r</a:t>
            </a:r>
            <a:r>
              <a:rPr sz="2400" spc="-20" dirty="0" smtClean="0">
                <a:solidFill>
                  <a:srgbClr val="31546F"/>
                </a:solidFill>
                <a:latin typeface="Helvetica Light"/>
                <a:cs typeface="Helvetica Light"/>
              </a:rPr>
              <a:t>s</a:t>
            </a:r>
            <a:r>
              <a:rPr sz="2400" spc="5" dirty="0" smtClean="0">
                <a:solidFill>
                  <a:srgbClr val="31546F"/>
                </a:solidFill>
                <a:latin typeface="Helvetica Light"/>
                <a:cs typeface="Helvetica Light"/>
              </a:rPr>
              <a:t>tan</a:t>
            </a:r>
            <a:r>
              <a:rPr sz="2400" dirty="0" smtClean="0">
                <a:solidFill>
                  <a:srgbClr val="31546F"/>
                </a:solidFill>
                <a:latin typeface="Helvetica Light"/>
                <a:cs typeface="Helvetica Light"/>
              </a:rPr>
              <a:t>d</a:t>
            </a:r>
            <a:r>
              <a:rPr sz="2400" spc="-10" dirty="0" smtClean="0">
                <a:solidFill>
                  <a:srgbClr val="31546F"/>
                </a:solidFill>
                <a:latin typeface="Helvetica Light"/>
                <a:cs typeface="Helvetica Light"/>
              </a:rPr>
              <a:t>s</a:t>
            </a:r>
            <a:r>
              <a:rPr sz="2400" spc="-40" dirty="0" smtClean="0">
                <a:solidFill>
                  <a:srgbClr val="31546F"/>
                </a:solidFill>
                <a:latin typeface="Helvetica Light"/>
                <a:cs typeface="Helvetica Light"/>
              </a:rPr>
              <a:t> </a:t>
            </a:r>
            <a:r>
              <a:rPr lang="en-US" sz="2400" dirty="0" smtClean="0">
                <a:solidFill>
                  <a:srgbClr val="31546F"/>
                </a:solidFill>
                <a:latin typeface="Helvetica Light"/>
                <a:cs typeface="Helvetica Light"/>
              </a:rPr>
              <a:t>substance misuse </a:t>
            </a:r>
            <a:r>
              <a:rPr sz="2400" spc="5" dirty="0" smtClean="0">
                <a:solidFill>
                  <a:srgbClr val="31546F"/>
                </a:solidFill>
                <a:latin typeface="Helvetica Light"/>
                <a:cs typeface="Helvetica Light"/>
              </a:rPr>
              <a:t>i</a:t>
            </a:r>
            <a:r>
              <a:rPr sz="2400" spc="-10" dirty="0" smtClean="0">
                <a:solidFill>
                  <a:srgbClr val="31546F"/>
                </a:solidFill>
                <a:latin typeface="Helvetica Light"/>
                <a:cs typeface="Helvetica Light"/>
              </a:rPr>
              <a:t>s</a:t>
            </a:r>
            <a:r>
              <a:rPr sz="2400" spc="-15" dirty="0" smtClean="0">
                <a:solidFill>
                  <a:srgbClr val="31546F"/>
                </a:solidFill>
                <a:latin typeface="Helvetica Light"/>
                <a:cs typeface="Helvetica Light"/>
              </a:rPr>
              <a:t> </a:t>
            </a:r>
            <a:r>
              <a:rPr sz="2400" spc="5" dirty="0">
                <a:solidFill>
                  <a:srgbClr val="31546F"/>
                </a:solidFill>
                <a:latin typeface="Helvetica Light"/>
                <a:cs typeface="Helvetica Light"/>
              </a:rPr>
              <a:t>c</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m</a:t>
            </a:r>
            <a:r>
              <a:rPr sz="2400" spc="5" dirty="0">
                <a:solidFill>
                  <a:srgbClr val="31546F"/>
                </a:solidFill>
                <a:latin typeface="Helvetica Light"/>
                <a:cs typeface="Helvetica Light"/>
              </a:rPr>
              <a:t>p</a:t>
            </a:r>
            <a:r>
              <a:rPr sz="2400" spc="-25" dirty="0">
                <a:solidFill>
                  <a:srgbClr val="31546F"/>
                </a:solidFill>
                <a:latin typeface="Helvetica Light"/>
                <a:cs typeface="Helvetica Light"/>
              </a:rPr>
              <a:t>l</a:t>
            </a:r>
            <a:r>
              <a:rPr sz="2400" spc="5" dirty="0">
                <a:solidFill>
                  <a:srgbClr val="31546F"/>
                </a:solidFill>
                <a:latin typeface="Helvetica Light"/>
                <a:cs typeface="Helvetica Light"/>
              </a:rPr>
              <a:t>e</a:t>
            </a:r>
            <a:r>
              <a:rPr sz="2400" spc="-15" dirty="0">
                <a:solidFill>
                  <a:srgbClr val="31546F"/>
                </a:solidFill>
                <a:latin typeface="Helvetica Light"/>
                <a:cs typeface="Helvetica Light"/>
              </a:rPr>
              <a:t>x</a:t>
            </a:r>
            <a:r>
              <a:rPr sz="2400" dirty="0">
                <a:solidFill>
                  <a:srgbClr val="31546F"/>
                </a:solidFill>
                <a:latin typeface="Helvetica Light"/>
                <a:cs typeface="Helvetica Light"/>
              </a:rPr>
              <a:t> &amp;</a:t>
            </a:r>
            <a:r>
              <a:rPr sz="2400" spc="-5" dirty="0">
                <a:solidFill>
                  <a:srgbClr val="31546F"/>
                </a:solidFill>
                <a:latin typeface="Helvetica Light"/>
                <a:cs typeface="Helvetica Light"/>
              </a:rPr>
              <a:t> </a:t>
            </a:r>
            <a:r>
              <a:rPr sz="2400" spc="10" dirty="0">
                <a:solidFill>
                  <a:srgbClr val="31546F"/>
                </a:solidFill>
                <a:latin typeface="Helvetica Light"/>
                <a:cs typeface="Helvetica Light"/>
              </a:rPr>
              <a:t>e</a:t>
            </a:r>
            <a:r>
              <a:rPr sz="2400" spc="5" dirty="0">
                <a:solidFill>
                  <a:srgbClr val="31546F"/>
                </a:solidFill>
                <a:latin typeface="Helvetica Light"/>
                <a:cs typeface="Helvetica Light"/>
              </a:rPr>
              <a:t>nc</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m</a:t>
            </a:r>
            <a:r>
              <a:rPr sz="2400" spc="5" dirty="0">
                <a:solidFill>
                  <a:srgbClr val="31546F"/>
                </a:solidFill>
                <a:latin typeface="Helvetica Light"/>
                <a:cs typeface="Helvetica Light"/>
              </a:rPr>
              <a:t>pa</a:t>
            </a:r>
            <a:r>
              <a:rPr sz="2400" spc="-25" dirty="0">
                <a:solidFill>
                  <a:srgbClr val="31546F"/>
                </a:solidFill>
                <a:latin typeface="Helvetica Light"/>
                <a:cs typeface="Helvetica Light"/>
              </a:rPr>
              <a:t>ss</a:t>
            </a:r>
            <a:r>
              <a:rPr sz="2400" spc="5" dirty="0">
                <a:solidFill>
                  <a:srgbClr val="31546F"/>
                </a:solidFill>
                <a:latin typeface="Helvetica Light"/>
                <a:cs typeface="Helvetica Light"/>
              </a:rPr>
              <a:t>e</a:t>
            </a:r>
            <a:r>
              <a:rPr sz="2400" spc="-10" dirty="0">
                <a:solidFill>
                  <a:srgbClr val="31546F"/>
                </a:solidFill>
                <a:latin typeface="Helvetica Light"/>
                <a:cs typeface="Helvetica Light"/>
              </a:rPr>
              <a:t>s</a:t>
            </a:r>
            <a:r>
              <a:rPr sz="2400" spc="-40" dirty="0">
                <a:solidFill>
                  <a:srgbClr val="31546F"/>
                </a:solidFill>
                <a:latin typeface="Helvetica Light"/>
                <a:cs typeface="Helvetica Light"/>
              </a:rPr>
              <a:t> </a:t>
            </a:r>
            <a:r>
              <a:rPr sz="2400" dirty="0" smtClean="0">
                <a:solidFill>
                  <a:srgbClr val="31546F"/>
                </a:solidFill>
                <a:latin typeface="Helvetica Light"/>
                <a:cs typeface="Helvetica Light"/>
              </a:rPr>
              <a:t>a</a:t>
            </a:r>
            <a:r>
              <a:rPr lang="en-US" sz="2400" dirty="0" smtClean="0">
                <a:solidFill>
                  <a:srgbClr val="31546F"/>
                </a:solidFill>
                <a:latin typeface="Helvetica Light"/>
                <a:cs typeface="Helvetica Light"/>
              </a:rPr>
              <a:t> </a:t>
            </a:r>
            <a:r>
              <a:rPr sz="2400" spc="5" dirty="0" smtClean="0">
                <a:solidFill>
                  <a:srgbClr val="31546F"/>
                </a:solidFill>
                <a:latin typeface="Helvetica Light"/>
                <a:cs typeface="Helvetica Light"/>
              </a:rPr>
              <a:t>c</a:t>
            </a:r>
            <a:r>
              <a:rPr sz="2400" dirty="0" smtClean="0">
                <a:solidFill>
                  <a:srgbClr val="31546F"/>
                </a:solidFill>
                <a:latin typeface="Helvetica Light"/>
                <a:cs typeface="Helvetica Light"/>
              </a:rPr>
              <a:t>o</a:t>
            </a:r>
            <a:r>
              <a:rPr sz="2400" spc="10" dirty="0" smtClean="0">
                <a:solidFill>
                  <a:srgbClr val="31546F"/>
                </a:solidFill>
                <a:latin typeface="Helvetica Light"/>
                <a:cs typeface="Helvetica Light"/>
              </a:rPr>
              <a:t>n</a:t>
            </a:r>
            <a:r>
              <a:rPr sz="2400" spc="5" dirty="0" smtClean="0">
                <a:solidFill>
                  <a:srgbClr val="31546F"/>
                </a:solidFill>
                <a:latin typeface="Helvetica Light"/>
                <a:cs typeface="Helvetica Light"/>
              </a:rPr>
              <a:t>ti</a:t>
            </a:r>
            <a:r>
              <a:rPr sz="2400" dirty="0" smtClean="0">
                <a:solidFill>
                  <a:srgbClr val="31546F"/>
                </a:solidFill>
                <a:latin typeface="Helvetica Light"/>
                <a:cs typeface="Helvetica Light"/>
              </a:rPr>
              <a:t>nuum</a:t>
            </a:r>
            <a:r>
              <a:rPr sz="2400" spc="-75" dirty="0" smtClean="0">
                <a:solidFill>
                  <a:srgbClr val="31546F"/>
                </a:solidFill>
                <a:latin typeface="Helvetica Light"/>
                <a:cs typeface="Helvetica Light"/>
              </a:rPr>
              <a:t> </a:t>
            </a:r>
            <a:r>
              <a:rPr sz="2400" dirty="0">
                <a:solidFill>
                  <a:srgbClr val="31546F"/>
                </a:solidFill>
                <a:latin typeface="Helvetica Light"/>
                <a:cs typeface="Helvetica Light"/>
              </a:rPr>
              <a:t>of </a:t>
            </a:r>
            <a:r>
              <a:rPr sz="2400" dirty="0" smtClean="0">
                <a:solidFill>
                  <a:srgbClr val="31546F"/>
                </a:solidFill>
                <a:latin typeface="Helvetica Light"/>
                <a:cs typeface="Helvetica Light"/>
              </a:rPr>
              <a:t>b</a:t>
            </a:r>
            <a:r>
              <a:rPr sz="2400" spc="5" dirty="0" smtClean="0">
                <a:solidFill>
                  <a:srgbClr val="31546F"/>
                </a:solidFill>
                <a:latin typeface="Helvetica Light"/>
                <a:cs typeface="Helvetica Light"/>
              </a:rPr>
              <a:t>e</a:t>
            </a:r>
            <a:r>
              <a:rPr sz="2400" dirty="0" smtClean="0">
                <a:solidFill>
                  <a:srgbClr val="31546F"/>
                </a:solidFill>
                <a:latin typeface="Helvetica Light"/>
                <a:cs typeface="Helvetica Light"/>
              </a:rPr>
              <a:t>h</a:t>
            </a:r>
            <a:r>
              <a:rPr sz="2400" spc="5" dirty="0" smtClean="0">
                <a:solidFill>
                  <a:srgbClr val="31546F"/>
                </a:solidFill>
                <a:latin typeface="Helvetica Light"/>
                <a:cs typeface="Helvetica Light"/>
              </a:rPr>
              <a:t>a</a:t>
            </a:r>
            <a:r>
              <a:rPr sz="2400" dirty="0" smtClean="0">
                <a:solidFill>
                  <a:srgbClr val="31546F"/>
                </a:solidFill>
                <a:latin typeface="Helvetica Light"/>
                <a:cs typeface="Helvetica Light"/>
              </a:rPr>
              <a:t>v</a:t>
            </a:r>
            <a:r>
              <a:rPr sz="2400" spc="5" dirty="0" smtClean="0">
                <a:solidFill>
                  <a:srgbClr val="31546F"/>
                </a:solidFill>
                <a:latin typeface="Helvetica Light"/>
                <a:cs typeface="Helvetica Light"/>
              </a:rPr>
              <a:t>i</a:t>
            </a:r>
            <a:r>
              <a:rPr sz="2400" dirty="0" smtClean="0">
                <a:solidFill>
                  <a:srgbClr val="31546F"/>
                </a:solidFill>
                <a:latin typeface="Helvetica Light"/>
                <a:cs typeface="Helvetica Light"/>
              </a:rPr>
              <a:t>o</a:t>
            </a:r>
            <a:r>
              <a:rPr sz="2400" spc="5" dirty="0" smtClean="0">
                <a:solidFill>
                  <a:srgbClr val="31546F"/>
                </a:solidFill>
                <a:latin typeface="Helvetica Light"/>
                <a:cs typeface="Helvetica Light"/>
              </a:rPr>
              <a:t>r</a:t>
            </a:r>
            <a:r>
              <a:rPr sz="2400" dirty="0" smtClean="0">
                <a:solidFill>
                  <a:srgbClr val="31546F"/>
                </a:solidFill>
                <a:latin typeface="Helvetica Light"/>
                <a:cs typeface="Helvetica Light"/>
              </a:rPr>
              <a:t>s</a:t>
            </a:r>
            <a:endParaRPr sz="2050" dirty="0">
              <a:solidFill>
                <a:srgbClr val="31546F"/>
              </a:solidFill>
              <a:latin typeface="Helvetica Light"/>
              <a:cs typeface="Helvetica Light"/>
            </a:endParaRPr>
          </a:p>
          <a:p>
            <a:pPr marL="378460" marR="816610" indent="-365760">
              <a:lnSpc>
                <a:spcPct val="105000"/>
              </a:lnSpc>
              <a:spcAft>
                <a:spcPts val="600"/>
              </a:spcAft>
              <a:buFont typeface="Wingdings"/>
              <a:buChar char=""/>
              <a:tabLst>
                <a:tab pos="379095" algn="l"/>
              </a:tabLst>
            </a:pPr>
            <a:r>
              <a:rPr lang="en-US" sz="2400" spc="5" dirty="0">
                <a:solidFill>
                  <a:srgbClr val="31546F"/>
                </a:solidFill>
                <a:latin typeface="Helvetica Light"/>
                <a:cs typeface="Helvetica Light"/>
              </a:rPr>
              <a:t>A</a:t>
            </a:r>
            <a:r>
              <a:rPr sz="2400" spc="5" dirty="0" smtClean="0">
                <a:solidFill>
                  <a:srgbClr val="31546F"/>
                </a:solidFill>
                <a:latin typeface="Helvetica Light"/>
                <a:cs typeface="Helvetica Light"/>
              </a:rPr>
              <a:t>c</a:t>
            </a:r>
            <a:r>
              <a:rPr sz="2400" spc="-15" dirty="0" smtClean="0">
                <a:solidFill>
                  <a:srgbClr val="31546F"/>
                </a:solidFill>
                <a:latin typeface="Helvetica Light"/>
                <a:cs typeface="Helvetica Light"/>
              </a:rPr>
              <a:t>k</a:t>
            </a:r>
            <a:r>
              <a:rPr sz="2400" spc="5" dirty="0" smtClean="0">
                <a:solidFill>
                  <a:srgbClr val="31546F"/>
                </a:solidFill>
                <a:latin typeface="Helvetica Light"/>
                <a:cs typeface="Helvetica Light"/>
              </a:rPr>
              <a:t>n</a:t>
            </a:r>
            <a:r>
              <a:rPr sz="2400" spc="-10" dirty="0" smtClean="0">
                <a:solidFill>
                  <a:srgbClr val="31546F"/>
                </a:solidFill>
                <a:latin typeface="Helvetica Light"/>
                <a:cs typeface="Helvetica Light"/>
              </a:rPr>
              <a:t>ow</a:t>
            </a:r>
            <a:r>
              <a:rPr sz="2400" spc="-25" dirty="0" smtClean="0">
                <a:solidFill>
                  <a:srgbClr val="31546F"/>
                </a:solidFill>
                <a:latin typeface="Helvetica Light"/>
                <a:cs typeface="Helvetica Light"/>
              </a:rPr>
              <a:t>l</a:t>
            </a:r>
            <a:r>
              <a:rPr sz="2400" spc="5" dirty="0" smtClean="0">
                <a:solidFill>
                  <a:srgbClr val="31546F"/>
                </a:solidFill>
                <a:latin typeface="Helvetica Light"/>
                <a:cs typeface="Helvetica Light"/>
              </a:rPr>
              <a:t>e</a:t>
            </a:r>
            <a:r>
              <a:rPr sz="2400" dirty="0" smtClean="0">
                <a:solidFill>
                  <a:srgbClr val="31546F"/>
                </a:solidFill>
                <a:latin typeface="Helvetica Light"/>
                <a:cs typeface="Helvetica Light"/>
              </a:rPr>
              <a:t>dge</a:t>
            </a:r>
            <a:r>
              <a:rPr sz="2400" spc="-10" dirty="0" smtClean="0">
                <a:solidFill>
                  <a:srgbClr val="31546F"/>
                </a:solidFill>
                <a:latin typeface="Helvetica Light"/>
                <a:cs typeface="Helvetica Light"/>
              </a:rPr>
              <a:t>s</a:t>
            </a:r>
            <a:r>
              <a:rPr sz="2400" spc="-15" dirty="0" smtClean="0">
                <a:solidFill>
                  <a:srgbClr val="31546F"/>
                </a:solidFill>
                <a:latin typeface="Helvetica Light"/>
                <a:cs typeface="Helvetica Light"/>
              </a:rPr>
              <a:t> </a:t>
            </a:r>
            <a:r>
              <a:rPr sz="2400" spc="-25" dirty="0">
                <a:solidFill>
                  <a:srgbClr val="31546F"/>
                </a:solidFill>
                <a:latin typeface="Helvetica Light"/>
                <a:cs typeface="Helvetica Light"/>
              </a:rPr>
              <a:t>s</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m</a:t>
            </a:r>
            <a:r>
              <a:rPr sz="2400" dirty="0">
                <a:solidFill>
                  <a:srgbClr val="31546F"/>
                </a:solidFill>
                <a:latin typeface="Helvetica Light"/>
                <a:cs typeface="Helvetica Light"/>
              </a:rPr>
              <a:t>e</a:t>
            </a:r>
            <a:r>
              <a:rPr sz="2400" spc="10" dirty="0">
                <a:solidFill>
                  <a:srgbClr val="31546F"/>
                </a:solidFill>
                <a:latin typeface="Helvetica Light"/>
                <a:cs typeface="Helvetica Light"/>
              </a:rPr>
              <a:t> </a:t>
            </a:r>
            <a:r>
              <a:rPr sz="2400" spc="-15" dirty="0">
                <a:solidFill>
                  <a:srgbClr val="31546F"/>
                </a:solidFill>
                <a:latin typeface="Helvetica Light"/>
                <a:cs typeface="Helvetica Light"/>
              </a:rPr>
              <a:t>w</a:t>
            </a:r>
            <a:r>
              <a:rPr sz="2400" spc="5" dirty="0">
                <a:solidFill>
                  <a:srgbClr val="31546F"/>
                </a:solidFill>
                <a:latin typeface="Helvetica Light"/>
                <a:cs typeface="Helvetica Light"/>
              </a:rPr>
              <a:t>a</a:t>
            </a:r>
            <a:r>
              <a:rPr sz="2400" spc="-20" dirty="0">
                <a:solidFill>
                  <a:srgbClr val="31546F"/>
                </a:solidFill>
                <a:latin typeface="Helvetica Light"/>
                <a:cs typeface="Helvetica Light"/>
              </a:rPr>
              <a:t>y</a:t>
            </a:r>
            <a:r>
              <a:rPr sz="2400" spc="-10" dirty="0">
                <a:solidFill>
                  <a:srgbClr val="31546F"/>
                </a:solidFill>
                <a:latin typeface="Helvetica Light"/>
                <a:cs typeface="Helvetica Light"/>
              </a:rPr>
              <a:t>s</a:t>
            </a:r>
            <a:r>
              <a:rPr sz="2400" dirty="0">
                <a:solidFill>
                  <a:srgbClr val="31546F"/>
                </a:solidFill>
                <a:latin typeface="Helvetica Light"/>
                <a:cs typeface="Helvetica Light"/>
              </a:rPr>
              <a:t> </a:t>
            </a:r>
            <a:r>
              <a:rPr sz="2400" spc="-10" dirty="0">
                <a:solidFill>
                  <a:srgbClr val="31546F"/>
                </a:solidFill>
                <a:latin typeface="Helvetica Light"/>
                <a:cs typeface="Helvetica Light"/>
              </a:rPr>
              <a:t>of</a:t>
            </a:r>
            <a:r>
              <a:rPr sz="2400" dirty="0">
                <a:solidFill>
                  <a:srgbClr val="31546F"/>
                </a:solidFill>
                <a:latin typeface="Helvetica Light"/>
                <a:cs typeface="Helvetica Light"/>
              </a:rPr>
              <a:t> u</a:t>
            </a:r>
            <a:r>
              <a:rPr sz="2400" spc="-25" dirty="0">
                <a:solidFill>
                  <a:srgbClr val="31546F"/>
                </a:solidFill>
                <a:latin typeface="Helvetica Light"/>
                <a:cs typeface="Helvetica Light"/>
              </a:rPr>
              <a:t>s</a:t>
            </a:r>
            <a:r>
              <a:rPr sz="2400" dirty="0">
                <a:solidFill>
                  <a:srgbClr val="31546F"/>
                </a:solidFill>
                <a:latin typeface="Helvetica Light"/>
                <a:cs typeface="Helvetica Light"/>
              </a:rPr>
              <a:t>e</a:t>
            </a:r>
            <a:r>
              <a:rPr sz="2400" spc="5" dirty="0">
                <a:solidFill>
                  <a:srgbClr val="31546F"/>
                </a:solidFill>
                <a:latin typeface="Helvetica Light"/>
                <a:cs typeface="Helvetica Light"/>
              </a:rPr>
              <a:t> a</a:t>
            </a:r>
            <a:r>
              <a:rPr sz="2400" dirty="0">
                <a:solidFill>
                  <a:srgbClr val="31546F"/>
                </a:solidFill>
                <a:latin typeface="Helvetica Light"/>
                <a:cs typeface="Helvetica Light"/>
              </a:rPr>
              <a:t>re</a:t>
            </a:r>
            <a:r>
              <a:rPr sz="2400" spc="10" dirty="0">
                <a:solidFill>
                  <a:srgbClr val="31546F"/>
                </a:solidFill>
                <a:latin typeface="Helvetica Light"/>
                <a:cs typeface="Helvetica Light"/>
              </a:rPr>
              <a:t> </a:t>
            </a:r>
            <a:r>
              <a:rPr sz="2400" spc="5" dirty="0">
                <a:solidFill>
                  <a:srgbClr val="31546F"/>
                </a:solidFill>
                <a:latin typeface="Helvetica Light"/>
                <a:cs typeface="Helvetica Light"/>
              </a:rPr>
              <a:t>c</a:t>
            </a:r>
            <a:r>
              <a:rPr sz="2400" spc="-25" dirty="0">
                <a:solidFill>
                  <a:srgbClr val="31546F"/>
                </a:solidFill>
                <a:latin typeface="Helvetica Light"/>
                <a:cs typeface="Helvetica Light"/>
              </a:rPr>
              <a:t>l</a:t>
            </a:r>
            <a:r>
              <a:rPr sz="2400" spc="5" dirty="0">
                <a:solidFill>
                  <a:srgbClr val="31546F"/>
                </a:solidFill>
                <a:latin typeface="Helvetica Light"/>
                <a:cs typeface="Helvetica Light"/>
              </a:rPr>
              <a:t>ea</a:t>
            </a:r>
            <a:r>
              <a:rPr sz="2400" spc="-10" dirty="0">
                <a:solidFill>
                  <a:srgbClr val="31546F"/>
                </a:solidFill>
                <a:latin typeface="Helvetica Light"/>
                <a:cs typeface="Helvetica Light"/>
              </a:rPr>
              <a:t>r</a:t>
            </a:r>
            <a:r>
              <a:rPr sz="2400" spc="-20" dirty="0">
                <a:solidFill>
                  <a:srgbClr val="31546F"/>
                </a:solidFill>
                <a:latin typeface="Helvetica Light"/>
                <a:cs typeface="Helvetica Light"/>
              </a:rPr>
              <a:t>l</a:t>
            </a:r>
            <a:r>
              <a:rPr sz="2400" dirty="0">
                <a:solidFill>
                  <a:srgbClr val="31546F"/>
                </a:solidFill>
                <a:latin typeface="Helvetica Light"/>
                <a:cs typeface="Helvetica Light"/>
              </a:rPr>
              <a:t>y</a:t>
            </a:r>
            <a:r>
              <a:rPr sz="2400" spc="10" dirty="0">
                <a:solidFill>
                  <a:srgbClr val="31546F"/>
                </a:solidFill>
                <a:latin typeface="Helvetica Light"/>
                <a:cs typeface="Helvetica Light"/>
              </a:rPr>
              <a:t> </a:t>
            </a:r>
            <a:r>
              <a:rPr sz="2400" spc="-25" dirty="0">
                <a:solidFill>
                  <a:srgbClr val="31546F"/>
                </a:solidFill>
                <a:latin typeface="Helvetica Light"/>
                <a:cs typeface="Helvetica Light"/>
              </a:rPr>
              <a:t>s</a:t>
            </a:r>
            <a:r>
              <a:rPr sz="2400" spc="5" dirty="0">
                <a:solidFill>
                  <a:srgbClr val="31546F"/>
                </a:solidFill>
                <a:latin typeface="Helvetica Light"/>
                <a:cs typeface="Helvetica Light"/>
              </a:rPr>
              <a:t>a</a:t>
            </a:r>
            <a:r>
              <a:rPr sz="2400" dirty="0">
                <a:solidFill>
                  <a:srgbClr val="31546F"/>
                </a:solidFill>
                <a:latin typeface="Helvetica Light"/>
                <a:cs typeface="Helvetica Light"/>
              </a:rPr>
              <a:t>f</a:t>
            </a:r>
            <a:r>
              <a:rPr sz="2400" spc="5" dirty="0">
                <a:solidFill>
                  <a:srgbClr val="31546F"/>
                </a:solidFill>
                <a:latin typeface="Helvetica Light"/>
                <a:cs typeface="Helvetica Light"/>
              </a:rPr>
              <a:t>e</a:t>
            </a:r>
            <a:r>
              <a:rPr sz="2400" spc="-10" dirty="0">
                <a:solidFill>
                  <a:srgbClr val="31546F"/>
                </a:solidFill>
                <a:latin typeface="Helvetica Light"/>
                <a:cs typeface="Helvetica Light"/>
              </a:rPr>
              <a:t>r</a:t>
            </a:r>
            <a:r>
              <a:rPr sz="2400" dirty="0">
                <a:solidFill>
                  <a:srgbClr val="31546F"/>
                </a:solidFill>
                <a:latin typeface="Helvetica Light"/>
                <a:cs typeface="Helvetica Light"/>
              </a:rPr>
              <a:t> </a:t>
            </a:r>
            <a:r>
              <a:rPr sz="2400" spc="5" dirty="0">
                <a:solidFill>
                  <a:srgbClr val="31546F"/>
                </a:solidFill>
                <a:latin typeface="Helvetica Light"/>
                <a:cs typeface="Helvetica Light"/>
              </a:rPr>
              <a:t>tha</a:t>
            </a:r>
            <a:r>
              <a:rPr sz="2400" dirty="0">
                <a:solidFill>
                  <a:srgbClr val="31546F"/>
                </a:solidFill>
                <a:latin typeface="Helvetica Light"/>
                <a:cs typeface="Helvetica Light"/>
              </a:rPr>
              <a:t>n </a:t>
            </a:r>
            <a:r>
              <a:rPr sz="2400" spc="-10" dirty="0" smtClean="0">
                <a:solidFill>
                  <a:srgbClr val="31546F"/>
                </a:solidFill>
                <a:latin typeface="Helvetica Light"/>
                <a:cs typeface="Helvetica Light"/>
              </a:rPr>
              <a:t>o</a:t>
            </a:r>
            <a:r>
              <a:rPr sz="2400" spc="5" dirty="0" smtClean="0">
                <a:solidFill>
                  <a:srgbClr val="31546F"/>
                </a:solidFill>
                <a:latin typeface="Helvetica Light"/>
                <a:cs typeface="Helvetica Light"/>
              </a:rPr>
              <a:t>the</a:t>
            </a:r>
            <a:r>
              <a:rPr sz="2400" spc="-10" dirty="0" smtClean="0">
                <a:solidFill>
                  <a:srgbClr val="31546F"/>
                </a:solidFill>
                <a:latin typeface="Helvetica Light"/>
                <a:cs typeface="Helvetica Light"/>
              </a:rPr>
              <a:t>rs</a:t>
            </a:r>
            <a:endParaRPr sz="2200" dirty="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400" spc="5" dirty="0">
                <a:solidFill>
                  <a:srgbClr val="31546F"/>
                </a:solidFill>
                <a:latin typeface="Helvetica Light"/>
                <a:cs typeface="Helvetica Light"/>
              </a:rPr>
              <a:t>C</a:t>
            </a:r>
            <a:r>
              <a:rPr sz="2400" spc="5" dirty="0" smtClean="0">
                <a:solidFill>
                  <a:srgbClr val="31546F"/>
                </a:solidFill>
                <a:latin typeface="Helvetica Light"/>
                <a:cs typeface="Helvetica Light"/>
              </a:rPr>
              <a:t>a</a:t>
            </a:r>
            <a:r>
              <a:rPr sz="2400" spc="-25" dirty="0" smtClean="0">
                <a:solidFill>
                  <a:srgbClr val="31546F"/>
                </a:solidFill>
                <a:latin typeface="Helvetica Light"/>
                <a:cs typeface="Helvetica Light"/>
              </a:rPr>
              <a:t>ll</a:t>
            </a:r>
            <a:r>
              <a:rPr sz="2400" spc="-10" dirty="0" smtClean="0">
                <a:solidFill>
                  <a:srgbClr val="31546F"/>
                </a:solidFill>
                <a:latin typeface="Helvetica Light"/>
                <a:cs typeface="Helvetica Light"/>
              </a:rPr>
              <a:t>s</a:t>
            </a:r>
            <a:r>
              <a:rPr sz="2400" spc="5" dirty="0" smtClean="0">
                <a:solidFill>
                  <a:srgbClr val="31546F"/>
                </a:solidFill>
                <a:latin typeface="Helvetica Light"/>
                <a:cs typeface="Helvetica Light"/>
              </a:rPr>
              <a:t> </a:t>
            </a:r>
            <a:r>
              <a:rPr sz="2400" spc="-10" dirty="0">
                <a:solidFill>
                  <a:srgbClr val="31546F"/>
                </a:solidFill>
                <a:latin typeface="Helvetica Light"/>
                <a:cs typeface="Helvetica Light"/>
              </a:rPr>
              <a:t>for</a:t>
            </a:r>
            <a:r>
              <a:rPr sz="2400" dirty="0">
                <a:solidFill>
                  <a:srgbClr val="31546F"/>
                </a:solidFill>
                <a:latin typeface="Helvetica Light"/>
                <a:cs typeface="Helvetica Light"/>
              </a:rPr>
              <a:t> </a:t>
            </a:r>
            <a:r>
              <a:rPr sz="2400" spc="5" dirty="0">
                <a:solidFill>
                  <a:srgbClr val="31546F"/>
                </a:solidFill>
                <a:latin typeface="Helvetica Light"/>
                <a:cs typeface="Helvetica Light"/>
              </a:rPr>
              <a:t>n</a:t>
            </a:r>
            <a:r>
              <a:rPr sz="2400" spc="-10" dirty="0">
                <a:solidFill>
                  <a:srgbClr val="31546F"/>
                </a:solidFill>
                <a:latin typeface="Helvetica Light"/>
                <a:cs typeface="Helvetica Light"/>
              </a:rPr>
              <a:t>o</a:t>
            </a:r>
            <a:r>
              <a:rPr sz="2400" spc="25" dirty="0">
                <a:solidFill>
                  <a:srgbClr val="31546F"/>
                </a:solidFill>
                <a:latin typeface="Helvetica Light"/>
                <a:cs typeface="Helvetica Light"/>
              </a:rPr>
              <a:t>n</a:t>
            </a:r>
            <a:r>
              <a:rPr sz="2400" spc="5" dirty="0">
                <a:solidFill>
                  <a:srgbClr val="31546F"/>
                </a:solidFill>
                <a:latin typeface="Helvetica Light"/>
                <a:cs typeface="Helvetica Light"/>
              </a:rPr>
              <a:t>-</a:t>
            </a:r>
            <a:r>
              <a:rPr sz="2400" dirty="0">
                <a:solidFill>
                  <a:srgbClr val="31546F"/>
                </a:solidFill>
                <a:latin typeface="Helvetica Light"/>
                <a:cs typeface="Helvetica Light"/>
              </a:rPr>
              <a:t>j</a:t>
            </a:r>
            <a:r>
              <a:rPr sz="2400" spc="10" dirty="0">
                <a:solidFill>
                  <a:srgbClr val="31546F"/>
                </a:solidFill>
                <a:latin typeface="Helvetica Light"/>
                <a:cs typeface="Helvetica Light"/>
              </a:rPr>
              <a:t>u</a:t>
            </a:r>
            <a:r>
              <a:rPr sz="2400" dirty="0">
                <a:solidFill>
                  <a:srgbClr val="31546F"/>
                </a:solidFill>
                <a:latin typeface="Helvetica Light"/>
                <a:cs typeface="Helvetica Light"/>
              </a:rPr>
              <a:t>dgm</a:t>
            </a:r>
            <a:r>
              <a:rPr sz="2400" spc="5" dirty="0">
                <a:solidFill>
                  <a:srgbClr val="31546F"/>
                </a:solidFill>
                <a:latin typeface="Helvetica Light"/>
                <a:cs typeface="Helvetica Light"/>
              </a:rPr>
              <a:t>ent</a:t>
            </a:r>
            <a:r>
              <a:rPr sz="2400" spc="-15" dirty="0">
                <a:solidFill>
                  <a:srgbClr val="31546F"/>
                </a:solidFill>
                <a:latin typeface="Helvetica Light"/>
                <a:cs typeface="Helvetica Light"/>
              </a:rPr>
              <a:t>a</a:t>
            </a:r>
            <a:r>
              <a:rPr sz="2400" spc="-25" dirty="0">
                <a:solidFill>
                  <a:srgbClr val="31546F"/>
                </a:solidFill>
                <a:latin typeface="Helvetica Light"/>
                <a:cs typeface="Helvetica Light"/>
              </a:rPr>
              <a:t>l</a:t>
            </a:r>
            <a:r>
              <a:rPr sz="2400" dirty="0">
                <a:solidFill>
                  <a:srgbClr val="31546F"/>
                </a:solidFill>
                <a:latin typeface="Helvetica Light"/>
                <a:cs typeface="Helvetica Light"/>
              </a:rPr>
              <a:t>,</a:t>
            </a:r>
            <a:r>
              <a:rPr sz="2400" spc="-45" dirty="0">
                <a:solidFill>
                  <a:srgbClr val="31546F"/>
                </a:solidFill>
                <a:latin typeface="Helvetica Light"/>
                <a:cs typeface="Helvetica Light"/>
              </a:rPr>
              <a:t> </a:t>
            </a:r>
            <a:r>
              <a:rPr sz="2400" spc="5" dirty="0">
                <a:solidFill>
                  <a:srgbClr val="31546F"/>
                </a:solidFill>
                <a:latin typeface="Helvetica Light"/>
                <a:cs typeface="Helvetica Light"/>
              </a:rPr>
              <a:t>n</a:t>
            </a:r>
            <a:r>
              <a:rPr sz="2400" spc="-10" dirty="0">
                <a:solidFill>
                  <a:srgbClr val="31546F"/>
                </a:solidFill>
                <a:latin typeface="Helvetica Light"/>
                <a:cs typeface="Helvetica Light"/>
              </a:rPr>
              <a:t>o</a:t>
            </a:r>
            <a:r>
              <a:rPr sz="2400" spc="30" dirty="0">
                <a:solidFill>
                  <a:srgbClr val="31546F"/>
                </a:solidFill>
                <a:latin typeface="Helvetica Light"/>
                <a:cs typeface="Helvetica Light"/>
              </a:rPr>
              <a:t>n</a:t>
            </a:r>
            <a:r>
              <a:rPr sz="2400" spc="5" dirty="0">
                <a:solidFill>
                  <a:srgbClr val="31546F"/>
                </a:solidFill>
                <a:latin typeface="Helvetica Light"/>
                <a:cs typeface="Helvetica Light"/>
              </a:rPr>
              <a:t>-c</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e</a:t>
            </a:r>
            <a:r>
              <a:rPr sz="2400" spc="-10" dirty="0">
                <a:solidFill>
                  <a:srgbClr val="31546F"/>
                </a:solidFill>
                <a:latin typeface="Helvetica Light"/>
                <a:cs typeface="Helvetica Light"/>
              </a:rPr>
              <a:t>r</a:t>
            </a:r>
            <a:r>
              <a:rPr sz="2400" spc="-5" dirty="0">
                <a:solidFill>
                  <a:srgbClr val="31546F"/>
                </a:solidFill>
                <a:latin typeface="Helvetica Light"/>
                <a:cs typeface="Helvetica Light"/>
              </a:rPr>
              <a:t>c</a:t>
            </a:r>
            <a:r>
              <a:rPr sz="2400" spc="5" dirty="0">
                <a:solidFill>
                  <a:srgbClr val="31546F"/>
                </a:solidFill>
                <a:latin typeface="Helvetica Light"/>
                <a:cs typeface="Helvetica Light"/>
              </a:rPr>
              <a:t>i</a:t>
            </a:r>
            <a:r>
              <a:rPr sz="2400" dirty="0">
                <a:solidFill>
                  <a:srgbClr val="31546F"/>
                </a:solidFill>
                <a:latin typeface="Helvetica Light"/>
                <a:cs typeface="Helvetica Light"/>
              </a:rPr>
              <a:t>ve</a:t>
            </a:r>
            <a:r>
              <a:rPr sz="2400" spc="-70" dirty="0">
                <a:solidFill>
                  <a:srgbClr val="31546F"/>
                </a:solidFill>
                <a:latin typeface="Helvetica Light"/>
                <a:cs typeface="Helvetica Light"/>
              </a:rPr>
              <a:t> </a:t>
            </a:r>
            <a:r>
              <a:rPr sz="2400" spc="-25" dirty="0">
                <a:solidFill>
                  <a:srgbClr val="31546F"/>
                </a:solidFill>
                <a:latin typeface="Helvetica Light"/>
                <a:cs typeface="Helvetica Light"/>
              </a:rPr>
              <a:t>s</a:t>
            </a:r>
            <a:r>
              <a:rPr sz="2400" spc="5" dirty="0">
                <a:solidFill>
                  <a:srgbClr val="31546F"/>
                </a:solidFill>
                <a:latin typeface="Helvetica Light"/>
                <a:cs typeface="Helvetica Light"/>
              </a:rPr>
              <a:t>e</a:t>
            </a:r>
            <a:r>
              <a:rPr sz="2400" spc="-15" dirty="0">
                <a:solidFill>
                  <a:srgbClr val="31546F"/>
                </a:solidFill>
                <a:latin typeface="Helvetica Light"/>
                <a:cs typeface="Helvetica Light"/>
              </a:rPr>
              <a:t>rv</a:t>
            </a:r>
            <a:r>
              <a:rPr sz="2400" dirty="0">
                <a:solidFill>
                  <a:srgbClr val="31546F"/>
                </a:solidFill>
                <a:latin typeface="Helvetica Light"/>
                <a:cs typeface="Helvetica Light"/>
              </a:rPr>
              <a:t>i</a:t>
            </a:r>
            <a:r>
              <a:rPr sz="2400" spc="5" dirty="0">
                <a:solidFill>
                  <a:srgbClr val="31546F"/>
                </a:solidFill>
                <a:latin typeface="Helvetica Light"/>
                <a:cs typeface="Helvetica Light"/>
              </a:rPr>
              <a:t>ce</a:t>
            </a:r>
            <a:r>
              <a:rPr sz="2400" spc="-10" dirty="0">
                <a:solidFill>
                  <a:srgbClr val="31546F"/>
                </a:solidFill>
                <a:latin typeface="Helvetica Light"/>
                <a:cs typeface="Helvetica Light"/>
              </a:rPr>
              <a:t>s</a:t>
            </a:r>
            <a:r>
              <a:rPr sz="2400" spc="-15" dirty="0">
                <a:solidFill>
                  <a:srgbClr val="31546F"/>
                </a:solidFill>
                <a:latin typeface="Helvetica Light"/>
                <a:cs typeface="Helvetica Light"/>
              </a:rPr>
              <a:t> </a:t>
            </a:r>
            <a:r>
              <a:rPr sz="2400" dirty="0">
                <a:solidFill>
                  <a:srgbClr val="31546F"/>
                </a:solidFill>
                <a:latin typeface="Helvetica Light"/>
                <a:cs typeface="Helvetica Light"/>
              </a:rPr>
              <a:t>&amp; r</a:t>
            </a:r>
            <a:r>
              <a:rPr sz="2400" spc="5" dirty="0">
                <a:solidFill>
                  <a:srgbClr val="31546F"/>
                </a:solidFill>
                <a:latin typeface="Helvetica Light"/>
                <a:cs typeface="Helvetica Light"/>
              </a:rPr>
              <a:t>e</a:t>
            </a:r>
            <a:r>
              <a:rPr sz="2400" spc="-25" dirty="0">
                <a:solidFill>
                  <a:srgbClr val="31546F"/>
                </a:solidFill>
                <a:latin typeface="Helvetica Light"/>
                <a:cs typeface="Helvetica Light"/>
              </a:rPr>
              <a:t>s</a:t>
            </a:r>
            <a:r>
              <a:rPr sz="2400" spc="-10" dirty="0">
                <a:solidFill>
                  <a:srgbClr val="31546F"/>
                </a:solidFill>
                <a:latin typeface="Helvetica Light"/>
                <a:cs typeface="Helvetica Light"/>
              </a:rPr>
              <a:t>o</a:t>
            </a:r>
            <a:r>
              <a:rPr sz="2400" spc="5" dirty="0">
                <a:solidFill>
                  <a:srgbClr val="31546F"/>
                </a:solidFill>
                <a:latin typeface="Helvetica Light"/>
                <a:cs typeface="Helvetica Light"/>
              </a:rPr>
              <a:t>u</a:t>
            </a:r>
            <a:r>
              <a:rPr sz="2400" spc="-10" dirty="0">
                <a:solidFill>
                  <a:srgbClr val="31546F"/>
                </a:solidFill>
                <a:latin typeface="Helvetica Light"/>
                <a:cs typeface="Helvetica Light"/>
              </a:rPr>
              <a:t>r</a:t>
            </a:r>
            <a:r>
              <a:rPr sz="2400" spc="-5" dirty="0">
                <a:solidFill>
                  <a:srgbClr val="31546F"/>
                </a:solidFill>
                <a:latin typeface="Helvetica Light"/>
                <a:cs typeface="Helvetica Light"/>
              </a:rPr>
              <a:t>c</a:t>
            </a:r>
            <a:r>
              <a:rPr sz="2400" spc="5" dirty="0">
                <a:solidFill>
                  <a:srgbClr val="31546F"/>
                </a:solidFill>
                <a:latin typeface="Helvetica Light"/>
                <a:cs typeface="Helvetica Light"/>
              </a:rPr>
              <a:t>e</a:t>
            </a:r>
            <a:r>
              <a:rPr sz="2400" spc="-10" dirty="0">
                <a:solidFill>
                  <a:srgbClr val="31546F"/>
                </a:solidFill>
                <a:latin typeface="Helvetica Light"/>
                <a:cs typeface="Helvetica Light"/>
              </a:rPr>
              <a:t>s</a:t>
            </a:r>
            <a:endParaRPr sz="2400" dirty="0">
              <a:solidFill>
                <a:srgbClr val="31546F"/>
              </a:solidFill>
              <a:latin typeface="Helvetica Light"/>
              <a:cs typeface="Helvetica Light"/>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00752445"/>
      </p:ext>
    </p:extLst>
  </p:cSld>
  <p:clrMapOvr>
    <a:masterClrMapping/>
  </p:clrMapOvr>
  <p:transition spd="slow">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169030"/>
            <a:ext cx="8229600" cy="1354217"/>
          </a:xfrm>
          <a:prstGeom prst="rect">
            <a:avLst/>
          </a:prstGeom>
        </p:spPr>
        <p:txBody>
          <a:bodyPr vert="horz" wrap="square" lIns="0" tIns="0" rIns="0" bIns="0" rtlCol="0">
            <a:spAutoFit/>
          </a:bodyPr>
          <a:lstStyle/>
          <a:p>
            <a:pPr marL="165100">
              <a:lnSpc>
                <a:spcPct val="100000"/>
              </a:lnSpc>
            </a:pPr>
            <a:r>
              <a:rPr spc="-20" dirty="0" smtClean="0"/>
              <a:t>E</a:t>
            </a:r>
            <a:r>
              <a:rPr lang="en-US" spc="-20" dirty="0" smtClean="0"/>
              <a:t>xamples of </a:t>
            </a:r>
            <a:br>
              <a:rPr lang="en-US" spc="-20" dirty="0" smtClean="0"/>
            </a:br>
            <a:r>
              <a:rPr lang="en-US" spc="-20" dirty="0" smtClean="0"/>
              <a:t>Harm Reduction Strategies</a:t>
            </a:r>
            <a:endParaRPr spc="-25" dirty="0"/>
          </a:p>
        </p:txBody>
      </p:sp>
      <p:sp>
        <p:nvSpPr>
          <p:cNvPr id="5" name="object 5"/>
          <p:cNvSpPr txBox="1"/>
          <p:nvPr/>
        </p:nvSpPr>
        <p:spPr>
          <a:xfrm>
            <a:off x="231140" y="2069228"/>
            <a:ext cx="8281034" cy="3262432"/>
          </a:xfrm>
          <a:prstGeom prst="rect">
            <a:avLst/>
          </a:prstGeom>
        </p:spPr>
        <p:txBody>
          <a:bodyPr vert="horz" wrap="square" lIns="0" tIns="0" rIns="0" bIns="0" rtlCol="0">
            <a:spAutoFit/>
          </a:bodyPr>
          <a:lstStyle/>
          <a:p>
            <a:pPr marL="378460" indent="-365760">
              <a:lnSpc>
                <a:spcPct val="100000"/>
              </a:lnSpc>
              <a:spcAft>
                <a:spcPts val="600"/>
              </a:spcAft>
              <a:buFont typeface="Wingdings"/>
              <a:buChar char=""/>
              <a:tabLst>
                <a:tab pos="379095" algn="l"/>
              </a:tabLst>
            </a:pPr>
            <a:r>
              <a:rPr lang="en-US" sz="2400" spc="5" dirty="0" smtClean="0">
                <a:solidFill>
                  <a:srgbClr val="31546F"/>
                </a:solidFill>
                <a:latin typeface="Helvetica Light"/>
                <a:cs typeface="Helvetica Light"/>
              </a:rPr>
              <a:t>H</a:t>
            </a:r>
            <a:r>
              <a:rPr sz="2400" spc="5" dirty="0" smtClean="0">
                <a:solidFill>
                  <a:srgbClr val="31546F"/>
                </a:solidFill>
                <a:latin typeface="Helvetica Light"/>
                <a:cs typeface="Helvetica Light"/>
              </a:rPr>
              <a:t>e</a:t>
            </a:r>
            <a:r>
              <a:rPr sz="2400" spc="-25" dirty="0" smtClean="0">
                <a:solidFill>
                  <a:srgbClr val="31546F"/>
                </a:solidFill>
                <a:latin typeface="Helvetica Light"/>
                <a:cs typeface="Helvetica Light"/>
              </a:rPr>
              <a:t>l</a:t>
            </a:r>
            <a:r>
              <a:rPr sz="2400" dirty="0" smtClean="0">
                <a:solidFill>
                  <a:srgbClr val="31546F"/>
                </a:solidFill>
                <a:latin typeface="Helvetica Light"/>
                <a:cs typeface="Helvetica Light"/>
              </a:rPr>
              <a:t>p</a:t>
            </a:r>
            <a:r>
              <a:rPr sz="2400" spc="5" dirty="0" smtClean="0">
                <a:solidFill>
                  <a:srgbClr val="31546F"/>
                </a:solidFill>
                <a:latin typeface="Helvetica Light"/>
                <a:cs typeface="Helvetica Light"/>
              </a:rPr>
              <a:t>in</a:t>
            </a:r>
            <a:r>
              <a:rPr sz="2400" spc="-15" dirty="0" smtClean="0">
                <a:solidFill>
                  <a:srgbClr val="31546F"/>
                </a:solidFill>
                <a:latin typeface="Helvetica Light"/>
                <a:cs typeface="Helvetica Light"/>
              </a:rPr>
              <a:t>g</a:t>
            </a:r>
            <a:r>
              <a:rPr sz="2400" spc="-35" dirty="0" smtClean="0">
                <a:solidFill>
                  <a:srgbClr val="31546F"/>
                </a:solidFill>
                <a:latin typeface="Helvetica Light"/>
                <a:cs typeface="Helvetica Light"/>
              </a:rPr>
              <a:t> </a:t>
            </a:r>
            <a:r>
              <a:rPr sz="2400" dirty="0" smtClean="0">
                <a:solidFill>
                  <a:srgbClr val="31546F"/>
                </a:solidFill>
                <a:latin typeface="Helvetica Light"/>
                <a:cs typeface="Helvetica Light"/>
              </a:rPr>
              <a:t>p</a:t>
            </a:r>
            <a:r>
              <a:rPr sz="2400" spc="5" dirty="0" smtClean="0">
                <a:solidFill>
                  <a:srgbClr val="31546F"/>
                </a:solidFill>
                <a:latin typeface="Helvetica Light"/>
                <a:cs typeface="Helvetica Light"/>
              </a:rPr>
              <a:t>e</a:t>
            </a:r>
            <a:r>
              <a:rPr sz="2400" spc="-10" dirty="0" smtClean="0">
                <a:solidFill>
                  <a:srgbClr val="31546F"/>
                </a:solidFill>
                <a:latin typeface="Helvetica Light"/>
                <a:cs typeface="Helvetica Light"/>
              </a:rPr>
              <a:t>r</a:t>
            </a:r>
            <a:r>
              <a:rPr sz="2400" spc="-20" dirty="0" smtClean="0">
                <a:solidFill>
                  <a:srgbClr val="31546F"/>
                </a:solidFill>
                <a:latin typeface="Helvetica Light"/>
                <a:cs typeface="Helvetica Light"/>
              </a:rPr>
              <a:t>s</a:t>
            </a:r>
            <a:r>
              <a:rPr sz="2400" spc="-10" dirty="0" smtClean="0">
                <a:solidFill>
                  <a:srgbClr val="31546F"/>
                </a:solidFill>
                <a:latin typeface="Helvetica Light"/>
                <a:cs typeface="Helvetica Light"/>
              </a:rPr>
              <a:t>o</a:t>
            </a:r>
            <a:r>
              <a:rPr sz="2400" dirty="0" smtClean="0">
                <a:solidFill>
                  <a:srgbClr val="31546F"/>
                </a:solidFill>
                <a:latin typeface="Helvetica Light"/>
                <a:cs typeface="Helvetica Light"/>
              </a:rPr>
              <a:t>n</a:t>
            </a:r>
            <a:r>
              <a:rPr sz="2400" spc="5" dirty="0" smtClean="0">
                <a:solidFill>
                  <a:srgbClr val="31546F"/>
                </a:solidFill>
                <a:latin typeface="Helvetica Light"/>
                <a:cs typeface="Helvetica Light"/>
              </a:rPr>
              <a:t> </a:t>
            </a:r>
            <a:r>
              <a:rPr sz="2400" spc="-10" dirty="0" smtClean="0">
                <a:solidFill>
                  <a:srgbClr val="31546F"/>
                </a:solidFill>
                <a:latin typeface="Helvetica Light"/>
                <a:cs typeface="Helvetica Light"/>
              </a:rPr>
              <a:t>f</a:t>
            </a:r>
            <a:r>
              <a:rPr sz="2400" spc="-5" dirty="0" smtClean="0">
                <a:solidFill>
                  <a:srgbClr val="31546F"/>
                </a:solidFill>
                <a:latin typeface="Helvetica Light"/>
                <a:cs typeface="Helvetica Light"/>
              </a:rPr>
              <a:t>i</a:t>
            </a:r>
            <a:r>
              <a:rPr sz="2400" spc="5" dirty="0" smtClean="0">
                <a:solidFill>
                  <a:srgbClr val="31546F"/>
                </a:solidFill>
                <a:latin typeface="Helvetica Light"/>
                <a:cs typeface="Helvetica Light"/>
              </a:rPr>
              <a:t>n</a:t>
            </a:r>
            <a:r>
              <a:rPr sz="2400" dirty="0" smtClean="0">
                <a:solidFill>
                  <a:srgbClr val="31546F"/>
                </a:solidFill>
                <a:latin typeface="Helvetica Light"/>
                <a:cs typeface="Helvetica Light"/>
              </a:rPr>
              <a:t>d</a:t>
            </a:r>
            <a:r>
              <a:rPr sz="2400" spc="-25" dirty="0" smtClean="0">
                <a:solidFill>
                  <a:srgbClr val="31546F"/>
                </a:solidFill>
                <a:latin typeface="Helvetica Light"/>
                <a:cs typeface="Helvetica Light"/>
              </a:rPr>
              <a:t> </a:t>
            </a:r>
            <a:r>
              <a:rPr sz="2400" dirty="0" smtClean="0">
                <a:solidFill>
                  <a:srgbClr val="31546F"/>
                </a:solidFill>
                <a:latin typeface="Helvetica Light"/>
                <a:cs typeface="Helvetica Light"/>
              </a:rPr>
              <a:t>a</a:t>
            </a:r>
            <a:r>
              <a:rPr sz="2400" spc="5" dirty="0" smtClean="0">
                <a:solidFill>
                  <a:srgbClr val="31546F"/>
                </a:solidFill>
                <a:latin typeface="Helvetica Light"/>
                <a:cs typeface="Helvetica Light"/>
              </a:rPr>
              <a:t> </a:t>
            </a:r>
            <a:r>
              <a:rPr sz="2400" spc="-10" dirty="0" smtClean="0">
                <a:solidFill>
                  <a:srgbClr val="31546F"/>
                </a:solidFill>
                <a:latin typeface="Helvetica Light"/>
                <a:cs typeface="Helvetica Light"/>
              </a:rPr>
              <a:t>j</a:t>
            </a:r>
            <a:r>
              <a:rPr sz="2400" spc="-5" dirty="0" smtClean="0">
                <a:solidFill>
                  <a:srgbClr val="31546F"/>
                </a:solidFill>
                <a:latin typeface="Helvetica Light"/>
                <a:cs typeface="Helvetica Light"/>
              </a:rPr>
              <a:t>o</a:t>
            </a:r>
            <a:r>
              <a:rPr sz="2400" dirty="0" smtClean="0">
                <a:solidFill>
                  <a:srgbClr val="31546F"/>
                </a:solidFill>
                <a:latin typeface="Helvetica Light"/>
                <a:cs typeface="Helvetica Light"/>
              </a:rPr>
              <a:t>b</a:t>
            </a:r>
            <a:r>
              <a:rPr sz="2400" spc="-25" dirty="0" smtClean="0">
                <a:solidFill>
                  <a:srgbClr val="31546F"/>
                </a:solidFill>
                <a:latin typeface="Helvetica Light"/>
                <a:cs typeface="Helvetica Light"/>
              </a:rPr>
              <a:t> </a:t>
            </a:r>
            <a:r>
              <a:rPr sz="2400" spc="5" dirty="0" smtClean="0">
                <a:solidFill>
                  <a:srgbClr val="31546F"/>
                </a:solidFill>
                <a:latin typeface="Helvetica Light"/>
                <a:cs typeface="Helvetica Light"/>
              </a:rPr>
              <a:t>tha</a:t>
            </a:r>
            <a:r>
              <a:rPr sz="2400" dirty="0" smtClean="0">
                <a:solidFill>
                  <a:srgbClr val="31546F"/>
                </a:solidFill>
                <a:latin typeface="Helvetica Light"/>
                <a:cs typeface="Helvetica Light"/>
              </a:rPr>
              <a:t>t</a:t>
            </a:r>
            <a:r>
              <a:rPr sz="2400" spc="-25" dirty="0" smtClean="0">
                <a:solidFill>
                  <a:srgbClr val="31546F"/>
                </a:solidFill>
                <a:latin typeface="Helvetica Light"/>
                <a:cs typeface="Helvetica Light"/>
              </a:rPr>
              <a:t> </a:t>
            </a:r>
            <a:r>
              <a:rPr sz="2400" dirty="0" smtClean="0">
                <a:solidFill>
                  <a:srgbClr val="31546F"/>
                </a:solidFill>
                <a:latin typeface="Helvetica Light"/>
                <a:cs typeface="Helvetica Light"/>
              </a:rPr>
              <a:t>d</a:t>
            </a:r>
            <a:r>
              <a:rPr sz="2400" spc="-10" dirty="0" smtClean="0">
                <a:solidFill>
                  <a:srgbClr val="31546F"/>
                </a:solidFill>
                <a:latin typeface="Helvetica Light"/>
                <a:cs typeface="Helvetica Light"/>
              </a:rPr>
              <a:t>o</a:t>
            </a:r>
            <a:r>
              <a:rPr sz="2400" spc="5" dirty="0" smtClean="0">
                <a:solidFill>
                  <a:srgbClr val="31546F"/>
                </a:solidFill>
                <a:latin typeface="Helvetica Light"/>
                <a:cs typeface="Helvetica Light"/>
              </a:rPr>
              <a:t>e</a:t>
            </a:r>
            <a:r>
              <a:rPr sz="2400" spc="-10" dirty="0" smtClean="0">
                <a:solidFill>
                  <a:srgbClr val="31546F"/>
                </a:solidFill>
                <a:latin typeface="Helvetica Light"/>
                <a:cs typeface="Helvetica Light"/>
              </a:rPr>
              <a:t>s</a:t>
            </a:r>
            <a:r>
              <a:rPr sz="2400" spc="-15" dirty="0" smtClean="0">
                <a:solidFill>
                  <a:srgbClr val="31546F"/>
                </a:solidFill>
                <a:latin typeface="Helvetica Light"/>
                <a:cs typeface="Helvetica Light"/>
              </a:rPr>
              <a:t> </a:t>
            </a:r>
            <a:r>
              <a:rPr sz="2400" spc="-5" dirty="0" smtClean="0">
                <a:solidFill>
                  <a:srgbClr val="31546F"/>
                </a:solidFill>
                <a:latin typeface="Helvetica Light"/>
                <a:cs typeface="Helvetica Light"/>
              </a:rPr>
              <a:t>n</a:t>
            </a:r>
            <a:r>
              <a:rPr sz="2400" spc="10" dirty="0" smtClean="0">
                <a:solidFill>
                  <a:srgbClr val="31546F"/>
                </a:solidFill>
                <a:latin typeface="Helvetica Light"/>
                <a:cs typeface="Helvetica Light"/>
              </a:rPr>
              <a:t>o</a:t>
            </a:r>
            <a:r>
              <a:rPr sz="2400" dirty="0" smtClean="0">
                <a:solidFill>
                  <a:srgbClr val="31546F"/>
                </a:solidFill>
                <a:latin typeface="Helvetica Light"/>
                <a:cs typeface="Helvetica Light"/>
              </a:rPr>
              <a:t>t</a:t>
            </a:r>
            <a:r>
              <a:rPr sz="2400" spc="-25" dirty="0" smtClean="0">
                <a:solidFill>
                  <a:srgbClr val="31546F"/>
                </a:solidFill>
                <a:latin typeface="Helvetica Light"/>
                <a:cs typeface="Helvetica Light"/>
              </a:rPr>
              <a:t> </a:t>
            </a:r>
            <a:r>
              <a:rPr sz="2400" spc="5" dirty="0" smtClean="0">
                <a:solidFill>
                  <a:srgbClr val="31546F"/>
                </a:solidFill>
                <a:latin typeface="Helvetica Light"/>
                <a:cs typeface="Helvetica Light"/>
              </a:rPr>
              <a:t>inte</a:t>
            </a:r>
            <a:r>
              <a:rPr sz="2400" spc="-10" dirty="0" smtClean="0">
                <a:solidFill>
                  <a:srgbClr val="31546F"/>
                </a:solidFill>
                <a:latin typeface="Helvetica Light"/>
                <a:cs typeface="Helvetica Light"/>
              </a:rPr>
              <a:t>rf</a:t>
            </a:r>
            <a:r>
              <a:rPr sz="2400" spc="-5" dirty="0" smtClean="0">
                <a:solidFill>
                  <a:srgbClr val="31546F"/>
                </a:solidFill>
                <a:latin typeface="Helvetica Light"/>
                <a:cs typeface="Helvetica Light"/>
              </a:rPr>
              <a:t>e</a:t>
            </a:r>
            <a:r>
              <a:rPr sz="2400" dirty="0" smtClean="0">
                <a:solidFill>
                  <a:srgbClr val="31546F"/>
                </a:solidFill>
                <a:latin typeface="Helvetica Light"/>
                <a:cs typeface="Helvetica Light"/>
              </a:rPr>
              <a:t>re</a:t>
            </a:r>
            <a:r>
              <a:rPr sz="2400" spc="-40" dirty="0" smtClean="0">
                <a:solidFill>
                  <a:srgbClr val="31546F"/>
                </a:solidFill>
                <a:latin typeface="Helvetica Light"/>
                <a:cs typeface="Helvetica Light"/>
              </a:rPr>
              <a:t> </a:t>
            </a:r>
            <a:r>
              <a:rPr sz="2400" spc="-10" dirty="0" smtClean="0">
                <a:solidFill>
                  <a:srgbClr val="31546F"/>
                </a:solidFill>
                <a:latin typeface="Helvetica Light"/>
                <a:cs typeface="Helvetica Light"/>
              </a:rPr>
              <a:t>w</a:t>
            </a:r>
            <a:r>
              <a:rPr sz="2400" spc="5" dirty="0" smtClean="0">
                <a:solidFill>
                  <a:srgbClr val="31546F"/>
                </a:solidFill>
                <a:latin typeface="Helvetica Light"/>
                <a:cs typeface="Helvetica Light"/>
              </a:rPr>
              <a:t>it</a:t>
            </a:r>
            <a:r>
              <a:rPr sz="2400" dirty="0" smtClean="0">
                <a:solidFill>
                  <a:srgbClr val="31546F"/>
                </a:solidFill>
                <a:latin typeface="Helvetica Light"/>
                <a:cs typeface="Helvetica Light"/>
              </a:rPr>
              <a:t>h</a:t>
            </a:r>
            <a:r>
              <a:rPr sz="2400" spc="5" dirty="0" smtClean="0">
                <a:solidFill>
                  <a:srgbClr val="31546F"/>
                </a:solidFill>
                <a:latin typeface="Helvetica Light"/>
                <a:cs typeface="Helvetica Light"/>
              </a:rPr>
              <a:t> </a:t>
            </a:r>
            <a:r>
              <a:rPr sz="2400" spc="-5" dirty="0" smtClean="0">
                <a:solidFill>
                  <a:srgbClr val="31546F"/>
                </a:solidFill>
                <a:latin typeface="Helvetica Light"/>
                <a:cs typeface="Helvetica Light"/>
              </a:rPr>
              <a:t>use</a:t>
            </a:r>
            <a:endParaRPr sz="2400" dirty="0" smtClean="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400" spc="-10" dirty="0" smtClean="0">
                <a:solidFill>
                  <a:srgbClr val="31546F"/>
                </a:solidFill>
                <a:latin typeface="Helvetica Light"/>
                <a:cs typeface="Helvetica Light"/>
              </a:rPr>
              <a:t>F</a:t>
            </a:r>
            <a:r>
              <a:rPr sz="2400" spc="-5" dirty="0" smtClean="0">
                <a:solidFill>
                  <a:srgbClr val="31546F"/>
                </a:solidFill>
                <a:latin typeface="Helvetica Light"/>
                <a:cs typeface="Helvetica Light"/>
              </a:rPr>
              <a:t>i</a:t>
            </a:r>
            <a:r>
              <a:rPr sz="2400" spc="5" dirty="0" smtClean="0">
                <a:solidFill>
                  <a:srgbClr val="31546F"/>
                </a:solidFill>
                <a:latin typeface="Helvetica Light"/>
                <a:cs typeface="Helvetica Light"/>
              </a:rPr>
              <a:t>n</a:t>
            </a:r>
            <a:r>
              <a:rPr sz="2400" dirty="0" smtClean="0">
                <a:solidFill>
                  <a:srgbClr val="31546F"/>
                </a:solidFill>
                <a:latin typeface="Helvetica Light"/>
                <a:cs typeface="Helvetica Light"/>
              </a:rPr>
              <a:t>d</a:t>
            </a:r>
            <a:r>
              <a:rPr sz="2400" spc="5" dirty="0" smtClean="0">
                <a:solidFill>
                  <a:srgbClr val="31546F"/>
                </a:solidFill>
                <a:latin typeface="Helvetica Light"/>
                <a:cs typeface="Helvetica Light"/>
              </a:rPr>
              <a:t>in</a:t>
            </a:r>
            <a:r>
              <a:rPr sz="2400" spc="-15" dirty="0" smtClean="0">
                <a:solidFill>
                  <a:srgbClr val="31546F"/>
                </a:solidFill>
                <a:latin typeface="Helvetica Light"/>
                <a:cs typeface="Helvetica Light"/>
              </a:rPr>
              <a:t>g</a:t>
            </a:r>
            <a:r>
              <a:rPr sz="2400" spc="-35" dirty="0" smtClean="0">
                <a:solidFill>
                  <a:srgbClr val="31546F"/>
                </a:solidFill>
                <a:latin typeface="Helvetica Light"/>
                <a:cs typeface="Helvetica Light"/>
              </a:rPr>
              <a:t> </a:t>
            </a:r>
            <a:r>
              <a:rPr sz="2400" dirty="0" smtClean="0">
                <a:solidFill>
                  <a:srgbClr val="31546F"/>
                </a:solidFill>
                <a:latin typeface="Helvetica Light"/>
                <a:cs typeface="Helvetica Light"/>
              </a:rPr>
              <a:t>a</a:t>
            </a:r>
            <a:r>
              <a:rPr sz="2400" spc="-20" dirty="0" smtClean="0">
                <a:solidFill>
                  <a:srgbClr val="31546F"/>
                </a:solidFill>
                <a:latin typeface="Helvetica Light"/>
                <a:cs typeface="Helvetica Light"/>
              </a:rPr>
              <a:t> </a:t>
            </a:r>
            <a:r>
              <a:rPr sz="2400" dirty="0" smtClean="0">
                <a:solidFill>
                  <a:srgbClr val="31546F"/>
                </a:solidFill>
                <a:latin typeface="Helvetica Light"/>
                <a:cs typeface="Helvetica Light"/>
              </a:rPr>
              <a:t>p</a:t>
            </a:r>
            <a:r>
              <a:rPr sz="2400" spc="-25" dirty="0" smtClean="0">
                <a:solidFill>
                  <a:srgbClr val="31546F"/>
                </a:solidFill>
                <a:latin typeface="Helvetica Light"/>
                <a:cs typeface="Helvetica Light"/>
              </a:rPr>
              <a:t>s</a:t>
            </a:r>
            <a:r>
              <a:rPr sz="2400" spc="-5" dirty="0" smtClean="0">
                <a:solidFill>
                  <a:srgbClr val="31546F"/>
                </a:solidFill>
                <a:latin typeface="Helvetica Light"/>
                <a:cs typeface="Helvetica Light"/>
              </a:rPr>
              <a:t>yc</a:t>
            </a:r>
            <a:r>
              <a:rPr sz="2400" spc="10" dirty="0" smtClean="0">
                <a:solidFill>
                  <a:srgbClr val="31546F"/>
                </a:solidFill>
                <a:latin typeface="Helvetica Light"/>
                <a:cs typeface="Helvetica Light"/>
              </a:rPr>
              <a:t>h</a:t>
            </a:r>
            <a:r>
              <a:rPr sz="2400" spc="5" dirty="0" smtClean="0">
                <a:solidFill>
                  <a:srgbClr val="31546F"/>
                </a:solidFill>
                <a:latin typeface="Helvetica Light"/>
                <a:cs typeface="Helvetica Light"/>
              </a:rPr>
              <a:t>iat</a:t>
            </a:r>
            <a:r>
              <a:rPr sz="2400" spc="-10" dirty="0" smtClean="0">
                <a:solidFill>
                  <a:srgbClr val="31546F"/>
                </a:solidFill>
                <a:latin typeface="Helvetica Light"/>
                <a:cs typeface="Helvetica Light"/>
              </a:rPr>
              <a:t>r</a:t>
            </a:r>
            <a:r>
              <a:rPr sz="2400" dirty="0" smtClean="0">
                <a:solidFill>
                  <a:srgbClr val="31546F"/>
                </a:solidFill>
                <a:latin typeface="Helvetica Light"/>
                <a:cs typeface="Helvetica Light"/>
              </a:rPr>
              <a:t>ic</a:t>
            </a:r>
            <a:r>
              <a:rPr sz="2400" spc="-20" dirty="0" smtClean="0">
                <a:solidFill>
                  <a:srgbClr val="31546F"/>
                </a:solidFill>
                <a:latin typeface="Helvetica Light"/>
                <a:cs typeface="Helvetica Light"/>
              </a:rPr>
              <a:t> </a:t>
            </a:r>
            <a:r>
              <a:rPr sz="2400" spc="-5" dirty="0" smtClean="0">
                <a:solidFill>
                  <a:srgbClr val="31546F"/>
                </a:solidFill>
                <a:latin typeface="Helvetica Light"/>
                <a:cs typeface="Helvetica Light"/>
              </a:rPr>
              <a:t>m</a:t>
            </a:r>
            <a:r>
              <a:rPr sz="2400" spc="10" dirty="0" smtClean="0">
                <a:solidFill>
                  <a:srgbClr val="31546F"/>
                </a:solidFill>
                <a:latin typeface="Helvetica Light"/>
                <a:cs typeface="Helvetica Light"/>
              </a:rPr>
              <a:t>e</a:t>
            </a:r>
            <a:r>
              <a:rPr sz="2400" dirty="0" smtClean="0">
                <a:solidFill>
                  <a:srgbClr val="31546F"/>
                </a:solidFill>
                <a:latin typeface="Helvetica Light"/>
                <a:cs typeface="Helvetica Light"/>
              </a:rPr>
              <a:t>d</a:t>
            </a:r>
            <a:r>
              <a:rPr sz="2400" spc="5" dirty="0" smtClean="0">
                <a:solidFill>
                  <a:srgbClr val="31546F"/>
                </a:solidFill>
                <a:latin typeface="Helvetica Light"/>
                <a:cs typeface="Helvetica Light"/>
              </a:rPr>
              <a:t>icati</a:t>
            </a:r>
            <a:r>
              <a:rPr sz="2400" spc="-35" dirty="0" smtClean="0">
                <a:solidFill>
                  <a:srgbClr val="31546F"/>
                </a:solidFill>
                <a:latin typeface="Helvetica Light"/>
                <a:cs typeface="Helvetica Light"/>
              </a:rPr>
              <a:t>o</a:t>
            </a:r>
            <a:r>
              <a:rPr sz="2400" dirty="0" smtClean="0">
                <a:solidFill>
                  <a:srgbClr val="31546F"/>
                </a:solidFill>
                <a:latin typeface="Helvetica Light"/>
                <a:cs typeface="Helvetica Light"/>
              </a:rPr>
              <a:t>n</a:t>
            </a:r>
            <a:r>
              <a:rPr sz="2400" spc="-70" dirty="0" smtClean="0">
                <a:solidFill>
                  <a:srgbClr val="31546F"/>
                </a:solidFill>
                <a:latin typeface="Helvetica Light"/>
                <a:cs typeface="Helvetica Light"/>
              </a:rPr>
              <a:t> </a:t>
            </a:r>
            <a:r>
              <a:rPr sz="2400" spc="5" dirty="0" smtClean="0">
                <a:solidFill>
                  <a:srgbClr val="31546F"/>
                </a:solidFill>
                <a:latin typeface="Helvetica Light"/>
                <a:cs typeface="Helvetica Light"/>
              </a:rPr>
              <a:t>tha</a:t>
            </a:r>
            <a:r>
              <a:rPr sz="2400" dirty="0" smtClean="0">
                <a:solidFill>
                  <a:srgbClr val="31546F"/>
                </a:solidFill>
                <a:latin typeface="Helvetica Light"/>
                <a:cs typeface="Helvetica Light"/>
              </a:rPr>
              <a:t>t</a:t>
            </a:r>
            <a:r>
              <a:rPr sz="2400" spc="-25" dirty="0" smtClean="0">
                <a:solidFill>
                  <a:srgbClr val="31546F"/>
                </a:solidFill>
                <a:latin typeface="Helvetica Light"/>
                <a:cs typeface="Helvetica Light"/>
              </a:rPr>
              <a:t> </a:t>
            </a:r>
            <a:r>
              <a:rPr sz="2400" dirty="0" smtClean="0">
                <a:solidFill>
                  <a:srgbClr val="31546F"/>
                </a:solidFill>
                <a:latin typeface="Helvetica Light"/>
                <a:cs typeface="Helvetica Light"/>
              </a:rPr>
              <a:t>d</a:t>
            </a:r>
            <a:r>
              <a:rPr sz="2400" spc="-10" dirty="0" smtClean="0">
                <a:solidFill>
                  <a:srgbClr val="31546F"/>
                </a:solidFill>
                <a:latin typeface="Helvetica Light"/>
                <a:cs typeface="Helvetica Light"/>
              </a:rPr>
              <a:t>o</a:t>
            </a:r>
            <a:r>
              <a:rPr sz="2400" spc="5" dirty="0" smtClean="0">
                <a:solidFill>
                  <a:srgbClr val="31546F"/>
                </a:solidFill>
                <a:latin typeface="Helvetica Light"/>
                <a:cs typeface="Helvetica Light"/>
              </a:rPr>
              <a:t>e</a:t>
            </a:r>
            <a:r>
              <a:rPr sz="2400" spc="-10" dirty="0" smtClean="0">
                <a:solidFill>
                  <a:srgbClr val="31546F"/>
                </a:solidFill>
                <a:latin typeface="Helvetica Light"/>
                <a:cs typeface="Helvetica Light"/>
              </a:rPr>
              <a:t>s</a:t>
            </a:r>
            <a:r>
              <a:rPr sz="2400" spc="-15" dirty="0" smtClean="0">
                <a:solidFill>
                  <a:srgbClr val="31546F"/>
                </a:solidFill>
                <a:latin typeface="Helvetica Light"/>
                <a:cs typeface="Helvetica Light"/>
              </a:rPr>
              <a:t> </a:t>
            </a:r>
            <a:r>
              <a:rPr sz="2400" spc="-5" dirty="0" smtClean="0">
                <a:solidFill>
                  <a:srgbClr val="31546F"/>
                </a:solidFill>
                <a:latin typeface="Helvetica Light"/>
                <a:cs typeface="Helvetica Light"/>
              </a:rPr>
              <a:t>n</a:t>
            </a:r>
            <a:r>
              <a:rPr sz="2400" spc="10" dirty="0" smtClean="0">
                <a:solidFill>
                  <a:srgbClr val="31546F"/>
                </a:solidFill>
                <a:latin typeface="Helvetica Light"/>
                <a:cs typeface="Helvetica Light"/>
              </a:rPr>
              <a:t>o</a:t>
            </a:r>
            <a:r>
              <a:rPr sz="2400" dirty="0" smtClean="0">
                <a:solidFill>
                  <a:srgbClr val="31546F"/>
                </a:solidFill>
                <a:latin typeface="Helvetica Light"/>
                <a:cs typeface="Helvetica Light"/>
              </a:rPr>
              <a:t>t</a:t>
            </a:r>
            <a:r>
              <a:rPr sz="2400" spc="-25" dirty="0" smtClean="0">
                <a:solidFill>
                  <a:srgbClr val="31546F"/>
                </a:solidFill>
                <a:latin typeface="Helvetica Light"/>
                <a:cs typeface="Helvetica Light"/>
              </a:rPr>
              <a:t> </a:t>
            </a:r>
            <a:r>
              <a:rPr sz="2400" spc="5" dirty="0" smtClean="0">
                <a:solidFill>
                  <a:srgbClr val="31546F"/>
                </a:solidFill>
                <a:latin typeface="Helvetica Light"/>
                <a:cs typeface="Helvetica Light"/>
              </a:rPr>
              <a:t>inte</a:t>
            </a:r>
            <a:r>
              <a:rPr sz="2400" spc="-10" dirty="0" smtClean="0">
                <a:solidFill>
                  <a:srgbClr val="31546F"/>
                </a:solidFill>
                <a:latin typeface="Helvetica Light"/>
                <a:cs typeface="Helvetica Light"/>
              </a:rPr>
              <a:t>rf</a:t>
            </a:r>
            <a:r>
              <a:rPr sz="2400" spc="-5" dirty="0" smtClean="0">
                <a:solidFill>
                  <a:srgbClr val="31546F"/>
                </a:solidFill>
                <a:latin typeface="Helvetica Light"/>
                <a:cs typeface="Helvetica Light"/>
              </a:rPr>
              <a:t>e</a:t>
            </a:r>
            <a:r>
              <a:rPr sz="2400" dirty="0" smtClean="0">
                <a:solidFill>
                  <a:srgbClr val="31546F"/>
                </a:solidFill>
                <a:latin typeface="Helvetica Light"/>
                <a:cs typeface="Helvetica Light"/>
              </a:rPr>
              <a:t>re</a:t>
            </a:r>
            <a:r>
              <a:rPr lang="en-US" sz="2400" dirty="0" smtClean="0">
                <a:solidFill>
                  <a:srgbClr val="31546F"/>
                </a:solidFill>
                <a:latin typeface="Helvetica Light"/>
                <a:cs typeface="Helvetica Light"/>
              </a:rPr>
              <a:t> </a:t>
            </a:r>
            <a:r>
              <a:rPr sz="2400" spc="-15" dirty="0" smtClean="0">
                <a:solidFill>
                  <a:srgbClr val="31546F"/>
                </a:solidFill>
                <a:latin typeface="Helvetica Light"/>
                <a:cs typeface="Helvetica Light"/>
              </a:rPr>
              <a:t>w</a:t>
            </a:r>
            <a:r>
              <a:rPr sz="2400" spc="5" dirty="0" smtClean="0">
                <a:solidFill>
                  <a:srgbClr val="31546F"/>
                </a:solidFill>
                <a:latin typeface="Helvetica Light"/>
                <a:cs typeface="Helvetica Light"/>
              </a:rPr>
              <a:t>it</a:t>
            </a:r>
            <a:r>
              <a:rPr sz="2400" dirty="0" smtClean="0">
                <a:solidFill>
                  <a:srgbClr val="31546F"/>
                </a:solidFill>
                <a:latin typeface="Helvetica Light"/>
                <a:cs typeface="Helvetica Light"/>
              </a:rPr>
              <a:t>h </a:t>
            </a:r>
            <a:r>
              <a:rPr sz="2400" spc="-5" dirty="0" smtClean="0">
                <a:solidFill>
                  <a:srgbClr val="31546F"/>
                </a:solidFill>
                <a:latin typeface="Helvetica Light"/>
                <a:cs typeface="Helvetica Light"/>
              </a:rPr>
              <a:t>dr</a:t>
            </a:r>
            <a:r>
              <a:rPr sz="2400" spc="5" dirty="0" smtClean="0">
                <a:solidFill>
                  <a:srgbClr val="31546F"/>
                </a:solidFill>
                <a:latin typeface="Helvetica Light"/>
                <a:cs typeface="Helvetica Light"/>
              </a:rPr>
              <a:t>u</a:t>
            </a:r>
            <a:r>
              <a:rPr sz="2400" dirty="0" smtClean="0">
                <a:solidFill>
                  <a:srgbClr val="31546F"/>
                </a:solidFill>
                <a:latin typeface="Helvetica Light"/>
                <a:cs typeface="Helvetica Light"/>
              </a:rPr>
              <a:t>g</a:t>
            </a:r>
            <a:r>
              <a:rPr sz="2400" spc="-35" dirty="0" smtClean="0">
                <a:solidFill>
                  <a:srgbClr val="31546F"/>
                </a:solidFill>
                <a:latin typeface="Helvetica Light"/>
                <a:cs typeface="Helvetica Light"/>
              </a:rPr>
              <a:t> </a:t>
            </a:r>
            <a:r>
              <a:rPr sz="2400" dirty="0" smtClean="0">
                <a:solidFill>
                  <a:srgbClr val="31546F"/>
                </a:solidFill>
                <a:latin typeface="Helvetica Light"/>
                <a:cs typeface="Helvetica Light"/>
              </a:rPr>
              <a:t>u</a:t>
            </a:r>
            <a:r>
              <a:rPr sz="2400" spc="-15" dirty="0" smtClean="0">
                <a:solidFill>
                  <a:srgbClr val="31546F"/>
                </a:solidFill>
                <a:latin typeface="Helvetica Light"/>
                <a:cs typeface="Helvetica Light"/>
              </a:rPr>
              <a:t>s</a:t>
            </a:r>
            <a:r>
              <a:rPr sz="2400" dirty="0" smtClean="0">
                <a:solidFill>
                  <a:srgbClr val="31546F"/>
                </a:solidFill>
                <a:latin typeface="Helvetica Light"/>
                <a:cs typeface="Helvetica Light"/>
              </a:rPr>
              <a:t>e</a:t>
            </a:r>
          </a:p>
          <a:p>
            <a:pPr marL="365760" indent="-365760">
              <a:lnSpc>
                <a:spcPct val="100000"/>
              </a:lnSpc>
              <a:spcAft>
                <a:spcPts val="600"/>
              </a:spcAft>
              <a:buFont typeface="Wingdings"/>
              <a:buChar char=""/>
              <a:tabLst>
                <a:tab pos="379095" algn="l"/>
              </a:tabLst>
            </a:pPr>
            <a:r>
              <a:rPr lang="en-US" sz="2400" spc="-15" dirty="0" smtClean="0">
                <a:solidFill>
                  <a:srgbClr val="31546F"/>
                </a:solidFill>
                <a:latin typeface="Helvetica Light"/>
                <a:cs typeface="Helvetica Light"/>
              </a:rPr>
              <a:t>S</a:t>
            </a:r>
            <a:r>
              <a:rPr sz="2400" spc="5" dirty="0" smtClean="0">
                <a:solidFill>
                  <a:srgbClr val="31546F"/>
                </a:solidFill>
                <a:latin typeface="Helvetica Light"/>
                <a:cs typeface="Helvetica Light"/>
              </a:rPr>
              <a:t>etti</a:t>
            </a:r>
            <a:r>
              <a:rPr sz="2400" dirty="0" smtClean="0">
                <a:solidFill>
                  <a:srgbClr val="31546F"/>
                </a:solidFill>
                <a:latin typeface="Helvetica Light"/>
                <a:cs typeface="Helvetica Light"/>
              </a:rPr>
              <a:t>ng</a:t>
            </a:r>
            <a:r>
              <a:rPr sz="2400" spc="-35" dirty="0" smtClean="0">
                <a:solidFill>
                  <a:srgbClr val="31546F"/>
                </a:solidFill>
                <a:latin typeface="Helvetica Light"/>
                <a:cs typeface="Helvetica Light"/>
              </a:rPr>
              <a:t> </a:t>
            </a:r>
            <a:r>
              <a:rPr sz="2400" dirty="0" smtClean="0">
                <a:solidFill>
                  <a:srgbClr val="31546F"/>
                </a:solidFill>
                <a:latin typeface="Helvetica Light"/>
                <a:cs typeface="Helvetica Light"/>
              </a:rPr>
              <a:t>up </a:t>
            </a:r>
            <a:r>
              <a:rPr sz="2400" spc="5" dirty="0" smtClean="0">
                <a:solidFill>
                  <a:srgbClr val="31546F"/>
                </a:solidFill>
                <a:latin typeface="Helvetica Light"/>
                <a:cs typeface="Helvetica Light"/>
              </a:rPr>
              <a:t>di</a:t>
            </a:r>
            <a:r>
              <a:rPr sz="2400" dirty="0" smtClean="0">
                <a:solidFill>
                  <a:srgbClr val="31546F"/>
                </a:solidFill>
                <a:latin typeface="Helvetica Light"/>
                <a:cs typeface="Helvetica Light"/>
              </a:rPr>
              <a:t>r</a:t>
            </a:r>
            <a:r>
              <a:rPr sz="2400" spc="5" dirty="0" smtClean="0">
                <a:solidFill>
                  <a:srgbClr val="31546F"/>
                </a:solidFill>
                <a:latin typeface="Helvetica Light"/>
                <a:cs typeface="Helvetica Light"/>
              </a:rPr>
              <a:t>ec</a:t>
            </a:r>
            <a:r>
              <a:rPr sz="2400" dirty="0" smtClean="0">
                <a:solidFill>
                  <a:srgbClr val="31546F"/>
                </a:solidFill>
                <a:latin typeface="Helvetica Light"/>
                <a:cs typeface="Helvetica Light"/>
              </a:rPr>
              <a:t>t</a:t>
            </a:r>
            <a:r>
              <a:rPr sz="2400" spc="-45" dirty="0" smtClean="0">
                <a:solidFill>
                  <a:srgbClr val="31546F"/>
                </a:solidFill>
                <a:latin typeface="Helvetica Light"/>
                <a:cs typeface="Helvetica Light"/>
              </a:rPr>
              <a:t> </a:t>
            </a:r>
            <a:r>
              <a:rPr sz="2400" spc="-5" dirty="0" smtClean="0">
                <a:solidFill>
                  <a:srgbClr val="31546F"/>
                </a:solidFill>
                <a:latin typeface="Helvetica Light"/>
                <a:cs typeface="Helvetica Light"/>
              </a:rPr>
              <a:t>p</a:t>
            </a:r>
            <a:r>
              <a:rPr sz="2400" spc="10" dirty="0" smtClean="0">
                <a:solidFill>
                  <a:srgbClr val="31546F"/>
                </a:solidFill>
                <a:latin typeface="Helvetica Light"/>
                <a:cs typeface="Helvetica Light"/>
              </a:rPr>
              <a:t>a</a:t>
            </a:r>
            <a:r>
              <a:rPr sz="2400" spc="-10" dirty="0" smtClean="0">
                <a:solidFill>
                  <a:srgbClr val="31546F"/>
                </a:solidFill>
                <a:latin typeface="Helvetica Light"/>
                <a:cs typeface="Helvetica Light"/>
              </a:rPr>
              <a:t>y</a:t>
            </a:r>
            <a:r>
              <a:rPr sz="2400" spc="-5" dirty="0" smtClean="0">
                <a:solidFill>
                  <a:srgbClr val="31546F"/>
                </a:solidFill>
                <a:latin typeface="Helvetica Light"/>
                <a:cs typeface="Helvetica Light"/>
              </a:rPr>
              <a:t>m</a:t>
            </a:r>
            <a:r>
              <a:rPr sz="2400" spc="5" dirty="0" smtClean="0">
                <a:solidFill>
                  <a:srgbClr val="31546F"/>
                </a:solidFill>
                <a:latin typeface="Helvetica Light"/>
                <a:cs typeface="Helvetica Light"/>
              </a:rPr>
              <a:t>e</a:t>
            </a:r>
            <a:r>
              <a:rPr sz="2400" dirty="0" smtClean="0">
                <a:solidFill>
                  <a:srgbClr val="31546F"/>
                </a:solidFill>
                <a:latin typeface="Helvetica Light"/>
                <a:cs typeface="Helvetica Light"/>
              </a:rPr>
              <a:t>nt</a:t>
            </a:r>
            <a:r>
              <a:rPr sz="2400" spc="-20" dirty="0" smtClean="0">
                <a:solidFill>
                  <a:srgbClr val="31546F"/>
                </a:solidFill>
                <a:latin typeface="Helvetica Light"/>
                <a:cs typeface="Helvetica Light"/>
              </a:rPr>
              <a:t> </a:t>
            </a:r>
            <a:r>
              <a:rPr sz="2400" dirty="0" smtClean="0">
                <a:solidFill>
                  <a:srgbClr val="31546F"/>
                </a:solidFill>
                <a:latin typeface="Helvetica Light"/>
                <a:cs typeface="Helvetica Light"/>
              </a:rPr>
              <a:t>of r</a:t>
            </a:r>
            <a:r>
              <a:rPr sz="2400" spc="10" dirty="0" smtClean="0">
                <a:solidFill>
                  <a:srgbClr val="31546F"/>
                </a:solidFill>
                <a:latin typeface="Helvetica Light"/>
                <a:cs typeface="Helvetica Light"/>
              </a:rPr>
              <a:t>e</a:t>
            </a:r>
            <a:r>
              <a:rPr sz="2400" dirty="0" smtClean="0">
                <a:solidFill>
                  <a:srgbClr val="31546F"/>
                </a:solidFill>
                <a:latin typeface="Helvetica Light"/>
                <a:cs typeface="Helvetica Light"/>
              </a:rPr>
              <a:t>nt</a:t>
            </a:r>
            <a:r>
              <a:rPr sz="2400" spc="-20" dirty="0" smtClean="0">
                <a:solidFill>
                  <a:srgbClr val="31546F"/>
                </a:solidFill>
                <a:latin typeface="Helvetica Light"/>
                <a:cs typeface="Helvetica Light"/>
              </a:rPr>
              <a:t> </a:t>
            </a:r>
            <a:r>
              <a:rPr sz="2400" dirty="0" smtClean="0">
                <a:solidFill>
                  <a:srgbClr val="31546F"/>
                </a:solidFill>
                <a:latin typeface="Helvetica Light"/>
                <a:cs typeface="Helvetica Light"/>
              </a:rPr>
              <a:t>for</a:t>
            </a:r>
            <a:r>
              <a:rPr sz="2400" spc="-5" dirty="0" smtClean="0">
                <a:solidFill>
                  <a:srgbClr val="31546F"/>
                </a:solidFill>
                <a:latin typeface="Helvetica Light"/>
                <a:cs typeface="Helvetica Light"/>
              </a:rPr>
              <a:t> </a:t>
            </a:r>
            <a:r>
              <a:rPr sz="2400" spc="5" dirty="0" smtClean="0">
                <a:solidFill>
                  <a:srgbClr val="31546F"/>
                </a:solidFill>
                <a:latin typeface="Helvetica Light"/>
                <a:cs typeface="Helvetica Light"/>
              </a:rPr>
              <a:t>te</a:t>
            </a:r>
            <a:r>
              <a:rPr sz="2400" dirty="0" smtClean="0">
                <a:solidFill>
                  <a:srgbClr val="31546F"/>
                </a:solidFill>
                <a:latin typeface="Helvetica Light"/>
                <a:cs typeface="Helvetica Light"/>
              </a:rPr>
              <a:t>n</a:t>
            </a:r>
            <a:r>
              <a:rPr sz="2400" spc="5" dirty="0" smtClean="0">
                <a:solidFill>
                  <a:srgbClr val="31546F"/>
                </a:solidFill>
                <a:latin typeface="Helvetica Light"/>
                <a:cs typeface="Helvetica Light"/>
              </a:rPr>
              <a:t>a</a:t>
            </a:r>
            <a:r>
              <a:rPr sz="2400" dirty="0" smtClean="0">
                <a:solidFill>
                  <a:srgbClr val="31546F"/>
                </a:solidFill>
                <a:latin typeface="Helvetica Light"/>
                <a:cs typeface="Helvetica Light"/>
              </a:rPr>
              <a:t>nt</a:t>
            </a:r>
            <a:r>
              <a:rPr sz="2400" spc="-45" dirty="0" smtClean="0">
                <a:solidFill>
                  <a:srgbClr val="31546F"/>
                </a:solidFill>
                <a:latin typeface="Helvetica Light"/>
                <a:cs typeface="Helvetica Light"/>
              </a:rPr>
              <a:t> </a:t>
            </a:r>
            <a:r>
              <a:rPr sz="2400" spc="-15" dirty="0" smtClean="0">
                <a:solidFill>
                  <a:srgbClr val="31546F"/>
                </a:solidFill>
                <a:latin typeface="Helvetica Light"/>
                <a:cs typeface="Helvetica Light"/>
              </a:rPr>
              <a:t>w</a:t>
            </a:r>
            <a:r>
              <a:rPr sz="2400" dirty="0" smtClean="0">
                <a:solidFill>
                  <a:srgbClr val="31546F"/>
                </a:solidFill>
                <a:latin typeface="Helvetica Light"/>
                <a:cs typeface="Helvetica Light"/>
              </a:rPr>
              <a:t>ho </a:t>
            </a:r>
            <a:r>
              <a:rPr sz="2400" spc="-10" dirty="0" smtClean="0">
                <a:solidFill>
                  <a:srgbClr val="31546F"/>
                </a:solidFill>
                <a:latin typeface="Helvetica Light"/>
                <a:cs typeface="Helvetica Light"/>
              </a:rPr>
              <a:t>s</a:t>
            </a:r>
            <a:r>
              <a:rPr sz="2400" spc="-5" dirty="0" smtClean="0">
                <a:solidFill>
                  <a:srgbClr val="31546F"/>
                </a:solidFill>
                <a:latin typeface="Helvetica Light"/>
                <a:cs typeface="Helvetica Light"/>
              </a:rPr>
              <a:t>p</a:t>
            </a:r>
            <a:r>
              <a:rPr sz="2400" spc="10" dirty="0" smtClean="0">
                <a:solidFill>
                  <a:srgbClr val="31546F"/>
                </a:solidFill>
                <a:latin typeface="Helvetica Light"/>
                <a:cs typeface="Helvetica Light"/>
              </a:rPr>
              <a:t>e</a:t>
            </a:r>
            <a:r>
              <a:rPr sz="2400" dirty="0" smtClean="0">
                <a:solidFill>
                  <a:srgbClr val="31546F"/>
                </a:solidFill>
                <a:latin typeface="Helvetica Light"/>
                <a:cs typeface="Helvetica Light"/>
              </a:rPr>
              <a:t>n</a:t>
            </a:r>
            <a:r>
              <a:rPr sz="2400" spc="-5" dirty="0" smtClean="0">
                <a:solidFill>
                  <a:srgbClr val="31546F"/>
                </a:solidFill>
                <a:latin typeface="Helvetica Light"/>
                <a:cs typeface="Helvetica Light"/>
              </a:rPr>
              <a:t>ds</a:t>
            </a:r>
            <a:r>
              <a:rPr lang="en-US" sz="2400" dirty="0">
                <a:solidFill>
                  <a:srgbClr val="31546F"/>
                </a:solidFill>
                <a:latin typeface="Helvetica Light"/>
                <a:cs typeface="Helvetica Light"/>
              </a:rPr>
              <a:t> </a:t>
            </a:r>
            <a:r>
              <a:rPr sz="2400" spc="-25" dirty="0" smtClean="0">
                <a:solidFill>
                  <a:srgbClr val="31546F"/>
                </a:solidFill>
                <a:latin typeface="Helvetica Light"/>
                <a:cs typeface="Helvetica Light"/>
              </a:rPr>
              <a:t>m</a:t>
            </a:r>
            <a:r>
              <a:rPr sz="2400" spc="-10" dirty="0" smtClean="0">
                <a:solidFill>
                  <a:srgbClr val="31546F"/>
                </a:solidFill>
                <a:latin typeface="Helvetica Light"/>
                <a:cs typeface="Helvetica Light"/>
              </a:rPr>
              <a:t>o</a:t>
            </a:r>
            <a:r>
              <a:rPr sz="2400" spc="-25" dirty="0" smtClean="0">
                <a:solidFill>
                  <a:srgbClr val="31546F"/>
                </a:solidFill>
                <a:latin typeface="Helvetica Light"/>
                <a:cs typeface="Helvetica Light"/>
              </a:rPr>
              <a:t>s</a:t>
            </a:r>
            <a:r>
              <a:rPr sz="2400" dirty="0" smtClean="0">
                <a:solidFill>
                  <a:srgbClr val="31546F"/>
                </a:solidFill>
                <a:latin typeface="Helvetica Light"/>
                <a:cs typeface="Helvetica Light"/>
              </a:rPr>
              <a:t>t</a:t>
            </a:r>
            <a:r>
              <a:rPr sz="2400" spc="5" dirty="0" smtClean="0">
                <a:solidFill>
                  <a:srgbClr val="31546F"/>
                </a:solidFill>
                <a:latin typeface="Helvetica Light"/>
                <a:cs typeface="Helvetica Light"/>
              </a:rPr>
              <a:t> </a:t>
            </a:r>
            <a:r>
              <a:rPr sz="2400" spc="-15" dirty="0" smtClean="0">
                <a:solidFill>
                  <a:srgbClr val="31546F"/>
                </a:solidFill>
                <a:latin typeface="Helvetica Light"/>
                <a:cs typeface="Helvetica Light"/>
              </a:rPr>
              <a:t>of</a:t>
            </a:r>
            <a:r>
              <a:rPr sz="2400" dirty="0" smtClean="0">
                <a:solidFill>
                  <a:srgbClr val="31546F"/>
                </a:solidFill>
                <a:latin typeface="Helvetica Light"/>
                <a:cs typeface="Helvetica Light"/>
              </a:rPr>
              <a:t> </a:t>
            </a:r>
            <a:r>
              <a:rPr sz="2400" spc="5" dirty="0" smtClean="0">
                <a:solidFill>
                  <a:srgbClr val="31546F"/>
                </a:solidFill>
                <a:latin typeface="Helvetica Light"/>
                <a:cs typeface="Helvetica Light"/>
              </a:rPr>
              <a:t>hi</a:t>
            </a:r>
            <a:r>
              <a:rPr sz="2400" spc="-10" dirty="0" smtClean="0">
                <a:solidFill>
                  <a:srgbClr val="31546F"/>
                </a:solidFill>
                <a:latin typeface="Helvetica Light"/>
                <a:cs typeface="Helvetica Light"/>
              </a:rPr>
              <a:t>s</a:t>
            </a:r>
            <a:r>
              <a:rPr sz="2400" spc="-15" dirty="0" smtClean="0">
                <a:solidFill>
                  <a:srgbClr val="31546F"/>
                </a:solidFill>
                <a:latin typeface="Helvetica Light"/>
                <a:cs typeface="Helvetica Light"/>
              </a:rPr>
              <a:t> </a:t>
            </a:r>
            <a:r>
              <a:rPr sz="2400" spc="-25" dirty="0" smtClean="0">
                <a:solidFill>
                  <a:srgbClr val="31546F"/>
                </a:solidFill>
                <a:latin typeface="Helvetica Light"/>
                <a:cs typeface="Helvetica Light"/>
              </a:rPr>
              <a:t>m</a:t>
            </a:r>
            <a:r>
              <a:rPr sz="2400" spc="-10" dirty="0" smtClean="0">
                <a:solidFill>
                  <a:srgbClr val="31546F"/>
                </a:solidFill>
                <a:latin typeface="Helvetica Light"/>
                <a:cs typeface="Helvetica Light"/>
              </a:rPr>
              <a:t>o</a:t>
            </a:r>
            <a:r>
              <a:rPr sz="2400" spc="5" dirty="0" smtClean="0">
                <a:solidFill>
                  <a:srgbClr val="31546F"/>
                </a:solidFill>
                <a:latin typeface="Helvetica Light"/>
                <a:cs typeface="Helvetica Light"/>
              </a:rPr>
              <a:t>ne</a:t>
            </a:r>
            <a:r>
              <a:rPr sz="2400" dirty="0" smtClean="0">
                <a:solidFill>
                  <a:srgbClr val="31546F"/>
                </a:solidFill>
                <a:latin typeface="Helvetica Light"/>
                <a:cs typeface="Helvetica Light"/>
              </a:rPr>
              <a:t>y</a:t>
            </a:r>
            <a:r>
              <a:rPr sz="2400" spc="-35" dirty="0" smtClean="0">
                <a:solidFill>
                  <a:srgbClr val="31546F"/>
                </a:solidFill>
                <a:latin typeface="Helvetica Light"/>
                <a:cs typeface="Helvetica Light"/>
              </a:rPr>
              <a:t> </a:t>
            </a:r>
            <a:r>
              <a:rPr sz="2400" spc="-10" dirty="0" smtClean="0">
                <a:solidFill>
                  <a:srgbClr val="31546F"/>
                </a:solidFill>
                <a:latin typeface="Helvetica Light"/>
                <a:cs typeface="Helvetica Light"/>
              </a:rPr>
              <a:t>o</a:t>
            </a:r>
            <a:r>
              <a:rPr sz="2400" dirty="0" smtClean="0">
                <a:solidFill>
                  <a:srgbClr val="31546F"/>
                </a:solidFill>
                <a:latin typeface="Helvetica Light"/>
                <a:cs typeface="Helvetica Light"/>
              </a:rPr>
              <a:t>n</a:t>
            </a:r>
            <a:r>
              <a:rPr sz="2400" spc="5" dirty="0" smtClean="0">
                <a:solidFill>
                  <a:srgbClr val="31546F"/>
                </a:solidFill>
                <a:latin typeface="Helvetica Light"/>
                <a:cs typeface="Helvetica Light"/>
              </a:rPr>
              <a:t> </a:t>
            </a:r>
            <a:r>
              <a:rPr sz="2400" spc="-25" dirty="0" smtClean="0">
                <a:solidFill>
                  <a:srgbClr val="31546F"/>
                </a:solidFill>
                <a:latin typeface="Helvetica Light"/>
                <a:cs typeface="Helvetica Light"/>
              </a:rPr>
              <a:t>s</a:t>
            </a:r>
            <a:r>
              <a:rPr sz="2400" spc="5" dirty="0" smtClean="0">
                <a:solidFill>
                  <a:srgbClr val="31546F"/>
                </a:solidFill>
                <a:latin typeface="Helvetica Light"/>
                <a:cs typeface="Helvetica Light"/>
              </a:rPr>
              <a:t>e</a:t>
            </a:r>
            <a:r>
              <a:rPr sz="2400" spc="-15" dirty="0" smtClean="0">
                <a:solidFill>
                  <a:srgbClr val="31546F"/>
                </a:solidFill>
                <a:latin typeface="Helvetica Light"/>
                <a:cs typeface="Helvetica Light"/>
              </a:rPr>
              <a:t>x</a:t>
            </a:r>
            <a:r>
              <a:rPr sz="2400" dirty="0" smtClean="0">
                <a:solidFill>
                  <a:srgbClr val="31546F"/>
                </a:solidFill>
                <a:latin typeface="Helvetica Light"/>
                <a:cs typeface="Helvetica Light"/>
              </a:rPr>
              <a:t> </a:t>
            </a:r>
            <a:r>
              <a:rPr sz="2400" spc="-15" dirty="0" smtClean="0">
                <a:solidFill>
                  <a:srgbClr val="31546F"/>
                </a:solidFill>
                <a:latin typeface="Helvetica Light"/>
                <a:cs typeface="Helvetica Light"/>
              </a:rPr>
              <a:t>w</a:t>
            </a:r>
            <a:r>
              <a:rPr sz="2400" spc="-10" dirty="0" smtClean="0">
                <a:solidFill>
                  <a:srgbClr val="31546F"/>
                </a:solidFill>
                <a:latin typeface="Helvetica Light"/>
                <a:cs typeface="Helvetica Light"/>
              </a:rPr>
              <a:t>o</a:t>
            </a:r>
            <a:r>
              <a:rPr sz="2400" dirty="0" smtClean="0">
                <a:solidFill>
                  <a:srgbClr val="31546F"/>
                </a:solidFill>
                <a:latin typeface="Helvetica Light"/>
                <a:cs typeface="Helvetica Light"/>
              </a:rPr>
              <a:t>r</a:t>
            </a:r>
            <a:r>
              <a:rPr sz="2400" spc="-10" dirty="0" smtClean="0">
                <a:solidFill>
                  <a:srgbClr val="31546F"/>
                </a:solidFill>
                <a:latin typeface="Helvetica Light"/>
                <a:cs typeface="Helvetica Light"/>
              </a:rPr>
              <a:t>k</a:t>
            </a:r>
            <a:r>
              <a:rPr sz="2400" spc="5" dirty="0" smtClean="0">
                <a:solidFill>
                  <a:srgbClr val="31546F"/>
                </a:solidFill>
                <a:latin typeface="Helvetica Light"/>
                <a:cs typeface="Helvetica Light"/>
              </a:rPr>
              <a:t>e</a:t>
            </a:r>
            <a:r>
              <a:rPr sz="2400" spc="-10" dirty="0" smtClean="0">
                <a:solidFill>
                  <a:srgbClr val="31546F"/>
                </a:solidFill>
                <a:latin typeface="Helvetica Light"/>
                <a:cs typeface="Helvetica Light"/>
              </a:rPr>
              <a:t>rs</a:t>
            </a:r>
            <a:endParaRPr sz="2400" dirty="0" smtClean="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400" dirty="0" smtClean="0">
                <a:solidFill>
                  <a:srgbClr val="31546F"/>
                </a:solidFill>
                <a:latin typeface="Helvetica Light"/>
                <a:cs typeface="Helvetica Light"/>
              </a:rPr>
              <a:t>D</a:t>
            </a:r>
            <a:r>
              <a:rPr sz="2400" spc="5" dirty="0" smtClean="0">
                <a:solidFill>
                  <a:srgbClr val="31546F"/>
                </a:solidFill>
                <a:latin typeface="Helvetica Light"/>
                <a:cs typeface="Helvetica Light"/>
              </a:rPr>
              <a:t>i</a:t>
            </a:r>
            <a:r>
              <a:rPr sz="2400" spc="-25" dirty="0" smtClean="0">
                <a:solidFill>
                  <a:srgbClr val="31546F"/>
                </a:solidFill>
                <a:latin typeface="Helvetica Light"/>
                <a:cs typeface="Helvetica Light"/>
              </a:rPr>
              <a:t>s</a:t>
            </a:r>
            <a:r>
              <a:rPr sz="2400" spc="5" dirty="0" smtClean="0">
                <a:solidFill>
                  <a:srgbClr val="31546F"/>
                </a:solidFill>
                <a:latin typeface="Helvetica Light"/>
                <a:cs typeface="Helvetica Light"/>
              </a:rPr>
              <a:t>cu</a:t>
            </a:r>
            <a:r>
              <a:rPr sz="2400" spc="-25" dirty="0" smtClean="0">
                <a:solidFill>
                  <a:srgbClr val="31546F"/>
                </a:solidFill>
                <a:latin typeface="Helvetica Light"/>
                <a:cs typeface="Helvetica Light"/>
              </a:rPr>
              <a:t>ss</a:t>
            </a:r>
            <a:r>
              <a:rPr sz="2400" spc="5" dirty="0" smtClean="0">
                <a:solidFill>
                  <a:srgbClr val="31546F"/>
                </a:solidFill>
                <a:latin typeface="Helvetica Light"/>
                <a:cs typeface="Helvetica Light"/>
              </a:rPr>
              <a:t>in</a:t>
            </a:r>
            <a:r>
              <a:rPr sz="2400" spc="-15" dirty="0" smtClean="0">
                <a:solidFill>
                  <a:srgbClr val="31546F"/>
                </a:solidFill>
                <a:latin typeface="Helvetica Light"/>
                <a:cs typeface="Helvetica Light"/>
              </a:rPr>
              <a:t>g</a:t>
            </a:r>
            <a:r>
              <a:rPr sz="2400" dirty="0" smtClean="0">
                <a:solidFill>
                  <a:srgbClr val="31546F"/>
                </a:solidFill>
                <a:latin typeface="Helvetica Light"/>
                <a:cs typeface="Helvetica Light"/>
              </a:rPr>
              <a:t> </a:t>
            </a:r>
            <a:r>
              <a:rPr sz="2400" spc="-5" dirty="0" smtClean="0">
                <a:solidFill>
                  <a:srgbClr val="31546F"/>
                </a:solidFill>
                <a:latin typeface="Helvetica Light"/>
                <a:cs typeface="Helvetica Light"/>
              </a:rPr>
              <a:t>m</a:t>
            </a:r>
            <a:r>
              <a:rPr sz="2400" dirty="0" smtClean="0">
                <a:solidFill>
                  <a:srgbClr val="31546F"/>
                </a:solidFill>
                <a:latin typeface="Helvetica Light"/>
                <a:cs typeface="Helvetica Light"/>
              </a:rPr>
              <a:t>e</a:t>
            </a:r>
            <a:r>
              <a:rPr sz="2400" spc="5" dirty="0" smtClean="0">
                <a:solidFill>
                  <a:srgbClr val="31546F"/>
                </a:solidFill>
                <a:latin typeface="Helvetica Light"/>
                <a:cs typeface="Helvetica Light"/>
              </a:rPr>
              <a:t>th</a:t>
            </a:r>
            <a:r>
              <a:rPr sz="2400" spc="-10" dirty="0" smtClean="0">
                <a:solidFill>
                  <a:srgbClr val="31546F"/>
                </a:solidFill>
                <a:latin typeface="Helvetica Light"/>
                <a:cs typeface="Helvetica Light"/>
              </a:rPr>
              <a:t>o</a:t>
            </a:r>
            <a:r>
              <a:rPr sz="2400" dirty="0" smtClean="0">
                <a:solidFill>
                  <a:srgbClr val="31546F"/>
                </a:solidFill>
                <a:latin typeface="Helvetica Light"/>
                <a:cs typeface="Helvetica Light"/>
              </a:rPr>
              <a:t>d</a:t>
            </a:r>
            <a:r>
              <a:rPr sz="2400" spc="-10" dirty="0" smtClean="0">
                <a:solidFill>
                  <a:srgbClr val="31546F"/>
                </a:solidFill>
                <a:latin typeface="Helvetica Light"/>
                <a:cs typeface="Helvetica Light"/>
              </a:rPr>
              <a:t>s</a:t>
            </a:r>
            <a:r>
              <a:rPr sz="2400" spc="-40" dirty="0" smtClean="0">
                <a:solidFill>
                  <a:srgbClr val="31546F"/>
                </a:solidFill>
                <a:latin typeface="Helvetica Light"/>
                <a:cs typeface="Helvetica Light"/>
              </a:rPr>
              <a:t> </a:t>
            </a:r>
            <a:r>
              <a:rPr sz="2400" spc="-10" dirty="0" smtClean="0">
                <a:solidFill>
                  <a:srgbClr val="31546F"/>
                </a:solidFill>
                <a:latin typeface="Helvetica Light"/>
                <a:cs typeface="Helvetica Light"/>
              </a:rPr>
              <a:t>for</a:t>
            </a:r>
            <a:r>
              <a:rPr sz="2400" dirty="0" smtClean="0">
                <a:solidFill>
                  <a:srgbClr val="31546F"/>
                </a:solidFill>
                <a:latin typeface="Helvetica Light"/>
                <a:cs typeface="Helvetica Light"/>
              </a:rPr>
              <a:t> </a:t>
            </a:r>
            <a:r>
              <a:rPr sz="2400" spc="5" dirty="0" smtClean="0">
                <a:solidFill>
                  <a:srgbClr val="31546F"/>
                </a:solidFill>
                <a:latin typeface="Helvetica Light"/>
                <a:cs typeface="Helvetica Light"/>
              </a:rPr>
              <a:t>ha</a:t>
            </a:r>
            <a:r>
              <a:rPr sz="2400" spc="-15" dirty="0" smtClean="0">
                <a:solidFill>
                  <a:srgbClr val="31546F"/>
                </a:solidFill>
                <a:latin typeface="Helvetica Light"/>
                <a:cs typeface="Helvetica Light"/>
              </a:rPr>
              <a:t>v</a:t>
            </a:r>
            <a:r>
              <a:rPr sz="2400" spc="-5" dirty="0" smtClean="0">
                <a:solidFill>
                  <a:srgbClr val="31546F"/>
                </a:solidFill>
                <a:latin typeface="Helvetica Light"/>
                <a:cs typeface="Helvetica Light"/>
              </a:rPr>
              <a:t>i</a:t>
            </a:r>
            <a:r>
              <a:rPr sz="2400" spc="5" dirty="0" smtClean="0">
                <a:solidFill>
                  <a:srgbClr val="31546F"/>
                </a:solidFill>
                <a:latin typeface="Helvetica Light"/>
                <a:cs typeface="Helvetica Light"/>
              </a:rPr>
              <a:t>n</a:t>
            </a:r>
            <a:r>
              <a:rPr sz="2400" spc="-15" dirty="0" smtClean="0">
                <a:solidFill>
                  <a:srgbClr val="31546F"/>
                </a:solidFill>
                <a:latin typeface="Helvetica Light"/>
                <a:cs typeface="Helvetica Light"/>
              </a:rPr>
              <a:t>g</a:t>
            </a:r>
            <a:r>
              <a:rPr sz="2400" spc="-35" dirty="0" smtClean="0">
                <a:solidFill>
                  <a:srgbClr val="31546F"/>
                </a:solidFill>
                <a:latin typeface="Helvetica Light"/>
                <a:cs typeface="Helvetica Light"/>
              </a:rPr>
              <a:t> </a:t>
            </a:r>
            <a:r>
              <a:rPr sz="2400" spc="-25" dirty="0" smtClean="0">
                <a:solidFill>
                  <a:srgbClr val="31546F"/>
                </a:solidFill>
                <a:latin typeface="Helvetica Light"/>
                <a:cs typeface="Helvetica Light"/>
              </a:rPr>
              <a:t>s</a:t>
            </a:r>
            <a:r>
              <a:rPr sz="2400" spc="5" dirty="0" smtClean="0">
                <a:solidFill>
                  <a:srgbClr val="31546F"/>
                </a:solidFill>
                <a:latin typeface="Helvetica Light"/>
                <a:cs typeface="Helvetica Light"/>
              </a:rPr>
              <a:t>a</a:t>
            </a:r>
            <a:r>
              <a:rPr sz="2400" dirty="0" smtClean="0">
                <a:solidFill>
                  <a:srgbClr val="31546F"/>
                </a:solidFill>
                <a:latin typeface="Helvetica Light"/>
                <a:cs typeface="Helvetica Light"/>
              </a:rPr>
              <a:t>fe</a:t>
            </a:r>
            <a:r>
              <a:rPr sz="2400" spc="5" dirty="0" smtClean="0">
                <a:solidFill>
                  <a:srgbClr val="31546F"/>
                </a:solidFill>
                <a:latin typeface="Helvetica Light"/>
                <a:cs typeface="Helvetica Light"/>
              </a:rPr>
              <a:t> </a:t>
            </a:r>
            <a:r>
              <a:rPr sz="2400" spc="-25" dirty="0" smtClean="0">
                <a:solidFill>
                  <a:srgbClr val="31546F"/>
                </a:solidFill>
                <a:latin typeface="Helvetica Light"/>
                <a:cs typeface="Helvetica Light"/>
              </a:rPr>
              <a:t>s</a:t>
            </a:r>
            <a:r>
              <a:rPr sz="2400" spc="5" dirty="0" smtClean="0">
                <a:solidFill>
                  <a:srgbClr val="31546F"/>
                </a:solidFill>
                <a:latin typeface="Helvetica Light"/>
                <a:cs typeface="Helvetica Light"/>
              </a:rPr>
              <a:t>e</a:t>
            </a:r>
            <a:r>
              <a:rPr sz="2400" spc="-15" dirty="0" smtClean="0">
                <a:solidFill>
                  <a:srgbClr val="31546F"/>
                </a:solidFill>
                <a:latin typeface="Helvetica Light"/>
                <a:cs typeface="Helvetica Light"/>
              </a:rPr>
              <a:t>x</a:t>
            </a:r>
            <a:r>
              <a:rPr sz="2400" dirty="0" smtClean="0">
                <a:solidFill>
                  <a:srgbClr val="31546F"/>
                </a:solidFill>
                <a:latin typeface="Helvetica Light"/>
                <a:cs typeface="Helvetica Light"/>
              </a:rPr>
              <a:t> </a:t>
            </a:r>
            <a:r>
              <a:rPr sz="2400" spc="-5" dirty="0" smtClean="0">
                <a:solidFill>
                  <a:srgbClr val="31546F"/>
                </a:solidFill>
                <a:latin typeface="Helvetica Light"/>
                <a:cs typeface="Helvetica Light"/>
              </a:rPr>
              <a:t>b</a:t>
            </a:r>
            <a:r>
              <a:rPr sz="2400" dirty="0" smtClean="0">
                <a:solidFill>
                  <a:srgbClr val="31546F"/>
                </a:solidFill>
                <a:latin typeface="Helvetica Light"/>
                <a:cs typeface="Helvetica Light"/>
              </a:rPr>
              <a:t>y</a:t>
            </a:r>
            <a:r>
              <a:rPr sz="2400" spc="10" dirty="0" smtClean="0">
                <a:solidFill>
                  <a:srgbClr val="31546F"/>
                </a:solidFill>
                <a:latin typeface="Helvetica Light"/>
                <a:cs typeface="Helvetica Light"/>
              </a:rPr>
              <a:t> </a:t>
            </a:r>
            <a:r>
              <a:rPr sz="2400" spc="5" dirty="0" smtClean="0">
                <a:solidFill>
                  <a:srgbClr val="31546F"/>
                </a:solidFill>
                <a:latin typeface="Helvetica Light"/>
                <a:cs typeface="Helvetica Light"/>
              </a:rPr>
              <a:t>u</a:t>
            </a:r>
            <a:r>
              <a:rPr sz="2400" spc="-25" dirty="0" smtClean="0">
                <a:solidFill>
                  <a:srgbClr val="31546F"/>
                </a:solidFill>
                <a:latin typeface="Helvetica Light"/>
                <a:cs typeface="Helvetica Light"/>
              </a:rPr>
              <a:t>s</a:t>
            </a:r>
            <a:r>
              <a:rPr sz="2400" spc="5" dirty="0" smtClean="0">
                <a:solidFill>
                  <a:srgbClr val="31546F"/>
                </a:solidFill>
                <a:latin typeface="Helvetica Light"/>
                <a:cs typeface="Helvetica Light"/>
              </a:rPr>
              <a:t>in</a:t>
            </a:r>
            <a:r>
              <a:rPr sz="2400" spc="-15" dirty="0" smtClean="0">
                <a:solidFill>
                  <a:srgbClr val="31546F"/>
                </a:solidFill>
                <a:latin typeface="Helvetica Light"/>
                <a:cs typeface="Helvetica Light"/>
              </a:rPr>
              <a:t>g</a:t>
            </a:r>
            <a:r>
              <a:rPr sz="2400" dirty="0" smtClean="0">
                <a:solidFill>
                  <a:srgbClr val="31546F"/>
                </a:solidFill>
                <a:latin typeface="Helvetica Light"/>
                <a:cs typeface="Helvetica Light"/>
              </a:rPr>
              <a:t> </a:t>
            </a:r>
            <a:r>
              <a:rPr sz="2400" spc="-20" dirty="0" smtClean="0">
                <a:solidFill>
                  <a:srgbClr val="31546F"/>
                </a:solidFill>
                <a:latin typeface="Helvetica Light"/>
                <a:cs typeface="Helvetica Light"/>
              </a:rPr>
              <a:t>c</a:t>
            </a:r>
            <a:r>
              <a:rPr sz="2400" spc="-5" dirty="0" smtClean="0">
                <a:solidFill>
                  <a:srgbClr val="31546F"/>
                </a:solidFill>
                <a:latin typeface="Helvetica Light"/>
                <a:cs typeface="Helvetica Light"/>
              </a:rPr>
              <a:t>o</a:t>
            </a:r>
            <a:r>
              <a:rPr sz="2400" spc="5" dirty="0" smtClean="0">
                <a:solidFill>
                  <a:srgbClr val="31546F"/>
                </a:solidFill>
                <a:latin typeface="Helvetica Light"/>
                <a:cs typeface="Helvetica Light"/>
              </a:rPr>
              <a:t>n</a:t>
            </a:r>
            <a:r>
              <a:rPr sz="2400" dirty="0" smtClean="0">
                <a:solidFill>
                  <a:srgbClr val="31546F"/>
                </a:solidFill>
                <a:latin typeface="Helvetica Light"/>
                <a:cs typeface="Helvetica Light"/>
              </a:rPr>
              <a:t>d</a:t>
            </a:r>
            <a:r>
              <a:rPr sz="2400" spc="-10" dirty="0" smtClean="0">
                <a:solidFill>
                  <a:srgbClr val="31546F"/>
                </a:solidFill>
                <a:latin typeface="Helvetica Light"/>
                <a:cs typeface="Helvetica Light"/>
              </a:rPr>
              <a:t>o</a:t>
            </a:r>
            <a:r>
              <a:rPr sz="2400" spc="-20" dirty="0" smtClean="0">
                <a:solidFill>
                  <a:srgbClr val="31546F"/>
                </a:solidFill>
                <a:latin typeface="Helvetica Light"/>
                <a:cs typeface="Helvetica Light"/>
              </a:rPr>
              <a:t>ms</a:t>
            </a:r>
            <a:endParaRPr lang="en-US" sz="2400" spc="-20" dirty="0" smtClean="0">
              <a:solidFill>
                <a:srgbClr val="31546F"/>
              </a:solidFill>
              <a:latin typeface="Helvetica Light"/>
              <a:cs typeface="Helvetica Light"/>
            </a:endParaRPr>
          </a:p>
          <a:p>
            <a:pPr marL="12700">
              <a:lnSpc>
                <a:spcPct val="100000"/>
              </a:lnSpc>
              <a:spcAft>
                <a:spcPts val="600"/>
              </a:spcAft>
              <a:tabLst>
                <a:tab pos="379095" algn="l"/>
              </a:tabLst>
            </a:pPr>
            <a:endParaRPr sz="2400" dirty="0">
              <a:solidFill>
                <a:srgbClr val="31546F"/>
              </a:solidFill>
              <a:latin typeface="Helvetica Light"/>
              <a:cs typeface="Helvetica Light"/>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33821278"/>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normAutofit fontScale="90000"/>
          </a:bodyPr>
          <a:lstStyle/>
          <a:p>
            <a:r>
              <a:rPr lang="en-US" dirty="0" smtClean="0"/>
              <a:t>Practice Strategies build on Practice Theory Models</a:t>
            </a:r>
          </a:p>
        </p:txBody>
      </p:sp>
      <p:sp>
        <p:nvSpPr>
          <p:cNvPr id="5" name="Rectangle 3"/>
          <p:cNvSpPr txBox="1">
            <a:spLocks noChangeArrowheads="1"/>
          </p:cNvSpPr>
          <p:nvPr/>
        </p:nvSpPr>
        <p:spPr>
          <a:xfrm>
            <a:off x="2133600" y="3930650"/>
            <a:ext cx="5575300" cy="242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16A21F"/>
              </a:buClr>
              <a:buFont typeface="Wingdings" pitchFamily="2" charset="2"/>
              <a:defRPr>
                <a:latin typeface="+mn-lt"/>
                <a:ea typeface="+mn-ea"/>
              </a:defRPr>
            </a:lvl1pPr>
            <a:lvl2pPr marL="742950" lvl="1" indent="-285750" eaLnBrk="1" hangingPunct="1">
              <a:spcBef>
                <a:spcPct val="20000"/>
              </a:spcBef>
              <a:buClr>
                <a:schemeClr val="bg2"/>
              </a:buClr>
              <a:buFont typeface="Wingdings" pitchFamily="2" charset="2"/>
              <a:buChar char="l"/>
              <a:defRPr sz="2000">
                <a:latin typeface="+mn-lt"/>
                <a:ea typeface="+mn-ea"/>
              </a:defRPr>
            </a:lvl2pPr>
            <a:lvl3pPr marL="1143000" lvl="2" indent="-228600" eaLnBrk="1" hangingPunct="1">
              <a:spcBef>
                <a:spcPct val="20000"/>
              </a:spcBef>
              <a:buClr>
                <a:schemeClr val="bg2"/>
              </a:buClr>
              <a:buChar char="–"/>
              <a:defRPr>
                <a:latin typeface="+mn-lt"/>
                <a:ea typeface="+mn-ea"/>
              </a:defRPr>
            </a:lvl3pPr>
            <a:lvl4pPr marL="1600200" indent="-228600" eaLnBrk="1" hangingPunct="1">
              <a:spcBef>
                <a:spcPct val="20000"/>
              </a:spcBef>
              <a:buClr>
                <a:schemeClr val="bg2"/>
              </a:buClr>
              <a:buFont typeface="Times" charset="0"/>
              <a:buChar char="•"/>
              <a:defRPr sz="1600">
                <a:latin typeface="+mn-lt"/>
                <a:ea typeface="+mn-ea"/>
              </a:defRPr>
            </a:lvl4pPr>
            <a:lvl5pPr marL="2057400" indent="-228600" eaLnBrk="1" hangingPunct="1">
              <a:spcBef>
                <a:spcPct val="20000"/>
              </a:spcBef>
              <a:buClr>
                <a:schemeClr val="bg2"/>
              </a:buClr>
              <a:buChar char="»"/>
              <a:defRPr sz="1600">
                <a:latin typeface="+mn-lt"/>
                <a:ea typeface="+mn-ea"/>
              </a:defRPr>
            </a:lvl5pPr>
            <a:lvl6pPr marL="2514600" indent="-228600" fontAlgn="base">
              <a:spcBef>
                <a:spcPct val="20000"/>
              </a:spcBef>
              <a:spcAft>
                <a:spcPct val="0"/>
              </a:spcAft>
              <a:buClr>
                <a:schemeClr val="bg2"/>
              </a:buClr>
              <a:buChar char="»"/>
              <a:defRPr sz="1600">
                <a:latin typeface="+mn-lt"/>
                <a:ea typeface="+mn-ea"/>
              </a:defRPr>
            </a:lvl6pPr>
            <a:lvl7pPr marL="2971800" indent="-228600" fontAlgn="base">
              <a:spcBef>
                <a:spcPct val="20000"/>
              </a:spcBef>
              <a:spcAft>
                <a:spcPct val="0"/>
              </a:spcAft>
              <a:buClr>
                <a:schemeClr val="bg2"/>
              </a:buClr>
              <a:buChar char="»"/>
              <a:defRPr sz="1600">
                <a:latin typeface="+mn-lt"/>
                <a:ea typeface="+mn-ea"/>
              </a:defRPr>
            </a:lvl7pPr>
            <a:lvl8pPr marL="3429000" indent="-228600" fontAlgn="base">
              <a:spcBef>
                <a:spcPct val="20000"/>
              </a:spcBef>
              <a:spcAft>
                <a:spcPct val="0"/>
              </a:spcAft>
              <a:buClr>
                <a:schemeClr val="bg2"/>
              </a:buClr>
              <a:buChar char="»"/>
              <a:defRPr sz="1600">
                <a:latin typeface="+mn-lt"/>
                <a:ea typeface="+mn-ea"/>
              </a:defRPr>
            </a:lvl8pPr>
            <a:lvl9pPr marL="3886200" indent="-228600" fontAlgn="base">
              <a:spcBef>
                <a:spcPct val="20000"/>
              </a:spcBef>
              <a:spcAft>
                <a:spcPct val="0"/>
              </a:spcAft>
              <a:buClr>
                <a:schemeClr val="bg2"/>
              </a:buClr>
              <a:buChar char="»"/>
              <a:defRPr sz="1600">
                <a:latin typeface="+mn-lt"/>
                <a:ea typeface="+mn-ea"/>
              </a:defRPr>
            </a:lvl9pPr>
          </a:lstStyle>
          <a:p>
            <a:pPr lvl="1">
              <a:spcBef>
                <a:spcPts val="0"/>
              </a:spcBef>
              <a:buClrTx/>
              <a:buFont typeface="Wingdings" charset="2"/>
              <a:buChar char="§"/>
            </a:pPr>
            <a:r>
              <a:rPr lang="en-US" sz="1800" dirty="0" smtClean="0">
                <a:solidFill>
                  <a:srgbClr val="31546F"/>
                </a:solidFill>
                <a:latin typeface="Helvetica Light"/>
                <a:cs typeface="Helvetica Light"/>
              </a:rPr>
              <a:t>What is your belief about change? </a:t>
            </a:r>
          </a:p>
          <a:p>
            <a:pPr lvl="1">
              <a:spcBef>
                <a:spcPts val="0"/>
              </a:spcBef>
              <a:buClrTx/>
              <a:buFont typeface="Wingdings" charset="2"/>
              <a:buChar char="§"/>
            </a:pPr>
            <a:r>
              <a:rPr lang="en-US" sz="1800" dirty="0" smtClean="0">
                <a:solidFill>
                  <a:srgbClr val="31546F"/>
                </a:solidFill>
                <a:latin typeface="Helvetica Light"/>
                <a:cs typeface="Helvetica Light"/>
              </a:rPr>
              <a:t>What motivates persons to take action on behalf of their social/ health/mental health?</a:t>
            </a:r>
          </a:p>
          <a:p>
            <a:pPr lvl="1">
              <a:spcBef>
                <a:spcPts val="0"/>
              </a:spcBef>
              <a:buClrTx/>
              <a:buFont typeface="Wingdings" charset="2"/>
              <a:buChar char="§"/>
            </a:pPr>
            <a:r>
              <a:rPr lang="en-US" sz="1800" dirty="0" smtClean="0">
                <a:solidFill>
                  <a:srgbClr val="31546F"/>
                </a:solidFill>
                <a:latin typeface="Helvetica Light"/>
                <a:cs typeface="Helvetica Light"/>
              </a:rPr>
              <a:t>How hopeful are you that recovery is possible?</a:t>
            </a:r>
          </a:p>
          <a:p>
            <a:pPr lvl="1">
              <a:spcBef>
                <a:spcPts val="0"/>
              </a:spcBef>
              <a:buClrTx/>
              <a:buFont typeface="Wingdings" charset="2"/>
              <a:buChar char="§"/>
            </a:pPr>
            <a:r>
              <a:rPr lang="en-US" sz="1800" dirty="0" smtClean="0">
                <a:solidFill>
                  <a:srgbClr val="31546F"/>
                </a:solidFill>
                <a:latin typeface="Helvetica Light"/>
                <a:cs typeface="Helvetica Light"/>
              </a:rPr>
              <a:t>Can persons with chronic conditions or psycho-social vulnerabilities also be resilient?</a:t>
            </a:r>
          </a:p>
          <a:p>
            <a:pPr lvl="1">
              <a:spcBef>
                <a:spcPts val="0"/>
              </a:spcBef>
            </a:pPr>
            <a:endParaRPr lang="en-US" sz="1800" dirty="0" smtClean="0"/>
          </a:p>
          <a:p>
            <a:pPr lvl="1">
              <a:spcBef>
                <a:spcPts val="0"/>
              </a:spcBef>
              <a:buNone/>
            </a:pPr>
            <a:endParaRPr lang="en-US" sz="1800" dirty="0" smtClean="0"/>
          </a:p>
          <a:p>
            <a:endParaRPr lang="en-US" sz="1800" dirty="0"/>
          </a:p>
        </p:txBody>
      </p:sp>
      <p:sp>
        <p:nvSpPr>
          <p:cNvPr id="36870" name="Rectangle 5"/>
          <p:cNvSpPr>
            <a:spLocks noChangeArrowheads="1"/>
          </p:cNvSpPr>
          <p:nvPr/>
        </p:nvSpPr>
        <p:spPr bwMode="auto">
          <a:xfrm>
            <a:off x="2417762" y="2316540"/>
            <a:ext cx="4876800" cy="1446550"/>
          </a:xfrm>
          <a:prstGeom prst="rect">
            <a:avLst/>
          </a:prstGeom>
          <a:solidFill>
            <a:srgbClr val="CE7124"/>
          </a:solidFill>
          <a:ln>
            <a:noFill/>
          </a:ln>
          <a:extLst/>
        </p:spPr>
        <p:txBody>
          <a:bodyPr wrap="square">
            <a:spAutoFit/>
          </a:bodyPr>
          <a:lstStyle/>
          <a:p>
            <a:pPr algn="ctr"/>
            <a:r>
              <a:rPr lang="en-US" sz="2200" dirty="0">
                <a:solidFill>
                  <a:schemeClr val="bg1"/>
                </a:solidFill>
                <a:latin typeface="Helvetica"/>
                <a:cs typeface="Helvetica"/>
              </a:rPr>
              <a:t>What </a:t>
            </a:r>
            <a:r>
              <a:rPr lang="en-US" sz="2200" dirty="0" smtClean="0">
                <a:solidFill>
                  <a:schemeClr val="bg1"/>
                </a:solidFill>
                <a:latin typeface="Helvetica"/>
                <a:cs typeface="Helvetica"/>
              </a:rPr>
              <a:t>are the essential components of </a:t>
            </a:r>
            <a:r>
              <a:rPr lang="en-US" sz="2200" b="1" i="1" dirty="0" smtClean="0">
                <a:solidFill>
                  <a:schemeClr val="bg1"/>
                </a:solidFill>
                <a:latin typeface="Helvetica"/>
                <a:cs typeface="Helvetica"/>
              </a:rPr>
              <a:t>your</a:t>
            </a:r>
            <a:r>
              <a:rPr lang="en-US" sz="2200" dirty="0" smtClean="0">
                <a:solidFill>
                  <a:schemeClr val="bg1"/>
                </a:solidFill>
                <a:latin typeface="Helvetica"/>
                <a:cs typeface="Helvetica"/>
              </a:rPr>
              <a:t> practice model for social problems, health, mental </a:t>
            </a:r>
            <a:r>
              <a:rPr lang="en-US" sz="2200" dirty="0">
                <a:solidFill>
                  <a:schemeClr val="bg1"/>
                </a:solidFill>
                <a:latin typeface="Helvetica"/>
                <a:cs typeface="Helvetica"/>
              </a:rPr>
              <a:t>health </a:t>
            </a:r>
            <a:r>
              <a:rPr lang="en-US" sz="2200" dirty="0" smtClean="0">
                <a:solidFill>
                  <a:schemeClr val="bg1"/>
                </a:solidFill>
                <a:latin typeface="Helvetica"/>
                <a:cs typeface="Helvetica"/>
              </a:rPr>
              <a:t>and substance use problems</a:t>
            </a:r>
            <a:r>
              <a:rPr lang="en-US" sz="2200" dirty="0">
                <a:solidFill>
                  <a:schemeClr val="bg1"/>
                </a:solidFill>
                <a:latin typeface="Helvetica"/>
                <a:cs typeface="Helvetica"/>
              </a:rPr>
              <a:t>?</a:t>
            </a:r>
          </a:p>
        </p:txBody>
      </p:sp>
      <p:sp>
        <p:nvSpPr>
          <p:cNvPr id="2" name="Rectangle 1"/>
          <p:cNvSpPr/>
          <p:nvPr/>
        </p:nvSpPr>
        <p:spPr bwMode="auto">
          <a:xfrm>
            <a:off x="2168525" y="2209800"/>
            <a:ext cx="5451475" cy="4146550"/>
          </a:xfrm>
          <a:prstGeom prst="rect">
            <a:avLst/>
          </a:prstGeom>
          <a:noFill/>
          <a:ln w="19050" cap="flat" cmpd="sng" algn="ctr">
            <a:solidFill>
              <a:schemeClr val="accent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 W3" charset="0"/>
              <a:cs typeface="ヒラギノ角ゴ Pro W3" charset="0"/>
            </a:endParaRPr>
          </a:p>
        </p:txBody>
      </p:sp>
      <p:sp>
        <p:nvSpPr>
          <p:cNvPr id="3" name="TextBox 2"/>
          <p:cNvSpPr txBox="1"/>
          <p:nvPr/>
        </p:nvSpPr>
        <p:spPr>
          <a:xfrm>
            <a:off x="691040" y="1600200"/>
            <a:ext cx="8382000" cy="400110"/>
          </a:xfrm>
          <a:prstGeom prst="rect">
            <a:avLst/>
          </a:prstGeom>
          <a:noFill/>
        </p:spPr>
        <p:txBody>
          <a:bodyPr wrap="square" rtlCol="0">
            <a:spAutoFit/>
          </a:bodyPr>
          <a:lstStyle/>
          <a:p>
            <a:r>
              <a:rPr lang="en-US" sz="2000" dirty="0" smtClean="0">
                <a:solidFill>
                  <a:srgbClr val="31546F"/>
                </a:solidFill>
                <a:latin typeface="Helvetica Light"/>
                <a:cs typeface="Helvetica Light"/>
              </a:rPr>
              <a:t>Take a few minutes to think about and discuss this question</a:t>
            </a:r>
            <a:endParaRPr lang="en-US" sz="2000" dirty="0">
              <a:solidFill>
                <a:srgbClr val="31546F"/>
              </a:solidFill>
              <a:latin typeface="Helvetica Light"/>
              <a:cs typeface="Helvetica Light"/>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44500172"/>
      </p:ext>
    </p:extLst>
  </p:cSld>
  <p:clrMapOvr>
    <a:masterClrMapping/>
  </p:clrMapOvr>
  <p:transition spd="slow">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Assessing </a:t>
            </a:r>
            <a:r>
              <a:rPr lang="en-US" dirty="0" smtClean="0"/>
              <a:t>Culture</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2278987"/>
      </p:ext>
    </p:extLst>
  </p:cSld>
  <p:clrMapOvr>
    <a:masterClrMapping/>
  </p:clrMapOvr>
  <p:transition spd="slow">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all have a culture</a:t>
            </a:r>
            <a:endParaRPr lang="en-US" dirty="0"/>
          </a:p>
        </p:txBody>
      </p:sp>
      <p:sp>
        <p:nvSpPr>
          <p:cNvPr id="3" name="Content Placeholder 2"/>
          <p:cNvSpPr>
            <a:spLocks noGrp="1"/>
          </p:cNvSpPr>
          <p:nvPr>
            <p:ph idx="1"/>
          </p:nvPr>
        </p:nvSpPr>
        <p:spPr/>
        <p:txBody>
          <a:bodyPr>
            <a:normAutofit fontScale="92500"/>
          </a:bodyPr>
          <a:lstStyle/>
          <a:p>
            <a:pPr>
              <a:buFont typeface="Wingdings" charset="2"/>
              <a:buChar char="§"/>
            </a:pPr>
            <a:r>
              <a:rPr lang="en-US" dirty="0" smtClean="0"/>
              <a:t>Patterns of learned and shared behaviors and beliefs characteristic of a particular social, ethnic, or age group </a:t>
            </a:r>
          </a:p>
          <a:p>
            <a:pPr lvl="1">
              <a:buFont typeface="Wingdings" charset="2"/>
              <a:buChar char="§"/>
            </a:pPr>
            <a:r>
              <a:rPr lang="en-US" dirty="0" smtClean="0"/>
              <a:t>Includes ways of thinking, communicating, interacting, and views on roles, relationships, customs, and values</a:t>
            </a:r>
          </a:p>
          <a:p>
            <a:pPr lvl="1">
              <a:buFont typeface="Wingdings" charset="2"/>
              <a:buChar char="§"/>
            </a:pPr>
            <a:r>
              <a:rPr lang="en-US" dirty="0" smtClean="0"/>
              <a:t>Includes beliefs and attitudes about social status, ethnicity, gender, age, sexual orientation, religion, disability status, socioeconomic status, geographic location, and other characteristics</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29331798"/>
      </p:ext>
    </p:extLst>
  </p:cSld>
  <p:clrMapOvr>
    <a:masterClrMapping/>
  </p:clrMapOvr>
  <p:transition spd="slow">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25500"/>
            <a:ext cx="8001000" cy="838200"/>
          </a:xfrm>
        </p:spPr>
        <p:txBody>
          <a:bodyPr>
            <a:normAutofit/>
          </a:bodyPr>
          <a:lstStyle/>
          <a:p>
            <a:r>
              <a:rPr lang="en-US" dirty="0" smtClean="0"/>
              <a:t>Cross-Cultural Considerations</a:t>
            </a:r>
            <a:endParaRPr lang="en-US" dirty="0"/>
          </a:p>
        </p:txBody>
      </p:sp>
      <p:sp>
        <p:nvSpPr>
          <p:cNvPr id="3" name="Content Placeholder 2"/>
          <p:cNvSpPr>
            <a:spLocks noGrp="1"/>
          </p:cNvSpPr>
          <p:nvPr>
            <p:ph idx="1"/>
          </p:nvPr>
        </p:nvSpPr>
        <p:spPr>
          <a:xfrm>
            <a:off x="685800" y="1911350"/>
            <a:ext cx="8001000" cy="4432300"/>
          </a:xfrm>
        </p:spPr>
        <p:txBody>
          <a:bodyPr>
            <a:normAutofit/>
          </a:bodyPr>
          <a:lstStyle/>
          <a:p>
            <a:pPr>
              <a:buFont typeface="Wingdings" charset="2"/>
              <a:buChar char="§"/>
            </a:pPr>
            <a:r>
              <a:rPr lang="en-US" dirty="0" smtClean="0"/>
              <a:t>Address awareness &amp; enhance </a:t>
            </a:r>
          </a:p>
          <a:p>
            <a:pPr lvl="1">
              <a:buFont typeface="Wingdings" charset="2"/>
              <a:buChar char="§"/>
            </a:pPr>
            <a:r>
              <a:rPr lang="en-US" dirty="0"/>
              <a:t>C</a:t>
            </a:r>
            <a:r>
              <a:rPr lang="en-US" dirty="0" smtClean="0"/>
              <a:t>ultural sensitivity, awareness, approach</a:t>
            </a:r>
          </a:p>
          <a:p>
            <a:pPr>
              <a:buFont typeface="Wingdings" charset="2"/>
              <a:buChar char="§"/>
            </a:pPr>
            <a:r>
              <a:rPr lang="en-US" dirty="0" smtClean="0"/>
              <a:t>Increase knowledge &amp; enhance</a:t>
            </a:r>
          </a:p>
          <a:p>
            <a:pPr lvl="1">
              <a:buFont typeface="Wingdings" charset="2"/>
              <a:buChar char="§"/>
            </a:pPr>
            <a:r>
              <a:rPr lang="en-US" dirty="0"/>
              <a:t>M</a:t>
            </a:r>
            <a:r>
              <a:rPr lang="en-US" dirty="0" smtClean="0"/>
              <a:t>ulticultural understanding </a:t>
            </a:r>
          </a:p>
          <a:p>
            <a:pPr>
              <a:buFont typeface="Wingdings" charset="2"/>
              <a:buChar char="§"/>
            </a:pPr>
            <a:r>
              <a:rPr lang="en-US" dirty="0" smtClean="0"/>
              <a:t>Develop skills &amp; enhance </a:t>
            </a:r>
          </a:p>
          <a:p>
            <a:pPr lvl="1">
              <a:buFont typeface="Wingdings" charset="2"/>
              <a:buChar char="§"/>
            </a:pPr>
            <a:r>
              <a:rPr lang="en-US" dirty="0"/>
              <a:t>C</a:t>
            </a:r>
            <a:r>
              <a:rPr lang="en-US" dirty="0" smtClean="0"/>
              <a:t>ross-cultural approach</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57088549"/>
      </p:ext>
    </p:extLst>
  </p:cSld>
  <p:clrMapOvr>
    <a:masterClrMapping/>
  </p:clrMapOvr>
  <p:transition spd="slow">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Components</a:t>
            </a:r>
            <a:endParaRPr lang="en-US" dirty="0"/>
          </a:p>
        </p:txBody>
      </p:sp>
      <p:sp>
        <p:nvSpPr>
          <p:cNvPr id="3" name="Content Placeholder 2"/>
          <p:cNvSpPr>
            <a:spLocks noGrp="1"/>
          </p:cNvSpPr>
          <p:nvPr>
            <p:ph idx="1"/>
          </p:nvPr>
        </p:nvSpPr>
        <p:spPr>
          <a:xfrm>
            <a:off x="685800" y="1752600"/>
            <a:ext cx="8001000" cy="4584700"/>
          </a:xfrm>
        </p:spPr>
        <p:txBody>
          <a:bodyPr>
            <a:normAutofit lnSpcReduction="10000"/>
          </a:bodyPr>
          <a:lstStyle/>
          <a:p>
            <a:r>
              <a:rPr lang="en-US" sz="2400" dirty="0" smtClean="0">
                <a:latin typeface="Helvetica Light"/>
                <a:cs typeface="Helvetica Light"/>
              </a:rPr>
              <a:t>Cultural competence: </a:t>
            </a:r>
          </a:p>
          <a:p>
            <a:pPr lvl="1"/>
            <a:r>
              <a:rPr lang="en-US" sz="2000" dirty="0" smtClean="0">
                <a:latin typeface="Helvetica Light"/>
                <a:cs typeface="Helvetica Light"/>
              </a:rPr>
              <a:t>The level of a CTI worker’s knowledge, attitude, and skills about cultural values and health-related beliefs, disease incidence and prevalence, and treatment efficacy for diverse cultural groups.  </a:t>
            </a:r>
          </a:p>
          <a:p>
            <a:r>
              <a:rPr lang="en-US" sz="2400" dirty="0" smtClean="0">
                <a:latin typeface="Helvetica Light"/>
                <a:cs typeface="Helvetica Light"/>
              </a:rPr>
              <a:t>Cross-cultural efficacy:</a:t>
            </a:r>
          </a:p>
          <a:p>
            <a:pPr lvl="1"/>
            <a:r>
              <a:rPr lang="en-US" sz="2000" dirty="0" smtClean="0">
                <a:latin typeface="Helvetica Light"/>
                <a:cs typeface="Helvetica Light"/>
              </a:rPr>
              <a:t> CTI workers learn how their own culture and behaviors can impact others of different cultures, and understand how the citizen’s culturally-based behaviors may impact the CTI worker. </a:t>
            </a:r>
          </a:p>
          <a:p>
            <a:r>
              <a:rPr lang="en-US" sz="2400" dirty="0" smtClean="0">
                <a:latin typeface="Helvetica Light"/>
                <a:cs typeface="Helvetica Light"/>
              </a:rPr>
              <a:t>Cultural humility: </a:t>
            </a:r>
          </a:p>
          <a:p>
            <a:pPr lvl="1"/>
            <a:r>
              <a:rPr lang="en-US" sz="2000" dirty="0" smtClean="0">
                <a:latin typeface="Helvetica Light"/>
                <a:cs typeface="Helvetica Light"/>
              </a:rPr>
              <a:t>CTI worker engages in regular self-evaluation and self-critique.  Goal is to developed power-balanced relationships with citizens of different cultures. </a:t>
            </a:r>
            <a:endParaRPr lang="en-US" sz="2000" dirty="0">
              <a:latin typeface="Helvetica Light"/>
              <a:cs typeface="Helvetica Light"/>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29616721"/>
      </p:ext>
    </p:extLst>
  </p:cSld>
  <p:clrMapOvr>
    <a:masterClrMapping/>
  </p:clrMapOvr>
  <p:transition spd="slow">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228600" y="533400"/>
            <a:ext cx="7696200" cy="990600"/>
          </a:xfrm>
        </p:spPr>
        <p:txBody>
          <a:bodyPr>
            <a:normAutofit fontScale="90000"/>
          </a:bodyPr>
          <a:lstStyle/>
          <a:p>
            <a:r>
              <a:rPr lang="en-US" sz="3600" dirty="0" smtClean="0"/>
              <a:t>Examples</a:t>
            </a:r>
            <a:r>
              <a:rPr lang="en-US" dirty="0" smtClean="0"/>
              <a:t/>
            </a:r>
            <a:br>
              <a:rPr lang="en-US" dirty="0" smtClean="0"/>
            </a:br>
            <a:r>
              <a:rPr lang="en-US" sz="1600" b="1" i="1" dirty="0" smtClean="0">
                <a:latin typeface="Helvetica"/>
                <a:cs typeface="Helvetica"/>
              </a:rPr>
              <a:t>Includes description, DSM differential diagnosis, related categories in other cultures, and sometime prevalence/distribution</a:t>
            </a:r>
            <a:endParaRPr lang="en-US" b="1" i="1" dirty="0" smtClean="0">
              <a:latin typeface="Helvetica"/>
              <a:cs typeface="Helvetica"/>
            </a:endParaRPr>
          </a:p>
        </p:txBody>
      </p:sp>
      <p:graphicFrame>
        <p:nvGraphicFramePr>
          <p:cNvPr id="3" name="Table 2"/>
          <p:cNvGraphicFramePr>
            <a:graphicFrameLocks noGrp="1"/>
          </p:cNvGraphicFramePr>
          <p:nvPr>
            <p:extLst>
              <p:ext uri="{D42A27DB-BD31-4B8C-83A1-F6EECF244321}">
                <p14:modId xmlns:p14="http://schemas.microsoft.com/office/powerpoint/2010/main" val="1039899952"/>
              </p:ext>
            </p:extLst>
          </p:nvPr>
        </p:nvGraphicFramePr>
        <p:xfrm>
          <a:off x="609600" y="1955800"/>
          <a:ext cx="7848600" cy="3708400"/>
        </p:xfrm>
        <a:graphic>
          <a:graphicData uri="http://schemas.openxmlformats.org/drawingml/2006/table">
            <a:tbl>
              <a:tblPr firstRow="1" bandRow="1">
                <a:tableStyleId>{5C22544A-7EE6-4342-B048-85BDC9FD1C3A}</a:tableStyleId>
              </a:tblPr>
              <a:tblGrid>
                <a:gridCol w="2616200"/>
                <a:gridCol w="2616200"/>
                <a:gridCol w="2616200"/>
              </a:tblGrid>
              <a:tr h="370840">
                <a:tc>
                  <a:txBody>
                    <a:bodyPr/>
                    <a:lstStyle/>
                    <a:p>
                      <a:pPr algn="ctr"/>
                      <a:r>
                        <a:rPr lang="en-US" dirty="0" smtClean="0">
                          <a:latin typeface="Helvetica"/>
                          <a:cs typeface="Helvetica"/>
                        </a:rPr>
                        <a:t>Concept</a:t>
                      </a:r>
                      <a:endParaRPr lang="en-US" dirty="0">
                        <a:latin typeface="Helvetica"/>
                        <a:cs typeface="Helvetica"/>
                      </a:endParaRPr>
                    </a:p>
                  </a:txBody>
                  <a:tcPr>
                    <a:solidFill>
                      <a:srgbClr val="31546F"/>
                    </a:solidFill>
                  </a:tcPr>
                </a:tc>
                <a:tc>
                  <a:txBody>
                    <a:bodyPr/>
                    <a:lstStyle/>
                    <a:p>
                      <a:pPr algn="ctr"/>
                      <a:r>
                        <a:rPr lang="en-US" dirty="0" smtClean="0">
                          <a:latin typeface="Helvetica"/>
                          <a:cs typeface="Helvetica"/>
                        </a:rPr>
                        <a:t>Type</a:t>
                      </a:r>
                      <a:endParaRPr lang="en-US" dirty="0">
                        <a:latin typeface="Helvetica"/>
                        <a:cs typeface="Helvetica"/>
                      </a:endParaRPr>
                    </a:p>
                  </a:txBody>
                  <a:tcPr>
                    <a:solidFill>
                      <a:srgbClr val="31546F"/>
                    </a:solidFill>
                  </a:tcPr>
                </a:tc>
                <a:tc>
                  <a:txBody>
                    <a:bodyPr/>
                    <a:lstStyle/>
                    <a:p>
                      <a:pPr algn="ctr"/>
                      <a:r>
                        <a:rPr lang="en-US" dirty="0" smtClean="0">
                          <a:latin typeface="Helvetica"/>
                          <a:cs typeface="Helvetica"/>
                        </a:rPr>
                        <a:t>Region</a:t>
                      </a:r>
                      <a:endParaRPr lang="en-US" dirty="0">
                        <a:latin typeface="Helvetica"/>
                        <a:cs typeface="Helvetica"/>
                      </a:endParaRPr>
                    </a:p>
                  </a:txBody>
                  <a:tcPr>
                    <a:solidFill>
                      <a:srgbClr val="31546F"/>
                    </a:solidFill>
                  </a:tcPr>
                </a:tc>
              </a:tr>
              <a:tr h="370840">
                <a:tc>
                  <a:txBody>
                    <a:bodyPr/>
                    <a:lstStyle/>
                    <a:p>
                      <a:pPr algn="ctr"/>
                      <a:r>
                        <a:rPr lang="en-US" dirty="0" smtClean="0">
                          <a:solidFill>
                            <a:srgbClr val="31546F"/>
                          </a:solidFill>
                          <a:latin typeface="Helvetica"/>
                          <a:cs typeface="Helvetica"/>
                        </a:rPr>
                        <a:t>Ataque</a:t>
                      </a:r>
                      <a:r>
                        <a:rPr lang="en-US" baseline="0" dirty="0" smtClean="0">
                          <a:solidFill>
                            <a:srgbClr val="31546F"/>
                          </a:solidFill>
                          <a:latin typeface="Helvetica"/>
                          <a:cs typeface="Helvetica"/>
                        </a:rPr>
                        <a:t> de nervios</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Syndrome</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Latin America</a:t>
                      </a:r>
                      <a:endParaRPr lang="en-US" dirty="0">
                        <a:solidFill>
                          <a:srgbClr val="31546F"/>
                        </a:solidFill>
                        <a:latin typeface="Helvetica"/>
                        <a:cs typeface="Helvetica"/>
                      </a:endParaRPr>
                    </a:p>
                  </a:txBody>
                  <a:tcPr>
                    <a:solidFill>
                      <a:srgbClr val="D6E9EA"/>
                    </a:solidFill>
                  </a:tcPr>
                </a:tc>
              </a:tr>
              <a:tr h="370840">
                <a:tc>
                  <a:txBody>
                    <a:bodyPr/>
                    <a:lstStyle/>
                    <a:p>
                      <a:pPr algn="ctr"/>
                      <a:r>
                        <a:rPr lang="en-US" dirty="0" smtClean="0">
                          <a:solidFill>
                            <a:srgbClr val="31546F"/>
                          </a:solidFill>
                          <a:latin typeface="Helvetica"/>
                          <a:cs typeface="Helvetica"/>
                        </a:rPr>
                        <a:t>Dhat syndrome</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Explanation</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South Asia</a:t>
                      </a:r>
                      <a:endParaRPr lang="en-US" dirty="0">
                        <a:solidFill>
                          <a:srgbClr val="31546F"/>
                        </a:solidFill>
                        <a:latin typeface="Helvetica"/>
                        <a:cs typeface="Helvetica"/>
                      </a:endParaRPr>
                    </a:p>
                  </a:txBody>
                  <a:tcPr>
                    <a:solidFill>
                      <a:srgbClr val="F3E5F3"/>
                    </a:solidFill>
                  </a:tcPr>
                </a:tc>
              </a:tr>
              <a:tr h="370840">
                <a:tc>
                  <a:txBody>
                    <a:bodyPr/>
                    <a:lstStyle/>
                    <a:p>
                      <a:pPr algn="ctr"/>
                      <a:r>
                        <a:rPr lang="en-US" dirty="0" smtClean="0">
                          <a:solidFill>
                            <a:srgbClr val="31546F"/>
                          </a:solidFill>
                          <a:latin typeface="Helvetica"/>
                          <a:cs typeface="Helvetica"/>
                        </a:rPr>
                        <a:t>Khyal cap</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Syndrome</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Cambodia</a:t>
                      </a:r>
                      <a:endParaRPr lang="en-US" dirty="0">
                        <a:solidFill>
                          <a:srgbClr val="31546F"/>
                        </a:solidFill>
                        <a:latin typeface="Helvetica"/>
                        <a:cs typeface="Helvetica"/>
                      </a:endParaRPr>
                    </a:p>
                  </a:txBody>
                  <a:tcPr>
                    <a:solidFill>
                      <a:srgbClr val="D6E9EA"/>
                    </a:solidFill>
                  </a:tcPr>
                </a:tc>
              </a:tr>
              <a:tr h="370840">
                <a:tc>
                  <a:txBody>
                    <a:bodyPr/>
                    <a:lstStyle/>
                    <a:p>
                      <a:pPr algn="ctr"/>
                      <a:r>
                        <a:rPr lang="en-US" dirty="0" smtClean="0">
                          <a:solidFill>
                            <a:srgbClr val="31546F"/>
                          </a:solidFill>
                          <a:latin typeface="Helvetica"/>
                          <a:cs typeface="Helvetica"/>
                        </a:rPr>
                        <a:t>Kunfungisisa</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Idiom</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Zimbabwe</a:t>
                      </a:r>
                      <a:endParaRPr lang="en-US" dirty="0">
                        <a:solidFill>
                          <a:srgbClr val="31546F"/>
                        </a:solidFill>
                        <a:latin typeface="Helvetica"/>
                        <a:cs typeface="Helvetica"/>
                      </a:endParaRPr>
                    </a:p>
                  </a:txBody>
                  <a:tcPr>
                    <a:solidFill>
                      <a:srgbClr val="F3E5F3"/>
                    </a:solidFill>
                  </a:tcPr>
                </a:tc>
              </a:tr>
              <a:tr h="370840">
                <a:tc>
                  <a:txBody>
                    <a:bodyPr/>
                    <a:lstStyle/>
                    <a:p>
                      <a:pPr algn="ctr"/>
                      <a:r>
                        <a:rPr lang="en-US" dirty="0" smtClean="0">
                          <a:solidFill>
                            <a:srgbClr val="31546F"/>
                          </a:solidFill>
                          <a:latin typeface="Helvetica"/>
                          <a:cs typeface="Helvetica"/>
                        </a:rPr>
                        <a:t>Maladi moun</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Explanation</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Haiti</a:t>
                      </a:r>
                      <a:endParaRPr lang="en-US" dirty="0">
                        <a:solidFill>
                          <a:srgbClr val="31546F"/>
                        </a:solidFill>
                        <a:latin typeface="Helvetica"/>
                        <a:cs typeface="Helvetica"/>
                      </a:endParaRPr>
                    </a:p>
                  </a:txBody>
                  <a:tcPr>
                    <a:solidFill>
                      <a:srgbClr val="D6E9EA"/>
                    </a:solidFill>
                  </a:tcPr>
                </a:tc>
              </a:tr>
              <a:tr h="370840">
                <a:tc>
                  <a:txBody>
                    <a:bodyPr/>
                    <a:lstStyle/>
                    <a:p>
                      <a:pPr algn="ctr"/>
                      <a:r>
                        <a:rPr lang="en-US" dirty="0" smtClean="0">
                          <a:solidFill>
                            <a:srgbClr val="31546F"/>
                          </a:solidFill>
                          <a:latin typeface="Helvetica"/>
                          <a:cs typeface="Helvetica"/>
                        </a:rPr>
                        <a:t>Nervios</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Idiom</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Latin America</a:t>
                      </a:r>
                      <a:endParaRPr lang="en-US" dirty="0">
                        <a:solidFill>
                          <a:srgbClr val="31546F"/>
                        </a:solidFill>
                        <a:latin typeface="Helvetica"/>
                        <a:cs typeface="Helvetica"/>
                      </a:endParaRPr>
                    </a:p>
                  </a:txBody>
                  <a:tcPr>
                    <a:solidFill>
                      <a:srgbClr val="F3E5F3"/>
                    </a:solidFill>
                  </a:tcPr>
                </a:tc>
              </a:tr>
              <a:tr h="370840">
                <a:tc>
                  <a:txBody>
                    <a:bodyPr/>
                    <a:lstStyle/>
                    <a:p>
                      <a:pPr algn="ctr"/>
                      <a:r>
                        <a:rPr lang="en-US" dirty="0" smtClean="0">
                          <a:solidFill>
                            <a:srgbClr val="31546F"/>
                          </a:solidFill>
                          <a:latin typeface="Helvetica"/>
                          <a:cs typeface="Helvetica"/>
                        </a:rPr>
                        <a:t>Shenjing shuairuo</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Syndrome</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China</a:t>
                      </a:r>
                      <a:endParaRPr lang="en-US" dirty="0">
                        <a:solidFill>
                          <a:srgbClr val="31546F"/>
                        </a:solidFill>
                        <a:latin typeface="Helvetica"/>
                        <a:cs typeface="Helvetica"/>
                      </a:endParaRPr>
                    </a:p>
                  </a:txBody>
                  <a:tcPr>
                    <a:solidFill>
                      <a:srgbClr val="D6E9EA"/>
                    </a:solidFill>
                  </a:tcPr>
                </a:tc>
              </a:tr>
              <a:tr h="370840">
                <a:tc>
                  <a:txBody>
                    <a:bodyPr/>
                    <a:lstStyle/>
                    <a:p>
                      <a:pPr algn="ctr"/>
                      <a:r>
                        <a:rPr lang="en-US" dirty="0" smtClean="0">
                          <a:solidFill>
                            <a:srgbClr val="31546F"/>
                          </a:solidFill>
                          <a:latin typeface="Helvetica"/>
                          <a:cs typeface="Helvetica"/>
                        </a:rPr>
                        <a:t>Susto</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Explanation</a:t>
                      </a:r>
                      <a:endParaRPr lang="en-US" dirty="0">
                        <a:solidFill>
                          <a:srgbClr val="31546F"/>
                        </a:solidFill>
                        <a:latin typeface="Helvetica"/>
                        <a:cs typeface="Helvetica"/>
                      </a:endParaRPr>
                    </a:p>
                  </a:txBody>
                  <a:tcPr>
                    <a:solidFill>
                      <a:srgbClr val="F3E5F3"/>
                    </a:solidFill>
                  </a:tcPr>
                </a:tc>
                <a:tc>
                  <a:txBody>
                    <a:bodyPr/>
                    <a:lstStyle/>
                    <a:p>
                      <a:pPr algn="ctr"/>
                      <a:r>
                        <a:rPr lang="en-US" dirty="0" smtClean="0">
                          <a:solidFill>
                            <a:srgbClr val="31546F"/>
                          </a:solidFill>
                          <a:latin typeface="Helvetica"/>
                          <a:cs typeface="Helvetica"/>
                        </a:rPr>
                        <a:t>Latin America</a:t>
                      </a:r>
                      <a:endParaRPr lang="en-US" dirty="0">
                        <a:solidFill>
                          <a:srgbClr val="31546F"/>
                        </a:solidFill>
                        <a:latin typeface="Helvetica"/>
                        <a:cs typeface="Helvetica"/>
                      </a:endParaRPr>
                    </a:p>
                  </a:txBody>
                  <a:tcPr>
                    <a:solidFill>
                      <a:srgbClr val="F3E5F3"/>
                    </a:solidFill>
                  </a:tcPr>
                </a:tc>
              </a:tr>
              <a:tr h="370840">
                <a:tc>
                  <a:txBody>
                    <a:bodyPr/>
                    <a:lstStyle/>
                    <a:p>
                      <a:pPr algn="ctr"/>
                      <a:r>
                        <a:rPr lang="en-US" dirty="0" smtClean="0">
                          <a:solidFill>
                            <a:srgbClr val="31546F"/>
                          </a:solidFill>
                          <a:latin typeface="Helvetica"/>
                          <a:cs typeface="Helvetica"/>
                        </a:rPr>
                        <a:t>Taijin kyofusho</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Syndrome</a:t>
                      </a:r>
                      <a:endParaRPr lang="en-US" dirty="0">
                        <a:solidFill>
                          <a:srgbClr val="31546F"/>
                        </a:solidFill>
                        <a:latin typeface="Helvetica"/>
                        <a:cs typeface="Helvetica"/>
                      </a:endParaRPr>
                    </a:p>
                  </a:txBody>
                  <a:tcPr>
                    <a:solidFill>
                      <a:srgbClr val="D6E9EA"/>
                    </a:solidFill>
                  </a:tcPr>
                </a:tc>
                <a:tc>
                  <a:txBody>
                    <a:bodyPr/>
                    <a:lstStyle/>
                    <a:p>
                      <a:pPr algn="ctr"/>
                      <a:r>
                        <a:rPr lang="en-US" dirty="0" smtClean="0">
                          <a:solidFill>
                            <a:srgbClr val="31546F"/>
                          </a:solidFill>
                          <a:latin typeface="Helvetica"/>
                          <a:cs typeface="Helvetica"/>
                        </a:rPr>
                        <a:t>Japan/Korea</a:t>
                      </a:r>
                      <a:endParaRPr lang="en-US" dirty="0">
                        <a:solidFill>
                          <a:srgbClr val="31546F"/>
                        </a:solidFill>
                        <a:latin typeface="Helvetica"/>
                        <a:cs typeface="Helvetica"/>
                      </a:endParaRPr>
                    </a:p>
                  </a:txBody>
                  <a:tcPr>
                    <a:solidFill>
                      <a:srgbClr val="D6E9EA"/>
                    </a:solidFill>
                  </a:tcPr>
                </a:tc>
              </a:tr>
            </a:tbl>
          </a:graphicData>
        </a:graphic>
      </p:graphicFrame>
      <p:sp>
        <p:nvSpPr>
          <p:cNvPr id="67632" name="Rectangle 3"/>
          <p:cNvSpPr>
            <a:spLocks noChangeArrowheads="1"/>
          </p:cNvSpPr>
          <p:nvPr/>
        </p:nvSpPr>
        <p:spPr bwMode="auto">
          <a:xfrm>
            <a:off x="742950" y="6324600"/>
            <a:ext cx="7315200" cy="430213"/>
          </a:xfrm>
          <a:prstGeom prst="rect">
            <a:avLst/>
          </a:prstGeom>
          <a:noFill/>
          <a:ln w="9525">
            <a:noFill/>
            <a:miter lim="800000"/>
            <a:headEnd/>
            <a:tailEnd/>
          </a:ln>
        </p:spPr>
        <p:txBody>
          <a:bodyPr>
            <a:spAutoFit/>
          </a:bodyPr>
          <a:lstStyle/>
          <a:p>
            <a:r>
              <a:rPr lang="en-US" sz="1100" i="1" dirty="0"/>
              <a:t>Reprinted with permission from the Diagnostic and Statistical Manual of Mental Disorders, Fifth Edition, (Copyright © 2013).  American Psychiatric Association. All rights reserved</a:t>
            </a:r>
            <a:endParaRPr lang="en-US" sz="1100" dirty="0"/>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7614162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Formulation Interview</a:t>
            </a:r>
            <a:endParaRPr lang="en-US" dirty="0"/>
          </a:p>
        </p:txBody>
      </p:sp>
      <p:sp>
        <p:nvSpPr>
          <p:cNvPr id="3" name="Content Placeholder 2"/>
          <p:cNvSpPr>
            <a:spLocks noGrp="1"/>
          </p:cNvSpPr>
          <p:nvPr>
            <p:ph idx="1"/>
          </p:nvPr>
        </p:nvSpPr>
        <p:spPr/>
        <p:txBody>
          <a:bodyPr/>
          <a:lstStyle/>
          <a:p>
            <a:r>
              <a:rPr lang="en-US" dirty="0" smtClean="0"/>
              <a:t>Developed as part of the new diagnostic manual (DSM 5) published by the American Psychiatric Association </a:t>
            </a:r>
          </a:p>
          <a:p>
            <a:r>
              <a:rPr lang="en-US" dirty="0" smtClean="0"/>
              <a:t>Culture assessment is an expanded focus Person Centered Interview</a:t>
            </a:r>
          </a:p>
          <a:p>
            <a:r>
              <a:rPr lang="en-US" dirty="0" smtClean="0"/>
              <a:t>An evidence-based practice</a:t>
            </a:r>
          </a:p>
        </p:txBody>
      </p:sp>
      <p:sp>
        <p:nvSpPr>
          <p:cNvPr id="4" name="TextBox 3"/>
          <p:cNvSpPr txBox="1"/>
          <p:nvPr/>
        </p:nvSpPr>
        <p:spPr>
          <a:xfrm>
            <a:off x="6642100" y="5384800"/>
            <a:ext cx="1511300" cy="369332"/>
          </a:xfrm>
          <a:prstGeom prst="rect">
            <a:avLst/>
          </a:prstGeom>
          <a:noFill/>
          <a:ln>
            <a:solidFill>
              <a:schemeClr val="accent3"/>
            </a:solidFill>
          </a:ln>
        </p:spPr>
        <p:txBody>
          <a:bodyPr wrap="square" rtlCol="0">
            <a:spAutoFit/>
          </a:bodyPr>
          <a:lstStyle/>
          <a:p>
            <a:pPr algn="ctr"/>
            <a:r>
              <a:rPr lang="en-US" dirty="0" smtClean="0">
                <a:solidFill>
                  <a:srgbClr val="31546F"/>
                </a:solidFill>
              </a:rPr>
              <a:t>Handout B</a:t>
            </a:r>
            <a:endParaRPr lang="en-US" dirty="0">
              <a:solidFill>
                <a:srgbClr val="31546F"/>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37739476"/>
      </p:ext>
    </p:extLst>
  </p:cSld>
  <p:clrMapOvr>
    <a:masterClrMapping/>
  </p:clrMapOvr>
  <p:transition spd="slow">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a:t>
            </a:r>
            <a:endParaRPr lang="en-US" dirty="0"/>
          </a:p>
        </p:txBody>
      </p:sp>
      <p:sp>
        <p:nvSpPr>
          <p:cNvPr id="3" name="Content Placeholder 2"/>
          <p:cNvSpPr>
            <a:spLocks noGrp="1"/>
          </p:cNvSpPr>
          <p:nvPr>
            <p:ph idx="1"/>
          </p:nvPr>
        </p:nvSpPr>
        <p:spPr/>
        <p:txBody>
          <a:bodyPr/>
          <a:lstStyle/>
          <a:p>
            <a:r>
              <a:rPr lang="en-US" dirty="0" smtClean="0"/>
              <a:t>Handout A for exercise #1</a:t>
            </a:r>
          </a:p>
          <a:p>
            <a:pPr lvl="1"/>
            <a:r>
              <a:rPr lang="en-US" dirty="0" smtClean="0"/>
              <a:t>One side of the paper print out slide #x</a:t>
            </a:r>
          </a:p>
          <a:p>
            <a:pPr lvl="1"/>
            <a:r>
              <a:rPr lang="en-US" dirty="0" smtClean="0"/>
              <a:t>On back side, print out slide # x –wellness domains</a:t>
            </a:r>
          </a:p>
          <a:p>
            <a:r>
              <a:rPr lang="en-US" dirty="0" smtClean="0"/>
              <a:t>Handout B</a:t>
            </a:r>
          </a:p>
          <a:p>
            <a:pPr lvl="1"/>
            <a:r>
              <a:rPr lang="en-US" dirty="0" smtClean="0"/>
              <a:t>Cultural </a:t>
            </a:r>
            <a:r>
              <a:rPr lang="en-US" dirty="0"/>
              <a:t>F</a:t>
            </a:r>
            <a:r>
              <a:rPr lang="en-US" dirty="0" smtClean="0"/>
              <a:t>ormulation Interview</a:t>
            </a:r>
          </a:p>
          <a:p>
            <a:endParaRPr lang="en-US" dirty="0" smtClean="0"/>
          </a:p>
          <a:p>
            <a:pPr lvl="1"/>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44784472"/>
      </p:ext>
    </p:extLst>
  </p:cSld>
  <p:clrMapOvr>
    <a:masterClrMapping/>
  </p:clrMapOvr>
  <p:transition spd="slow">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3625"/>
            <a:ext cx="7772400" cy="1470025"/>
          </a:xfrm>
        </p:spPr>
        <p:txBody>
          <a:bodyPr/>
          <a:lstStyle/>
          <a:p>
            <a:r>
              <a:rPr lang="en-US" dirty="0" smtClean="0"/>
              <a:t>Feedback &amp; </a:t>
            </a:r>
            <a:r>
              <a:rPr lang="en-US" dirty="0"/>
              <a:t>Dialog</a:t>
            </a:r>
            <a:br>
              <a:rPr lang="en-US" dirty="0"/>
            </a:br>
            <a:endParaRPr lang="en-US" dirty="0"/>
          </a:p>
        </p:txBody>
      </p:sp>
      <p:sp>
        <p:nvSpPr>
          <p:cNvPr id="5" name="Subtitle 4"/>
          <p:cNvSpPr>
            <a:spLocks noGrp="1"/>
          </p:cNvSpPr>
          <p:nvPr>
            <p:ph type="subTitle" idx="1"/>
          </p:nvPr>
        </p:nvSpPr>
        <p:spPr>
          <a:xfrm>
            <a:off x="1371600" y="2305050"/>
            <a:ext cx="6400800" cy="4070350"/>
          </a:xfrm>
        </p:spPr>
        <p:txBody>
          <a:bodyPr>
            <a:normAutofit fontScale="85000" lnSpcReduction="20000"/>
          </a:bodyPr>
          <a:lstStyle/>
          <a:p>
            <a:r>
              <a:rPr lang="en-US" dirty="0" smtClean="0"/>
              <a:t>Use this time to reflect on: </a:t>
            </a:r>
          </a:p>
          <a:p>
            <a:r>
              <a:rPr lang="en-US" dirty="0" smtClean="0"/>
              <a:t>How comfortable you are with the content and it’s applicability to your target population</a:t>
            </a:r>
          </a:p>
          <a:p>
            <a:r>
              <a:rPr lang="en-US" dirty="0"/>
              <a:t>&amp;</a:t>
            </a:r>
            <a:endParaRPr lang="en-US" dirty="0" smtClean="0"/>
          </a:p>
          <a:p>
            <a:r>
              <a:rPr lang="en-US" dirty="0" smtClean="0"/>
              <a:t> How would you teach this topic to your implementation partners with your target population</a:t>
            </a:r>
          </a:p>
          <a:p>
            <a:r>
              <a:rPr lang="en-US" dirty="0" smtClean="0"/>
              <a:t>&amp;</a:t>
            </a:r>
          </a:p>
          <a:p>
            <a:r>
              <a:rPr lang="en-US" dirty="0" smtClean="0"/>
              <a:t>What else do you need as a trainer?</a:t>
            </a:r>
            <a:endParaRPr lang="en-US" dirty="0"/>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70382289"/>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3"/>
          <p:cNvSpPr>
            <a:spLocks noGrp="1" noChangeArrowheads="1"/>
          </p:cNvSpPr>
          <p:nvPr>
            <p:ph type="title"/>
          </p:nvPr>
        </p:nvSpPr>
        <p:spPr/>
        <p:txBody>
          <a:bodyPr/>
          <a:lstStyle/>
          <a:p>
            <a:r>
              <a:rPr lang="en-US" dirty="0" smtClean="0"/>
              <a:t>Practice Theory Models</a:t>
            </a:r>
            <a:endParaRPr lang="en-US" baseline="30000" dirty="0"/>
          </a:p>
        </p:txBody>
      </p:sp>
      <p:sp>
        <p:nvSpPr>
          <p:cNvPr id="6151" name="Rectangle 4"/>
          <p:cNvSpPr>
            <a:spLocks noGrp="1" noChangeArrowheads="1"/>
          </p:cNvSpPr>
          <p:nvPr>
            <p:ph type="body" idx="4294967295"/>
          </p:nvPr>
        </p:nvSpPr>
        <p:spPr>
          <a:xfrm>
            <a:off x="838199" y="1828800"/>
            <a:ext cx="8016875" cy="457200"/>
          </a:xfrm>
          <a:solidFill>
            <a:srgbClr val="31546F"/>
          </a:solidFill>
        </p:spPr>
        <p:txBody>
          <a:bodyPr>
            <a:noAutofit/>
          </a:bodyPr>
          <a:lstStyle/>
          <a:p>
            <a:pPr marL="0" indent="0" algn="ctr" eaLnBrk="1" hangingPunct="1">
              <a:buNone/>
            </a:pPr>
            <a:r>
              <a:rPr lang="en-US" sz="2800" b="1" dirty="0" smtClean="0">
                <a:solidFill>
                  <a:schemeClr val="bg1"/>
                </a:solidFill>
              </a:rPr>
              <a:t>Assumptions of three dimensions</a:t>
            </a:r>
          </a:p>
        </p:txBody>
      </p:sp>
      <p:sp>
        <p:nvSpPr>
          <p:cNvPr id="6152" name="Text Box 6"/>
          <p:cNvSpPr txBox="1">
            <a:spLocks noChangeArrowheads="1"/>
          </p:cNvSpPr>
          <p:nvPr/>
        </p:nvSpPr>
        <p:spPr bwMode="auto">
          <a:xfrm>
            <a:off x="868680" y="2438399"/>
            <a:ext cx="2560320" cy="2092881"/>
          </a:xfrm>
          <a:prstGeom prst="rect">
            <a:avLst/>
          </a:prstGeom>
          <a:noFill/>
          <a:ln w="19050">
            <a:solidFill>
              <a:schemeClr val="accent3"/>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marL="225425" indent="-225425" eaLnBrk="0" hangingPunct="0">
              <a:defRPr sz="2400">
                <a:solidFill>
                  <a:schemeClr val="tx1"/>
                </a:solidFill>
                <a:latin typeface="Verdana" pitchFamily="34" charset="0"/>
              </a:defRPr>
            </a:lvl1pPr>
            <a:lvl2pPr marL="687388" indent="-230188"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marL="0" indent="0" algn="ctr" eaLnBrk="1" hangingPunct="1">
              <a:spcBef>
                <a:spcPct val="50000"/>
              </a:spcBef>
              <a:buClr>
                <a:srgbClr val="0099CC"/>
              </a:buClr>
            </a:pPr>
            <a:r>
              <a:rPr lang="en-US" sz="1800" b="1" dirty="0">
                <a:solidFill>
                  <a:srgbClr val="31546F"/>
                </a:solidFill>
                <a:latin typeface="Helvetica"/>
                <a:cs typeface="Helvetica"/>
              </a:rPr>
              <a:t>Human Behavior</a:t>
            </a:r>
          </a:p>
          <a:p>
            <a:pPr marL="404813" lvl="1" indent="-287338" eaLnBrk="1" hangingPunct="1">
              <a:spcBef>
                <a:spcPct val="50000"/>
              </a:spcBef>
              <a:buFont typeface="Wingdings" charset="2"/>
              <a:buChar char="§"/>
            </a:pPr>
            <a:r>
              <a:rPr lang="en-US" sz="1600" dirty="0">
                <a:solidFill>
                  <a:srgbClr val="31546F"/>
                </a:solidFill>
                <a:latin typeface="Helvetica Light"/>
                <a:cs typeface="Helvetica Light"/>
              </a:rPr>
              <a:t>Assumptions and research about risk and resilience factors that affect human development and </a:t>
            </a:r>
            <a:r>
              <a:rPr lang="en-US" sz="1600" dirty="0" smtClean="0">
                <a:solidFill>
                  <a:srgbClr val="31546F"/>
                </a:solidFill>
                <a:latin typeface="Helvetica Light"/>
                <a:cs typeface="Helvetica Light"/>
              </a:rPr>
              <a:t>behavior</a:t>
            </a:r>
            <a:endParaRPr lang="en-US" sz="1600" dirty="0">
              <a:solidFill>
                <a:srgbClr val="31546F"/>
              </a:solidFill>
              <a:latin typeface="Helvetica Light"/>
              <a:cs typeface="Helvetica Light"/>
            </a:endParaRPr>
          </a:p>
        </p:txBody>
      </p:sp>
      <p:sp>
        <p:nvSpPr>
          <p:cNvPr id="6153" name="Text Box 10"/>
          <p:cNvSpPr txBox="1">
            <a:spLocks noChangeArrowheads="1"/>
          </p:cNvSpPr>
          <p:nvPr/>
        </p:nvSpPr>
        <p:spPr bwMode="auto">
          <a:xfrm>
            <a:off x="3566476" y="2438400"/>
            <a:ext cx="2560320" cy="2092881"/>
          </a:xfrm>
          <a:prstGeom prst="rect">
            <a:avLst/>
          </a:prstGeom>
          <a:noFill/>
          <a:ln w="19050">
            <a:solidFill>
              <a:schemeClr val="accent3"/>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marL="0" indent="0" eaLnBrk="1" hangingPunct="1">
              <a:spcBef>
                <a:spcPct val="50000"/>
              </a:spcBef>
              <a:buClr>
                <a:srgbClr val="0099CC"/>
              </a:buClr>
              <a:defRPr sz="1800" b="1">
                <a:solidFill>
                  <a:srgbClr val="4F81BD"/>
                </a:solidFill>
                <a:cs typeface="Times New Roman" pitchFamily="18" charset="0"/>
              </a:defRPr>
            </a:lvl1pPr>
            <a:lvl2pPr marL="404813" lvl="1" indent="-287338" eaLnBrk="1" hangingPunct="1">
              <a:spcBef>
                <a:spcPct val="50000"/>
              </a:spcBef>
              <a:buClr>
                <a:schemeClr val="bg2"/>
              </a:buClr>
              <a:buFont typeface="Wingdings" pitchFamily="2" charset="2"/>
              <a:buChar char="l"/>
              <a:defRPr sz="1600">
                <a:latin typeface="+mn-lt"/>
                <a:cs typeface="Times New Roman" pitchFamily="18" charset="0"/>
              </a:defRPr>
            </a:lvl2pPr>
            <a:lvl3pPr marL="1143000" indent="-228600">
              <a:defRPr>
                <a:latin typeface="Verdana" pitchFamily="34" charset="0"/>
              </a:defRPr>
            </a:lvl3pPr>
            <a:lvl4pPr marL="1600200" indent="-228600">
              <a:defRPr>
                <a:latin typeface="Verdana" pitchFamily="34" charset="0"/>
              </a:defRPr>
            </a:lvl4pPr>
            <a:lvl5pPr marL="2057400" indent="-228600">
              <a:defRPr>
                <a:latin typeface="Verdana" pitchFamily="34" charset="0"/>
              </a:defRPr>
            </a:lvl5pPr>
            <a:lvl6pPr marL="2514600" indent="-228600" eaLnBrk="0" fontAlgn="base" hangingPunct="0">
              <a:spcBef>
                <a:spcPct val="0"/>
              </a:spcBef>
              <a:spcAft>
                <a:spcPct val="0"/>
              </a:spcAft>
              <a:defRPr>
                <a:latin typeface="Verdana" pitchFamily="34" charset="0"/>
              </a:defRPr>
            </a:lvl6pPr>
            <a:lvl7pPr marL="2971800" indent="-228600" eaLnBrk="0" fontAlgn="base" hangingPunct="0">
              <a:spcBef>
                <a:spcPct val="0"/>
              </a:spcBef>
              <a:spcAft>
                <a:spcPct val="0"/>
              </a:spcAft>
              <a:defRPr>
                <a:latin typeface="Verdana" pitchFamily="34" charset="0"/>
              </a:defRPr>
            </a:lvl7pPr>
            <a:lvl8pPr marL="3429000" indent="-228600" eaLnBrk="0" fontAlgn="base" hangingPunct="0">
              <a:spcBef>
                <a:spcPct val="0"/>
              </a:spcBef>
              <a:spcAft>
                <a:spcPct val="0"/>
              </a:spcAft>
              <a:defRPr>
                <a:latin typeface="Verdana" pitchFamily="34" charset="0"/>
              </a:defRPr>
            </a:lvl8pPr>
            <a:lvl9pPr marL="3886200" indent="-228600" eaLnBrk="0" fontAlgn="base" hangingPunct="0">
              <a:spcBef>
                <a:spcPct val="0"/>
              </a:spcBef>
              <a:spcAft>
                <a:spcPct val="0"/>
              </a:spcAft>
              <a:defRPr>
                <a:latin typeface="Verdana" pitchFamily="34" charset="0"/>
              </a:defRPr>
            </a:lvl9pPr>
          </a:lstStyle>
          <a:p>
            <a:pPr algn="ctr"/>
            <a:r>
              <a:rPr lang="en-US" dirty="0">
                <a:solidFill>
                  <a:srgbClr val="31546F"/>
                </a:solidFill>
                <a:latin typeface="Helvetica"/>
                <a:cs typeface="Helvetica"/>
              </a:rPr>
              <a:t>Change Process</a:t>
            </a:r>
          </a:p>
          <a:p>
            <a:pPr lvl="1">
              <a:buClrTx/>
              <a:buFont typeface="Wingdings" charset="2"/>
              <a:buChar char="§"/>
            </a:pPr>
            <a:r>
              <a:rPr lang="en-US" dirty="0">
                <a:solidFill>
                  <a:srgbClr val="31546F"/>
                </a:solidFill>
                <a:latin typeface="Helvetica Light"/>
                <a:cs typeface="Helvetica Light"/>
              </a:rPr>
              <a:t>Theories about how people change their thoughts, feelings, and behaviors in different situations</a:t>
            </a:r>
          </a:p>
        </p:txBody>
      </p:sp>
      <p:sp>
        <p:nvSpPr>
          <p:cNvPr id="6154" name="Text Box 11"/>
          <p:cNvSpPr txBox="1">
            <a:spLocks noChangeArrowheads="1"/>
          </p:cNvSpPr>
          <p:nvPr/>
        </p:nvSpPr>
        <p:spPr bwMode="auto">
          <a:xfrm>
            <a:off x="6248400" y="2438400"/>
            <a:ext cx="2560320" cy="2092881"/>
          </a:xfrm>
          <a:prstGeom prst="rect">
            <a:avLst/>
          </a:prstGeom>
          <a:noFill/>
          <a:ln w="19050">
            <a:solidFill>
              <a:schemeClr val="accent3"/>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marL="0" indent="0" eaLnBrk="1" hangingPunct="1">
              <a:spcBef>
                <a:spcPct val="50000"/>
              </a:spcBef>
              <a:buClr>
                <a:srgbClr val="0099CC"/>
              </a:buClr>
              <a:defRPr sz="1800" b="1">
                <a:solidFill>
                  <a:srgbClr val="4F81BD"/>
                </a:solidFill>
                <a:cs typeface="Times New Roman" pitchFamily="18" charset="0"/>
              </a:defRPr>
            </a:lvl1pPr>
            <a:lvl2pPr marL="404813" lvl="1" indent="-287338" eaLnBrk="1" hangingPunct="1">
              <a:spcBef>
                <a:spcPct val="50000"/>
              </a:spcBef>
              <a:buClr>
                <a:schemeClr val="bg2"/>
              </a:buClr>
              <a:buFont typeface="Wingdings" pitchFamily="2" charset="2"/>
              <a:buChar char="l"/>
              <a:defRPr sz="1600">
                <a:latin typeface="+mn-lt"/>
                <a:cs typeface="Times New Roman" pitchFamily="18" charset="0"/>
              </a:defRPr>
            </a:lvl2pPr>
            <a:lvl3pPr marL="1143000" indent="-228600">
              <a:defRPr>
                <a:latin typeface="Verdana" pitchFamily="34" charset="0"/>
              </a:defRPr>
            </a:lvl3pPr>
            <a:lvl4pPr marL="1600200" indent="-228600">
              <a:defRPr>
                <a:latin typeface="Verdana" pitchFamily="34" charset="0"/>
              </a:defRPr>
            </a:lvl4pPr>
            <a:lvl5pPr marL="2057400" indent="-228600">
              <a:defRPr>
                <a:latin typeface="Verdana" pitchFamily="34" charset="0"/>
              </a:defRPr>
            </a:lvl5pPr>
            <a:lvl6pPr marL="2514600" indent="-228600" eaLnBrk="0" fontAlgn="base" hangingPunct="0">
              <a:spcBef>
                <a:spcPct val="0"/>
              </a:spcBef>
              <a:spcAft>
                <a:spcPct val="0"/>
              </a:spcAft>
              <a:defRPr>
                <a:latin typeface="Verdana" pitchFamily="34" charset="0"/>
              </a:defRPr>
            </a:lvl6pPr>
            <a:lvl7pPr marL="2971800" indent="-228600" eaLnBrk="0" fontAlgn="base" hangingPunct="0">
              <a:spcBef>
                <a:spcPct val="0"/>
              </a:spcBef>
              <a:spcAft>
                <a:spcPct val="0"/>
              </a:spcAft>
              <a:defRPr>
                <a:latin typeface="Verdana" pitchFamily="34" charset="0"/>
              </a:defRPr>
            </a:lvl7pPr>
            <a:lvl8pPr marL="3429000" indent="-228600" eaLnBrk="0" fontAlgn="base" hangingPunct="0">
              <a:spcBef>
                <a:spcPct val="0"/>
              </a:spcBef>
              <a:spcAft>
                <a:spcPct val="0"/>
              </a:spcAft>
              <a:defRPr>
                <a:latin typeface="Verdana" pitchFamily="34" charset="0"/>
              </a:defRPr>
            </a:lvl8pPr>
            <a:lvl9pPr marL="3886200" indent="-228600" eaLnBrk="0" fontAlgn="base" hangingPunct="0">
              <a:spcBef>
                <a:spcPct val="0"/>
              </a:spcBef>
              <a:spcAft>
                <a:spcPct val="0"/>
              </a:spcAft>
              <a:defRPr>
                <a:latin typeface="Verdana" pitchFamily="34" charset="0"/>
              </a:defRPr>
            </a:lvl9pPr>
          </a:lstStyle>
          <a:p>
            <a:pPr algn="ctr"/>
            <a:r>
              <a:rPr lang="en-US" dirty="0">
                <a:solidFill>
                  <a:srgbClr val="31546F"/>
                </a:solidFill>
                <a:latin typeface="Helvetica"/>
                <a:cs typeface="Helvetica"/>
              </a:rPr>
              <a:t>Interventions</a:t>
            </a:r>
          </a:p>
          <a:p>
            <a:pPr lvl="1">
              <a:buClrTx/>
              <a:buFont typeface="Wingdings" charset="2"/>
              <a:buChar char="§"/>
            </a:pPr>
            <a:r>
              <a:rPr lang="en-US" dirty="0">
                <a:solidFill>
                  <a:srgbClr val="31546F"/>
                </a:solidFill>
                <a:latin typeface="Helvetica Light"/>
                <a:cs typeface="Helvetica Light"/>
              </a:rPr>
              <a:t>Skills</a:t>
            </a:r>
          </a:p>
          <a:p>
            <a:pPr lvl="1">
              <a:buClrTx/>
              <a:buFont typeface="Wingdings" charset="2"/>
              <a:buChar char="§"/>
            </a:pPr>
            <a:r>
              <a:rPr lang="en-US" dirty="0">
                <a:solidFill>
                  <a:srgbClr val="31546F"/>
                </a:solidFill>
                <a:latin typeface="Helvetica Light"/>
                <a:cs typeface="Helvetica Light"/>
              </a:rPr>
              <a:t>Techniques</a:t>
            </a:r>
          </a:p>
          <a:p>
            <a:pPr lvl="1">
              <a:buClrTx/>
              <a:buFont typeface="Wingdings" charset="2"/>
              <a:buChar char="§"/>
            </a:pPr>
            <a:r>
              <a:rPr lang="en-US" dirty="0">
                <a:solidFill>
                  <a:srgbClr val="31546F"/>
                </a:solidFill>
                <a:latin typeface="Helvetica Light"/>
                <a:cs typeface="Helvetica Light"/>
              </a:rPr>
              <a:t>Strategies </a:t>
            </a:r>
          </a:p>
          <a:p>
            <a:pPr lvl="1">
              <a:buClrTx/>
              <a:buFont typeface="Wingdings" charset="2"/>
              <a:buChar char="§"/>
            </a:pPr>
            <a:r>
              <a:rPr lang="en-US" dirty="0">
                <a:solidFill>
                  <a:srgbClr val="31546F"/>
                </a:solidFill>
                <a:latin typeface="Helvetica Light"/>
                <a:cs typeface="Helvetica Light"/>
              </a:rPr>
              <a:t>Used in </a:t>
            </a:r>
            <a:r>
              <a:rPr lang="en-US" dirty="0" smtClean="0">
                <a:solidFill>
                  <a:srgbClr val="31546F"/>
                </a:solidFill>
                <a:latin typeface="Helvetica Light"/>
                <a:cs typeface="Helvetica Light"/>
              </a:rPr>
              <a:t>practitioner</a:t>
            </a:r>
            <a:r>
              <a:rPr lang="en-US" dirty="0" smtClean="0">
                <a:latin typeface="Helvetica Light"/>
                <a:cs typeface="Helvetica Light"/>
              </a:rPr>
              <a:t>-</a:t>
            </a:r>
            <a:r>
              <a:rPr lang="en-US" dirty="0" smtClean="0">
                <a:solidFill>
                  <a:srgbClr val="31546F"/>
                </a:solidFill>
                <a:latin typeface="Helvetica Light"/>
                <a:cs typeface="Helvetica Light"/>
              </a:rPr>
              <a:t>citizen interactions</a:t>
            </a:r>
            <a:endParaRPr lang="en-US" dirty="0">
              <a:solidFill>
                <a:srgbClr val="31546F"/>
              </a:solidFill>
              <a:latin typeface="Helvetica Light"/>
              <a:cs typeface="Helvetica Light"/>
            </a:endParaRPr>
          </a:p>
        </p:txBody>
      </p:sp>
      <p:sp>
        <p:nvSpPr>
          <p:cNvPr id="6155" name="Rectangle 12"/>
          <p:cNvSpPr>
            <a:spLocks noChangeArrowheads="1"/>
          </p:cNvSpPr>
          <p:nvPr/>
        </p:nvSpPr>
        <p:spPr bwMode="auto">
          <a:xfrm>
            <a:off x="854075" y="4572000"/>
            <a:ext cx="2346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114300" lvl="1" algn="ctr">
              <a:spcBef>
                <a:spcPct val="50000"/>
              </a:spcBef>
              <a:buClr>
                <a:srgbClr val="0099CC"/>
              </a:buClr>
            </a:pPr>
            <a:r>
              <a:rPr lang="en-US" sz="1400" dirty="0">
                <a:solidFill>
                  <a:srgbClr val="CE7124"/>
                </a:solidFill>
                <a:latin typeface="Helvetica Light"/>
                <a:cs typeface="Helvetica Light"/>
              </a:rPr>
              <a:t>Why do people behave as they do?  What role does the environment play? </a:t>
            </a:r>
          </a:p>
        </p:txBody>
      </p:sp>
      <p:sp>
        <p:nvSpPr>
          <p:cNvPr id="6156" name="Rectangle 13"/>
          <p:cNvSpPr>
            <a:spLocks noChangeArrowheads="1"/>
          </p:cNvSpPr>
          <p:nvPr/>
        </p:nvSpPr>
        <p:spPr bwMode="auto">
          <a:xfrm>
            <a:off x="3715701" y="4572000"/>
            <a:ext cx="23040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buClr>
                <a:srgbClr val="0099CC"/>
              </a:buClr>
            </a:pPr>
            <a:r>
              <a:rPr lang="en-US" sz="1400" dirty="0">
                <a:solidFill>
                  <a:srgbClr val="CE7124"/>
                </a:solidFill>
                <a:latin typeface="Helvetica Light"/>
                <a:cs typeface="Helvetica Light"/>
              </a:rPr>
              <a:t>How do people change?  What activates or motivates the process? </a:t>
            </a:r>
          </a:p>
        </p:txBody>
      </p:sp>
      <p:sp>
        <p:nvSpPr>
          <p:cNvPr id="6157" name="Rectangle 14"/>
          <p:cNvSpPr>
            <a:spLocks noChangeArrowheads="1"/>
          </p:cNvSpPr>
          <p:nvPr/>
        </p:nvSpPr>
        <p:spPr bwMode="auto">
          <a:xfrm>
            <a:off x="6248071" y="4572000"/>
            <a:ext cx="2513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buClr>
                <a:srgbClr val="0099CC"/>
              </a:buClr>
            </a:pPr>
            <a:r>
              <a:rPr lang="en-US" sz="1400" dirty="0">
                <a:solidFill>
                  <a:srgbClr val="CE7124"/>
                </a:solidFill>
                <a:latin typeface="Helvetica Light"/>
                <a:cs typeface="Helvetica Light"/>
              </a:rPr>
              <a:t>What activities can improve </a:t>
            </a:r>
            <a:r>
              <a:rPr lang="en-US" sz="1400" dirty="0" smtClean="0">
                <a:solidFill>
                  <a:srgbClr val="CE7124"/>
                </a:solidFill>
                <a:latin typeface="Helvetica Light"/>
                <a:cs typeface="Helvetica Light"/>
              </a:rPr>
              <a:t>citizen </a:t>
            </a:r>
            <a:r>
              <a:rPr lang="en-US" sz="1400" dirty="0">
                <a:solidFill>
                  <a:srgbClr val="CE7124"/>
                </a:solidFill>
                <a:latin typeface="Helvetica Light"/>
                <a:cs typeface="Helvetica Light"/>
              </a:rPr>
              <a:t>adaptation or well-being?</a:t>
            </a: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10499127"/>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Self-Determination Theory</a:t>
            </a:r>
            <a:endParaRPr lang="en-US" baseline="30000" dirty="0"/>
          </a:p>
        </p:txBody>
      </p:sp>
      <p:sp>
        <p:nvSpPr>
          <p:cNvPr id="3" name="Content Placeholder 2"/>
          <p:cNvSpPr>
            <a:spLocks noGrp="1"/>
          </p:cNvSpPr>
          <p:nvPr>
            <p:ph sz="half" idx="4294967295"/>
          </p:nvPr>
        </p:nvSpPr>
        <p:spPr>
          <a:xfrm>
            <a:off x="990600" y="2098675"/>
            <a:ext cx="3811522" cy="3463925"/>
          </a:xfrm>
          <a:ln w="19050">
            <a:solidFill>
              <a:schemeClr val="accent3"/>
            </a:solidFill>
          </a:ln>
        </p:spPr>
        <p:txBody>
          <a:bodyPr tIns="91440"/>
          <a:lstStyle/>
          <a:p>
            <a:pPr marL="0" lvl="1" indent="0">
              <a:spcBef>
                <a:spcPts val="600"/>
              </a:spcBef>
              <a:buNone/>
            </a:pPr>
            <a:r>
              <a:rPr lang="en-US" sz="1800" dirty="0" smtClean="0"/>
              <a:t>The initiation and maintenance of positive social behaviors is under the person’s control and therefore are highly dependent on self-care actions.  </a:t>
            </a:r>
          </a:p>
          <a:p>
            <a:pPr marL="339725" lvl="1" indent="-339725">
              <a:spcBef>
                <a:spcPts val="600"/>
              </a:spcBef>
              <a:buFont typeface="Wingdings" charset="2"/>
              <a:buChar char="§"/>
            </a:pPr>
            <a:r>
              <a:rPr lang="en-US" sz="1800" dirty="0" smtClean="0"/>
              <a:t>Maximizing </a:t>
            </a:r>
            <a:r>
              <a:rPr lang="en-US" sz="1800" b="1" dirty="0" smtClean="0"/>
              <a:t>autonomy</a:t>
            </a:r>
            <a:r>
              <a:rPr lang="en-US" sz="1800" dirty="0" smtClean="0"/>
              <a:t>, </a:t>
            </a:r>
            <a:r>
              <a:rPr lang="en-US" sz="1800" b="1" dirty="0" smtClean="0"/>
              <a:t>competence</a:t>
            </a:r>
            <a:r>
              <a:rPr lang="en-US" sz="1800" dirty="0" smtClean="0"/>
              <a:t> and </a:t>
            </a:r>
            <a:r>
              <a:rPr lang="en-US" sz="1800" b="1" dirty="0" smtClean="0"/>
              <a:t>relatedness</a:t>
            </a:r>
            <a:r>
              <a:rPr lang="en-US" sz="1800" dirty="0" smtClean="0"/>
              <a:t> are essential for citizens to be successful</a:t>
            </a:r>
          </a:p>
          <a:p>
            <a:pPr marL="339725" lvl="1" indent="-339725">
              <a:spcBef>
                <a:spcPts val="600"/>
              </a:spcBef>
            </a:pPr>
            <a:endParaRPr lang="en-US" sz="1600" dirty="0"/>
          </a:p>
        </p:txBody>
      </p:sp>
      <p:sp>
        <p:nvSpPr>
          <p:cNvPr id="5" name="Text Placeholder 4"/>
          <p:cNvSpPr>
            <a:spLocks noGrp="1"/>
          </p:cNvSpPr>
          <p:nvPr>
            <p:ph type="body" idx="4294967295"/>
          </p:nvPr>
        </p:nvSpPr>
        <p:spPr>
          <a:xfrm>
            <a:off x="995363" y="1676400"/>
            <a:ext cx="3811522" cy="422275"/>
          </a:xfrm>
          <a:solidFill>
            <a:srgbClr val="31546F"/>
          </a:solidFill>
          <a:ln w="19050">
            <a:solidFill>
              <a:schemeClr val="accent3"/>
            </a:solidFill>
          </a:ln>
        </p:spPr>
        <p:txBody>
          <a:bodyPr>
            <a:normAutofit lnSpcReduction="10000"/>
          </a:bodyPr>
          <a:lstStyle/>
          <a:p>
            <a:pPr marL="0" indent="0" algn="ctr">
              <a:spcBef>
                <a:spcPts val="600"/>
              </a:spcBef>
              <a:buNone/>
            </a:pPr>
            <a:r>
              <a:rPr lang="en-US" sz="2200" b="1" dirty="0" smtClean="0">
                <a:solidFill>
                  <a:schemeClr val="bg1"/>
                </a:solidFill>
              </a:rPr>
              <a:t>Purpose</a:t>
            </a:r>
            <a:endParaRPr lang="en-US" sz="2200" b="1" dirty="0">
              <a:solidFill>
                <a:schemeClr val="bg1"/>
              </a:solidFill>
            </a:endParaRPr>
          </a:p>
        </p:txBody>
      </p:sp>
      <p:sp>
        <p:nvSpPr>
          <p:cNvPr id="6" name="Text Placeholder 5"/>
          <p:cNvSpPr>
            <a:spLocks noGrp="1"/>
          </p:cNvSpPr>
          <p:nvPr>
            <p:ph type="body" sz="quarter" idx="4294967295"/>
          </p:nvPr>
        </p:nvSpPr>
        <p:spPr>
          <a:xfrm>
            <a:off x="5030788" y="1676400"/>
            <a:ext cx="3813175" cy="422275"/>
          </a:xfrm>
          <a:solidFill>
            <a:srgbClr val="31546F"/>
          </a:solidFill>
          <a:ln w="19050">
            <a:solidFill>
              <a:schemeClr val="accent3"/>
            </a:solidFill>
          </a:ln>
        </p:spPr>
        <p:txBody>
          <a:bodyPr>
            <a:normAutofit lnSpcReduction="10000"/>
          </a:bodyPr>
          <a:lstStyle/>
          <a:p>
            <a:pPr marL="0" indent="0" algn="ctr">
              <a:spcBef>
                <a:spcPts val="600"/>
              </a:spcBef>
              <a:buNone/>
            </a:pPr>
            <a:r>
              <a:rPr lang="en-US" sz="2200" b="1" dirty="0" smtClean="0">
                <a:solidFill>
                  <a:schemeClr val="bg1"/>
                </a:solidFill>
              </a:rPr>
              <a:t>Contributions</a:t>
            </a:r>
            <a:endParaRPr lang="en-US" sz="2200" b="1" dirty="0">
              <a:solidFill>
                <a:schemeClr val="bg1"/>
              </a:solidFill>
            </a:endParaRPr>
          </a:p>
        </p:txBody>
      </p:sp>
      <p:sp>
        <p:nvSpPr>
          <p:cNvPr id="7" name="Content Placeholder 6"/>
          <p:cNvSpPr>
            <a:spLocks noGrp="1"/>
          </p:cNvSpPr>
          <p:nvPr>
            <p:ph sz="quarter" idx="4294967295"/>
          </p:nvPr>
        </p:nvSpPr>
        <p:spPr>
          <a:xfrm>
            <a:off x="5030788" y="2098675"/>
            <a:ext cx="3813175" cy="3463925"/>
          </a:xfrm>
          <a:noFill/>
          <a:ln w="19050">
            <a:solidFill>
              <a:schemeClr val="accent3"/>
            </a:solid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91440" rIns="91440" bIns="45720" numCol="1" anchor="t" anchorCtr="0" compatLnSpc="1">
            <a:prstTxWarp prst="textNoShape">
              <a:avLst/>
            </a:prstTxWarp>
          </a:bodyPr>
          <a:lstStyle/>
          <a:p>
            <a:pPr marL="339725" lvl="1" indent="-339725">
              <a:spcBef>
                <a:spcPts val="600"/>
              </a:spcBef>
              <a:buFont typeface="Wingdings" charset="2"/>
              <a:buChar char="§"/>
            </a:pPr>
            <a:r>
              <a:rPr lang="en-US" sz="1800" dirty="0" smtClean="0"/>
              <a:t>Human behavior plays a critical role in health outcomes and in the efficacy of treatments</a:t>
            </a:r>
          </a:p>
          <a:p>
            <a:pPr marL="339725" lvl="1" indent="-339725">
              <a:spcBef>
                <a:spcPts val="600"/>
              </a:spcBef>
              <a:buFont typeface="Wingdings" charset="2"/>
              <a:buChar char="§"/>
            </a:pPr>
            <a:r>
              <a:rPr lang="en-US" sz="1800" dirty="0" smtClean="0"/>
              <a:t>Practitioners can support citizens by attending to their need for autonomy, competence, and relatedness</a:t>
            </a:r>
          </a:p>
          <a:p>
            <a:pPr marL="339725" lvl="1" indent="-339725">
              <a:spcBef>
                <a:spcPts val="600"/>
              </a:spcBef>
              <a:buFont typeface="Wingdings" charset="2"/>
              <a:buChar char="§"/>
            </a:pPr>
            <a:r>
              <a:rPr lang="en-US" sz="1800" dirty="0" smtClean="0"/>
              <a:t>Supports ethical ideals to empower citizens to be active participants in care decisions and actions</a:t>
            </a:r>
          </a:p>
          <a:p>
            <a:pPr marL="339725" lvl="1" indent="-339725">
              <a:spcBef>
                <a:spcPts val="600"/>
              </a:spcBef>
            </a:pPr>
            <a:endParaRPr lang="en-US" sz="1800" dirty="0" smtClean="0"/>
          </a:p>
          <a:p>
            <a:pPr marL="339725" lvl="1" indent="-339725">
              <a:spcBef>
                <a:spcPts val="600"/>
              </a:spcBef>
            </a:pPr>
            <a:endParaRPr lang="en-US" sz="1800" dirty="0"/>
          </a:p>
          <a:p>
            <a:pPr marL="339725" lvl="1" indent="-339725">
              <a:spcBef>
                <a:spcPts val="600"/>
              </a:spcBef>
            </a:pPr>
            <a:endParaRPr lang="en-US" sz="1800"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69287258"/>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77800" y="274638"/>
            <a:ext cx="8737600" cy="1143000"/>
          </a:xfrm>
        </p:spPr>
        <p:txBody>
          <a:bodyPr>
            <a:noAutofit/>
          </a:bodyPr>
          <a:lstStyle/>
          <a:p>
            <a:pPr algn="l"/>
            <a:r>
              <a:rPr lang="en-US" sz="3600" dirty="0" smtClean="0"/>
              <a:t>Recovery &amp; Living Well</a:t>
            </a:r>
            <a:br>
              <a:rPr lang="en-US" sz="3600" dirty="0" smtClean="0"/>
            </a:br>
            <a:r>
              <a:rPr lang="en-US" sz="3600" dirty="0" smtClean="0"/>
              <a:t>Increased </a:t>
            </a:r>
            <a:r>
              <a:rPr lang="en-US" sz="3600" dirty="0"/>
              <a:t>s</a:t>
            </a:r>
            <a:r>
              <a:rPr lang="en-US" sz="3600" dirty="0" smtClean="0"/>
              <a:t>elf </a:t>
            </a:r>
            <a:r>
              <a:rPr lang="en-US" sz="3600" dirty="0"/>
              <a:t>e</a:t>
            </a:r>
            <a:r>
              <a:rPr lang="en-US" sz="3600" dirty="0" smtClean="0"/>
              <a:t>fficacy…</a:t>
            </a:r>
            <a:endParaRPr lang="en-US" sz="3600" baseline="30000" dirty="0"/>
          </a:p>
        </p:txBody>
      </p:sp>
      <p:grpSp>
        <p:nvGrpSpPr>
          <p:cNvPr id="3" name="Group 2"/>
          <p:cNvGrpSpPr/>
          <p:nvPr/>
        </p:nvGrpSpPr>
        <p:grpSpPr>
          <a:xfrm>
            <a:off x="990600" y="1588098"/>
            <a:ext cx="6019800" cy="4507764"/>
            <a:chOff x="1590565" y="1371600"/>
            <a:chExt cx="5953235" cy="4960219"/>
          </a:xfrm>
        </p:grpSpPr>
        <p:grpSp>
          <p:nvGrpSpPr>
            <p:cNvPr id="30" name="Group 29"/>
            <p:cNvGrpSpPr/>
            <p:nvPr/>
          </p:nvGrpSpPr>
          <p:grpSpPr>
            <a:xfrm flipV="1">
              <a:off x="2885964" y="1371600"/>
              <a:ext cx="4258151" cy="4076775"/>
              <a:chOff x="7094538" y="1539875"/>
              <a:chExt cx="1956591" cy="1873250"/>
            </a:xfrm>
            <a:solidFill>
              <a:srgbClr val="B1C7E1"/>
            </a:solidFill>
          </p:grpSpPr>
          <p:sp>
            <p:nvSpPr>
              <p:cNvPr id="7" name="Freeform 7"/>
              <p:cNvSpPr>
                <a:spLocks/>
              </p:cNvSpPr>
              <p:nvPr/>
            </p:nvSpPr>
            <p:spPr bwMode="auto">
              <a:xfrm>
                <a:off x="7094538" y="1539875"/>
                <a:ext cx="1289050" cy="600075"/>
              </a:xfrm>
              <a:custGeom>
                <a:avLst/>
                <a:gdLst>
                  <a:gd name="T0" fmla="*/ 36 w 812"/>
                  <a:gd name="T1" fmla="*/ 366 h 378"/>
                  <a:gd name="T2" fmla="*/ 42 w 812"/>
                  <a:gd name="T3" fmla="*/ 376 h 378"/>
                  <a:gd name="T4" fmla="*/ 46 w 812"/>
                  <a:gd name="T5" fmla="*/ 378 h 378"/>
                  <a:gd name="T6" fmla="*/ 52 w 812"/>
                  <a:gd name="T7" fmla="*/ 378 h 378"/>
                  <a:gd name="T8" fmla="*/ 170 w 812"/>
                  <a:gd name="T9" fmla="*/ 348 h 378"/>
                  <a:gd name="T10" fmla="*/ 176 w 812"/>
                  <a:gd name="T11" fmla="*/ 344 h 378"/>
                  <a:gd name="T12" fmla="*/ 182 w 812"/>
                  <a:gd name="T13" fmla="*/ 334 h 378"/>
                  <a:gd name="T14" fmla="*/ 182 w 812"/>
                  <a:gd name="T15" fmla="*/ 328 h 378"/>
                  <a:gd name="T16" fmla="*/ 174 w 812"/>
                  <a:gd name="T17" fmla="*/ 318 h 378"/>
                  <a:gd name="T18" fmla="*/ 162 w 812"/>
                  <a:gd name="T19" fmla="*/ 316 h 378"/>
                  <a:gd name="T20" fmla="*/ 88 w 812"/>
                  <a:gd name="T21" fmla="*/ 336 h 378"/>
                  <a:gd name="T22" fmla="*/ 120 w 812"/>
                  <a:gd name="T23" fmla="*/ 272 h 378"/>
                  <a:gd name="T24" fmla="*/ 162 w 812"/>
                  <a:gd name="T25" fmla="*/ 214 h 378"/>
                  <a:gd name="T26" fmla="*/ 212 w 812"/>
                  <a:gd name="T27" fmla="*/ 162 h 378"/>
                  <a:gd name="T28" fmla="*/ 268 w 812"/>
                  <a:gd name="T29" fmla="*/ 118 h 378"/>
                  <a:gd name="T30" fmla="*/ 332 w 812"/>
                  <a:gd name="T31" fmla="*/ 82 h 378"/>
                  <a:gd name="T32" fmla="*/ 400 w 812"/>
                  <a:gd name="T33" fmla="*/ 56 h 378"/>
                  <a:gd name="T34" fmla="*/ 472 w 812"/>
                  <a:gd name="T35" fmla="*/ 40 h 378"/>
                  <a:gd name="T36" fmla="*/ 548 w 812"/>
                  <a:gd name="T37" fmla="*/ 34 h 378"/>
                  <a:gd name="T38" fmla="*/ 580 w 812"/>
                  <a:gd name="T39" fmla="*/ 34 h 378"/>
                  <a:gd name="T40" fmla="*/ 642 w 812"/>
                  <a:gd name="T41" fmla="*/ 42 h 378"/>
                  <a:gd name="T42" fmla="*/ 704 w 812"/>
                  <a:gd name="T43" fmla="*/ 58 h 378"/>
                  <a:gd name="T44" fmla="*/ 760 w 812"/>
                  <a:gd name="T45" fmla="*/ 82 h 378"/>
                  <a:gd name="T46" fmla="*/ 788 w 812"/>
                  <a:gd name="T47" fmla="*/ 94 h 378"/>
                  <a:gd name="T48" fmla="*/ 800 w 812"/>
                  <a:gd name="T49" fmla="*/ 96 h 378"/>
                  <a:gd name="T50" fmla="*/ 810 w 812"/>
                  <a:gd name="T51" fmla="*/ 88 h 378"/>
                  <a:gd name="T52" fmla="*/ 812 w 812"/>
                  <a:gd name="T53" fmla="*/ 82 h 378"/>
                  <a:gd name="T54" fmla="*/ 808 w 812"/>
                  <a:gd name="T55" fmla="*/ 70 h 378"/>
                  <a:gd name="T56" fmla="*/ 804 w 812"/>
                  <a:gd name="T57" fmla="*/ 66 h 378"/>
                  <a:gd name="T58" fmla="*/ 744 w 812"/>
                  <a:gd name="T59" fmla="*/ 38 h 378"/>
                  <a:gd name="T60" fmla="*/ 682 w 812"/>
                  <a:gd name="T61" fmla="*/ 16 h 378"/>
                  <a:gd name="T62" fmla="*/ 616 w 812"/>
                  <a:gd name="T63" fmla="*/ 4 h 378"/>
                  <a:gd name="T64" fmla="*/ 548 w 812"/>
                  <a:gd name="T65" fmla="*/ 0 h 378"/>
                  <a:gd name="T66" fmla="*/ 506 w 812"/>
                  <a:gd name="T67" fmla="*/ 2 h 378"/>
                  <a:gd name="T68" fmla="*/ 428 w 812"/>
                  <a:gd name="T69" fmla="*/ 14 h 378"/>
                  <a:gd name="T70" fmla="*/ 354 w 812"/>
                  <a:gd name="T71" fmla="*/ 36 h 378"/>
                  <a:gd name="T72" fmla="*/ 284 w 812"/>
                  <a:gd name="T73" fmla="*/ 68 h 378"/>
                  <a:gd name="T74" fmla="*/ 222 w 812"/>
                  <a:gd name="T75" fmla="*/ 110 h 378"/>
                  <a:gd name="T76" fmla="*/ 164 w 812"/>
                  <a:gd name="T77" fmla="*/ 160 h 378"/>
                  <a:gd name="T78" fmla="*/ 116 w 812"/>
                  <a:gd name="T79" fmla="*/ 218 h 378"/>
                  <a:gd name="T80" fmla="*/ 76 w 812"/>
                  <a:gd name="T81" fmla="*/ 282 h 378"/>
                  <a:gd name="T82" fmla="*/ 34 w 812"/>
                  <a:gd name="T83" fmla="*/ 208 h 378"/>
                  <a:gd name="T84" fmla="*/ 30 w 812"/>
                  <a:gd name="T85" fmla="*/ 202 h 378"/>
                  <a:gd name="T86" fmla="*/ 20 w 812"/>
                  <a:gd name="T87" fmla="*/ 196 h 378"/>
                  <a:gd name="T88" fmla="*/ 14 w 812"/>
                  <a:gd name="T89" fmla="*/ 196 h 378"/>
                  <a:gd name="T90" fmla="*/ 2 w 812"/>
                  <a:gd name="T91" fmla="*/ 204 h 378"/>
                  <a:gd name="T92" fmla="*/ 0 w 812"/>
                  <a:gd name="T93" fmla="*/ 216 h 378"/>
                  <a:gd name="T94" fmla="*/ 36 w 812"/>
                  <a:gd name="T95" fmla="*/ 366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2" h="378">
                    <a:moveTo>
                      <a:pt x="36" y="366"/>
                    </a:moveTo>
                    <a:lnTo>
                      <a:pt x="36" y="366"/>
                    </a:lnTo>
                    <a:lnTo>
                      <a:pt x="38" y="372"/>
                    </a:lnTo>
                    <a:lnTo>
                      <a:pt x="42" y="376"/>
                    </a:lnTo>
                    <a:lnTo>
                      <a:pt x="42" y="376"/>
                    </a:lnTo>
                    <a:lnTo>
                      <a:pt x="46" y="378"/>
                    </a:lnTo>
                    <a:lnTo>
                      <a:pt x="52" y="378"/>
                    </a:lnTo>
                    <a:lnTo>
                      <a:pt x="52" y="378"/>
                    </a:lnTo>
                    <a:lnTo>
                      <a:pt x="56" y="378"/>
                    </a:lnTo>
                    <a:lnTo>
                      <a:pt x="170" y="348"/>
                    </a:lnTo>
                    <a:lnTo>
                      <a:pt x="170" y="348"/>
                    </a:lnTo>
                    <a:lnTo>
                      <a:pt x="176" y="344"/>
                    </a:lnTo>
                    <a:lnTo>
                      <a:pt x="180" y="340"/>
                    </a:lnTo>
                    <a:lnTo>
                      <a:pt x="182" y="334"/>
                    </a:lnTo>
                    <a:lnTo>
                      <a:pt x="182" y="328"/>
                    </a:lnTo>
                    <a:lnTo>
                      <a:pt x="182" y="328"/>
                    </a:lnTo>
                    <a:lnTo>
                      <a:pt x="178" y="322"/>
                    </a:lnTo>
                    <a:lnTo>
                      <a:pt x="174" y="318"/>
                    </a:lnTo>
                    <a:lnTo>
                      <a:pt x="168" y="316"/>
                    </a:lnTo>
                    <a:lnTo>
                      <a:pt x="162" y="316"/>
                    </a:lnTo>
                    <a:lnTo>
                      <a:pt x="88" y="336"/>
                    </a:lnTo>
                    <a:lnTo>
                      <a:pt x="88" y="336"/>
                    </a:lnTo>
                    <a:lnTo>
                      <a:pt x="102" y="302"/>
                    </a:lnTo>
                    <a:lnTo>
                      <a:pt x="120" y="272"/>
                    </a:lnTo>
                    <a:lnTo>
                      <a:pt x="140" y="242"/>
                    </a:lnTo>
                    <a:lnTo>
                      <a:pt x="162" y="214"/>
                    </a:lnTo>
                    <a:lnTo>
                      <a:pt x="186" y="186"/>
                    </a:lnTo>
                    <a:lnTo>
                      <a:pt x="212" y="162"/>
                    </a:lnTo>
                    <a:lnTo>
                      <a:pt x="240" y="138"/>
                    </a:lnTo>
                    <a:lnTo>
                      <a:pt x="268" y="118"/>
                    </a:lnTo>
                    <a:lnTo>
                      <a:pt x="300" y="98"/>
                    </a:lnTo>
                    <a:lnTo>
                      <a:pt x="332" y="82"/>
                    </a:lnTo>
                    <a:lnTo>
                      <a:pt x="364" y="68"/>
                    </a:lnTo>
                    <a:lnTo>
                      <a:pt x="400" y="56"/>
                    </a:lnTo>
                    <a:lnTo>
                      <a:pt x="434" y="46"/>
                    </a:lnTo>
                    <a:lnTo>
                      <a:pt x="472" y="40"/>
                    </a:lnTo>
                    <a:lnTo>
                      <a:pt x="508" y="34"/>
                    </a:lnTo>
                    <a:lnTo>
                      <a:pt x="548" y="34"/>
                    </a:lnTo>
                    <a:lnTo>
                      <a:pt x="548" y="34"/>
                    </a:lnTo>
                    <a:lnTo>
                      <a:pt x="580" y="34"/>
                    </a:lnTo>
                    <a:lnTo>
                      <a:pt x="612" y="38"/>
                    </a:lnTo>
                    <a:lnTo>
                      <a:pt x="642" y="42"/>
                    </a:lnTo>
                    <a:lnTo>
                      <a:pt x="674" y="50"/>
                    </a:lnTo>
                    <a:lnTo>
                      <a:pt x="704" y="58"/>
                    </a:lnTo>
                    <a:lnTo>
                      <a:pt x="732" y="68"/>
                    </a:lnTo>
                    <a:lnTo>
                      <a:pt x="760" y="82"/>
                    </a:lnTo>
                    <a:lnTo>
                      <a:pt x="788" y="94"/>
                    </a:lnTo>
                    <a:lnTo>
                      <a:pt x="788" y="94"/>
                    </a:lnTo>
                    <a:lnTo>
                      <a:pt x="794" y="96"/>
                    </a:lnTo>
                    <a:lnTo>
                      <a:pt x="800" y="96"/>
                    </a:lnTo>
                    <a:lnTo>
                      <a:pt x="806" y="94"/>
                    </a:lnTo>
                    <a:lnTo>
                      <a:pt x="810" y="88"/>
                    </a:lnTo>
                    <a:lnTo>
                      <a:pt x="810" y="88"/>
                    </a:lnTo>
                    <a:lnTo>
                      <a:pt x="812" y="82"/>
                    </a:lnTo>
                    <a:lnTo>
                      <a:pt x="812" y="76"/>
                    </a:lnTo>
                    <a:lnTo>
                      <a:pt x="808" y="70"/>
                    </a:lnTo>
                    <a:lnTo>
                      <a:pt x="804" y="66"/>
                    </a:lnTo>
                    <a:lnTo>
                      <a:pt x="804" y="66"/>
                    </a:lnTo>
                    <a:lnTo>
                      <a:pt x="774" y="50"/>
                    </a:lnTo>
                    <a:lnTo>
                      <a:pt x="744" y="38"/>
                    </a:lnTo>
                    <a:lnTo>
                      <a:pt x="714" y="26"/>
                    </a:lnTo>
                    <a:lnTo>
                      <a:pt x="682" y="16"/>
                    </a:lnTo>
                    <a:lnTo>
                      <a:pt x="650" y="10"/>
                    </a:lnTo>
                    <a:lnTo>
                      <a:pt x="616" y="4"/>
                    </a:lnTo>
                    <a:lnTo>
                      <a:pt x="582" y="2"/>
                    </a:lnTo>
                    <a:lnTo>
                      <a:pt x="548" y="0"/>
                    </a:lnTo>
                    <a:lnTo>
                      <a:pt x="548" y="0"/>
                    </a:lnTo>
                    <a:lnTo>
                      <a:pt x="506" y="2"/>
                    </a:lnTo>
                    <a:lnTo>
                      <a:pt x="466" y="6"/>
                    </a:lnTo>
                    <a:lnTo>
                      <a:pt x="428" y="14"/>
                    </a:lnTo>
                    <a:lnTo>
                      <a:pt x="390" y="24"/>
                    </a:lnTo>
                    <a:lnTo>
                      <a:pt x="354" y="36"/>
                    </a:lnTo>
                    <a:lnTo>
                      <a:pt x="318" y="50"/>
                    </a:lnTo>
                    <a:lnTo>
                      <a:pt x="284" y="68"/>
                    </a:lnTo>
                    <a:lnTo>
                      <a:pt x="252" y="88"/>
                    </a:lnTo>
                    <a:lnTo>
                      <a:pt x="222" y="110"/>
                    </a:lnTo>
                    <a:lnTo>
                      <a:pt x="192" y="134"/>
                    </a:lnTo>
                    <a:lnTo>
                      <a:pt x="164" y="160"/>
                    </a:lnTo>
                    <a:lnTo>
                      <a:pt x="140" y="188"/>
                    </a:lnTo>
                    <a:lnTo>
                      <a:pt x="116" y="218"/>
                    </a:lnTo>
                    <a:lnTo>
                      <a:pt x="94" y="250"/>
                    </a:lnTo>
                    <a:lnTo>
                      <a:pt x="76" y="282"/>
                    </a:lnTo>
                    <a:lnTo>
                      <a:pt x="58" y="318"/>
                    </a:lnTo>
                    <a:lnTo>
                      <a:pt x="34" y="208"/>
                    </a:lnTo>
                    <a:lnTo>
                      <a:pt x="34" y="208"/>
                    </a:lnTo>
                    <a:lnTo>
                      <a:pt x="30" y="202"/>
                    </a:lnTo>
                    <a:lnTo>
                      <a:pt x="26" y="198"/>
                    </a:lnTo>
                    <a:lnTo>
                      <a:pt x="20" y="196"/>
                    </a:lnTo>
                    <a:lnTo>
                      <a:pt x="14" y="196"/>
                    </a:lnTo>
                    <a:lnTo>
                      <a:pt x="14" y="196"/>
                    </a:lnTo>
                    <a:lnTo>
                      <a:pt x="8" y="198"/>
                    </a:lnTo>
                    <a:lnTo>
                      <a:pt x="2" y="204"/>
                    </a:lnTo>
                    <a:lnTo>
                      <a:pt x="0" y="210"/>
                    </a:lnTo>
                    <a:lnTo>
                      <a:pt x="0" y="216"/>
                    </a:lnTo>
                    <a:lnTo>
                      <a:pt x="0" y="216"/>
                    </a:lnTo>
                    <a:lnTo>
                      <a:pt x="36" y="36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p:cNvSpPr>
              <p:nvPr/>
            </p:nvSpPr>
            <p:spPr bwMode="auto">
              <a:xfrm>
                <a:off x="7110413" y="2384425"/>
                <a:ext cx="1022350" cy="1028700"/>
              </a:xfrm>
              <a:custGeom>
                <a:avLst/>
                <a:gdLst>
                  <a:gd name="T0" fmla="*/ 550 w 644"/>
                  <a:gd name="T1" fmla="*/ 426 h 648"/>
                  <a:gd name="T2" fmla="*/ 538 w 644"/>
                  <a:gd name="T3" fmla="*/ 422 h 648"/>
                  <a:gd name="T4" fmla="*/ 526 w 644"/>
                  <a:gd name="T5" fmla="*/ 426 h 648"/>
                  <a:gd name="T6" fmla="*/ 522 w 644"/>
                  <a:gd name="T7" fmla="*/ 432 h 648"/>
                  <a:gd name="T8" fmla="*/ 522 w 644"/>
                  <a:gd name="T9" fmla="*/ 444 h 648"/>
                  <a:gd name="T10" fmla="*/ 586 w 644"/>
                  <a:gd name="T11" fmla="*/ 510 h 648"/>
                  <a:gd name="T12" fmla="*/ 560 w 644"/>
                  <a:gd name="T13" fmla="*/ 512 h 648"/>
                  <a:gd name="T14" fmla="*/ 536 w 644"/>
                  <a:gd name="T15" fmla="*/ 512 h 648"/>
                  <a:gd name="T16" fmla="*/ 470 w 644"/>
                  <a:gd name="T17" fmla="*/ 508 h 648"/>
                  <a:gd name="T18" fmla="*/ 406 w 644"/>
                  <a:gd name="T19" fmla="*/ 496 h 648"/>
                  <a:gd name="T20" fmla="*/ 344 w 644"/>
                  <a:gd name="T21" fmla="*/ 474 h 648"/>
                  <a:gd name="T22" fmla="*/ 286 w 644"/>
                  <a:gd name="T23" fmla="*/ 446 h 648"/>
                  <a:gd name="T24" fmla="*/ 230 w 644"/>
                  <a:gd name="T25" fmla="*/ 410 h 648"/>
                  <a:gd name="T26" fmla="*/ 180 w 644"/>
                  <a:gd name="T27" fmla="*/ 366 h 648"/>
                  <a:gd name="T28" fmla="*/ 136 w 644"/>
                  <a:gd name="T29" fmla="*/ 314 h 648"/>
                  <a:gd name="T30" fmla="*/ 98 w 644"/>
                  <a:gd name="T31" fmla="*/ 256 h 648"/>
                  <a:gd name="T32" fmla="*/ 84 w 644"/>
                  <a:gd name="T33" fmla="*/ 228 h 648"/>
                  <a:gd name="T34" fmla="*/ 60 w 644"/>
                  <a:gd name="T35" fmla="*/ 168 h 648"/>
                  <a:gd name="T36" fmla="*/ 44 w 644"/>
                  <a:gd name="T37" fmla="*/ 108 h 648"/>
                  <a:gd name="T38" fmla="*/ 34 w 644"/>
                  <a:gd name="T39" fmla="*/ 48 h 648"/>
                  <a:gd name="T40" fmla="*/ 34 w 644"/>
                  <a:gd name="T41" fmla="*/ 16 h 648"/>
                  <a:gd name="T42" fmla="*/ 28 w 644"/>
                  <a:gd name="T43" fmla="*/ 4 h 648"/>
                  <a:gd name="T44" fmla="*/ 16 w 644"/>
                  <a:gd name="T45" fmla="*/ 0 h 648"/>
                  <a:gd name="T46" fmla="*/ 10 w 644"/>
                  <a:gd name="T47" fmla="*/ 2 h 648"/>
                  <a:gd name="T48" fmla="*/ 2 w 644"/>
                  <a:gd name="T49" fmla="*/ 10 h 648"/>
                  <a:gd name="T50" fmla="*/ 0 w 644"/>
                  <a:gd name="T51" fmla="*/ 16 h 648"/>
                  <a:gd name="T52" fmla="*/ 4 w 644"/>
                  <a:gd name="T53" fmla="*/ 82 h 648"/>
                  <a:gd name="T54" fmla="*/ 18 w 644"/>
                  <a:gd name="T55" fmla="*/ 148 h 648"/>
                  <a:gd name="T56" fmla="*/ 38 w 644"/>
                  <a:gd name="T57" fmla="*/ 210 h 648"/>
                  <a:gd name="T58" fmla="*/ 68 w 644"/>
                  <a:gd name="T59" fmla="*/ 272 h 648"/>
                  <a:gd name="T60" fmla="*/ 88 w 644"/>
                  <a:gd name="T61" fmla="*/ 304 h 648"/>
                  <a:gd name="T62" fmla="*/ 132 w 644"/>
                  <a:gd name="T63" fmla="*/ 362 h 648"/>
                  <a:gd name="T64" fmla="*/ 182 w 644"/>
                  <a:gd name="T65" fmla="*/ 414 h 648"/>
                  <a:gd name="T66" fmla="*/ 238 w 644"/>
                  <a:gd name="T67" fmla="*/ 456 h 648"/>
                  <a:gd name="T68" fmla="*/ 300 w 644"/>
                  <a:gd name="T69" fmla="*/ 492 h 648"/>
                  <a:gd name="T70" fmla="*/ 364 w 644"/>
                  <a:gd name="T71" fmla="*/ 518 h 648"/>
                  <a:gd name="T72" fmla="*/ 432 w 644"/>
                  <a:gd name="T73" fmla="*/ 536 h 648"/>
                  <a:gd name="T74" fmla="*/ 500 w 644"/>
                  <a:gd name="T75" fmla="*/ 544 h 648"/>
                  <a:gd name="T76" fmla="*/ 536 w 644"/>
                  <a:gd name="T77" fmla="*/ 546 h 648"/>
                  <a:gd name="T78" fmla="*/ 502 w 644"/>
                  <a:gd name="T79" fmla="*/ 618 h 648"/>
                  <a:gd name="T80" fmla="*/ 498 w 644"/>
                  <a:gd name="T81" fmla="*/ 624 h 648"/>
                  <a:gd name="T82" fmla="*/ 498 w 644"/>
                  <a:gd name="T83" fmla="*/ 636 h 648"/>
                  <a:gd name="T84" fmla="*/ 502 w 644"/>
                  <a:gd name="T85" fmla="*/ 642 h 648"/>
                  <a:gd name="T86" fmla="*/ 514 w 644"/>
                  <a:gd name="T87" fmla="*/ 648 h 648"/>
                  <a:gd name="T88" fmla="*/ 520 w 644"/>
                  <a:gd name="T89" fmla="*/ 646 h 648"/>
                  <a:gd name="T90" fmla="*/ 638 w 644"/>
                  <a:gd name="T91" fmla="*/ 540 h 648"/>
                  <a:gd name="T92" fmla="*/ 642 w 644"/>
                  <a:gd name="T93" fmla="*/ 534 h 648"/>
                  <a:gd name="T94" fmla="*/ 644 w 644"/>
                  <a:gd name="T95" fmla="*/ 528 h 648"/>
                  <a:gd name="T96" fmla="*/ 640 w 644"/>
                  <a:gd name="T97" fmla="*/ 51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4" h="648">
                    <a:moveTo>
                      <a:pt x="550" y="426"/>
                    </a:moveTo>
                    <a:lnTo>
                      <a:pt x="550" y="426"/>
                    </a:lnTo>
                    <a:lnTo>
                      <a:pt x="544" y="422"/>
                    </a:lnTo>
                    <a:lnTo>
                      <a:pt x="538" y="422"/>
                    </a:lnTo>
                    <a:lnTo>
                      <a:pt x="532" y="422"/>
                    </a:lnTo>
                    <a:lnTo>
                      <a:pt x="526" y="426"/>
                    </a:lnTo>
                    <a:lnTo>
                      <a:pt x="526" y="426"/>
                    </a:lnTo>
                    <a:lnTo>
                      <a:pt x="522" y="432"/>
                    </a:lnTo>
                    <a:lnTo>
                      <a:pt x="520" y="438"/>
                    </a:lnTo>
                    <a:lnTo>
                      <a:pt x="522" y="444"/>
                    </a:lnTo>
                    <a:lnTo>
                      <a:pt x="526" y="450"/>
                    </a:lnTo>
                    <a:lnTo>
                      <a:pt x="586" y="510"/>
                    </a:lnTo>
                    <a:lnTo>
                      <a:pt x="586" y="510"/>
                    </a:lnTo>
                    <a:lnTo>
                      <a:pt x="560" y="512"/>
                    </a:lnTo>
                    <a:lnTo>
                      <a:pt x="536" y="512"/>
                    </a:lnTo>
                    <a:lnTo>
                      <a:pt x="536" y="512"/>
                    </a:lnTo>
                    <a:lnTo>
                      <a:pt x="502" y="512"/>
                    </a:lnTo>
                    <a:lnTo>
                      <a:pt x="470" y="508"/>
                    </a:lnTo>
                    <a:lnTo>
                      <a:pt x="438" y="502"/>
                    </a:lnTo>
                    <a:lnTo>
                      <a:pt x="406" y="496"/>
                    </a:lnTo>
                    <a:lnTo>
                      <a:pt x="374" y="486"/>
                    </a:lnTo>
                    <a:lnTo>
                      <a:pt x="344" y="474"/>
                    </a:lnTo>
                    <a:lnTo>
                      <a:pt x="314" y="460"/>
                    </a:lnTo>
                    <a:lnTo>
                      <a:pt x="286" y="446"/>
                    </a:lnTo>
                    <a:lnTo>
                      <a:pt x="258" y="428"/>
                    </a:lnTo>
                    <a:lnTo>
                      <a:pt x="230" y="410"/>
                    </a:lnTo>
                    <a:lnTo>
                      <a:pt x="204" y="388"/>
                    </a:lnTo>
                    <a:lnTo>
                      <a:pt x="180" y="366"/>
                    </a:lnTo>
                    <a:lnTo>
                      <a:pt x="158" y="340"/>
                    </a:lnTo>
                    <a:lnTo>
                      <a:pt x="136" y="314"/>
                    </a:lnTo>
                    <a:lnTo>
                      <a:pt x="116" y="286"/>
                    </a:lnTo>
                    <a:lnTo>
                      <a:pt x="98" y="256"/>
                    </a:lnTo>
                    <a:lnTo>
                      <a:pt x="98" y="256"/>
                    </a:lnTo>
                    <a:lnTo>
                      <a:pt x="84" y="228"/>
                    </a:lnTo>
                    <a:lnTo>
                      <a:pt x="70" y="198"/>
                    </a:lnTo>
                    <a:lnTo>
                      <a:pt x="60" y="168"/>
                    </a:lnTo>
                    <a:lnTo>
                      <a:pt x="50" y="138"/>
                    </a:lnTo>
                    <a:lnTo>
                      <a:pt x="44" y="108"/>
                    </a:lnTo>
                    <a:lnTo>
                      <a:pt x="38" y="78"/>
                    </a:lnTo>
                    <a:lnTo>
                      <a:pt x="34" y="48"/>
                    </a:lnTo>
                    <a:lnTo>
                      <a:pt x="34" y="16"/>
                    </a:lnTo>
                    <a:lnTo>
                      <a:pt x="34" y="16"/>
                    </a:lnTo>
                    <a:lnTo>
                      <a:pt x="32" y="10"/>
                    </a:lnTo>
                    <a:lnTo>
                      <a:pt x="28" y="4"/>
                    </a:lnTo>
                    <a:lnTo>
                      <a:pt x="24" y="2"/>
                    </a:lnTo>
                    <a:lnTo>
                      <a:pt x="16" y="0"/>
                    </a:lnTo>
                    <a:lnTo>
                      <a:pt x="16" y="0"/>
                    </a:lnTo>
                    <a:lnTo>
                      <a:pt x="10" y="2"/>
                    </a:lnTo>
                    <a:lnTo>
                      <a:pt x="4" y="6"/>
                    </a:lnTo>
                    <a:lnTo>
                      <a:pt x="2" y="10"/>
                    </a:lnTo>
                    <a:lnTo>
                      <a:pt x="0" y="16"/>
                    </a:lnTo>
                    <a:lnTo>
                      <a:pt x="0" y="16"/>
                    </a:lnTo>
                    <a:lnTo>
                      <a:pt x="2" y="50"/>
                    </a:lnTo>
                    <a:lnTo>
                      <a:pt x="4" y="82"/>
                    </a:lnTo>
                    <a:lnTo>
                      <a:pt x="10" y="114"/>
                    </a:lnTo>
                    <a:lnTo>
                      <a:pt x="18" y="148"/>
                    </a:lnTo>
                    <a:lnTo>
                      <a:pt x="28" y="180"/>
                    </a:lnTo>
                    <a:lnTo>
                      <a:pt x="38" y="210"/>
                    </a:lnTo>
                    <a:lnTo>
                      <a:pt x="52" y="242"/>
                    </a:lnTo>
                    <a:lnTo>
                      <a:pt x="68" y="272"/>
                    </a:lnTo>
                    <a:lnTo>
                      <a:pt x="68" y="272"/>
                    </a:lnTo>
                    <a:lnTo>
                      <a:pt x="88" y="304"/>
                    </a:lnTo>
                    <a:lnTo>
                      <a:pt x="110" y="334"/>
                    </a:lnTo>
                    <a:lnTo>
                      <a:pt x="132" y="362"/>
                    </a:lnTo>
                    <a:lnTo>
                      <a:pt x="156" y="390"/>
                    </a:lnTo>
                    <a:lnTo>
                      <a:pt x="182" y="414"/>
                    </a:lnTo>
                    <a:lnTo>
                      <a:pt x="210" y="436"/>
                    </a:lnTo>
                    <a:lnTo>
                      <a:pt x="238" y="456"/>
                    </a:lnTo>
                    <a:lnTo>
                      <a:pt x="268" y="474"/>
                    </a:lnTo>
                    <a:lnTo>
                      <a:pt x="300" y="492"/>
                    </a:lnTo>
                    <a:lnTo>
                      <a:pt x="332" y="506"/>
                    </a:lnTo>
                    <a:lnTo>
                      <a:pt x="364" y="518"/>
                    </a:lnTo>
                    <a:lnTo>
                      <a:pt x="398" y="528"/>
                    </a:lnTo>
                    <a:lnTo>
                      <a:pt x="432" y="536"/>
                    </a:lnTo>
                    <a:lnTo>
                      <a:pt x="466" y="542"/>
                    </a:lnTo>
                    <a:lnTo>
                      <a:pt x="500" y="544"/>
                    </a:lnTo>
                    <a:lnTo>
                      <a:pt x="536" y="546"/>
                    </a:lnTo>
                    <a:lnTo>
                      <a:pt x="536" y="546"/>
                    </a:lnTo>
                    <a:lnTo>
                      <a:pt x="584" y="544"/>
                    </a:lnTo>
                    <a:lnTo>
                      <a:pt x="502" y="618"/>
                    </a:lnTo>
                    <a:lnTo>
                      <a:pt x="502" y="618"/>
                    </a:lnTo>
                    <a:lnTo>
                      <a:pt x="498" y="624"/>
                    </a:lnTo>
                    <a:lnTo>
                      <a:pt x="496" y="630"/>
                    </a:lnTo>
                    <a:lnTo>
                      <a:pt x="498" y="636"/>
                    </a:lnTo>
                    <a:lnTo>
                      <a:pt x="502" y="642"/>
                    </a:lnTo>
                    <a:lnTo>
                      <a:pt x="502" y="642"/>
                    </a:lnTo>
                    <a:lnTo>
                      <a:pt x="506" y="646"/>
                    </a:lnTo>
                    <a:lnTo>
                      <a:pt x="514" y="648"/>
                    </a:lnTo>
                    <a:lnTo>
                      <a:pt x="514" y="648"/>
                    </a:lnTo>
                    <a:lnTo>
                      <a:pt x="520" y="646"/>
                    </a:lnTo>
                    <a:lnTo>
                      <a:pt x="524" y="644"/>
                    </a:lnTo>
                    <a:lnTo>
                      <a:pt x="638" y="540"/>
                    </a:lnTo>
                    <a:lnTo>
                      <a:pt x="638" y="540"/>
                    </a:lnTo>
                    <a:lnTo>
                      <a:pt x="642" y="534"/>
                    </a:lnTo>
                    <a:lnTo>
                      <a:pt x="644" y="528"/>
                    </a:lnTo>
                    <a:lnTo>
                      <a:pt x="644" y="528"/>
                    </a:lnTo>
                    <a:lnTo>
                      <a:pt x="642" y="520"/>
                    </a:lnTo>
                    <a:lnTo>
                      <a:pt x="640" y="516"/>
                    </a:lnTo>
                    <a:lnTo>
                      <a:pt x="550" y="42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8552654" y="1750313"/>
                <a:ext cx="498475" cy="1298575"/>
              </a:xfrm>
              <a:custGeom>
                <a:avLst/>
                <a:gdLst>
                  <a:gd name="T0" fmla="*/ 302 w 314"/>
                  <a:gd name="T1" fmla="*/ 48 h 818"/>
                  <a:gd name="T2" fmla="*/ 156 w 314"/>
                  <a:gd name="T3" fmla="*/ 0 h 818"/>
                  <a:gd name="T4" fmla="*/ 142 w 314"/>
                  <a:gd name="T5" fmla="*/ 2 h 818"/>
                  <a:gd name="T6" fmla="*/ 138 w 314"/>
                  <a:gd name="T7" fmla="*/ 8 h 818"/>
                  <a:gd name="T8" fmla="*/ 108 w 314"/>
                  <a:gd name="T9" fmla="*/ 130 h 818"/>
                  <a:gd name="T10" fmla="*/ 108 w 314"/>
                  <a:gd name="T11" fmla="*/ 136 h 818"/>
                  <a:gd name="T12" fmla="*/ 116 w 314"/>
                  <a:gd name="T13" fmla="*/ 146 h 818"/>
                  <a:gd name="T14" fmla="*/ 122 w 314"/>
                  <a:gd name="T15" fmla="*/ 150 h 818"/>
                  <a:gd name="T16" fmla="*/ 126 w 314"/>
                  <a:gd name="T17" fmla="*/ 150 h 818"/>
                  <a:gd name="T18" fmla="*/ 136 w 314"/>
                  <a:gd name="T19" fmla="*/ 146 h 818"/>
                  <a:gd name="T20" fmla="*/ 142 w 314"/>
                  <a:gd name="T21" fmla="*/ 136 h 818"/>
                  <a:gd name="T22" fmla="*/ 158 w 314"/>
                  <a:gd name="T23" fmla="*/ 64 h 818"/>
                  <a:gd name="T24" fmla="*/ 198 w 314"/>
                  <a:gd name="T25" fmla="*/ 130 h 818"/>
                  <a:gd name="T26" fmla="*/ 228 w 314"/>
                  <a:gd name="T27" fmla="*/ 204 h 818"/>
                  <a:gd name="T28" fmla="*/ 246 w 314"/>
                  <a:gd name="T29" fmla="*/ 278 h 818"/>
                  <a:gd name="T30" fmla="*/ 252 w 314"/>
                  <a:gd name="T31" fmla="*/ 356 h 818"/>
                  <a:gd name="T32" fmla="*/ 250 w 314"/>
                  <a:gd name="T33" fmla="*/ 390 h 818"/>
                  <a:gd name="T34" fmla="*/ 242 w 314"/>
                  <a:gd name="T35" fmla="*/ 454 h 818"/>
                  <a:gd name="T36" fmla="*/ 224 w 314"/>
                  <a:gd name="T37" fmla="*/ 518 h 818"/>
                  <a:gd name="T38" fmla="*/ 198 w 314"/>
                  <a:gd name="T39" fmla="*/ 580 h 818"/>
                  <a:gd name="T40" fmla="*/ 182 w 314"/>
                  <a:gd name="T41" fmla="*/ 610 h 818"/>
                  <a:gd name="T42" fmla="*/ 146 w 314"/>
                  <a:gd name="T43" fmla="*/ 664 h 818"/>
                  <a:gd name="T44" fmla="*/ 104 w 314"/>
                  <a:gd name="T45" fmla="*/ 712 h 818"/>
                  <a:gd name="T46" fmla="*/ 58 w 314"/>
                  <a:gd name="T47" fmla="*/ 752 h 818"/>
                  <a:gd name="T48" fmla="*/ 8 w 314"/>
                  <a:gd name="T49" fmla="*/ 786 h 818"/>
                  <a:gd name="T50" fmla="*/ 2 w 314"/>
                  <a:gd name="T51" fmla="*/ 792 h 818"/>
                  <a:gd name="T52" fmla="*/ 0 w 314"/>
                  <a:gd name="T53" fmla="*/ 804 h 818"/>
                  <a:gd name="T54" fmla="*/ 2 w 314"/>
                  <a:gd name="T55" fmla="*/ 810 h 818"/>
                  <a:gd name="T56" fmla="*/ 16 w 314"/>
                  <a:gd name="T57" fmla="*/ 818 h 818"/>
                  <a:gd name="T58" fmla="*/ 20 w 314"/>
                  <a:gd name="T59" fmla="*/ 818 h 818"/>
                  <a:gd name="T60" fmla="*/ 24 w 314"/>
                  <a:gd name="T61" fmla="*/ 816 h 818"/>
                  <a:gd name="T62" fmla="*/ 78 w 314"/>
                  <a:gd name="T63" fmla="*/ 778 h 818"/>
                  <a:gd name="T64" fmla="*/ 128 w 314"/>
                  <a:gd name="T65" fmla="*/ 736 h 818"/>
                  <a:gd name="T66" fmla="*/ 172 w 314"/>
                  <a:gd name="T67" fmla="*/ 684 h 818"/>
                  <a:gd name="T68" fmla="*/ 212 w 314"/>
                  <a:gd name="T69" fmla="*/ 628 h 818"/>
                  <a:gd name="T70" fmla="*/ 228 w 314"/>
                  <a:gd name="T71" fmla="*/ 596 h 818"/>
                  <a:gd name="T72" fmla="*/ 256 w 314"/>
                  <a:gd name="T73" fmla="*/ 528 h 818"/>
                  <a:gd name="T74" fmla="*/ 276 w 314"/>
                  <a:gd name="T75" fmla="*/ 460 h 818"/>
                  <a:gd name="T76" fmla="*/ 284 w 314"/>
                  <a:gd name="T77" fmla="*/ 392 h 818"/>
                  <a:gd name="T78" fmla="*/ 286 w 314"/>
                  <a:gd name="T79" fmla="*/ 356 h 818"/>
                  <a:gd name="T80" fmla="*/ 278 w 314"/>
                  <a:gd name="T81" fmla="*/ 274 h 818"/>
                  <a:gd name="T82" fmla="*/ 260 w 314"/>
                  <a:gd name="T83" fmla="*/ 194 h 818"/>
                  <a:gd name="T84" fmla="*/ 228 w 314"/>
                  <a:gd name="T85" fmla="*/ 118 h 818"/>
                  <a:gd name="T86" fmla="*/ 186 w 314"/>
                  <a:gd name="T87" fmla="*/ 46 h 818"/>
                  <a:gd name="T88" fmla="*/ 292 w 314"/>
                  <a:gd name="T89" fmla="*/ 80 h 818"/>
                  <a:gd name="T90" fmla="*/ 306 w 314"/>
                  <a:gd name="T91" fmla="*/ 78 h 818"/>
                  <a:gd name="T92" fmla="*/ 314 w 314"/>
                  <a:gd name="T93" fmla="*/ 68 h 818"/>
                  <a:gd name="T94" fmla="*/ 314 w 314"/>
                  <a:gd name="T95" fmla="*/ 62 h 818"/>
                  <a:gd name="T96" fmla="*/ 308 w 314"/>
                  <a:gd name="T97" fmla="*/ 50 h 818"/>
                  <a:gd name="T98" fmla="*/ 302 w 314"/>
                  <a:gd name="T99" fmla="*/ 48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4" h="818">
                    <a:moveTo>
                      <a:pt x="302" y="48"/>
                    </a:moveTo>
                    <a:lnTo>
                      <a:pt x="302" y="48"/>
                    </a:lnTo>
                    <a:lnTo>
                      <a:pt x="156" y="0"/>
                    </a:lnTo>
                    <a:lnTo>
                      <a:pt x="156" y="0"/>
                    </a:lnTo>
                    <a:lnTo>
                      <a:pt x="148" y="0"/>
                    </a:lnTo>
                    <a:lnTo>
                      <a:pt x="142" y="2"/>
                    </a:lnTo>
                    <a:lnTo>
                      <a:pt x="142" y="2"/>
                    </a:lnTo>
                    <a:lnTo>
                      <a:pt x="138" y="8"/>
                    </a:lnTo>
                    <a:lnTo>
                      <a:pt x="134" y="14"/>
                    </a:lnTo>
                    <a:lnTo>
                      <a:pt x="108" y="130"/>
                    </a:lnTo>
                    <a:lnTo>
                      <a:pt x="108" y="130"/>
                    </a:lnTo>
                    <a:lnTo>
                      <a:pt x="108" y="136"/>
                    </a:lnTo>
                    <a:lnTo>
                      <a:pt x="112" y="142"/>
                    </a:lnTo>
                    <a:lnTo>
                      <a:pt x="116" y="146"/>
                    </a:lnTo>
                    <a:lnTo>
                      <a:pt x="122" y="150"/>
                    </a:lnTo>
                    <a:lnTo>
                      <a:pt x="122" y="150"/>
                    </a:lnTo>
                    <a:lnTo>
                      <a:pt x="126" y="150"/>
                    </a:lnTo>
                    <a:lnTo>
                      <a:pt x="126" y="150"/>
                    </a:lnTo>
                    <a:lnTo>
                      <a:pt x="130" y="148"/>
                    </a:lnTo>
                    <a:lnTo>
                      <a:pt x="136" y="146"/>
                    </a:lnTo>
                    <a:lnTo>
                      <a:pt x="140" y="142"/>
                    </a:lnTo>
                    <a:lnTo>
                      <a:pt x="142" y="136"/>
                    </a:lnTo>
                    <a:lnTo>
                      <a:pt x="158" y="64"/>
                    </a:lnTo>
                    <a:lnTo>
                      <a:pt x="158" y="64"/>
                    </a:lnTo>
                    <a:lnTo>
                      <a:pt x="180" y="96"/>
                    </a:lnTo>
                    <a:lnTo>
                      <a:pt x="198" y="130"/>
                    </a:lnTo>
                    <a:lnTo>
                      <a:pt x="214" y="166"/>
                    </a:lnTo>
                    <a:lnTo>
                      <a:pt x="228" y="204"/>
                    </a:lnTo>
                    <a:lnTo>
                      <a:pt x="238" y="240"/>
                    </a:lnTo>
                    <a:lnTo>
                      <a:pt x="246" y="278"/>
                    </a:lnTo>
                    <a:lnTo>
                      <a:pt x="250" y="318"/>
                    </a:lnTo>
                    <a:lnTo>
                      <a:pt x="252" y="356"/>
                    </a:lnTo>
                    <a:lnTo>
                      <a:pt x="252" y="356"/>
                    </a:lnTo>
                    <a:lnTo>
                      <a:pt x="250" y="390"/>
                    </a:lnTo>
                    <a:lnTo>
                      <a:pt x="248" y="422"/>
                    </a:lnTo>
                    <a:lnTo>
                      <a:pt x="242" y="454"/>
                    </a:lnTo>
                    <a:lnTo>
                      <a:pt x="234" y="486"/>
                    </a:lnTo>
                    <a:lnTo>
                      <a:pt x="224" y="518"/>
                    </a:lnTo>
                    <a:lnTo>
                      <a:pt x="212" y="550"/>
                    </a:lnTo>
                    <a:lnTo>
                      <a:pt x="198" y="580"/>
                    </a:lnTo>
                    <a:lnTo>
                      <a:pt x="182" y="610"/>
                    </a:lnTo>
                    <a:lnTo>
                      <a:pt x="182" y="610"/>
                    </a:lnTo>
                    <a:lnTo>
                      <a:pt x="164" y="638"/>
                    </a:lnTo>
                    <a:lnTo>
                      <a:pt x="146" y="664"/>
                    </a:lnTo>
                    <a:lnTo>
                      <a:pt x="126" y="688"/>
                    </a:lnTo>
                    <a:lnTo>
                      <a:pt x="104" y="712"/>
                    </a:lnTo>
                    <a:lnTo>
                      <a:pt x="82" y="732"/>
                    </a:lnTo>
                    <a:lnTo>
                      <a:pt x="58" y="752"/>
                    </a:lnTo>
                    <a:lnTo>
                      <a:pt x="32" y="770"/>
                    </a:lnTo>
                    <a:lnTo>
                      <a:pt x="8" y="786"/>
                    </a:lnTo>
                    <a:lnTo>
                      <a:pt x="8" y="786"/>
                    </a:lnTo>
                    <a:lnTo>
                      <a:pt x="2" y="792"/>
                    </a:lnTo>
                    <a:lnTo>
                      <a:pt x="0" y="798"/>
                    </a:lnTo>
                    <a:lnTo>
                      <a:pt x="0" y="804"/>
                    </a:lnTo>
                    <a:lnTo>
                      <a:pt x="2" y="810"/>
                    </a:lnTo>
                    <a:lnTo>
                      <a:pt x="2" y="810"/>
                    </a:lnTo>
                    <a:lnTo>
                      <a:pt x="8" y="816"/>
                    </a:lnTo>
                    <a:lnTo>
                      <a:pt x="16" y="818"/>
                    </a:lnTo>
                    <a:lnTo>
                      <a:pt x="16" y="818"/>
                    </a:lnTo>
                    <a:lnTo>
                      <a:pt x="20" y="818"/>
                    </a:lnTo>
                    <a:lnTo>
                      <a:pt x="24" y="816"/>
                    </a:lnTo>
                    <a:lnTo>
                      <a:pt x="24" y="816"/>
                    </a:lnTo>
                    <a:lnTo>
                      <a:pt x="52" y="798"/>
                    </a:lnTo>
                    <a:lnTo>
                      <a:pt x="78" y="778"/>
                    </a:lnTo>
                    <a:lnTo>
                      <a:pt x="104" y="758"/>
                    </a:lnTo>
                    <a:lnTo>
                      <a:pt x="128" y="736"/>
                    </a:lnTo>
                    <a:lnTo>
                      <a:pt x="150" y="710"/>
                    </a:lnTo>
                    <a:lnTo>
                      <a:pt x="172" y="684"/>
                    </a:lnTo>
                    <a:lnTo>
                      <a:pt x="192" y="658"/>
                    </a:lnTo>
                    <a:lnTo>
                      <a:pt x="212" y="628"/>
                    </a:lnTo>
                    <a:lnTo>
                      <a:pt x="212" y="628"/>
                    </a:lnTo>
                    <a:lnTo>
                      <a:pt x="228" y="596"/>
                    </a:lnTo>
                    <a:lnTo>
                      <a:pt x="244" y="562"/>
                    </a:lnTo>
                    <a:lnTo>
                      <a:pt x="256" y="528"/>
                    </a:lnTo>
                    <a:lnTo>
                      <a:pt x="268" y="494"/>
                    </a:lnTo>
                    <a:lnTo>
                      <a:pt x="276" y="460"/>
                    </a:lnTo>
                    <a:lnTo>
                      <a:pt x="280" y="426"/>
                    </a:lnTo>
                    <a:lnTo>
                      <a:pt x="284" y="392"/>
                    </a:lnTo>
                    <a:lnTo>
                      <a:pt x="286" y="356"/>
                    </a:lnTo>
                    <a:lnTo>
                      <a:pt x="286" y="356"/>
                    </a:lnTo>
                    <a:lnTo>
                      <a:pt x="284" y="316"/>
                    </a:lnTo>
                    <a:lnTo>
                      <a:pt x="278" y="274"/>
                    </a:lnTo>
                    <a:lnTo>
                      <a:pt x="270" y="234"/>
                    </a:lnTo>
                    <a:lnTo>
                      <a:pt x="260" y="194"/>
                    </a:lnTo>
                    <a:lnTo>
                      <a:pt x="246" y="154"/>
                    </a:lnTo>
                    <a:lnTo>
                      <a:pt x="228" y="118"/>
                    </a:lnTo>
                    <a:lnTo>
                      <a:pt x="208" y="80"/>
                    </a:lnTo>
                    <a:lnTo>
                      <a:pt x="186" y="46"/>
                    </a:lnTo>
                    <a:lnTo>
                      <a:pt x="292" y="80"/>
                    </a:lnTo>
                    <a:lnTo>
                      <a:pt x="292" y="80"/>
                    </a:lnTo>
                    <a:lnTo>
                      <a:pt x="300" y="80"/>
                    </a:lnTo>
                    <a:lnTo>
                      <a:pt x="306" y="78"/>
                    </a:lnTo>
                    <a:lnTo>
                      <a:pt x="310" y="74"/>
                    </a:lnTo>
                    <a:lnTo>
                      <a:pt x="314" y="68"/>
                    </a:lnTo>
                    <a:lnTo>
                      <a:pt x="314" y="68"/>
                    </a:lnTo>
                    <a:lnTo>
                      <a:pt x="314" y="62"/>
                    </a:lnTo>
                    <a:lnTo>
                      <a:pt x="312" y="56"/>
                    </a:lnTo>
                    <a:lnTo>
                      <a:pt x="308" y="50"/>
                    </a:lnTo>
                    <a:lnTo>
                      <a:pt x="302" y="48"/>
                    </a:lnTo>
                    <a:lnTo>
                      <a:pt x="302" y="4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Oval 1"/>
            <p:cNvSpPr/>
            <p:nvPr/>
          </p:nvSpPr>
          <p:spPr>
            <a:xfrm>
              <a:off x="5014118" y="1371600"/>
              <a:ext cx="2529682" cy="1766888"/>
            </a:xfrm>
            <a:prstGeom prst="ellipse">
              <a:avLst/>
            </a:prstGeom>
            <a:solidFill>
              <a:srgbClr val="CE7124"/>
            </a:solidFill>
            <a:ln w="28575">
              <a:solidFill>
                <a:schemeClr val="tx1"/>
              </a:solidFill>
              <a:miter lim="800000"/>
              <a:headEnd/>
              <a:tailEnd/>
            </a:ln>
            <a:effectLst>
              <a:outerShdw blurRad="50800" dist="38100" dir="2700000" algn="tl" rotWithShape="0">
                <a:prstClr val="black">
                  <a:alpha val="40000"/>
                </a:prstClr>
              </a:outerShdw>
            </a:effectLst>
          </p:spPr>
          <p:txBody>
            <a:bodyPr wrap="square" lIns="0" tIns="0" rIns="0" bIns="0" anchor="ctr"/>
            <a:lstStyle/>
            <a:p>
              <a:pPr algn="ctr"/>
              <a:r>
                <a:rPr lang="en-US" sz="2000" b="1" dirty="0" smtClean="0">
                  <a:solidFill>
                    <a:schemeClr val="bg1"/>
                  </a:solidFill>
                  <a:latin typeface="Arial" pitchFamily="34" charset="0"/>
                  <a:cs typeface="Arial" pitchFamily="34" charset="0"/>
                </a:rPr>
                <a:t>Empowerment</a:t>
              </a:r>
              <a:endParaRPr lang="en-US" sz="2000" b="1" dirty="0">
                <a:solidFill>
                  <a:schemeClr val="bg1"/>
                </a:solidFill>
                <a:latin typeface="Arial" pitchFamily="34" charset="0"/>
                <a:cs typeface="Arial" pitchFamily="34" charset="0"/>
              </a:endParaRPr>
            </a:p>
          </p:txBody>
        </p:sp>
        <p:sp>
          <p:nvSpPr>
            <p:cNvPr id="14" name="Oval 13"/>
            <p:cNvSpPr/>
            <p:nvPr/>
          </p:nvSpPr>
          <p:spPr>
            <a:xfrm>
              <a:off x="4074606" y="4564931"/>
              <a:ext cx="2529682" cy="1766888"/>
            </a:xfrm>
            <a:prstGeom prst="ellipse">
              <a:avLst/>
            </a:prstGeom>
            <a:solidFill>
              <a:srgbClr val="4F81BD"/>
            </a:solidFill>
            <a:ln w="28575">
              <a:solidFill>
                <a:schemeClr val="tx1"/>
              </a:solidFill>
              <a:miter lim="800000"/>
              <a:headEnd/>
              <a:tailEnd/>
            </a:ln>
            <a:effectLst>
              <a:outerShdw blurRad="50800" dist="38100" dir="2700000" algn="tl" rotWithShape="0">
                <a:prstClr val="black">
                  <a:alpha val="40000"/>
                </a:prstClr>
              </a:outerShdw>
            </a:effectLst>
          </p:spPr>
          <p:txBody>
            <a:bodyPr wrap="square" lIns="0" tIns="0" rIns="0" bIns="0" anchor="ctr"/>
            <a:lstStyle/>
            <a:p>
              <a:pPr algn="ctr"/>
              <a:r>
                <a:rPr lang="en-US" sz="2000" b="1" dirty="0">
                  <a:solidFill>
                    <a:schemeClr val="bg1"/>
                  </a:solidFill>
                  <a:latin typeface="Arial" pitchFamily="34" charset="0"/>
                  <a:cs typeface="Arial" pitchFamily="34" charset="0"/>
                </a:rPr>
                <a:t>Enhanced </a:t>
              </a:r>
              <a:r>
                <a:rPr lang="en-US" sz="2000" b="1" dirty="0" smtClean="0">
                  <a:solidFill>
                    <a:schemeClr val="bg1"/>
                  </a:solidFill>
                  <a:latin typeface="Arial" pitchFamily="34" charset="0"/>
                  <a:cs typeface="Arial" pitchFamily="34" charset="0"/>
                </a:rPr>
                <a:t>Self-Management Skills</a:t>
              </a:r>
              <a:endParaRPr lang="en-US" sz="2000" b="1" dirty="0">
                <a:solidFill>
                  <a:schemeClr val="bg1"/>
                </a:solidFill>
                <a:latin typeface="Arial" pitchFamily="34" charset="0"/>
                <a:cs typeface="Arial" pitchFamily="34" charset="0"/>
              </a:endParaRPr>
            </a:p>
          </p:txBody>
        </p:sp>
        <p:sp>
          <p:nvSpPr>
            <p:cNvPr id="15" name="Oval 14"/>
            <p:cNvSpPr/>
            <p:nvPr/>
          </p:nvSpPr>
          <p:spPr>
            <a:xfrm>
              <a:off x="1590565" y="2250089"/>
              <a:ext cx="2529682" cy="1766888"/>
            </a:xfrm>
            <a:prstGeom prst="ellipse">
              <a:avLst/>
            </a:prstGeom>
            <a:solidFill>
              <a:srgbClr val="8EB149"/>
            </a:solidFill>
            <a:ln w="28575">
              <a:solidFill>
                <a:schemeClr val="tx1"/>
              </a:solidFill>
              <a:miter lim="800000"/>
              <a:headEnd/>
              <a:tailEnd/>
            </a:ln>
            <a:effectLst>
              <a:outerShdw blurRad="50800" dist="38100" dir="2700000" algn="tl" rotWithShape="0">
                <a:prstClr val="black">
                  <a:alpha val="40000"/>
                </a:prstClr>
              </a:outerShdw>
            </a:effectLst>
          </p:spPr>
          <p:txBody>
            <a:bodyPr wrap="square" lIns="0" tIns="0" rIns="0" bIns="0" anchor="ctr"/>
            <a:lstStyle/>
            <a:p>
              <a:pPr algn="ctr"/>
              <a:r>
                <a:rPr lang="en-US" sz="2000" b="1" dirty="0" smtClean="0">
                  <a:solidFill>
                    <a:schemeClr val="bg1"/>
                  </a:solidFill>
                  <a:latin typeface="Arial" pitchFamily="34" charset="0"/>
                  <a:cs typeface="Arial" pitchFamily="34" charset="0"/>
                </a:rPr>
                <a:t>Increased Sense of </a:t>
              </a:r>
              <a:br>
                <a:rPr lang="en-US" sz="2000" b="1" dirty="0" smtClean="0">
                  <a:solidFill>
                    <a:schemeClr val="bg1"/>
                  </a:solidFill>
                  <a:latin typeface="Arial" pitchFamily="34" charset="0"/>
                  <a:cs typeface="Arial" pitchFamily="34" charset="0"/>
                </a:rPr>
              </a:br>
              <a:r>
                <a:rPr lang="en-US" sz="2000" b="1" dirty="0" smtClean="0">
                  <a:solidFill>
                    <a:schemeClr val="bg1"/>
                  </a:solidFill>
                  <a:latin typeface="Arial" pitchFamily="34" charset="0"/>
                  <a:cs typeface="Arial" pitchFamily="34" charset="0"/>
                </a:rPr>
                <a:t>Self-Efficacy</a:t>
              </a:r>
              <a:endParaRPr lang="en-US" sz="2000" b="1" dirty="0">
                <a:solidFill>
                  <a:schemeClr val="bg1"/>
                </a:solidFill>
                <a:latin typeface="Arial" pitchFamily="34" charset="0"/>
                <a:cs typeface="Arial" pitchFamily="34" charset="0"/>
              </a:endParaRPr>
            </a:p>
          </p:txBody>
        </p:sp>
      </p:grpSp>
      <p:sp>
        <p:nvSpPr>
          <p:cNvPr id="11" name="Text Box 4"/>
          <p:cNvSpPr txBox="1">
            <a:spLocks noChangeArrowheads="1"/>
          </p:cNvSpPr>
          <p:nvPr/>
        </p:nvSpPr>
        <p:spPr bwMode="auto">
          <a:xfrm>
            <a:off x="6553200" y="3503474"/>
            <a:ext cx="2667000" cy="2308324"/>
          </a:xfrm>
          <a:prstGeom prst="rect">
            <a:avLst/>
          </a:prstGeom>
          <a:noFill/>
          <a:ln w="9525">
            <a:noFill/>
            <a:miter lim="800000"/>
            <a:headEnd/>
            <a:tailEnd/>
          </a:ln>
        </p:spPr>
        <p:txBody>
          <a:bodyPr wrap="square">
            <a:spAutoFit/>
          </a:bodyPr>
          <a:lstStyle/>
          <a:p>
            <a:pPr>
              <a:spcBef>
                <a:spcPct val="50000"/>
              </a:spcBef>
            </a:pPr>
            <a:r>
              <a:rPr lang="en-US" sz="1800" dirty="0" smtClean="0">
                <a:solidFill>
                  <a:srgbClr val="31546F"/>
                </a:solidFill>
                <a:latin typeface="Helvetica Light"/>
                <a:cs typeface="Helvetica Light"/>
              </a:rPr>
              <a:t>“Increased self-efficacy allows citizens to view disease, stress and symptoms differently, giving more opportunities for effective self-management”</a:t>
            </a:r>
            <a:endParaRPr lang="en-US" sz="1800" dirty="0">
              <a:solidFill>
                <a:srgbClr val="31546F"/>
              </a:solidFill>
              <a:latin typeface="Helvetica Light"/>
              <a:cs typeface="Helvetica Light"/>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2949664"/>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a:bodyPr>
          <a:lstStyle/>
          <a:p>
            <a:r>
              <a:rPr lang="en-US" dirty="0" smtClean="0"/>
              <a:t>Autonomy</a:t>
            </a:r>
            <a:r>
              <a:rPr lang="en-US" dirty="0"/>
              <a:t> </a:t>
            </a:r>
            <a:r>
              <a:rPr lang="en-US" dirty="0" smtClean="0"/>
              <a:t>&amp; Competence </a:t>
            </a:r>
            <a:endParaRPr lang="en-US" baseline="30000" dirty="0"/>
          </a:p>
        </p:txBody>
      </p:sp>
      <p:sp>
        <p:nvSpPr>
          <p:cNvPr id="22546" name="Rectangle 7"/>
          <p:cNvSpPr>
            <a:spLocks noChangeArrowheads="1"/>
          </p:cNvSpPr>
          <p:nvPr/>
        </p:nvSpPr>
        <p:spPr bwMode="auto">
          <a:xfrm>
            <a:off x="951766" y="2209800"/>
            <a:ext cx="3575304" cy="2667000"/>
          </a:xfrm>
          <a:prstGeom prst="rect">
            <a:avLst/>
          </a:prstGeom>
          <a:noFill/>
          <a:ln w="19050">
            <a:solidFill>
              <a:schemeClr val="accent3"/>
            </a:solidFill>
          </a:ln>
        </p:spPr>
        <p:txBody>
          <a:bodyPr vert="horz" lIns="182880" tIns="91440" rIns="91440" bIns="91440" rtlCol="0">
            <a:noAutofit/>
          </a:bodyPr>
          <a:lstStyle/>
          <a:p>
            <a:pPr algn="ctr">
              <a:spcBef>
                <a:spcPts val="600"/>
              </a:spcBef>
              <a:buClr>
                <a:srgbClr val="E9CF11"/>
              </a:buClr>
            </a:pPr>
            <a:r>
              <a:rPr lang="en-US" sz="1800" b="1" dirty="0" smtClean="0">
                <a:solidFill>
                  <a:srgbClr val="31546F"/>
                </a:solidFill>
                <a:latin typeface="Helvetica"/>
                <a:cs typeface="Helvetica"/>
              </a:rPr>
              <a:t>Do </a:t>
            </a:r>
            <a:r>
              <a:rPr lang="en-US" sz="3200" b="1" dirty="0" smtClean="0">
                <a:solidFill>
                  <a:srgbClr val="31546F"/>
                </a:solidFill>
                <a:latin typeface="Helvetica"/>
                <a:cs typeface="Helvetica"/>
              </a:rPr>
              <a:t>More </a:t>
            </a:r>
            <a:r>
              <a:rPr lang="en-US" sz="1800" b="1" dirty="0" smtClean="0">
                <a:solidFill>
                  <a:srgbClr val="31546F"/>
                </a:solidFill>
                <a:latin typeface="Helvetica"/>
                <a:cs typeface="Helvetica"/>
              </a:rPr>
              <a:t>of These</a:t>
            </a:r>
          </a:p>
          <a:p>
            <a:pPr marL="342900" indent="-342900">
              <a:spcBef>
                <a:spcPts val="600"/>
              </a:spcBef>
              <a:buFont typeface="Wingdings" charset="2"/>
              <a:buChar char="§"/>
            </a:pPr>
            <a:r>
              <a:rPr lang="en-US" sz="1800" dirty="0" smtClean="0">
                <a:solidFill>
                  <a:srgbClr val="31546F"/>
                </a:solidFill>
                <a:latin typeface="Helvetica Light"/>
                <a:cs typeface="Helvetica Light"/>
              </a:rPr>
              <a:t>Support citizen to explore resistances and barriers</a:t>
            </a:r>
            <a:endParaRPr lang="en-US" sz="1800" dirty="0">
              <a:solidFill>
                <a:srgbClr val="31546F"/>
              </a:solidFill>
              <a:latin typeface="Helvetica Light"/>
              <a:cs typeface="Helvetica Light"/>
            </a:endParaRPr>
          </a:p>
          <a:p>
            <a:pPr marL="342900" indent="-342900">
              <a:spcBef>
                <a:spcPts val="600"/>
              </a:spcBef>
              <a:buFont typeface="Wingdings" charset="2"/>
              <a:buChar char="§"/>
            </a:pPr>
            <a:r>
              <a:rPr lang="en-US" sz="1800" dirty="0" smtClean="0">
                <a:solidFill>
                  <a:srgbClr val="31546F"/>
                </a:solidFill>
                <a:latin typeface="Helvetica Light"/>
                <a:cs typeface="Helvetica Light"/>
              </a:rPr>
              <a:t>Give feedback</a:t>
            </a:r>
          </a:p>
          <a:p>
            <a:pPr marL="342900" indent="-342900">
              <a:spcBef>
                <a:spcPts val="600"/>
              </a:spcBef>
              <a:buFont typeface="Wingdings" charset="2"/>
              <a:buChar char="§"/>
            </a:pPr>
            <a:r>
              <a:rPr lang="en-US" sz="1800" dirty="0" smtClean="0">
                <a:solidFill>
                  <a:srgbClr val="31546F"/>
                </a:solidFill>
                <a:latin typeface="Helvetica Light"/>
                <a:cs typeface="Helvetica Light"/>
              </a:rPr>
              <a:t>Compliment mastery, skill</a:t>
            </a:r>
          </a:p>
          <a:p>
            <a:pPr marL="342900" indent="-342900">
              <a:spcBef>
                <a:spcPts val="600"/>
              </a:spcBef>
              <a:buFont typeface="Wingdings" charset="2"/>
              <a:buChar char="§"/>
            </a:pPr>
            <a:r>
              <a:rPr lang="en-US" sz="1800" dirty="0" smtClean="0">
                <a:solidFill>
                  <a:srgbClr val="31546F"/>
                </a:solidFill>
                <a:latin typeface="Helvetica Light"/>
                <a:cs typeface="Helvetica Light"/>
              </a:rPr>
              <a:t>Provide respectful, caring encounters </a:t>
            </a:r>
            <a:endParaRPr lang="en-US" sz="1800" dirty="0">
              <a:solidFill>
                <a:srgbClr val="31546F"/>
              </a:solidFill>
              <a:latin typeface="Helvetica Light"/>
              <a:cs typeface="Helvetica Light"/>
            </a:endParaRPr>
          </a:p>
        </p:txBody>
      </p:sp>
      <p:sp>
        <p:nvSpPr>
          <p:cNvPr id="22543" name="Rectangle 11"/>
          <p:cNvSpPr>
            <a:spLocks noChangeArrowheads="1"/>
          </p:cNvSpPr>
          <p:nvPr/>
        </p:nvSpPr>
        <p:spPr bwMode="auto">
          <a:xfrm>
            <a:off x="4641370" y="2209801"/>
            <a:ext cx="3573463" cy="2666999"/>
          </a:xfrm>
          <a:prstGeom prst="rect">
            <a:avLst/>
          </a:prstGeom>
          <a:noFill/>
          <a:ln w="19050">
            <a:solidFill>
              <a:schemeClr val="accent3"/>
            </a:solidFill>
          </a:ln>
        </p:spPr>
        <p:txBody>
          <a:bodyPr vert="horz" lIns="182880" tIns="91440" rIns="91440" bIns="91440" rtlCol="0">
            <a:noAutofit/>
          </a:bodyPr>
          <a:lstStyle/>
          <a:p>
            <a:pPr algn="ctr">
              <a:spcBef>
                <a:spcPts val="600"/>
              </a:spcBef>
              <a:buClr>
                <a:srgbClr val="E9CF11"/>
              </a:buClr>
            </a:pPr>
            <a:r>
              <a:rPr lang="en-US" b="1" dirty="0">
                <a:solidFill>
                  <a:srgbClr val="31546F"/>
                </a:solidFill>
                <a:latin typeface="Helvetica"/>
                <a:cs typeface="Helvetica"/>
              </a:rPr>
              <a:t>Do </a:t>
            </a:r>
            <a:r>
              <a:rPr lang="en-US" sz="1400" b="1" dirty="0" smtClean="0">
                <a:solidFill>
                  <a:srgbClr val="31546F"/>
                </a:solidFill>
                <a:latin typeface="Helvetica"/>
                <a:cs typeface="Helvetica"/>
              </a:rPr>
              <a:t>Less</a:t>
            </a:r>
            <a:r>
              <a:rPr lang="en-US" sz="3200" b="1" dirty="0" smtClean="0">
                <a:solidFill>
                  <a:srgbClr val="31546F"/>
                </a:solidFill>
                <a:latin typeface="Helvetica"/>
                <a:cs typeface="Helvetica"/>
              </a:rPr>
              <a:t> </a:t>
            </a:r>
            <a:r>
              <a:rPr lang="en-US" b="1" dirty="0">
                <a:solidFill>
                  <a:srgbClr val="31546F"/>
                </a:solidFill>
                <a:latin typeface="Helvetica"/>
                <a:cs typeface="Helvetica"/>
              </a:rPr>
              <a:t>of These</a:t>
            </a:r>
          </a:p>
          <a:p>
            <a:pPr marL="342900" indent="-342900">
              <a:spcBef>
                <a:spcPts val="600"/>
              </a:spcBef>
              <a:buFont typeface="Wingdings" charset="2"/>
              <a:buChar char="§"/>
            </a:pPr>
            <a:r>
              <a:rPr lang="en-US" sz="1800" dirty="0" smtClean="0">
                <a:solidFill>
                  <a:srgbClr val="31546F"/>
                </a:solidFill>
                <a:latin typeface="Helvetica Light"/>
                <a:cs typeface="Helvetica Light"/>
              </a:rPr>
              <a:t>Suggesting incentives </a:t>
            </a:r>
          </a:p>
          <a:p>
            <a:pPr marL="342900" indent="-342900">
              <a:spcBef>
                <a:spcPts val="600"/>
              </a:spcBef>
              <a:buFont typeface="Wingdings" charset="2"/>
              <a:buChar char="§"/>
            </a:pPr>
            <a:r>
              <a:rPr lang="en-US" sz="1800" dirty="0" smtClean="0">
                <a:solidFill>
                  <a:srgbClr val="31546F"/>
                </a:solidFill>
                <a:latin typeface="Helvetica Light"/>
                <a:cs typeface="Helvetica Light"/>
              </a:rPr>
              <a:t>Motivating through authority</a:t>
            </a:r>
          </a:p>
          <a:p>
            <a:pPr marL="342900" indent="-342900">
              <a:spcBef>
                <a:spcPts val="600"/>
              </a:spcBef>
              <a:buFont typeface="Wingdings" charset="2"/>
              <a:buChar char="§"/>
            </a:pPr>
            <a:r>
              <a:rPr lang="en-US" sz="1800" dirty="0" smtClean="0">
                <a:solidFill>
                  <a:srgbClr val="31546F"/>
                </a:solidFill>
                <a:latin typeface="Helvetica Light"/>
                <a:cs typeface="Helvetica Light"/>
              </a:rPr>
              <a:t>Showing disapproval</a:t>
            </a:r>
          </a:p>
          <a:p>
            <a:pPr marL="342900" indent="-342900">
              <a:spcBef>
                <a:spcPts val="600"/>
              </a:spcBef>
              <a:buFont typeface="Wingdings" charset="2"/>
              <a:buChar char="§"/>
            </a:pPr>
            <a:r>
              <a:rPr lang="en-US" sz="1800" dirty="0" smtClean="0">
                <a:solidFill>
                  <a:srgbClr val="31546F"/>
                </a:solidFill>
                <a:latin typeface="Helvetica Light"/>
                <a:cs typeface="Helvetica Light"/>
              </a:rPr>
              <a:t>Over-challenging the citizen beyond current capacity</a:t>
            </a:r>
          </a:p>
          <a:p>
            <a:pPr marL="342900" indent="-342900">
              <a:spcBef>
                <a:spcPts val="600"/>
              </a:spcBef>
              <a:buClr>
                <a:schemeClr val="bg2"/>
              </a:buClr>
              <a:buFont typeface="Wingdings" pitchFamily="2" charset="2"/>
              <a:buChar char="l"/>
            </a:pPr>
            <a:endParaRPr lang="en-US" sz="1800" dirty="0" smtClean="0">
              <a:cs typeface="Arial" pitchFamily="34" charset="0"/>
            </a:endParaRPr>
          </a:p>
          <a:p>
            <a:pPr marL="342900" indent="-342900">
              <a:spcBef>
                <a:spcPts val="600"/>
              </a:spcBef>
              <a:buClr>
                <a:schemeClr val="bg2"/>
              </a:buClr>
              <a:buFont typeface="Wingdings" pitchFamily="2" charset="2"/>
              <a:buChar char="l"/>
            </a:pPr>
            <a:endParaRPr lang="en-US" sz="1800" dirty="0">
              <a:cs typeface="Arial" pitchFamily="34" charset="0"/>
            </a:endParaRPr>
          </a:p>
        </p:txBody>
      </p:sp>
      <p:sp>
        <p:nvSpPr>
          <p:cNvPr id="19" name="Rectangle 18"/>
          <p:cNvSpPr/>
          <p:nvPr/>
        </p:nvSpPr>
        <p:spPr>
          <a:xfrm>
            <a:off x="1118932" y="4953000"/>
            <a:ext cx="7263068" cy="707886"/>
          </a:xfrm>
          <a:prstGeom prst="rect">
            <a:avLst/>
          </a:prstGeom>
          <a:noFill/>
        </p:spPr>
        <p:txBody>
          <a:bodyPr wrap="square">
            <a:spAutoFit/>
          </a:bodyPr>
          <a:lstStyle/>
          <a:p>
            <a:pPr algn="ctr">
              <a:buFontTx/>
              <a:buNone/>
            </a:pPr>
            <a:r>
              <a:rPr lang="en-GB" sz="2000" b="1" dirty="0" smtClean="0">
                <a:solidFill>
                  <a:srgbClr val="31546F"/>
                </a:solidFill>
                <a:latin typeface="Helvetica"/>
                <a:cs typeface="Helvetica"/>
              </a:rPr>
              <a:t>The citizen/CTI worker partnership is an important medium and vehicle for change.</a:t>
            </a:r>
            <a:endParaRPr lang="en-US" sz="2000" b="1" dirty="0">
              <a:solidFill>
                <a:srgbClr val="31546F"/>
              </a:solidFill>
              <a:latin typeface="Helvetica"/>
              <a:cs typeface="Helvetica"/>
            </a:endParaRPr>
          </a:p>
        </p:txBody>
      </p:sp>
      <p:sp>
        <p:nvSpPr>
          <p:cNvPr id="9" name="Rectangle 8"/>
          <p:cNvSpPr/>
          <p:nvPr/>
        </p:nvSpPr>
        <p:spPr>
          <a:xfrm>
            <a:off x="787400" y="1676400"/>
            <a:ext cx="7543800" cy="461665"/>
          </a:xfrm>
          <a:prstGeom prst="rect">
            <a:avLst/>
          </a:prstGeom>
          <a:solidFill>
            <a:srgbClr val="CE7124"/>
          </a:solidFill>
          <a:effectLst>
            <a:outerShdw blurRad="50800" dist="38100" dir="2700000" algn="tl" rotWithShape="0">
              <a:prstClr val="black">
                <a:alpha val="40000"/>
              </a:prstClr>
            </a:outerShdw>
          </a:effectLst>
        </p:spPr>
        <p:txBody>
          <a:bodyPr wrap="square" lIns="182880">
            <a:spAutoFit/>
          </a:bodyPr>
          <a:lstStyle/>
          <a:p>
            <a:pPr algn="ctr"/>
            <a:r>
              <a:rPr lang="en-US" sz="2400" dirty="0" smtClean="0">
                <a:solidFill>
                  <a:schemeClr val="bg1"/>
                </a:solidFill>
                <a:latin typeface="Helvetica"/>
                <a:cs typeface="Helvetica"/>
              </a:rPr>
              <a:t>What CTI-Worker Should Do and Not Do</a:t>
            </a:r>
            <a:endParaRPr lang="en-US" sz="2400" dirty="0">
              <a:solidFill>
                <a:schemeClr val="bg1"/>
              </a:solidFill>
              <a:latin typeface="Helvetica"/>
              <a:cs typeface="Helvetica"/>
            </a:endParaRP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40206874"/>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CTI Denmark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CTI Denmark Template.potx</Template>
  <TotalTime>6236</TotalTime>
  <Words>3164</Words>
  <Application>Microsoft Office PowerPoint</Application>
  <PresentationFormat>Skærmshow (4:3)</PresentationFormat>
  <Paragraphs>537</Paragraphs>
  <Slides>57</Slides>
  <Notes>57</Notes>
  <HiddenSlides>0</HiddenSlides>
  <MMClips>0</MMClips>
  <ScaleCrop>false</ScaleCrop>
  <HeadingPairs>
    <vt:vector size="4" baseType="variant">
      <vt:variant>
        <vt:lpstr>Tema</vt:lpstr>
      </vt:variant>
      <vt:variant>
        <vt:i4>1</vt:i4>
      </vt:variant>
      <vt:variant>
        <vt:lpstr>Diastitler</vt:lpstr>
      </vt:variant>
      <vt:variant>
        <vt:i4>57</vt:i4>
      </vt:variant>
    </vt:vector>
  </HeadingPairs>
  <TitlesOfParts>
    <vt:vector size="58" baseType="lpstr">
      <vt:lpstr>CTI Denmark Template</vt:lpstr>
      <vt:lpstr>PowerPoint-præsentation</vt:lpstr>
      <vt:lpstr>Module 2 Key strategies &amp; Practices Used in CTI</vt:lpstr>
      <vt:lpstr>Practice Strategies</vt:lpstr>
      <vt:lpstr>Phases: CTI and practice strategies</vt:lpstr>
      <vt:lpstr>Practice Strategies build on Practice Theory Models</vt:lpstr>
      <vt:lpstr>Practice Theory Models</vt:lpstr>
      <vt:lpstr>Self-Determination Theory</vt:lpstr>
      <vt:lpstr>Recovery &amp; Living Well Increased self efficacy…</vt:lpstr>
      <vt:lpstr>Autonomy &amp; Competence </vt:lpstr>
      <vt:lpstr>James Prochaska</vt:lpstr>
      <vt:lpstr>Stages of Change…</vt:lpstr>
      <vt:lpstr>10 Principles for Applying Stage of Change Theory</vt:lpstr>
      <vt:lpstr>Trauma Informed Care</vt:lpstr>
      <vt:lpstr>Trauma Informed Care:  Definition</vt:lpstr>
      <vt:lpstr>Trauma Informed Care:   Key Principles</vt:lpstr>
      <vt:lpstr> Engaging Family/Natural Supports </vt:lpstr>
      <vt:lpstr>Why Consider Family?</vt:lpstr>
      <vt:lpstr>Defining Family</vt:lpstr>
      <vt:lpstr>Impact on the Family</vt:lpstr>
      <vt:lpstr>Common Family Reactions</vt:lpstr>
      <vt:lpstr> Psychoeducation  </vt:lpstr>
      <vt:lpstr>Psychoeducation elements</vt:lpstr>
      <vt:lpstr>Psychoeducation elements cont.</vt:lpstr>
      <vt:lpstr>Person Centered  Treatment Planning</vt:lpstr>
      <vt:lpstr>Key Components of PCTP</vt:lpstr>
      <vt:lpstr>Exercise #1</vt:lpstr>
      <vt:lpstr>Preferred Futuring In five years where would you like see yourself (and your family)? </vt:lpstr>
      <vt:lpstr>PowerPoint-præsentation</vt:lpstr>
      <vt:lpstr>Motivational Enhancement  </vt:lpstr>
      <vt:lpstr>Motivational Enhancement</vt:lpstr>
      <vt:lpstr>PowerPoint-præsentation</vt:lpstr>
      <vt:lpstr>PowerPoint-præsentation</vt:lpstr>
      <vt:lpstr>PowerPoint-præsentation</vt:lpstr>
      <vt:lpstr>Danish Expert</vt:lpstr>
      <vt:lpstr>Shared Decision Making </vt:lpstr>
      <vt:lpstr>Shared Decision Making</vt:lpstr>
      <vt:lpstr>The Relationship of Shared Decision Making and Motivational Enhancement</vt:lpstr>
      <vt:lpstr>Decisional Balance Exercise</vt:lpstr>
      <vt:lpstr>Decisional Balance Exercise </vt:lpstr>
      <vt:lpstr>Exercise: Role Play</vt:lpstr>
      <vt:lpstr>Values Clarification Exercise Part 1 </vt:lpstr>
      <vt:lpstr>Values Clarification Exercise Part 2 </vt:lpstr>
      <vt:lpstr>Wellness Self Management </vt:lpstr>
      <vt:lpstr>Components of Self-Management</vt:lpstr>
      <vt:lpstr>Harm Reduction </vt:lpstr>
      <vt:lpstr>Keeping Citizen &amp;  CTI Worker Engaged</vt:lpstr>
      <vt:lpstr>Principles of Harm Reduction</vt:lpstr>
      <vt:lpstr>Principles of  Harm Reduction Practices</vt:lpstr>
      <vt:lpstr>Examples of  Harm Reduction Strategies</vt:lpstr>
      <vt:lpstr>Assessing Culture</vt:lpstr>
      <vt:lpstr>We all have a culture</vt:lpstr>
      <vt:lpstr>Cross-Cultural Considerations</vt:lpstr>
      <vt:lpstr>Three Components</vt:lpstr>
      <vt:lpstr>Examples Includes description, DSM differential diagnosis, related categories in other cultures, and sometime prevalence/distribution</vt:lpstr>
      <vt:lpstr>Cultural Formulation Interview</vt:lpstr>
      <vt:lpstr>What you need</vt:lpstr>
      <vt:lpstr>Feedback &amp; Dialog </vt:lpstr>
    </vt:vector>
  </TitlesOfParts>
  <Company>Silberman School of Social 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Intervention Research: Models and Issues</dc:title>
  <dc:creator>Dan Herman</dc:creator>
  <cp:lastModifiedBy>Henrik Egelund Nielsen</cp:lastModifiedBy>
  <cp:revision>280</cp:revision>
  <dcterms:created xsi:type="dcterms:W3CDTF">2013-03-21T14:29:19Z</dcterms:created>
  <dcterms:modified xsi:type="dcterms:W3CDTF">2015-08-25T08:31:03Z</dcterms:modified>
</cp:coreProperties>
</file>