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310" r:id="rId5"/>
    <p:sldId id="311" r:id="rId6"/>
    <p:sldId id="258" r:id="rId7"/>
    <p:sldId id="274" r:id="rId8"/>
    <p:sldId id="278" r:id="rId9"/>
    <p:sldId id="303" r:id="rId10"/>
    <p:sldId id="306" r:id="rId11"/>
    <p:sldId id="304" r:id="rId12"/>
    <p:sldId id="307" r:id="rId13"/>
    <p:sldId id="308" r:id="rId14"/>
    <p:sldId id="280" r:id="rId15"/>
    <p:sldId id="282" r:id="rId16"/>
    <p:sldId id="259" r:id="rId17"/>
    <p:sldId id="296" r:id="rId18"/>
    <p:sldId id="289" r:id="rId19"/>
  </p:sldIdLst>
  <p:sldSz cx="9144000" cy="6858000" type="screen4x3"/>
  <p:notesSz cx="666273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0000"/>
    <a:srgbClr val="C4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6918" autoAdjust="0"/>
  </p:normalViewPr>
  <p:slideViewPr>
    <p:cSldViewPr snapToGrid="0">
      <p:cViewPr>
        <p:scale>
          <a:sx n="100" d="100"/>
          <a:sy n="100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ADB73-9E29-4BF4-A47E-545A2FB3A4EE}" type="doc">
      <dgm:prSet loTypeId="urn:microsoft.com/office/officeart/2005/8/layout/cycle2" loCatId="cycle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da-DK"/>
        </a:p>
      </dgm:t>
    </dgm:pt>
    <dgm:pt modelId="{77702B09-FB43-47EE-9ACB-3DE45D4FDF73}">
      <dgm:prSet phldrT="[Teks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a-DK" dirty="0" smtClean="0"/>
            <a:t> VUM</a:t>
          </a:r>
        </a:p>
        <a:p>
          <a:pPr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dirty="0" err="1" smtClean="0"/>
            <a:t>Framework</a:t>
          </a:r>
          <a:r>
            <a:rPr lang="da-DK" dirty="0" smtClean="0"/>
            <a:t> </a:t>
          </a:r>
          <a:r>
            <a:rPr lang="da-DK" dirty="0" err="1" smtClean="0"/>
            <a:t>assement</a:t>
          </a:r>
          <a:r>
            <a:rPr lang="da-DK" dirty="0" smtClean="0"/>
            <a:t>,</a:t>
          </a:r>
        </a:p>
      </dgm:t>
    </dgm:pt>
    <dgm:pt modelId="{94EA02A8-B96A-4C99-AF93-DD43A41DDDC9}" type="parTrans" cxnId="{C09AF265-73A9-42E3-96FC-201D1D523618}">
      <dgm:prSet/>
      <dgm:spPr/>
      <dgm:t>
        <a:bodyPr/>
        <a:lstStyle/>
        <a:p>
          <a:endParaRPr lang="da-DK"/>
        </a:p>
      </dgm:t>
    </dgm:pt>
    <dgm:pt modelId="{3E4F8B54-B037-4E05-9712-E913202F1B36}" type="sibTrans" cxnId="{C09AF265-73A9-42E3-96FC-201D1D523618}">
      <dgm:prSet/>
      <dgm:spPr/>
      <dgm:t>
        <a:bodyPr/>
        <a:lstStyle/>
        <a:p>
          <a:endParaRPr lang="da-DK"/>
        </a:p>
      </dgm:t>
    </dgm:pt>
    <dgm:pt modelId="{EC8B4C33-200E-4333-8389-35C56D94FAEA}">
      <dgm:prSet phldrT="[Tekst]"/>
      <dgm:spPr/>
      <dgm:t>
        <a:bodyPr/>
        <a:lstStyle/>
        <a:p>
          <a:r>
            <a:rPr lang="da-DK" dirty="0" smtClean="0"/>
            <a:t>Plans</a:t>
          </a:r>
          <a:endParaRPr lang="da-DK" dirty="0"/>
        </a:p>
      </dgm:t>
    </dgm:pt>
    <dgm:pt modelId="{5FE81B4A-8177-4C8B-A4FB-274F42F74FD1}" type="parTrans" cxnId="{7B51379A-2E44-4778-A872-B9ED353FE503}">
      <dgm:prSet/>
      <dgm:spPr/>
      <dgm:t>
        <a:bodyPr/>
        <a:lstStyle/>
        <a:p>
          <a:endParaRPr lang="da-DK"/>
        </a:p>
      </dgm:t>
    </dgm:pt>
    <dgm:pt modelId="{66786F22-C3F7-48CF-8306-3C6254055FD2}" type="sibTrans" cxnId="{7B51379A-2E44-4778-A872-B9ED353FE503}">
      <dgm:prSet/>
      <dgm:spPr/>
      <dgm:t>
        <a:bodyPr/>
        <a:lstStyle/>
        <a:p>
          <a:endParaRPr lang="da-DK"/>
        </a:p>
      </dgm:t>
    </dgm:pt>
    <dgm:pt modelId="{00E19592-DE89-40BD-AFD1-B3E0729C6AB3}">
      <dgm:prSet phldrT="[Tekst]"/>
      <dgm:spPr/>
      <dgm:t>
        <a:bodyPr/>
        <a:lstStyle/>
        <a:p>
          <a:r>
            <a:rPr lang="da-DK" dirty="0" err="1" smtClean="0"/>
            <a:t>Coordination</a:t>
          </a:r>
          <a:endParaRPr lang="da-DK" dirty="0"/>
        </a:p>
      </dgm:t>
    </dgm:pt>
    <dgm:pt modelId="{E83CB3D2-6BDD-4F22-B655-A999C289A493}" type="parTrans" cxnId="{4979E74B-DC95-4BC8-A841-4225D2A82320}">
      <dgm:prSet/>
      <dgm:spPr/>
      <dgm:t>
        <a:bodyPr/>
        <a:lstStyle/>
        <a:p>
          <a:endParaRPr lang="da-DK"/>
        </a:p>
      </dgm:t>
    </dgm:pt>
    <dgm:pt modelId="{DAFB3A74-1842-4C66-AFF4-BE6C720D098F}" type="sibTrans" cxnId="{4979E74B-DC95-4BC8-A841-4225D2A82320}">
      <dgm:prSet/>
      <dgm:spPr/>
      <dgm:t>
        <a:bodyPr/>
        <a:lstStyle/>
        <a:p>
          <a:endParaRPr lang="da-DK"/>
        </a:p>
      </dgm:t>
    </dgm:pt>
    <dgm:pt modelId="{9D46457A-9C67-4D5A-A1AB-F0651CA8972F}">
      <dgm:prSet phldrT="[Tekst]"/>
      <dgm:spPr/>
      <dgm:t>
        <a:bodyPr/>
        <a:lstStyle/>
        <a:p>
          <a:r>
            <a:rPr lang="da-DK" dirty="0" smtClean="0"/>
            <a:t>Social and </a:t>
          </a:r>
          <a:r>
            <a:rPr lang="da-DK" dirty="0" err="1" smtClean="0"/>
            <a:t>practical</a:t>
          </a:r>
          <a:r>
            <a:rPr lang="da-DK" dirty="0" smtClean="0"/>
            <a:t> support</a:t>
          </a:r>
          <a:endParaRPr lang="da-DK" dirty="0"/>
        </a:p>
      </dgm:t>
    </dgm:pt>
    <dgm:pt modelId="{271F926B-6CC2-40B5-938C-D3B65C73D7EF}" type="parTrans" cxnId="{67A5A178-BDC2-4D9F-A328-62F39CA231EF}">
      <dgm:prSet/>
      <dgm:spPr/>
      <dgm:t>
        <a:bodyPr/>
        <a:lstStyle/>
        <a:p>
          <a:endParaRPr lang="da-DK"/>
        </a:p>
      </dgm:t>
    </dgm:pt>
    <dgm:pt modelId="{316287BC-EA21-4BCC-823D-EEF832150117}" type="sibTrans" cxnId="{67A5A178-BDC2-4D9F-A328-62F39CA231EF}">
      <dgm:prSet/>
      <dgm:spPr/>
      <dgm:t>
        <a:bodyPr/>
        <a:lstStyle/>
        <a:p>
          <a:endParaRPr lang="da-DK"/>
        </a:p>
      </dgm:t>
    </dgm:pt>
    <dgm:pt modelId="{DA8D1440-5ABF-4BDE-AC2B-209E9A853CF8}">
      <dgm:prSet phldrT="[Tekst]"/>
      <dgm:spPr/>
      <dgm:t>
        <a:bodyPr/>
        <a:lstStyle/>
        <a:p>
          <a:r>
            <a:rPr lang="da-DK" dirty="0" smtClean="0"/>
            <a:t>Sparringspartner and </a:t>
          </a:r>
          <a:r>
            <a:rPr lang="da-DK" dirty="0" err="1" smtClean="0"/>
            <a:t>Catalysator</a:t>
          </a:r>
          <a:endParaRPr lang="da-DK" dirty="0"/>
        </a:p>
      </dgm:t>
    </dgm:pt>
    <dgm:pt modelId="{BC697B9A-A78D-412D-BBA1-F179956191B1}" type="parTrans" cxnId="{8C61663A-E438-477E-8FC9-05D7644809D1}">
      <dgm:prSet/>
      <dgm:spPr/>
      <dgm:t>
        <a:bodyPr/>
        <a:lstStyle/>
        <a:p>
          <a:endParaRPr lang="da-DK"/>
        </a:p>
      </dgm:t>
    </dgm:pt>
    <dgm:pt modelId="{F2E7AB59-81ED-4A66-9629-F6F65E0FF442}" type="sibTrans" cxnId="{8C61663A-E438-477E-8FC9-05D7644809D1}">
      <dgm:prSet/>
      <dgm:spPr/>
      <dgm:t>
        <a:bodyPr/>
        <a:lstStyle/>
        <a:p>
          <a:endParaRPr lang="da-DK"/>
        </a:p>
      </dgm:t>
    </dgm:pt>
    <dgm:pt modelId="{F4BB9EC6-ED33-41B6-A2A7-DC2453D7D6F7}" type="pres">
      <dgm:prSet presAssocID="{79CADB73-9E29-4BF4-A47E-545A2FB3A4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03385E35-020E-4A3E-AE00-7921F7E455FC}" type="pres">
      <dgm:prSet presAssocID="{77702B09-FB43-47EE-9ACB-3DE45D4FDF7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5503AF-11B3-4EC4-B338-EF54CAE45D4B}" type="pres">
      <dgm:prSet presAssocID="{3E4F8B54-B037-4E05-9712-E913202F1B36}" presName="sibTrans" presStyleLbl="sibTrans2D1" presStyleIdx="0" presStyleCnt="5"/>
      <dgm:spPr/>
      <dgm:t>
        <a:bodyPr/>
        <a:lstStyle/>
        <a:p>
          <a:endParaRPr lang="da-DK"/>
        </a:p>
      </dgm:t>
    </dgm:pt>
    <dgm:pt modelId="{12D05B48-A7C5-4BE5-8374-DDF773C46DD3}" type="pres">
      <dgm:prSet presAssocID="{3E4F8B54-B037-4E05-9712-E913202F1B36}" presName="connectorText" presStyleLbl="sibTrans2D1" presStyleIdx="0" presStyleCnt="5"/>
      <dgm:spPr/>
      <dgm:t>
        <a:bodyPr/>
        <a:lstStyle/>
        <a:p>
          <a:endParaRPr lang="da-DK"/>
        </a:p>
      </dgm:t>
    </dgm:pt>
    <dgm:pt modelId="{440C2C46-70BB-4C88-B5F8-CCD4886396B8}" type="pres">
      <dgm:prSet presAssocID="{EC8B4C33-200E-4333-8389-35C56D94FAE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9E8C013-30E4-42C3-8723-88ECB9386396}" type="pres">
      <dgm:prSet presAssocID="{66786F22-C3F7-48CF-8306-3C6254055FD2}" presName="sibTrans" presStyleLbl="sibTrans2D1" presStyleIdx="1" presStyleCnt="5"/>
      <dgm:spPr/>
      <dgm:t>
        <a:bodyPr/>
        <a:lstStyle/>
        <a:p>
          <a:endParaRPr lang="da-DK"/>
        </a:p>
      </dgm:t>
    </dgm:pt>
    <dgm:pt modelId="{7E33535D-766E-430B-9768-D2300C5E2544}" type="pres">
      <dgm:prSet presAssocID="{66786F22-C3F7-48CF-8306-3C6254055FD2}" presName="connectorText" presStyleLbl="sibTrans2D1" presStyleIdx="1" presStyleCnt="5"/>
      <dgm:spPr/>
      <dgm:t>
        <a:bodyPr/>
        <a:lstStyle/>
        <a:p>
          <a:endParaRPr lang="da-DK"/>
        </a:p>
      </dgm:t>
    </dgm:pt>
    <dgm:pt modelId="{764CB2A9-BC86-4E7B-8A6A-FC2088F2DEB7}" type="pres">
      <dgm:prSet presAssocID="{00E19592-DE89-40BD-AFD1-B3E0729C6A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140D543-C3EA-4A28-96DF-D0062B68F479}" type="pres">
      <dgm:prSet presAssocID="{DAFB3A74-1842-4C66-AFF4-BE6C720D098F}" presName="sibTrans" presStyleLbl="sibTrans2D1" presStyleIdx="2" presStyleCnt="5"/>
      <dgm:spPr/>
      <dgm:t>
        <a:bodyPr/>
        <a:lstStyle/>
        <a:p>
          <a:endParaRPr lang="da-DK"/>
        </a:p>
      </dgm:t>
    </dgm:pt>
    <dgm:pt modelId="{9B0B8D31-F40A-43BC-A4F1-B87AB5A5CBCB}" type="pres">
      <dgm:prSet presAssocID="{DAFB3A74-1842-4C66-AFF4-BE6C720D098F}" presName="connectorText" presStyleLbl="sibTrans2D1" presStyleIdx="2" presStyleCnt="5"/>
      <dgm:spPr/>
      <dgm:t>
        <a:bodyPr/>
        <a:lstStyle/>
        <a:p>
          <a:endParaRPr lang="da-DK"/>
        </a:p>
      </dgm:t>
    </dgm:pt>
    <dgm:pt modelId="{8F0AD0AD-255E-42D1-AABE-B6D7C892472E}" type="pres">
      <dgm:prSet presAssocID="{9D46457A-9C67-4D5A-A1AB-F0651CA897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C49F09A-740B-4085-B7D3-EDB693DBF599}" type="pres">
      <dgm:prSet presAssocID="{316287BC-EA21-4BCC-823D-EEF832150117}" presName="sibTrans" presStyleLbl="sibTrans2D1" presStyleIdx="3" presStyleCnt="5"/>
      <dgm:spPr/>
      <dgm:t>
        <a:bodyPr/>
        <a:lstStyle/>
        <a:p>
          <a:endParaRPr lang="da-DK"/>
        </a:p>
      </dgm:t>
    </dgm:pt>
    <dgm:pt modelId="{026882F8-2AC6-4581-A866-A8B0DEE91019}" type="pres">
      <dgm:prSet presAssocID="{316287BC-EA21-4BCC-823D-EEF832150117}" presName="connectorText" presStyleLbl="sibTrans2D1" presStyleIdx="3" presStyleCnt="5"/>
      <dgm:spPr/>
      <dgm:t>
        <a:bodyPr/>
        <a:lstStyle/>
        <a:p>
          <a:endParaRPr lang="da-DK"/>
        </a:p>
      </dgm:t>
    </dgm:pt>
    <dgm:pt modelId="{6591F8B4-C1A2-46E5-BA11-59812DA6188F}" type="pres">
      <dgm:prSet presAssocID="{DA8D1440-5ABF-4BDE-AC2B-209E9A853CF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1251BC4-63F7-437D-870B-7DB1E739608D}" type="pres">
      <dgm:prSet presAssocID="{F2E7AB59-81ED-4A66-9629-F6F65E0FF442}" presName="sibTrans" presStyleLbl="sibTrans2D1" presStyleIdx="4" presStyleCnt="5"/>
      <dgm:spPr/>
      <dgm:t>
        <a:bodyPr/>
        <a:lstStyle/>
        <a:p>
          <a:endParaRPr lang="da-DK"/>
        </a:p>
      </dgm:t>
    </dgm:pt>
    <dgm:pt modelId="{E07E138F-7BEA-466E-BD33-C7D70BA3DA41}" type="pres">
      <dgm:prSet presAssocID="{F2E7AB59-81ED-4A66-9629-F6F65E0FF442}" presName="connectorText" presStyleLbl="sibTrans2D1" presStyleIdx="4" presStyleCnt="5"/>
      <dgm:spPr/>
      <dgm:t>
        <a:bodyPr/>
        <a:lstStyle/>
        <a:p>
          <a:endParaRPr lang="da-DK"/>
        </a:p>
      </dgm:t>
    </dgm:pt>
  </dgm:ptLst>
  <dgm:cxnLst>
    <dgm:cxn modelId="{1970EA5B-A0A3-4E4E-A935-2B1638B94C31}" type="presOf" srcId="{3E4F8B54-B037-4E05-9712-E913202F1B36}" destId="{12D05B48-A7C5-4BE5-8374-DDF773C46DD3}" srcOrd="1" destOrd="0" presId="urn:microsoft.com/office/officeart/2005/8/layout/cycle2"/>
    <dgm:cxn modelId="{9BE93013-9921-4F98-90FD-26E8C2B6A011}" type="presOf" srcId="{316287BC-EA21-4BCC-823D-EEF832150117}" destId="{026882F8-2AC6-4581-A866-A8B0DEE91019}" srcOrd="1" destOrd="0" presId="urn:microsoft.com/office/officeart/2005/8/layout/cycle2"/>
    <dgm:cxn modelId="{17DD386A-EBF6-4666-AF41-FC5452168C58}" type="presOf" srcId="{00E19592-DE89-40BD-AFD1-B3E0729C6AB3}" destId="{764CB2A9-BC86-4E7B-8A6A-FC2088F2DEB7}" srcOrd="0" destOrd="0" presId="urn:microsoft.com/office/officeart/2005/8/layout/cycle2"/>
    <dgm:cxn modelId="{146C94F6-531C-4B03-8F4A-8CECA26271D7}" type="presOf" srcId="{66786F22-C3F7-48CF-8306-3C6254055FD2}" destId="{7E33535D-766E-430B-9768-D2300C5E2544}" srcOrd="1" destOrd="0" presId="urn:microsoft.com/office/officeart/2005/8/layout/cycle2"/>
    <dgm:cxn modelId="{E42A79E5-CC6F-47E8-B48D-BBC9205B5C2B}" type="presOf" srcId="{F2E7AB59-81ED-4A66-9629-F6F65E0FF442}" destId="{E07E138F-7BEA-466E-BD33-C7D70BA3DA41}" srcOrd="1" destOrd="0" presId="urn:microsoft.com/office/officeart/2005/8/layout/cycle2"/>
    <dgm:cxn modelId="{FB593B94-E64D-4070-8E1E-7547ABEA7966}" type="presOf" srcId="{316287BC-EA21-4BCC-823D-EEF832150117}" destId="{7C49F09A-740B-4085-B7D3-EDB693DBF599}" srcOrd="0" destOrd="0" presId="urn:microsoft.com/office/officeart/2005/8/layout/cycle2"/>
    <dgm:cxn modelId="{D6D3B92F-5A96-47C0-A198-D123825BE4C6}" type="presOf" srcId="{DA8D1440-5ABF-4BDE-AC2B-209E9A853CF8}" destId="{6591F8B4-C1A2-46E5-BA11-59812DA6188F}" srcOrd="0" destOrd="0" presId="urn:microsoft.com/office/officeart/2005/8/layout/cycle2"/>
    <dgm:cxn modelId="{2A8BD0FE-38E3-4346-B830-2640F4E540F8}" type="presOf" srcId="{DAFB3A74-1842-4C66-AFF4-BE6C720D098F}" destId="{B140D543-C3EA-4A28-96DF-D0062B68F479}" srcOrd="0" destOrd="0" presId="urn:microsoft.com/office/officeart/2005/8/layout/cycle2"/>
    <dgm:cxn modelId="{20355EA3-3514-49AF-8897-2D690E8271A2}" type="presOf" srcId="{77702B09-FB43-47EE-9ACB-3DE45D4FDF73}" destId="{03385E35-020E-4A3E-AE00-7921F7E455FC}" srcOrd="0" destOrd="0" presId="urn:microsoft.com/office/officeart/2005/8/layout/cycle2"/>
    <dgm:cxn modelId="{67A5A178-BDC2-4D9F-A328-62F39CA231EF}" srcId="{79CADB73-9E29-4BF4-A47E-545A2FB3A4EE}" destId="{9D46457A-9C67-4D5A-A1AB-F0651CA8972F}" srcOrd="3" destOrd="0" parTransId="{271F926B-6CC2-40B5-938C-D3B65C73D7EF}" sibTransId="{316287BC-EA21-4BCC-823D-EEF832150117}"/>
    <dgm:cxn modelId="{321854C3-9ED5-41DF-BFE0-27249FF5FA9A}" type="presOf" srcId="{F2E7AB59-81ED-4A66-9629-F6F65E0FF442}" destId="{71251BC4-63F7-437D-870B-7DB1E739608D}" srcOrd="0" destOrd="0" presId="urn:microsoft.com/office/officeart/2005/8/layout/cycle2"/>
    <dgm:cxn modelId="{6121508D-E61C-4A37-BD5E-5372E3428112}" type="presOf" srcId="{66786F22-C3F7-48CF-8306-3C6254055FD2}" destId="{39E8C013-30E4-42C3-8723-88ECB9386396}" srcOrd="0" destOrd="0" presId="urn:microsoft.com/office/officeart/2005/8/layout/cycle2"/>
    <dgm:cxn modelId="{8C61663A-E438-477E-8FC9-05D7644809D1}" srcId="{79CADB73-9E29-4BF4-A47E-545A2FB3A4EE}" destId="{DA8D1440-5ABF-4BDE-AC2B-209E9A853CF8}" srcOrd="4" destOrd="0" parTransId="{BC697B9A-A78D-412D-BBA1-F179956191B1}" sibTransId="{F2E7AB59-81ED-4A66-9629-F6F65E0FF442}"/>
    <dgm:cxn modelId="{4979E74B-DC95-4BC8-A841-4225D2A82320}" srcId="{79CADB73-9E29-4BF4-A47E-545A2FB3A4EE}" destId="{00E19592-DE89-40BD-AFD1-B3E0729C6AB3}" srcOrd="2" destOrd="0" parTransId="{E83CB3D2-6BDD-4F22-B655-A999C289A493}" sibTransId="{DAFB3A74-1842-4C66-AFF4-BE6C720D098F}"/>
    <dgm:cxn modelId="{7B51379A-2E44-4778-A872-B9ED353FE503}" srcId="{79CADB73-9E29-4BF4-A47E-545A2FB3A4EE}" destId="{EC8B4C33-200E-4333-8389-35C56D94FAEA}" srcOrd="1" destOrd="0" parTransId="{5FE81B4A-8177-4C8B-A4FB-274F42F74FD1}" sibTransId="{66786F22-C3F7-48CF-8306-3C6254055FD2}"/>
    <dgm:cxn modelId="{39513865-1AA1-4C51-B74D-0C58ED91CBAC}" type="presOf" srcId="{3E4F8B54-B037-4E05-9712-E913202F1B36}" destId="{655503AF-11B3-4EC4-B338-EF54CAE45D4B}" srcOrd="0" destOrd="0" presId="urn:microsoft.com/office/officeart/2005/8/layout/cycle2"/>
    <dgm:cxn modelId="{9972B2FA-F572-471E-927B-78B8D0C32799}" type="presOf" srcId="{EC8B4C33-200E-4333-8389-35C56D94FAEA}" destId="{440C2C46-70BB-4C88-B5F8-CCD4886396B8}" srcOrd="0" destOrd="0" presId="urn:microsoft.com/office/officeart/2005/8/layout/cycle2"/>
    <dgm:cxn modelId="{C09AF265-73A9-42E3-96FC-201D1D523618}" srcId="{79CADB73-9E29-4BF4-A47E-545A2FB3A4EE}" destId="{77702B09-FB43-47EE-9ACB-3DE45D4FDF73}" srcOrd="0" destOrd="0" parTransId="{94EA02A8-B96A-4C99-AF93-DD43A41DDDC9}" sibTransId="{3E4F8B54-B037-4E05-9712-E913202F1B36}"/>
    <dgm:cxn modelId="{23BCF12D-0B75-4686-B0FD-8956A169F766}" type="presOf" srcId="{9D46457A-9C67-4D5A-A1AB-F0651CA8972F}" destId="{8F0AD0AD-255E-42D1-AABE-B6D7C892472E}" srcOrd="0" destOrd="0" presId="urn:microsoft.com/office/officeart/2005/8/layout/cycle2"/>
    <dgm:cxn modelId="{59215561-A746-4D86-BAA2-6F29D7474E24}" type="presOf" srcId="{DAFB3A74-1842-4C66-AFF4-BE6C720D098F}" destId="{9B0B8D31-F40A-43BC-A4F1-B87AB5A5CBCB}" srcOrd="1" destOrd="0" presId="urn:microsoft.com/office/officeart/2005/8/layout/cycle2"/>
    <dgm:cxn modelId="{12A70902-6D30-47BA-B812-FCED5D0D7DC9}" type="presOf" srcId="{79CADB73-9E29-4BF4-A47E-545A2FB3A4EE}" destId="{F4BB9EC6-ED33-41B6-A2A7-DC2453D7D6F7}" srcOrd="0" destOrd="0" presId="urn:microsoft.com/office/officeart/2005/8/layout/cycle2"/>
    <dgm:cxn modelId="{29D09415-FEB4-42E7-940C-614B9FE9A306}" type="presParOf" srcId="{F4BB9EC6-ED33-41B6-A2A7-DC2453D7D6F7}" destId="{03385E35-020E-4A3E-AE00-7921F7E455FC}" srcOrd="0" destOrd="0" presId="urn:microsoft.com/office/officeart/2005/8/layout/cycle2"/>
    <dgm:cxn modelId="{77391FAD-BCE7-4C29-BB60-82B2CCCA5D96}" type="presParOf" srcId="{F4BB9EC6-ED33-41B6-A2A7-DC2453D7D6F7}" destId="{655503AF-11B3-4EC4-B338-EF54CAE45D4B}" srcOrd="1" destOrd="0" presId="urn:microsoft.com/office/officeart/2005/8/layout/cycle2"/>
    <dgm:cxn modelId="{4C103E71-ED68-4DD9-8A92-5CA56CC6DB9C}" type="presParOf" srcId="{655503AF-11B3-4EC4-B338-EF54CAE45D4B}" destId="{12D05B48-A7C5-4BE5-8374-DDF773C46DD3}" srcOrd="0" destOrd="0" presId="urn:microsoft.com/office/officeart/2005/8/layout/cycle2"/>
    <dgm:cxn modelId="{02B79A4C-8D17-44AF-9724-6A668999F073}" type="presParOf" srcId="{F4BB9EC6-ED33-41B6-A2A7-DC2453D7D6F7}" destId="{440C2C46-70BB-4C88-B5F8-CCD4886396B8}" srcOrd="2" destOrd="0" presId="urn:microsoft.com/office/officeart/2005/8/layout/cycle2"/>
    <dgm:cxn modelId="{519B1423-17CE-46B9-BC1A-794AE72B73C9}" type="presParOf" srcId="{F4BB9EC6-ED33-41B6-A2A7-DC2453D7D6F7}" destId="{39E8C013-30E4-42C3-8723-88ECB9386396}" srcOrd="3" destOrd="0" presId="urn:microsoft.com/office/officeart/2005/8/layout/cycle2"/>
    <dgm:cxn modelId="{289CFCE0-7544-46F9-AD63-872537EB02AF}" type="presParOf" srcId="{39E8C013-30E4-42C3-8723-88ECB9386396}" destId="{7E33535D-766E-430B-9768-D2300C5E2544}" srcOrd="0" destOrd="0" presId="urn:microsoft.com/office/officeart/2005/8/layout/cycle2"/>
    <dgm:cxn modelId="{3D2C13BB-A297-424F-8CC2-19A9757280B1}" type="presParOf" srcId="{F4BB9EC6-ED33-41B6-A2A7-DC2453D7D6F7}" destId="{764CB2A9-BC86-4E7B-8A6A-FC2088F2DEB7}" srcOrd="4" destOrd="0" presId="urn:microsoft.com/office/officeart/2005/8/layout/cycle2"/>
    <dgm:cxn modelId="{4EE68046-6E06-42B4-9C0F-F134580D45A6}" type="presParOf" srcId="{F4BB9EC6-ED33-41B6-A2A7-DC2453D7D6F7}" destId="{B140D543-C3EA-4A28-96DF-D0062B68F479}" srcOrd="5" destOrd="0" presId="urn:microsoft.com/office/officeart/2005/8/layout/cycle2"/>
    <dgm:cxn modelId="{1F6E08AB-F1A8-466A-8F75-8E292DDB96E7}" type="presParOf" srcId="{B140D543-C3EA-4A28-96DF-D0062B68F479}" destId="{9B0B8D31-F40A-43BC-A4F1-B87AB5A5CBCB}" srcOrd="0" destOrd="0" presId="urn:microsoft.com/office/officeart/2005/8/layout/cycle2"/>
    <dgm:cxn modelId="{31C2DC89-C559-45DA-ACDD-3170FC7AA47B}" type="presParOf" srcId="{F4BB9EC6-ED33-41B6-A2A7-DC2453D7D6F7}" destId="{8F0AD0AD-255E-42D1-AABE-B6D7C892472E}" srcOrd="6" destOrd="0" presId="urn:microsoft.com/office/officeart/2005/8/layout/cycle2"/>
    <dgm:cxn modelId="{01149BFF-F712-4C6C-974C-4D70D4568632}" type="presParOf" srcId="{F4BB9EC6-ED33-41B6-A2A7-DC2453D7D6F7}" destId="{7C49F09A-740B-4085-B7D3-EDB693DBF599}" srcOrd="7" destOrd="0" presId="urn:microsoft.com/office/officeart/2005/8/layout/cycle2"/>
    <dgm:cxn modelId="{5E27B2CA-78B3-4621-8888-A2955C4915E4}" type="presParOf" srcId="{7C49F09A-740B-4085-B7D3-EDB693DBF599}" destId="{026882F8-2AC6-4581-A866-A8B0DEE91019}" srcOrd="0" destOrd="0" presId="urn:microsoft.com/office/officeart/2005/8/layout/cycle2"/>
    <dgm:cxn modelId="{AA3E73AA-87D6-462D-BA2F-B1227A79D2AD}" type="presParOf" srcId="{F4BB9EC6-ED33-41B6-A2A7-DC2453D7D6F7}" destId="{6591F8B4-C1A2-46E5-BA11-59812DA6188F}" srcOrd="8" destOrd="0" presId="urn:microsoft.com/office/officeart/2005/8/layout/cycle2"/>
    <dgm:cxn modelId="{E3009397-DD38-40AA-87C9-BDC1036304F3}" type="presParOf" srcId="{F4BB9EC6-ED33-41B6-A2A7-DC2453D7D6F7}" destId="{71251BC4-63F7-437D-870B-7DB1E739608D}" srcOrd="9" destOrd="0" presId="urn:microsoft.com/office/officeart/2005/8/layout/cycle2"/>
    <dgm:cxn modelId="{26139E9C-4014-4D28-AA04-186137578024}" type="presParOf" srcId="{71251BC4-63F7-437D-870B-7DB1E739608D}" destId="{E07E138F-7BEA-466E-BD33-C7D70BA3DA4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85E35-020E-4A3E-AE00-7921F7E455FC}">
      <dsp:nvSpPr>
        <dsp:cNvPr id="0" name=""/>
        <dsp:cNvSpPr/>
      </dsp:nvSpPr>
      <dsp:spPr>
        <a:xfrm>
          <a:off x="3406564" y="1399"/>
          <a:ext cx="1416471" cy="1416471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da-DK" sz="1000" kern="1200" dirty="0" smtClean="0"/>
            <a:t> VUM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err="1" smtClean="0"/>
            <a:t>Framework</a:t>
          </a:r>
          <a:r>
            <a:rPr lang="da-DK" sz="1000" kern="1200" dirty="0" smtClean="0"/>
            <a:t> </a:t>
          </a:r>
          <a:r>
            <a:rPr lang="da-DK" sz="1000" kern="1200" dirty="0" err="1" smtClean="0"/>
            <a:t>assement</a:t>
          </a:r>
          <a:r>
            <a:rPr lang="da-DK" sz="1000" kern="1200" dirty="0" smtClean="0"/>
            <a:t>,</a:t>
          </a:r>
        </a:p>
      </dsp:txBody>
      <dsp:txXfrm>
        <a:off x="3614001" y="208836"/>
        <a:ext cx="1001597" cy="1001597"/>
      </dsp:txXfrm>
    </dsp:sp>
    <dsp:sp modelId="{655503AF-11B3-4EC4-B338-EF54CAE45D4B}">
      <dsp:nvSpPr>
        <dsp:cNvPr id="0" name=""/>
        <dsp:cNvSpPr/>
      </dsp:nvSpPr>
      <dsp:spPr>
        <a:xfrm rot="2160000">
          <a:off x="4778298" y="1089499"/>
          <a:ext cx="376670" cy="478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4789089" y="1151901"/>
        <a:ext cx="263669" cy="286835"/>
      </dsp:txXfrm>
    </dsp:sp>
    <dsp:sp modelId="{440C2C46-70BB-4C88-B5F8-CCD4886396B8}">
      <dsp:nvSpPr>
        <dsp:cNvPr id="0" name=""/>
        <dsp:cNvSpPr/>
      </dsp:nvSpPr>
      <dsp:spPr>
        <a:xfrm>
          <a:off x="5127481" y="1251719"/>
          <a:ext cx="1416471" cy="1416471"/>
        </a:xfrm>
        <a:prstGeom prst="ellipse">
          <a:avLst/>
        </a:prstGeom>
        <a:solidFill>
          <a:schemeClr val="accent1">
            <a:shade val="50000"/>
            <a:hueOff val="92795"/>
            <a:satOff val="-12462"/>
            <a:lumOff val="1890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Plans</a:t>
          </a:r>
          <a:endParaRPr lang="da-DK" sz="1000" kern="1200" dirty="0"/>
        </a:p>
      </dsp:txBody>
      <dsp:txXfrm>
        <a:off x="5334918" y="1459156"/>
        <a:ext cx="1001597" cy="1001597"/>
      </dsp:txXfrm>
    </dsp:sp>
    <dsp:sp modelId="{39E8C013-30E4-42C3-8723-88ECB9386396}">
      <dsp:nvSpPr>
        <dsp:cNvPr id="0" name=""/>
        <dsp:cNvSpPr/>
      </dsp:nvSpPr>
      <dsp:spPr>
        <a:xfrm rot="6480000">
          <a:off x="5322010" y="2722316"/>
          <a:ext cx="376670" cy="478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93786"/>
            <a:satOff val="-11664"/>
            <a:lumOff val="155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 rot="10800000">
        <a:off x="5395970" y="2764193"/>
        <a:ext cx="263669" cy="286835"/>
      </dsp:txXfrm>
    </dsp:sp>
    <dsp:sp modelId="{764CB2A9-BC86-4E7B-8A6A-FC2088F2DEB7}">
      <dsp:nvSpPr>
        <dsp:cNvPr id="0" name=""/>
        <dsp:cNvSpPr/>
      </dsp:nvSpPr>
      <dsp:spPr>
        <a:xfrm>
          <a:off x="4470149" y="3274779"/>
          <a:ext cx="1416471" cy="1416471"/>
        </a:xfrm>
        <a:prstGeom prst="ellipse">
          <a:avLst/>
        </a:prstGeom>
        <a:solidFill>
          <a:schemeClr val="accent1">
            <a:shade val="50000"/>
            <a:hueOff val="185590"/>
            <a:satOff val="-24923"/>
            <a:lumOff val="3780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err="1" smtClean="0"/>
            <a:t>Coordination</a:t>
          </a:r>
          <a:endParaRPr lang="da-DK" sz="1000" kern="1200" dirty="0"/>
        </a:p>
      </dsp:txBody>
      <dsp:txXfrm>
        <a:off x="4677586" y="3482216"/>
        <a:ext cx="1001597" cy="1001597"/>
      </dsp:txXfrm>
    </dsp:sp>
    <dsp:sp modelId="{B140D543-C3EA-4A28-96DF-D0062B68F479}">
      <dsp:nvSpPr>
        <dsp:cNvPr id="0" name=""/>
        <dsp:cNvSpPr/>
      </dsp:nvSpPr>
      <dsp:spPr>
        <a:xfrm rot="10800000">
          <a:off x="3937125" y="3743985"/>
          <a:ext cx="376670" cy="478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7572"/>
            <a:satOff val="-23327"/>
            <a:lumOff val="311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 rot="10800000">
        <a:off x="4050126" y="3839597"/>
        <a:ext cx="263669" cy="286835"/>
      </dsp:txXfrm>
    </dsp:sp>
    <dsp:sp modelId="{8F0AD0AD-255E-42D1-AABE-B6D7C892472E}">
      <dsp:nvSpPr>
        <dsp:cNvPr id="0" name=""/>
        <dsp:cNvSpPr/>
      </dsp:nvSpPr>
      <dsp:spPr>
        <a:xfrm>
          <a:off x="2342978" y="3274779"/>
          <a:ext cx="1416471" cy="1416471"/>
        </a:xfrm>
        <a:prstGeom prst="ellipse">
          <a:avLst/>
        </a:prstGeom>
        <a:solidFill>
          <a:schemeClr val="accent1">
            <a:shade val="50000"/>
            <a:hueOff val="185590"/>
            <a:satOff val="-24923"/>
            <a:lumOff val="3780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Social and </a:t>
          </a:r>
          <a:r>
            <a:rPr lang="da-DK" sz="1000" kern="1200" dirty="0" err="1" smtClean="0"/>
            <a:t>practical</a:t>
          </a:r>
          <a:r>
            <a:rPr lang="da-DK" sz="1000" kern="1200" dirty="0" smtClean="0"/>
            <a:t> support</a:t>
          </a:r>
          <a:endParaRPr lang="da-DK" sz="1000" kern="1200" dirty="0"/>
        </a:p>
      </dsp:txBody>
      <dsp:txXfrm>
        <a:off x="2550415" y="3482216"/>
        <a:ext cx="1001597" cy="1001597"/>
      </dsp:txXfrm>
    </dsp:sp>
    <dsp:sp modelId="{7C49F09A-740B-4085-B7D3-EDB693DBF599}">
      <dsp:nvSpPr>
        <dsp:cNvPr id="0" name=""/>
        <dsp:cNvSpPr/>
      </dsp:nvSpPr>
      <dsp:spPr>
        <a:xfrm rot="15120000">
          <a:off x="2537507" y="2742594"/>
          <a:ext cx="376670" cy="478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7572"/>
            <a:satOff val="-23327"/>
            <a:lumOff val="311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 rot="10800000">
        <a:off x="2611467" y="2891941"/>
        <a:ext cx="263669" cy="286835"/>
      </dsp:txXfrm>
    </dsp:sp>
    <dsp:sp modelId="{6591F8B4-C1A2-46E5-BA11-59812DA6188F}">
      <dsp:nvSpPr>
        <dsp:cNvPr id="0" name=""/>
        <dsp:cNvSpPr/>
      </dsp:nvSpPr>
      <dsp:spPr>
        <a:xfrm>
          <a:off x="1685646" y="1251719"/>
          <a:ext cx="1416471" cy="1416471"/>
        </a:xfrm>
        <a:prstGeom prst="ellipse">
          <a:avLst/>
        </a:prstGeom>
        <a:solidFill>
          <a:schemeClr val="accent1">
            <a:shade val="50000"/>
            <a:hueOff val="92795"/>
            <a:satOff val="-12462"/>
            <a:lumOff val="1890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000" kern="1200" dirty="0" smtClean="0"/>
            <a:t>Sparringspartner and </a:t>
          </a:r>
          <a:r>
            <a:rPr lang="da-DK" sz="1000" kern="1200" dirty="0" err="1" smtClean="0"/>
            <a:t>Catalysator</a:t>
          </a:r>
          <a:endParaRPr lang="da-DK" sz="1000" kern="1200" dirty="0"/>
        </a:p>
      </dsp:txBody>
      <dsp:txXfrm>
        <a:off x="1893083" y="1459156"/>
        <a:ext cx="1001597" cy="1001597"/>
      </dsp:txXfrm>
    </dsp:sp>
    <dsp:sp modelId="{71251BC4-63F7-437D-870B-7DB1E739608D}">
      <dsp:nvSpPr>
        <dsp:cNvPr id="0" name=""/>
        <dsp:cNvSpPr/>
      </dsp:nvSpPr>
      <dsp:spPr>
        <a:xfrm rot="19440000">
          <a:off x="3057381" y="1102031"/>
          <a:ext cx="376670" cy="478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93786"/>
            <a:satOff val="-11664"/>
            <a:lumOff val="155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800" kern="1200"/>
        </a:p>
      </dsp:txBody>
      <dsp:txXfrm>
        <a:off x="3068172" y="1230853"/>
        <a:ext cx="263669" cy="286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649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774653" y="0"/>
            <a:ext cx="2886499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B4BC52-50BD-4648-9E45-EA717AF5CC64}" type="datetimeFigureOut">
              <a:rPr lang="da-DK"/>
              <a:pPr>
                <a:defRPr/>
              </a:pPr>
              <a:t>25-08-2015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smtClean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66115" y="4714876"/>
            <a:ext cx="533050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886499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774653" y="9428164"/>
            <a:ext cx="2886499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8110AB-5230-4595-B33D-018385A0E7F2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0770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 sz="2000" dirty="0" smtClean="0">
              <a:ea typeface="Geneva" charset="-128"/>
            </a:endParaRPr>
          </a:p>
        </p:txBody>
      </p:sp>
      <p:sp>
        <p:nvSpPr>
          <p:cNvPr id="17412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9239CA-24A1-45A8-B999-09EA42E76C4D}" type="slidenum">
              <a:rPr lang="da-DK" smtClean="0"/>
              <a:pPr/>
              <a:t>1</a:t>
            </a:fld>
            <a:endParaRPr lang="da-D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110AB-5230-4595-B33D-018385A0E7F2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861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 dirty="0" smtClean="0">
              <a:ea typeface="Geneva" charset="-128"/>
            </a:endParaRPr>
          </a:p>
        </p:txBody>
      </p:sp>
      <p:sp>
        <p:nvSpPr>
          <p:cNvPr id="25604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05BA91-8714-44F6-B902-E3534174EE90}" type="slidenum">
              <a:rPr lang="da-DK" smtClean="0"/>
              <a:pPr/>
              <a:t>11</a:t>
            </a:fld>
            <a:endParaRPr lang="da-D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110AB-5230-4595-B33D-018385A0E7F2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35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110AB-5230-4595-B33D-018385A0E7F2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205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110AB-5230-4595-B33D-018385A0E7F2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5499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da-DK" smtClean="0"/>
              <a:t> </a:t>
            </a:r>
            <a:endParaRPr lang="da-DK" dirty="0" smtClean="0"/>
          </a:p>
        </p:txBody>
      </p:sp>
      <p:sp>
        <p:nvSpPr>
          <p:cNvPr id="26628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A8E462-9521-47ED-B852-ED6366A1E2BA}" type="slidenum">
              <a:rPr lang="da-DK" smtClean="0"/>
              <a:pPr/>
              <a:t>15</a:t>
            </a:fld>
            <a:endParaRPr lang="da-D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 dirty="0" smtClean="0">
              <a:ea typeface="Geneva" charset="-128"/>
            </a:endParaRPr>
          </a:p>
        </p:txBody>
      </p:sp>
      <p:sp>
        <p:nvSpPr>
          <p:cNvPr id="21508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0685F3-99E0-4A97-BE7F-6C0A1D54AC62}" type="slidenum">
              <a:rPr lang="da-DK" smtClean="0"/>
              <a:pPr/>
              <a:t>3</a:t>
            </a:fld>
            <a:endParaRPr lang="da-D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 b="1" dirty="0" smtClean="0">
              <a:ea typeface="Geneva" charset="-128"/>
            </a:endParaRPr>
          </a:p>
        </p:txBody>
      </p:sp>
      <p:sp>
        <p:nvSpPr>
          <p:cNvPr id="23556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4303E3-83CD-48DA-86B9-7459BC6E03D0}" type="slidenum">
              <a:rPr lang="da-DK" smtClean="0"/>
              <a:pPr/>
              <a:t>4</a:t>
            </a:fld>
            <a:endParaRPr lang="da-D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dirty="0" smtClean="0">
              <a:ea typeface="Geneva" charset="-128"/>
            </a:endParaRPr>
          </a:p>
        </p:txBody>
      </p:sp>
      <p:sp>
        <p:nvSpPr>
          <p:cNvPr id="24580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8FA95E-098C-43DD-A664-B488041851DC}" type="slidenum">
              <a:rPr lang="da-DK" smtClean="0"/>
              <a:pPr/>
              <a:t>5</a:t>
            </a:fld>
            <a:endParaRPr lang="da-D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110AB-5230-4595-B33D-018385A0E7F2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 dirty="0" smtClean="0">
              <a:ea typeface="Geneva"/>
              <a:cs typeface="Geneva"/>
            </a:endParaRPr>
          </a:p>
        </p:txBody>
      </p:sp>
      <p:sp>
        <p:nvSpPr>
          <p:cNvPr id="41988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B63370-B102-4368-A9E9-BFC6F8BCEDA4}" type="slidenum">
              <a:rPr lang="da-DK" smtClean="0">
                <a:ea typeface="Geneva"/>
                <a:cs typeface="Geneva"/>
              </a:rPr>
              <a:pPr/>
              <a:t>7</a:t>
            </a:fld>
            <a:endParaRPr lang="da-DK" smtClean="0"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8110AB-5230-4595-B33D-018385A0E7F2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02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ladsholder til diasbille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a-DK" dirty="0" smtClean="0">
              <a:ea typeface="Geneva"/>
              <a:cs typeface="Geneva"/>
            </a:endParaRPr>
          </a:p>
        </p:txBody>
      </p:sp>
      <p:sp>
        <p:nvSpPr>
          <p:cNvPr id="43012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504525-D032-4048-BF60-E66E9B78135C}" type="slidenum">
              <a:rPr lang="da-DK" smtClean="0">
                <a:ea typeface="Geneva"/>
                <a:cs typeface="Geneva"/>
              </a:rPr>
              <a:pPr/>
              <a:t>9</a:t>
            </a:fld>
            <a:endParaRPr lang="da-DK" smtClean="0"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7" descr="PP baggrun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led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80225" y="358775"/>
            <a:ext cx="19161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led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4988" y="6332538"/>
            <a:ext cx="4492625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243138"/>
            <a:ext cx="7772400" cy="1214437"/>
          </a:xfrm>
        </p:spPr>
        <p:txBody>
          <a:bodyPr lIns="0" tIns="0" rIns="0" bIns="0"/>
          <a:lstStyle>
            <a:lvl1pPr>
              <a:defRPr sz="32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470275"/>
            <a:ext cx="7772400" cy="1752600"/>
          </a:xfrm>
          <a:noFill/>
          <a:ln>
            <a:noFill/>
          </a:ln>
          <a:extLst/>
        </p:spPr>
        <p:txBody>
          <a:bodyPr lIns="0" tIns="0" rIns="0" bIns="0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433513"/>
            <a:ext cx="40386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40386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41F2F"/>
            </a:gs>
            <a:gs pos="100000">
              <a:srgbClr val="49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Hvid-bun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7938" y="1365250"/>
            <a:ext cx="9151938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6626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229600" cy="4692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3500" y="6273800"/>
            <a:ext cx="4803775" cy="238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0" name="Billede 7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80225" y="358775"/>
            <a:ext cx="19161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Billede 10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34988" y="6332538"/>
            <a:ext cx="4492625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cs typeface="+mj-cs"/>
              </a:rPr>
              <a:t>Housing First and the supporting housing methods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i="1" dirty="0" smtClean="0">
                <a:solidFill>
                  <a:schemeClr val="bg1"/>
                </a:solidFill>
                <a:cs typeface="+mn-cs"/>
              </a:rPr>
              <a:t>Assertive Community Treatment (ACT)</a:t>
            </a:r>
          </a:p>
          <a:p>
            <a:pPr eaLnBrk="1" hangingPunct="1">
              <a:defRPr/>
            </a:pPr>
            <a:r>
              <a:rPr lang="en-GB" sz="2800" i="1" dirty="0" smtClean="0">
                <a:solidFill>
                  <a:schemeClr val="bg1"/>
                </a:solidFill>
                <a:cs typeface="+mn-cs"/>
              </a:rPr>
              <a:t>Intensive Case Management (ICM)</a:t>
            </a:r>
          </a:p>
          <a:p>
            <a:pPr eaLnBrk="1" hangingPunct="1">
              <a:defRPr/>
            </a:pPr>
            <a:r>
              <a:rPr lang="en-GB" sz="2800" i="1" dirty="0" smtClean="0">
                <a:solidFill>
                  <a:schemeClr val="bg1"/>
                </a:solidFill>
                <a:cs typeface="+mn-cs"/>
              </a:rPr>
              <a:t>Critical Time Intervention (CTI)</a:t>
            </a:r>
          </a:p>
          <a:p>
            <a:pPr eaLnBrk="1" hangingPunct="1">
              <a:defRPr/>
            </a:pPr>
            <a:endParaRPr lang="en-GB" sz="2800" i="1" dirty="0" smtClean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</p:spPr>
        <p:txBody>
          <a:bodyPr/>
          <a:lstStyle/>
          <a:p>
            <a:r>
              <a:rPr lang="en-US" dirty="0" smtClean="0"/>
              <a:t>Task of the CTI - worker</a:t>
            </a:r>
            <a:endParaRPr lang="da-DK" dirty="0" smtClean="0"/>
          </a:p>
        </p:txBody>
      </p:sp>
      <p:pic>
        <p:nvPicPr>
          <p:cNvPr id="6" name="Picture 5" descr="phases ima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71" y="2714625"/>
            <a:ext cx="7416800" cy="2327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590800" y="2149994"/>
            <a:ext cx="0" cy="2892425"/>
          </a:xfrm>
          <a:prstGeom prst="line">
            <a:avLst/>
          </a:prstGeom>
          <a:ln>
            <a:solidFill>
              <a:srgbClr val="31546F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733425" y="1524001"/>
            <a:ext cx="7686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CTI is a case manager who offers support for a limited time period of 9 months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0594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sz="2000" dirty="0" smtClean="0"/>
          </a:p>
          <a:p>
            <a:pPr marL="0" indent="0">
              <a:buFontTx/>
              <a:buNone/>
              <a:defRPr/>
            </a:pPr>
            <a:endParaRPr lang="en-GB" sz="2000" dirty="0" smtClean="0"/>
          </a:p>
          <a:p>
            <a:pPr marL="0" indent="0">
              <a:buFontTx/>
              <a:buNone/>
              <a:defRPr/>
            </a:pPr>
            <a:endParaRPr lang="en-GB" sz="2000" dirty="0" smtClean="0"/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Housing First works: 9 out of 10 keep </a:t>
            </a:r>
            <a:br>
              <a:rPr lang="en-GB" sz="2000" dirty="0" smtClean="0"/>
            </a:br>
            <a:r>
              <a:rPr lang="en-GB" sz="2000" dirty="0" smtClean="0"/>
              <a:t>the apartment</a:t>
            </a:r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 marL="0" indent="0">
              <a:buFontTx/>
              <a:buNone/>
              <a:defRPr/>
            </a:pPr>
            <a:endParaRPr lang="en-GB" sz="2000" dirty="0" smtClean="0"/>
          </a:p>
          <a:p>
            <a:pPr marL="0" indent="0">
              <a:buFontTx/>
              <a:buNone/>
              <a:defRPr/>
            </a:pPr>
            <a:endParaRPr lang="en-GB" sz="2000" dirty="0" smtClean="0"/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For most homeless citizens ordinary, </a:t>
            </a:r>
            <a:br>
              <a:rPr lang="en-GB" sz="2000" dirty="0" smtClean="0"/>
            </a:br>
            <a:r>
              <a:rPr lang="en-GB" sz="2000" dirty="0" smtClean="0"/>
              <a:t>scattered housing is appropriate</a:t>
            </a:r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defRPr/>
            </a:pPr>
            <a:endParaRPr lang="en-GB" dirty="0" smtClean="0"/>
          </a:p>
        </p:txBody>
      </p:sp>
      <p:pic>
        <p:nvPicPr>
          <p:cNvPr id="11267" name="Billede 3" descr="skæve bolig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875" y="2470150"/>
            <a:ext cx="3100388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Results and experiences from the National homelessness strategy in Denmark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Nothing about us – without us. </a:t>
            </a:r>
            <a:br>
              <a:rPr lang="en-GB" smtClean="0"/>
            </a:br>
            <a:r>
              <a:rPr lang="en-GB" smtClean="0"/>
              <a:t>What do the homeless citizens say?</a:t>
            </a:r>
          </a:p>
        </p:txBody>
      </p:sp>
      <p:sp>
        <p:nvSpPr>
          <p:cNvPr id="11267" name="Pladsholder til indhold 2"/>
          <p:cNvSpPr>
            <a:spLocks noGrp="1"/>
          </p:cNvSpPr>
          <p:nvPr>
            <p:ph idx="1"/>
          </p:nvPr>
        </p:nvSpPr>
        <p:spPr>
          <a:xfrm>
            <a:off x="457200" y="1365250"/>
            <a:ext cx="8229600" cy="4692650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r>
              <a:rPr lang="en-GB" dirty="0" smtClean="0"/>
              <a:t>We are happy to get a home and to get intensive support</a:t>
            </a:r>
          </a:p>
          <a:p>
            <a:pPr>
              <a:buFontTx/>
              <a:buNone/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r>
              <a:rPr lang="en-GB" dirty="0" smtClean="0"/>
              <a:t>We could not manage stable housing without the support</a:t>
            </a:r>
          </a:p>
          <a:p>
            <a:pPr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r>
              <a:rPr lang="en-GB" dirty="0" smtClean="0"/>
              <a:t>Lots of us have been living on the streets for several years </a:t>
            </a:r>
          </a:p>
          <a:p>
            <a:pPr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Housing offers an opportunity to distance </a:t>
            </a:r>
            <a:br>
              <a:rPr lang="en-GB" dirty="0" smtClean="0"/>
            </a:br>
            <a:r>
              <a:rPr lang="en-GB" dirty="0" smtClean="0"/>
              <a:t>ourselves from environments with widespread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addiction even though many of us  still </a:t>
            </a:r>
            <a:br>
              <a:rPr lang="en-GB" dirty="0" smtClean="0"/>
            </a:br>
            <a:r>
              <a:rPr lang="en-GB" dirty="0" smtClean="0"/>
              <a:t>struggle with addiction</a:t>
            </a:r>
          </a:p>
          <a:p>
            <a:pPr>
              <a:buFontTx/>
              <a:buNone/>
              <a:defRPr/>
            </a:pPr>
            <a:r>
              <a:rPr lang="en-GB" dirty="0" smtClean="0"/>
              <a:t> </a:t>
            </a:r>
          </a:p>
        </p:txBody>
      </p:sp>
      <p:pic>
        <p:nvPicPr>
          <p:cNvPr id="12292" name="Billede 3" descr="empowerment2.jpg"/>
          <p:cNvPicPr>
            <a:picLocks noChangeAspect="1"/>
          </p:cNvPicPr>
          <p:nvPr/>
        </p:nvPicPr>
        <p:blipFill>
          <a:blip r:embed="rId3"/>
          <a:srcRect t="7848"/>
          <a:stretch>
            <a:fillRect/>
          </a:stretch>
        </p:blipFill>
        <p:spPr bwMode="auto">
          <a:xfrm>
            <a:off x="5602288" y="3821113"/>
            <a:ext cx="282892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1863" cy="809625"/>
          </a:xfrm>
        </p:spPr>
        <p:txBody>
          <a:bodyPr/>
          <a:lstStyle/>
          <a:p>
            <a:r>
              <a:rPr lang="en-GB" smtClean="0"/>
              <a:t>Experiences regarding organization, cooperation and changing one’s way of thinking</a:t>
            </a:r>
          </a:p>
        </p:txBody>
      </p:sp>
      <p:sp>
        <p:nvSpPr>
          <p:cNvPr id="1229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r>
              <a:rPr lang="en-GB" dirty="0" smtClean="0"/>
              <a:t>Changing an organizational culture takes time!</a:t>
            </a:r>
          </a:p>
          <a:p>
            <a:pPr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Working with shared goals, shared knowledge and mutual respect across boundaries is difficult but necessary to achieve the </a:t>
            </a:r>
            <a:r>
              <a:rPr lang="en-GB" dirty="0" err="1" smtClean="0"/>
              <a:t>succes</a:t>
            </a:r>
            <a:r>
              <a:rPr lang="en-GB" dirty="0" smtClean="0"/>
              <a:t> 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Successful implementation demands communication, cooperation and focus on relationships in order to achieve integration of the task</a:t>
            </a:r>
          </a:p>
          <a:p>
            <a:pPr>
              <a:defRPr/>
            </a:pPr>
            <a:endParaRPr lang="en-GB" dirty="0" smtClean="0"/>
          </a:p>
          <a:p>
            <a:pPr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/>
              <a:t>Changing one’s way of thinking</a:t>
            </a:r>
          </a:p>
        </p:txBody>
      </p:sp>
      <p:sp>
        <p:nvSpPr>
          <p:cNvPr id="14339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 marL="0" indent="0">
              <a:buFontTx/>
              <a:buNone/>
              <a:defRPr/>
            </a:pPr>
            <a:r>
              <a:rPr lang="en-GB" sz="2000" dirty="0" smtClean="0"/>
              <a:t>The transition to Housing First demands a change in one’s way of thinking as well as in one’s behaviour – </a:t>
            </a:r>
            <a:r>
              <a:rPr lang="en-GB" sz="2000" i="1" dirty="0" smtClean="0"/>
              <a:t>a </a:t>
            </a:r>
            <a:r>
              <a:rPr lang="en-GB" sz="2000" i="1" dirty="0" err="1" smtClean="0"/>
              <a:t>mindshift</a:t>
            </a:r>
            <a:endParaRPr lang="en-GB" sz="2000" i="1" dirty="0" smtClean="0"/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r>
              <a:rPr lang="en-GB" sz="2000" dirty="0" smtClean="0"/>
              <a:t>Behaviour changes require capability, opportunity and motivation.</a:t>
            </a:r>
          </a:p>
          <a:p>
            <a:pPr>
              <a:buFontTx/>
              <a:buNone/>
              <a:defRPr/>
            </a:pPr>
            <a:endParaRPr lang="en-GB" sz="2000" dirty="0" smtClean="0"/>
          </a:p>
          <a:p>
            <a:pPr>
              <a:buFontTx/>
              <a:buNone/>
              <a:defRPr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>
          <a:xfrm>
            <a:off x="434975" y="503238"/>
            <a:ext cx="5662613" cy="809625"/>
          </a:xfrm>
        </p:spPr>
        <p:txBody>
          <a:bodyPr/>
          <a:lstStyle/>
          <a:p>
            <a:r>
              <a:rPr lang="en-GB" sz="2400" smtClean="0"/>
              <a:t>Drivers of implementation</a:t>
            </a:r>
          </a:p>
        </p:txBody>
      </p:sp>
      <p:sp>
        <p:nvSpPr>
          <p:cNvPr id="1536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Management ownership and leadership</a:t>
            </a:r>
          </a:p>
          <a:p>
            <a:endParaRPr lang="en-GB" sz="2800" dirty="0" smtClean="0"/>
          </a:p>
          <a:p>
            <a:r>
              <a:rPr lang="en-GB" sz="2800" dirty="0" smtClean="0"/>
              <a:t>Organizational capacity</a:t>
            </a:r>
          </a:p>
          <a:p>
            <a:endParaRPr lang="en-GB" sz="2800" dirty="0" smtClean="0"/>
          </a:p>
          <a:p>
            <a:r>
              <a:rPr lang="en-GB" sz="2800" dirty="0" smtClean="0"/>
              <a:t>Interventions</a:t>
            </a:r>
          </a:p>
          <a:p>
            <a:endParaRPr lang="en-GB" sz="2800" dirty="0" smtClean="0"/>
          </a:p>
          <a:p>
            <a:r>
              <a:rPr lang="en-GB" sz="2800" dirty="0" smtClean="0"/>
              <a:t>Participants (citizens and employers)</a:t>
            </a:r>
          </a:p>
          <a:p>
            <a:endParaRPr lang="en-GB" sz="2800" dirty="0" smtClean="0"/>
          </a:p>
          <a:p>
            <a:r>
              <a:rPr lang="en-GB" sz="2800" dirty="0" smtClean="0"/>
              <a:t>Environment – context</a:t>
            </a:r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80975"/>
            <a:ext cx="5662613" cy="1447801"/>
          </a:xfrm>
        </p:spPr>
        <p:txBody>
          <a:bodyPr/>
          <a:lstStyle/>
          <a:p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Program of the day – </a:t>
            </a:r>
            <a:br>
              <a:rPr lang="en-GB" sz="2800" dirty="0" smtClean="0"/>
            </a:br>
            <a:r>
              <a:rPr lang="en-GB" sz="2800" dirty="0" smtClean="0"/>
              <a:t>Monday 7.9.2015 </a:t>
            </a:r>
            <a:endParaRPr lang="en-GB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9.00 – 9.15	Good morning, practical information and questions</a:t>
            </a:r>
          </a:p>
          <a:p>
            <a:pPr>
              <a:buNone/>
            </a:pPr>
            <a:r>
              <a:rPr lang="en-GB" dirty="0" smtClean="0"/>
              <a:t>  9.15 – 10.30	Presentation of social interventions adults: Housing First  and 		supporting housing methods</a:t>
            </a:r>
          </a:p>
          <a:p>
            <a:pPr>
              <a:buNone/>
            </a:pPr>
            <a:r>
              <a:rPr lang="en-GB" dirty="0" smtClean="0"/>
              <a:t>10.15 – 10.30	Break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10.45 – 12.00	Presentation : Social interventions methods CTI			</a:t>
            </a:r>
          </a:p>
          <a:p>
            <a:pPr>
              <a:buNone/>
            </a:pPr>
            <a:r>
              <a:rPr lang="en-GB" dirty="0" smtClean="0"/>
              <a:t>12.00 – 13.30	Lunch break</a:t>
            </a:r>
          </a:p>
          <a:p>
            <a:pPr>
              <a:buNone/>
            </a:pPr>
            <a:r>
              <a:rPr lang="en-GB" dirty="0" smtClean="0"/>
              <a:t>13.30 – 15.30	supporting housing methods CTI  - group work - presentation		</a:t>
            </a:r>
          </a:p>
          <a:p>
            <a:pPr>
              <a:buNone/>
            </a:pPr>
            <a:r>
              <a:rPr lang="en-GB" dirty="0" smtClean="0"/>
              <a:t>15.30 – 15.45	Break</a:t>
            </a:r>
          </a:p>
          <a:p>
            <a:pPr>
              <a:buNone/>
            </a:pPr>
            <a:r>
              <a:rPr lang="en-GB" dirty="0" smtClean="0"/>
              <a:t>15.45 – 16.30	presentation social intervention methods</a:t>
            </a:r>
          </a:p>
          <a:p>
            <a:pPr>
              <a:buNone/>
            </a:pPr>
            <a:r>
              <a:rPr lang="en-GB" dirty="0" smtClean="0"/>
              <a:t>16.30 – 17.00	Evaluation of the day – Learning styles? (5 – 10 – 15 min.)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 err="1" smtClean="0"/>
              <a:t>How</a:t>
            </a:r>
            <a:r>
              <a:rPr lang="da-DK" sz="2400" dirty="0" smtClean="0"/>
              <a:t> </a:t>
            </a:r>
            <a:r>
              <a:rPr lang="da-DK" sz="2400" dirty="0" err="1" smtClean="0"/>
              <a:t>we</a:t>
            </a:r>
            <a:r>
              <a:rPr lang="da-DK" sz="2400" dirty="0" smtClean="0"/>
              <a:t> did in the </a:t>
            </a:r>
            <a:r>
              <a:rPr lang="da-DK" sz="2400" dirty="0" err="1" smtClean="0"/>
              <a:t>homeless</a:t>
            </a:r>
            <a:r>
              <a:rPr lang="da-DK" sz="2400" dirty="0" smtClean="0"/>
              <a:t> </a:t>
            </a:r>
            <a:r>
              <a:rPr lang="da-DK" sz="2400" dirty="0" err="1" smtClean="0"/>
              <a:t>area</a:t>
            </a:r>
            <a:r>
              <a:rPr lang="da-DK" sz="2400" dirty="0" smtClean="0"/>
              <a:t>?</a:t>
            </a:r>
          </a:p>
        </p:txBody>
      </p:sp>
      <p:sp>
        <p:nvSpPr>
          <p:cNvPr id="717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400" smtClean="0"/>
              <a:t>Import of evidence-based knowledge about Housing First 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Danish National Homelessness Strategy 2009-2013 – with a partnership between Ministry of Social Affairs and 17 municipalities </a:t>
            </a:r>
          </a:p>
          <a:p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Political commitment on national and local level based on common goals</a:t>
            </a:r>
          </a:p>
          <a:p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Implementation: 2014 - 2017 in 25 municipalities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Housing First:</a:t>
            </a:r>
            <a:r>
              <a:rPr lang="en-US" smtClean="0"/>
              <a:t> Philosophy, Values and Practices </a:t>
            </a:r>
            <a:r>
              <a:rPr lang="da-DK" smtClean="0"/>
              <a:t> </a:t>
            </a:r>
          </a:p>
        </p:txBody>
      </p:sp>
      <p:sp>
        <p:nvSpPr>
          <p:cNvPr id="9219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Targetgroup: people with complex needs who are most vulnerable - </a:t>
            </a:r>
            <a:r>
              <a:rPr lang="en-GB" i="1" smtClean="0"/>
              <a:t>complexity is the expectation not the exception!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Housing is a basic human right - no demands of ready-ness  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Encourages full participation in decision making by the consumer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Speedy admission and provision of all </a:t>
            </a:r>
            <a:r>
              <a:rPr lang="en-GB" i="1" smtClean="0"/>
              <a:t>desired</a:t>
            </a:r>
            <a:r>
              <a:rPr lang="en-GB" smtClean="0"/>
              <a:t> services</a:t>
            </a:r>
            <a:br>
              <a:rPr lang="en-GB" smtClean="0"/>
            </a:br>
            <a:r>
              <a:rPr lang="en-GB" smtClean="0"/>
              <a:t> (especially housing)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Separation of housing and support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Recovery oriented approach</a:t>
            </a:r>
          </a:p>
          <a:p>
            <a:pPr>
              <a:buFontTx/>
              <a:buNone/>
            </a:pPr>
            <a:endParaRPr lang="en-GB" smtClean="0"/>
          </a:p>
        </p:txBody>
      </p:sp>
      <p:pic>
        <p:nvPicPr>
          <p:cNvPr id="9220" name="Billede 4" descr="housing first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4216400"/>
            <a:ext cx="340201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Housing First in a Danish context</a:t>
            </a:r>
          </a:p>
        </p:txBody>
      </p:sp>
      <p:sp>
        <p:nvSpPr>
          <p:cNvPr id="9219" name="Rektangel 3"/>
          <p:cNvSpPr>
            <a:spLocks noChangeArrowheads="1"/>
          </p:cNvSpPr>
          <p:nvPr/>
        </p:nvSpPr>
        <p:spPr bwMode="auto">
          <a:xfrm>
            <a:off x="539750" y="1798638"/>
            <a:ext cx="7840663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GB" sz="2000" dirty="0"/>
          </a:p>
          <a:p>
            <a:pPr marL="285750" indent="-285750">
              <a:defRPr/>
            </a:pPr>
            <a:r>
              <a:rPr lang="en-GB" sz="2000" dirty="0"/>
              <a:t>Flexible, individual support matching citizens’ needs: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b="1" i="1" dirty="0"/>
              <a:t>ACT</a:t>
            </a:r>
            <a:r>
              <a:rPr lang="en-GB" sz="2000" i="1" dirty="0"/>
              <a:t> (Assertive Community Treatment Team) </a:t>
            </a:r>
          </a:p>
          <a:p>
            <a:pPr>
              <a:defRPr/>
            </a:pPr>
            <a:endParaRPr lang="en-GB" sz="2000" b="1" i="1" dirty="0"/>
          </a:p>
          <a:p>
            <a:pPr>
              <a:defRPr/>
            </a:pPr>
            <a:r>
              <a:rPr lang="en-GB" sz="2000" b="1" i="1" dirty="0"/>
              <a:t>ICM</a:t>
            </a:r>
            <a:r>
              <a:rPr lang="en-GB" sz="2000" i="1" dirty="0"/>
              <a:t> (Intensive Case </a:t>
            </a:r>
            <a:r>
              <a:rPr lang="en-GB" sz="2000" i="1" dirty="0" err="1"/>
              <a:t>Canagement</a:t>
            </a:r>
            <a:r>
              <a:rPr lang="en-GB" sz="2000" i="1" dirty="0"/>
              <a:t> ) </a:t>
            </a:r>
          </a:p>
          <a:p>
            <a:pPr>
              <a:defRPr/>
            </a:pPr>
            <a:endParaRPr lang="en-GB" sz="2000" b="1" i="1" dirty="0"/>
          </a:p>
          <a:p>
            <a:pPr>
              <a:defRPr/>
            </a:pPr>
            <a:r>
              <a:rPr lang="en-GB" sz="2000" b="1" i="1" dirty="0"/>
              <a:t>CTI</a:t>
            </a:r>
            <a:r>
              <a:rPr lang="en-GB" sz="2000" i="1" dirty="0"/>
              <a:t> (Critical Time Intervention, like ICM </a:t>
            </a:r>
          </a:p>
          <a:p>
            <a:pPr>
              <a:defRPr/>
            </a:pPr>
            <a:r>
              <a:rPr lang="en-GB" sz="2000" i="1" dirty="0"/>
              <a:t>but time limited) </a:t>
            </a:r>
          </a:p>
          <a:p>
            <a:pPr>
              <a:defRPr/>
            </a:pPr>
            <a:r>
              <a:rPr lang="en-GB" sz="2000" dirty="0"/>
              <a:t>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GB" sz="2000" dirty="0"/>
          </a:p>
        </p:txBody>
      </p:sp>
      <p:pic>
        <p:nvPicPr>
          <p:cNvPr id="10244" name="Billede 4" descr="boli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1688" y="3363913"/>
            <a:ext cx="2320925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Floating</a:t>
            </a:r>
            <a:r>
              <a:rPr lang="da-DK" dirty="0" smtClean="0"/>
              <a:t> support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ACT is a multidisciplinary form of floating support where a team of social support workers, a psychiatrist, an addiction councilor, a nurse, a social office worker and a job center worker, deliver support services directly in the citizens own home. </a:t>
            </a:r>
          </a:p>
          <a:p>
            <a:r>
              <a:rPr lang="en-US" sz="2400" dirty="0" smtClean="0"/>
              <a:t>This method is for individuals with complex support needs such as severe addiction problems and often a dual diagnosis. </a:t>
            </a:r>
          </a:p>
          <a:p>
            <a:r>
              <a:rPr lang="en-US" sz="2400" dirty="0" smtClean="0"/>
              <a:t>The citizens need the multidisciplinary support as they have great difficulties in </a:t>
            </a:r>
            <a:r>
              <a:rPr lang="en-US" sz="2400" dirty="0" err="1" smtClean="0"/>
              <a:t>utilising</a:t>
            </a:r>
            <a:r>
              <a:rPr lang="en-US" sz="2400" dirty="0" smtClean="0"/>
              <a:t> existing services.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cs typeface="Geneva"/>
              </a:rPr>
              <a:t>Task</a:t>
            </a:r>
            <a:r>
              <a:rPr lang="da-DK" dirty="0" smtClean="0">
                <a:cs typeface="Geneva"/>
              </a:rPr>
              <a:t> of </a:t>
            </a:r>
            <a:r>
              <a:rPr lang="da-DK" dirty="0" err="1" smtClean="0">
                <a:cs typeface="Geneva"/>
              </a:rPr>
              <a:t>theACT</a:t>
            </a:r>
            <a:r>
              <a:rPr lang="da-DK" dirty="0" smtClean="0">
                <a:cs typeface="Geneva"/>
              </a:rPr>
              <a:t> team</a:t>
            </a:r>
          </a:p>
        </p:txBody>
      </p:sp>
      <p:sp>
        <p:nvSpPr>
          <p:cNvPr id="7" name="Ellipse 6"/>
          <p:cNvSpPr/>
          <p:nvPr/>
        </p:nvSpPr>
        <p:spPr>
          <a:xfrm>
            <a:off x="2430463" y="2555875"/>
            <a:ext cx="1084262" cy="10683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err="1" smtClean="0"/>
              <a:t>Addictions-consulent</a:t>
            </a:r>
            <a:endParaRPr lang="da-DK" sz="1000" dirty="0"/>
          </a:p>
        </p:txBody>
      </p:sp>
      <p:sp>
        <p:nvSpPr>
          <p:cNvPr id="8" name="Ellipse 7"/>
          <p:cNvSpPr/>
          <p:nvPr/>
        </p:nvSpPr>
        <p:spPr>
          <a:xfrm>
            <a:off x="3035300" y="4943475"/>
            <a:ext cx="1084263" cy="10683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smtClean="0"/>
              <a:t>Nurse</a:t>
            </a:r>
            <a:endParaRPr lang="da-DK" sz="1000" dirty="0"/>
          </a:p>
        </p:txBody>
      </p:sp>
      <p:sp>
        <p:nvSpPr>
          <p:cNvPr id="9" name="Ellipse 8"/>
          <p:cNvSpPr/>
          <p:nvPr/>
        </p:nvSpPr>
        <p:spPr>
          <a:xfrm>
            <a:off x="2192338" y="3870325"/>
            <a:ext cx="1084262" cy="10683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err="1" smtClean="0"/>
              <a:t>Socialworker</a:t>
            </a:r>
            <a:r>
              <a:rPr lang="da-DK" sz="1000" dirty="0" smtClean="0"/>
              <a:t> –</a:t>
            </a:r>
            <a:r>
              <a:rPr lang="da-DK" sz="1000" dirty="0" err="1" smtClean="0"/>
              <a:t>supporting</a:t>
            </a:r>
            <a:r>
              <a:rPr lang="da-DK" sz="1000" dirty="0" smtClean="0"/>
              <a:t> </a:t>
            </a:r>
            <a:r>
              <a:rPr lang="da-DK" sz="1000" dirty="0" err="1" smtClean="0"/>
              <a:t>housing</a:t>
            </a:r>
            <a:endParaRPr lang="da-DK" sz="1000" dirty="0"/>
          </a:p>
        </p:txBody>
      </p:sp>
      <p:sp>
        <p:nvSpPr>
          <p:cNvPr id="10" name="Ellipse 9"/>
          <p:cNvSpPr/>
          <p:nvPr/>
        </p:nvSpPr>
        <p:spPr>
          <a:xfrm>
            <a:off x="3756025" y="1731963"/>
            <a:ext cx="1084263" cy="106838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err="1" smtClean="0"/>
              <a:t>Psychiatrist</a:t>
            </a:r>
            <a:endParaRPr lang="da-DK" sz="1000" dirty="0"/>
          </a:p>
        </p:txBody>
      </p:sp>
      <p:sp>
        <p:nvSpPr>
          <p:cNvPr id="11" name="Ellipse 10"/>
          <p:cNvSpPr/>
          <p:nvPr/>
        </p:nvSpPr>
        <p:spPr>
          <a:xfrm>
            <a:off x="4427538" y="4927600"/>
            <a:ext cx="1084262" cy="10683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err="1" smtClean="0"/>
              <a:t>Psychologist</a:t>
            </a:r>
            <a:endParaRPr lang="da-DK" sz="1000" dirty="0"/>
          </a:p>
        </p:txBody>
      </p:sp>
      <p:sp>
        <p:nvSpPr>
          <p:cNvPr id="12" name="Ellipse 11"/>
          <p:cNvSpPr/>
          <p:nvPr/>
        </p:nvSpPr>
        <p:spPr>
          <a:xfrm>
            <a:off x="5059363" y="2543175"/>
            <a:ext cx="1084262" cy="106838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smtClean="0"/>
              <a:t>Social </a:t>
            </a:r>
            <a:r>
              <a:rPr lang="da-DK" sz="1000" dirty="0" err="1" smtClean="0"/>
              <a:t>adviser/worker</a:t>
            </a:r>
            <a:endParaRPr lang="da-DK" sz="1000" dirty="0"/>
          </a:p>
        </p:txBody>
      </p:sp>
      <p:sp>
        <p:nvSpPr>
          <p:cNvPr id="19" name="Ellipse 18"/>
          <p:cNvSpPr/>
          <p:nvPr/>
        </p:nvSpPr>
        <p:spPr>
          <a:xfrm>
            <a:off x="5278438" y="3895725"/>
            <a:ext cx="1084262" cy="10683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err="1" smtClean="0"/>
              <a:t>Labour</a:t>
            </a:r>
            <a:r>
              <a:rPr lang="da-DK" sz="1000" dirty="0" smtClean="0"/>
              <a:t> </a:t>
            </a:r>
            <a:r>
              <a:rPr lang="da-DK" sz="1000" dirty="0" err="1"/>
              <a:t>c</a:t>
            </a:r>
            <a:r>
              <a:rPr lang="da-DK" sz="1000" dirty="0" err="1" smtClean="0"/>
              <a:t>onsulent</a:t>
            </a:r>
            <a:endParaRPr lang="da-DK" sz="1000" dirty="0"/>
          </a:p>
        </p:txBody>
      </p:sp>
      <p:cxnSp>
        <p:nvCxnSpPr>
          <p:cNvPr id="173" name="Lige pilforbindelse 172"/>
          <p:cNvCxnSpPr>
            <a:stCxn id="10" idx="4"/>
            <a:endCxn id="7" idx="6"/>
          </p:cNvCxnSpPr>
          <p:nvPr/>
        </p:nvCxnSpPr>
        <p:spPr>
          <a:xfrm flipH="1">
            <a:off x="3514725" y="2800350"/>
            <a:ext cx="782638" cy="2889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Lige pilforbindelse 173"/>
          <p:cNvCxnSpPr>
            <a:stCxn id="10" idx="4"/>
            <a:endCxn id="9" idx="6"/>
          </p:cNvCxnSpPr>
          <p:nvPr/>
        </p:nvCxnSpPr>
        <p:spPr>
          <a:xfrm flipH="1">
            <a:off x="3276600" y="2800350"/>
            <a:ext cx="1020763" cy="160496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Lige pilforbindelse 174"/>
          <p:cNvCxnSpPr>
            <a:stCxn id="10" idx="4"/>
            <a:endCxn id="12" idx="2"/>
          </p:cNvCxnSpPr>
          <p:nvPr/>
        </p:nvCxnSpPr>
        <p:spPr>
          <a:xfrm>
            <a:off x="4297363" y="2800350"/>
            <a:ext cx="762000" cy="27781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Lige pilforbindelse 175"/>
          <p:cNvCxnSpPr>
            <a:stCxn id="10" idx="4"/>
            <a:endCxn id="19" idx="2"/>
          </p:cNvCxnSpPr>
          <p:nvPr/>
        </p:nvCxnSpPr>
        <p:spPr>
          <a:xfrm>
            <a:off x="4297363" y="2800350"/>
            <a:ext cx="981075" cy="163036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Lige pilforbindelse 176"/>
          <p:cNvCxnSpPr>
            <a:stCxn id="10" idx="4"/>
            <a:endCxn id="8" idx="0"/>
          </p:cNvCxnSpPr>
          <p:nvPr/>
        </p:nvCxnSpPr>
        <p:spPr>
          <a:xfrm flipH="1">
            <a:off x="3576638" y="2800350"/>
            <a:ext cx="720725" cy="21431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Lige pilforbindelse 177"/>
          <p:cNvCxnSpPr>
            <a:stCxn id="10" idx="4"/>
            <a:endCxn id="11" idx="0"/>
          </p:cNvCxnSpPr>
          <p:nvPr/>
        </p:nvCxnSpPr>
        <p:spPr>
          <a:xfrm>
            <a:off x="4297363" y="2800350"/>
            <a:ext cx="673100" cy="212725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Lige pilforbindelse 191"/>
          <p:cNvCxnSpPr>
            <a:stCxn id="12" idx="2"/>
            <a:endCxn id="7" idx="6"/>
          </p:cNvCxnSpPr>
          <p:nvPr/>
        </p:nvCxnSpPr>
        <p:spPr>
          <a:xfrm flipH="1">
            <a:off x="3514725" y="3078163"/>
            <a:ext cx="1544638" cy="111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Lige pilforbindelse 192"/>
          <p:cNvCxnSpPr>
            <a:stCxn id="12" idx="2"/>
            <a:endCxn id="9" idx="6"/>
          </p:cNvCxnSpPr>
          <p:nvPr/>
        </p:nvCxnSpPr>
        <p:spPr>
          <a:xfrm flipH="1">
            <a:off x="3276600" y="3078163"/>
            <a:ext cx="1782763" cy="132715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Lige pilforbindelse 193"/>
          <p:cNvCxnSpPr>
            <a:stCxn id="12" idx="2"/>
            <a:endCxn id="8" idx="0"/>
          </p:cNvCxnSpPr>
          <p:nvPr/>
        </p:nvCxnSpPr>
        <p:spPr>
          <a:xfrm flipH="1">
            <a:off x="3576638" y="3078163"/>
            <a:ext cx="1482725" cy="18653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Lige pilforbindelse 194"/>
          <p:cNvCxnSpPr>
            <a:stCxn id="12" idx="2"/>
            <a:endCxn id="11" idx="0"/>
          </p:cNvCxnSpPr>
          <p:nvPr/>
        </p:nvCxnSpPr>
        <p:spPr>
          <a:xfrm flipH="1">
            <a:off x="4970463" y="3078163"/>
            <a:ext cx="88900" cy="18494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Lige pilforbindelse 195"/>
          <p:cNvCxnSpPr>
            <a:stCxn id="12" idx="2"/>
            <a:endCxn id="19" idx="2"/>
          </p:cNvCxnSpPr>
          <p:nvPr/>
        </p:nvCxnSpPr>
        <p:spPr>
          <a:xfrm>
            <a:off x="5059363" y="3078163"/>
            <a:ext cx="219075" cy="135255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Lige pilforbindelse 207"/>
          <p:cNvCxnSpPr>
            <a:stCxn id="19" idx="2"/>
            <a:endCxn id="7" idx="6"/>
          </p:cNvCxnSpPr>
          <p:nvPr/>
        </p:nvCxnSpPr>
        <p:spPr>
          <a:xfrm flipH="1" flipV="1">
            <a:off x="3514725" y="3089275"/>
            <a:ext cx="1763713" cy="134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Lige pilforbindelse 208"/>
          <p:cNvCxnSpPr>
            <a:stCxn id="19" idx="2"/>
            <a:endCxn id="9" idx="6"/>
          </p:cNvCxnSpPr>
          <p:nvPr/>
        </p:nvCxnSpPr>
        <p:spPr>
          <a:xfrm flipH="1" flipV="1">
            <a:off x="3276600" y="4405313"/>
            <a:ext cx="2001838" cy="25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Lige pilforbindelse 209"/>
          <p:cNvCxnSpPr>
            <a:stCxn id="19" idx="2"/>
            <a:endCxn id="8" idx="0"/>
          </p:cNvCxnSpPr>
          <p:nvPr/>
        </p:nvCxnSpPr>
        <p:spPr>
          <a:xfrm flipH="1">
            <a:off x="3576638" y="4430713"/>
            <a:ext cx="1701800" cy="51276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Lige pilforbindelse 210"/>
          <p:cNvCxnSpPr>
            <a:stCxn id="19" idx="2"/>
            <a:endCxn id="11" idx="0"/>
          </p:cNvCxnSpPr>
          <p:nvPr/>
        </p:nvCxnSpPr>
        <p:spPr>
          <a:xfrm flipH="1">
            <a:off x="4970463" y="4430713"/>
            <a:ext cx="307975" cy="49688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Lige pilforbindelse 219"/>
          <p:cNvCxnSpPr>
            <a:stCxn id="11" idx="0"/>
            <a:endCxn id="8" idx="0"/>
          </p:cNvCxnSpPr>
          <p:nvPr/>
        </p:nvCxnSpPr>
        <p:spPr>
          <a:xfrm flipH="1">
            <a:off x="3576638" y="4927600"/>
            <a:ext cx="1393825" cy="1587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Lige pilforbindelse 220"/>
          <p:cNvCxnSpPr>
            <a:stCxn id="11" idx="0"/>
            <a:endCxn id="9" idx="6"/>
          </p:cNvCxnSpPr>
          <p:nvPr/>
        </p:nvCxnSpPr>
        <p:spPr>
          <a:xfrm flipH="1" flipV="1">
            <a:off x="3276600" y="4405313"/>
            <a:ext cx="1693863" cy="52228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Lige pilforbindelse 221"/>
          <p:cNvCxnSpPr>
            <a:stCxn id="11" idx="0"/>
            <a:endCxn id="7" idx="6"/>
          </p:cNvCxnSpPr>
          <p:nvPr/>
        </p:nvCxnSpPr>
        <p:spPr>
          <a:xfrm flipH="1" flipV="1">
            <a:off x="3514725" y="3089275"/>
            <a:ext cx="1455738" cy="18383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Lige pilforbindelse 228"/>
          <p:cNvCxnSpPr>
            <a:stCxn id="8" idx="0"/>
            <a:endCxn id="7" idx="6"/>
          </p:cNvCxnSpPr>
          <p:nvPr/>
        </p:nvCxnSpPr>
        <p:spPr>
          <a:xfrm flipH="1" flipV="1">
            <a:off x="3514725" y="3089275"/>
            <a:ext cx="61913" cy="1854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Lige pilforbindelse 229"/>
          <p:cNvCxnSpPr>
            <a:stCxn id="8" idx="0"/>
            <a:endCxn id="9" idx="6"/>
          </p:cNvCxnSpPr>
          <p:nvPr/>
        </p:nvCxnSpPr>
        <p:spPr>
          <a:xfrm flipH="1" flipV="1">
            <a:off x="3276600" y="4405313"/>
            <a:ext cx="300038" cy="53816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Lige pilforbindelse 234"/>
          <p:cNvCxnSpPr>
            <a:stCxn id="7" idx="6"/>
            <a:endCxn id="9" idx="6"/>
          </p:cNvCxnSpPr>
          <p:nvPr/>
        </p:nvCxnSpPr>
        <p:spPr>
          <a:xfrm flipH="1">
            <a:off x="3276600" y="3089275"/>
            <a:ext cx="238125" cy="13160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Ellipse 241"/>
          <p:cNvSpPr/>
          <p:nvPr/>
        </p:nvSpPr>
        <p:spPr>
          <a:xfrm>
            <a:off x="3743325" y="3314700"/>
            <a:ext cx="1158875" cy="11334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da-DK" sz="1000" dirty="0" err="1" smtClean="0">
                <a:solidFill>
                  <a:schemeClr val="accent1">
                    <a:lumMod val="75000"/>
                  </a:schemeClr>
                </a:solidFill>
              </a:rPr>
              <a:t>Coordinator</a:t>
            </a:r>
            <a:endParaRPr lang="da-DK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608" name="Tekstboks 4"/>
          <p:cNvSpPr txBox="1">
            <a:spLocks noChangeArrowheads="1"/>
          </p:cNvSpPr>
          <p:nvPr/>
        </p:nvSpPr>
        <p:spPr bwMode="auto">
          <a:xfrm>
            <a:off x="544513" y="1700213"/>
            <a:ext cx="2133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dirty="0" err="1"/>
              <a:t>Caseload</a:t>
            </a:r>
            <a:r>
              <a:rPr lang="da-DK" dirty="0"/>
              <a:t>: 8 </a:t>
            </a:r>
            <a:r>
              <a:rPr lang="da-DK" dirty="0" err="1" smtClean="0"/>
              <a:t>citizen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Floating</a:t>
            </a:r>
            <a:r>
              <a:rPr lang="da-DK" dirty="0" smtClean="0"/>
              <a:t> support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ICM is a case manager who both gives social and practical support and coordinates the citizen’s use of other support and treatment services. </a:t>
            </a:r>
          </a:p>
          <a:p>
            <a:endParaRPr lang="en-US" sz="2000" dirty="0" smtClean="0"/>
          </a:p>
          <a:p>
            <a:r>
              <a:rPr lang="en-US" sz="2000" dirty="0" smtClean="0"/>
              <a:t>ICM is given for a longer time period, in principle as long as the citizen has the need for this support. 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the ACT-method, the target group for the ICM-method is individuals who to a considerable extent are capable of using other support services, but who needs support in this process. 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err="1" smtClean="0">
                <a:cs typeface="Geneva"/>
              </a:rPr>
              <a:t>Task</a:t>
            </a:r>
            <a:r>
              <a:rPr lang="da-DK" sz="2800" dirty="0" smtClean="0">
                <a:cs typeface="Geneva"/>
              </a:rPr>
              <a:t> of the ICM - </a:t>
            </a:r>
            <a:r>
              <a:rPr lang="da-DK" sz="2800" dirty="0" err="1" smtClean="0">
                <a:cs typeface="Geneva"/>
              </a:rPr>
              <a:t>worker</a:t>
            </a:r>
            <a:endParaRPr lang="da-DK" sz="2800" dirty="0" smtClean="0">
              <a:cs typeface="Geneva"/>
            </a:endParaRPr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433513"/>
          <a:ext cx="8229600" cy="469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4" name="Tekstboks 4"/>
          <p:cNvSpPr txBox="1">
            <a:spLocks noChangeArrowheads="1"/>
          </p:cNvSpPr>
          <p:nvPr/>
        </p:nvSpPr>
        <p:spPr bwMode="auto">
          <a:xfrm>
            <a:off x="830263" y="1843088"/>
            <a:ext cx="2274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/>
              <a:t>Caseload: 8 borgere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BC53F"/>
      </a:lt2>
      <a:accent1>
        <a:srgbClr val="C62030"/>
      </a:accent1>
      <a:accent2>
        <a:srgbClr val="A7B0B5"/>
      </a:accent2>
      <a:accent3>
        <a:srgbClr val="FFFFFF"/>
      </a:accent3>
      <a:accent4>
        <a:srgbClr val="000000"/>
      </a:accent4>
      <a:accent5>
        <a:srgbClr val="DFABAD"/>
      </a:accent5>
      <a:accent6>
        <a:srgbClr val="979FA4"/>
      </a:accent6>
      <a:hlink>
        <a:srgbClr val="F6921E"/>
      </a:hlink>
      <a:folHlink>
        <a:srgbClr val="008794"/>
      </a:folHlink>
    </a:clrScheme>
    <a:fontScheme name="Default Desig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BC53F"/>
        </a:lt2>
        <a:accent1>
          <a:srgbClr val="C62030"/>
        </a:accent1>
        <a:accent2>
          <a:srgbClr val="A7B0B5"/>
        </a:accent2>
        <a:accent3>
          <a:srgbClr val="FFFFFF"/>
        </a:accent3>
        <a:accent4>
          <a:srgbClr val="000000"/>
        </a:accent4>
        <a:accent5>
          <a:srgbClr val="DFABAD"/>
        </a:accent5>
        <a:accent6>
          <a:srgbClr val="979FA4"/>
        </a:accent6>
        <a:hlink>
          <a:srgbClr val="F6921E"/>
        </a:hlink>
        <a:folHlink>
          <a:srgbClr val="0087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B6CF89883BA64C841FC3E0381F818D" ma:contentTypeVersion="11" ma:contentTypeDescription="Opret et nyt dokument." ma:contentTypeScope="" ma:versionID="61259134aeaddecf043aeb9ce81290f3">
  <xsd:schema xmlns:xsd="http://www.w3.org/2001/XMLSchema" xmlns:xs="http://www.w3.org/2001/XMLSchema" xmlns:p="http://schemas.microsoft.com/office/2006/metadata/properties" xmlns:ns1="http://schemas.microsoft.com/sharepoint/v3" xmlns:ns2="d3e1a2e2-6b7c-4ab6-955b-d00ac8633c11" xmlns:ns3="http://schemas.microsoft.com/sharepoint/v3/fields" targetNamespace="http://schemas.microsoft.com/office/2006/metadata/properties" ma:root="true" ma:fieldsID="7ddad55f887a379578cf92a9c799b539" ns1:_="" ns2:_="" ns3:_="">
    <xsd:import namespace="http://schemas.microsoft.com/sharepoint/v3"/>
    <xsd:import namespace="d3e1a2e2-6b7c-4ab6-955b-d00ac8633c11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Arkiveret_x0020_i_x0020_Captia" minOccurs="0"/>
                <xsd:element ref="ns3:PF_MD_Status" minOccurs="0"/>
                <xsd:element ref="ns3:PF_MD_ProjectType" minOccurs="0"/>
                <xsd:element ref="ns3:PF_MD_Strategy" minOccurs="0"/>
                <xsd:element ref="ns3:PF_MD_BenefitFactor" minOccurs="0"/>
                <xsd:element ref="ns3:PF_MD_RiskFactor" minOccurs="0"/>
                <xsd:element ref="ns3:PF_MD_Title" minOccurs="0"/>
                <xsd:element ref="ns3:PF_MD_ProjectManager" minOccurs="0"/>
                <xsd:element ref="ns3:PF_MD_ProjectExecutive" minOccurs="0"/>
                <xsd:element ref="ns1:PF_MD_ProjectStartDate" minOccurs="0"/>
                <xsd:element ref="ns1:PF_MD_ProjectEnd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F_MD_ProjectStartDate" ma:index="17" nillable="true" ma:displayName="Projektets startdato" ma:format="DateOnly" ma:internalName="PF_MD_ProjectStartDate">
      <xsd:simpleType>
        <xsd:restriction base="dms:DateTime"/>
      </xsd:simpleType>
    </xsd:element>
    <xsd:element name="PF_MD_ProjectEndDate" ma:index="18" nillable="true" ma:displayName="Projektets slutdato" ma:format="DateOnly" ma:internalName="PF_MD_ProjectEnd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1a2e2-6b7c-4ab6-955b-d00ac8633c11" elementFormDefault="qualified">
    <xsd:import namespace="http://schemas.microsoft.com/office/2006/documentManagement/types"/>
    <xsd:import namespace="http://schemas.microsoft.com/office/infopath/2007/PartnerControls"/>
    <xsd:element name="Arkiveret_x0020_i_x0020_Captia" ma:index="8" nillable="true" ma:displayName="Arkiveret i Captia" ma:default="0" ma:hidden="true" ma:internalName="Arkiveret_x0020_i_x0020_Captia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PF_MD_Status" ma:index="9" nillable="true" ma:displayName="Projektstatus" ma:internalName="PF_MD_Status">
      <xsd:simpleType>
        <xsd:restriction base="dms:Text"/>
      </xsd:simpleType>
    </xsd:element>
    <xsd:element name="PF_MD_ProjectType" ma:index="10" nillable="true" ma:displayName="Projekttype" ma:internalName="PF_MD_ProjectType">
      <xsd:simpleType>
        <xsd:restriction base="dms:Text"/>
      </xsd:simpleType>
    </xsd:element>
    <xsd:element name="PF_MD_Strategy" ma:index="11" nillable="true" ma:displayName="Projektstrategi" ma:internalName="PF_MD_Strategy">
      <xsd:simpleType>
        <xsd:restriction base="dms:Text"/>
      </xsd:simpleType>
    </xsd:element>
    <xsd:element name="PF_MD_BenefitFactor" ma:index="12" nillable="true" ma:displayName="Projektudbytte" ma:internalName="PF_MD_BenefitFactor">
      <xsd:simpleType>
        <xsd:restriction base="dms:Text"/>
      </xsd:simpleType>
    </xsd:element>
    <xsd:element name="PF_MD_RiskFactor" ma:index="13" nillable="true" ma:displayName="Projektrisiko" ma:internalName="PF_MD_RiskFactor">
      <xsd:simpleType>
        <xsd:restriction base="dms:Text"/>
      </xsd:simpleType>
    </xsd:element>
    <xsd:element name="PF_MD_Title" ma:index="14" nillable="true" ma:displayName="Projekttitel" ma:internalName="PF_MD_Title">
      <xsd:simpleType>
        <xsd:restriction base="dms:Text"/>
      </xsd:simpleType>
    </xsd:element>
    <xsd:element name="PF_MD_ProjectManager" ma:index="15" nillable="true" ma:displayName="Projektleder" ma:internalName="PF_MD_ProjectManager">
      <xsd:simpleType>
        <xsd:restriction base="dms:Text"/>
      </xsd:simpleType>
    </xsd:element>
    <xsd:element name="PF_MD_ProjectExecutive" ma:index="16" nillable="true" ma:displayName="Projektstyregruppeformand" ma:internalName="PF_MD_ProjectExecutiv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F_MD_RiskFactor xmlns="http://schemas.microsoft.com/sharepoint/v3/fields" xsi:nil="true"/>
    <PF_MD_BenefitFactor xmlns="http://schemas.microsoft.com/sharepoint/v3/fields" xsi:nil="true"/>
    <PF_MD_ProjectEndDate xmlns="http://schemas.microsoft.com/sharepoint/v3" xsi:nil="true"/>
    <PF_MD_Strategy xmlns="http://schemas.microsoft.com/sharepoint/v3/fields" xsi:nil="true"/>
    <Arkiveret_x0020_i_x0020_Captia xmlns="d3e1a2e2-6b7c-4ab6-955b-d00ac8633c11">false</Arkiveret_x0020_i_x0020_Captia>
    <PF_MD_ProjectStartDate xmlns="http://schemas.microsoft.com/sharepoint/v3" xsi:nil="true"/>
    <PF_MD_Title xmlns="http://schemas.microsoft.com/sharepoint/v3/fields" xsi:nil="true"/>
    <PF_MD_Status xmlns="http://schemas.microsoft.com/sharepoint/v3/fields" xsi:nil="true"/>
    <PF_MD_ProjectExecutive xmlns="http://schemas.microsoft.com/sharepoint/v3/fields" xsi:nil="true"/>
    <PF_MD_ProjectManager xmlns="http://schemas.microsoft.com/sharepoint/v3/fields" xsi:nil="true"/>
    <PF_MD_ProjectType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8DFAA540-10A4-4F45-88FC-AB81ED0845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B17E4-C8FA-4EE7-BB2E-E90051B71C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3e1a2e2-6b7c-4ab6-955b-d00ac8633c11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A5AF58-BF4F-4F3D-B2FD-C0B4D56A765E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3e1a2e2-6b7c-4ab6-955b-d00ac8633c11"/>
    <ds:schemaRef ds:uri="http://www.w3.org/XML/1998/namespace"/>
    <ds:schemaRef ds:uri="http://schemas.openxmlformats.org/package/2006/metadata/core-properties"/>
    <ds:schemaRef ds:uri="http://schemas.microsoft.com/sharepoint/v3/fields"/>
    <ds:schemaRef ds:uri="http://schemas.microsoft.com/sharepoint/v3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606</Words>
  <Application>Microsoft Office PowerPoint</Application>
  <PresentationFormat>Skærmshow (4:3)</PresentationFormat>
  <Paragraphs>146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6" baseType="lpstr">
      <vt:lpstr>Default Design</vt:lpstr>
      <vt:lpstr>Housing First and the supporting housing methods</vt:lpstr>
      <vt:lpstr> Program of the day –  Monday 7.9.2015 </vt:lpstr>
      <vt:lpstr>How we did in the homeless area?</vt:lpstr>
      <vt:lpstr>Housing First: Philosophy, Values and Practices  </vt:lpstr>
      <vt:lpstr>Housing First in a Danish context</vt:lpstr>
      <vt:lpstr>Floating support methods </vt:lpstr>
      <vt:lpstr>Task of theACT team</vt:lpstr>
      <vt:lpstr>Floating support methods </vt:lpstr>
      <vt:lpstr>Task of the ICM - worker</vt:lpstr>
      <vt:lpstr>Task of the CTI - worker</vt:lpstr>
      <vt:lpstr>Results and experiences from the National homelessness strategy in Denmark</vt:lpstr>
      <vt:lpstr>Nothing about us – without us.  What do the homeless citizens say?</vt:lpstr>
      <vt:lpstr>Experiences regarding organization, cooperation and changing one’s way of thinking</vt:lpstr>
      <vt:lpstr>Changing one’s way of thinking</vt:lpstr>
      <vt:lpstr>Drivers of implementation</vt:lpstr>
    </vt:vector>
  </TitlesOfParts>
  <Company>Bysted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mmh</dc:creator>
  <cp:lastModifiedBy>Henrik Egelund Nielsen</cp:lastModifiedBy>
  <cp:revision>142</cp:revision>
  <cp:lastPrinted>2015-08-25T08:23:22Z</cp:lastPrinted>
  <dcterms:created xsi:type="dcterms:W3CDTF">2008-07-07T11:45:09Z</dcterms:created>
  <dcterms:modified xsi:type="dcterms:W3CDTF">2015-08-25T15:16:55Z</dcterms:modified>
</cp:coreProperties>
</file>