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54" r:id="rId24"/>
    <p:sldId id="340" r:id="rId25"/>
    <p:sldId id="341" r:id="rId26"/>
    <p:sldId id="342" r:id="rId27"/>
    <p:sldId id="343" r:id="rId28"/>
    <p:sldId id="344" r:id="rId29"/>
    <p:sldId id="345" r:id="rId30"/>
    <p:sldId id="352" r:id="rId31"/>
    <p:sldId id="347" r:id="rId32"/>
    <p:sldId id="348" r:id="rId33"/>
    <p:sldId id="350" r:id="rId34"/>
  </p:sldIdLst>
  <p:sldSz cx="9144000" cy="6858000" type="screen4x3"/>
  <p:notesSz cx="6858000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F2F"/>
    <a:srgbClr val="4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6BF24-4094-46B6-9FD4-608DDD7E6B6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382B09A0-42F4-435E-9191-170E61CCC8F3}">
      <dgm:prSet phldrT="[Tekst]"/>
      <dgm:spPr/>
      <dgm:t>
        <a:bodyPr/>
        <a:lstStyle/>
        <a:p>
          <a:r>
            <a:rPr lang="en-GB" noProof="0" smtClean="0"/>
            <a:t>Problem/Idea</a:t>
          </a:r>
          <a:endParaRPr lang="en-GB" noProof="0"/>
        </a:p>
      </dgm:t>
    </dgm:pt>
    <dgm:pt modelId="{86BE225E-7588-453C-AF5A-067E5941683C}" type="parTrans" cxnId="{0578D77B-36FA-41C5-B306-0A694F5EF139}">
      <dgm:prSet/>
      <dgm:spPr/>
      <dgm:t>
        <a:bodyPr/>
        <a:lstStyle/>
        <a:p>
          <a:endParaRPr lang="en-GB" noProof="0"/>
        </a:p>
      </dgm:t>
    </dgm:pt>
    <dgm:pt modelId="{E54513A3-C005-4F5F-98E7-5467CEBE27DF}" type="sibTrans" cxnId="{0578D77B-36FA-41C5-B306-0A694F5EF139}">
      <dgm:prSet/>
      <dgm:spPr/>
      <dgm:t>
        <a:bodyPr/>
        <a:lstStyle/>
        <a:p>
          <a:endParaRPr lang="en-GB" noProof="0"/>
        </a:p>
      </dgm:t>
    </dgm:pt>
    <dgm:pt modelId="{8B576560-B33B-4629-B490-CB924D5CE94E}">
      <dgm:prSet phldrT="[Tekst]"/>
      <dgm:spPr/>
      <dgm:t>
        <a:bodyPr/>
        <a:lstStyle/>
        <a:p>
          <a:r>
            <a:rPr lang="en-GB" noProof="0" smtClean="0"/>
            <a:t>Research</a:t>
          </a:r>
          <a:endParaRPr lang="en-GB" noProof="0"/>
        </a:p>
      </dgm:t>
    </dgm:pt>
    <dgm:pt modelId="{BD7A06F0-249A-4769-A20E-0FEEBB1E9B6D}" type="parTrans" cxnId="{8DFFD5AE-508F-451A-95AE-BA6BEBCB469A}">
      <dgm:prSet/>
      <dgm:spPr/>
      <dgm:t>
        <a:bodyPr/>
        <a:lstStyle/>
        <a:p>
          <a:endParaRPr lang="en-GB" noProof="0"/>
        </a:p>
      </dgm:t>
    </dgm:pt>
    <dgm:pt modelId="{C51147CD-C7C8-4409-9A19-BFA0EEE75842}" type="sibTrans" cxnId="{8DFFD5AE-508F-451A-95AE-BA6BEBCB469A}">
      <dgm:prSet/>
      <dgm:spPr/>
      <dgm:t>
        <a:bodyPr/>
        <a:lstStyle/>
        <a:p>
          <a:endParaRPr lang="en-GB" noProof="0"/>
        </a:p>
      </dgm:t>
    </dgm:pt>
    <dgm:pt modelId="{C84B87E4-6FD9-424F-BD11-E9217114E7C0}">
      <dgm:prSet phldrT="[Tekst]"/>
      <dgm:spPr/>
      <dgm:t>
        <a:bodyPr/>
        <a:lstStyle/>
        <a:p>
          <a:r>
            <a:rPr lang="en-GB" noProof="0" smtClean="0"/>
            <a:t>Implementation</a:t>
          </a:r>
          <a:endParaRPr lang="en-GB" noProof="0"/>
        </a:p>
      </dgm:t>
    </dgm:pt>
    <dgm:pt modelId="{BCAB73F8-C347-483B-8DEC-E2F50A607D88}" type="parTrans" cxnId="{9C453BB6-A93D-419D-98E9-B34D469FC362}">
      <dgm:prSet/>
      <dgm:spPr/>
      <dgm:t>
        <a:bodyPr/>
        <a:lstStyle/>
        <a:p>
          <a:endParaRPr lang="en-GB" noProof="0"/>
        </a:p>
      </dgm:t>
    </dgm:pt>
    <dgm:pt modelId="{14DCDCB7-8BEF-41B9-9387-553559C10F6A}" type="sibTrans" cxnId="{9C453BB6-A93D-419D-98E9-B34D469FC362}">
      <dgm:prSet/>
      <dgm:spPr/>
      <dgm:t>
        <a:bodyPr/>
        <a:lstStyle/>
        <a:p>
          <a:endParaRPr lang="en-GB" noProof="0"/>
        </a:p>
      </dgm:t>
    </dgm:pt>
    <dgm:pt modelId="{0C6E0AE1-C81C-4766-8057-7DA0FB8B9722}">
      <dgm:prSet phldrT="[Tekst]"/>
      <dgm:spPr/>
      <dgm:t>
        <a:bodyPr/>
        <a:lstStyle/>
        <a:p>
          <a:r>
            <a:rPr lang="en-GB" noProof="0" smtClean="0"/>
            <a:t>Evaluation</a:t>
          </a:r>
          <a:endParaRPr lang="en-GB" noProof="0"/>
        </a:p>
      </dgm:t>
    </dgm:pt>
    <dgm:pt modelId="{2DBEF0B0-3691-4721-B68D-3F3D07472AEA}" type="parTrans" cxnId="{20804702-E726-4909-8FDB-AFD9210E54AD}">
      <dgm:prSet/>
      <dgm:spPr/>
      <dgm:t>
        <a:bodyPr/>
        <a:lstStyle/>
        <a:p>
          <a:endParaRPr lang="en-GB" noProof="0"/>
        </a:p>
      </dgm:t>
    </dgm:pt>
    <dgm:pt modelId="{84CD7FA6-3A6A-4716-9722-6D584F0D182D}" type="sibTrans" cxnId="{20804702-E726-4909-8FDB-AFD9210E54AD}">
      <dgm:prSet/>
      <dgm:spPr/>
      <dgm:t>
        <a:bodyPr/>
        <a:lstStyle/>
        <a:p>
          <a:endParaRPr lang="en-GB" noProof="0"/>
        </a:p>
      </dgm:t>
    </dgm:pt>
    <dgm:pt modelId="{D6ED1690-32F3-4BBC-9151-B58A11A1A204}">
      <dgm:prSet phldrT="[Tekst]"/>
      <dgm:spPr/>
      <dgm:t>
        <a:bodyPr/>
        <a:lstStyle/>
        <a:p>
          <a:r>
            <a:rPr lang="en-GB" noProof="0" dirty="0" smtClean="0"/>
            <a:t>Improvement/ opportunities</a:t>
          </a:r>
          <a:endParaRPr lang="en-GB" noProof="0" dirty="0"/>
        </a:p>
      </dgm:t>
    </dgm:pt>
    <dgm:pt modelId="{DFB810E1-B721-4439-9850-203CABD10DCB}" type="parTrans" cxnId="{B116F9FC-C55C-4D7C-B272-4E2B57937467}">
      <dgm:prSet/>
      <dgm:spPr/>
      <dgm:t>
        <a:bodyPr/>
        <a:lstStyle/>
        <a:p>
          <a:endParaRPr lang="en-GB" noProof="0"/>
        </a:p>
      </dgm:t>
    </dgm:pt>
    <dgm:pt modelId="{E7C83345-34BF-46C3-9542-CA8119A8D82C}" type="sibTrans" cxnId="{B116F9FC-C55C-4D7C-B272-4E2B57937467}">
      <dgm:prSet/>
      <dgm:spPr/>
      <dgm:t>
        <a:bodyPr/>
        <a:lstStyle/>
        <a:p>
          <a:endParaRPr lang="en-GB" noProof="0"/>
        </a:p>
      </dgm:t>
    </dgm:pt>
    <dgm:pt modelId="{50E105AB-D1AC-4902-AF1B-D8C39A84906B}">
      <dgm:prSet/>
      <dgm:spPr/>
      <dgm:t>
        <a:bodyPr/>
        <a:lstStyle/>
        <a:p>
          <a:r>
            <a:rPr lang="en-GB" noProof="0" smtClean="0"/>
            <a:t>Theory of Change</a:t>
          </a:r>
          <a:endParaRPr lang="en-GB" noProof="0"/>
        </a:p>
      </dgm:t>
    </dgm:pt>
    <dgm:pt modelId="{5AF65FF0-15A5-45A4-AB82-D33BD13042E7}" type="parTrans" cxnId="{232185D3-B29C-4B96-83D7-BFE0E7F39446}">
      <dgm:prSet/>
      <dgm:spPr/>
      <dgm:t>
        <a:bodyPr/>
        <a:lstStyle/>
        <a:p>
          <a:endParaRPr lang="en-GB" noProof="0"/>
        </a:p>
      </dgm:t>
    </dgm:pt>
    <dgm:pt modelId="{18C552D8-660F-4855-9908-1D0E3D39E741}" type="sibTrans" cxnId="{232185D3-B29C-4B96-83D7-BFE0E7F39446}">
      <dgm:prSet/>
      <dgm:spPr/>
      <dgm:t>
        <a:bodyPr/>
        <a:lstStyle/>
        <a:p>
          <a:endParaRPr lang="en-GB" noProof="0"/>
        </a:p>
      </dgm:t>
    </dgm:pt>
    <dgm:pt modelId="{2F383F0E-53FC-4F0F-A9FE-250CBC961523}">
      <dgm:prSet/>
      <dgm:spPr/>
      <dgm:t>
        <a:bodyPr/>
        <a:lstStyle/>
        <a:p>
          <a:r>
            <a:rPr lang="en-GB" noProof="0" smtClean="0"/>
            <a:t>Analysis</a:t>
          </a:r>
          <a:endParaRPr lang="en-GB" noProof="0"/>
        </a:p>
      </dgm:t>
    </dgm:pt>
    <dgm:pt modelId="{4DE32ECB-CA6C-4814-AD88-D433486FD2BF}" type="parTrans" cxnId="{86A5574A-70E7-4FD7-A495-AAE0C271420B}">
      <dgm:prSet/>
      <dgm:spPr/>
      <dgm:t>
        <a:bodyPr/>
        <a:lstStyle/>
        <a:p>
          <a:endParaRPr lang="en-GB" noProof="0"/>
        </a:p>
      </dgm:t>
    </dgm:pt>
    <dgm:pt modelId="{309EA2E7-D1F6-487D-9ED6-04063D8806C3}" type="sibTrans" cxnId="{86A5574A-70E7-4FD7-A495-AAE0C271420B}">
      <dgm:prSet/>
      <dgm:spPr/>
      <dgm:t>
        <a:bodyPr/>
        <a:lstStyle/>
        <a:p>
          <a:endParaRPr lang="en-GB" noProof="0"/>
        </a:p>
      </dgm:t>
    </dgm:pt>
    <dgm:pt modelId="{82F6C97A-E2B1-44D0-B68F-75FB8742A938}" type="pres">
      <dgm:prSet presAssocID="{C2F6BF24-4094-46B6-9FD4-608DDD7E6B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47273313-72EA-4769-B7D0-1CD3F971EC1F}" type="pres">
      <dgm:prSet presAssocID="{382B09A0-42F4-435E-9191-170E61CCC8F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859939A-7826-43DF-B06F-321DDCFE518E}" type="pres">
      <dgm:prSet presAssocID="{382B09A0-42F4-435E-9191-170E61CCC8F3}" presName="spNode" presStyleCnt="0"/>
      <dgm:spPr/>
    </dgm:pt>
    <dgm:pt modelId="{77CBAE7C-6F56-4659-B523-83F8288846FD}" type="pres">
      <dgm:prSet presAssocID="{E54513A3-C005-4F5F-98E7-5467CEBE27DF}" presName="sibTrans" presStyleLbl="sibTrans1D1" presStyleIdx="0" presStyleCnt="7"/>
      <dgm:spPr/>
      <dgm:t>
        <a:bodyPr/>
        <a:lstStyle/>
        <a:p>
          <a:endParaRPr lang="da-DK"/>
        </a:p>
      </dgm:t>
    </dgm:pt>
    <dgm:pt modelId="{B52287D6-3048-437E-B7EE-D87A4BCB1530}" type="pres">
      <dgm:prSet presAssocID="{8B576560-B33B-4629-B490-CB924D5CE9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B74E44D-CA90-44D7-B649-CB0AFC0EB868}" type="pres">
      <dgm:prSet presAssocID="{8B576560-B33B-4629-B490-CB924D5CE94E}" presName="spNode" presStyleCnt="0"/>
      <dgm:spPr/>
    </dgm:pt>
    <dgm:pt modelId="{F8DD6272-C04C-4F1A-84C3-B25B413706A4}" type="pres">
      <dgm:prSet presAssocID="{C51147CD-C7C8-4409-9A19-BFA0EEE75842}" presName="sibTrans" presStyleLbl="sibTrans1D1" presStyleIdx="1" presStyleCnt="7"/>
      <dgm:spPr/>
      <dgm:t>
        <a:bodyPr/>
        <a:lstStyle/>
        <a:p>
          <a:endParaRPr lang="da-DK"/>
        </a:p>
      </dgm:t>
    </dgm:pt>
    <dgm:pt modelId="{BD17C054-8E56-486C-B170-67A4E4F972B8}" type="pres">
      <dgm:prSet presAssocID="{2F383F0E-53FC-4F0F-A9FE-250CBC96152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A369748-C3D3-4D59-B164-1157147E79B5}" type="pres">
      <dgm:prSet presAssocID="{2F383F0E-53FC-4F0F-A9FE-250CBC961523}" presName="spNode" presStyleCnt="0"/>
      <dgm:spPr/>
    </dgm:pt>
    <dgm:pt modelId="{1FE41A25-B128-48CD-9A39-CAFE9814EFCF}" type="pres">
      <dgm:prSet presAssocID="{309EA2E7-D1F6-487D-9ED6-04063D8806C3}" presName="sibTrans" presStyleLbl="sibTrans1D1" presStyleIdx="2" presStyleCnt="7"/>
      <dgm:spPr/>
      <dgm:t>
        <a:bodyPr/>
        <a:lstStyle/>
        <a:p>
          <a:endParaRPr lang="da-DK"/>
        </a:p>
      </dgm:t>
    </dgm:pt>
    <dgm:pt modelId="{6DCB14D5-D322-4EEA-8F0B-A19F4DF60471}" type="pres">
      <dgm:prSet presAssocID="{50E105AB-D1AC-4902-AF1B-D8C39A84906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F26693B-1AB3-40BB-BF2F-4150E40E3E66}" type="pres">
      <dgm:prSet presAssocID="{50E105AB-D1AC-4902-AF1B-D8C39A84906B}" presName="spNode" presStyleCnt="0"/>
      <dgm:spPr/>
    </dgm:pt>
    <dgm:pt modelId="{1DCC28D4-FDC8-4C90-868E-F21451311F98}" type="pres">
      <dgm:prSet presAssocID="{18C552D8-660F-4855-9908-1D0E3D39E741}" presName="sibTrans" presStyleLbl="sibTrans1D1" presStyleIdx="3" presStyleCnt="7"/>
      <dgm:spPr/>
      <dgm:t>
        <a:bodyPr/>
        <a:lstStyle/>
        <a:p>
          <a:endParaRPr lang="da-DK"/>
        </a:p>
      </dgm:t>
    </dgm:pt>
    <dgm:pt modelId="{4FEF1596-A8D8-49CD-AC3B-4A763806A986}" type="pres">
      <dgm:prSet presAssocID="{C84B87E4-6FD9-424F-BD11-E9217114E7C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98AFD48-F731-4CFB-810C-4D09FBBD577E}" type="pres">
      <dgm:prSet presAssocID="{C84B87E4-6FD9-424F-BD11-E9217114E7C0}" presName="spNode" presStyleCnt="0"/>
      <dgm:spPr/>
    </dgm:pt>
    <dgm:pt modelId="{C09CF35F-118A-4141-82D1-8461EA631F93}" type="pres">
      <dgm:prSet presAssocID="{14DCDCB7-8BEF-41B9-9387-553559C10F6A}" presName="sibTrans" presStyleLbl="sibTrans1D1" presStyleIdx="4" presStyleCnt="7"/>
      <dgm:spPr/>
      <dgm:t>
        <a:bodyPr/>
        <a:lstStyle/>
        <a:p>
          <a:endParaRPr lang="da-DK"/>
        </a:p>
      </dgm:t>
    </dgm:pt>
    <dgm:pt modelId="{1C02F1DF-AC10-46AF-964C-A024D48E380A}" type="pres">
      <dgm:prSet presAssocID="{0C6E0AE1-C81C-4766-8057-7DA0FB8B972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43031AB7-0A02-402C-BCAC-4AFF03AE5CC8}" type="pres">
      <dgm:prSet presAssocID="{0C6E0AE1-C81C-4766-8057-7DA0FB8B9722}" presName="spNode" presStyleCnt="0"/>
      <dgm:spPr/>
    </dgm:pt>
    <dgm:pt modelId="{FF00E2EE-2919-4187-B244-BA852C473EA1}" type="pres">
      <dgm:prSet presAssocID="{84CD7FA6-3A6A-4716-9722-6D584F0D182D}" presName="sibTrans" presStyleLbl="sibTrans1D1" presStyleIdx="5" presStyleCnt="7"/>
      <dgm:spPr/>
      <dgm:t>
        <a:bodyPr/>
        <a:lstStyle/>
        <a:p>
          <a:endParaRPr lang="da-DK"/>
        </a:p>
      </dgm:t>
    </dgm:pt>
    <dgm:pt modelId="{E8F2EFCD-5B83-4FAC-92E7-6626A564D3DB}" type="pres">
      <dgm:prSet presAssocID="{D6ED1690-32F3-4BBC-9151-B58A11A1A20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005AE64-B96A-4C5F-A61D-3B6C47DE2DFE}" type="pres">
      <dgm:prSet presAssocID="{D6ED1690-32F3-4BBC-9151-B58A11A1A204}" presName="spNode" presStyleCnt="0"/>
      <dgm:spPr/>
    </dgm:pt>
    <dgm:pt modelId="{4E281D61-00C8-445A-9452-C2F77ED5630C}" type="pres">
      <dgm:prSet presAssocID="{E7C83345-34BF-46C3-9542-CA8119A8D82C}" presName="sibTrans" presStyleLbl="sibTrans1D1" presStyleIdx="6" presStyleCnt="7"/>
      <dgm:spPr/>
      <dgm:t>
        <a:bodyPr/>
        <a:lstStyle/>
        <a:p>
          <a:endParaRPr lang="da-DK"/>
        </a:p>
      </dgm:t>
    </dgm:pt>
  </dgm:ptLst>
  <dgm:cxnLst>
    <dgm:cxn modelId="{255A1299-3F05-450B-8911-7FBEA8C1DD91}" type="presOf" srcId="{E7C83345-34BF-46C3-9542-CA8119A8D82C}" destId="{4E281D61-00C8-445A-9452-C2F77ED5630C}" srcOrd="0" destOrd="0" presId="urn:microsoft.com/office/officeart/2005/8/layout/cycle5"/>
    <dgm:cxn modelId="{3B382CCC-AE74-427F-B3ED-8909A047DDE0}" type="presOf" srcId="{E54513A3-C005-4F5F-98E7-5467CEBE27DF}" destId="{77CBAE7C-6F56-4659-B523-83F8288846FD}" srcOrd="0" destOrd="0" presId="urn:microsoft.com/office/officeart/2005/8/layout/cycle5"/>
    <dgm:cxn modelId="{0578D77B-36FA-41C5-B306-0A694F5EF139}" srcId="{C2F6BF24-4094-46B6-9FD4-608DDD7E6B6C}" destId="{382B09A0-42F4-435E-9191-170E61CCC8F3}" srcOrd="0" destOrd="0" parTransId="{86BE225E-7588-453C-AF5A-067E5941683C}" sibTransId="{E54513A3-C005-4F5F-98E7-5467CEBE27DF}"/>
    <dgm:cxn modelId="{86A5574A-70E7-4FD7-A495-AAE0C271420B}" srcId="{C2F6BF24-4094-46B6-9FD4-608DDD7E6B6C}" destId="{2F383F0E-53FC-4F0F-A9FE-250CBC961523}" srcOrd="2" destOrd="0" parTransId="{4DE32ECB-CA6C-4814-AD88-D433486FD2BF}" sibTransId="{309EA2E7-D1F6-487D-9ED6-04063D8806C3}"/>
    <dgm:cxn modelId="{6270FB62-BA05-4E56-8349-8487EF787DC7}" type="presOf" srcId="{14DCDCB7-8BEF-41B9-9387-553559C10F6A}" destId="{C09CF35F-118A-4141-82D1-8461EA631F93}" srcOrd="0" destOrd="0" presId="urn:microsoft.com/office/officeart/2005/8/layout/cycle5"/>
    <dgm:cxn modelId="{4E8C50DE-B36F-4634-825B-816F066B0ED5}" type="presOf" srcId="{2F383F0E-53FC-4F0F-A9FE-250CBC961523}" destId="{BD17C054-8E56-486C-B170-67A4E4F972B8}" srcOrd="0" destOrd="0" presId="urn:microsoft.com/office/officeart/2005/8/layout/cycle5"/>
    <dgm:cxn modelId="{571D64F2-F39C-4734-911E-28A5A784B03B}" type="presOf" srcId="{8B576560-B33B-4629-B490-CB924D5CE94E}" destId="{B52287D6-3048-437E-B7EE-D87A4BCB1530}" srcOrd="0" destOrd="0" presId="urn:microsoft.com/office/officeart/2005/8/layout/cycle5"/>
    <dgm:cxn modelId="{581BB766-CC50-48BC-A2A3-4DF4C9F1A87F}" type="presOf" srcId="{309EA2E7-D1F6-487D-9ED6-04063D8806C3}" destId="{1FE41A25-B128-48CD-9A39-CAFE9814EFCF}" srcOrd="0" destOrd="0" presId="urn:microsoft.com/office/officeart/2005/8/layout/cycle5"/>
    <dgm:cxn modelId="{37F15E18-B59D-4110-9061-8F357629C0DE}" type="presOf" srcId="{84CD7FA6-3A6A-4716-9722-6D584F0D182D}" destId="{FF00E2EE-2919-4187-B244-BA852C473EA1}" srcOrd="0" destOrd="0" presId="urn:microsoft.com/office/officeart/2005/8/layout/cycle5"/>
    <dgm:cxn modelId="{E096552A-A951-42F9-8A7A-A0B18599DAE7}" type="presOf" srcId="{50E105AB-D1AC-4902-AF1B-D8C39A84906B}" destId="{6DCB14D5-D322-4EEA-8F0B-A19F4DF60471}" srcOrd="0" destOrd="0" presId="urn:microsoft.com/office/officeart/2005/8/layout/cycle5"/>
    <dgm:cxn modelId="{8DFFD5AE-508F-451A-95AE-BA6BEBCB469A}" srcId="{C2F6BF24-4094-46B6-9FD4-608DDD7E6B6C}" destId="{8B576560-B33B-4629-B490-CB924D5CE94E}" srcOrd="1" destOrd="0" parTransId="{BD7A06F0-249A-4769-A20E-0FEEBB1E9B6D}" sibTransId="{C51147CD-C7C8-4409-9A19-BFA0EEE75842}"/>
    <dgm:cxn modelId="{232185D3-B29C-4B96-83D7-BFE0E7F39446}" srcId="{C2F6BF24-4094-46B6-9FD4-608DDD7E6B6C}" destId="{50E105AB-D1AC-4902-AF1B-D8C39A84906B}" srcOrd="3" destOrd="0" parTransId="{5AF65FF0-15A5-45A4-AB82-D33BD13042E7}" sibTransId="{18C552D8-660F-4855-9908-1D0E3D39E741}"/>
    <dgm:cxn modelId="{1CF0CEC6-049A-44A0-853B-C4EBDB71B52F}" type="presOf" srcId="{C84B87E4-6FD9-424F-BD11-E9217114E7C0}" destId="{4FEF1596-A8D8-49CD-AC3B-4A763806A986}" srcOrd="0" destOrd="0" presId="urn:microsoft.com/office/officeart/2005/8/layout/cycle5"/>
    <dgm:cxn modelId="{20804702-E726-4909-8FDB-AFD9210E54AD}" srcId="{C2F6BF24-4094-46B6-9FD4-608DDD7E6B6C}" destId="{0C6E0AE1-C81C-4766-8057-7DA0FB8B9722}" srcOrd="5" destOrd="0" parTransId="{2DBEF0B0-3691-4721-B68D-3F3D07472AEA}" sibTransId="{84CD7FA6-3A6A-4716-9722-6D584F0D182D}"/>
    <dgm:cxn modelId="{75E71997-DDEB-4668-B6B2-ADADDABC6210}" type="presOf" srcId="{C51147CD-C7C8-4409-9A19-BFA0EEE75842}" destId="{F8DD6272-C04C-4F1A-84C3-B25B413706A4}" srcOrd="0" destOrd="0" presId="urn:microsoft.com/office/officeart/2005/8/layout/cycle5"/>
    <dgm:cxn modelId="{169D669F-7AFE-451A-A74D-47C2C2A98D0E}" type="presOf" srcId="{D6ED1690-32F3-4BBC-9151-B58A11A1A204}" destId="{E8F2EFCD-5B83-4FAC-92E7-6626A564D3DB}" srcOrd="0" destOrd="0" presId="urn:microsoft.com/office/officeart/2005/8/layout/cycle5"/>
    <dgm:cxn modelId="{422C376F-5AF0-413A-BB78-6F1262D727CE}" type="presOf" srcId="{0C6E0AE1-C81C-4766-8057-7DA0FB8B9722}" destId="{1C02F1DF-AC10-46AF-964C-A024D48E380A}" srcOrd="0" destOrd="0" presId="urn:microsoft.com/office/officeart/2005/8/layout/cycle5"/>
    <dgm:cxn modelId="{9C453BB6-A93D-419D-98E9-B34D469FC362}" srcId="{C2F6BF24-4094-46B6-9FD4-608DDD7E6B6C}" destId="{C84B87E4-6FD9-424F-BD11-E9217114E7C0}" srcOrd="4" destOrd="0" parTransId="{BCAB73F8-C347-483B-8DEC-E2F50A607D88}" sibTransId="{14DCDCB7-8BEF-41B9-9387-553559C10F6A}"/>
    <dgm:cxn modelId="{F4C43B17-6EB3-45C4-9DF4-64EBD588A30E}" type="presOf" srcId="{C2F6BF24-4094-46B6-9FD4-608DDD7E6B6C}" destId="{82F6C97A-E2B1-44D0-B68F-75FB8742A938}" srcOrd="0" destOrd="0" presId="urn:microsoft.com/office/officeart/2005/8/layout/cycle5"/>
    <dgm:cxn modelId="{0835882C-13BC-4FFE-A8CA-3FCB586D9752}" type="presOf" srcId="{382B09A0-42F4-435E-9191-170E61CCC8F3}" destId="{47273313-72EA-4769-B7D0-1CD3F971EC1F}" srcOrd="0" destOrd="0" presId="urn:microsoft.com/office/officeart/2005/8/layout/cycle5"/>
    <dgm:cxn modelId="{B116F9FC-C55C-4D7C-B272-4E2B57937467}" srcId="{C2F6BF24-4094-46B6-9FD4-608DDD7E6B6C}" destId="{D6ED1690-32F3-4BBC-9151-B58A11A1A204}" srcOrd="6" destOrd="0" parTransId="{DFB810E1-B721-4439-9850-203CABD10DCB}" sibTransId="{E7C83345-34BF-46C3-9542-CA8119A8D82C}"/>
    <dgm:cxn modelId="{46923C5B-617F-4C69-9B23-8FDF8003F254}" type="presOf" srcId="{18C552D8-660F-4855-9908-1D0E3D39E741}" destId="{1DCC28D4-FDC8-4C90-868E-F21451311F98}" srcOrd="0" destOrd="0" presId="urn:microsoft.com/office/officeart/2005/8/layout/cycle5"/>
    <dgm:cxn modelId="{F9385611-755B-4256-9418-44AF497E2182}" type="presParOf" srcId="{82F6C97A-E2B1-44D0-B68F-75FB8742A938}" destId="{47273313-72EA-4769-B7D0-1CD3F971EC1F}" srcOrd="0" destOrd="0" presId="urn:microsoft.com/office/officeart/2005/8/layout/cycle5"/>
    <dgm:cxn modelId="{F1E9F8B1-EFE2-4979-8B45-94E72E0AD182}" type="presParOf" srcId="{82F6C97A-E2B1-44D0-B68F-75FB8742A938}" destId="{9859939A-7826-43DF-B06F-321DDCFE518E}" srcOrd="1" destOrd="0" presId="urn:microsoft.com/office/officeart/2005/8/layout/cycle5"/>
    <dgm:cxn modelId="{A4D02787-5D9B-418B-A2F4-626DD432268D}" type="presParOf" srcId="{82F6C97A-E2B1-44D0-B68F-75FB8742A938}" destId="{77CBAE7C-6F56-4659-B523-83F8288846FD}" srcOrd="2" destOrd="0" presId="urn:microsoft.com/office/officeart/2005/8/layout/cycle5"/>
    <dgm:cxn modelId="{26703758-F67C-48FB-979D-E0D8A9FD29A9}" type="presParOf" srcId="{82F6C97A-E2B1-44D0-B68F-75FB8742A938}" destId="{B52287D6-3048-437E-B7EE-D87A4BCB1530}" srcOrd="3" destOrd="0" presId="urn:microsoft.com/office/officeart/2005/8/layout/cycle5"/>
    <dgm:cxn modelId="{6BCAD5FA-E1E4-4F48-B959-06CC78CE5999}" type="presParOf" srcId="{82F6C97A-E2B1-44D0-B68F-75FB8742A938}" destId="{7B74E44D-CA90-44D7-B649-CB0AFC0EB868}" srcOrd="4" destOrd="0" presId="urn:microsoft.com/office/officeart/2005/8/layout/cycle5"/>
    <dgm:cxn modelId="{1085CA95-956A-4AEC-948C-0512ACADB44D}" type="presParOf" srcId="{82F6C97A-E2B1-44D0-B68F-75FB8742A938}" destId="{F8DD6272-C04C-4F1A-84C3-B25B413706A4}" srcOrd="5" destOrd="0" presId="urn:microsoft.com/office/officeart/2005/8/layout/cycle5"/>
    <dgm:cxn modelId="{6EA8F251-5471-46EF-B2DC-23A144775C1D}" type="presParOf" srcId="{82F6C97A-E2B1-44D0-B68F-75FB8742A938}" destId="{BD17C054-8E56-486C-B170-67A4E4F972B8}" srcOrd="6" destOrd="0" presId="urn:microsoft.com/office/officeart/2005/8/layout/cycle5"/>
    <dgm:cxn modelId="{1A6670E4-5903-470C-931D-9DC2251ADF69}" type="presParOf" srcId="{82F6C97A-E2B1-44D0-B68F-75FB8742A938}" destId="{6A369748-C3D3-4D59-B164-1157147E79B5}" srcOrd="7" destOrd="0" presId="urn:microsoft.com/office/officeart/2005/8/layout/cycle5"/>
    <dgm:cxn modelId="{6C9B81D3-D488-494D-8A05-F6C8BFC1BE70}" type="presParOf" srcId="{82F6C97A-E2B1-44D0-B68F-75FB8742A938}" destId="{1FE41A25-B128-48CD-9A39-CAFE9814EFCF}" srcOrd="8" destOrd="0" presId="urn:microsoft.com/office/officeart/2005/8/layout/cycle5"/>
    <dgm:cxn modelId="{EA14DFF0-4869-4739-80CB-23E0204F2204}" type="presParOf" srcId="{82F6C97A-E2B1-44D0-B68F-75FB8742A938}" destId="{6DCB14D5-D322-4EEA-8F0B-A19F4DF60471}" srcOrd="9" destOrd="0" presId="urn:microsoft.com/office/officeart/2005/8/layout/cycle5"/>
    <dgm:cxn modelId="{E9166BAF-5177-4136-8E23-840680CC8D2D}" type="presParOf" srcId="{82F6C97A-E2B1-44D0-B68F-75FB8742A938}" destId="{FF26693B-1AB3-40BB-BF2F-4150E40E3E66}" srcOrd="10" destOrd="0" presId="urn:microsoft.com/office/officeart/2005/8/layout/cycle5"/>
    <dgm:cxn modelId="{68D5DFFF-BD85-42F8-A40C-98ED01D27A9B}" type="presParOf" srcId="{82F6C97A-E2B1-44D0-B68F-75FB8742A938}" destId="{1DCC28D4-FDC8-4C90-868E-F21451311F98}" srcOrd="11" destOrd="0" presId="urn:microsoft.com/office/officeart/2005/8/layout/cycle5"/>
    <dgm:cxn modelId="{05CC475D-7087-419E-B008-EE945BB37D21}" type="presParOf" srcId="{82F6C97A-E2B1-44D0-B68F-75FB8742A938}" destId="{4FEF1596-A8D8-49CD-AC3B-4A763806A986}" srcOrd="12" destOrd="0" presId="urn:microsoft.com/office/officeart/2005/8/layout/cycle5"/>
    <dgm:cxn modelId="{6909C159-DA17-418A-A86A-43B6134B196E}" type="presParOf" srcId="{82F6C97A-E2B1-44D0-B68F-75FB8742A938}" destId="{A98AFD48-F731-4CFB-810C-4D09FBBD577E}" srcOrd="13" destOrd="0" presId="urn:microsoft.com/office/officeart/2005/8/layout/cycle5"/>
    <dgm:cxn modelId="{7B9D01D5-7ADD-4669-B76E-C5800E3D2707}" type="presParOf" srcId="{82F6C97A-E2B1-44D0-B68F-75FB8742A938}" destId="{C09CF35F-118A-4141-82D1-8461EA631F93}" srcOrd="14" destOrd="0" presId="urn:microsoft.com/office/officeart/2005/8/layout/cycle5"/>
    <dgm:cxn modelId="{2DFB945D-D807-44EC-B532-4A361AC4A64D}" type="presParOf" srcId="{82F6C97A-E2B1-44D0-B68F-75FB8742A938}" destId="{1C02F1DF-AC10-46AF-964C-A024D48E380A}" srcOrd="15" destOrd="0" presId="urn:microsoft.com/office/officeart/2005/8/layout/cycle5"/>
    <dgm:cxn modelId="{385DCC16-8337-4038-8866-B5F6B7C70929}" type="presParOf" srcId="{82F6C97A-E2B1-44D0-B68F-75FB8742A938}" destId="{43031AB7-0A02-402C-BCAC-4AFF03AE5CC8}" srcOrd="16" destOrd="0" presId="urn:microsoft.com/office/officeart/2005/8/layout/cycle5"/>
    <dgm:cxn modelId="{46C54093-A6A4-4880-975D-237113894692}" type="presParOf" srcId="{82F6C97A-E2B1-44D0-B68F-75FB8742A938}" destId="{FF00E2EE-2919-4187-B244-BA852C473EA1}" srcOrd="17" destOrd="0" presId="urn:microsoft.com/office/officeart/2005/8/layout/cycle5"/>
    <dgm:cxn modelId="{8955376F-3564-460F-AE21-307FFFD70B98}" type="presParOf" srcId="{82F6C97A-E2B1-44D0-B68F-75FB8742A938}" destId="{E8F2EFCD-5B83-4FAC-92E7-6626A564D3DB}" srcOrd="18" destOrd="0" presId="urn:microsoft.com/office/officeart/2005/8/layout/cycle5"/>
    <dgm:cxn modelId="{E2D24BEE-583E-4CC2-9DC7-864A386DE32E}" type="presParOf" srcId="{82F6C97A-E2B1-44D0-B68F-75FB8742A938}" destId="{D005AE64-B96A-4C5F-A61D-3B6C47DE2DFE}" srcOrd="19" destOrd="0" presId="urn:microsoft.com/office/officeart/2005/8/layout/cycle5"/>
    <dgm:cxn modelId="{F1A0E16E-B8E2-41C3-88A5-25400C1C9F7A}" type="presParOf" srcId="{82F6C97A-E2B1-44D0-B68F-75FB8742A938}" destId="{4E281D61-00C8-445A-9452-C2F77ED5630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092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5275" y="0"/>
            <a:ext cx="2971092" cy="4942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0D2099-9454-4DB1-8767-D395B0B95897}" type="datetimeFigureOut">
              <a:rPr lang="da-DK"/>
              <a:pPr/>
              <a:t>25-08-2015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smtClean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637" y="4689993"/>
            <a:ext cx="5486727" cy="44436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378406"/>
            <a:ext cx="2971092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5275" y="9378406"/>
            <a:ext cx="2971092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78F8C6-2159-40A9-B8C0-DFADA5D43FE1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51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What do you know this way of working?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I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a </a:t>
            </a:r>
            <a:r>
              <a:rPr lang="da-DK" dirty="0" err="1" smtClean="0"/>
              <a:t>very</a:t>
            </a:r>
            <a:r>
              <a:rPr lang="da-DK" dirty="0" smtClean="0"/>
              <a:t> short </a:t>
            </a:r>
            <a:r>
              <a:rPr lang="da-DK" dirty="0" err="1" smtClean="0"/>
              <a:t>presentation</a:t>
            </a:r>
            <a:r>
              <a:rPr lang="da-DK" dirty="0" smtClean="0"/>
              <a:t> of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mean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talking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Projectwork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Choose a Steering Group…….</a:t>
            </a:r>
          </a:p>
          <a:p>
            <a:endParaRPr lang="en-GB" noProof="0" dirty="0" smtClean="0"/>
          </a:p>
          <a:p>
            <a:endParaRPr lang="en-GB" noProof="0" dirty="0" smtClean="0"/>
          </a:p>
          <a:p>
            <a:r>
              <a:rPr lang="en-GB" noProof="0" dirty="0" smtClean="0"/>
              <a:t>We will come back to this question</a:t>
            </a:r>
            <a:r>
              <a:rPr lang="en-GB" baseline="0" noProof="0" dirty="0" smtClean="0"/>
              <a:t> later today</a:t>
            </a:r>
            <a:endParaRPr lang="en-GB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theory of change is not really a theory, it is in fact a process where you create clarity about what it is you want to achieve with your project.</a:t>
            </a:r>
          </a:p>
          <a:p>
            <a:r>
              <a:rPr lang="en-US" dirty="0" smtClean="0"/>
              <a:t>And it is a discussion of what assumptions you have about what it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nesecerry</a:t>
            </a:r>
            <a:r>
              <a:rPr lang="en-US" baseline="0" dirty="0" smtClean="0"/>
              <a:t> to do if you will</a:t>
            </a:r>
            <a:r>
              <a:rPr lang="en-US" dirty="0" smtClean="0"/>
              <a:t> achieve the changes</a:t>
            </a:r>
          </a:p>
          <a:p>
            <a:r>
              <a:rPr lang="en-US" dirty="0" smtClean="0"/>
              <a:t>The change for the citizens</a:t>
            </a:r>
          </a:p>
          <a:p>
            <a:endParaRPr lang="en-US" dirty="0" smtClean="0"/>
          </a:p>
          <a:p>
            <a:r>
              <a:rPr lang="en-US" dirty="0" err="1" smtClean="0"/>
              <a:t>Medfører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= causes it</a:t>
            </a:r>
          </a:p>
          <a:p>
            <a:endParaRPr lang="en-US" dirty="0" smtClean="0"/>
          </a:p>
          <a:p>
            <a:r>
              <a:rPr lang="en-US" dirty="0" smtClean="0"/>
              <a:t>Effects are quantifiable success criteria's to measure</a:t>
            </a:r>
            <a:r>
              <a:rPr lang="en-US" baseline="0" dirty="0" smtClean="0"/>
              <a:t> outcomes.</a:t>
            </a:r>
          </a:p>
          <a:p>
            <a:endParaRPr lang="en-US" baseline="0" dirty="0" smtClean="0"/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basic</a:t>
            </a:r>
            <a:r>
              <a:rPr lang="da-DK" dirty="0" smtClean="0"/>
              <a:t> </a:t>
            </a:r>
            <a:r>
              <a:rPr lang="da-DK" dirty="0" err="1" smtClean="0"/>
              <a:t>assumptions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 err="1" smtClean="0"/>
              <a:t>core</a:t>
            </a:r>
            <a:r>
              <a:rPr lang="da-DK" dirty="0" smtClean="0"/>
              <a:t> elements?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err="1" smtClean="0"/>
              <a:t>Intermediate</a:t>
            </a:r>
            <a:r>
              <a:rPr lang="da-DK" smtClean="0"/>
              <a:t> – delmål</a:t>
            </a:r>
          </a:p>
          <a:p>
            <a:endParaRPr lang="da-DK" smtClean="0"/>
          </a:p>
          <a:p>
            <a:r>
              <a:rPr lang="da-DK" err="1" smtClean="0"/>
              <a:t>Long-</a:t>
            </a:r>
            <a:r>
              <a:rPr lang="da-DK" smtClean="0"/>
              <a:t> term – </a:t>
            </a:r>
            <a:r>
              <a:rPr lang="da-DK" err="1" smtClean="0"/>
              <a:t>focus</a:t>
            </a:r>
            <a:r>
              <a:rPr lang="da-DK" smtClean="0"/>
              <a:t> </a:t>
            </a:r>
            <a:r>
              <a:rPr lang="da-DK" err="1" smtClean="0"/>
              <a:t>on</a:t>
            </a:r>
            <a:r>
              <a:rPr lang="da-DK" smtClean="0"/>
              <a:t> </a:t>
            </a:r>
            <a:r>
              <a:rPr lang="da-DK" err="1" smtClean="0"/>
              <a:t>clarifying</a:t>
            </a:r>
            <a:r>
              <a:rPr lang="da-DK" smtClean="0"/>
              <a:t> the </a:t>
            </a:r>
            <a:r>
              <a:rPr lang="da-DK" err="1" smtClean="0"/>
              <a:t>intended</a:t>
            </a:r>
            <a:r>
              <a:rPr lang="da-DK" smtClean="0"/>
              <a:t> </a:t>
            </a:r>
            <a:r>
              <a:rPr lang="da-DK" err="1" smtClean="0"/>
              <a:t>ultimate</a:t>
            </a:r>
            <a:r>
              <a:rPr lang="da-DK" smtClean="0"/>
              <a:t> social </a:t>
            </a:r>
            <a:r>
              <a:rPr lang="da-DK" err="1" smtClean="0"/>
              <a:t>value</a:t>
            </a:r>
            <a:r>
              <a:rPr lang="da-DK" smtClean="0"/>
              <a:t> of</a:t>
            </a:r>
            <a:r>
              <a:rPr lang="da-DK" baseline="0" smtClean="0"/>
              <a:t> </a:t>
            </a:r>
            <a:r>
              <a:rPr lang="da-DK" baseline="0" err="1" smtClean="0"/>
              <a:t>what</a:t>
            </a:r>
            <a:r>
              <a:rPr lang="da-DK" baseline="0" smtClean="0"/>
              <a:t> </a:t>
            </a:r>
            <a:r>
              <a:rPr lang="da-DK" baseline="0" err="1" smtClean="0"/>
              <a:t>you</a:t>
            </a:r>
            <a:r>
              <a:rPr lang="da-DK" baseline="0" smtClean="0"/>
              <a:t> </a:t>
            </a:r>
            <a:r>
              <a:rPr lang="da-DK" baseline="0" err="1" smtClean="0"/>
              <a:t>whant</a:t>
            </a:r>
            <a:r>
              <a:rPr lang="da-DK" baseline="0" smtClean="0"/>
              <a:t> to </a:t>
            </a:r>
            <a:r>
              <a:rPr lang="da-DK" baseline="0" err="1" smtClean="0"/>
              <a:t>achieve</a:t>
            </a:r>
            <a:endParaRPr lang="da-DK" baseline="0" smtClean="0"/>
          </a:p>
          <a:p>
            <a:endParaRPr lang="da-DK" baseline="0" smtClean="0"/>
          </a:p>
          <a:p>
            <a:r>
              <a:rPr lang="da-DK" baseline="0" err="1" smtClean="0"/>
              <a:t>Intermediate</a:t>
            </a:r>
            <a:r>
              <a:rPr lang="da-DK" baseline="0" smtClean="0"/>
              <a:t> – </a:t>
            </a:r>
            <a:r>
              <a:rPr lang="da-DK" baseline="0" err="1" smtClean="0"/>
              <a:t>incremental</a:t>
            </a:r>
            <a:r>
              <a:rPr lang="da-DK" baseline="0" smtClean="0"/>
              <a:t> - trinvis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62000">
              <a:buFont typeface="Wingdings" pitchFamily="2" charset="2"/>
              <a:buNone/>
            </a:pPr>
            <a:r>
              <a:rPr lang="da-DK" b="1" smtClean="0">
                <a:solidFill>
                  <a:srgbClr val="CC3300"/>
                </a:solidFill>
                <a:latin typeface="Verdana" pitchFamily="34" charset="0"/>
                <a:ea typeface="PMingLiU"/>
                <a:cs typeface="PMingLiU"/>
              </a:rPr>
              <a:t>Kvalitetstjek </a:t>
            </a:r>
            <a:br>
              <a:rPr lang="da-DK" b="1" smtClean="0">
                <a:solidFill>
                  <a:srgbClr val="CC3300"/>
                </a:solidFill>
                <a:latin typeface="Verdana" pitchFamily="34" charset="0"/>
                <a:ea typeface="PMingLiU"/>
                <a:cs typeface="PMingLiU"/>
              </a:rPr>
            </a:br>
            <a:r>
              <a:rPr lang="da-DK" b="1" smtClean="0">
                <a:solidFill>
                  <a:srgbClr val="CC3300"/>
                </a:solidFill>
                <a:latin typeface="Verdana" pitchFamily="34" charset="0"/>
                <a:ea typeface="PMingLiU"/>
                <a:cs typeface="PMingLiU"/>
              </a:rPr>
              <a:t>forandringsteorien 	</a:t>
            </a:r>
            <a:r>
              <a:rPr lang="da-DK" b="1" smtClean="0">
                <a:latin typeface="Verdana" pitchFamily="34" charset="0"/>
                <a:ea typeface="PMingLiU"/>
                <a:cs typeface="PMingLiU"/>
              </a:rPr>
              <a:t>		</a:t>
            </a:r>
          </a:p>
          <a:p>
            <a:pPr defTabSz="762000">
              <a:buFont typeface="Wingdings" pitchFamily="2" charset="2"/>
              <a:buNone/>
            </a:pPr>
            <a:r>
              <a:rPr lang="da-DK" b="1" smtClean="0">
                <a:latin typeface="Verdana" pitchFamily="34" charset="0"/>
                <a:ea typeface="PMingLiU"/>
                <a:cs typeface="PMingLiU"/>
              </a:rPr>
              <a:t> </a:t>
            </a:r>
            <a:r>
              <a:rPr lang="da-DK" smtClean="0">
                <a:latin typeface="Verdana" pitchFamily="34" charset="0"/>
                <a:ea typeface="PMingLiU"/>
                <a:cs typeface="PMingLiU"/>
              </a:rPr>
              <a:t>’</a:t>
            </a:r>
            <a:r>
              <a:rPr lang="da-DK" b="1" smtClean="0">
                <a:solidFill>
                  <a:srgbClr val="CC3300"/>
                </a:solidFill>
                <a:latin typeface="Verdana" pitchFamily="34" charset="0"/>
                <a:ea typeface="PMingLiU"/>
                <a:cs typeface="PMingLiU"/>
              </a:rPr>
              <a:t>Hvis</a:t>
            </a:r>
            <a:r>
              <a:rPr lang="da-DK" b="1" smtClean="0">
                <a:latin typeface="Verdana" pitchFamily="34" charset="0"/>
                <a:ea typeface="PMingLiU"/>
                <a:cs typeface="PMingLiU"/>
              </a:rPr>
              <a:t> </a:t>
            </a:r>
            <a:r>
              <a:rPr lang="da-DK" smtClean="0">
                <a:latin typeface="Verdana" pitchFamily="34" charset="0"/>
                <a:ea typeface="PMingLiU"/>
                <a:cs typeface="PMingLiU"/>
              </a:rPr>
              <a:t>vi gør </a:t>
            </a:r>
            <a:r>
              <a:rPr lang="da-DK" err="1" smtClean="0">
                <a:latin typeface="Verdana" pitchFamily="34" charset="0"/>
                <a:ea typeface="PMingLiU"/>
                <a:cs typeface="PMingLiU"/>
              </a:rPr>
              <a:t>sådan...</a:t>
            </a:r>
            <a:r>
              <a:rPr lang="da-DK" b="1" err="1" smtClean="0">
                <a:solidFill>
                  <a:srgbClr val="CC3300"/>
                </a:solidFill>
                <a:latin typeface="Verdana" pitchFamily="34" charset="0"/>
                <a:ea typeface="PMingLiU"/>
                <a:cs typeface="PMingLiU"/>
              </a:rPr>
              <a:t>Så</a:t>
            </a:r>
            <a:r>
              <a:rPr lang="da-DK" b="1" smtClean="0">
                <a:latin typeface="Verdana" pitchFamily="34" charset="0"/>
                <a:ea typeface="PMingLiU"/>
                <a:cs typeface="PMingLiU"/>
              </a:rPr>
              <a:t> </a:t>
            </a:r>
            <a:r>
              <a:rPr lang="da-DK" smtClean="0">
                <a:latin typeface="Verdana" pitchFamily="34" charset="0"/>
                <a:ea typeface="PMingLiU"/>
                <a:cs typeface="PMingLiU"/>
              </a:rPr>
              <a:t>fører det til sådan… </a:t>
            </a:r>
            <a:r>
              <a:rPr lang="da-DK" b="1" smtClean="0">
                <a:solidFill>
                  <a:srgbClr val="CC3300"/>
                </a:solidFill>
                <a:latin typeface="Verdana" pitchFamily="34" charset="0"/>
                <a:ea typeface="PMingLiU"/>
                <a:cs typeface="PMingLiU"/>
              </a:rPr>
              <a:t>Fordi</a:t>
            </a:r>
            <a:r>
              <a:rPr lang="da-DK" smtClean="0">
                <a:solidFill>
                  <a:srgbClr val="CC3300"/>
                </a:solidFill>
                <a:latin typeface="Verdana" pitchFamily="34" charset="0"/>
                <a:ea typeface="PMingLiU"/>
                <a:cs typeface="PMingLiU"/>
              </a:rPr>
              <a:t> </a:t>
            </a:r>
            <a:r>
              <a:rPr lang="da-DK" smtClean="0">
                <a:latin typeface="Verdana" pitchFamily="34" charset="0"/>
                <a:ea typeface="PMingLiU"/>
                <a:cs typeface="PMingLiU"/>
              </a:rPr>
              <a:t>indsats x vil få person y til at  reagere/agere sådan og sådan’</a:t>
            </a:r>
          </a:p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noProof="0" dirty="0" smtClean="0"/>
          </a:p>
          <a:p>
            <a:endParaRPr lang="en-GB" baseline="0" noProof="0" dirty="0" smtClean="0"/>
          </a:p>
          <a:p>
            <a:r>
              <a:rPr lang="en-GB" baseline="0" noProof="0" dirty="0" smtClean="0"/>
              <a:t>Kyrgyzstan is not Denmark. You have other target groups and you have a total different </a:t>
            </a:r>
            <a:r>
              <a:rPr lang="en-GB" baseline="0" noProof="0" dirty="0" err="1" smtClean="0"/>
              <a:t>contekst</a:t>
            </a:r>
            <a:r>
              <a:rPr lang="en-GB" baseline="0" noProof="0" dirty="0" smtClean="0"/>
              <a:t> here. </a:t>
            </a:r>
            <a:r>
              <a:rPr lang="en-GB" baseline="0" noProof="0" dirty="0" err="1" smtClean="0"/>
              <a:t>Sow</a:t>
            </a:r>
            <a:r>
              <a:rPr lang="en-GB" baseline="0" noProof="0" dirty="0" smtClean="0"/>
              <a:t> you have to make your own theory of change. And when you make your own </a:t>
            </a:r>
            <a:r>
              <a:rPr lang="en-GB" baseline="0" noProof="0" dirty="0" err="1" smtClean="0"/>
              <a:t>theoru</a:t>
            </a:r>
            <a:r>
              <a:rPr lang="en-GB" baseline="0" noProof="0" dirty="0" smtClean="0"/>
              <a:t> of change you must always use </a:t>
            </a:r>
            <a:r>
              <a:rPr lang="en-GB" baseline="0" noProof="0" dirty="0" err="1" smtClean="0"/>
              <a:t>al</a:t>
            </a:r>
            <a:r>
              <a:rPr lang="en-GB" baseline="0" noProof="0" dirty="0" smtClean="0"/>
              <a:t> the knowledge you have. And on that background you must make </a:t>
            </a:r>
            <a:r>
              <a:rPr lang="en-GB" baseline="0" noProof="0" dirty="0" err="1" smtClean="0"/>
              <a:t>teoretical</a:t>
            </a:r>
            <a:r>
              <a:rPr lang="en-GB" baseline="0" noProof="0" dirty="0" smtClean="0"/>
              <a:t> and strategic adjustment to </a:t>
            </a:r>
            <a:r>
              <a:rPr lang="en-GB" baseline="0" noProof="0" dirty="0" err="1" smtClean="0"/>
              <a:t>achive</a:t>
            </a:r>
            <a:r>
              <a:rPr lang="en-GB" baseline="0" noProof="0" dirty="0" smtClean="0"/>
              <a:t> your goals </a:t>
            </a:r>
            <a:r>
              <a:rPr lang="en-GB" baseline="0" noProof="0" dirty="0" err="1" smtClean="0"/>
              <a:t>i</a:t>
            </a:r>
            <a:r>
              <a:rPr lang="en-GB" baseline="0" noProof="0" dirty="0" smtClean="0"/>
              <a:t> your theory of change. And you must also use your outcomes to learn from in your work.</a:t>
            </a:r>
            <a:endParaRPr lang="en-GB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9.45 – 10.30 And before we are going to have a little break, I would like you to have a little chat with your table, about </a:t>
            </a:r>
            <a:r>
              <a:rPr lang="en-GB" baseline="0" noProof="0" dirty="0" smtClean="0"/>
              <a:t> what you </a:t>
            </a:r>
            <a:r>
              <a:rPr lang="en-GB" baseline="0" noProof="0" dirty="0" err="1" smtClean="0"/>
              <a:t>se</a:t>
            </a:r>
            <a:r>
              <a:rPr lang="en-GB" baseline="0" noProof="0" dirty="0" smtClean="0"/>
              <a:t> as the biggest </a:t>
            </a:r>
            <a:r>
              <a:rPr lang="en-GB" baseline="0" noProof="0" dirty="0" err="1" smtClean="0"/>
              <a:t>sociale</a:t>
            </a:r>
            <a:r>
              <a:rPr lang="en-GB" baseline="0" noProof="0" dirty="0" smtClean="0"/>
              <a:t> problems here in Kyrgyzstan.</a:t>
            </a:r>
          </a:p>
          <a:p>
            <a:r>
              <a:rPr lang="en-GB" baseline="0" noProof="0" dirty="0" smtClean="0"/>
              <a:t>5 – 10 – 15 min</a:t>
            </a:r>
          </a:p>
          <a:p>
            <a:endParaRPr lang="en-GB" baseline="0" noProof="0" dirty="0" smtClean="0"/>
          </a:p>
          <a:p>
            <a:r>
              <a:rPr lang="en-GB" baseline="0" noProof="0" dirty="0" smtClean="0"/>
              <a:t>Kyrgyzstan is not Denmark. You have other target groups and you have a total different </a:t>
            </a:r>
            <a:r>
              <a:rPr lang="en-GB" baseline="0" noProof="0" dirty="0" err="1" smtClean="0"/>
              <a:t>contekst</a:t>
            </a:r>
            <a:r>
              <a:rPr lang="en-GB" baseline="0" noProof="0" dirty="0" smtClean="0"/>
              <a:t> here. </a:t>
            </a:r>
            <a:r>
              <a:rPr lang="en-GB" baseline="0" noProof="0" dirty="0" err="1" smtClean="0"/>
              <a:t>Sow</a:t>
            </a:r>
            <a:r>
              <a:rPr lang="en-GB" baseline="0" noProof="0" dirty="0" smtClean="0"/>
              <a:t> you have to make your own theory of change. And when you make your own </a:t>
            </a:r>
            <a:r>
              <a:rPr lang="en-GB" baseline="0" noProof="0" dirty="0" err="1" smtClean="0"/>
              <a:t>theoru</a:t>
            </a:r>
            <a:r>
              <a:rPr lang="en-GB" baseline="0" noProof="0" dirty="0" smtClean="0"/>
              <a:t> of change you must always use </a:t>
            </a:r>
            <a:r>
              <a:rPr lang="en-GB" baseline="0" noProof="0" dirty="0" err="1" smtClean="0"/>
              <a:t>al</a:t>
            </a:r>
            <a:r>
              <a:rPr lang="en-GB" baseline="0" noProof="0" dirty="0" smtClean="0"/>
              <a:t> the knowledge you have. And on that background you must make </a:t>
            </a:r>
            <a:r>
              <a:rPr lang="en-GB" baseline="0" noProof="0" dirty="0" err="1" smtClean="0"/>
              <a:t>teoretical</a:t>
            </a:r>
            <a:r>
              <a:rPr lang="en-GB" baseline="0" noProof="0" dirty="0" smtClean="0"/>
              <a:t> and strategic adjustment to </a:t>
            </a:r>
            <a:r>
              <a:rPr lang="en-GB" baseline="0" noProof="0" dirty="0" err="1" smtClean="0"/>
              <a:t>achive</a:t>
            </a:r>
            <a:r>
              <a:rPr lang="en-GB" baseline="0" noProof="0" dirty="0" smtClean="0"/>
              <a:t> your goals </a:t>
            </a:r>
            <a:r>
              <a:rPr lang="en-GB" baseline="0" noProof="0" dirty="0" err="1" smtClean="0"/>
              <a:t>i</a:t>
            </a:r>
            <a:r>
              <a:rPr lang="en-GB" baseline="0" noProof="0" dirty="0" smtClean="0"/>
              <a:t> your theory of change. And you must also use your outcomes to learn from in your work.</a:t>
            </a:r>
            <a:endParaRPr lang="en-GB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7D88F-0C4C-485B-87AE-E6C55445BFBE}" type="slidenum">
              <a:rPr lang="da-DK" smtClean="0"/>
              <a:pPr>
                <a:defRPr/>
              </a:pPr>
              <a:t>21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7" descr="PP baggrun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led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80225" y="358775"/>
            <a:ext cx="19161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led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4988" y="6332538"/>
            <a:ext cx="4492625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243138"/>
            <a:ext cx="7772400" cy="1214437"/>
          </a:xfrm>
        </p:spPr>
        <p:txBody>
          <a:bodyPr lIns="0" tIns="0" rIns="0" bIns="0"/>
          <a:lstStyle>
            <a:lvl1pPr>
              <a:defRPr sz="32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470275"/>
            <a:ext cx="7772400" cy="1752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433513"/>
            <a:ext cx="4038600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4038600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41F2F"/>
            </a:gs>
            <a:gs pos="100000">
              <a:srgbClr val="49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Hvid-bun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7938" y="1365250"/>
            <a:ext cx="9151938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66261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229600" cy="4692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3500" y="6273800"/>
            <a:ext cx="4803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30" name="Billede 7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880225" y="358775"/>
            <a:ext cx="191611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Billede 10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34988" y="6332538"/>
            <a:ext cx="4492625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  <a:cs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Theory of Change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b="1" smtClean="0">
                <a:solidFill>
                  <a:schemeClr val="accent3"/>
                </a:solidFill>
              </a:rPr>
              <a:t>Thursday 3</a:t>
            </a:r>
            <a:r>
              <a:rPr lang="en-GB" sz="3200" b="1" baseline="30000" smtClean="0">
                <a:solidFill>
                  <a:schemeClr val="accent3"/>
                </a:solidFill>
              </a:rPr>
              <a:t>rd</a:t>
            </a:r>
            <a:r>
              <a:rPr lang="en-GB" sz="3200" b="1" smtClean="0">
                <a:solidFill>
                  <a:schemeClr val="accent3"/>
                </a:solidFill>
              </a:rPr>
              <a:t>  </a:t>
            </a:r>
            <a:r>
              <a:rPr lang="en-GB" sz="3200" b="1" dirty="0" smtClean="0">
                <a:solidFill>
                  <a:schemeClr val="accent3"/>
                </a:solidFill>
              </a:rPr>
              <a:t>September 2015</a:t>
            </a:r>
            <a:endParaRPr lang="en-GB" sz="3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2611" cy="809625"/>
          </a:xfrm>
        </p:spPr>
        <p:txBody>
          <a:bodyPr/>
          <a:lstStyle/>
          <a:p>
            <a:r>
              <a:rPr lang="en-GB" sz="2400" smtClean="0"/>
              <a:t>Project work is not a linear prcoess but a continuous cycle</a:t>
            </a:r>
            <a:endParaRPr lang="en-GB" sz="2400"/>
          </a:p>
        </p:txBody>
      </p:sp>
      <p:graphicFrame>
        <p:nvGraphicFramePr>
          <p:cNvPr id="4" name="Diagram 3"/>
          <p:cNvGraphicFramePr/>
          <p:nvPr/>
        </p:nvGraphicFramePr>
        <p:xfrm>
          <a:off x="379828" y="1396999"/>
          <a:ext cx="8215532" cy="4863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Theory of Change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sz="3200" b="1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Theory of Change</a:t>
            </a:r>
            <a:endParaRPr lang="en-GB" sz="2400" dirty="0"/>
          </a:p>
        </p:txBody>
      </p:sp>
      <p:grpSp>
        <p:nvGrpSpPr>
          <p:cNvPr id="3" name="Gruppe 30"/>
          <p:cNvGrpSpPr/>
          <p:nvPr/>
        </p:nvGrpSpPr>
        <p:grpSpPr>
          <a:xfrm>
            <a:off x="235567" y="2754703"/>
            <a:ext cx="8672867" cy="621102"/>
            <a:chOff x="241534" y="2478657"/>
            <a:chExt cx="8672867" cy="621102"/>
          </a:xfrm>
        </p:grpSpPr>
        <p:sp>
          <p:nvSpPr>
            <p:cNvPr id="5" name="Rektangel 4"/>
            <p:cNvSpPr/>
            <p:nvPr/>
          </p:nvSpPr>
          <p:spPr>
            <a:xfrm>
              <a:off x="241534" y="2478657"/>
              <a:ext cx="1188000" cy="6211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/>
                <a:t>Resources</a:t>
              </a:r>
              <a:endParaRPr lang="en-GB" sz="160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1738507" y="2478657"/>
              <a:ext cx="1188000" cy="6211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/>
                <a:t>Activities</a:t>
              </a:r>
              <a:endParaRPr lang="en-GB" sz="160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7726401" y="2478657"/>
              <a:ext cx="1188000" cy="6211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Long term Effect</a:t>
              </a:r>
              <a:endParaRPr lang="en-GB" sz="1600" dirty="0"/>
            </a:p>
          </p:txBody>
        </p:sp>
        <p:sp>
          <p:nvSpPr>
            <p:cNvPr id="8" name="Rektangel 7"/>
            <p:cNvSpPr/>
            <p:nvPr/>
          </p:nvSpPr>
          <p:spPr>
            <a:xfrm>
              <a:off x="6229426" y="2478657"/>
              <a:ext cx="1188000" cy="6211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/>
                <a:t>Medium term Effect</a:t>
              </a:r>
            </a:p>
          </p:txBody>
        </p:sp>
        <p:sp>
          <p:nvSpPr>
            <p:cNvPr id="9" name="Rektangel 8"/>
            <p:cNvSpPr/>
            <p:nvPr/>
          </p:nvSpPr>
          <p:spPr>
            <a:xfrm>
              <a:off x="3235480" y="2478657"/>
              <a:ext cx="1188000" cy="6211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smtClean="0"/>
                <a:t>Output/ Product</a:t>
              </a:r>
              <a:endParaRPr lang="en-GB" sz="1600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4732453" y="2478657"/>
              <a:ext cx="1188000" cy="6211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Short term Effect</a:t>
              </a:r>
              <a:endParaRPr lang="en-GB" sz="1600" dirty="0"/>
            </a:p>
          </p:txBody>
        </p:sp>
        <p:grpSp>
          <p:nvGrpSpPr>
            <p:cNvPr id="4" name="Gruppe 14"/>
            <p:cNvGrpSpPr/>
            <p:nvPr/>
          </p:nvGrpSpPr>
          <p:grpSpPr>
            <a:xfrm>
              <a:off x="1475116" y="2702944"/>
              <a:ext cx="216000" cy="172528"/>
              <a:chOff x="2009954" y="4313208"/>
              <a:chExt cx="216000" cy="172528"/>
            </a:xfrm>
          </p:grpSpPr>
          <p:cxnSp>
            <p:nvCxnSpPr>
              <p:cNvPr id="12" name="Lige pilforbindelse 11"/>
              <p:cNvCxnSpPr/>
              <p:nvPr/>
            </p:nvCxnSpPr>
            <p:spPr>
              <a:xfrm flipV="1">
                <a:off x="2009954" y="4313208"/>
                <a:ext cx="216000" cy="172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Lige pilforbindelse 12"/>
              <p:cNvCxnSpPr/>
              <p:nvPr/>
            </p:nvCxnSpPr>
            <p:spPr>
              <a:xfrm flipH="1">
                <a:off x="2009954" y="4482860"/>
                <a:ext cx="216000" cy="2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e 18"/>
            <p:cNvGrpSpPr/>
            <p:nvPr/>
          </p:nvGrpSpPr>
          <p:grpSpPr>
            <a:xfrm>
              <a:off x="7473350" y="2702944"/>
              <a:ext cx="216000" cy="172528"/>
              <a:chOff x="2009954" y="4313208"/>
              <a:chExt cx="216000" cy="172528"/>
            </a:xfrm>
          </p:grpSpPr>
          <p:cxnSp>
            <p:nvCxnSpPr>
              <p:cNvPr id="20" name="Lige pilforbindelse 19"/>
              <p:cNvCxnSpPr/>
              <p:nvPr/>
            </p:nvCxnSpPr>
            <p:spPr>
              <a:xfrm flipV="1">
                <a:off x="2009954" y="4313208"/>
                <a:ext cx="216000" cy="172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Lige pilforbindelse 20"/>
              <p:cNvCxnSpPr/>
              <p:nvPr/>
            </p:nvCxnSpPr>
            <p:spPr>
              <a:xfrm flipH="1">
                <a:off x="2009954" y="4482860"/>
                <a:ext cx="216000" cy="2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e 21"/>
            <p:cNvGrpSpPr/>
            <p:nvPr/>
          </p:nvGrpSpPr>
          <p:grpSpPr>
            <a:xfrm>
              <a:off x="5969478" y="2702944"/>
              <a:ext cx="216000" cy="172528"/>
              <a:chOff x="2009954" y="4313208"/>
              <a:chExt cx="216000" cy="172528"/>
            </a:xfrm>
          </p:grpSpPr>
          <p:cxnSp>
            <p:nvCxnSpPr>
              <p:cNvPr id="23" name="Lige pilforbindelse 22"/>
              <p:cNvCxnSpPr/>
              <p:nvPr/>
            </p:nvCxnSpPr>
            <p:spPr>
              <a:xfrm flipV="1">
                <a:off x="2009954" y="4313208"/>
                <a:ext cx="216000" cy="172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Lige pilforbindelse 23"/>
              <p:cNvCxnSpPr/>
              <p:nvPr/>
            </p:nvCxnSpPr>
            <p:spPr>
              <a:xfrm flipH="1">
                <a:off x="2009954" y="4482860"/>
                <a:ext cx="216000" cy="2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e 24"/>
            <p:cNvGrpSpPr/>
            <p:nvPr/>
          </p:nvGrpSpPr>
          <p:grpSpPr>
            <a:xfrm>
              <a:off x="4465607" y="2702944"/>
              <a:ext cx="216000" cy="172528"/>
              <a:chOff x="2009954" y="4313208"/>
              <a:chExt cx="216000" cy="172528"/>
            </a:xfrm>
          </p:grpSpPr>
          <p:cxnSp>
            <p:nvCxnSpPr>
              <p:cNvPr id="26" name="Lige pilforbindelse 25"/>
              <p:cNvCxnSpPr/>
              <p:nvPr/>
            </p:nvCxnSpPr>
            <p:spPr>
              <a:xfrm flipV="1">
                <a:off x="2009954" y="4313208"/>
                <a:ext cx="216000" cy="172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Lige pilforbindelse 26"/>
              <p:cNvCxnSpPr/>
              <p:nvPr/>
            </p:nvCxnSpPr>
            <p:spPr>
              <a:xfrm flipH="1">
                <a:off x="2009954" y="4482860"/>
                <a:ext cx="216000" cy="2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e 27"/>
            <p:cNvGrpSpPr/>
            <p:nvPr/>
          </p:nvGrpSpPr>
          <p:grpSpPr>
            <a:xfrm>
              <a:off x="2978988" y="2702944"/>
              <a:ext cx="216000" cy="172528"/>
              <a:chOff x="2009954" y="4313208"/>
              <a:chExt cx="216000" cy="172528"/>
            </a:xfrm>
          </p:grpSpPr>
          <p:cxnSp>
            <p:nvCxnSpPr>
              <p:cNvPr id="29" name="Lige pilforbindelse 28"/>
              <p:cNvCxnSpPr/>
              <p:nvPr/>
            </p:nvCxnSpPr>
            <p:spPr>
              <a:xfrm flipV="1">
                <a:off x="2009954" y="4313208"/>
                <a:ext cx="216000" cy="172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Lige pilforbindelse 29"/>
              <p:cNvCxnSpPr/>
              <p:nvPr/>
            </p:nvCxnSpPr>
            <p:spPr>
              <a:xfrm flipH="1">
                <a:off x="2009954" y="4482860"/>
                <a:ext cx="216000" cy="2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Højrepil 31"/>
          <p:cNvSpPr/>
          <p:nvPr/>
        </p:nvSpPr>
        <p:spPr>
          <a:xfrm>
            <a:off x="235567" y="2242869"/>
            <a:ext cx="1692000" cy="432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/>
              <a:t>Implementation</a:t>
            </a:r>
            <a:endParaRPr lang="en-GB" sz="1600"/>
          </a:p>
        </p:txBody>
      </p:sp>
      <p:sp>
        <p:nvSpPr>
          <p:cNvPr id="33" name="Venstrepil 32"/>
          <p:cNvSpPr/>
          <p:nvPr/>
        </p:nvSpPr>
        <p:spPr>
          <a:xfrm>
            <a:off x="7216434" y="2242869"/>
            <a:ext cx="1692000" cy="43200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Planning</a:t>
            </a:r>
            <a:endParaRPr lang="en-GB" sz="1600" dirty="0"/>
          </a:p>
        </p:txBody>
      </p:sp>
      <p:graphicFrame>
        <p:nvGraphicFramePr>
          <p:cNvPr id="34" name="Tabel 33"/>
          <p:cNvGraphicFramePr>
            <a:graphicFrameLocks noGrp="1"/>
          </p:cNvGraphicFramePr>
          <p:nvPr/>
        </p:nvGraphicFramePr>
        <p:xfrm>
          <a:off x="258791" y="4061908"/>
          <a:ext cx="8885208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0868"/>
                <a:gridCol w="1480868"/>
                <a:gridCol w="1480868"/>
                <a:gridCol w="1480868"/>
                <a:gridCol w="1480868"/>
                <a:gridCol w="14808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Money</a:t>
                      </a:r>
                    </a:p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People</a:t>
                      </a:r>
                    </a:p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Volunteers</a:t>
                      </a:r>
                    </a:p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Coaching</a:t>
                      </a:r>
                    </a:p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Interventions</a:t>
                      </a:r>
                      <a:endParaRPr lang="en-GB" sz="16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GB" sz="1600" b="0" baseline="0" noProof="0" dirty="0" smtClean="0">
                          <a:solidFill>
                            <a:schemeClr val="tx1"/>
                          </a:solidFill>
                        </a:rPr>
                        <a:t> Of courses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More qualified</a:t>
                      </a:r>
                      <a:r>
                        <a:rPr lang="en-GB" sz="1600" b="0" baseline="0" noProof="0" dirty="0" smtClean="0">
                          <a:solidFill>
                            <a:schemeClr val="tx1"/>
                          </a:solidFill>
                        </a:rPr>
                        <a:t> social workers </a:t>
                      </a:r>
                      <a:endParaRPr lang="en-GB" sz="1600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Improved social work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noProof="0" dirty="0" smtClean="0">
                          <a:solidFill>
                            <a:schemeClr val="tx1"/>
                          </a:solidFill>
                        </a:rPr>
                        <a:t>Social change  for vulnerable</a:t>
                      </a:r>
                      <a:r>
                        <a:rPr lang="en-GB" sz="1600" b="0" baseline="0" noProof="0" dirty="0" smtClean="0">
                          <a:solidFill>
                            <a:schemeClr val="tx1"/>
                          </a:solidFill>
                        </a:rPr>
                        <a:t> people</a:t>
                      </a:r>
                      <a:endParaRPr lang="en-GB" sz="16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kstboks 27"/>
          <p:cNvSpPr txBox="1"/>
          <p:nvPr/>
        </p:nvSpPr>
        <p:spPr>
          <a:xfrm>
            <a:off x="6262419" y="353099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41F2F"/>
                </a:solidFill>
              </a:rPr>
              <a:t>Outcome</a:t>
            </a:r>
            <a:endParaRPr lang="en-GB" dirty="0">
              <a:solidFill>
                <a:srgbClr val="C41F2F"/>
              </a:solidFill>
            </a:endParaRPr>
          </a:p>
        </p:txBody>
      </p:sp>
      <p:sp>
        <p:nvSpPr>
          <p:cNvPr id="31" name="Højre klammeparentes 30"/>
          <p:cNvSpPr/>
          <p:nvPr/>
        </p:nvSpPr>
        <p:spPr>
          <a:xfrm rot="5400000">
            <a:off x="6678829" y="1381946"/>
            <a:ext cx="288000" cy="4192171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Theory of Change – Definition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buFont typeface="Wingdings" pitchFamily="2" charset="2"/>
              <a:buNone/>
            </a:pPr>
            <a:r>
              <a:rPr lang="en-GB" sz="2400" b="1" dirty="0" smtClean="0">
                <a:solidFill>
                  <a:srgbClr val="C41F2F"/>
                </a:solidFill>
                <a:latin typeface="Arial" pitchFamily="34" charset="0"/>
                <a:ea typeface="PMingLiU"/>
                <a:cs typeface="Arial" pitchFamily="34" charset="0"/>
              </a:rPr>
              <a:t>What is the problem?</a:t>
            </a:r>
          </a:p>
          <a:p>
            <a:pPr defTabSz="762000">
              <a:buNone/>
            </a:pPr>
            <a:endParaRPr lang="en-GB" sz="2400" dirty="0" smtClean="0">
              <a:latin typeface="Arial" pitchFamily="34" charset="0"/>
              <a:ea typeface="PMingLiU"/>
              <a:cs typeface="Arial" pitchFamily="34" charset="0"/>
            </a:endParaRPr>
          </a:p>
          <a:p>
            <a:pPr lvl="1" defTabSz="762000"/>
            <a:r>
              <a:rPr lang="en-GB" sz="2400" dirty="0" smtClean="0">
                <a:latin typeface="Arial" pitchFamily="34" charset="0"/>
                <a:ea typeface="PMingLiU"/>
                <a:cs typeface="Arial" pitchFamily="34" charset="0"/>
              </a:rPr>
              <a:t>Describe the problem to be solved?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Theory of Change - Definition</a:t>
            </a:r>
            <a:br>
              <a:rPr lang="en-GB" sz="2400" dirty="0" smtClean="0"/>
            </a:b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buNone/>
            </a:pPr>
            <a:r>
              <a:rPr lang="en-GB" sz="2400" b="1" dirty="0" smtClean="0">
                <a:solidFill>
                  <a:srgbClr val="C00000"/>
                </a:solidFill>
                <a:latin typeface="Arial" pitchFamily="34" charset="0"/>
                <a:ea typeface="PMingLiU"/>
                <a:cs typeface="Arial" pitchFamily="34" charset="0"/>
              </a:rPr>
              <a:t>Who is the target population?</a:t>
            </a:r>
          </a:p>
          <a:p>
            <a:pPr defTabSz="762000">
              <a:buNone/>
            </a:pPr>
            <a:endParaRPr lang="en-GB" sz="2400" b="1" dirty="0" smtClean="0">
              <a:solidFill>
                <a:srgbClr val="C00000"/>
              </a:solidFill>
              <a:latin typeface="Arial" pitchFamily="34" charset="0"/>
              <a:ea typeface="PMingLiU"/>
              <a:cs typeface="Arial" pitchFamily="34" charset="0"/>
            </a:endParaRPr>
          </a:p>
          <a:p>
            <a:pPr defTabSz="762000"/>
            <a:r>
              <a:rPr lang="en-GB" sz="2400" dirty="0" smtClean="0">
                <a:latin typeface="Arial" pitchFamily="34" charset="0"/>
                <a:ea typeface="PMingLiU"/>
                <a:cs typeface="Arial" pitchFamily="34" charset="0"/>
              </a:rPr>
              <a:t>Describe the target group – be detailed and specific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What are the characteristics of the citizens whose lives we are accountable for improving?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Age, sex, number, problem, residence, functioning, health etc.</a:t>
            </a:r>
          </a:p>
          <a:p>
            <a:pPr>
              <a:buNone/>
            </a:pPr>
            <a:endParaRPr lang="en-GB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400" i="1" dirty="0" smtClean="0">
                <a:latin typeface="Arial" pitchFamily="34" charset="0"/>
                <a:ea typeface="PMingLiU"/>
                <a:cs typeface="Arial" pitchFamily="34" charset="0"/>
              </a:rPr>
              <a:t>Choose one major target group</a:t>
            </a:r>
            <a:endParaRPr lang="en-GB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smtClean="0"/>
              <a:t>Theory of change - Outcome</a:t>
            </a:r>
            <a:br>
              <a:rPr lang="en-GB" sz="2400" smtClean="0"/>
            </a:br>
            <a:endParaRPr lang="en-GB" sz="240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r>
              <a:rPr lang="en-GB" sz="2400" dirty="0" smtClean="0"/>
              <a:t>Short-term</a:t>
            </a:r>
          </a:p>
          <a:p>
            <a:endParaRPr lang="en-GB" sz="2400" dirty="0" smtClean="0"/>
          </a:p>
          <a:p>
            <a:r>
              <a:rPr lang="en-GB" sz="2400" dirty="0" smtClean="0"/>
              <a:t>Medium-term – Intermediate</a:t>
            </a:r>
          </a:p>
          <a:p>
            <a:endParaRPr lang="en-GB" sz="2400" dirty="0" smtClean="0"/>
          </a:p>
          <a:p>
            <a:r>
              <a:rPr lang="en-GB" sz="2400" dirty="0" smtClean="0"/>
              <a:t>Long-term</a:t>
            </a:r>
          </a:p>
          <a:p>
            <a:pPr lvl="1"/>
            <a:r>
              <a:rPr lang="en-GB" sz="2400" dirty="0" smtClean="0"/>
              <a:t>A vision for the citizens in 5 years? (the target population)</a:t>
            </a:r>
          </a:p>
          <a:p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Theory of change - Outcome</a:t>
            </a:r>
            <a:endParaRPr lang="en-GB" sz="2400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 smtClean="0"/>
              <a:t>Long term effects?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What outcome in the long term, must we achieve in order to solve the problem? 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What targets do we need to achieve, that will lead to solving the problem in the long term? SMART goal?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Medium term effects?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What will it take to reach the medium-term goals?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What are the immediate products the activities lead to?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Who will have better conditions and opportunities than before the activities were carried out?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Short term effects - Output?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Which immediate short term results (output / product) are required to achieve medium term goals?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What happens immediately after activity ends?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Measuring and monitoring - indicators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Theory of Change - Activities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2400" b="1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What activities must be implemented to get the desired output, which is necessary to achieve the desired results?</a:t>
            </a:r>
          </a:p>
          <a:p>
            <a:pPr lvl="2">
              <a:buFont typeface="Arial" pitchFamily="34" charset="0"/>
              <a:buChar char="•"/>
            </a:pPr>
            <a:r>
              <a:rPr lang="en-GB" sz="2400" dirty="0" smtClean="0"/>
              <a:t>Dosage</a:t>
            </a:r>
          </a:p>
          <a:p>
            <a:pPr lvl="2">
              <a:buFont typeface="Arial" pitchFamily="34" charset="0"/>
              <a:buChar char="•"/>
            </a:pPr>
            <a:r>
              <a:rPr lang="en-GB" sz="2400" dirty="0" smtClean="0"/>
              <a:t>Frequency</a:t>
            </a:r>
          </a:p>
          <a:p>
            <a:pPr lvl="2">
              <a:buFont typeface="Arial" pitchFamily="34" charset="0"/>
              <a:buChar char="•"/>
            </a:pPr>
            <a:r>
              <a:rPr lang="en-GB" sz="2400" dirty="0" smtClean="0"/>
              <a:t>Duration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Necessary competencies?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Theory of Change – Input/Resources</a:t>
            </a:r>
            <a:br>
              <a:rPr lang="en-GB" sz="2400" dirty="0" smtClean="0"/>
            </a:b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buFont typeface="Arial" pitchFamily="34" charset="0"/>
              <a:buChar char="•"/>
            </a:pPr>
            <a:endParaRPr lang="en-GB" sz="2400" dirty="0" smtClean="0">
              <a:solidFill>
                <a:srgbClr val="CC3300"/>
              </a:solidFill>
              <a:ea typeface="PMingLiU"/>
              <a:cs typeface="PMingLiU"/>
            </a:endParaRPr>
          </a:p>
          <a:p>
            <a:pPr defTabSz="762000">
              <a:buFont typeface="Arial" pitchFamily="34" charset="0"/>
              <a:buChar char="•"/>
            </a:pPr>
            <a:r>
              <a:rPr lang="en-GB" sz="2400" dirty="0" smtClean="0">
                <a:ea typeface="PMingLiU"/>
                <a:cs typeface="PMingLiU"/>
              </a:rPr>
              <a:t>What resources does it take to implement the relevant activities?</a:t>
            </a:r>
          </a:p>
          <a:p>
            <a:pPr lvl="2" defTabSz="762000">
              <a:buFont typeface="Arial" pitchFamily="34" charset="0"/>
              <a:buChar char="•"/>
            </a:pPr>
            <a:r>
              <a:rPr lang="en-GB" sz="2400" dirty="0" smtClean="0">
                <a:ea typeface="PMingLiU"/>
                <a:cs typeface="PMingLiU"/>
              </a:rPr>
              <a:t>Money?</a:t>
            </a:r>
          </a:p>
          <a:p>
            <a:pPr lvl="2" defTabSz="762000">
              <a:buFont typeface="Arial" pitchFamily="34" charset="0"/>
              <a:buChar char="•"/>
            </a:pPr>
            <a:r>
              <a:rPr lang="en-GB" sz="2400" dirty="0" smtClean="0">
                <a:ea typeface="PMingLiU"/>
                <a:cs typeface="PMingLiU"/>
              </a:rPr>
              <a:t>Employees?</a:t>
            </a:r>
          </a:p>
          <a:p>
            <a:pPr lvl="2" defTabSz="762000">
              <a:buFont typeface="Arial" pitchFamily="34" charset="0"/>
              <a:buChar char="•"/>
            </a:pPr>
            <a:r>
              <a:rPr lang="en-GB" sz="2400" dirty="0" smtClean="0">
                <a:ea typeface="PMingLiU"/>
                <a:cs typeface="PMingLiU"/>
              </a:rPr>
              <a:t>Education/competencies required?</a:t>
            </a:r>
          </a:p>
          <a:p>
            <a:pPr lvl="2" defTabSz="762000">
              <a:buFont typeface="Arial" pitchFamily="34" charset="0"/>
              <a:buChar char="•"/>
            </a:pPr>
            <a:r>
              <a:rPr lang="en-GB" sz="2400" dirty="0" smtClean="0">
                <a:ea typeface="PMingLiU"/>
                <a:cs typeface="PMingLiU"/>
              </a:rPr>
              <a:t>Project size?	</a:t>
            </a:r>
          </a:p>
          <a:p>
            <a:pPr lvl="2" defTabSz="762000">
              <a:buFont typeface="Arial" pitchFamily="34" charset="0"/>
              <a:buChar char="•"/>
            </a:pPr>
            <a:r>
              <a:rPr lang="en-GB" sz="2400" dirty="0" smtClean="0">
                <a:ea typeface="PMingLiU"/>
                <a:cs typeface="PMingLiU"/>
              </a:rPr>
              <a:t>NGOs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A robust Theory of Change?</a:t>
            </a:r>
            <a:endParaRPr lang="en-GB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Meaningful to its stakeholders</a:t>
            </a:r>
          </a:p>
          <a:p>
            <a:endParaRPr lang="en-GB" sz="2400" dirty="0" smtClean="0"/>
          </a:p>
          <a:p>
            <a:r>
              <a:rPr lang="en-GB" sz="2400" dirty="0" smtClean="0"/>
              <a:t>Plausible – conforming to common sense, public opinions and experts</a:t>
            </a:r>
          </a:p>
          <a:p>
            <a:endParaRPr lang="en-GB" sz="2400" dirty="0" smtClean="0"/>
          </a:p>
          <a:p>
            <a:r>
              <a:rPr lang="en-GB" sz="2400" dirty="0" smtClean="0"/>
              <a:t>In accordance with resource constraints</a:t>
            </a:r>
          </a:p>
          <a:p>
            <a:endParaRPr lang="en-GB" sz="2400" dirty="0" smtClean="0"/>
          </a:p>
          <a:p>
            <a:r>
              <a:rPr lang="en-GB" sz="2400" dirty="0" smtClean="0"/>
              <a:t>Measurable and </a:t>
            </a:r>
            <a:r>
              <a:rPr lang="en-GB" sz="2400" dirty="0" err="1" smtClean="0"/>
              <a:t>monitorable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Operational </a:t>
            </a:r>
            <a:r>
              <a:rPr lang="en-GB" sz="1600" dirty="0" smtClean="0"/>
              <a:t>(a useful framework for managing)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9572"/>
            <a:ext cx="5662613" cy="1077254"/>
          </a:xfrm>
        </p:spPr>
        <p:txBody>
          <a:bodyPr/>
          <a:lstStyle/>
          <a:p>
            <a:r>
              <a:rPr lang="en-GB" sz="2400" dirty="0" smtClean="0"/>
              <a:t>Theory of change</a:t>
            </a:r>
            <a:br>
              <a:rPr lang="en-GB" sz="2400" dirty="0" smtClean="0"/>
            </a:br>
            <a:r>
              <a:rPr lang="en-GB" sz="2400" dirty="0" smtClean="0"/>
              <a:t>Program of the day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9.00 – 9.15	Good morning, practical information and questions</a:t>
            </a:r>
          </a:p>
          <a:p>
            <a:pPr>
              <a:buNone/>
            </a:pPr>
            <a:r>
              <a:rPr lang="en-GB" dirty="0" smtClean="0"/>
              <a:t>9.15 – 9.45	Presentation:	</a:t>
            </a:r>
            <a:r>
              <a:rPr lang="en-GB" i="1" dirty="0" smtClean="0"/>
              <a:t>A Model for Project Work</a:t>
            </a:r>
          </a:p>
          <a:p>
            <a:pPr>
              <a:buNone/>
            </a:pPr>
            <a:r>
              <a:rPr lang="en-GB" i="1" dirty="0" smtClean="0"/>
              <a:t>					Theory of Change</a:t>
            </a:r>
          </a:p>
          <a:p>
            <a:pPr>
              <a:buNone/>
            </a:pPr>
            <a:r>
              <a:rPr lang="en-GB" dirty="0" smtClean="0"/>
              <a:t>9.45  - 10.30	Group work: 	</a:t>
            </a:r>
            <a:r>
              <a:rPr lang="en-GB" i="1" dirty="0" smtClean="0"/>
              <a:t>What is the problem? </a:t>
            </a:r>
          </a:p>
          <a:p>
            <a:pPr>
              <a:buNone/>
            </a:pPr>
            <a:r>
              <a:rPr lang="en-GB" dirty="0" smtClean="0"/>
              <a:t>10.30 – 10.45	Break</a:t>
            </a:r>
          </a:p>
          <a:p>
            <a:pPr>
              <a:buNone/>
            </a:pPr>
            <a:r>
              <a:rPr lang="en-GB" dirty="0" smtClean="0"/>
              <a:t>10.45 – 12.00	Group work:	</a:t>
            </a:r>
            <a:r>
              <a:rPr lang="en-GB" i="1" dirty="0" smtClean="0"/>
              <a:t>Target population</a:t>
            </a:r>
          </a:p>
          <a:p>
            <a:pPr>
              <a:buNone/>
            </a:pPr>
            <a:r>
              <a:rPr lang="en-GB" dirty="0" smtClean="0"/>
              <a:t>12.00 – 13.30	Lunch break</a:t>
            </a:r>
          </a:p>
          <a:p>
            <a:pPr>
              <a:buNone/>
            </a:pPr>
            <a:r>
              <a:rPr lang="en-GB" dirty="0" smtClean="0"/>
              <a:t>13.30 – 14.30			</a:t>
            </a:r>
            <a:r>
              <a:rPr lang="en-GB" i="1" dirty="0" smtClean="0"/>
              <a:t>Effect – Outcome – Output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14.30 - 	15.30	Group work:	</a:t>
            </a:r>
            <a:r>
              <a:rPr lang="en-GB" i="1" dirty="0" smtClean="0"/>
              <a:t>Activities - Input</a:t>
            </a:r>
          </a:p>
          <a:p>
            <a:pPr>
              <a:buNone/>
            </a:pPr>
            <a:r>
              <a:rPr lang="en-GB" dirty="0" smtClean="0"/>
              <a:t>15.30 – 15.45	Break</a:t>
            </a:r>
          </a:p>
          <a:p>
            <a:pPr>
              <a:buNone/>
            </a:pPr>
            <a:r>
              <a:rPr lang="en-GB" dirty="0" smtClean="0"/>
              <a:t>15.45 – 16.15	Group work:	</a:t>
            </a:r>
            <a:r>
              <a:rPr lang="en-GB" i="1" dirty="0" smtClean="0"/>
              <a:t>SMART</a:t>
            </a:r>
          </a:p>
          <a:p>
            <a:pPr>
              <a:buNone/>
            </a:pPr>
            <a:r>
              <a:rPr lang="en-GB" dirty="0" smtClean="0"/>
              <a:t>16.15 – 16.30	Presentation:	</a:t>
            </a:r>
            <a:r>
              <a:rPr lang="en-GB" i="1" dirty="0" smtClean="0"/>
              <a:t>Measuring and monitoring – indicator</a:t>
            </a:r>
          </a:p>
          <a:p>
            <a:pPr>
              <a:buNone/>
            </a:pPr>
            <a:r>
              <a:rPr lang="en-GB" i="1" dirty="0" smtClean="0"/>
              <a:t>					RACER</a:t>
            </a:r>
          </a:p>
          <a:p>
            <a:pPr>
              <a:buNone/>
            </a:pPr>
            <a:r>
              <a:rPr lang="en-GB" dirty="0" smtClean="0"/>
              <a:t>16.30 – 17.00	Evaluation of the day – Learning styles?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Theory of Change – an example</a:t>
            </a:r>
            <a:endParaRPr lang="en-GB" sz="2400" dirty="0"/>
          </a:p>
        </p:txBody>
      </p:sp>
      <p:sp>
        <p:nvSpPr>
          <p:cNvPr id="5" name="Rektangel 4"/>
          <p:cNvSpPr/>
          <p:nvPr/>
        </p:nvSpPr>
        <p:spPr>
          <a:xfrm>
            <a:off x="474452" y="6288656"/>
            <a:ext cx="4113837" cy="2984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70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bg1">
                      <a:alpha val="70000"/>
                    </a:schemeClr>
                  </a:outerShdw>
                </a:effectLst>
              </a:rPr>
              <a:t>Unge</a:t>
            </a:r>
            <a:r>
              <a:rPr lang="en-GB" sz="700" smtClean="0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rPr>
              <a:t> hjemløse får afklaret deres bolig- og støttebehov</a:t>
            </a:r>
            <a:endParaRPr lang="en-GB" sz="700">
              <a:ln>
                <a:solidFill>
                  <a:schemeClr val="accent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663700" y="3934108"/>
            <a:ext cx="1173163" cy="57785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The municipalities organize themselves in line with the Housing First principles.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60350" y="3037170"/>
            <a:ext cx="1219200" cy="7239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The municipalities have developed politically approved action plans for implementation and embedding of the Housing First principle and the supported housing methods ICM, CTI and ACT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3338" y="5622925"/>
            <a:ext cx="927100" cy="6826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" bIns="0" anchor="ctr"/>
          <a:lstStyle/>
          <a:p>
            <a:pPr>
              <a:defRPr/>
            </a:pPr>
            <a:endParaRPr lang="en-GB" sz="6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GB" sz="600" dirty="0" smtClean="0">
                <a:solidFill>
                  <a:schemeClr val="tx1"/>
                </a:solidFill>
              </a:rPr>
              <a:t>The  mobile team provides local implementation support </a:t>
            </a:r>
          </a:p>
          <a:p>
            <a:pPr algn="ctr">
              <a:defRPr/>
            </a:pPr>
            <a:r>
              <a:rPr lang="en-GB" sz="600" dirty="0" smtClean="0">
                <a:solidFill>
                  <a:schemeClr val="tx1"/>
                </a:solidFill>
              </a:rPr>
              <a:t>Forum for inter-municipal networking</a:t>
            </a:r>
          </a:p>
          <a:p>
            <a:pPr>
              <a:defRPr/>
            </a:pPr>
            <a:endParaRPr lang="en-GB" sz="6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  <a:defRPr/>
            </a:pPr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312150" y="2705383"/>
            <a:ext cx="803275" cy="1133475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GB" sz="600" smtClean="0"/>
              <a:t>Rehabilitation: The citizens has regained their functional capacity to an extent that matches their own view of an independent and meaningful life</a:t>
            </a:r>
            <a:endParaRPr lang="en-GB" sz="600"/>
          </a:p>
        </p:txBody>
      </p:sp>
      <p:sp>
        <p:nvSpPr>
          <p:cNvPr id="10" name="Rektangel 9"/>
          <p:cNvSpPr/>
          <p:nvPr/>
        </p:nvSpPr>
        <p:spPr>
          <a:xfrm>
            <a:off x="3084513" y="2279933"/>
            <a:ext cx="1196975" cy="3429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The municipalities have adequate housing to provide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509995"/>
            <a:ext cx="1233488" cy="207963"/>
          </a:xfrm>
          <a:prstGeom prst="rect">
            <a:avLst/>
          </a:prstGeom>
          <a:ln w="3175">
            <a:solidFill>
              <a:schemeClr val="bg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800" b="1" dirty="0" smtClean="0"/>
              <a:t>Activities/deliverables</a:t>
            </a:r>
            <a:endParaRPr lang="en-GB" sz="8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65288" y="1503645"/>
            <a:ext cx="1373187" cy="212725"/>
          </a:xfrm>
          <a:prstGeom prst="rect">
            <a:avLst/>
          </a:prstGeom>
          <a:noFill/>
          <a:ln w="3175">
            <a:solidFill>
              <a:schemeClr val="bg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800" b="1" smtClean="0">
                <a:solidFill>
                  <a:schemeClr val="tx1"/>
                </a:solidFill>
              </a:rPr>
              <a:t>Short-term outcome</a:t>
            </a:r>
            <a:endParaRPr lang="en-GB" sz="800" b="1">
              <a:solidFill>
                <a:schemeClr val="tx1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592888" y="1544920"/>
            <a:ext cx="1689100" cy="177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800" b="1" smtClean="0"/>
              <a:t>Long-term outcome</a:t>
            </a:r>
            <a:endParaRPr lang="en-GB" sz="800" b="1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87788" y="1503645"/>
            <a:ext cx="1792287" cy="179388"/>
          </a:xfrm>
          <a:prstGeom prst="rect">
            <a:avLst/>
          </a:prstGeom>
          <a:ln w="3175">
            <a:solidFill>
              <a:schemeClr val="bg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800" b="1" smtClean="0"/>
              <a:t>Intermediate outcome</a:t>
            </a:r>
            <a:endParaRPr lang="en-GB" sz="800" b="1"/>
          </a:p>
        </p:txBody>
      </p:sp>
      <p:sp>
        <p:nvSpPr>
          <p:cNvPr id="15" name="Line 66"/>
          <p:cNvSpPr>
            <a:spLocks noChangeShapeType="1"/>
          </p:cNvSpPr>
          <p:nvPr/>
        </p:nvSpPr>
        <p:spPr bwMode="auto">
          <a:xfrm flipH="1">
            <a:off x="8283575" y="1757645"/>
            <a:ext cx="9525" cy="4279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" name="Rektangel 30"/>
          <p:cNvSpPr>
            <a:spLocks noChangeArrowheads="1"/>
          </p:cNvSpPr>
          <p:nvPr/>
        </p:nvSpPr>
        <p:spPr bwMode="auto">
          <a:xfrm>
            <a:off x="6775450" y="2260883"/>
            <a:ext cx="827088" cy="18415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 smtClean="0"/>
              <a:t>Social inclusion</a:t>
            </a:r>
            <a:endParaRPr lang="en-GB" sz="600"/>
          </a:p>
        </p:txBody>
      </p:sp>
      <p:sp>
        <p:nvSpPr>
          <p:cNvPr id="17" name="Rektangel 16"/>
          <p:cNvSpPr/>
          <p:nvPr/>
        </p:nvSpPr>
        <p:spPr>
          <a:xfrm>
            <a:off x="5470525" y="2098958"/>
            <a:ext cx="792163" cy="42227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Homeless citizens are referred to appropriate housing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33338" y="1914808"/>
            <a:ext cx="819150" cy="6048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Kick off conference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33338" y="4851683"/>
            <a:ext cx="930275" cy="31591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Setting up ambassador corps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33338" y="5242208"/>
            <a:ext cx="930275" cy="31591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Implementation and anchoring tools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5191125" y="4821520"/>
            <a:ext cx="963613" cy="49847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>
                <a:ln w="3175">
                  <a:noFill/>
                </a:ln>
                <a:solidFill>
                  <a:schemeClr val="tx1"/>
                </a:solidFill>
              </a:rPr>
              <a:t>The municipalities are working methodically and rigorously with the supported housing methods.</a:t>
            </a:r>
            <a:endParaRPr lang="en-GB" sz="60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33338" y="4161120"/>
            <a:ext cx="930275" cy="54451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dirty="0" smtClean="0">
                <a:solidFill>
                  <a:schemeClr val="tx1"/>
                </a:solidFill>
              </a:rPr>
              <a:t>Preparation of template for the implementation plan</a:t>
            </a:r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663700" y="2311683"/>
            <a:ext cx="1027113" cy="32702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The municipalities enter into external collaborations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24" name="Line 129"/>
          <p:cNvSpPr>
            <a:spLocks noChangeShapeType="1"/>
          </p:cNvSpPr>
          <p:nvPr/>
        </p:nvSpPr>
        <p:spPr bwMode="auto">
          <a:xfrm flipV="1">
            <a:off x="2439988" y="5073933"/>
            <a:ext cx="27527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 flipH="1" flipV="1">
            <a:off x="5684838" y="5332695"/>
            <a:ext cx="0" cy="66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 flipH="1" flipV="1">
            <a:off x="5886450" y="3267358"/>
            <a:ext cx="7938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" name="Rektangel 30"/>
          <p:cNvSpPr>
            <a:spLocks noChangeArrowheads="1"/>
          </p:cNvSpPr>
          <p:nvPr/>
        </p:nvSpPr>
        <p:spPr bwMode="auto">
          <a:xfrm>
            <a:off x="5499100" y="2726020"/>
            <a:ext cx="744538" cy="55403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" smtClean="0"/>
              <a:t>Homeless citizens believe in own ability to maintain a home</a:t>
            </a:r>
            <a:endParaRPr lang="en-GB" sz="600"/>
          </a:p>
        </p:txBody>
      </p:sp>
      <p:sp>
        <p:nvSpPr>
          <p:cNvPr id="28" name="Rektangel 27"/>
          <p:cNvSpPr/>
          <p:nvPr/>
        </p:nvSpPr>
        <p:spPr>
          <a:xfrm>
            <a:off x="7589838" y="3329270"/>
            <a:ext cx="611187" cy="360363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/>
              <a:t>The citizens maintains their home</a:t>
            </a:r>
            <a:endParaRPr lang="en-GB" sz="600"/>
          </a:p>
        </p:txBody>
      </p:sp>
      <p:sp>
        <p:nvSpPr>
          <p:cNvPr id="29" name="Line 129"/>
          <p:cNvSpPr>
            <a:spLocks noChangeShapeType="1"/>
          </p:cNvSpPr>
          <p:nvPr/>
        </p:nvSpPr>
        <p:spPr bwMode="auto">
          <a:xfrm>
            <a:off x="2895600" y="3515008"/>
            <a:ext cx="1285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" name="Line 129"/>
          <p:cNvSpPr>
            <a:spLocks noChangeShapeType="1"/>
          </p:cNvSpPr>
          <p:nvPr/>
        </p:nvSpPr>
        <p:spPr bwMode="auto">
          <a:xfrm flipV="1">
            <a:off x="2689225" y="2456145"/>
            <a:ext cx="3746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" name="Line 129"/>
          <p:cNvSpPr>
            <a:spLocks noChangeShapeType="1"/>
          </p:cNvSpPr>
          <p:nvPr/>
        </p:nvSpPr>
        <p:spPr bwMode="auto">
          <a:xfrm>
            <a:off x="2882900" y="4002370"/>
            <a:ext cx="128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cxnSp>
        <p:nvCxnSpPr>
          <p:cNvPr id="32" name="Lige forbindelse 31"/>
          <p:cNvCxnSpPr/>
          <p:nvPr/>
        </p:nvCxnSpPr>
        <p:spPr>
          <a:xfrm>
            <a:off x="2443163" y="4521483"/>
            <a:ext cx="6350" cy="55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129"/>
          <p:cNvSpPr>
            <a:spLocks noChangeShapeType="1"/>
          </p:cNvSpPr>
          <p:nvPr/>
        </p:nvSpPr>
        <p:spPr bwMode="auto">
          <a:xfrm>
            <a:off x="4287838" y="2454558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GB" sz="1050"/>
          </a:p>
        </p:txBody>
      </p:sp>
      <p:sp>
        <p:nvSpPr>
          <p:cNvPr id="34" name="Line 129"/>
          <p:cNvSpPr>
            <a:spLocks noChangeShapeType="1"/>
          </p:cNvSpPr>
          <p:nvPr/>
        </p:nvSpPr>
        <p:spPr bwMode="auto">
          <a:xfrm flipH="1" flipV="1">
            <a:off x="5411788" y="4146833"/>
            <a:ext cx="6350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129"/>
          <p:cNvSpPr>
            <a:spLocks noChangeShapeType="1"/>
          </p:cNvSpPr>
          <p:nvPr/>
        </p:nvSpPr>
        <p:spPr bwMode="auto">
          <a:xfrm flipV="1">
            <a:off x="6262688" y="2398995"/>
            <a:ext cx="5159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" name="Line 47"/>
          <p:cNvSpPr>
            <a:spLocks noChangeShapeType="1"/>
          </p:cNvSpPr>
          <p:nvPr/>
        </p:nvSpPr>
        <p:spPr bwMode="auto">
          <a:xfrm flipV="1">
            <a:off x="5880100" y="2514883"/>
            <a:ext cx="1588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Line 126"/>
          <p:cNvSpPr>
            <a:spLocks noChangeShapeType="1"/>
          </p:cNvSpPr>
          <p:nvPr/>
        </p:nvSpPr>
        <p:spPr bwMode="auto">
          <a:xfrm flipH="1">
            <a:off x="6407150" y="2400583"/>
            <a:ext cx="1588" cy="1049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cxnSp>
        <p:nvCxnSpPr>
          <p:cNvPr id="38" name="Lige forbindelse 37"/>
          <p:cNvCxnSpPr/>
          <p:nvPr/>
        </p:nvCxnSpPr>
        <p:spPr>
          <a:xfrm>
            <a:off x="938213" y="5008845"/>
            <a:ext cx="117792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47"/>
          <p:cNvSpPr>
            <a:spLocks noChangeShapeType="1"/>
          </p:cNvSpPr>
          <p:nvPr/>
        </p:nvSpPr>
        <p:spPr bwMode="auto">
          <a:xfrm flipH="1" flipV="1">
            <a:off x="2114549" y="4505325"/>
            <a:ext cx="14287" cy="8925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 flipH="1" flipV="1">
            <a:off x="2225675" y="2645058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" name="Rektangel 40"/>
          <p:cNvSpPr/>
          <p:nvPr/>
        </p:nvSpPr>
        <p:spPr>
          <a:xfrm>
            <a:off x="1663700" y="1778283"/>
            <a:ext cx="1235075" cy="46355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600" smtClean="0">
                <a:solidFill>
                  <a:schemeClr val="tx1"/>
                </a:solidFill>
              </a:rPr>
              <a:t>The municipalities knows the current best knowledge in reducing homelessness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42" name="Line 129"/>
          <p:cNvSpPr>
            <a:spLocks noChangeShapeType="1"/>
          </p:cNvSpPr>
          <p:nvPr/>
        </p:nvSpPr>
        <p:spPr bwMode="auto">
          <a:xfrm>
            <a:off x="865188" y="2127533"/>
            <a:ext cx="765175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" name="Rektangel 30"/>
          <p:cNvSpPr>
            <a:spLocks noChangeArrowheads="1"/>
          </p:cNvSpPr>
          <p:nvPr/>
        </p:nvSpPr>
        <p:spPr bwMode="auto">
          <a:xfrm>
            <a:off x="6780213" y="2468845"/>
            <a:ext cx="823912" cy="646113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 smtClean="0"/>
              <a:t>The homeless citizens have strengthened social and personal skills and resources</a:t>
            </a:r>
            <a:endParaRPr lang="en-GB" sz="600"/>
          </a:p>
        </p:txBody>
      </p:sp>
      <p:sp>
        <p:nvSpPr>
          <p:cNvPr id="44" name="Rektangel 43"/>
          <p:cNvSpPr/>
          <p:nvPr/>
        </p:nvSpPr>
        <p:spPr>
          <a:xfrm>
            <a:off x="1663700" y="3033995"/>
            <a:ext cx="1174750" cy="70167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 The municipalities enter into collaborations agreements and implementations plans.</a:t>
            </a:r>
            <a:endParaRPr lang="en-GB" sz="600">
              <a:solidFill>
                <a:schemeClr val="tx1"/>
              </a:solidFill>
            </a:endParaRPr>
          </a:p>
        </p:txBody>
      </p:sp>
      <p:cxnSp>
        <p:nvCxnSpPr>
          <p:cNvPr id="45" name="Lige forbindelse 44"/>
          <p:cNvCxnSpPr/>
          <p:nvPr/>
        </p:nvCxnSpPr>
        <p:spPr>
          <a:xfrm flipV="1">
            <a:off x="960438" y="6001033"/>
            <a:ext cx="4724400" cy="34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129"/>
          <p:cNvSpPr>
            <a:spLocks noChangeShapeType="1"/>
          </p:cNvSpPr>
          <p:nvPr/>
        </p:nvSpPr>
        <p:spPr bwMode="auto">
          <a:xfrm flipV="1">
            <a:off x="1497013" y="3397533"/>
            <a:ext cx="1651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cxnSp>
        <p:nvCxnSpPr>
          <p:cNvPr id="47" name="Lige forbindelse 46"/>
          <p:cNvCxnSpPr>
            <a:stCxn id="20" idx="3"/>
            <a:endCxn id="39" idx="0"/>
          </p:cNvCxnSpPr>
          <p:nvPr/>
        </p:nvCxnSpPr>
        <p:spPr>
          <a:xfrm flipV="1">
            <a:off x="963613" y="5397899"/>
            <a:ext cx="1165223" cy="2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129"/>
          <p:cNvSpPr>
            <a:spLocks noChangeShapeType="1"/>
          </p:cNvSpPr>
          <p:nvPr/>
        </p:nvSpPr>
        <p:spPr bwMode="auto">
          <a:xfrm flipV="1">
            <a:off x="6242050" y="2753008"/>
            <a:ext cx="54133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7100888" y="3141945"/>
            <a:ext cx="9525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cxnSp>
        <p:nvCxnSpPr>
          <p:cNvPr id="50" name="Lige forbindelse 49"/>
          <p:cNvCxnSpPr>
            <a:endCxn id="49" idx="0"/>
          </p:cNvCxnSpPr>
          <p:nvPr/>
        </p:nvCxnSpPr>
        <p:spPr>
          <a:xfrm flipV="1">
            <a:off x="6696075" y="3667408"/>
            <a:ext cx="404813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3043238" y="3381658"/>
            <a:ext cx="1166812" cy="703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GB" sz="6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GB" sz="600" dirty="0" smtClean="0">
                <a:solidFill>
                  <a:schemeClr val="tx1"/>
                </a:solidFill>
              </a:rPr>
              <a:t>The  municipalities  resolve the problems of the homeless citizens and prepares § 141 action plans</a:t>
            </a:r>
          </a:p>
          <a:p>
            <a:pPr algn="ctr">
              <a:defRPr/>
            </a:pPr>
            <a:endParaRPr lang="en-GB" dirty="0"/>
          </a:p>
        </p:txBody>
      </p:sp>
      <p:sp>
        <p:nvSpPr>
          <p:cNvPr id="52" name="Opadbuet pil 51"/>
          <p:cNvSpPr/>
          <p:nvPr/>
        </p:nvSpPr>
        <p:spPr>
          <a:xfrm>
            <a:off x="4005263" y="4043645"/>
            <a:ext cx="860425" cy="182563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4376738" y="3451508"/>
            <a:ext cx="1014412" cy="5572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GB" sz="60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The homeless citizens have coordinated and coherent support</a:t>
            </a:r>
          </a:p>
          <a:p>
            <a:pPr algn="ctr">
              <a:defRPr/>
            </a:pPr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941763" y="2840320"/>
            <a:ext cx="1014412" cy="5572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GB" sz="6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GB" sz="600" dirty="0" smtClean="0">
                <a:solidFill>
                  <a:schemeClr val="tx1"/>
                </a:solidFill>
              </a:rPr>
              <a:t>The housing and/or  support needs of the homeless citizens are being clarified</a:t>
            </a:r>
          </a:p>
          <a:p>
            <a:pPr algn="ctr">
              <a:defRPr/>
            </a:pPr>
            <a:endParaRPr lang="en-GB" dirty="0"/>
          </a:p>
        </p:txBody>
      </p:sp>
      <p:sp>
        <p:nvSpPr>
          <p:cNvPr id="55" name="Nedadbuet pil 54"/>
          <p:cNvSpPr/>
          <p:nvPr/>
        </p:nvSpPr>
        <p:spPr>
          <a:xfrm rot="19449257">
            <a:off x="3351213" y="2984783"/>
            <a:ext cx="641350" cy="212725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6" name="Nedadbuet pil 55"/>
          <p:cNvSpPr/>
          <p:nvPr/>
        </p:nvSpPr>
        <p:spPr>
          <a:xfrm rot="2870770">
            <a:off x="4967288" y="3114958"/>
            <a:ext cx="493712" cy="246062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5476875" y="3399120"/>
            <a:ext cx="1265238" cy="5349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GB" sz="60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 sz="60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GB" sz="600" smtClean="0">
                <a:solidFill>
                  <a:schemeClr val="tx1"/>
                </a:solidFill>
              </a:rPr>
              <a:t>Homeless citizens receive appropriate supported housing</a:t>
            </a:r>
          </a:p>
          <a:p>
            <a:pPr algn="ctr">
              <a:defRPr/>
            </a:pPr>
            <a:endParaRPr lang="en-GB" sz="60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GB"/>
          </a:p>
        </p:txBody>
      </p:sp>
      <p:sp>
        <p:nvSpPr>
          <p:cNvPr id="58" name="Opadbuet pil 57"/>
          <p:cNvSpPr/>
          <p:nvPr/>
        </p:nvSpPr>
        <p:spPr>
          <a:xfrm>
            <a:off x="5249863" y="3943633"/>
            <a:ext cx="860425" cy="182562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9" name="Nedadbuet pil 58"/>
          <p:cNvSpPr/>
          <p:nvPr/>
        </p:nvSpPr>
        <p:spPr>
          <a:xfrm rot="7808888">
            <a:off x="4130675" y="3510245"/>
            <a:ext cx="376238" cy="166688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60" name="Figur 67"/>
          <p:cNvCxnSpPr/>
          <p:nvPr/>
        </p:nvCxnSpPr>
        <p:spPr>
          <a:xfrm rot="16200000" flipH="1">
            <a:off x="7290594" y="2742689"/>
            <a:ext cx="881063" cy="314325"/>
          </a:xfrm>
          <a:prstGeom prst="bentConnector3">
            <a:avLst>
              <a:gd name="adj1" fmla="val 3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Figur 67"/>
          <p:cNvCxnSpPr/>
          <p:nvPr/>
        </p:nvCxnSpPr>
        <p:spPr>
          <a:xfrm flipV="1">
            <a:off x="8072438" y="3129245"/>
            <a:ext cx="239712" cy="204788"/>
          </a:xfrm>
          <a:prstGeom prst="bentConnector3">
            <a:avLst>
              <a:gd name="adj1" fmla="val -142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Vinklet forbindelse 100"/>
          <p:cNvCxnSpPr>
            <a:stCxn id="22" idx="3"/>
          </p:cNvCxnSpPr>
          <p:nvPr/>
        </p:nvCxnSpPr>
        <p:spPr>
          <a:xfrm flipV="1">
            <a:off x="963613" y="3824570"/>
            <a:ext cx="230187" cy="6096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Theory of change – Group work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871003"/>
            <a:ext cx="8229600" cy="4255160"/>
          </a:xfrm>
        </p:spPr>
        <p:txBody>
          <a:bodyPr/>
          <a:lstStyle/>
          <a:p>
            <a:r>
              <a:rPr lang="en-GB" sz="3600" dirty="0" smtClean="0"/>
              <a:t>And now it's your turn to make a Theory of Change for a specific target group here in Kyrgyzstan</a:t>
            </a:r>
          </a:p>
          <a:p>
            <a:endParaRPr lang="en-GB" sz="2400" dirty="0" smtClean="0"/>
          </a:p>
          <a:p>
            <a:pPr lvl="1"/>
            <a:r>
              <a:rPr lang="en-GB" sz="2400" dirty="0" smtClean="0"/>
              <a:t>The solution of social problems is always closely linked to the context they have arisen in.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Working model during the day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3200" b="1" dirty="0" smtClean="0">
                <a:solidFill>
                  <a:schemeClr val="accent3"/>
                </a:solidFill>
              </a:rPr>
              <a:t>Individuel</a:t>
            </a:r>
          </a:p>
          <a:p>
            <a:r>
              <a:rPr lang="da-DK" sz="3200" b="1" dirty="0" smtClean="0">
                <a:solidFill>
                  <a:schemeClr val="accent3"/>
                </a:solidFill>
              </a:rPr>
              <a:t>Group </a:t>
            </a:r>
            <a:r>
              <a:rPr lang="da-DK" sz="3200" b="1" dirty="0" err="1" smtClean="0">
                <a:solidFill>
                  <a:schemeClr val="accent3"/>
                </a:solidFill>
              </a:rPr>
              <a:t>work</a:t>
            </a:r>
            <a:endParaRPr lang="da-DK" sz="3200" b="1" dirty="0" smtClean="0">
              <a:solidFill>
                <a:schemeClr val="accent3"/>
              </a:solidFill>
            </a:endParaRPr>
          </a:p>
          <a:p>
            <a:r>
              <a:rPr lang="da-DK" sz="3200" b="1" dirty="0" smtClean="0">
                <a:solidFill>
                  <a:schemeClr val="accent3"/>
                </a:solidFill>
              </a:rPr>
              <a:t>All </a:t>
            </a:r>
            <a:r>
              <a:rPr lang="da-DK" sz="3200" b="1" dirty="0" err="1" smtClean="0">
                <a:solidFill>
                  <a:schemeClr val="accent3"/>
                </a:solidFill>
              </a:rPr>
              <a:t>together</a:t>
            </a:r>
            <a:endParaRPr lang="da-DK" sz="3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Working model for the Group work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sz="2400" b="1" dirty="0" smtClean="0"/>
              <a:t>Example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sz="2800" dirty="0" smtClean="0"/>
              <a:t>Target group?</a:t>
            </a:r>
          </a:p>
          <a:p>
            <a:pPr>
              <a:buNone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Reflecting individually and take notes - 5 min.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Discussing in groups - 20 min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Gathering a joint Theory of Change on the board - 20 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Break 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sz="3200" b="1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SMART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65113" algn="l"/>
              </a:tabLst>
            </a:pPr>
            <a:r>
              <a:rPr lang="en-GB" b="1" dirty="0" smtClean="0"/>
              <a:t>S	Specific?</a:t>
            </a:r>
            <a:r>
              <a:rPr lang="en-GB" dirty="0" smtClean="0"/>
              <a:t> </a:t>
            </a:r>
          </a:p>
          <a:p>
            <a:pPr marL="1152000" lvl="2" indent="-216000">
              <a:buNone/>
              <a:tabLst>
                <a:tab pos="265113" algn="l"/>
              </a:tabLst>
            </a:pPr>
            <a:r>
              <a:rPr lang="en-GB" sz="1400" dirty="0" smtClean="0"/>
              <a:t>Specific and unambiguous manner, focused and clearly defined. The goal or objective must be straightforward, action-oriented and clearly indicate the expected goals Who is involved? What will happen? Why is it important? How will it happen? </a:t>
            </a:r>
            <a:r>
              <a:rPr lang="en-GB" sz="1400" dirty="0" err="1" smtClean="0"/>
              <a:t>Wh</a:t>
            </a:r>
            <a:r>
              <a:rPr lang="en-GB" sz="1400" dirty="0" smtClean="0"/>
              <a:t>-questions can help to make the target quite specific.</a:t>
            </a:r>
          </a:p>
          <a:p>
            <a:pPr>
              <a:tabLst>
                <a:tab pos="265113" algn="l"/>
              </a:tabLst>
            </a:pPr>
            <a:r>
              <a:rPr lang="en-GB" b="1" dirty="0" smtClean="0"/>
              <a:t>M 	Measurable? </a:t>
            </a:r>
          </a:p>
          <a:p>
            <a:pPr marL="1152000" lvl="2" indent="-216000">
              <a:buNone/>
              <a:tabLst>
                <a:tab pos="265113" algn="l"/>
              </a:tabLst>
            </a:pPr>
            <a:r>
              <a:rPr lang="en-GB" sz="1400" dirty="0" smtClean="0"/>
              <a:t>A goal must be measurable. How do you know that the change has occurred? The measurement can be carried out?</a:t>
            </a:r>
          </a:p>
          <a:p>
            <a:pPr>
              <a:tabLst>
                <a:tab pos="265113" algn="l"/>
              </a:tabLst>
            </a:pPr>
            <a:r>
              <a:rPr lang="en-GB" b="1" dirty="0" smtClean="0"/>
              <a:t>A	Accepted?</a:t>
            </a:r>
          </a:p>
          <a:p>
            <a:pPr marL="1152000" indent="-216000">
              <a:spcBef>
                <a:spcPts val="288"/>
              </a:spcBef>
              <a:buNone/>
              <a:tabLst>
                <a:tab pos="265113" algn="l"/>
              </a:tabLst>
            </a:pPr>
            <a:r>
              <a:rPr lang="en-GB" sz="1400" dirty="0" smtClean="0"/>
              <a:t>Is there agreement on the goal among the main players? And in the target group? Is it a good measure of what will be perceived as a success? Are there someone who will potentially work against goals being achieved?</a:t>
            </a:r>
          </a:p>
          <a:p>
            <a:pPr>
              <a:tabLst>
                <a:tab pos="265113" algn="l"/>
              </a:tabLst>
            </a:pPr>
            <a:r>
              <a:rPr lang="en-GB" b="1" dirty="0" smtClean="0"/>
              <a:t>R  	Realistic?</a:t>
            </a:r>
          </a:p>
          <a:p>
            <a:pPr marL="1152000" lvl="1" indent="-216000">
              <a:spcBef>
                <a:spcPts val="288"/>
              </a:spcBef>
              <a:buNone/>
              <a:tabLst>
                <a:tab pos="265113" algn="l"/>
              </a:tabLst>
            </a:pPr>
            <a:r>
              <a:rPr lang="en-GB" sz="1400" dirty="0" smtClean="0">
                <a:cs typeface="Geneva" charset="0"/>
              </a:rPr>
              <a:t>An accepted goal is not necessarily realistic. Is it likely that the target can be  achieved with the resources available? Is the goal  more an expression of a dream? Or is there a clear and logical relationship between means and ends?</a:t>
            </a:r>
            <a:endParaRPr lang="en-GB" sz="1400" dirty="0" smtClean="0"/>
          </a:p>
          <a:p>
            <a:pPr>
              <a:tabLst>
                <a:tab pos="265113" algn="l"/>
              </a:tabLst>
            </a:pPr>
            <a:r>
              <a:rPr lang="en-GB" b="1" dirty="0" smtClean="0"/>
              <a:t>T 	Time Bound?</a:t>
            </a:r>
          </a:p>
          <a:p>
            <a:pPr marL="1152000" lvl="1" indent="-216000">
              <a:spcBef>
                <a:spcPts val="288"/>
              </a:spcBef>
              <a:buNone/>
              <a:tabLst>
                <a:tab pos="265113" algn="l"/>
              </a:tabLst>
            </a:pPr>
            <a:r>
              <a:rPr lang="en-GB" sz="1400" dirty="0" smtClean="0">
                <a:cs typeface="Geneva" charset="0"/>
              </a:rPr>
              <a:t>When should it be measured if the goal s are reached? The deadline should be realistic and achievable</a:t>
            </a:r>
            <a:r>
              <a:rPr lang="en-GB" sz="1200" dirty="0" smtClean="0">
                <a:cs typeface="Geneva" charset="0"/>
              </a:rPr>
              <a:t>.</a:t>
            </a:r>
            <a:endParaRPr lang="en-GB" sz="1200" dirty="0">
              <a:cs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Measuring and monitoring indicators</a:t>
            </a:r>
            <a:br>
              <a:rPr lang="en-GB" sz="2400" dirty="0" smtClean="0"/>
            </a:b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b="1" dirty="0" smtClean="0"/>
              <a:t>What should be monitored?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Indicators, frequency and by whom?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b="1" dirty="0" smtClean="0"/>
              <a:t>Indicators: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Ensures the project has successful momentum 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Identifies if the project has achieved the goals</a:t>
            </a:r>
            <a:endParaRPr lang="en-GB" sz="2400" i="1" dirty="0" smtClean="0"/>
          </a:p>
          <a:p>
            <a:pPr lvl="1">
              <a:buFont typeface="Arial" pitchFamily="34" charset="0"/>
              <a:buChar char="•"/>
            </a:pPr>
            <a:r>
              <a:rPr lang="en-GB" sz="2400" dirty="0" smtClean="0"/>
              <a:t>Definition of an indicator:</a:t>
            </a:r>
          </a:p>
          <a:p>
            <a:pPr lvl="1">
              <a:buFont typeface="Arial" pitchFamily="34" charset="0"/>
              <a:buChar char="•"/>
            </a:pPr>
            <a:r>
              <a:rPr lang="en-GB" i="1" dirty="0" smtClean="0"/>
              <a:t>An indicator is a quantitative unit of measurement indicating whether the expected activities have been completed. A good indicator indicates a quantitative size of what the target, to be attained, is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Indicators are used to make objectives measurable.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RACER model - quality assurance for Indicators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RACER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65113" algn="l"/>
              </a:tabLst>
            </a:pPr>
            <a:r>
              <a:rPr lang="en-GB" b="1" dirty="0" smtClean="0"/>
              <a:t>R	Relevant?</a:t>
            </a:r>
            <a:r>
              <a:rPr lang="en-GB" dirty="0" smtClean="0"/>
              <a:t> </a:t>
            </a:r>
          </a:p>
          <a:p>
            <a:pPr marL="1152000" lvl="2" indent="-216000">
              <a:buNone/>
              <a:tabLst>
                <a:tab pos="265113" algn="l"/>
              </a:tabLst>
            </a:pPr>
            <a:r>
              <a:rPr lang="en-US" sz="1400" dirty="0" smtClean="0">
                <a:cs typeface="Arial" pitchFamily="34" charset="0"/>
              </a:rPr>
              <a:t>Is the indicator relevant to the project? Is there alignment between the indicator and the project goals? </a:t>
            </a:r>
            <a:endParaRPr lang="en-GB" sz="1400" dirty="0" smtClean="0"/>
          </a:p>
          <a:p>
            <a:pPr>
              <a:tabLst>
                <a:tab pos="265113" algn="l"/>
              </a:tabLst>
            </a:pPr>
            <a:r>
              <a:rPr lang="en-GB" b="1" dirty="0" smtClean="0"/>
              <a:t>A 	Accepted? </a:t>
            </a:r>
          </a:p>
          <a:p>
            <a:pPr marL="1152000" lvl="2" indent="-216000">
              <a:buNone/>
              <a:tabLst>
                <a:tab pos="265113" algn="l"/>
              </a:tabLst>
            </a:pPr>
            <a:r>
              <a:rPr lang="en-US" sz="1400" dirty="0" smtClean="0">
                <a:cs typeface="Arial" pitchFamily="34" charset="0"/>
              </a:rPr>
              <a:t>Is the indicator generally accepted by those who have to work with it.</a:t>
            </a:r>
            <a:endParaRPr lang="da-DK" sz="1400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  <a:tabLst>
                <a:tab pos="265113" algn="l"/>
              </a:tabLst>
            </a:pPr>
            <a:r>
              <a:rPr lang="en-GB" b="1" dirty="0" smtClean="0"/>
              <a:t>C	Credible?</a:t>
            </a:r>
          </a:p>
          <a:p>
            <a:pPr marL="1152000" indent="-216000">
              <a:spcBef>
                <a:spcPts val="288"/>
              </a:spcBef>
              <a:buNone/>
              <a:tabLst>
                <a:tab pos="265113" algn="l"/>
              </a:tabLst>
            </a:pPr>
            <a:r>
              <a:rPr lang="en-US" sz="1400" dirty="0" smtClean="0">
                <a:cs typeface="Arial" pitchFamily="34" charset="0"/>
              </a:rPr>
              <a:t>Is the indicator clear and easy to interpret? Is it credible for non-experts</a:t>
            </a:r>
            <a:endParaRPr lang="en-GB" sz="1400" dirty="0" smtClean="0"/>
          </a:p>
          <a:p>
            <a:pPr>
              <a:tabLst>
                <a:tab pos="265113" algn="l"/>
              </a:tabLst>
            </a:pPr>
            <a:r>
              <a:rPr lang="en-GB" b="1" dirty="0" smtClean="0"/>
              <a:t>E  	Easy?</a:t>
            </a:r>
          </a:p>
          <a:p>
            <a:pPr marL="1152000" lvl="1" indent="-216000">
              <a:spcBef>
                <a:spcPts val="288"/>
              </a:spcBef>
              <a:buNone/>
              <a:tabLst>
                <a:tab pos="265113" algn="l"/>
              </a:tabLst>
            </a:pPr>
            <a:r>
              <a:rPr lang="en-GB" sz="1400" dirty="0" smtClean="0">
                <a:cs typeface="Geneva" charset="0"/>
              </a:rPr>
              <a:t>An </a:t>
            </a:r>
            <a:r>
              <a:rPr lang="en-US" sz="1400" dirty="0" smtClean="0">
                <a:cs typeface="Arial" pitchFamily="34" charset="0"/>
              </a:rPr>
              <a:t>Is it easy to collect data for the indicator? ? Is there alignment between cost of collection and the value of data?</a:t>
            </a:r>
            <a:endParaRPr lang="en-GB" sz="1400" dirty="0" smtClean="0"/>
          </a:p>
          <a:p>
            <a:pPr>
              <a:tabLst>
                <a:tab pos="265113" algn="l"/>
              </a:tabLst>
            </a:pPr>
            <a:r>
              <a:rPr lang="en-GB" b="1" dirty="0" smtClean="0"/>
              <a:t>R 	Robust?</a:t>
            </a:r>
          </a:p>
          <a:p>
            <a:pPr marL="1152000" lvl="1" indent="-216000">
              <a:spcBef>
                <a:spcPts val="288"/>
              </a:spcBef>
              <a:buNone/>
              <a:tabLst>
                <a:tab pos="265113" algn="l"/>
              </a:tabLst>
            </a:pPr>
            <a:r>
              <a:rPr lang="en-US" sz="1400" dirty="0" smtClean="0">
                <a:cs typeface="Arial" pitchFamily="34" charset="0"/>
              </a:rPr>
              <a:t>The indicator cannot be misused or </a:t>
            </a:r>
            <a:r>
              <a:rPr lang="en-US" sz="1400" dirty="0" err="1" smtClean="0">
                <a:cs typeface="Arial" pitchFamily="34" charset="0"/>
              </a:rPr>
              <a:t>mis</a:t>
            </a:r>
            <a:r>
              <a:rPr lang="en-US" sz="1400" dirty="0" smtClean="0">
                <a:cs typeface="Arial" pitchFamily="34" charset="0"/>
              </a:rPr>
              <a:t>-represented? Is it possible to manipulate the data?</a:t>
            </a:r>
            <a:r>
              <a:rPr lang="en-GB" sz="1200" dirty="0" smtClean="0">
                <a:cs typeface="Geneva" charset="0"/>
              </a:rPr>
              <a:t>.</a:t>
            </a:r>
            <a:endParaRPr lang="en-GB" sz="1200" dirty="0">
              <a:cs typeface="Genev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1268"/>
            <a:ext cx="5662613" cy="809625"/>
          </a:xfrm>
        </p:spPr>
        <p:txBody>
          <a:bodyPr/>
          <a:lstStyle/>
          <a:p>
            <a:r>
              <a:rPr lang="en-GB" smtClean="0"/>
              <a:t>CREAM</a:t>
            </a:r>
            <a:br>
              <a:rPr lang="en-GB" smtClean="0"/>
            </a:br>
            <a:r>
              <a:rPr lang="en-GB" smtClean="0"/>
              <a:t>Indicators should be: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47581"/>
            <a:ext cx="8229600" cy="4692650"/>
          </a:xfrm>
        </p:spPr>
        <p:txBody>
          <a:bodyPr/>
          <a:lstStyle/>
          <a:p>
            <a:pPr>
              <a:buNone/>
            </a:pPr>
            <a:r>
              <a:rPr lang="en-GB" b="1" smtClean="0"/>
              <a:t>Clear</a:t>
            </a:r>
          </a:p>
          <a:p>
            <a:pPr>
              <a:buNone/>
            </a:pPr>
            <a:r>
              <a:rPr lang="en-GB" smtClean="0"/>
              <a:t>Described in concrete operational language</a:t>
            </a:r>
          </a:p>
          <a:p>
            <a:pPr>
              <a:buNone/>
            </a:pPr>
            <a:endParaRPr lang="en-GB" b="1" smtClean="0"/>
          </a:p>
          <a:p>
            <a:pPr>
              <a:buNone/>
            </a:pPr>
            <a:r>
              <a:rPr lang="en-GB" b="1" smtClean="0"/>
              <a:t>Relevant</a:t>
            </a:r>
          </a:p>
          <a:p>
            <a:pPr>
              <a:buNone/>
            </a:pPr>
            <a:r>
              <a:rPr lang="en-GB" smtClean="0"/>
              <a:t>Tightly linked to essential variables that drive performance</a:t>
            </a:r>
          </a:p>
          <a:p>
            <a:pPr>
              <a:buNone/>
            </a:pPr>
            <a:endParaRPr lang="en-GB" b="1" smtClean="0"/>
          </a:p>
          <a:p>
            <a:pPr>
              <a:buNone/>
            </a:pPr>
            <a:r>
              <a:rPr lang="en-GB" b="1" smtClean="0"/>
              <a:t>Economical</a:t>
            </a:r>
          </a:p>
          <a:p>
            <a:pPr>
              <a:buNone/>
            </a:pPr>
            <a:r>
              <a:rPr lang="en-GB" smtClean="0"/>
              <a:t>Affordable to measure</a:t>
            </a:r>
          </a:p>
          <a:p>
            <a:pPr>
              <a:buNone/>
            </a:pPr>
            <a:endParaRPr lang="en-GB" b="1" smtClean="0"/>
          </a:p>
          <a:p>
            <a:pPr>
              <a:buNone/>
            </a:pPr>
            <a:r>
              <a:rPr lang="en-GB" b="1" smtClean="0"/>
              <a:t>Adequate</a:t>
            </a:r>
          </a:p>
          <a:p>
            <a:pPr>
              <a:buNone/>
            </a:pPr>
            <a:r>
              <a:rPr lang="en-GB" smtClean="0"/>
              <a:t>Sufficient for the collection of essential performance data</a:t>
            </a:r>
          </a:p>
          <a:p>
            <a:pPr>
              <a:buNone/>
            </a:pPr>
            <a:endParaRPr lang="en-GB" b="1" smtClean="0"/>
          </a:p>
          <a:p>
            <a:pPr>
              <a:buNone/>
            </a:pPr>
            <a:r>
              <a:rPr lang="en-GB" b="1" smtClean="0"/>
              <a:t>Monitorable</a:t>
            </a:r>
          </a:p>
          <a:p>
            <a:pPr>
              <a:buNone/>
            </a:pPr>
            <a:r>
              <a:rPr lang="en-GB" smtClean="0"/>
              <a:t>Measurable within the capacities of the organization itself, not needing external evaluators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 smtClean="0"/>
              <a:t>Producing</a:t>
            </a:r>
            <a:r>
              <a:rPr lang="da-DK" smtClean="0"/>
              <a:t> a </a:t>
            </a:r>
            <a:r>
              <a:rPr lang="da-DK" err="1" smtClean="0"/>
              <a:t>Theory</a:t>
            </a:r>
            <a:r>
              <a:rPr lang="da-DK" smtClean="0"/>
              <a:t> of </a:t>
            </a:r>
            <a:r>
              <a:rPr lang="da-DK" err="1" smtClean="0"/>
              <a:t>Change</a:t>
            </a:r>
            <a:r>
              <a:rPr lang="da-DK" smtClean="0"/>
              <a:t/>
            </a:r>
            <a:br>
              <a:rPr lang="da-DK" smtClean="0"/>
            </a:br>
            <a:r>
              <a:rPr lang="da-DK" err="1" smtClean="0"/>
              <a:t>Quick</a:t>
            </a:r>
            <a:r>
              <a:rPr lang="da-DK" smtClean="0"/>
              <a:t> </a:t>
            </a:r>
            <a:r>
              <a:rPr lang="da-DK" err="1" smtClean="0"/>
              <a:t>refresher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Involve key stakeholders</a:t>
            </a:r>
          </a:p>
          <a:p>
            <a:r>
              <a:rPr lang="en-GB" sz="2000" dirty="0" smtClean="0"/>
              <a:t>Clarify the purpose (mission)</a:t>
            </a:r>
          </a:p>
          <a:p>
            <a:r>
              <a:rPr lang="en-GB" sz="2000" dirty="0" smtClean="0"/>
              <a:t>Identify the kinds and levels of </a:t>
            </a:r>
            <a:r>
              <a:rPr lang="en-GB" sz="2000" dirty="0" err="1" smtClean="0"/>
              <a:t>knowles</a:t>
            </a:r>
            <a:r>
              <a:rPr lang="en-GB" sz="2000" dirty="0" smtClean="0"/>
              <a:t> that will be used</a:t>
            </a:r>
          </a:p>
          <a:p>
            <a:r>
              <a:rPr lang="en-GB" sz="2000" dirty="0" smtClean="0"/>
              <a:t> Limit and specify the target population</a:t>
            </a:r>
          </a:p>
          <a:p>
            <a:r>
              <a:rPr lang="en-GB" sz="2000" dirty="0" smtClean="0"/>
              <a:t>Specify the definition of success</a:t>
            </a:r>
          </a:p>
          <a:p>
            <a:r>
              <a:rPr lang="en-GB" sz="2000" dirty="0" err="1" smtClean="0"/>
              <a:t>Manualize</a:t>
            </a:r>
            <a:r>
              <a:rPr lang="en-GB" sz="2000" dirty="0" smtClean="0"/>
              <a:t> the program elements</a:t>
            </a:r>
          </a:p>
          <a:p>
            <a:r>
              <a:rPr lang="en-GB" sz="2000" dirty="0" smtClean="0"/>
              <a:t>Relate specific activities to incremental change in short-term outcomes</a:t>
            </a:r>
          </a:p>
          <a:p>
            <a:r>
              <a:rPr lang="en-GB" sz="2000" dirty="0" smtClean="0"/>
              <a:t>Clarify implementation challenges and indicators that will be used to manage implementation</a:t>
            </a:r>
          </a:p>
          <a:p>
            <a:r>
              <a:rPr lang="en-GB" sz="2000" dirty="0" smtClean="0"/>
              <a:t>Specify the governance and accountability systems and processes </a:t>
            </a:r>
          </a:p>
          <a:p>
            <a:r>
              <a:rPr lang="en-GB" sz="2000" dirty="0" smtClean="0"/>
              <a:t>Plan what kind of evaluation will be used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Work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sz="3200" b="1" dirty="0" smtClean="0">
                <a:solidFill>
                  <a:schemeClr val="accent3"/>
                </a:solidFill>
              </a:rPr>
              <a:t>The </a:t>
            </a:r>
            <a:r>
              <a:rPr lang="da-DK" sz="3200" b="1" dirty="0" err="1" smtClean="0">
                <a:solidFill>
                  <a:schemeClr val="accent3"/>
                </a:solidFill>
              </a:rPr>
              <a:t>way</a:t>
            </a:r>
            <a:r>
              <a:rPr lang="da-DK" sz="3200" b="1" dirty="0" smtClean="0">
                <a:solidFill>
                  <a:schemeClr val="accent3"/>
                </a:solidFill>
              </a:rPr>
              <a:t> </a:t>
            </a:r>
            <a:r>
              <a:rPr lang="da-DK" sz="3200" b="1" dirty="0" err="1" smtClean="0">
                <a:solidFill>
                  <a:schemeClr val="accent3"/>
                </a:solidFill>
              </a:rPr>
              <a:t>we</a:t>
            </a:r>
            <a:r>
              <a:rPr lang="da-DK" sz="3200" b="1" dirty="0" smtClean="0">
                <a:solidFill>
                  <a:schemeClr val="accent3"/>
                </a:solidFill>
              </a:rPr>
              <a:t> </a:t>
            </a:r>
            <a:r>
              <a:rPr lang="da-DK" sz="3200" b="1" dirty="0" err="1" smtClean="0">
                <a:solidFill>
                  <a:schemeClr val="accent3"/>
                </a:solidFill>
              </a:rPr>
              <a:t>work</a:t>
            </a:r>
            <a:r>
              <a:rPr lang="da-DK" sz="3200" b="1" dirty="0" smtClean="0">
                <a:solidFill>
                  <a:schemeClr val="accent3"/>
                </a:solidFill>
              </a:rPr>
              <a:t> </a:t>
            </a:r>
            <a:r>
              <a:rPr lang="da-DK" sz="3200" b="1" dirty="0" err="1" smtClean="0">
                <a:solidFill>
                  <a:schemeClr val="accent3"/>
                </a:solidFill>
              </a:rPr>
              <a:t>with</a:t>
            </a:r>
            <a:r>
              <a:rPr lang="da-DK" sz="3200" b="1" dirty="0" smtClean="0">
                <a:solidFill>
                  <a:schemeClr val="accent3"/>
                </a:solidFill>
              </a:rPr>
              <a:t> </a:t>
            </a:r>
            <a:r>
              <a:rPr lang="da-DK" sz="3200" b="1" dirty="0" err="1" smtClean="0">
                <a:solidFill>
                  <a:schemeClr val="accent3"/>
                </a:solidFill>
              </a:rPr>
              <a:t>change</a:t>
            </a:r>
            <a:r>
              <a:rPr lang="da-DK" sz="3200" b="1" dirty="0" smtClean="0">
                <a:solidFill>
                  <a:schemeClr val="accent3"/>
                </a:solidFill>
              </a:rPr>
              <a:t> in Denmark</a:t>
            </a:r>
          </a:p>
          <a:p>
            <a:r>
              <a:rPr lang="da-DK" sz="3200" b="1" dirty="0" smtClean="0">
                <a:solidFill>
                  <a:schemeClr val="accent3"/>
                </a:solidFill>
              </a:rPr>
              <a:t>A short </a:t>
            </a:r>
            <a:r>
              <a:rPr lang="da-DK" sz="3200" b="1" dirty="0" err="1" smtClean="0">
                <a:solidFill>
                  <a:schemeClr val="accent3"/>
                </a:solidFill>
              </a:rPr>
              <a:t>review</a:t>
            </a:r>
            <a:endParaRPr lang="da-DK" sz="3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 smtClean="0"/>
              <a:t>Additional</a:t>
            </a:r>
            <a:r>
              <a:rPr lang="da-DK" smtClean="0"/>
              <a:t> </a:t>
            </a:r>
            <a:r>
              <a:rPr lang="da-DK" err="1" smtClean="0"/>
              <a:t>literature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J.Z. </a:t>
            </a:r>
            <a:r>
              <a:rPr lang="da-DK" dirty="0" err="1" smtClean="0"/>
              <a:t>Kusek</a:t>
            </a:r>
            <a:r>
              <a:rPr lang="da-DK" dirty="0" smtClean="0"/>
              <a:t> and R. Rist: ”Ten steps to a </a:t>
            </a:r>
            <a:r>
              <a:rPr lang="da-DK" dirty="0" err="1" smtClean="0"/>
              <a:t>Results-based</a:t>
            </a:r>
            <a:r>
              <a:rPr lang="da-DK" dirty="0" smtClean="0"/>
              <a:t> </a:t>
            </a:r>
            <a:r>
              <a:rPr lang="da-DK" dirty="0" err="1" smtClean="0"/>
              <a:t>Monitoring</a:t>
            </a:r>
            <a:r>
              <a:rPr lang="da-DK" dirty="0" smtClean="0"/>
              <a:t> and </a:t>
            </a:r>
            <a:r>
              <a:rPr lang="da-DK" dirty="0" err="1" smtClean="0"/>
              <a:t>Evaluation</a:t>
            </a:r>
            <a:r>
              <a:rPr lang="da-DK" dirty="0" smtClean="0"/>
              <a:t> System. Washington, DC World Bank 2004</a:t>
            </a:r>
          </a:p>
          <a:p>
            <a:endParaRPr lang="da-DK" dirty="0" smtClean="0"/>
          </a:p>
          <a:p>
            <a:r>
              <a:rPr lang="da-DK" dirty="0" err="1" smtClean="0"/>
              <a:t>www.dekhconsulting.com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Project Work</a:t>
            </a:r>
            <a:endParaRPr lang="en-GB" sz="2400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457200" y="1758461"/>
            <a:ext cx="8229600" cy="4367701"/>
          </a:xfrm>
        </p:spPr>
        <p:txBody>
          <a:bodyPr/>
          <a:lstStyle/>
          <a:p>
            <a:r>
              <a:rPr lang="en-GB" sz="2400" dirty="0" smtClean="0"/>
              <a:t>Working with change</a:t>
            </a:r>
          </a:p>
          <a:p>
            <a:r>
              <a:rPr lang="en-GB" sz="2400" dirty="0" smtClean="0"/>
              <a:t>Starting with real problems</a:t>
            </a:r>
          </a:p>
          <a:p>
            <a:r>
              <a:rPr lang="en-GB" sz="2400" dirty="0" smtClean="0"/>
              <a:t>Everyone involved are a part of the process</a:t>
            </a:r>
          </a:p>
          <a:p>
            <a:r>
              <a:rPr lang="en-GB" sz="2400" dirty="0" smtClean="0"/>
              <a:t>Experimental work and Pilots</a:t>
            </a:r>
          </a:p>
          <a:p>
            <a:r>
              <a:rPr lang="en-GB" sz="2400" dirty="0" smtClean="0"/>
              <a:t>Evaluation – Experience and Outcomes</a:t>
            </a:r>
          </a:p>
          <a:p>
            <a:r>
              <a:rPr lang="en-GB" sz="2400" dirty="0" smtClean="0"/>
              <a:t>What works and what doesn’t?</a:t>
            </a:r>
          </a:p>
          <a:p>
            <a:r>
              <a:rPr lang="en-GB" sz="2400" dirty="0" smtClean="0"/>
              <a:t>Some elements do work</a:t>
            </a:r>
          </a:p>
          <a:p>
            <a:r>
              <a:rPr lang="en-GB" sz="2400" dirty="0" smtClean="0"/>
              <a:t>Communication and dissemination</a:t>
            </a:r>
          </a:p>
          <a:p>
            <a:r>
              <a:rPr lang="en-GB" sz="2400" dirty="0" smtClean="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Project example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 group of local people contacts a voluntary social organisation to discuss how to start a broad social project based on cooperation between public officials and volunteers.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The local area is characterised by:</a:t>
            </a:r>
          </a:p>
          <a:p>
            <a:r>
              <a:rPr lang="en-GB" dirty="0" smtClean="0"/>
              <a:t>Many older people with health problems and problems with addictions</a:t>
            </a:r>
          </a:p>
          <a:p>
            <a:r>
              <a:rPr lang="en-GB" dirty="0" smtClean="0"/>
              <a:t>Some residents with mental health difficulties</a:t>
            </a:r>
          </a:p>
          <a:p>
            <a:r>
              <a:rPr lang="en-GB" dirty="0" smtClean="0"/>
              <a:t>Some children who do not live with their parents.</a:t>
            </a:r>
          </a:p>
          <a:p>
            <a:r>
              <a:rPr lang="en-GB" dirty="0" smtClean="0"/>
              <a:t>Very low average income</a:t>
            </a:r>
          </a:p>
          <a:p>
            <a:r>
              <a:rPr lang="en-GB" dirty="0" smtClean="0"/>
              <a:t>The area is marked by abandonment and stagnancy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Group work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800665"/>
            <a:ext cx="8229600" cy="4325498"/>
          </a:xfrm>
        </p:spPr>
        <p:txBody>
          <a:bodyPr/>
          <a:lstStyle/>
          <a:p>
            <a:r>
              <a:rPr lang="en-GB" sz="2400" dirty="0" smtClean="0"/>
              <a:t>Problem and target group</a:t>
            </a:r>
          </a:p>
          <a:p>
            <a:r>
              <a:rPr lang="en-GB" sz="2400" dirty="0" smtClean="0"/>
              <a:t>Stakeholders</a:t>
            </a:r>
          </a:p>
          <a:p>
            <a:r>
              <a:rPr lang="en-GB" sz="2400" dirty="0" smtClean="0"/>
              <a:t>Theory of change – Workshop</a:t>
            </a:r>
          </a:p>
          <a:p>
            <a:pPr lvl="1"/>
            <a:r>
              <a:rPr lang="en-GB" sz="2400" dirty="0" smtClean="0"/>
              <a:t>Clarification of what changes are desired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Organisation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Steering Group- who decides?</a:t>
            </a:r>
          </a:p>
          <a:p>
            <a:r>
              <a:rPr lang="en-GB" dirty="0" smtClean="0"/>
              <a:t>A Knowledge Group - who has knowledge and can give good professional advice?</a:t>
            </a:r>
          </a:p>
          <a:p>
            <a:r>
              <a:rPr lang="en-GB" dirty="0" smtClean="0"/>
              <a:t>Project Group</a:t>
            </a:r>
          </a:p>
          <a:p>
            <a:r>
              <a:rPr lang="en-GB" dirty="0" smtClean="0"/>
              <a:t>Performers of social work? – the social workers</a:t>
            </a:r>
          </a:p>
          <a:p>
            <a:r>
              <a:rPr lang="en-GB" dirty="0" smtClean="0"/>
              <a:t>Professional coaching, supervision and teaching?</a:t>
            </a:r>
          </a:p>
          <a:p>
            <a:r>
              <a:rPr lang="en-GB" dirty="0" smtClean="0"/>
              <a:t>Daily management?</a:t>
            </a:r>
          </a:p>
          <a:p>
            <a:r>
              <a:rPr lang="en-GB" dirty="0" smtClean="0"/>
              <a:t>Employee skills and flexibility?</a:t>
            </a:r>
          </a:p>
          <a:p>
            <a:r>
              <a:rPr lang="en-GB" dirty="0" smtClean="0"/>
              <a:t>NGO - volunteers?</a:t>
            </a:r>
          </a:p>
          <a:p>
            <a:r>
              <a:rPr lang="en-GB" dirty="0" smtClean="0"/>
              <a:t>Involvement of citizens?</a:t>
            </a:r>
          </a:p>
          <a:p>
            <a:r>
              <a:rPr lang="en-GB" dirty="0" smtClean="0"/>
              <a:t>Partnerships / co-creation?</a:t>
            </a:r>
          </a:p>
          <a:p>
            <a:r>
              <a:rPr lang="en-GB" dirty="0" smtClean="0"/>
              <a:t>A legal basis</a:t>
            </a:r>
          </a:p>
          <a:p>
            <a:endParaRPr lang="en-GB" dirty="0" smtClean="0"/>
          </a:p>
          <a:p>
            <a:pPr algn="ctr">
              <a:buNone/>
            </a:pPr>
            <a:r>
              <a:rPr lang="en-GB" sz="2400" i="1" dirty="0" smtClean="0"/>
              <a:t>Where do you see yourselves in this organisation?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5760720" cy="1266825"/>
          </a:xfrm>
        </p:spPr>
        <p:txBody>
          <a:bodyPr/>
          <a:lstStyle/>
          <a:p>
            <a:r>
              <a:rPr lang="en-GB" sz="2400" dirty="0" smtClean="0"/>
              <a:t>Considering options for learning and change along the way is critical to Project Work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814731"/>
            <a:ext cx="8229600" cy="4311431"/>
          </a:xfrm>
        </p:spPr>
        <p:txBody>
          <a:bodyPr/>
          <a:lstStyle/>
          <a:p>
            <a:r>
              <a:rPr lang="en-GB" dirty="0" smtClean="0"/>
              <a:t>Project work as a circular process</a:t>
            </a:r>
          </a:p>
          <a:p>
            <a:endParaRPr lang="en-GB" dirty="0" smtClean="0"/>
          </a:p>
          <a:p>
            <a:r>
              <a:rPr lang="en-GB" dirty="0" smtClean="0"/>
              <a:t>What works well?</a:t>
            </a:r>
          </a:p>
          <a:p>
            <a:endParaRPr lang="en-GB" dirty="0" smtClean="0"/>
          </a:p>
          <a:p>
            <a:r>
              <a:rPr lang="en-GB" dirty="0" smtClean="0"/>
              <a:t>What improvements are needed?</a:t>
            </a:r>
          </a:p>
          <a:p>
            <a:endParaRPr lang="en-GB" dirty="0" smtClean="0"/>
          </a:p>
          <a:p>
            <a:r>
              <a:rPr lang="en-GB" dirty="0" smtClean="0"/>
              <a:t>SWOT analysis - Strengths, Weaknesses. Opportunities and Threats?</a:t>
            </a:r>
          </a:p>
          <a:p>
            <a:endParaRPr lang="en-GB" dirty="0" smtClean="0"/>
          </a:p>
          <a:p>
            <a:r>
              <a:rPr lang="en-GB" dirty="0" smtClean="0"/>
              <a:t>How is the collaboration working?</a:t>
            </a:r>
          </a:p>
          <a:p>
            <a:endParaRPr lang="en-GB" dirty="0" smtClean="0"/>
          </a:p>
          <a:p>
            <a:r>
              <a:rPr lang="en-GB" dirty="0" smtClean="0"/>
              <a:t>Do we need to involve new partners?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Collaboration in the Project Group</a:t>
            </a:r>
            <a:endParaRPr lang="en-GB" sz="24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Developing a trusting and inclusive culture</a:t>
            </a:r>
          </a:p>
          <a:p>
            <a:endParaRPr lang="en-GB" sz="2400" dirty="0" smtClean="0"/>
          </a:p>
          <a:p>
            <a:r>
              <a:rPr lang="en-GB" sz="2400" dirty="0" smtClean="0"/>
              <a:t>Everyone's views must be considered seriously and discussed</a:t>
            </a:r>
          </a:p>
          <a:p>
            <a:endParaRPr lang="en-GB" sz="2400" dirty="0" smtClean="0"/>
          </a:p>
          <a:p>
            <a:r>
              <a:rPr lang="en-GB" sz="2400" dirty="0" smtClean="0"/>
              <a:t>How do we work with different points of view and conflicts?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BC53F"/>
      </a:lt2>
      <a:accent1>
        <a:srgbClr val="C62030"/>
      </a:accent1>
      <a:accent2>
        <a:srgbClr val="A7B0B5"/>
      </a:accent2>
      <a:accent3>
        <a:srgbClr val="FFFFFF"/>
      </a:accent3>
      <a:accent4>
        <a:srgbClr val="000000"/>
      </a:accent4>
      <a:accent5>
        <a:srgbClr val="DFABAD"/>
      </a:accent5>
      <a:accent6>
        <a:srgbClr val="979FA4"/>
      </a:accent6>
      <a:hlink>
        <a:srgbClr val="F6921E"/>
      </a:hlink>
      <a:folHlink>
        <a:srgbClr val="008794"/>
      </a:folHlink>
    </a:clrScheme>
    <a:fontScheme name="Default Desig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BC53F"/>
        </a:lt2>
        <a:accent1>
          <a:srgbClr val="C62030"/>
        </a:accent1>
        <a:accent2>
          <a:srgbClr val="A7B0B5"/>
        </a:accent2>
        <a:accent3>
          <a:srgbClr val="FFFFFF"/>
        </a:accent3>
        <a:accent4>
          <a:srgbClr val="000000"/>
        </a:accent4>
        <a:accent5>
          <a:srgbClr val="DFABAD"/>
        </a:accent5>
        <a:accent6>
          <a:srgbClr val="979FA4"/>
        </a:accent6>
        <a:hlink>
          <a:srgbClr val="F6921E"/>
        </a:hlink>
        <a:folHlink>
          <a:srgbClr val="0087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F_MD_RiskFactor xmlns="http://schemas.microsoft.com/sharepoint/v3/fields" xsi:nil="true"/>
    <PF_MD_BenefitFactor xmlns="http://schemas.microsoft.com/sharepoint/v3/fields" xsi:nil="true"/>
    <PF_MD_ProjectEndDate xmlns="http://schemas.microsoft.com/sharepoint/v3" xsi:nil="true"/>
    <PF_MD_Strategy xmlns="http://schemas.microsoft.com/sharepoint/v3/fields" xsi:nil="true"/>
    <PF_MD_ProjectStartDate xmlns="http://schemas.microsoft.com/sharepoint/v3" xsi:nil="true"/>
    <PF_MD_Title xmlns="http://schemas.microsoft.com/sharepoint/v3/fields" xsi:nil="true"/>
    <PF_MD_Status xmlns="http://schemas.microsoft.com/sharepoint/v3/fields" xsi:nil="true"/>
    <PF_MD_ProjectExecutive xmlns="http://schemas.microsoft.com/sharepoint/v3/fields" xsi:nil="true"/>
    <PF_MD_ProjectManager xmlns="http://schemas.microsoft.com/sharepoint/v3/fields" xsi:nil="true"/>
    <PF_MD_ProjectType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85D91FF0301B488F3F7BF3B0BE25A2" ma:contentTypeVersion="10" ma:contentTypeDescription="Opret et nyt dokument." ma:contentTypeScope="" ma:versionID="ca8f9bf13b43c24fd5cb9bd1b6ecd18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62abaa2783560fd8c6461902d81f2f2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PF_MD_Status" minOccurs="0"/>
                <xsd:element ref="ns2:PF_MD_ProjectType" minOccurs="0"/>
                <xsd:element ref="ns2:PF_MD_Strategy" minOccurs="0"/>
                <xsd:element ref="ns2:PF_MD_BenefitFactor" minOccurs="0"/>
                <xsd:element ref="ns2:PF_MD_RiskFactor" minOccurs="0"/>
                <xsd:element ref="ns2:PF_MD_Title" minOccurs="0"/>
                <xsd:element ref="ns2:PF_MD_ProjectManager" minOccurs="0"/>
                <xsd:element ref="ns2:PF_MD_ProjectExecutive" minOccurs="0"/>
                <xsd:element ref="ns1:PF_MD_ProjectStartDate" minOccurs="0"/>
                <xsd:element ref="ns1:PF_MD_ProjectEnd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F_MD_ProjectStartDate" ma:index="16" nillable="true" ma:displayName="Projektets startdato" ma:format="DateOnly" ma:internalName="PF_MD_ProjectStartDate">
      <xsd:simpleType>
        <xsd:restriction base="dms:DateTime"/>
      </xsd:simpleType>
    </xsd:element>
    <xsd:element name="PF_MD_ProjectEndDate" ma:index="17" nillable="true" ma:displayName="Projektets slutdato" ma:format="DateOnly" ma:internalName="PF_MD_ProjectEnd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PF_MD_Status" ma:index="8" nillable="true" ma:displayName="Projektstatus" ma:internalName="PF_MD_Status">
      <xsd:simpleType>
        <xsd:restriction base="dms:Text"/>
      </xsd:simpleType>
    </xsd:element>
    <xsd:element name="PF_MD_ProjectType" ma:index="9" nillable="true" ma:displayName="Projekttype" ma:internalName="PF_MD_ProjectType">
      <xsd:simpleType>
        <xsd:restriction base="dms:Text"/>
      </xsd:simpleType>
    </xsd:element>
    <xsd:element name="PF_MD_Strategy" ma:index="10" nillable="true" ma:displayName="Projektstrategi" ma:internalName="PF_MD_Strategy">
      <xsd:simpleType>
        <xsd:restriction base="dms:Text"/>
      </xsd:simpleType>
    </xsd:element>
    <xsd:element name="PF_MD_BenefitFactor" ma:index="11" nillable="true" ma:displayName="Projektudbytte" ma:internalName="PF_MD_BenefitFactor">
      <xsd:simpleType>
        <xsd:restriction base="dms:Text"/>
      </xsd:simpleType>
    </xsd:element>
    <xsd:element name="PF_MD_RiskFactor" ma:index="12" nillable="true" ma:displayName="Projektrisiko" ma:internalName="PF_MD_RiskFactor">
      <xsd:simpleType>
        <xsd:restriction base="dms:Text"/>
      </xsd:simpleType>
    </xsd:element>
    <xsd:element name="PF_MD_Title" ma:index="13" nillable="true" ma:displayName="Projekttitel" ma:internalName="PF_MD_Title">
      <xsd:simpleType>
        <xsd:restriction base="dms:Text"/>
      </xsd:simpleType>
    </xsd:element>
    <xsd:element name="PF_MD_ProjectManager" ma:index="14" nillable="true" ma:displayName="Projektleder" ma:internalName="PF_MD_ProjectManager">
      <xsd:simpleType>
        <xsd:restriction base="dms:Text"/>
      </xsd:simpleType>
    </xsd:element>
    <xsd:element name="PF_MD_ProjectExecutive" ma:index="15" nillable="true" ma:displayName="Projektstyregruppeformand" ma:internalName="PF_MD_ProjectExecutiv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BD502-97F4-4478-A711-9B3CB350E09B}">
  <ds:schemaRefs>
    <ds:schemaRef ds:uri="http://schemas.microsoft.com/sharepoint/v3/field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66B6A9-ED54-44EA-89BC-0ECD174F2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681817-F700-4BCB-A314-2232D5598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1639</Words>
  <Application>Microsoft Office PowerPoint</Application>
  <PresentationFormat>Skærmshow (4:3)</PresentationFormat>
  <Paragraphs>329</Paragraphs>
  <Slides>30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30</vt:i4>
      </vt:variant>
    </vt:vector>
  </HeadingPairs>
  <TitlesOfParts>
    <vt:vector size="31" baseType="lpstr">
      <vt:lpstr>Default Design</vt:lpstr>
      <vt:lpstr>Theory of Change</vt:lpstr>
      <vt:lpstr>Theory of change Program of the day</vt:lpstr>
      <vt:lpstr>Project Work</vt:lpstr>
      <vt:lpstr>Project Work</vt:lpstr>
      <vt:lpstr>Project example</vt:lpstr>
      <vt:lpstr>Group work</vt:lpstr>
      <vt:lpstr>Organisation</vt:lpstr>
      <vt:lpstr>Considering options for learning and change along the way is critical to Project Work</vt:lpstr>
      <vt:lpstr>Collaboration in the Project Group</vt:lpstr>
      <vt:lpstr>Project work is not a linear prcoess but a continuous cycle</vt:lpstr>
      <vt:lpstr>Theory of Change</vt:lpstr>
      <vt:lpstr>Theory of Change</vt:lpstr>
      <vt:lpstr>Theory of Change – Definition</vt:lpstr>
      <vt:lpstr>Theory of Change - Definition </vt:lpstr>
      <vt:lpstr>Theory of change - Outcome </vt:lpstr>
      <vt:lpstr>Theory of change - Outcome</vt:lpstr>
      <vt:lpstr>Theory of Change - Activities</vt:lpstr>
      <vt:lpstr>Theory of Change – Input/Resources </vt:lpstr>
      <vt:lpstr>A robust Theory of Change?</vt:lpstr>
      <vt:lpstr>Theory of Change – an example</vt:lpstr>
      <vt:lpstr>Theory of change – Group work</vt:lpstr>
      <vt:lpstr>Working model during the day</vt:lpstr>
      <vt:lpstr>Working model for the Group work</vt:lpstr>
      <vt:lpstr>Break </vt:lpstr>
      <vt:lpstr>SMART</vt:lpstr>
      <vt:lpstr>Measuring and monitoring indicators </vt:lpstr>
      <vt:lpstr>RACER</vt:lpstr>
      <vt:lpstr>CREAM Indicators should be:</vt:lpstr>
      <vt:lpstr>Producing a Theory of Change Quick refresher</vt:lpstr>
      <vt:lpstr>Additional literature</vt:lpstr>
    </vt:vector>
  </TitlesOfParts>
  <Company>Bysted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mmh</dc:creator>
  <cp:lastModifiedBy>Henrik Egelund Nielsen</cp:lastModifiedBy>
  <cp:revision>253</cp:revision>
  <dcterms:created xsi:type="dcterms:W3CDTF">2008-07-07T11:45:09Z</dcterms:created>
  <dcterms:modified xsi:type="dcterms:W3CDTF">2015-08-25T13:53:53Z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0x0101002085D91FF0301B488F3F7BF3B0BE25A2</vt:lpwstr>
  </property>
</Properties>
</file>