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91" r:id="rId2"/>
    <p:sldId id="293" r:id="rId3"/>
    <p:sldId id="259" r:id="rId4"/>
    <p:sldId id="260" r:id="rId5"/>
    <p:sldId id="261" r:id="rId6"/>
    <p:sldId id="263" r:id="rId7"/>
    <p:sldId id="268" r:id="rId8"/>
    <p:sldId id="262" r:id="rId9"/>
    <p:sldId id="267" r:id="rId10"/>
    <p:sldId id="264" r:id="rId11"/>
    <p:sldId id="25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6" r:id="rId24"/>
    <p:sldId id="287" r:id="rId25"/>
    <p:sldId id="280" r:id="rId26"/>
    <p:sldId id="265" r:id="rId27"/>
    <p:sldId id="281" r:id="rId28"/>
  </p:sldIdLst>
  <p:sldSz cx="9144000" cy="6858000" type="screen4x3"/>
  <p:notesSz cx="6669088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490000"/>
    <a:srgbClr val="C4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31062B-31B8-5143-89DA-7B1840991A11}" type="doc">
      <dgm:prSet loTypeId="urn:microsoft.com/office/officeart/2005/8/layout/arrow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F234F-7AF9-B247-B4EF-FB448F6B320E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Learning to Teach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8A16D86B-B3D9-5C47-9DEF-885E78F6F1B2}" type="parTrans" cxnId="{BC941288-A212-AF44-A596-CBB508789094}">
      <dgm:prSet/>
      <dgm:spPr/>
      <dgm:t>
        <a:bodyPr/>
        <a:lstStyle/>
        <a:p>
          <a:endParaRPr lang="en-US"/>
        </a:p>
      </dgm:t>
    </dgm:pt>
    <dgm:pt modelId="{46949989-2562-8F4C-B76B-66C8C0D4EB52}" type="sibTrans" cxnId="{BC941288-A212-AF44-A596-CBB508789094}">
      <dgm:prSet/>
      <dgm:spPr/>
      <dgm:t>
        <a:bodyPr/>
        <a:lstStyle/>
        <a:p>
          <a:endParaRPr lang="en-US"/>
        </a:p>
      </dgm:t>
    </dgm:pt>
    <dgm:pt modelId="{4B0A7D99-B29C-584B-9272-BB9793C76595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Teaching to Learn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9E801527-E578-4D4E-84C3-DDE85EC5C6B8}" type="parTrans" cxnId="{8D7E179E-B781-B742-82F0-96945CFA7A28}">
      <dgm:prSet/>
      <dgm:spPr/>
      <dgm:t>
        <a:bodyPr/>
        <a:lstStyle/>
        <a:p>
          <a:endParaRPr lang="en-US"/>
        </a:p>
      </dgm:t>
    </dgm:pt>
    <dgm:pt modelId="{8DE4689C-7973-5A4F-8C18-4CA795791156}" type="sibTrans" cxnId="{8D7E179E-B781-B742-82F0-96945CFA7A28}">
      <dgm:prSet/>
      <dgm:spPr/>
      <dgm:t>
        <a:bodyPr/>
        <a:lstStyle/>
        <a:p>
          <a:endParaRPr lang="en-US"/>
        </a:p>
      </dgm:t>
    </dgm:pt>
    <dgm:pt modelId="{FAE9AEDC-8686-464A-A8B2-ED9B57C93EC8}" type="pres">
      <dgm:prSet presAssocID="{FD31062B-31B8-5143-89DA-7B1840991A11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28F343-372D-C547-9FF0-95044BFEE824}" type="pres">
      <dgm:prSet presAssocID="{FD31062B-31B8-5143-89DA-7B1840991A11}" presName="divider" presStyleLbl="fgShp" presStyleIdx="0" presStyleCnt="1"/>
      <dgm:spPr>
        <a:solidFill>
          <a:srgbClr val="3E9899"/>
        </a:solidFill>
      </dgm:spPr>
      <dgm:t>
        <a:bodyPr/>
        <a:lstStyle/>
        <a:p>
          <a:endParaRPr lang="en-US"/>
        </a:p>
      </dgm:t>
    </dgm:pt>
    <dgm:pt modelId="{98E17D0C-7ECD-1C45-A3BE-5D0295BBE02A}" type="pres">
      <dgm:prSet presAssocID="{9E7F234F-7AF9-B247-B4EF-FB448F6B320E}" presName="downArrow" presStyleLbl="node1" presStyleIdx="0" presStyleCnt="2"/>
      <dgm:spPr>
        <a:solidFill>
          <a:srgbClr val="31546F"/>
        </a:solidFill>
      </dgm:spPr>
      <dgm:t>
        <a:bodyPr/>
        <a:lstStyle/>
        <a:p>
          <a:endParaRPr lang="en-US"/>
        </a:p>
      </dgm:t>
    </dgm:pt>
    <dgm:pt modelId="{0A7598CA-A554-3D46-8268-C1D9D403F442}" type="pres">
      <dgm:prSet presAssocID="{9E7F234F-7AF9-B247-B4EF-FB448F6B320E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D76BE-EF52-0C4A-9AF6-A9F6C9B05C98}" type="pres">
      <dgm:prSet presAssocID="{4B0A7D99-B29C-584B-9272-BB9793C76595}" presName="upArrow" presStyleLbl="node1" presStyleIdx="1" presStyleCnt="2"/>
      <dgm:spPr>
        <a:solidFill>
          <a:srgbClr val="31546F"/>
        </a:solidFill>
      </dgm:spPr>
      <dgm:t>
        <a:bodyPr/>
        <a:lstStyle/>
        <a:p>
          <a:endParaRPr lang="en-US"/>
        </a:p>
      </dgm:t>
    </dgm:pt>
    <dgm:pt modelId="{CEACE84F-1563-0747-99EF-DAAFD6306E39}" type="pres">
      <dgm:prSet presAssocID="{4B0A7D99-B29C-584B-9272-BB9793C76595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2D9BB5-0F36-4A7E-99CD-CD67EBBC8EAE}" type="presOf" srcId="{FD31062B-31B8-5143-89DA-7B1840991A11}" destId="{FAE9AEDC-8686-464A-A8B2-ED9B57C93EC8}" srcOrd="0" destOrd="0" presId="urn:microsoft.com/office/officeart/2005/8/layout/arrow3"/>
    <dgm:cxn modelId="{C3FF200F-10E5-4C74-9430-4A4A00354DEF}" type="presOf" srcId="{4B0A7D99-B29C-584B-9272-BB9793C76595}" destId="{CEACE84F-1563-0747-99EF-DAAFD6306E39}" srcOrd="0" destOrd="0" presId="urn:microsoft.com/office/officeart/2005/8/layout/arrow3"/>
    <dgm:cxn modelId="{8D7E179E-B781-B742-82F0-96945CFA7A28}" srcId="{FD31062B-31B8-5143-89DA-7B1840991A11}" destId="{4B0A7D99-B29C-584B-9272-BB9793C76595}" srcOrd="1" destOrd="0" parTransId="{9E801527-E578-4D4E-84C3-DDE85EC5C6B8}" sibTransId="{8DE4689C-7973-5A4F-8C18-4CA795791156}"/>
    <dgm:cxn modelId="{BC941288-A212-AF44-A596-CBB508789094}" srcId="{FD31062B-31B8-5143-89DA-7B1840991A11}" destId="{9E7F234F-7AF9-B247-B4EF-FB448F6B320E}" srcOrd="0" destOrd="0" parTransId="{8A16D86B-B3D9-5C47-9DEF-885E78F6F1B2}" sibTransId="{46949989-2562-8F4C-B76B-66C8C0D4EB52}"/>
    <dgm:cxn modelId="{AA8A09D4-C436-47CF-BEBB-61423A04928D}" type="presOf" srcId="{9E7F234F-7AF9-B247-B4EF-FB448F6B320E}" destId="{0A7598CA-A554-3D46-8268-C1D9D403F442}" srcOrd="0" destOrd="0" presId="urn:microsoft.com/office/officeart/2005/8/layout/arrow3"/>
    <dgm:cxn modelId="{D319995E-FB64-4505-8238-23823704FF78}" type="presParOf" srcId="{FAE9AEDC-8686-464A-A8B2-ED9B57C93EC8}" destId="{8C28F343-372D-C547-9FF0-95044BFEE824}" srcOrd="0" destOrd="0" presId="urn:microsoft.com/office/officeart/2005/8/layout/arrow3"/>
    <dgm:cxn modelId="{C5E3AFB4-02F8-4D85-A6D0-5E3195B05532}" type="presParOf" srcId="{FAE9AEDC-8686-464A-A8B2-ED9B57C93EC8}" destId="{98E17D0C-7ECD-1C45-A3BE-5D0295BBE02A}" srcOrd="1" destOrd="0" presId="urn:microsoft.com/office/officeart/2005/8/layout/arrow3"/>
    <dgm:cxn modelId="{588295AB-5D8F-48CB-A20A-B97C09251E18}" type="presParOf" srcId="{FAE9AEDC-8686-464A-A8B2-ED9B57C93EC8}" destId="{0A7598CA-A554-3D46-8268-C1D9D403F442}" srcOrd="2" destOrd="0" presId="urn:microsoft.com/office/officeart/2005/8/layout/arrow3"/>
    <dgm:cxn modelId="{29D91E1E-F575-4914-8B4D-FFBFB3FCC866}" type="presParOf" srcId="{FAE9AEDC-8686-464A-A8B2-ED9B57C93EC8}" destId="{E01D76BE-EF52-0C4A-9AF6-A9F6C9B05C98}" srcOrd="3" destOrd="0" presId="urn:microsoft.com/office/officeart/2005/8/layout/arrow3"/>
    <dgm:cxn modelId="{7FCEDE03-D01C-482E-9FDF-1E528D39B473}" type="presParOf" srcId="{FAE9AEDC-8686-464A-A8B2-ED9B57C93EC8}" destId="{CEACE84F-1563-0747-99EF-DAAFD6306E39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1B1A07-1666-491F-8481-B63DBDBFFC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1FEE4D7-5790-48E4-A38D-EC8FD3306933}">
      <dgm:prSet/>
      <dgm:spPr/>
      <dgm:t>
        <a:bodyPr/>
        <a:lstStyle/>
        <a:p>
          <a:r>
            <a:rPr lang="da-DK" dirty="0" smtClean="0"/>
            <a:t>1.Module - 2 </a:t>
          </a:r>
          <a:r>
            <a:rPr lang="da-DK" dirty="0" err="1" smtClean="0"/>
            <a:t>days</a:t>
          </a:r>
          <a:r>
            <a:rPr lang="da-DK" dirty="0" smtClean="0"/>
            <a:t> - </a:t>
          </a:r>
          <a:r>
            <a:rPr lang="en-US" dirty="0" smtClean="0">
              <a:solidFill>
                <a:schemeClr val="bg1"/>
              </a:solidFill>
              <a:latin typeface="Helvetica"/>
              <a:cs typeface="Helvetica"/>
            </a:rPr>
            <a:t>Introduction </a:t>
          </a:r>
          <a:r>
            <a:rPr lang="en-US" dirty="0" err="1" smtClean="0">
              <a:solidFill>
                <a:schemeClr val="bg1"/>
              </a:solidFill>
              <a:latin typeface="Helvetica"/>
              <a:cs typeface="Helvetica"/>
            </a:rPr>
            <a:t>toTrain</a:t>
          </a:r>
          <a:r>
            <a:rPr lang="en-US" dirty="0" smtClean="0">
              <a:solidFill>
                <a:schemeClr val="bg1"/>
              </a:solidFill>
              <a:latin typeface="Helvetica"/>
              <a:cs typeface="Helvetica"/>
            </a:rPr>
            <a:t> the Trainer program and the values of social work</a:t>
          </a:r>
          <a:endParaRPr lang="da-DK" dirty="0">
            <a:solidFill>
              <a:schemeClr val="bg1"/>
            </a:solidFill>
          </a:endParaRPr>
        </a:p>
      </dgm:t>
    </dgm:pt>
    <dgm:pt modelId="{74EE5732-4D7C-4102-A1B0-CA3B9FDCA1C6}" type="parTrans" cxnId="{D2F7783F-3B5A-4723-B09E-48AF58F9F7A3}">
      <dgm:prSet/>
      <dgm:spPr/>
      <dgm:t>
        <a:bodyPr/>
        <a:lstStyle/>
        <a:p>
          <a:endParaRPr lang="da-DK"/>
        </a:p>
      </dgm:t>
    </dgm:pt>
    <dgm:pt modelId="{8DB2CA98-C9BE-4129-A38C-5E21EC94B5C2}" type="sibTrans" cxnId="{D2F7783F-3B5A-4723-B09E-48AF58F9F7A3}">
      <dgm:prSet/>
      <dgm:spPr/>
      <dgm:t>
        <a:bodyPr/>
        <a:lstStyle/>
        <a:p>
          <a:endParaRPr lang="da-DK"/>
        </a:p>
      </dgm:t>
    </dgm:pt>
    <dgm:pt modelId="{00638E86-0CBC-40AE-B35B-D50B26D28851}">
      <dgm:prSet phldrT="[Tekst]"/>
      <dgm:spPr/>
      <dgm:t>
        <a:bodyPr/>
        <a:lstStyle/>
        <a:p>
          <a:r>
            <a:rPr lang="da-DK" dirty="0" smtClean="0"/>
            <a:t>3.Module - </a:t>
          </a:r>
          <a:r>
            <a:rPr lang="en-US" dirty="0" smtClean="0"/>
            <a:t>Theory of changes</a:t>
          </a:r>
          <a:endParaRPr lang="da-DK" dirty="0"/>
        </a:p>
      </dgm:t>
    </dgm:pt>
    <dgm:pt modelId="{C5978E7C-C51A-4B68-B330-2DA4FD80B73A}" type="parTrans" cxnId="{7720E988-1D5F-4F0D-8308-D7A959C540D7}">
      <dgm:prSet/>
      <dgm:spPr/>
      <dgm:t>
        <a:bodyPr/>
        <a:lstStyle/>
        <a:p>
          <a:endParaRPr lang="da-DK"/>
        </a:p>
      </dgm:t>
    </dgm:pt>
    <dgm:pt modelId="{F2244879-B95D-487C-9AE3-05ED114B0936}" type="sibTrans" cxnId="{7720E988-1D5F-4F0D-8308-D7A959C540D7}">
      <dgm:prSet/>
      <dgm:spPr/>
      <dgm:t>
        <a:bodyPr/>
        <a:lstStyle/>
        <a:p>
          <a:endParaRPr lang="da-DK"/>
        </a:p>
      </dgm:t>
    </dgm:pt>
    <dgm:pt modelId="{79936EC1-02F0-4A8D-857B-039D68E26851}">
      <dgm:prSet/>
      <dgm:spPr/>
      <dgm:t>
        <a:bodyPr/>
        <a:lstStyle/>
        <a:p>
          <a:r>
            <a:rPr lang="en-US" dirty="0" smtClean="0"/>
            <a:t>2. Module - Social works concepts - Recovery – Empowerment – Users </a:t>
          </a:r>
          <a:r>
            <a:rPr lang="en-US" dirty="0" err="1" smtClean="0"/>
            <a:t>choise</a:t>
          </a:r>
          <a:r>
            <a:rPr lang="en-US" dirty="0" smtClean="0"/>
            <a:t> </a:t>
          </a:r>
          <a:endParaRPr lang="da-DK" dirty="0"/>
        </a:p>
      </dgm:t>
    </dgm:pt>
    <dgm:pt modelId="{E42AF0C3-D360-43E2-AC24-D36B0DFF0432}" type="parTrans" cxnId="{A81D5D50-BF5E-42E7-B9F4-C6F14F196B5D}">
      <dgm:prSet/>
      <dgm:spPr/>
      <dgm:t>
        <a:bodyPr/>
        <a:lstStyle/>
        <a:p>
          <a:endParaRPr lang="da-DK"/>
        </a:p>
      </dgm:t>
    </dgm:pt>
    <dgm:pt modelId="{41C663AD-4846-43B9-A502-34FB66155BB1}" type="sibTrans" cxnId="{A81D5D50-BF5E-42E7-B9F4-C6F14F196B5D}">
      <dgm:prSet/>
      <dgm:spPr/>
      <dgm:t>
        <a:bodyPr/>
        <a:lstStyle/>
        <a:p>
          <a:endParaRPr lang="da-DK"/>
        </a:p>
      </dgm:t>
    </dgm:pt>
    <dgm:pt modelId="{69AFF224-EC56-48BC-9599-D39F0A35A6AA}">
      <dgm:prSet/>
      <dgm:spPr/>
      <dgm:t>
        <a:bodyPr/>
        <a:lstStyle/>
        <a:p>
          <a:r>
            <a:rPr lang="da-DK" dirty="0" smtClean="0"/>
            <a:t>4. </a:t>
          </a:r>
          <a:r>
            <a:rPr lang="da-DK" dirty="0" err="1" smtClean="0"/>
            <a:t>Module</a:t>
          </a:r>
          <a:r>
            <a:rPr lang="da-DK" dirty="0" smtClean="0"/>
            <a:t> - 2 </a:t>
          </a:r>
          <a:r>
            <a:rPr lang="da-DK" dirty="0" err="1" smtClean="0"/>
            <a:t>days</a:t>
          </a:r>
          <a:r>
            <a:rPr lang="da-DK" dirty="0" smtClean="0"/>
            <a:t> - </a:t>
          </a:r>
          <a:r>
            <a:rPr lang="en-US" dirty="0" smtClean="0"/>
            <a:t>Methods of </a:t>
          </a:r>
          <a:r>
            <a:rPr lang="en-US" dirty="0" err="1" smtClean="0"/>
            <a:t>assesment</a:t>
          </a:r>
          <a:r>
            <a:rPr lang="en-US" dirty="0" smtClean="0"/>
            <a:t> in social work</a:t>
          </a:r>
          <a:endParaRPr lang="da-DK" dirty="0"/>
        </a:p>
      </dgm:t>
    </dgm:pt>
    <dgm:pt modelId="{61F26ACA-42AA-4962-A46D-BEFC61904B16}" type="parTrans" cxnId="{A430B791-5097-4023-B44C-C9993E50F70D}">
      <dgm:prSet/>
      <dgm:spPr/>
      <dgm:t>
        <a:bodyPr/>
        <a:lstStyle/>
        <a:p>
          <a:endParaRPr lang="da-DK"/>
        </a:p>
      </dgm:t>
    </dgm:pt>
    <dgm:pt modelId="{14B4676A-5DA8-4DC7-8699-C68322678BAB}" type="sibTrans" cxnId="{A430B791-5097-4023-B44C-C9993E50F70D}">
      <dgm:prSet/>
      <dgm:spPr/>
      <dgm:t>
        <a:bodyPr/>
        <a:lstStyle/>
        <a:p>
          <a:endParaRPr lang="da-DK"/>
        </a:p>
      </dgm:t>
    </dgm:pt>
    <dgm:pt modelId="{32E73EDF-0FCB-4B1C-8CB9-8DBE540E7446}" type="pres">
      <dgm:prSet presAssocID="{351B1A07-1666-491F-8481-B63DBDBFFC09}" presName="Name0" presStyleCnt="0">
        <dgm:presLayoutVars>
          <dgm:dir/>
          <dgm:resizeHandles val="exact"/>
        </dgm:presLayoutVars>
      </dgm:prSet>
      <dgm:spPr/>
    </dgm:pt>
    <dgm:pt modelId="{3A9415EA-0C67-4B49-94D8-7D996FBAA80E}" type="pres">
      <dgm:prSet presAssocID="{61FEE4D7-5790-48E4-A38D-EC8FD330693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1FE0102-D3A2-42DC-8A67-BEACAAEDEFC0}" type="pres">
      <dgm:prSet presAssocID="{8DB2CA98-C9BE-4129-A38C-5E21EC94B5C2}" presName="parSpace" presStyleCnt="0"/>
      <dgm:spPr/>
    </dgm:pt>
    <dgm:pt modelId="{AC74D444-5344-48E7-877F-79335D1ABBF7}" type="pres">
      <dgm:prSet presAssocID="{79936EC1-02F0-4A8D-857B-039D68E26851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49559975-DF06-43C6-A394-F4ECB69BE1D4}" type="pres">
      <dgm:prSet presAssocID="{41C663AD-4846-43B9-A502-34FB66155BB1}" presName="parSpace" presStyleCnt="0"/>
      <dgm:spPr/>
    </dgm:pt>
    <dgm:pt modelId="{505F893D-A6DC-4E2B-84DB-118463190EC7}" type="pres">
      <dgm:prSet presAssocID="{00638E86-0CBC-40AE-B35B-D50B26D28851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1266A2E6-3412-4E26-81FA-672906068599}" type="pres">
      <dgm:prSet presAssocID="{F2244879-B95D-487C-9AE3-05ED114B0936}" presName="parSpace" presStyleCnt="0"/>
      <dgm:spPr/>
    </dgm:pt>
    <dgm:pt modelId="{3D6B1FD7-E20F-4941-B46E-360B5E9417C7}" type="pres">
      <dgm:prSet presAssocID="{69AFF224-EC56-48BC-9599-D39F0A35A6AA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66C58627-CF54-4B8B-9193-320D744236C5}" type="presOf" srcId="{61FEE4D7-5790-48E4-A38D-EC8FD3306933}" destId="{3A9415EA-0C67-4B49-94D8-7D996FBAA80E}" srcOrd="0" destOrd="0" presId="urn:microsoft.com/office/officeart/2005/8/layout/hChevron3"/>
    <dgm:cxn modelId="{D3C7D74D-5741-4947-9B42-506F73328AD9}" type="presOf" srcId="{00638E86-0CBC-40AE-B35B-D50B26D28851}" destId="{505F893D-A6DC-4E2B-84DB-118463190EC7}" srcOrd="0" destOrd="0" presId="urn:microsoft.com/office/officeart/2005/8/layout/hChevron3"/>
    <dgm:cxn modelId="{B807CE09-3DEA-4FF8-9B03-3B3535A5B20B}" type="presOf" srcId="{351B1A07-1666-491F-8481-B63DBDBFFC09}" destId="{32E73EDF-0FCB-4B1C-8CB9-8DBE540E7446}" srcOrd="0" destOrd="0" presId="urn:microsoft.com/office/officeart/2005/8/layout/hChevron3"/>
    <dgm:cxn modelId="{7720E988-1D5F-4F0D-8308-D7A959C540D7}" srcId="{351B1A07-1666-491F-8481-B63DBDBFFC09}" destId="{00638E86-0CBC-40AE-B35B-D50B26D28851}" srcOrd="2" destOrd="0" parTransId="{C5978E7C-C51A-4B68-B330-2DA4FD80B73A}" sibTransId="{F2244879-B95D-487C-9AE3-05ED114B0936}"/>
    <dgm:cxn modelId="{D2F7783F-3B5A-4723-B09E-48AF58F9F7A3}" srcId="{351B1A07-1666-491F-8481-B63DBDBFFC09}" destId="{61FEE4D7-5790-48E4-A38D-EC8FD3306933}" srcOrd="0" destOrd="0" parTransId="{74EE5732-4D7C-4102-A1B0-CA3B9FDCA1C6}" sibTransId="{8DB2CA98-C9BE-4129-A38C-5E21EC94B5C2}"/>
    <dgm:cxn modelId="{A430B791-5097-4023-B44C-C9993E50F70D}" srcId="{351B1A07-1666-491F-8481-B63DBDBFFC09}" destId="{69AFF224-EC56-48BC-9599-D39F0A35A6AA}" srcOrd="3" destOrd="0" parTransId="{61F26ACA-42AA-4962-A46D-BEFC61904B16}" sibTransId="{14B4676A-5DA8-4DC7-8699-C68322678BAB}"/>
    <dgm:cxn modelId="{CF202402-6291-45C2-870F-D2FF67C7E876}" type="presOf" srcId="{79936EC1-02F0-4A8D-857B-039D68E26851}" destId="{AC74D444-5344-48E7-877F-79335D1ABBF7}" srcOrd="0" destOrd="0" presId="urn:microsoft.com/office/officeart/2005/8/layout/hChevron3"/>
    <dgm:cxn modelId="{63B6334B-6EAD-401D-A0B3-44D7D5BAC64D}" type="presOf" srcId="{69AFF224-EC56-48BC-9599-D39F0A35A6AA}" destId="{3D6B1FD7-E20F-4941-B46E-360B5E9417C7}" srcOrd="0" destOrd="0" presId="urn:microsoft.com/office/officeart/2005/8/layout/hChevron3"/>
    <dgm:cxn modelId="{A81D5D50-BF5E-42E7-B9F4-C6F14F196B5D}" srcId="{351B1A07-1666-491F-8481-B63DBDBFFC09}" destId="{79936EC1-02F0-4A8D-857B-039D68E26851}" srcOrd="1" destOrd="0" parTransId="{E42AF0C3-D360-43E2-AC24-D36B0DFF0432}" sibTransId="{41C663AD-4846-43B9-A502-34FB66155BB1}"/>
    <dgm:cxn modelId="{0B24A551-D549-4E2A-8B80-6AEBFDCD8EBF}" type="presParOf" srcId="{32E73EDF-0FCB-4B1C-8CB9-8DBE540E7446}" destId="{3A9415EA-0C67-4B49-94D8-7D996FBAA80E}" srcOrd="0" destOrd="0" presId="urn:microsoft.com/office/officeart/2005/8/layout/hChevron3"/>
    <dgm:cxn modelId="{E8D1C63A-BB53-4717-A610-40D300D70DED}" type="presParOf" srcId="{32E73EDF-0FCB-4B1C-8CB9-8DBE540E7446}" destId="{B1FE0102-D3A2-42DC-8A67-BEACAAEDEFC0}" srcOrd="1" destOrd="0" presId="urn:microsoft.com/office/officeart/2005/8/layout/hChevron3"/>
    <dgm:cxn modelId="{F5412B4E-1E7C-4AE0-B3C5-93C7BF811BA8}" type="presParOf" srcId="{32E73EDF-0FCB-4B1C-8CB9-8DBE540E7446}" destId="{AC74D444-5344-48E7-877F-79335D1ABBF7}" srcOrd="2" destOrd="0" presId="urn:microsoft.com/office/officeart/2005/8/layout/hChevron3"/>
    <dgm:cxn modelId="{5D432563-110D-4073-B5F1-162626DDDAE6}" type="presParOf" srcId="{32E73EDF-0FCB-4B1C-8CB9-8DBE540E7446}" destId="{49559975-DF06-43C6-A394-F4ECB69BE1D4}" srcOrd="3" destOrd="0" presId="urn:microsoft.com/office/officeart/2005/8/layout/hChevron3"/>
    <dgm:cxn modelId="{2930D343-D627-4482-8775-C09552171ED0}" type="presParOf" srcId="{32E73EDF-0FCB-4B1C-8CB9-8DBE540E7446}" destId="{505F893D-A6DC-4E2B-84DB-118463190EC7}" srcOrd="4" destOrd="0" presId="urn:microsoft.com/office/officeart/2005/8/layout/hChevron3"/>
    <dgm:cxn modelId="{6DCC4E46-69CC-4E42-8356-C94055321BED}" type="presParOf" srcId="{32E73EDF-0FCB-4B1C-8CB9-8DBE540E7446}" destId="{1266A2E6-3412-4E26-81FA-672906068599}" srcOrd="5" destOrd="0" presId="urn:microsoft.com/office/officeart/2005/8/layout/hChevron3"/>
    <dgm:cxn modelId="{2EACD3B9-0395-4EA0-B96A-75AB58574767}" type="presParOf" srcId="{32E73EDF-0FCB-4B1C-8CB9-8DBE540E7446}" destId="{3D6B1FD7-E20F-4941-B46E-360B5E9417C7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1B1A07-1666-491F-8481-B63DBDBFFC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0638E86-0CBC-40AE-B35B-D50B26D28851}">
      <dgm:prSet phldrT="[Tekst]"/>
      <dgm:spPr/>
      <dgm:t>
        <a:bodyPr/>
        <a:lstStyle/>
        <a:p>
          <a:r>
            <a:rPr lang="da-DK" dirty="0" smtClean="0"/>
            <a:t>8.Module - </a:t>
          </a:r>
          <a:r>
            <a:rPr lang="en-US" dirty="0" smtClean="0"/>
            <a:t>Setting up a final training Plan -Summary- Feedback and Dialogue</a:t>
          </a:r>
          <a:endParaRPr lang="da-DK" dirty="0"/>
        </a:p>
      </dgm:t>
    </dgm:pt>
    <dgm:pt modelId="{C5978E7C-C51A-4B68-B330-2DA4FD80B73A}" type="parTrans" cxnId="{7720E988-1D5F-4F0D-8308-D7A959C540D7}">
      <dgm:prSet/>
      <dgm:spPr/>
      <dgm:t>
        <a:bodyPr/>
        <a:lstStyle/>
        <a:p>
          <a:endParaRPr lang="da-DK"/>
        </a:p>
      </dgm:t>
    </dgm:pt>
    <dgm:pt modelId="{F2244879-B95D-487C-9AE3-05ED114B0936}" type="sibTrans" cxnId="{7720E988-1D5F-4F0D-8308-D7A959C540D7}">
      <dgm:prSet/>
      <dgm:spPr/>
      <dgm:t>
        <a:bodyPr/>
        <a:lstStyle/>
        <a:p>
          <a:endParaRPr lang="da-DK"/>
        </a:p>
      </dgm:t>
    </dgm:pt>
    <dgm:pt modelId="{79936EC1-02F0-4A8D-857B-039D68E26851}">
      <dgm:prSet/>
      <dgm:spPr/>
      <dgm:t>
        <a:bodyPr/>
        <a:lstStyle/>
        <a:p>
          <a:r>
            <a:rPr lang="en-US" dirty="0" smtClean="0"/>
            <a:t>7. Module -  Community works </a:t>
          </a:r>
          <a:endParaRPr lang="da-DK" dirty="0"/>
        </a:p>
      </dgm:t>
    </dgm:pt>
    <dgm:pt modelId="{E42AF0C3-D360-43E2-AC24-D36B0DFF0432}" type="parTrans" cxnId="{A81D5D50-BF5E-42E7-B9F4-C6F14F196B5D}">
      <dgm:prSet/>
      <dgm:spPr/>
      <dgm:t>
        <a:bodyPr/>
        <a:lstStyle/>
        <a:p>
          <a:endParaRPr lang="da-DK"/>
        </a:p>
      </dgm:t>
    </dgm:pt>
    <dgm:pt modelId="{41C663AD-4846-43B9-A502-34FB66155BB1}" type="sibTrans" cxnId="{A81D5D50-BF5E-42E7-B9F4-C6F14F196B5D}">
      <dgm:prSet/>
      <dgm:spPr/>
      <dgm:t>
        <a:bodyPr/>
        <a:lstStyle/>
        <a:p>
          <a:endParaRPr lang="da-DK"/>
        </a:p>
      </dgm:t>
    </dgm:pt>
    <dgm:pt modelId="{61FEE4D7-5790-48E4-A38D-EC8FD3306933}">
      <dgm:prSet/>
      <dgm:spPr/>
      <dgm:t>
        <a:bodyPr/>
        <a:lstStyle/>
        <a:p>
          <a:r>
            <a:rPr lang="da-DK" dirty="0" smtClean="0"/>
            <a:t>6.Module - 2 </a:t>
          </a:r>
          <a:r>
            <a:rPr lang="da-DK" dirty="0" err="1" smtClean="0"/>
            <a:t>days</a:t>
          </a:r>
          <a:r>
            <a:rPr lang="da-DK" dirty="0" smtClean="0"/>
            <a:t> -  </a:t>
          </a:r>
          <a:r>
            <a:rPr lang="en-US" dirty="0" smtClean="0"/>
            <a:t>Social works intervention </a:t>
          </a:r>
          <a:endParaRPr lang="da-DK" dirty="0"/>
        </a:p>
      </dgm:t>
    </dgm:pt>
    <dgm:pt modelId="{8DB2CA98-C9BE-4129-A38C-5E21EC94B5C2}" type="sibTrans" cxnId="{D2F7783F-3B5A-4723-B09E-48AF58F9F7A3}">
      <dgm:prSet/>
      <dgm:spPr/>
      <dgm:t>
        <a:bodyPr/>
        <a:lstStyle/>
        <a:p>
          <a:endParaRPr lang="da-DK"/>
        </a:p>
      </dgm:t>
    </dgm:pt>
    <dgm:pt modelId="{74EE5732-4D7C-4102-A1B0-CA3B9FDCA1C6}" type="parTrans" cxnId="{D2F7783F-3B5A-4723-B09E-48AF58F9F7A3}">
      <dgm:prSet/>
      <dgm:spPr/>
      <dgm:t>
        <a:bodyPr/>
        <a:lstStyle/>
        <a:p>
          <a:endParaRPr lang="da-DK"/>
        </a:p>
      </dgm:t>
    </dgm:pt>
    <dgm:pt modelId="{C52227B4-A6F3-43B2-AA06-64E021B845D8}">
      <dgm:prSet phldrT="[Tekst]"/>
      <dgm:spPr/>
      <dgm:t>
        <a:bodyPr/>
        <a:lstStyle/>
        <a:p>
          <a:r>
            <a:rPr lang="en-US" dirty="0" smtClean="0"/>
            <a:t>5.Module -  Child abused and </a:t>
          </a:r>
          <a:r>
            <a:rPr lang="da-DK" dirty="0" err="1" smtClean="0"/>
            <a:t>violence</a:t>
          </a:r>
          <a:r>
            <a:rPr lang="da-DK" dirty="0" smtClean="0"/>
            <a:t> in </a:t>
          </a:r>
          <a:r>
            <a:rPr lang="da-DK" dirty="0" err="1" smtClean="0"/>
            <a:t>close</a:t>
          </a:r>
          <a:r>
            <a:rPr lang="da-DK" dirty="0" smtClean="0"/>
            <a:t> </a:t>
          </a:r>
          <a:r>
            <a:rPr lang="da-DK" dirty="0" err="1" smtClean="0"/>
            <a:t>relationships</a:t>
          </a:r>
          <a:endParaRPr lang="da-DK" dirty="0"/>
        </a:p>
      </dgm:t>
    </dgm:pt>
    <dgm:pt modelId="{E9C43C4C-309C-4663-A212-8128990192B7}" type="parTrans" cxnId="{AD579EEA-0414-435D-A0CB-9E348E7A7802}">
      <dgm:prSet/>
      <dgm:spPr/>
      <dgm:t>
        <a:bodyPr/>
        <a:lstStyle/>
        <a:p>
          <a:endParaRPr lang="da-DK"/>
        </a:p>
      </dgm:t>
    </dgm:pt>
    <dgm:pt modelId="{3F9E8553-0974-43D5-BBC1-5341AA8897AE}" type="sibTrans" cxnId="{AD579EEA-0414-435D-A0CB-9E348E7A7802}">
      <dgm:prSet/>
      <dgm:spPr/>
      <dgm:t>
        <a:bodyPr/>
        <a:lstStyle/>
        <a:p>
          <a:endParaRPr lang="da-DK"/>
        </a:p>
      </dgm:t>
    </dgm:pt>
    <dgm:pt modelId="{32E73EDF-0FCB-4B1C-8CB9-8DBE540E7446}" type="pres">
      <dgm:prSet presAssocID="{351B1A07-1666-491F-8481-B63DBDBFFC09}" presName="Name0" presStyleCnt="0">
        <dgm:presLayoutVars>
          <dgm:dir/>
          <dgm:resizeHandles val="exact"/>
        </dgm:presLayoutVars>
      </dgm:prSet>
      <dgm:spPr/>
    </dgm:pt>
    <dgm:pt modelId="{BB12C6F4-9525-4DA8-84F9-A1102B1BEB18}" type="pres">
      <dgm:prSet presAssocID="{C52227B4-A6F3-43B2-AA06-64E021B845D8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37978C39-4A20-4036-B775-DC3D0BAACBAF}" type="pres">
      <dgm:prSet presAssocID="{3F9E8553-0974-43D5-BBC1-5341AA8897AE}" presName="parSpace" presStyleCnt="0"/>
      <dgm:spPr/>
    </dgm:pt>
    <dgm:pt modelId="{3A9415EA-0C67-4B49-94D8-7D996FBAA80E}" type="pres">
      <dgm:prSet presAssocID="{61FEE4D7-5790-48E4-A38D-EC8FD330693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1FE0102-D3A2-42DC-8A67-BEACAAEDEFC0}" type="pres">
      <dgm:prSet presAssocID="{8DB2CA98-C9BE-4129-A38C-5E21EC94B5C2}" presName="parSpace" presStyleCnt="0"/>
      <dgm:spPr/>
    </dgm:pt>
    <dgm:pt modelId="{AC74D444-5344-48E7-877F-79335D1ABBF7}" type="pres">
      <dgm:prSet presAssocID="{79936EC1-02F0-4A8D-857B-039D68E26851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49559975-DF06-43C6-A394-F4ECB69BE1D4}" type="pres">
      <dgm:prSet presAssocID="{41C663AD-4846-43B9-A502-34FB66155BB1}" presName="parSpace" presStyleCnt="0"/>
      <dgm:spPr/>
    </dgm:pt>
    <dgm:pt modelId="{505F893D-A6DC-4E2B-84DB-118463190EC7}" type="pres">
      <dgm:prSet presAssocID="{00638E86-0CBC-40AE-B35B-D50B26D28851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AD579EEA-0414-435D-A0CB-9E348E7A7802}" srcId="{351B1A07-1666-491F-8481-B63DBDBFFC09}" destId="{C52227B4-A6F3-43B2-AA06-64E021B845D8}" srcOrd="0" destOrd="0" parTransId="{E9C43C4C-309C-4663-A212-8128990192B7}" sibTransId="{3F9E8553-0974-43D5-BBC1-5341AA8897AE}"/>
    <dgm:cxn modelId="{1C951567-0873-4690-A129-3787B460CDB9}" type="presOf" srcId="{00638E86-0CBC-40AE-B35B-D50B26D28851}" destId="{505F893D-A6DC-4E2B-84DB-118463190EC7}" srcOrd="0" destOrd="0" presId="urn:microsoft.com/office/officeart/2005/8/layout/hChevron3"/>
    <dgm:cxn modelId="{7720E988-1D5F-4F0D-8308-D7A959C540D7}" srcId="{351B1A07-1666-491F-8481-B63DBDBFFC09}" destId="{00638E86-0CBC-40AE-B35B-D50B26D28851}" srcOrd="3" destOrd="0" parTransId="{C5978E7C-C51A-4B68-B330-2DA4FD80B73A}" sibTransId="{F2244879-B95D-487C-9AE3-05ED114B0936}"/>
    <dgm:cxn modelId="{B452C614-98E0-42BD-AFB8-2993C64F89BF}" type="presOf" srcId="{C52227B4-A6F3-43B2-AA06-64E021B845D8}" destId="{BB12C6F4-9525-4DA8-84F9-A1102B1BEB18}" srcOrd="0" destOrd="0" presId="urn:microsoft.com/office/officeart/2005/8/layout/hChevron3"/>
    <dgm:cxn modelId="{8FFD20DD-9244-46F2-B7D8-0B172A1B7B64}" type="presOf" srcId="{61FEE4D7-5790-48E4-A38D-EC8FD3306933}" destId="{3A9415EA-0C67-4B49-94D8-7D996FBAA80E}" srcOrd="0" destOrd="0" presId="urn:microsoft.com/office/officeart/2005/8/layout/hChevron3"/>
    <dgm:cxn modelId="{7F70AAA2-1A34-481F-A540-A6215439CA74}" type="presOf" srcId="{351B1A07-1666-491F-8481-B63DBDBFFC09}" destId="{32E73EDF-0FCB-4B1C-8CB9-8DBE540E7446}" srcOrd="0" destOrd="0" presId="urn:microsoft.com/office/officeart/2005/8/layout/hChevron3"/>
    <dgm:cxn modelId="{7DAC9223-B510-4687-9A75-E9BD29A684F5}" type="presOf" srcId="{79936EC1-02F0-4A8D-857B-039D68E26851}" destId="{AC74D444-5344-48E7-877F-79335D1ABBF7}" srcOrd="0" destOrd="0" presId="urn:microsoft.com/office/officeart/2005/8/layout/hChevron3"/>
    <dgm:cxn modelId="{D2F7783F-3B5A-4723-B09E-48AF58F9F7A3}" srcId="{351B1A07-1666-491F-8481-B63DBDBFFC09}" destId="{61FEE4D7-5790-48E4-A38D-EC8FD3306933}" srcOrd="1" destOrd="0" parTransId="{74EE5732-4D7C-4102-A1B0-CA3B9FDCA1C6}" sibTransId="{8DB2CA98-C9BE-4129-A38C-5E21EC94B5C2}"/>
    <dgm:cxn modelId="{A81D5D50-BF5E-42E7-B9F4-C6F14F196B5D}" srcId="{351B1A07-1666-491F-8481-B63DBDBFFC09}" destId="{79936EC1-02F0-4A8D-857B-039D68E26851}" srcOrd="2" destOrd="0" parTransId="{E42AF0C3-D360-43E2-AC24-D36B0DFF0432}" sibTransId="{41C663AD-4846-43B9-A502-34FB66155BB1}"/>
    <dgm:cxn modelId="{AD18B469-2C4D-4F52-A4A6-42A8E5DF846D}" type="presParOf" srcId="{32E73EDF-0FCB-4B1C-8CB9-8DBE540E7446}" destId="{BB12C6F4-9525-4DA8-84F9-A1102B1BEB18}" srcOrd="0" destOrd="0" presId="urn:microsoft.com/office/officeart/2005/8/layout/hChevron3"/>
    <dgm:cxn modelId="{5AE3CD90-6AAD-47B8-8E13-52501BA3EBD3}" type="presParOf" srcId="{32E73EDF-0FCB-4B1C-8CB9-8DBE540E7446}" destId="{37978C39-4A20-4036-B775-DC3D0BAACBAF}" srcOrd="1" destOrd="0" presId="urn:microsoft.com/office/officeart/2005/8/layout/hChevron3"/>
    <dgm:cxn modelId="{F4FE8B3E-5144-402C-82E9-7D7447850B6C}" type="presParOf" srcId="{32E73EDF-0FCB-4B1C-8CB9-8DBE540E7446}" destId="{3A9415EA-0C67-4B49-94D8-7D996FBAA80E}" srcOrd="2" destOrd="0" presId="urn:microsoft.com/office/officeart/2005/8/layout/hChevron3"/>
    <dgm:cxn modelId="{8142B8BC-3134-44AE-A0C8-94556F5CBF8C}" type="presParOf" srcId="{32E73EDF-0FCB-4B1C-8CB9-8DBE540E7446}" destId="{B1FE0102-D3A2-42DC-8A67-BEACAAEDEFC0}" srcOrd="3" destOrd="0" presId="urn:microsoft.com/office/officeart/2005/8/layout/hChevron3"/>
    <dgm:cxn modelId="{BBD24233-E0AF-4062-BCC1-DC7C3D444494}" type="presParOf" srcId="{32E73EDF-0FCB-4B1C-8CB9-8DBE540E7446}" destId="{AC74D444-5344-48E7-877F-79335D1ABBF7}" srcOrd="4" destOrd="0" presId="urn:microsoft.com/office/officeart/2005/8/layout/hChevron3"/>
    <dgm:cxn modelId="{D1500B2D-FE68-45B6-BA73-7C59CF9DC683}" type="presParOf" srcId="{32E73EDF-0FCB-4B1C-8CB9-8DBE540E7446}" destId="{49559975-DF06-43C6-A394-F4ECB69BE1D4}" srcOrd="5" destOrd="0" presId="urn:microsoft.com/office/officeart/2005/8/layout/hChevron3"/>
    <dgm:cxn modelId="{24363ADC-90E6-42AD-BA93-572C6718E871}" type="presParOf" srcId="{32E73EDF-0FCB-4B1C-8CB9-8DBE540E7446}" destId="{505F893D-A6DC-4E2B-84DB-118463190EC7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8F343-372D-C547-9FF0-95044BFEE824}">
      <dsp:nvSpPr>
        <dsp:cNvPr id="0" name=""/>
        <dsp:cNvSpPr/>
      </dsp:nvSpPr>
      <dsp:spPr>
        <a:xfrm rot="21300000">
          <a:off x="1189517" y="700370"/>
          <a:ext cx="4021765" cy="351858"/>
        </a:xfrm>
        <a:prstGeom prst="mathMinus">
          <a:avLst/>
        </a:prstGeom>
        <a:solidFill>
          <a:srgbClr val="3E98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8E17D0C-7ECD-1C45-A3BE-5D0295BBE02A}">
      <dsp:nvSpPr>
        <dsp:cNvPr id="0" name=""/>
        <dsp:cNvSpPr/>
      </dsp:nvSpPr>
      <dsp:spPr>
        <a:xfrm>
          <a:off x="768096" y="87630"/>
          <a:ext cx="1920240" cy="701040"/>
        </a:xfrm>
        <a:prstGeom prst="downArrow">
          <a:avLst/>
        </a:prstGeom>
        <a:solidFill>
          <a:srgbClr val="31546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7598CA-A554-3D46-8268-C1D9D403F442}">
      <dsp:nvSpPr>
        <dsp:cNvPr id="0" name=""/>
        <dsp:cNvSpPr/>
      </dsp:nvSpPr>
      <dsp:spPr>
        <a:xfrm>
          <a:off x="3392424" y="0"/>
          <a:ext cx="2048256" cy="73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>
                  <a:lumMod val="50000"/>
                </a:schemeClr>
              </a:solidFill>
            </a:rPr>
            <a:t>Learning to Teach</a:t>
          </a:r>
          <a:endParaRPr lang="en-US" sz="18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392424" y="0"/>
        <a:ext cx="2048256" cy="736092"/>
      </dsp:txXfrm>
    </dsp:sp>
    <dsp:sp modelId="{E01D76BE-EF52-0C4A-9AF6-A9F6C9B05C98}">
      <dsp:nvSpPr>
        <dsp:cNvPr id="0" name=""/>
        <dsp:cNvSpPr/>
      </dsp:nvSpPr>
      <dsp:spPr>
        <a:xfrm>
          <a:off x="3712464" y="963930"/>
          <a:ext cx="1920240" cy="701040"/>
        </a:xfrm>
        <a:prstGeom prst="upArrow">
          <a:avLst/>
        </a:prstGeom>
        <a:solidFill>
          <a:srgbClr val="31546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ACE84F-1563-0747-99EF-DAAFD6306E39}">
      <dsp:nvSpPr>
        <dsp:cNvPr id="0" name=""/>
        <dsp:cNvSpPr/>
      </dsp:nvSpPr>
      <dsp:spPr>
        <a:xfrm>
          <a:off x="960120" y="1016508"/>
          <a:ext cx="2048256" cy="73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>
                  <a:lumMod val="50000"/>
                </a:schemeClr>
              </a:solidFill>
            </a:rPr>
            <a:t>Teaching to Learn</a:t>
          </a:r>
          <a:endParaRPr lang="en-US" sz="18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960120" y="1016508"/>
        <a:ext cx="2048256" cy="736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916D8F-31E5-4A49-ABE7-4536F9B33553}" type="datetimeFigureOut">
              <a:rPr lang="da-DK"/>
              <a:pPr/>
              <a:t>25-08-2015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 smtClean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1F3892-B722-463C-8FDD-FB276189A9EA}" type="slidenum">
              <a:rPr lang="da-DK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0242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Do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know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way</a:t>
            </a:r>
            <a:r>
              <a:rPr lang="da-DK" dirty="0" smtClean="0"/>
              <a:t> of </a:t>
            </a:r>
            <a:r>
              <a:rPr lang="da-DK" dirty="0" err="1" smtClean="0"/>
              <a:t>working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97D88F-0C4C-485B-87AE-E6C55445BFBE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777607" y="9428583"/>
            <a:ext cx="2889938" cy="496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D85180E1-52C1-A747-9FBA-37098F999BD6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707" y="4713431"/>
            <a:ext cx="5557573" cy="4468710"/>
          </a:xfrm>
          <a:noFill/>
          <a:ln/>
        </p:spPr>
        <p:txBody>
          <a:bodyPr/>
          <a:lstStyle/>
          <a:p>
            <a:pPr marL="228600" indent="-228600" eaLnBrk="1" hangingPunct="1"/>
            <a:endParaRPr lang="en-US" sz="1400" b="1" dirty="0">
              <a:latin typeface="Arial" pitchFamily="32" charset="0"/>
              <a:ea typeface="ＭＳ Ｐゴシック" pitchFamily="32" charset="-128"/>
              <a:cs typeface="ＭＳ Ｐゴシック" pitchFamily="3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7" descr="PP baggrund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Billede 9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880225" y="358775"/>
            <a:ext cx="191611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Billede 10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4988" y="6332538"/>
            <a:ext cx="4492625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50" y="2243138"/>
            <a:ext cx="7772400" cy="1214437"/>
          </a:xfrm>
        </p:spPr>
        <p:txBody>
          <a:bodyPr lIns="0" tIns="0" rIns="0" bIns="0"/>
          <a:lstStyle>
            <a:lvl1pPr>
              <a:defRPr sz="3200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4350" y="3470275"/>
            <a:ext cx="7772400" cy="1752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433513"/>
            <a:ext cx="4038600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433513"/>
            <a:ext cx="4038600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41F2F"/>
            </a:gs>
            <a:gs pos="100000">
              <a:srgbClr val="49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Hvid-bun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-7938" y="1365250"/>
            <a:ext cx="9151938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5662613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a-DK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3513"/>
            <a:ext cx="8229600" cy="4692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3500" y="6273800"/>
            <a:ext cx="48037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1030" name="Billede 7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6880225" y="358775"/>
            <a:ext cx="191611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Billede 10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534988" y="6332538"/>
            <a:ext cx="4492625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Geneva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  <a:cs typeface="Genev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  <a:cs typeface="Genev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  <a:cs typeface="Genev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  <a:cs typeface="Genev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Train The trainer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Draft September 14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28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130425"/>
            <a:ext cx="86741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R-O-P-E-S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the work with team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/>
              <a:t>citizens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0387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ROPES: Ground rules for training</a:t>
            </a:r>
            <a:endParaRPr lang="da-DK" dirty="0" smtClean="0">
              <a:cs typeface="+mj-cs"/>
            </a:endParaRPr>
          </a:p>
        </p:txBody>
      </p:sp>
      <p:sp>
        <p:nvSpPr>
          <p:cNvPr id="4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000" dirty="0" smtClean="0"/>
              <a:t>Respect </a:t>
            </a:r>
            <a:r>
              <a:rPr lang="en-US" sz="2000" dirty="0"/>
              <a:t> </a:t>
            </a:r>
            <a:r>
              <a:rPr lang="en-US" sz="2000" dirty="0" smtClean="0"/>
              <a:t>        	 for colleagues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charset="2"/>
              <a:buChar char="§"/>
            </a:pPr>
            <a:r>
              <a:rPr lang="en-US" sz="2000" dirty="0" smtClean="0"/>
              <a:t>Openness        	to other’s opinion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charset="2"/>
              <a:buChar char="§"/>
            </a:pPr>
            <a:r>
              <a:rPr lang="en-US" sz="2000" dirty="0" smtClean="0"/>
              <a:t>Participate   	 	engage in active participation</a:t>
            </a:r>
          </a:p>
          <a:p>
            <a:pPr lvl="7">
              <a:buFont typeface="Wingdings" charset="2"/>
              <a:buChar char="§"/>
            </a:pPr>
            <a:r>
              <a:rPr lang="en-US" sz="2000" dirty="0" smtClean="0">
                <a:solidFill>
                  <a:srgbClr val="31546F"/>
                </a:solidFill>
                <a:latin typeface="Helvetica Light"/>
                <a:cs typeface="Helvetica Light"/>
              </a:rPr>
              <a:t>Show interest (not everyone likes to talk in groups)</a:t>
            </a:r>
          </a:p>
          <a:p>
            <a:pPr>
              <a:buFont typeface="Wingdings" charset="2"/>
              <a:buChar char="§"/>
            </a:pPr>
            <a:r>
              <a:rPr lang="en-US" sz="2000" dirty="0" smtClean="0"/>
              <a:t>Education        	openness to learning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charset="2"/>
              <a:buChar char="§"/>
            </a:pPr>
            <a:r>
              <a:rPr lang="en-US" sz="2000" dirty="0" smtClean="0"/>
              <a:t>Sensitivity        	protect others confidentiality, 					  but share general learning</a:t>
            </a:r>
            <a:endParaRPr lang="en-US" sz="2000" dirty="0"/>
          </a:p>
        </p:txBody>
      </p:sp>
      <p:cxnSp>
        <p:nvCxnSpPr>
          <p:cNvPr id="5" name="Straight Arrow Connector 2"/>
          <p:cNvCxnSpPr/>
          <p:nvPr/>
        </p:nvCxnSpPr>
        <p:spPr>
          <a:xfrm flipV="1">
            <a:off x="2121499" y="1620907"/>
            <a:ext cx="753533" cy="8467"/>
          </a:xfrm>
          <a:prstGeom prst="straightConnector1">
            <a:avLst/>
          </a:prstGeom>
          <a:ln w="57150" cmpd="sng">
            <a:solidFill>
              <a:srgbClr val="3E9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"/>
          <p:cNvCxnSpPr/>
          <p:nvPr/>
        </p:nvCxnSpPr>
        <p:spPr>
          <a:xfrm flipV="1">
            <a:off x="2318446" y="2352428"/>
            <a:ext cx="753533" cy="8467"/>
          </a:xfrm>
          <a:prstGeom prst="straightConnector1">
            <a:avLst/>
          </a:prstGeom>
          <a:ln w="57150" cmpd="sng">
            <a:solidFill>
              <a:srgbClr val="3E9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"/>
          <p:cNvCxnSpPr/>
          <p:nvPr/>
        </p:nvCxnSpPr>
        <p:spPr>
          <a:xfrm flipV="1">
            <a:off x="2360649" y="3126151"/>
            <a:ext cx="753533" cy="8467"/>
          </a:xfrm>
          <a:prstGeom prst="straightConnector1">
            <a:avLst/>
          </a:prstGeom>
          <a:ln w="57150" cmpd="sng">
            <a:solidFill>
              <a:srgbClr val="3E9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"/>
          <p:cNvCxnSpPr/>
          <p:nvPr/>
        </p:nvCxnSpPr>
        <p:spPr>
          <a:xfrm flipV="1">
            <a:off x="2290311" y="4181228"/>
            <a:ext cx="753533" cy="8467"/>
          </a:xfrm>
          <a:prstGeom prst="straightConnector1">
            <a:avLst/>
          </a:prstGeom>
          <a:ln w="57150" cmpd="sng">
            <a:solidFill>
              <a:srgbClr val="3E9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"/>
          <p:cNvCxnSpPr/>
          <p:nvPr/>
        </p:nvCxnSpPr>
        <p:spPr>
          <a:xfrm flipV="1">
            <a:off x="2234040" y="4870545"/>
            <a:ext cx="753533" cy="8467"/>
          </a:xfrm>
          <a:prstGeom prst="straightConnector1">
            <a:avLst/>
          </a:prstGeom>
          <a:ln w="57150" cmpd="sng">
            <a:solidFill>
              <a:srgbClr val="3E9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Teaching and Training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Teaching provides knowledge in theory and practice of concepts, facts and</a:t>
            </a:r>
            <a:r>
              <a:rPr lang="da-DK" sz="3600" dirty="0" smtClean="0"/>
              <a:t> </a:t>
            </a:r>
            <a:r>
              <a:rPr lang="en-US" sz="3600" dirty="0" smtClean="0"/>
              <a:t>practices.</a:t>
            </a:r>
            <a:endParaRPr lang="da-DK" sz="3600" dirty="0" smtClean="0"/>
          </a:p>
          <a:p>
            <a:r>
              <a:rPr lang="en-US" sz="3600" dirty="0" smtClean="0"/>
              <a:t>Training provides the experience to</a:t>
            </a:r>
            <a:r>
              <a:rPr lang="da-DK" sz="3600" dirty="0" smtClean="0"/>
              <a:t> </a:t>
            </a:r>
            <a:r>
              <a:rPr lang="en-US" sz="3600" dirty="0" smtClean="0"/>
              <a:t>understand this knowledge and transform </a:t>
            </a:r>
            <a:r>
              <a:rPr lang="da-DK" sz="3600" dirty="0" smtClean="0"/>
              <a:t> </a:t>
            </a:r>
            <a:r>
              <a:rPr lang="en-US" sz="3600" dirty="0" smtClean="0"/>
              <a:t>it into real time application.</a:t>
            </a:r>
            <a:endParaRPr lang="da-DK" sz="3600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When do people learn?</a:t>
            </a:r>
            <a:r>
              <a:rPr lang="da-DK" sz="3600" dirty="0" smtClean="0"/>
              <a:t/>
            </a:r>
            <a:br>
              <a:rPr lang="da-DK" sz="3600" dirty="0" smtClean="0"/>
            </a:br>
            <a:endParaRPr lang="da-DK" sz="36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/>
              <a:t>Programmes</a:t>
            </a:r>
            <a:r>
              <a:rPr lang="en-US" sz="3600" dirty="0" smtClean="0"/>
              <a:t> /short events by internal</a:t>
            </a:r>
            <a:r>
              <a:rPr lang="da-DK" sz="3600" dirty="0" smtClean="0"/>
              <a:t> </a:t>
            </a:r>
            <a:r>
              <a:rPr lang="en-US" sz="3600" dirty="0" smtClean="0"/>
              <a:t>or external experts</a:t>
            </a:r>
            <a:endParaRPr lang="da-DK" sz="3600" dirty="0" smtClean="0"/>
          </a:p>
          <a:p>
            <a:r>
              <a:rPr lang="en-US" sz="3600" dirty="0" smtClean="0"/>
              <a:t>Work experience in other departments</a:t>
            </a:r>
            <a:endParaRPr lang="da-DK" sz="3600" dirty="0" smtClean="0"/>
          </a:p>
          <a:p>
            <a:r>
              <a:rPr lang="en-US" sz="3600" dirty="0" smtClean="0"/>
              <a:t>Work shadowing</a:t>
            </a:r>
            <a:endParaRPr lang="da-DK" sz="3600" dirty="0" smtClean="0"/>
          </a:p>
          <a:p>
            <a:r>
              <a:rPr lang="en-US" sz="3600" dirty="0" smtClean="0"/>
              <a:t>Coaching on an individual basis</a:t>
            </a:r>
            <a:endParaRPr lang="da-DK" sz="3600" dirty="0" smtClean="0"/>
          </a:p>
          <a:p>
            <a:r>
              <a:rPr lang="en-US" sz="3600" dirty="0" smtClean="0"/>
              <a:t>Mentoring</a:t>
            </a:r>
            <a:endParaRPr lang="da-DK" sz="3600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Why do people learn?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 learning need is:</a:t>
            </a:r>
            <a:endParaRPr lang="da-DK" sz="3600" dirty="0" smtClean="0"/>
          </a:p>
          <a:p>
            <a:r>
              <a:rPr lang="en-US" sz="3600" dirty="0" smtClean="0"/>
              <a:t>The gap between what an individual knows,</a:t>
            </a:r>
            <a:r>
              <a:rPr lang="da-DK" sz="3600" dirty="0" smtClean="0"/>
              <a:t> </a:t>
            </a:r>
            <a:r>
              <a:rPr lang="en-US" sz="3600" dirty="0" smtClean="0"/>
              <a:t>understands and can do at any moment and what</a:t>
            </a:r>
            <a:r>
              <a:rPr lang="da-DK" sz="3600" dirty="0" smtClean="0"/>
              <a:t> </a:t>
            </a:r>
            <a:r>
              <a:rPr lang="en-US" sz="3600" dirty="0" smtClean="0"/>
              <a:t>the person wants or needs to know,</a:t>
            </a:r>
            <a:r>
              <a:rPr lang="da-DK" sz="3600" dirty="0" smtClean="0"/>
              <a:t> </a:t>
            </a:r>
            <a:r>
              <a:rPr lang="en-US" sz="3600" dirty="0" smtClean="0"/>
              <a:t>understand and do to reach defined learning </a:t>
            </a:r>
            <a:r>
              <a:rPr lang="da-DK" sz="3600" dirty="0" smtClean="0"/>
              <a:t> </a:t>
            </a:r>
            <a:r>
              <a:rPr lang="en-US" sz="3600" dirty="0" smtClean="0"/>
              <a:t>outcomes</a:t>
            </a:r>
            <a:r>
              <a:rPr lang="en-US" dirty="0" smtClean="0"/>
              <a:t>.</a:t>
            </a:r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How do people learn?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Identify needs</a:t>
            </a:r>
            <a:endParaRPr lang="da-DK" sz="3600" dirty="0" smtClean="0"/>
          </a:p>
          <a:p>
            <a:r>
              <a:rPr lang="en-US" sz="3600" dirty="0" smtClean="0"/>
              <a:t>Plan how needs can best be satisfied</a:t>
            </a:r>
            <a:endParaRPr lang="da-DK" sz="3600" dirty="0" smtClean="0"/>
          </a:p>
          <a:p>
            <a:r>
              <a:rPr lang="en-US" sz="3600" dirty="0" smtClean="0"/>
              <a:t>Carry out teaching and learning</a:t>
            </a:r>
            <a:endParaRPr lang="da-DK" sz="3600" dirty="0" smtClean="0"/>
          </a:p>
          <a:p>
            <a:r>
              <a:rPr lang="en-US" sz="3600" dirty="0" smtClean="0"/>
              <a:t>Assess progress and achievement</a:t>
            </a:r>
            <a:endParaRPr lang="da-DK" sz="3600" dirty="0" smtClean="0"/>
          </a:p>
          <a:p>
            <a:r>
              <a:rPr lang="en-US" sz="3600" dirty="0" smtClean="0"/>
              <a:t>Evaluate learning</a:t>
            </a:r>
            <a:endParaRPr lang="da-DK" sz="3600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Ways to identify learning needs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Interviewing</a:t>
            </a:r>
            <a:endParaRPr lang="da-DK" sz="3600" dirty="0" smtClean="0"/>
          </a:p>
          <a:p>
            <a:r>
              <a:rPr lang="en-US" sz="3600" dirty="0" smtClean="0"/>
              <a:t>Diagnostic Test-Analysis of current skills against performance standards</a:t>
            </a:r>
            <a:endParaRPr lang="da-DK" sz="3600" dirty="0" smtClean="0"/>
          </a:p>
          <a:p>
            <a:r>
              <a:rPr lang="en-US" sz="3600" dirty="0" smtClean="0"/>
              <a:t>Discussions with the stakeholder –</a:t>
            </a:r>
            <a:endParaRPr lang="da-DK" sz="3600" dirty="0" smtClean="0"/>
          </a:p>
          <a:p>
            <a:r>
              <a:rPr lang="en-US" sz="3600" dirty="0" smtClean="0"/>
              <a:t>include learners if possible</a:t>
            </a:r>
            <a:endParaRPr lang="da-DK" sz="3600" dirty="0" smtClean="0"/>
          </a:p>
          <a:p>
            <a:r>
              <a:rPr lang="en-US" sz="3600" dirty="0" smtClean="0"/>
              <a:t>Structured questionnaires</a:t>
            </a:r>
            <a:endParaRPr lang="da-DK" sz="3600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Learning Styles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Visual</a:t>
            </a:r>
            <a:endParaRPr lang="da-DK" sz="3600" dirty="0" smtClean="0"/>
          </a:p>
          <a:p>
            <a:r>
              <a:rPr lang="en-US" sz="3600" dirty="0" smtClean="0"/>
              <a:t>Verbal</a:t>
            </a:r>
            <a:endParaRPr lang="da-DK" sz="3600" dirty="0" smtClean="0"/>
          </a:p>
          <a:p>
            <a:r>
              <a:rPr lang="en-US" sz="3600" dirty="0" smtClean="0"/>
              <a:t>Non-verbal</a:t>
            </a:r>
            <a:endParaRPr lang="da-DK" sz="3600" dirty="0" smtClean="0"/>
          </a:p>
          <a:p>
            <a:r>
              <a:rPr lang="en-US" sz="3600" dirty="0" smtClean="0"/>
              <a:t>Auditory</a:t>
            </a:r>
            <a:endParaRPr lang="da-DK" sz="3600" dirty="0" smtClean="0"/>
          </a:p>
          <a:p>
            <a:r>
              <a:rPr lang="en-US" sz="3600" dirty="0" smtClean="0"/>
              <a:t>Verbal Non-Visual</a:t>
            </a:r>
            <a:endParaRPr lang="da-DK" sz="3600" dirty="0" smtClean="0"/>
          </a:p>
          <a:p>
            <a:r>
              <a:rPr lang="en-US" sz="3600" dirty="0" err="1" smtClean="0"/>
              <a:t>Kinaesthetic</a:t>
            </a:r>
            <a:endParaRPr lang="da-DK" sz="3600" dirty="0" smtClean="0"/>
          </a:p>
          <a:p>
            <a:r>
              <a:rPr lang="en-US" sz="3600" dirty="0" smtClean="0"/>
              <a:t>Sensorial</a:t>
            </a:r>
            <a:endParaRPr lang="da-DK" sz="3600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Set learning outcomes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What does the individual know?</a:t>
            </a:r>
          </a:p>
          <a:p>
            <a:pPr>
              <a:buNone/>
            </a:pPr>
            <a:endParaRPr lang="da-DK" sz="3600" dirty="0" smtClean="0"/>
          </a:p>
          <a:p>
            <a:r>
              <a:rPr lang="en-US" sz="3600" dirty="0" smtClean="0"/>
              <a:t>What does the learner need to know?</a:t>
            </a:r>
          </a:p>
          <a:p>
            <a:pPr>
              <a:buNone/>
            </a:pPr>
            <a:endParaRPr lang="da-DK" sz="3600" dirty="0" smtClean="0"/>
          </a:p>
          <a:p>
            <a:r>
              <a:rPr lang="en-US" sz="3600" dirty="0" smtClean="0"/>
              <a:t>What is the gap?</a:t>
            </a:r>
          </a:p>
          <a:p>
            <a:pPr>
              <a:buNone/>
            </a:pPr>
            <a:endParaRPr lang="da-DK" sz="3600" dirty="0" smtClean="0"/>
          </a:p>
          <a:p>
            <a:r>
              <a:rPr lang="en-US" sz="3600" dirty="0" smtClean="0"/>
              <a:t>What is the best way to fill that gap?</a:t>
            </a:r>
            <a:endParaRPr lang="da-DK" sz="3600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Reasons for learning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Develop existing skills?</a:t>
            </a:r>
            <a:endParaRPr lang="da-DK" sz="3600" dirty="0" smtClean="0"/>
          </a:p>
          <a:p>
            <a:r>
              <a:rPr lang="en-US" sz="3600" dirty="0" smtClean="0"/>
              <a:t>Provide new skills?</a:t>
            </a:r>
            <a:endParaRPr lang="da-DK" sz="3600" dirty="0" smtClean="0"/>
          </a:p>
          <a:p>
            <a:r>
              <a:rPr lang="en-US" sz="3600" dirty="0" smtClean="0"/>
              <a:t>Improve existing levels of competence?</a:t>
            </a:r>
            <a:endParaRPr lang="da-DK" sz="3600" dirty="0" smtClean="0"/>
          </a:p>
          <a:p>
            <a:r>
              <a:rPr lang="en-US" sz="3600" dirty="0" smtClean="0"/>
              <a:t>Impact of knowledge and understanding?</a:t>
            </a:r>
            <a:endParaRPr lang="da-DK" sz="3600" dirty="0" smtClean="0"/>
          </a:p>
          <a:p>
            <a:endParaRPr lang="da-DK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53218"/>
            <a:ext cx="5662613" cy="1520044"/>
          </a:xfrm>
        </p:spPr>
        <p:txBody>
          <a:bodyPr/>
          <a:lstStyle/>
          <a:p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Program of the day – Wednesday 2.9.2015</a:t>
            </a:r>
            <a:endParaRPr lang="en-GB" sz="2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9.00 – 9.15	Good morning, practical information and questions</a:t>
            </a:r>
          </a:p>
          <a:p>
            <a:pPr>
              <a:buNone/>
            </a:pPr>
            <a:r>
              <a:rPr lang="en-GB" dirty="0" smtClean="0"/>
              <a:t>9.15 – 10.30	Presentation: Train the Trainer manual	</a:t>
            </a:r>
          </a:p>
          <a:p>
            <a:pPr>
              <a:buNone/>
            </a:pPr>
            <a:r>
              <a:rPr lang="en-GB" dirty="0" smtClean="0"/>
              <a:t> 10.15 – 10.30	Break	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10.45 – 12.00	Theory of changes – short presentation of methods			</a:t>
            </a:r>
          </a:p>
          <a:p>
            <a:pPr>
              <a:buNone/>
            </a:pPr>
            <a:r>
              <a:rPr lang="en-GB" dirty="0" smtClean="0"/>
              <a:t>12.00 – 13.30	Lunch break</a:t>
            </a:r>
          </a:p>
          <a:p>
            <a:pPr>
              <a:buNone/>
            </a:pPr>
            <a:r>
              <a:rPr lang="en-GB" dirty="0" smtClean="0"/>
              <a:t>13.30 – 15.30	Presentation: Conventions and ethics rules		</a:t>
            </a:r>
          </a:p>
          <a:p>
            <a:pPr>
              <a:buNone/>
            </a:pPr>
            <a:r>
              <a:rPr lang="en-GB" dirty="0" smtClean="0"/>
              <a:t>15.30 – 15.45	Break</a:t>
            </a:r>
          </a:p>
          <a:p>
            <a:pPr>
              <a:buNone/>
            </a:pPr>
            <a:r>
              <a:rPr lang="en-GB" dirty="0" smtClean="0"/>
              <a:t>15.45 – 16.30	ethics and values in social work in Kyrgyz </a:t>
            </a:r>
          </a:p>
          <a:p>
            <a:pPr>
              <a:buNone/>
            </a:pPr>
            <a:r>
              <a:rPr lang="en-GB" dirty="0" smtClean="0"/>
              <a:t>16.30 – 17.00	Evaluation of the day – Learning styles? (5 – 10 – 15 min.)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 training </a:t>
            </a:r>
            <a:r>
              <a:rPr lang="en-US" dirty="0" err="1" smtClean="0"/>
              <a:t>programme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Stage :1</a:t>
            </a:r>
            <a:endParaRPr lang="da-DK" sz="2800" dirty="0" smtClean="0"/>
          </a:p>
          <a:p>
            <a:r>
              <a:rPr lang="en-US" sz="2800" dirty="0" smtClean="0"/>
              <a:t>1.Draw a line on a piece of paper</a:t>
            </a:r>
          </a:p>
          <a:p>
            <a:endParaRPr lang="da-DK" sz="2800" dirty="0" smtClean="0"/>
          </a:p>
          <a:p>
            <a:r>
              <a:rPr lang="en-US" sz="2800" dirty="0" smtClean="0"/>
              <a:t>2. Indicate start and completion points of the </a:t>
            </a:r>
            <a:r>
              <a:rPr lang="en-US" sz="2800" dirty="0" err="1" smtClean="0"/>
              <a:t>programme</a:t>
            </a:r>
            <a:endParaRPr lang="en-US" sz="2800" dirty="0" smtClean="0"/>
          </a:p>
          <a:p>
            <a:pPr>
              <a:buNone/>
            </a:pPr>
            <a:endParaRPr lang="da-DK" sz="2800" dirty="0" smtClean="0"/>
          </a:p>
          <a:p>
            <a:r>
              <a:rPr lang="en-US" sz="2800" dirty="0" smtClean="0"/>
              <a:t>Day1…..Day 10</a:t>
            </a:r>
            <a:endParaRPr lang="da-DK" sz="2800" dirty="0" smtClean="0"/>
          </a:p>
          <a:p>
            <a:endParaRPr lang="da-DK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18978" y="2405575"/>
            <a:ext cx="8280928" cy="393896"/>
          </a:xfrm>
          <a:prstGeom prst="rightArrow">
            <a:avLst>
              <a:gd name="adj1" fmla="val 50000"/>
              <a:gd name="adj2" fmla="val 39686"/>
            </a:avLst>
          </a:prstGeom>
          <a:gradFill rotWithShape="1">
            <a:gsLst>
              <a:gs pos="0">
                <a:srgbClr val="DE2A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68812" y="3995225"/>
            <a:ext cx="8731094" cy="436098"/>
          </a:xfrm>
          <a:prstGeom prst="rightArrow">
            <a:avLst>
              <a:gd name="adj1" fmla="val 64516"/>
              <a:gd name="adj2" fmla="val 6373"/>
            </a:avLst>
          </a:prstGeom>
          <a:gradFill rotWithShape="1">
            <a:gsLst>
              <a:gs pos="0">
                <a:srgbClr val="DE2A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da-DK" dirty="0" smtClean="0"/>
              <a:t>1.	2.	3.	4.	5.	6.	7.	8.	9.	10</a:t>
            </a:r>
            <a:endParaRPr lang="da-D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 training </a:t>
            </a:r>
            <a:r>
              <a:rPr lang="en-US" dirty="0" err="1" smtClean="0"/>
              <a:t>programme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68812" y="1644529"/>
            <a:ext cx="8975188" cy="4692650"/>
          </a:xfrm>
        </p:spPr>
        <p:txBody>
          <a:bodyPr/>
          <a:lstStyle/>
          <a:p>
            <a:r>
              <a:rPr lang="en-US" b="1" dirty="0" smtClean="0"/>
              <a:t>3. On this line map the titles of modules in order</a:t>
            </a:r>
            <a:endParaRPr lang="da-DK" b="1" dirty="0" smtClean="0"/>
          </a:p>
          <a:p>
            <a:endParaRPr lang="da-DK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11015" y="2335235"/>
            <a:ext cx="8932985" cy="984740"/>
          </a:xfrm>
          <a:prstGeom prst="rightArrow">
            <a:avLst>
              <a:gd name="adj1" fmla="val 100000"/>
              <a:gd name="adj2" fmla="val 31584"/>
            </a:avLst>
          </a:prstGeom>
          <a:gradFill rotWithShape="1">
            <a:gsLst>
              <a:gs pos="0">
                <a:srgbClr val="DE2A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endParaRPr lang="da-DK" dirty="0" smtClean="0"/>
          </a:p>
          <a:p>
            <a:pPr marL="342900" indent="-342900"/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6" name="Tekstboks 5"/>
          <p:cNvSpPr txBox="1"/>
          <p:nvPr/>
        </p:nvSpPr>
        <p:spPr>
          <a:xfrm>
            <a:off x="267285" y="2405576"/>
            <a:ext cx="203981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a-DK" dirty="0" smtClean="0"/>
              <a:t>1.Module - 2 </a:t>
            </a:r>
            <a:r>
              <a:rPr lang="da-DK" dirty="0" err="1" smtClean="0"/>
              <a:t>days</a:t>
            </a:r>
            <a:endParaRPr lang="da-DK" dirty="0" smtClean="0"/>
          </a:p>
          <a:p>
            <a:pPr marL="342900" indent="-342900"/>
            <a:r>
              <a:rPr lang="en-US" sz="1000" dirty="0" smtClean="0">
                <a:solidFill>
                  <a:srgbClr val="31546F"/>
                </a:solidFill>
                <a:latin typeface="Helvetica"/>
                <a:cs typeface="Helvetica"/>
              </a:rPr>
              <a:t>Introduction </a:t>
            </a:r>
            <a:r>
              <a:rPr lang="en-US" sz="1000" dirty="0" err="1" smtClean="0">
                <a:solidFill>
                  <a:srgbClr val="31546F"/>
                </a:solidFill>
                <a:latin typeface="Helvetica"/>
                <a:cs typeface="Helvetica"/>
              </a:rPr>
              <a:t>toTrain</a:t>
            </a:r>
            <a:r>
              <a:rPr lang="en-US" sz="1000" dirty="0" smtClean="0">
                <a:solidFill>
                  <a:srgbClr val="31546F"/>
                </a:solidFill>
                <a:latin typeface="Helvetica"/>
                <a:cs typeface="Helvetica"/>
              </a:rPr>
              <a:t> the Trainer program and the values of social work</a:t>
            </a:r>
          </a:p>
          <a:p>
            <a:pPr marL="342900" indent="-342900"/>
            <a:endParaRPr lang="da-DK" sz="1000" dirty="0" smtClean="0"/>
          </a:p>
          <a:p>
            <a:pPr marL="342900" indent="-342900"/>
            <a:r>
              <a:rPr lang="da-DK" sz="1000" dirty="0" smtClean="0"/>
              <a:t>		</a:t>
            </a:r>
            <a:r>
              <a:rPr lang="da-DK" dirty="0" smtClean="0"/>
              <a:t>	</a:t>
            </a:r>
            <a:endParaRPr lang="da-DK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63415" y="4712677"/>
            <a:ext cx="8932985" cy="984738"/>
          </a:xfrm>
          <a:prstGeom prst="rightArrow">
            <a:avLst>
              <a:gd name="adj1" fmla="val 100000"/>
              <a:gd name="adj2" fmla="val 31584"/>
            </a:avLst>
          </a:prstGeom>
          <a:gradFill rotWithShape="1">
            <a:gsLst>
              <a:gs pos="0">
                <a:srgbClr val="DE2A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endParaRPr lang="da-DK" dirty="0" smtClean="0"/>
          </a:p>
          <a:p>
            <a:pPr marL="342900" indent="-342900"/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9" name="Tekstboks 8"/>
          <p:cNvSpPr txBox="1"/>
          <p:nvPr/>
        </p:nvSpPr>
        <p:spPr>
          <a:xfrm>
            <a:off x="2166425" y="2363372"/>
            <a:ext cx="158964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Module</a:t>
            </a:r>
          </a:p>
          <a:p>
            <a:r>
              <a:rPr lang="en-US" sz="1000" dirty="0" smtClean="0"/>
              <a:t>Social works concepts - Recovery – Empowerment – Users </a:t>
            </a:r>
            <a:r>
              <a:rPr lang="en-US" sz="1000" dirty="0" err="1" smtClean="0"/>
              <a:t>choise</a:t>
            </a:r>
            <a:r>
              <a:rPr lang="en-US" sz="1000" dirty="0" smtClean="0"/>
              <a:t> </a:t>
            </a:r>
            <a:endParaRPr lang="da-DK" sz="1000" dirty="0"/>
          </a:p>
        </p:txBody>
      </p:sp>
      <p:sp>
        <p:nvSpPr>
          <p:cNvPr id="10" name="Tekstboks 9"/>
          <p:cNvSpPr txBox="1"/>
          <p:nvPr/>
        </p:nvSpPr>
        <p:spPr>
          <a:xfrm>
            <a:off x="3742006" y="2377440"/>
            <a:ext cx="13786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3.Module</a:t>
            </a:r>
          </a:p>
          <a:p>
            <a:r>
              <a:rPr lang="en-US" sz="1000" dirty="0" smtClean="0"/>
              <a:t>Theory of changes</a:t>
            </a:r>
            <a:endParaRPr lang="da-DK" sz="1000" dirty="0" smtClean="0"/>
          </a:p>
          <a:p>
            <a:endParaRPr lang="da-DK" dirty="0"/>
          </a:p>
        </p:txBody>
      </p:sp>
      <p:sp>
        <p:nvSpPr>
          <p:cNvPr id="11" name="Tekstboks 10"/>
          <p:cNvSpPr txBox="1"/>
          <p:nvPr/>
        </p:nvSpPr>
        <p:spPr>
          <a:xfrm>
            <a:off x="5219114" y="2391505"/>
            <a:ext cx="20679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4. </a:t>
            </a:r>
            <a:r>
              <a:rPr lang="da-DK" dirty="0" err="1" smtClean="0"/>
              <a:t>Module</a:t>
            </a:r>
            <a:r>
              <a:rPr lang="da-DK" dirty="0" smtClean="0"/>
              <a:t> - 2 </a:t>
            </a:r>
            <a:r>
              <a:rPr lang="da-DK" dirty="0" err="1" smtClean="0"/>
              <a:t>days</a:t>
            </a:r>
            <a:endParaRPr lang="da-DK" dirty="0" smtClean="0"/>
          </a:p>
          <a:p>
            <a:r>
              <a:rPr lang="en-US" sz="1000" dirty="0" smtClean="0"/>
              <a:t>Methods of assessment in social work</a:t>
            </a:r>
            <a:endParaRPr lang="da-DK" sz="1000" dirty="0"/>
          </a:p>
        </p:txBody>
      </p:sp>
      <p:sp>
        <p:nvSpPr>
          <p:cNvPr id="12" name="Tekstboks 11"/>
          <p:cNvSpPr txBox="1"/>
          <p:nvPr/>
        </p:nvSpPr>
        <p:spPr>
          <a:xfrm>
            <a:off x="7498080" y="2377440"/>
            <a:ext cx="11336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5.Module </a:t>
            </a:r>
            <a:r>
              <a:rPr lang="en-US" sz="1000" dirty="0" smtClean="0"/>
              <a:t>Child abused and </a:t>
            </a:r>
            <a:r>
              <a:rPr lang="da-DK" sz="1000" dirty="0" err="1" smtClean="0"/>
              <a:t>violence</a:t>
            </a:r>
            <a:r>
              <a:rPr lang="da-DK" sz="1000" dirty="0" smtClean="0"/>
              <a:t> in </a:t>
            </a:r>
            <a:r>
              <a:rPr lang="da-DK" sz="1000" dirty="0" err="1" smtClean="0"/>
              <a:t>close</a:t>
            </a:r>
            <a:r>
              <a:rPr lang="da-DK" sz="1000" dirty="0" smtClean="0"/>
              <a:t> </a:t>
            </a:r>
            <a:r>
              <a:rPr lang="da-DK" sz="1000" dirty="0" err="1" smtClean="0"/>
              <a:t>relationships</a:t>
            </a:r>
            <a:endParaRPr lang="da-DK" sz="1000" dirty="0"/>
          </a:p>
        </p:txBody>
      </p:sp>
      <p:sp>
        <p:nvSpPr>
          <p:cNvPr id="13" name="Tekstboks 12"/>
          <p:cNvSpPr txBox="1"/>
          <p:nvPr/>
        </p:nvSpPr>
        <p:spPr>
          <a:xfrm>
            <a:off x="618977" y="4783013"/>
            <a:ext cx="21523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Module – 2 days</a:t>
            </a:r>
          </a:p>
          <a:p>
            <a:endParaRPr lang="en-US" sz="1000" dirty="0" smtClean="0"/>
          </a:p>
          <a:p>
            <a:r>
              <a:rPr lang="en-US" sz="1000" dirty="0" smtClean="0"/>
              <a:t>Social works intervention </a:t>
            </a:r>
            <a:endParaRPr lang="da-DK" sz="1000" dirty="0"/>
          </a:p>
        </p:txBody>
      </p:sp>
      <p:sp>
        <p:nvSpPr>
          <p:cNvPr id="14" name="Tekstboks 13"/>
          <p:cNvSpPr txBox="1"/>
          <p:nvPr/>
        </p:nvSpPr>
        <p:spPr>
          <a:xfrm>
            <a:off x="3179297" y="4754882"/>
            <a:ext cx="12520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7. </a:t>
            </a:r>
            <a:r>
              <a:rPr lang="da-DK" dirty="0" err="1" smtClean="0"/>
              <a:t>Module</a:t>
            </a:r>
            <a:endParaRPr lang="da-DK" dirty="0" smtClean="0"/>
          </a:p>
          <a:p>
            <a:endParaRPr lang="da-DK" dirty="0" smtClean="0"/>
          </a:p>
          <a:p>
            <a:r>
              <a:rPr lang="en-US" sz="1000" dirty="0" smtClean="0"/>
              <a:t>Community works</a:t>
            </a:r>
            <a:endParaRPr lang="da-DK" sz="1000" dirty="0"/>
          </a:p>
        </p:txBody>
      </p:sp>
      <p:sp>
        <p:nvSpPr>
          <p:cNvPr id="15" name="Tekstboks 14"/>
          <p:cNvSpPr txBox="1"/>
          <p:nvPr/>
        </p:nvSpPr>
        <p:spPr>
          <a:xfrm>
            <a:off x="5176912" y="4740813"/>
            <a:ext cx="2475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22" name="Tekstboks 21"/>
          <p:cNvSpPr txBox="1"/>
          <p:nvPr/>
        </p:nvSpPr>
        <p:spPr>
          <a:xfrm>
            <a:off x="5303519" y="4811152"/>
            <a:ext cx="25181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8. </a:t>
            </a:r>
            <a:r>
              <a:rPr lang="da-DK" dirty="0" err="1" smtClean="0"/>
              <a:t>Module</a:t>
            </a:r>
            <a:endParaRPr lang="da-DK" dirty="0" smtClean="0"/>
          </a:p>
          <a:p>
            <a:endParaRPr lang="da-DK" dirty="0" smtClean="0"/>
          </a:p>
          <a:p>
            <a:r>
              <a:rPr lang="en-US" sz="1000" dirty="0" smtClean="0"/>
              <a:t>Setting up a final training Plan</a:t>
            </a:r>
            <a:endParaRPr lang="da-DK" sz="1000" dirty="0" smtClean="0"/>
          </a:p>
          <a:p>
            <a:r>
              <a:rPr lang="en-US" sz="1000" dirty="0" smtClean="0"/>
              <a:t>Summary--Feedback and Dialogue</a:t>
            </a:r>
            <a:endParaRPr lang="da-DK" sz="1000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 training </a:t>
            </a:r>
            <a:r>
              <a:rPr lang="en-US" dirty="0" err="1" smtClean="0"/>
              <a:t>programme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Stage :2</a:t>
            </a:r>
            <a:endParaRPr lang="da-DK" sz="2800" dirty="0" smtClean="0"/>
          </a:p>
          <a:p>
            <a:pPr lvl="0"/>
            <a:r>
              <a:rPr lang="en-US" sz="2800" dirty="0" smtClean="0"/>
              <a:t>What is the time allocated to the </a:t>
            </a:r>
            <a:r>
              <a:rPr lang="en-US" sz="2800" dirty="0" err="1" smtClean="0"/>
              <a:t>programme</a:t>
            </a:r>
            <a:r>
              <a:rPr lang="en-US" sz="2800" dirty="0" smtClean="0"/>
              <a:t>?</a:t>
            </a:r>
            <a:endParaRPr lang="da-DK" sz="2800" dirty="0" smtClean="0"/>
          </a:p>
          <a:p>
            <a:pPr lvl="0"/>
            <a:r>
              <a:rPr lang="en-US" sz="2800" dirty="0" smtClean="0"/>
              <a:t>What is the mode of delivery (e.g. full time, part time, short </a:t>
            </a:r>
            <a:r>
              <a:rPr lang="en-US" sz="2800" dirty="0" err="1" smtClean="0"/>
              <a:t>programme</a:t>
            </a:r>
            <a:r>
              <a:rPr lang="en-US" sz="2800" dirty="0" smtClean="0"/>
              <a:t>)?</a:t>
            </a:r>
            <a:endParaRPr lang="da-DK" sz="2800" dirty="0" smtClean="0"/>
          </a:p>
          <a:p>
            <a:pPr lvl="0"/>
            <a:r>
              <a:rPr lang="en-US" sz="2800" dirty="0" smtClean="0"/>
              <a:t> For each module, begin to allocate time frames and numbers of sessions.</a:t>
            </a:r>
            <a:endParaRPr lang="da-DK" sz="2800" dirty="0" smtClean="0"/>
          </a:p>
          <a:p>
            <a:pPr lvl="0"/>
            <a:r>
              <a:rPr lang="en-US" sz="2800" dirty="0" smtClean="0"/>
              <a:t>Remember to give time for information and knowledge practice, skill development and assessment/feedback.</a:t>
            </a:r>
            <a:endParaRPr lang="da-DK" sz="2800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 training </a:t>
            </a:r>
            <a:r>
              <a:rPr lang="en-US" dirty="0" err="1" smtClean="0"/>
              <a:t>programme</a:t>
            </a:r>
            <a:endParaRPr lang="da-DK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196948" y="2686928"/>
          <a:ext cx="8215532" cy="2419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 training </a:t>
            </a:r>
            <a:r>
              <a:rPr lang="en-US" dirty="0" err="1" smtClean="0"/>
              <a:t>programme</a:t>
            </a:r>
            <a:endParaRPr lang="da-DK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196948" y="2152357"/>
          <a:ext cx="8215532" cy="270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assessment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Observation</a:t>
            </a:r>
            <a:endParaRPr lang="da-DK" sz="3200" dirty="0" smtClean="0"/>
          </a:p>
          <a:p>
            <a:r>
              <a:rPr lang="en-US" sz="3200" dirty="0" smtClean="0"/>
              <a:t>Simulation</a:t>
            </a:r>
            <a:endParaRPr lang="da-DK" sz="3200" dirty="0" smtClean="0"/>
          </a:p>
          <a:p>
            <a:r>
              <a:rPr lang="en-US" sz="3200" dirty="0" smtClean="0"/>
              <a:t>Oral Questioning</a:t>
            </a:r>
            <a:endParaRPr lang="da-DK" sz="3200" dirty="0" smtClean="0"/>
          </a:p>
          <a:p>
            <a:r>
              <a:rPr lang="en-US" sz="3200" dirty="0" smtClean="0"/>
              <a:t>Examinations</a:t>
            </a:r>
            <a:endParaRPr lang="da-DK" sz="3200" dirty="0" smtClean="0"/>
          </a:p>
          <a:p>
            <a:r>
              <a:rPr lang="en-US" sz="3200" dirty="0" smtClean="0"/>
              <a:t>Projects and Assignments</a:t>
            </a:r>
            <a:endParaRPr lang="da-DK" sz="3200" dirty="0" smtClean="0"/>
          </a:p>
          <a:p>
            <a:r>
              <a:rPr lang="en-US" sz="3200" dirty="0" smtClean="0"/>
              <a:t>Skills Tests</a:t>
            </a:r>
            <a:endParaRPr lang="da-DK" sz="3200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792681"/>
            <a:ext cx="7772400" cy="1470025"/>
          </a:xfrm>
        </p:spPr>
        <p:txBody>
          <a:bodyPr/>
          <a:lstStyle/>
          <a:p>
            <a:r>
              <a:rPr lang="en-US" dirty="0" smtClean="0"/>
              <a:t>Feedback &amp; </a:t>
            </a:r>
            <a:r>
              <a:rPr lang="en-US" dirty="0"/>
              <a:t>Dialog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074333"/>
            <a:ext cx="6400800" cy="43010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1546F"/>
                </a:solidFill>
              </a:rPr>
              <a:t>Use this time to reflect on:</a:t>
            </a:r>
            <a:br>
              <a:rPr lang="en-US" dirty="0" smtClean="0">
                <a:solidFill>
                  <a:srgbClr val="31546F"/>
                </a:solidFill>
              </a:rPr>
            </a:br>
            <a:r>
              <a:rPr lang="en-US" dirty="0" smtClean="0">
                <a:solidFill>
                  <a:srgbClr val="31546F"/>
                </a:solidFill>
              </a:rPr>
              <a:t> </a:t>
            </a:r>
          </a:p>
          <a:p>
            <a:r>
              <a:rPr lang="en-US" dirty="0" smtClean="0"/>
              <a:t>How comfortable you are with the content and it’s applicability to your target population</a:t>
            </a:r>
          </a:p>
          <a:p>
            <a:r>
              <a:rPr lang="en-US" dirty="0"/>
              <a:t>&amp;</a:t>
            </a:r>
            <a:endParaRPr lang="en-US" dirty="0" smtClean="0"/>
          </a:p>
          <a:p>
            <a:r>
              <a:rPr lang="en-US" dirty="0" smtClean="0"/>
              <a:t> How you would teach this topic to your implementation partners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What else do you need as </a:t>
            </a:r>
            <a:r>
              <a:rPr lang="en-US" smtClean="0"/>
              <a:t>a trainer?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8228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43400" y="3886200"/>
            <a:ext cx="3048000" cy="914400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31546F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Structure of the Train the Trainer Training (T-T-T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)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</a:br>
            <a:endParaRPr lang="en-US" sz="2400" dirty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74638"/>
            <a:ext cx="84963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Goal and objectives of the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07"/>
            <a:ext cx="8229600" cy="52578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400" dirty="0" smtClean="0"/>
              <a:t>Goal is to train trainers to conduct a training for relevant personnel</a:t>
            </a:r>
            <a:endParaRPr lang="en-US" sz="2400" dirty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 Objectives of training are for trainers to: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Gain </a:t>
            </a:r>
            <a:r>
              <a:rPr lang="en-US" sz="2400" dirty="0" smtClean="0">
                <a:solidFill>
                  <a:schemeClr val="accent6"/>
                </a:solidFill>
              </a:rPr>
              <a:t>knowledge</a:t>
            </a:r>
            <a:r>
              <a:rPr lang="en-US" sz="2400" dirty="0" smtClean="0"/>
              <a:t> of the  social works </a:t>
            </a:r>
            <a:r>
              <a:rPr lang="en-US" sz="2400" dirty="0" err="1" smtClean="0"/>
              <a:t>metods</a:t>
            </a:r>
            <a:r>
              <a:rPr lang="en-US" sz="2400" dirty="0" smtClean="0"/>
              <a:t> model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Identify </a:t>
            </a:r>
            <a:r>
              <a:rPr lang="en-US" sz="2400" dirty="0" smtClean="0">
                <a:solidFill>
                  <a:srgbClr val="F79646"/>
                </a:solidFill>
              </a:rPr>
              <a:t>strategies </a:t>
            </a:r>
            <a:r>
              <a:rPr lang="en-US" sz="2400" dirty="0" smtClean="0"/>
              <a:t>for </a:t>
            </a:r>
            <a:r>
              <a:rPr lang="en-US" sz="2400" dirty="0"/>
              <a:t>using the </a:t>
            </a:r>
            <a:r>
              <a:rPr lang="en-US" sz="2400" dirty="0" smtClean="0"/>
              <a:t>methods with citizens</a:t>
            </a:r>
          </a:p>
          <a:p>
            <a:pPr lvl="1">
              <a:buFont typeface="Wingdings" charset="2"/>
              <a:buChar char="§"/>
            </a:pPr>
            <a:r>
              <a:rPr lang="en-US" sz="2400" dirty="0"/>
              <a:t>Develop </a:t>
            </a:r>
            <a:r>
              <a:rPr lang="en-US" sz="2400" dirty="0">
                <a:solidFill>
                  <a:srgbClr val="F79646"/>
                </a:solidFill>
              </a:rPr>
              <a:t>approaches</a:t>
            </a:r>
            <a:r>
              <a:rPr lang="en-US" sz="2400" dirty="0"/>
              <a:t> for implementing </a:t>
            </a:r>
            <a:r>
              <a:rPr lang="en-US" sz="2400" dirty="0" smtClean="0"/>
              <a:t>methods </a:t>
            </a:r>
            <a:r>
              <a:rPr lang="en-US" sz="2400" dirty="0"/>
              <a:t>with specific target groups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Learn </a:t>
            </a:r>
            <a:r>
              <a:rPr lang="en-US" sz="2400" dirty="0" smtClean="0">
                <a:solidFill>
                  <a:schemeClr val="accent6"/>
                </a:solidFill>
              </a:rPr>
              <a:t>&amp; practice?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79646"/>
                </a:solidFill>
              </a:rPr>
              <a:t>methods</a:t>
            </a:r>
            <a:r>
              <a:rPr lang="en-US" sz="2400" dirty="0" smtClean="0"/>
              <a:t> for teaching the in social works methods in Kyrgyz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98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 T-T-T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sz="2400" dirty="0" smtClean="0"/>
              <a:t>Training is divided into  modules</a:t>
            </a:r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Each module follows the same outline</a:t>
            </a:r>
          </a:p>
          <a:p>
            <a:pPr lvl="2">
              <a:buFont typeface="Wingdings" charset="2"/>
              <a:buChar char="§"/>
            </a:pPr>
            <a:r>
              <a:rPr lang="en-US" sz="2400" dirty="0" smtClean="0"/>
              <a:t>Presentation of Main concepts</a:t>
            </a:r>
          </a:p>
          <a:p>
            <a:pPr lvl="2">
              <a:buFont typeface="Wingdings" charset="2"/>
              <a:buChar char="§"/>
            </a:pPr>
            <a:r>
              <a:rPr lang="en-US" sz="2400" dirty="0" smtClean="0"/>
              <a:t>Teaching methods/tips</a:t>
            </a:r>
          </a:p>
          <a:p>
            <a:pPr lvl="2">
              <a:buFont typeface="Wingdings" charset="2"/>
              <a:buChar char="§"/>
            </a:pPr>
            <a:r>
              <a:rPr lang="en-US" sz="2400" dirty="0" smtClean="0"/>
              <a:t>Group training</a:t>
            </a:r>
          </a:p>
          <a:p>
            <a:pPr lvl="2">
              <a:buFont typeface="Wingdings" charset="2"/>
              <a:buChar char="§"/>
            </a:pPr>
            <a:r>
              <a:rPr lang="en-US" sz="2400" dirty="0" smtClean="0"/>
              <a:t>Suggestion for what to bring to your the training</a:t>
            </a:r>
          </a:p>
          <a:p>
            <a:pPr lvl="2">
              <a:buNone/>
            </a:pPr>
            <a:endParaRPr lang="en-US" sz="2400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Each day ends with feedback and dialog about the training and its applicability to local context</a:t>
            </a:r>
          </a:p>
          <a:p>
            <a:pPr marL="85725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7825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364632"/>
              </p:ext>
            </p:extLst>
          </p:nvPr>
        </p:nvGraphicFramePr>
        <p:xfrm>
          <a:off x="457200" y="1600200"/>
          <a:ext cx="8382000" cy="467868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tableStyleId>{5C22544A-7EE6-4342-B048-85BDC9FD1C3A}</a:tableStyleId>
              </a:tblPr>
              <a:tblGrid>
                <a:gridCol w="1716068"/>
                <a:gridCol w="666593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elvetica" pitchFamily="34" charset="0"/>
                          <a:cs typeface="Helvetica" pitchFamily="34" charset="0"/>
                        </a:rPr>
                        <a:t>Module 1         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31546F"/>
                          </a:solidFill>
                          <a:latin typeface="Helvetica"/>
                          <a:cs typeface="Helvetica"/>
                        </a:rPr>
                        <a:t>Introduction to Train the Trainer program and the values of social work</a:t>
                      </a:r>
                      <a:endParaRPr lang="en-US" sz="2000" dirty="0">
                        <a:solidFill>
                          <a:srgbClr val="31546F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3E9899"/>
                          </a:solidFill>
                          <a:latin typeface="Helvetica"/>
                          <a:cs typeface="Helvetica"/>
                        </a:rPr>
                        <a:t>Module 2</a:t>
                      </a:r>
                      <a:endParaRPr lang="en-US" sz="2000" dirty="0">
                        <a:solidFill>
                          <a:srgbClr val="3E9899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31546F"/>
                          </a:solidFill>
                          <a:latin typeface="Helvetica"/>
                          <a:cs typeface="Helvetica"/>
                        </a:rPr>
                        <a:t> Social works concepts - </a:t>
                      </a:r>
                      <a:r>
                        <a:rPr lang="en-US" sz="2000" baseline="0" dirty="0" smtClean="0">
                          <a:solidFill>
                            <a:srgbClr val="31546F"/>
                          </a:solidFill>
                          <a:latin typeface="Helvetica"/>
                          <a:cs typeface="Helvetica"/>
                        </a:rPr>
                        <a:t>Recovery – Empowerment – Users </a:t>
                      </a:r>
                      <a:r>
                        <a:rPr lang="en-US" sz="2000" baseline="0" dirty="0" err="1" smtClean="0">
                          <a:solidFill>
                            <a:srgbClr val="31546F"/>
                          </a:solidFill>
                          <a:latin typeface="Helvetica"/>
                          <a:cs typeface="Helvetica"/>
                        </a:rPr>
                        <a:t>choise</a:t>
                      </a:r>
                      <a:r>
                        <a:rPr lang="en-US" sz="2000" baseline="0" dirty="0" smtClean="0">
                          <a:solidFill>
                            <a:srgbClr val="31546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endParaRPr lang="en-US" sz="2000" dirty="0">
                        <a:solidFill>
                          <a:srgbClr val="31546F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3E9899"/>
                          </a:solidFill>
                          <a:latin typeface="Helvetica"/>
                          <a:cs typeface="Helvetica"/>
                        </a:rPr>
                        <a:t>Module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31546F"/>
                          </a:solidFill>
                          <a:latin typeface="Helvetica"/>
                          <a:cs typeface="Helvetica"/>
                        </a:rPr>
                        <a:t>Theory</a:t>
                      </a:r>
                      <a:r>
                        <a:rPr lang="en-US" sz="2000" baseline="0" dirty="0" smtClean="0">
                          <a:solidFill>
                            <a:srgbClr val="31546F"/>
                          </a:solidFill>
                          <a:latin typeface="Helvetica"/>
                          <a:cs typeface="Helvetica"/>
                        </a:rPr>
                        <a:t> of changes </a:t>
                      </a:r>
                      <a:endParaRPr lang="en-US" sz="2000" dirty="0">
                        <a:solidFill>
                          <a:srgbClr val="31546F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3E9899"/>
                          </a:solidFill>
                          <a:latin typeface="Helvetica"/>
                          <a:cs typeface="Helvetica"/>
                        </a:rPr>
                        <a:t>Module 4</a:t>
                      </a:r>
                      <a:endParaRPr lang="en-US" sz="2000" dirty="0">
                        <a:solidFill>
                          <a:srgbClr val="3E9899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31546F"/>
                          </a:solidFill>
                          <a:latin typeface="Helvetica"/>
                          <a:cs typeface="Helvetica"/>
                        </a:rPr>
                        <a:t>Methods of assessment</a:t>
                      </a:r>
                      <a:r>
                        <a:rPr lang="en-US" sz="2000" baseline="0" dirty="0" smtClean="0">
                          <a:solidFill>
                            <a:srgbClr val="31546F"/>
                          </a:solidFill>
                          <a:latin typeface="Helvetica"/>
                          <a:cs typeface="Helvetica"/>
                        </a:rPr>
                        <a:t> in social work</a:t>
                      </a:r>
                      <a:endParaRPr lang="en-US" sz="2000" dirty="0">
                        <a:solidFill>
                          <a:srgbClr val="31546F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3E9899"/>
                          </a:solidFill>
                          <a:latin typeface="Helvetica"/>
                          <a:cs typeface="Helvetica"/>
                        </a:rPr>
                        <a:t>Module 5</a:t>
                      </a:r>
                      <a:endParaRPr lang="en-US" sz="2000" dirty="0">
                        <a:solidFill>
                          <a:srgbClr val="3E9899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rgbClr val="31546F"/>
                          </a:solidFill>
                          <a:latin typeface="Helvetica"/>
                          <a:cs typeface="Helvetica"/>
                        </a:rPr>
                        <a:t>  Child abused and  </a:t>
                      </a:r>
                      <a:r>
                        <a:rPr lang="da-DK" sz="2000" dirty="0" err="1" smtClean="0">
                          <a:solidFill>
                            <a:srgbClr val="5F5F5F"/>
                          </a:solidFill>
                        </a:rPr>
                        <a:t>violence</a:t>
                      </a:r>
                      <a:r>
                        <a:rPr lang="da-DK" sz="2000" dirty="0" smtClean="0">
                          <a:solidFill>
                            <a:srgbClr val="5F5F5F"/>
                          </a:solidFill>
                        </a:rPr>
                        <a:t> in </a:t>
                      </a:r>
                      <a:r>
                        <a:rPr lang="da-DK" sz="2000" dirty="0" err="1" smtClean="0">
                          <a:solidFill>
                            <a:srgbClr val="5F5F5F"/>
                          </a:solidFill>
                        </a:rPr>
                        <a:t>close</a:t>
                      </a:r>
                      <a:r>
                        <a:rPr lang="da-DK" sz="2000" dirty="0" smtClean="0">
                          <a:solidFill>
                            <a:srgbClr val="5F5F5F"/>
                          </a:solidFill>
                        </a:rPr>
                        <a:t> </a:t>
                      </a:r>
                      <a:r>
                        <a:rPr lang="da-DK" sz="2000" dirty="0" err="1" smtClean="0">
                          <a:solidFill>
                            <a:srgbClr val="5F5F5F"/>
                          </a:solidFill>
                        </a:rPr>
                        <a:t>relationships</a:t>
                      </a:r>
                      <a:endParaRPr lang="da-DK" sz="2000" dirty="0" smtClean="0">
                        <a:solidFill>
                          <a:srgbClr val="5F5F5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3E9899"/>
                          </a:solidFill>
                          <a:latin typeface="Helvetica"/>
                          <a:cs typeface="Helvetica"/>
                        </a:rPr>
                        <a:t>Module 6</a:t>
                      </a:r>
                      <a:endParaRPr lang="en-US" sz="2000" dirty="0">
                        <a:solidFill>
                          <a:srgbClr val="3E9899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31546F"/>
                          </a:solidFill>
                          <a:latin typeface="Helvetica"/>
                          <a:cs typeface="Helvetica"/>
                        </a:rPr>
                        <a:t>Social works intervention</a:t>
                      </a:r>
                      <a:endParaRPr lang="en-US" sz="2000" dirty="0">
                        <a:solidFill>
                          <a:srgbClr val="31546F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3E9899"/>
                          </a:solidFill>
                          <a:latin typeface="Helvetica"/>
                          <a:cs typeface="Helvetica"/>
                        </a:rPr>
                        <a:t>Module</a:t>
                      </a:r>
                      <a:r>
                        <a:rPr lang="en-US" sz="2000" baseline="0" dirty="0" smtClean="0">
                          <a:solidFill>
                            <a:srgbClr val="3E9899"/>
                          </a:solidFill>
                          <a:latin typeface="Helvetica"/>
                          <a:cs typeface="Helvetica"/>
                        </a:rPr>
                        <a:t> 7</a:t>
                      </a:r>
                      <a:endParaRPr lang="en-US" sz="2000" dirty="0">
                        <a:solidFill>
                          <a:srgbClr val="3E9899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31546F"/>
                          </a:solidFill>
                          <a:latin typeface="Helvetica"/>
                          <a:cs typeface="Helvetica"/>
                        </a:rPr>
                        <a:t>Community works</a:t>
                      </a:r>
                      <a:endParaRPr lang="en-US" sz="2000" dirty="0">
                        <a:solidFill>
                          <a:srgbClr val="31546F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31546F"/>
                          </a:solidFill>
                          <a:latin typeface="Helvetica"/>
                          <a:cs typeface="Helvetica"/>
                        </a:rPr>
                        <a:t>Module 8</a:t>
                      </a:r>
                      <a:endParaRPr lang="en-US" sz="2000" dirty="0">
                        <a:solidFill>
                          <a:srgbClr val="31546F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31546F"/>
                          </a:solidFill>
                          <a:latin typeface="Helvetica"/>
                          <a:cs typeface="Helvetica"/>
                        </a:rPr>
                        <a:t>Setting up a final training Plan</a:t>
                      </a:r>
                    </a:p>
                    <a:p>
                      <a:r>
                        <a:rPr lang="en-US" sz="2000" dirty="0" smtClean="0">
                          <a:solidFill>
                            <a:srgbClr val="31546F"/>
                          </a:solidFill>
                          <a:latin typeface="Helvetica"/>
                          <a:cs typeface="Helvetica"/>
                        </a:rPr>
                        <a:t>Summary--Feedback and Dialogue</a:t>
                      </a:r>
                      <a:endParaRPr lang="en-US" sz="2000" dirty="0">
                        <a:solidFill>
                          <a:srgbClr val="31546F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31546F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31546F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 flipV="1">
            <a:off x="3124200" y="6721475"/>
            <a:ext cx="2895600" cy="1365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976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da-DK" dirty="0" err="1" smtClean="0"/>
              <a:t>Train</a:t>
            </a:r>
            <a:r>
              <a:rPr lang="da-DK" dirty="0" smtClean="0"/>
              <a:t> the </a:t>
            </a:r>
            <a:r>
              <a:rPr lang="da-DK" dirty="0" err="1" smtClean="0"/>
              <a:t>Trainer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>
              <a:cs typeface="+mj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da-DK" dirty="0" smtClean="0">
              <a:solidFill>
                <a:schemeClr val="bg1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461532"/>
            <a:ext cx="7772400" cy="1470025"/>
          </a:xfrm>
        </p:spPr>
        <p:txBody>
          <a:bodyPr/>
          <a:lstStyle/>
          <a:p>
            <a:r>
              <a:rPr lang="en-US" dirty="0" smtClean="0"/>
              <a:t>Parallel Learning Process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07024910"/>
              </p:ext>
            </p:extLst>
          </p:nvPr>
        </p:nvGraphicFramePr>
        <p:xfrm>
          <a:off x="1371600" y="3395114"/>
          <a:ext cx="64008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4754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Training The Trainer</a:t>
            </a:r>
            <a:r>
              <a:rPr lang="da-DK" sz="3600" dirty="0" smtClean="0"/>
              <a:t/>
            </a:r>
            <a:br>
              <a:rPr lang="da-DK" sz="3600" dirty="0" smtClean="0"/>
            </a:br>
            <a:r>
              <a:rPr lang="da-DK" sz="3600" dirty="0" smtClean="0"/>
              <a:t/>
            </a:r>
            <a:br>
              <a:rPr lang="da-DK" sz="3600" dirty="0" smtClean="0"/>
            </a:br>
            <a:endParaRPr lang="da-DK" sz="36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Learning, Teaching and Doing</a:t>
            </a:r>
          </a:p>
          <a:p>
            <a:pPr>
              <a:buNone/>
            </a:pPr>
            <a:r>
              <a:rPr lang="da-DK" sz="3600" dirty="0" smtClean="0"/>
              <a:t/>
            </a:r>
            <a:br>
              <a:rPr lang="da-DK" sz="3600" dirty="0" smtClean="0"/>
            </a:br>
            <a:r>
              <a:rPr lang="en-US" sz="2800" i="1" dirty="0" smtClean="0"/>
              <a:t>Learning is finding out what you already know,</a:t>
            </a:r>
            <a:r>
              <a:rPr lang="da-DK" sz="2800" i="1" dirty="0" smtClean="0"/>
              <a:t> </a:t>
            </a:r>
            <a:r>
              <a:rPr lang="en-US" sz="2800" i="1" dirty="0" smtClean="0"/>
              <a:t>Teaching is reminding yourself that you know it,</a:t>
            </a:r>
            <a:r>
              <a:rPr lang="da-DK" sz="2800" i="1" dirty="0" smtClean="0"/>
              <a:t> </a:t>
            </a:r>
            <a:r>
              <a:rPr lang="en-US" sz="2800" i="1" dirty="0" smtClean="0"/>
              <a:t>Doing is demonstrating to others, you know it</a:t>
            </a:r>
            <a:r>
              <a:rPr lang="da-DK" sz="2800" i="1" dirty="0" smtClean="0"/>
              <a:t> </a:t>
            </a:r>
            <a:r>
              <a:rPr lang="en-US" sz="2800" i="1" dirty="0" smtClean="0"/>
              <a:t>We are all learners, teachers and doers. 	</a:t>
            </a:r>
            <a:r>
              <a:rPr lang="en-US" sz="2800" dirty="0" smtClean="0"/>
              <a:t>					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			</a:t>
            </a:r>
            <a:r>
              <a:rPr lang="en-US" sz="2000" dirty="0" smtClean="0"/>
              <a:t>Richard Bach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						Illusions</a:t>
            </a:r>
            <a:endParaRPr lang="da-DK" sz="20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endParaRPr lang="da-DK" sz="3600" i="1" dirty="0" smtClean="0"/>
          </a:p>
          <a:p>
            <a:pPr lvl="4">
              <a:buNone/>
            </a:pPr>
            <a:r>
              <a:rPr lang="en-US" sz="3600" dirty="0" smtClean="0"/>
              <a:t>				</a:t>
            </a:r>
            <a:endParaRPr lang="da-DK" sz="3600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BC53F"/>
      </a:lt2>
      <a:accent1>
        <a:srgbClr val="C62030"/>
      </a:accent1>
      <a:accent2>
        <a:srgbClr val="A7B0B5"/>
      </a:accent2>
      <a:accent3>
        <a:srgbClr val="FFFFFF"/>
      </a:accent3>
      <a:accent4>
        <a:srgbClr val="000000"/>
      </a:accent4>
      <a:accent5>
        <a:srgbClr val="DFABAD"/>
      </a:accent5>
      <a:accent6>
        <a:srgbClr val="979FA4"/>
      </a:accent6>
      <a:hlink>
        <a:srgbClr val="F6921E"/>
      </a:hlink>
      <a:folHlink>
        <a:srgbClr val="008794"/>
      </a:folHlink>
    </a:clrScheme>
    <a:fontScheme name="Default Desig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BC53F"/>
        </a:lt2>
        <a:accent1>
          <a:srgbClr val="C62030"/>
        </a:accent1>
        <a:accent2>
          <a:srgbClr val="A7B0B5"/>
        </a:accent2>
        <a:accent3>
          <a:srgbClr val="FFFFFF"/>
        </a:accent3>
        <a:accent4>
          <a:srgbClr val="000000"/>
        </a:accent4>
        <a:accent5>
          <a:srgbClr val="DFABAD"/>
        </a:accent5>
        <a:accent6>
          <a:srgbClr val="979FA4"/>
        </a:accent6>
        <a:hlink>
          <a:srgbClr val="F6921E"/>
        </a:hlink>
        <a:folHlink>
          <a:srgbClr val="0087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3048</TotalTime>
  <Words>779</Words>
  <Application>Microsoft Office PowerPoint</Application>
  <PresentationFormat>Skærmshow (4:3)</PresentationFormat>
  <Paragraphs>189</Paragraphs>
  <Slides>27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27</vt:i4>
      </vt:variant>
    </vt:vector>
  </HeadingPairs>
  <TitlesOfParts>
    <vt:vector size="28" baseType="lpstr">
      <vt:lpstr>Default Design</vt:lpstr>
      <vt:lpstr>Train The trainer</vt:lpstr>
      <vt:lpstr> Program of the day – Wednesday 2.9.2015</vt:lpstr>
      <vt:lpstr>Introduction</vt:lpstr>
      <vt:lpstr>Goal and objectives of the training</vt:lpstr>
      <vt:lpstr>Overview of  T-T-T</vt:lpstr>
      <vt:lpstr>Training Outline</vt:lpstr>
      <vt:lpstr>Train the Trainer </vt:lpstr>
      <vt:lpstr>Parallel Learning Process</vt:lpstr>
      <vt:lpstr>Training The Trainer  </vt:lpstr>
      <vt:lpstr>R-O-P-E-S  </vt:lpstr>
      <vt:lpstr>ROPES: Ground rules for training</vt:lpstr>
      <vt:lpstr>Teaching and Training </vt:lpstr>
      <vt:lpstr>When do people learn? </vt:lpstr>
      <vt:lpstr>Why do people learn? </vt:lpstr>
      <vt:lpstr>How do people learn? </vt:lpstr>
      <vt:lpstr>Ways to identify learning needs </vt:lpstr>
      <vt:lpstr>Learning Styles </vt:lpstr>
      <vt:lpstr>Set learning outcomes </vt:lpstr>
      <vt:lpstr>Reasons for learning </vt:lpstr>
      <vt:lpstr>Design a training programme </vt:lpstr>
      <vt:lpstr>Design a training programme </vt:lpstr>
      <vt:lpstr>Design a training programme </vt:lpstr>
      <vt:lpstr>Design a training programme</vt:lpstr>
      <vt:lpstr>Design a training programme</vt:lpstr>
      <vt:lpstr>Methods of assessment </vt:lpstr>
      <vt:lpstr>Feedback &amp; Dialog </vt:lpstr>
      <vt:lpstr>PowerPoint-præsentation</vt:lpstr>
    </vt:vector>
  </TitlesOfParts>
  <Company>Bysted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mmh</dc:creator>
  <cp:lastModifiedBy>Henrik Egelund Nielsen</cp:lastModifiedBy>
  <cp:revision>263</cp:revision>
  <dcterms:created xsi:type="dcterms:W3CDTF">2008-07-07T11:45:09Z</dcterms:created>
  <dcterms:modified xsi:type="dcterms:W3CDTF">2015-08-25T08:35:55Z</dcterms:modified>
</cp:coreProperties>
</file>