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F2B0B-A4E5-4202-AABB-9D6CA2D816C3}">
  <a:tblStyle styleId="{D7AF2B0B-A4E5-4202-AABB-9D6CA2D81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32855a5e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32855a5e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32855a5ee_9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32855a5ee_9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32855a5ee_9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32855a5ee_9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32855a5ee_9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32855a5ee_9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32855a5ee_9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32855a5ee_9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32855a5ee_9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32855a5ee_9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32855a5ee_9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32855a5ee_9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32855a5ee_9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32855a5ee_9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2855a5ee_9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2855a5ee_9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32855a5ee_9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32855a5ee_9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32855a5ee_9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32855a5ee_9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32855a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32855a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32855a5e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32855a5e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2855a5e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32855a5e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61950"/>
            <a:ext cx="2971500" cy="3083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Project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Electric Vehicles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Members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 Shen (Ethan), Wing yu Lui, Sushil Baskota, Jingbo Zhao, Dashrath Bhandari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0" y="1068975"/>
            <a:ext cx="39213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Normalized data by z-score normalization to compare among different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Chose to use exponential regression because of the increasing </a:t>
            </a:r>
            <a:r>
              <a:rPr lang="en-GB"/>
              <a:t>trends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ACT is following the same trend with the sample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the tendency remains, we would expect an exponential growth in the next few years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173" y="992475"/>
            <a:ext cx="4927852" cy="402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268950" y="210700"/>
            <a:ext cx="866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</a:rPr>
              <a:t>Comparing ACT EV sales with other regions in the world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  </a:t>
            </a:r>
            <a:endParaRPr b="1" sz="2142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3"/>
          <p:cNvCxnSpPr>
            <a:stCxn id="192" idx="6"/>
            <a:endCxn id="193" idx="2"/>
          </p:cNvCxnSpPr>
          <p:nvPr/>
        </p:nvCxnSpPr>
        <p:spPr>
          <a:xfrm>
            <a:off x="2028950" y="1173675"/>
            <a:ext cx="1525500" cy="362700"/>
          </a:xfrm>
          <a:prstGeom prst="bentConnector3">
            <a:avLst>
              <a:gd fmla="val 5064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4" name="Google Shape;194;p23"/>
          <p:cNvGrpSpPr/>
          <p:nvPr/>
        </p:nvGrpSpPr>
        <p:grpSpPr>
          <a:xfrm>
            <a:off x="5627425" y="986125"/>
            <a:ext cx="3337250" cy="1305000"/>
            <a:chOff x="5582600" y="544600"/>
            <a:chExt cx="3337250" cy="1305000"/>
          </a:xfrm>
        </p:grpSpPr>
        <p:sp>
          <p:nvSpPr>
            <p:cNvPr id="195" name="Google Shape;195;p23"/>
            <p:cNvSpPr/>
            <p:nvPr/>
          </p:nvSpPr>
          <p:spPr>
            <a:xfrm>
              <a:off x="5766550" y="544600"/>
              <a:ext cx="3153300" cy="1305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u="sng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493 </a:t>
              </a: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location found (after removing duplicate):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Charging Station Name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City (Australia)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State (Australia)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Latitudes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Longitudes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- Fee required/no fee required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582600" y="101400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3554475" y="1376775"/>
            <a:ext cx="1637100" cy="319200"/>
            <a:chOff x="3650050" y="1476150"/>
            <a:chExt cx="1637100" cy="319200"/>
          </a:xfrm>
        </p:grpSpPr>
        <p:sp>
          <p:nvSpPr>
            <p:cNvPr id="198" name="Google Shape;198;p23"/>
            <p:cNvSpPr/>
            <p:nvPr/>
          </p:nvSpPr>
          <p:spPr>
            <a:xfrm>
              <a:off x="3824050" y="1476150"/>
              <a:ext cx="1463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Params: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100km radius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Charging stations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Output limits: 60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565825" y="1014075"/>
            <a:ext cx="1463125" cy="319200"/>
            <a:chOff x="532200" y="1105950"/>
            <a:chExt cx="1463125" cy="319200"/>
          </a:xfrm>
        </p:grpSpPr>
        <p:sp>
          <p:nvSpPr>
            <p:cNvPr id="200" name="Google Shape;200;p23"/>
            <p:cNvSpPr/>
            <p:nvPr/>
          </p:nvSpPr>
          <p:spPr>
            <a:xfrm>
              <a:off x="532200" y="1105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Geoapify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821325" y="11785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3"/>
          <p:cNvGrpSpPr/>
          <p:nvPr/>
        </p:nvGrpSpPr>
        <p:grpSpPr>
          <a:xfrm>
            <a:off x="385675" y="1733300"/>
            <a:ext cx="1643275" cy="319200"/>
            <a:chOff x="1315750" y="2412150"/>
            <a:chExt cx="1643275" cy="319200"/>
          </a:xfrm>
        </p:grpSpPr>
        <p:sp>
          <p:nvSpPr>
            <p:cNvPr id="202" name="Google Shape;202;p23"/>
            <p:cNvSpPr/>
            <p:nvPr/>
          </p:nvSpPr>
          <p:spPr>
            <a:xfrm>
              <a:off x="1315750" y="2412150"/>
              <a:ext cx="1463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Table of longitudes and latitudes for   Australia cities 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" name="Google Shape;204;p23"/>
          <p:cNvCxnSpPr>
            <a:stCxn id="203" idx="6"/>
            <a:endCxn id="193" idx="2"/>
          </p:cNvCxnSpPr>
          <p:nvPr/>
        </p:nvCxnSpPr>
        <p:spPr>
          <a:xfrm flipH="1" rot="10800000">
            <a:off x="2028950" y="1536500"/>
            <a:ext cx="1525500" cy="35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3"/>
          <p:cNvCxnSpPr>
            <a:stCxn id="198" idx="3"/>
            <a:endCxn id="196" idx="2"/>
          </p:cNvCxnSpPr>
          <p:nvPr/>
        </p:nvCxnSpPr>
        <p:spPr>
          <a:xfrm>
            <a:off x="5191575" y="1536375"/>
            <a:ext cx="435900" cy="6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4122" t="0"/>
          <a:stretch/>
        </p:blipFill>
        <p:spPr>
          <a:xfrm>
            <a:off x="669025" y="2249425"/>
            <a:ext cx="4541748" cy="27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268950" y="210700"/>
            <a:ext cx="71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Charging Station location in Australia From Geoapify</a:t>
            </a:r>
            <a:endParaRPr b="1" sz="2100"/>
          </a:p>
        </p:txBody>
      </p:sp>
      <p:sp>
        <p:nvSpPr>
          <p:cNvPr id="209" name="Google Shape;209;p23"/>
          <p:cNvSpPr txBox="1"/>
          <p:nvPr/>
        </p:nvSpPr>
        <p:spPr>
          <a:xfrm>
            <a:off x="5531500" y="3870050"/>
            <a:ext cx="290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Charging fee required: 66 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Charging fee required: 69 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information: 358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700" y="1085250"/>
            <a:ext cx="5957725" cy="387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0" y="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68950" y="210700"/>
            <a:ext cx="736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Charging Station in different state </a:t>
            </a:r>
            <a:endParaRPr b="1" sz="2100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561950"/>
            <a:ext cx="29715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is from EV council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total of 1409 charging stations in Australia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NSW has the most number of charging station 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561950"/>
            <a:ext cx="29715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Missing a lot of data in the 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official site can easily obtained the location of charging station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75" y="1127800"/>
            <a:ext cx="53911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68950" y="210700"/>
            <a:ext cx="645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Comparison of the official and API data</a:t>
            </a:r>
            <a:endParaRPr b="1" sz="21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68950" y="210700"/>
            <a:ext cx="645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Discussion</a:t>
            </a:r>
            <a:endParaRPr b="1" sz="2100"/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952500" y="125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{D7AF2B0B-A4E5-4202-AABB-9D6CA2D816C3}</a:tableStyleId>
              </a:tblPr>
              <a:tblGrid>
                <a:gridCol w="3619500"/>
                <a:gridCol w="3619500"/>
              </a:tblGrid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Electrical Vehicles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Traditional Vehicles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Higher fuel efficiency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 fuel 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Better performance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Low performance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Lower maintenance and running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 maintenance and running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Growing market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Saturated market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26"/>
          <p:cNvSpPr txBox="1"/>
          <p:nvPr/>
        </p:nvSpPr>
        <p:spPr>
          <a:xfrm>
            <a:off x="537875" y="3518650"/>
            <a:ext cx="814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Despite that </a:t>
            </a:r>
            <a:r>
              <a:rPr lang="en-GB"/>
              <a:t>driving electric vehicles is </a:t>
            </a:r>
            <a:r>
              <a:rPr lang="en-GB"/>
              <a:t>beneficial</a:t>
            </a:r>
            <a:r>
              <a:rPr lang="en-GB"/>
              <a:t> in different aspect</a:t>
            </a:r>
            <a:r>
              <a:rPr lang="en-GB"/>
              <a:t>, </a:t>
            </a:r>
            <a:r>
              <a:rPr lang="en-GB"/>
              <a:t>Australian EV sales still falling behind to the other counties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</a:t>
            </a:r>
            <a:r>
              <a:rPr lang="en-GB"/>
              <a:t>nsufficient charging stations across the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 easy or efficient way to locate the charging stations </a:t>
            </a:r>
            <a:endParaRPr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68950" y="210700"/>
            <a:ext cx="645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Future Studies</a:t>
            </a:r>
            <a:endParaRPr b="1" sz="2100"/>
          </a:p>
        </p:txBody>
      </p:sp>
      <p:sp>
        <p:nvSpPr>
          <p:cNvPr id="244" name="Google Shape;244;p27"/>
          <p:cNvSpPr txBox="1"/>
          <p:nvPr/>
        </p:nvSpPr>
        <p:spPr>
          <a:xfrm>
            <a:off x="537875" y="1313225"/>
            <a:ext cx="814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Environmental: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</a:t>
            </a:r>
            <a:r>
              <a:rPr lang="en-GB" sz="900"/>
              <a:t>2</a:t>
            </a:r>
            <a:r>
              <a:rPr lang="en-GB"/>
              <a:t> emission of EV and traditional cars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Noise pollution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Air quality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563776" y="2571750"/>
            <a:ext cx="814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Government</a:t>
            </a:r>
            <a:r>
              <a:rPr lang="en-GB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</a:t>
            </a:r>
            <a:r>
              <a:rPr lang="en-GB"/>
              <a:t>effectiveness</a:t>
            </a:r>
            <a:r>
              <a:rPr lang="en-GB"/>
              <a:t> of the </a:t>
            </a:r>
            <a:r>
              <a:rPr lang="en-GB"/>
              <a:t>government</a:t>
            </a:r>
            <a:r>
              <a:rPr lang="en-GB"/>
              <a:t> policy in </a:t>
            </a:r>
            <a:r>
              <a:rPr lang="en-GB"/>
              <a:t>different</a:t>
            </a:r>
            <a:r>
              <a:rPr lang="en-GB"/>
              <a:t>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much tax incentives for EV will affect the buyers to get a EV rather than traditional cars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Can our government can learn from other countries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Any other infrastructures can be built before the big influx of EV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41225" y="916200"/>
            <a:ext cx="84567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433" lvl="0" marL="457200" rtl="0" algn="l">
              <a:spcBef>
                <a:spcPts val="0"/>
              </a:spcBef>
              <a:spcAft>
                <a:spcPts val="0"/>
              </a:spcAft>
              <a:buSzPts val="1667"/>
              <a:buChar char="●"/>
            </a:pPr>
            <a:r>
              <a:rPr lang="en-GB" sz="1666"/>
              <a:t>An</a:t>
            </a:r>
            <a:r>
              <a:rPr lang="en-GB" sz="1666"/>
              <a:t> uniform raise in the price of power cost while the price of fuel get fluctuated </a:t>
            </a:r>
            <a:endParaRPr sz="1666"/>
          </a:p>
          <a:p>
            <a:pPr indent="-334433" lvl="0" marL="457200" rtl="0" algn="l">
              <a:spcBef>
                <a:spcPts val="0"/>
              </a:spcBef>
              <a:spcAft>
                <a:spcPts val="0"/>
              </a:spcAft>
              <a:buSzPts val="1667"/>
              <a:buChar char="●"/>
            </a:pPr>
            <a:r>
              <a:rPr lang="en-GB" sz="1666"/>
              <a:t>However, in last eleven years, fuel price has overtaken the power cost.</a:t>
            </a:r>
            <a:endParaRPr sz="1666"/>
          </a:p>
          <a:p>
            <a:pPr indent="-334433" lvl="0" marL="457200" rtl="0" algn="l">
              <a:spcBef>
                <a:spcPts val="0"/>
              </a:spcBef>
              <a:spcAft>
                <a:spcPts val="0"/>
              </a:spcAft>
              <a:buSzPts val="1667"/>
              <a:buChar char="●"/>
            </a:pPr>
            <a:r>
              <a:rPr lang="en-GB" sz="1666"/>
              <a:t>Percentage raised in power cost  is 33% and that of  fuel is 56%.</a:t>
            </a:r>
            <a:endParaRPr sz="1777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00" y="1799200"/>
            <a:ext cx="3746550" cy="2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0" y="1819375"/>
            <a:ext cx="4010419" cy="27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8950" y="210700"/>
            <a:ext cx="804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Electricity and fuel cost in Australia in the past 10 years</a:t>
            </a:r>
            <a:endParaRPr b="1" sz="2142"/>
          </a:p>
        </p:txBody>
      </p:sp>
      <p:sp>
        <p:nvSpPr>
          <p:cNvPr id="66" name="Google Shape;66;p14"/>
          <p:cNvSpPr txBox="1"/>
          <p:nvPr/>
        </p:nvSpPr>
        <p:spPr>
          <a:xfrm>
            <a:off x="1183900" y="4545925"/>
            <a:ext cx="72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Will electric vehicles (EV) be more worth buying in the coming years?</a:t>
            </a:r>
            <a:endParaRPr sz="18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8950" y="210700"/>
            <a:ext cx="804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Overview</a:t>
            </a:r>
            <a:endParaRPr b="1" sz="2142"/>
          </a:p>
        </p:txBody>
      </p:sp>
      <p:sp>
        <p:nvSpPr>
          <p:cNvPr id="74" name="Google Shape;74;p15"/>
          <p:cNvSpPr/>
          <p:nvPr/>
        </p:nvSpPr>
        <p:spPr>
          <a:xfrm>
            <a:off x="1834583" y="2289695"/>
            <a:ext cx="679200" cy="423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13471" y="1781823"/>
            <a:ext cx="2005790" cy="2006312"/>
            <a:chOff x="571536" y="1794881"/>
            <a:chExt cx="1755000" cy="1755303"/>
          </a:xfrm>
        </p:grpSpPr>
        <p:sp>
          <p:nvSpPr>
            <p:cNvPr id="76" name="Google Shape;76;p15"/>
            <p:cNvSpPr/>
            <p:nvPr/>
          </p:nvSpPr>
          <p:spPr>
            <a:xfrm>
              <a:off x="1018537" y="1794881"/>
              <a:ext cx="823200" cy="823200"/>
            </a:xfrm>
            <a:prstGeom prst="ellipse">
              <a:avLst/>
            </a:prstGeom>
            <a:noFill/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019610" y="1983290"/>
              <a:ext cx="823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100">
                  <a:solidFill>
                    <a:srgbClr val="0B5394"/>
                  </a:solidFill>
                </a:rPr>
                <a:t>Fuel Efficiency</a:t>
              </a:r>
              <a:endParaRPr b="1" sz="1100">
                <a:solidFill>
                  <a:srgbClr val="0B5394"/>
                </a:solidFill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71536" y="2812784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Compare the performance of engine in both electric and traditional vehicles</a:t>
              </a:r>
              <a:endParaRPr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7689049" y="1791798"/>
            <a:ext cx="920949" cy="921029"/>
          </a:xfrm>
          <a:prstGeom prst="ellipse">
            <a:avLst/>
          </a:prstGeom>
          <a:noFill/>
          <a:ln cap="flat" cmpd="sng" w="381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17215" y="2289695"/>
            <a:ext cx="679200" cy="423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696714" y="2289695"/>
            <a:ext cx="679200" cy="42300"/>
          </a:xfrm>
          <a:prstGeom prst="roundRect">
            <a:avLst>
              <a:gd fmla="val 50000" name="adj"/>
            </a:avLst>
          </a:prstGeom>
          <a:solidFill>
            <a:srgbClr val="5E5E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965024" y="1791798"/>
            <a:ext cx="940800" cy="940800"/>
          </a:xfrm>
          <a:prstGeom prst="ellipse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299986" y="1791798"/>
            <a:ext cx="940800" cy="940800"/>
          </a:xfrm>
          <a:prstGeom prst="ellipse">
            <a:avLst/>
          </a:prstGeom>
          <a:noFill/>
          <a:ln cap="flat" cmpd="sng" w="381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968425" y="1898075"/>
            <a:ext cx="940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100">
                <a:solidFill>
                  <a:srgbClr val="0B5394"/>
                </a:solidFill>
              </a:rPr>
              <a:t>Global market growth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437571" y="2945436"/>
            <a:ext cx="2005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Understanding the EV </a:t>
            </a:r>
            <a:r>
              <a:rPr lang="en-GB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growth in the world</a:t>
            </a:r>
            <a:endParaRPr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9975" y="2008250"/>
            <a:ext cx="9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100">
                <a:solidFill>
                  <a:srgbClr val="0B5394"/>
                </a:solidFill>
              </a:rPr>
              <a:t>AU</a:t>
            </a:r>
            <a:r>
              <a:rPr b="1" lang="en-GB" sz="1100">
                <a:solidFill>
                  <a:srgbClr val="0B5394"/>
                </a:solidFill>
              </a:rPr>
              <a:t> market growth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20983" y="2945436"/>
            <a:ext cx="2005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The difference between EV car sales in Australia compared to other country</a:t>
            </a:r>
            <a:endParaRPr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650375" y="2018050"/>
            <a:ext cx="1016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000">
                <a:solidFill>
                  <a:srgbClr val="0B5394"/>
                </a:solidFill>
              </a:rPr>
              <a:t>Charging Station in AU</a:t>
            </a:r>
            <a:endParaRPr b="1" sz="1000">
              <a:solidFill>
                <a:srgbClr val="0B5394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46633" y="2945436"/>
            <a:ext cx="2005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 possible reason of lower EV growth in Australia</a:t>
            </a:r>
            <a:endParaRPr sz="12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831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Fuel Efficiency Analysis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164250" y="3998675"/>
            <a:ext cx="5412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7"/>
              <a:t>Fuel Efficiency Unit: MPG(miles/gallon)</a:t>
            </a:r>
            <a:endParaRPr sz="69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1885675" y="2341275"/>
            <a:ext cx="5023800" cy="1279200"/>
            <a:chOff x="1885675" y="2265075"/>
            <a:chExt cx="5023800" cy="1279200"/>
          </a:xfrm>
        </p:grpSpPr>
        <p:sp>
          <p:nvSpPr>
            <p:cNvPr id="100" name="Google Shape;100;p16"/>
            <p:cNvSpPr/>
            <p:nvPr/>
          </p:nvSpPr>
          <p:spPr>
            <a:xfrm>
              <a:off x="1885675" y="2265075"/>
              <a:ext cx="5023800" cy="127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164250" y="2371650"/>
              <a:ext cx="450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 kWh/100 miles = 0.3 kilowatt-hours per 100 miles</a:t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453750" y="2943675"/>
              <a:ext cx="40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Then, MPG = 235.21 / (kWh/100 miles)</a:t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579850" y="1205074"/>
            <a:ext cx="7765475" cy="1272300"/>
            <a:chOff x="579850" y="1205074"/>
            <a:chExt cx="7765475" cy="1272300"/>
          </a:xfrm>
        </p:grpSpPr>
        <p:sp>
          <p:nvSpPr>
            <p:cNvPr id="104" name="Google Shape;104;p16"/>
            <p:cNvSpPr txBox="1"/>
            <p:nvPr/>
          </p:nvSpPr>
          <p:spPr>
            <a:xfrm>
              <a:off x="579850" y="1215274"/>
              <a:ext cx="26616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EV Efficiency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Unit - 1 kWh/100 miles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5726625" y="1205074"/>
              <a:ext cx="2618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Gasoline Vehicle Efficiency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Unit - miles per gallon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717125" y="1258049"/>
              <a:ext cx="1164000" cy="58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FF0000"/>
                  </a:solidFill>
                </a:rPr>
                <a:t>V.S</a:t>
              </a:r>
              <a:endParaRPr b="1" sz="2600">
                <a:solidFill>
                  <a:srgbClr val="FF0000"/>
                </a:solidFill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7132175" y="4766925"/>
            <a:ext cx="2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 Reference: www.fueleconomy.gov</a:t>
            </a:r>
            <a:endParaRPr sz="8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3100" y="1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Fuel Efficiency Analysis                            </a:t>
            </a:r>
            <a:endParaRPr b="1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2148125"/>
            <a:ext cx="85206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421225" y="955750"/>
            <a:ext cx="3055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>
                <a:solidFill>
                  <a:schemeClr val="dk2"/>
                </a:solidFill>
              </a:rPr>
              <a:t>City_FE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>
                <a:solidFill>
                  <a:schemeClr val="dk2"/>
                </a:solidFill>
              </a:rPr>
              <a:t>Hwy_FE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>
                <a:solidFill>
                  <a:schemeClr val="dk2"/>
                </a:solidFill>
              </a:rPr>
              <a:t>Comb_FE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0850" y="1198150"/>
            <a:ext cx="46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Fuel Efficiency Unit: MPG(miles/gallon)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981275" y="1613650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132175" y="4919325"/>
            <a:ext cx="2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 Reference: www.fueleconomy.gov</a:t>
            </a:r>
            <a:endParaRPr sz="800"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311695" y="2289475"/>
            <a:ext cx="4016024" cy="2579434"/>
            <a:chOff x="311695" y="2289475"/>
            <a:chExt cx="4016024" cy="2579434"/>
          </a:xfrm>
        </p:grpSpPr>
        <p:pic>
          <p:nvPicPr>
            <p:cNvPr id="121" name="Google Shape;12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695" y="2289475"/>
              <a:ext cx="4016024" cy="229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7"/>
            <p:cNvSpPr txBox="1"/>
            <p:nvPr/>
          </p:nvSpPr>
          <p:spPr>
            <a:xfrm>
              <a:off x="1387650" y="4499609"/>
              <a:ext cx="253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Electric Vehicle </a:t>
              </a:r>
              <a:r>
                <a:rPr lang="en-GB" sz="1200"/>
                <a:t>Models</a:t>
              </a:r>
              <a:endParaRPr sz="1200"/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460400" y="2287072"/>
            <a:ext cx="4016025" cy="2588744"/>
            <a:chOff x="4460400" y="2287072"/>
            <a:chExt cx="4016025" cy="2588744"/>
          </a:xfrm>
        </p:grpSpPr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0400" y="2287072"/>
              <a:ext cx="4016025" cy="2296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5506613" y="4506516"/>
              <a:ext cx="253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Traditional </a:t>
              </a:r>
              <a:r>
                <a:rPr lang="en-GB" sz="1200"/>
                <a:t>Vehicle Models</a:t>
              </a:r>
              <a:endParaRPr sz="1200"/>
            </a:p>
          </p:txBody>
        </p:sp>
      </p:grp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3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Fuel Efficiency Analysis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											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775" y="963238"/>
            <a:ext cx="43815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-20350" y="1263000"/>
            <a:ext cx="4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Higher MPG →</a:t>
            </a:r>
            <a:r>
              <a:rPr lang="en-GB">
                <a:solidFill>
                  <a:schemeClr val="dk1"/>
                </a:solidFill>
              </a:rPr>
              <a:t>→→</a:t>
            </a:r>
            <a:r>
              <a:rPr lang="en-GB"/>
              <a:t>  Higher Fuel Efficiency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-21250" y="1832263"/>
            <a:ext cx="4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Lower Energy Cost for the Owner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7846817">
            <a:off x="2484706" y="1605935"/>
            <a:ext cx="322892" cy="26184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-13500" y="2505063"/>
            <a:ext cx="4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Small Carbon Footprint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3750401">
            <a:off x="1235134" y="2233128"/>
            <a:ext cx="322975" cy="2617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587275" y="4239125"/>
            <a:ext cx="649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Fast Acceleration, higher top speed, and lower emissions</a:t>
            </a:r>
            <a:endParaRPr b="1" sz="1700"/>
          </a:p>
        </p:txBody>
      </p:sp>
      <p:cxnSp>
        <p:nvCxnSpPr>
          <p:cNvPr id="141" name="Google Shape;141;p18"/>
          <p:cNvCxnSpPr/>
          <p:nvPr/>
        </p:nvCxnSpPr>
        <p:spPr>
          <a:xfrm>
            <a:off x="5008600" y="3400416"/>
            <a:ext cx="3509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flipH="1" rot="10800000">
            <a:off x="4974375" y="2132291"/>
            <a:ext cx="2198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/>
          <p:nvPr/>
        </p:nvSpPr>
        <p:spPr>
          <a:xfrm>
            <a:off x="6960250" y="1816975"/>
            <a:ext cx="316894" cy="2080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97</a:t>
            </a:r>
          </a:p>
        </p:txBody>
      </p:sp>
      <p:sp>
        <p:nvSpPr>
          <p:cNvPr id="144" name="Google Shape;144;p18"/>
          <p:cNvSpPr/>
          <p:nvPr/>
        </p:nvSpPr>
        <p:spPr>
          <a:xfrm>
            <a:off x="8362150" y="3026588"/>
            <a:ext cx="318440" cy="2046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22</a:t>
            </a:r>
          </a:p>
        </p:txBody>
      </p:sp>
      <p:sp>
        <p:nvSpPr>
          <p:cNvPr id="145" name="Google Shape;145;p18"/>
          <p:cNvSpPr txBox="1"/>
          <p:nvPr/>
        </p:nvSpPr>
        <p:spPr>
          <a:xfrm>
            <a:off x="7132175" y="4766925"/>
            <a:ext cx="2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Date Reference: www.fueleconomy.gov</a:t>
            </a:r>
            <a:endParaRPr sz="800"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68950" y="210700"/>
            <a:ext cx="804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EV cars sales in different countries (2021)</a:t>
            </a:r>
            <a:endParaRPr b="1" sz="2142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400" y="1154050"/>
            <a:ext cx="5226825" cy="38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79075" y="1253550"/>
            <a:ext cx="329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EV car buyers in European countries decided to purchase EV in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Only 1.6% of general Australian car buyers decided to purchase a new electric vehicles in 2021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very low percentage compared to other countries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68950" y="210700"/>
            <a:ext cx="804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Global and Australia EV sales </a:t>
            </a:r>
            <a:endParaRPr b="1" sz="2142"/>
          </a:p>
        </p:txBody>
      </p:sp>
      <p:sp>
        <p:nvSpPr>
          <p:cNvPr id="162" name="Google Shape;162;p20"/>
          <p:cNvSpPr txBox="1"/>
          <p:nvPr/>
        </p:nvSpPr>
        <p:spPr>
          <a:xfrm>
            <a:off x="318350" y="4108825"/>
            <a:ext cx="882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EV sales: 428 % increased in between Jan 2020 - June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 sales increasing, but during COVID-19 has impacted the sales </a:t>
            </a:r>
            <a:r>
              <a:rPr lang="en-GB"/>
              <a:t>between</a:t>
            </a:r>
            <a:r>
              <a:rPr lang="en-GB"/>
              <a:t> Dec 20 and Jan 2021 as well as the same timeframe in 2021/2022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Australia: 14.54% decreased in between 2020 - 2021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475"/>
            <a:ext cx="4635751" cy="2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50" y="1115650"/>
            <a:ext cx="4355900" cy="27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80400" y="1081375"/>
            <a:ext cx="38292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ACT is one of the earliest states in AU to put forward the “zero emissions vehicles strategy”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Assume sedan is the type of </a:t>
            </a:r>
            <a:r>
              <a:rPr lang="en-GB"/>
              <a:t>vehicle</a:t>
            </a:r>
            <a:r>
              <a:rPr lang="en-GB"/>
              <a:t> for normal family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</a:t>
            </a:r>
            <a:r>
              <a:rPr lang="en-GB"/>
              <a:t>ogarithmic scaled y-axis is applied to get a better 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Petrol vehicle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Diesel vehicle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Electric vehicle sales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50" y="1082550"/>
            <a:ext cx="4902549" cy="384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1"/>
          <p:cNvCxnSpPr/>
          <p:nvPr/>
        </p:nvCxnSpPr>
        <p:spPr>
          <a:xfrm>
            <a:off x="2744050" y="3893100"/>
            <a:ext cx="1458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2776075" y="4134175"/>
            <a:ext cx="1458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 flipH="1" rot="10800000">
            <a:off x="2921875" y="4393625"/>
            <a:ext cx="1638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1"/>
          <p:cNvSpPr/>
          <p:nvPr/>
        </p:nvSpPr>
        <p:spPr>
          <a:xfrm>
            <a:off x="0" y="-33950"/>
            <a:ext cx="9144000" cy="99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68950" y="210700"/>
            <a:ext cx="804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/>
              <a:t>Zoom into Australian Capital Territory (ACT)  </a:t>
            </a:r>
            <a:endParaRPr b="1" sz="2142"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