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70" r:id="rId4"/>
    <p:sldId id="261" r:id="rId5"/>
    <p:sldId id="263" r:id="rId6"/>
    <p:sldId id="264" r:id="rId7"/>
    <p:sldId id="266" r:id="rId8"/>
    <p:sldId id="267" r:id="rId9"/>
    <p:sldId id="268" r:id="rId10"/>
    <p:sldId id="269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5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0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0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07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5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0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974C-041F-4738-9F72-95B230FC49AA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C169-2291-4618-B1A3-159EC324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7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inoh0914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1;p16"/>
          <p:cNvSpPr txBox="1"/>
          <p:nvPr/>
        </p:nvSpPr>
        <p:spPr>
          <a:xfrm>
            <a:off x="237600" y="4952317"/>
            <a:ext cx="6620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latin typeface="+mj-ea"/>
                <a:ea typeface="+mj-ea"/>
                <a:cs typeface="Gothic A1 ExtraBold"/>
                <a:sym typeface="Gothic A1 ExtraBold"/>
              </a:rPr>
              <a:t>홍인호</a:t>
            </a:r>
            <a:endParaRPr sz="1600" dirty="0">
              <a:solidFill>
                <a:schemeClr val="tx1"/>
              </a:solidFill>
              <a:latin typeface="+mj-ea"/>
              <a:ea typeface="+mj-ea"/>
              <a:cs typeface="Gothic A1 ExtraBold"/>
              <a:sym typeface="Gothic A1 ExtraBold"/>
            </a:endParaRPr>
          </a:p>
        </p:txBody>
      </p:sp>
      <p:sp>
        <p:nvSpPr>
          <p:cNvPr id="5" name="Google Shape;82;p16"/>
          <p:cNvSpPr txBox="1"/>
          <p:nvPr/>
        </p:nvSpPr>
        <p:spPr>
          <a:xfrm>
            <a:off x="674400" y="3644292"/>
            <a:ext cx="5746800" cy="1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  <a:latin typeface="Noto Sans KR" panose="020B0500000000000000" pitchFamily="34" charset="-128"/>
                <a:ea typeface="HY견고딕" panose="02030600000101010101" pitchFamily="18" charset="-127"/>
                <a:cs typeface="Gothic A1 Black" pitchFamily="2" charset="-127"/>
                <a:sym typeface="Montserrat"/>
              </a:rPr>
              <a:t>Portfolio</a:t>
            </a:r>
            <a:endParaRPr sz="6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Black" pitchFamily="2" charset="-127"/>
              <a:sym typeface="Montserrat"/>
            </a:endParaRPr>
          </a:p>
        </p:txBody>
      </p:sp>
      <p:sp>
        <p:nvSpPr>
          <p:cNvPr id="6" name="Google Shape;83;p16"/>
          <p:cNvSpPr txBox="1"/>
          <p:nvPr/>
        </p:nvSpPr>
        <p:spPr>
          <a:xfrm rot="5400000">
            <a:off x="6009300" y="776891"/>
            <a:ext cx="773100" cy="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210 맨발의청춘 B" panose="02020603020101020101" pitchFamily="18" charset="-127"/>
                <a:ea typeface="HY견고딕" panose="02030600000101010101" pitchFamily="18" charset="-127"/>
                <a:cs typeface="Gothic A1" pitchFamily="2" charset="-127"/>
                <a:sym typeface="Montserrat"/>
              </a:rPr>
              <a:t>202</a:t>
            </a:r>
            <a:r>
              <a:rPr lang="en-US" sz="1600" dirty="0">
                <a:latin typeface="HY견고딕" panose="02030600000101010101" pitchFamily="18" charset="-127"/>
                <a:ea typeface="HY견고딕" panose="02030600000101010101" pitchFamily="18" charset="-127"/>
                <a:cs typeface="Gothic A1" pitchFamily="2" charset="-127"/>
                <a:sym typeface="Montserrat"/>
              </a:rPr>
              <a:t>2</a:t>
            </a:r>
            <a:endParaRPr sz="1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 pitchFamily="2" charset="-127"/>
              <a:sym typeface="Montserrat"/>
            </a:endParaRPr>
          </a:p>
        </p:txBody>
      </p:sp>
      <p:sp>
        <p:nvSpPr>
          <p:cNvPr id="7" name="Google Shape;84;p16"/>
          <p:cNvSpPr/>
          <p:nvPr/>
        </p:nvSpPr>
        <p:spPr>
          <a:xfrm>
            <a:off x="427250" y="482291"/>
            <a:ext cx="914400" cy="1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" name="Google Shape;87;p16"/>
          <p:cNvSpPr/>
          <p:nvPr/>
        </p:nvSpPr>
        <p:spPr>
          <a:xfrm>
            <a:off x="5443772" y="9539310"/>
            <a:ext cx="914400" cy="18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036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21"/>
          <p:cNvSpPr txBox="1"/>
          <p:nvPr/>
        </p:nvSpPr>
        <p:spPr>
          <a:xfrm>
            <a:off x="360000" y="360002"/>
            <a:ext cx="53672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Stamper</a:t>
            </a:r>
            <a:endParaRPr sz="1600" b="1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196;p21"/>
          <p:cNvSpPr/>
          <p:nvPr/>
        </p:nvSpPr>
        <p:spPr>
          <a:xfrm>
            <a:off x="360000" y="832236"/>
            <a:ext cx="620048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80399"/>
              </p:ext>
            </p:extLst>
          </p:nvPr>
        </p:nvGraphicFramePr>
        <p:xfrm>
          <a:off x="359838" y="1676771"/>
          <a:ext cx="6200619" cy="2951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랜드마크 이미지 모델 학습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구현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데이터베이스 설계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프론트엔드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페이지 로직 구현 및 배포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참 여 인 원 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총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6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명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활 용 기 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Java, JavaScript, MySQL, Spring, </a:t>
                      </a:r>
                      <a:r>
                        <a:rPr lang="en-US" altLang="ko-KR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MyBatis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, React, Teachable Machine, AWS EC2, AWS S3, Kakao map </a:t>
                      </a:r>
                      <a:r>
                        <a:rPr lang="en-US" altLang="ko-KR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api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Teachable Machine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을 활용한 랜드마크 이미지 모델 학습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Spring Framework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구현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React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프론트엔드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구현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AWS EC2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배포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AWS S3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를 활용한 이미지 업로드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이미지 인식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위치 인식을 통한 랜드마크 등록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- (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소스코드 반출 심사 중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)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4" y="1055382"/>
            <a:ext cx="619384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서울 랜드마크 등록 및 수집 모바일 웹 페이지입니다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</a:t>
            </a: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28969" y="4953000"/>
            <a:ext cx="6200062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개발 환경</a:t>
            </a:r>
            <a:endParaRPr lang="en-US" altLang="ko-KR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285750" lvl="0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Spring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MySQL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AWS EC2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JPA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Frontend – React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Map – Kakao</a:t>
            </a: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map</a:t>
            </a: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400" spc="-120" dirty="0" err="1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api</a:t>
            </a:r>
            <a:endParaRPr lang="en-US" altLang="ko-KR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Image classification - Teachable Machine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CI/CD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Nginx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 err="1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Etc</a:t>
            </a:r>
            <a:endParaRPr lang="en-US" altLang="ko-KR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Git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Jira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Notion</a:t>
            </a:r>
          </a:p>
          <a:p>
            <a:pPr marL="285750" lvl="0" indent="-285750">
              <a:lnSpc>
                <a:spcPct val="120000"/>
              </a:lnSpc>
              <a:buFontTx/>
              <a:buChar char="-"/>
            </a:pPr>
            <a:endParaRPr lang="en-US" altLang="ko-KR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79604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/>
          <p:cNvSpPr txBox="1"/>
          <p:nvPr/>
        </p:nvSpPr>
        <p:spPr>
          <a:xfrm>
            <a:off x="360000" y="350149"/>
            <a:ext cx="3092852" cy="105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안녕하세요</a:t>
            </a:r>
            <a:r>
              <a:rPr lang="en-US" altLang="ko-KR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spc="-120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홍인호입니다</a:t>
            </a:r>
            <a:r>
              <a:rPr lang="en-US" altLang="ko-KR" sz="2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sz="24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6" name="Google Shape;110;p18"/>
          <p:cNvSpPr txBox="1"/>
          <p:nvPr/>
        </p:nvSpPr>
        <p:spPr>
          <a:xfrm>
            <a:off x="360364" y="1466613"/>
            <a:ext cx="3092524" cy="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1994.09.14</a:t>
            </a:r>
            <a:endParaRPr sz="105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7952EFB5-72AA-3547-BBCD-ECA51318D51D}"/>
              </a:ext>
            </a:extLst>
          </p:cNvPr>
          <p:cNvSpPr txBox="1"/>
          <p:nvPr/>
        </p:nvSpPr>
        <p:spPr>
          <a:xfrm>
            <a:off x="360364" y="1717985"/>
            <a:ext cx="4914472" cy="1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  <a:hlinkClick r:id="rId2"/>
              </a:rPr>
              <a:t>inoh0914@gmail.com</a:t>
            </a:r>
            <a:endParaRPr lang="en-US" altLang="ko-KR" sz="105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010-9279-3163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" name="Google Shape;114;p18">
            <a:extLst>
              <a:ext uri="{FF2B5EF4-FFF2-40B4-BE49-F238E27FC236}">
                <a16:creationId xmlns:a16="http://schemas.microsoft.com/office/drawing/2014/main" id="{428191FB-EDE4-D34B-B831-A5BC30EB4F6B}"/>
              </a:ext>
            </a:extLst>
          </p:cNvPr>
          <p:cNvSpPr/>
          <p:nvPr/>
        </p:nvSpPr>
        <p:spPr>
          <a:xfrm>
            <a:off x="360000" y="2276482"/>
            <a:ext cx="6185998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4008FD27-9CE5-FC40-8EAA-02A87BAFD4CC}"/>
              </a:ext>
            </a:extLst>
          </p:cNvPr>
          <p:cNvSpPr/>
          <p:nvPr/>
        </p:nvSpPr>
        <p:spPr>
          <a:xfrm>
            <a:off x="359313" y="4316782"/>
            <a:ext cx="6185998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C4A304EF-703C-0E45-AAF0-122695BAFC05}"/>
              </a:ext>
            </a:extLst>
          </p:cNvPr>
          <p:cNvSpPr txBox="1"/>
          <p:nvPr/>
        </p:nvSpPr>
        <p:spPr>
          <a:xfrm>
            <a:off x="360362" y="5347593"/>
            <a:ext cx="1302191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주요 기술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E264A4F6-FE95-A54B-A8B7-444C55337B82}"/>
              </a:ext>
            </a:extLst>
          </p:cNvPr>
          <p:cNvSpPr txBox="1"/>
          <p:nvPr/>
        </p:nvSpPr>
        <p:spPr>
          <a:xfrm>
            <a:off x="1800211" y="5347593"/>
            <a:ext cx="488285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C/C++, JAVA, Python, Git, Jira, Spring</a:t>
            </a:r>
            <a:endParaRPr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8480C03B-2754-C44B-879C-830D564A1D08}"/>
              </a:ext>
            </a:extLst>
          </p:cNvPr>
          <p:cNvSpPr txBox="1"/>
          <p:nvPr/>
        </p:nvSpPr>
        <p:spPr>
          <a:xfrm>
            <a:off x="360362" y="6452975"/>
            <a:ext cx="1302191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학력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5" name="Google Shape;110;p18">
            <a:extLst>
              <a:ext uri="{FF2B5EF4-FFF2-40B4-BE49-F238E27FC236}">
                <a16:creationId xmlns:a16="http://schemas.microsoft.com/office/drawing/2014/main" id="{D4525AE4-00A0-AA4D-A911-46F97470F77F}"/>
              </a:ext>
            </a:extLst>
          </p:cNvPr>
          <p:cNvSpPr txBox="1"/>
          <p:nvPr/>
        </p:nvSpPr>
        <p:spPr>
          <a:xfrm>
            <a:off x="1800225" y="6776128"/>
            <a:ext cx="488285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정보통신공학과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2015 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입학 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2021 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졸업</a:t>
            </a: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6" name="Google Shape;117;p18">
            <a:extLst>
              <a:ext uri="{FF2B5EF4-FFF2-40B4-BE49-F238E27FC236}">
                <a16:creationId xmlns:a16="http://schemas.microsoft.com/office/drawing/2014/main" id="{72DC631A-5F86-FB4E-8504-80016E8DF5BA}"/>
              </a:ext>
            </a:extLst>
          </p:cNvPr>
          <p:cNvSpPr txBox="1"/>
          <p:nvPr/>
        </p:nvSpPr>
        <p:spPr>
          <a:xfrm>
            <a:off x="1803417" y="6454977"/>
            <a:ext cx="4879652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인하대학교</a:t>
            </a:r>
            <a:endParaRPr lang="en-US" altLang="ko-KR"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7" name="Google Shape;133;p18">
            <a:extLst>
              <a:ext uri="{FF2B5EF4-FFF2-40B4-BE49-F238E27FC236}">
                <a16:creationId xmlns:a16="http://schemas.microsoft.com/office/drawing/2014/main" id="{7D0A409E-B084-3048-BE4F-87A4E80AE2D1}"/>
              </a:ext>
            </a:extLst>
          </p:cNvPr>
          <p:cNvSpPr/>
          <p:nvPr/>
        </p:nvSpPr>
        <p:spPr>
          <a:xfrm>
            <a:off x="359313" y="6055555"/>
            <a:ext cx="6185998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19" name="Google Shape;117;p18">
            <a:extLst>
              <a:ext uri="{FF2B5EF4-FFF2-40B4-BE49-F238E27FC236}">
                <a16:creationId xmlns:a16="http://schemas.microsoft.com/office/drawing/2014/main" id="{B026DCA9-D3BE-FF42-99D7-EFF598FC8BBC}"/>
              </a:ext>
            </a:extLst>
          </p:cNvPr>
          <p:cNvSpPr txBox="1"/>
          <p:nvPr/>
        </p:nvSpPr>
        <p:spPr>
          <a:xfrm>
            <a:off x="359314" y="8176327"/>
            <a:ext cx="4879652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spc="-12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깃허브</a:t>
            </a:r>
            <a:r>
              <a:rPr lang="ko-KR" altLang="en-US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 </a:t>
            </a:r>
            <a:r>
              <a:rPr lang="en-US" altLang="ko-KR" sz="120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- </a:t>
            </a:r>
            <a:r>
              <a:rPr lang="en-US" altLang="ko-KR" sz="1200" spc="-120" dirty="0">
                <a:solidFill>
                  <a:schemeClr val="bg1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https://github.com/Kongino</a:t>
            </a:r>
          </a:p>
        </p:txBody>
      </p:sp>
      <p:sp>
        <p:nvSpPr>
          <p:cNvPr id="20" name="Google Shape;133;p18">
            <a:extLst>
              <a:ext uri="{FF2B5EF4-FFF2-40B4-BE49-F238E27FC236}">
                <a16:creationId xmlns:a16="http://schemas.microsoft.com/office/drawing/2014/main" id="{EA0385C1-16F0-474C-96F5-F27D169D0D26}"/>
              </a:ext>
            </a:extLst>
          </p:cNvPr>
          <p:cNvSpPr/>
          <p:nvPr/>
        </p:nvSpPr>
        <p:spPr>
          <a:xfrm>
            <a:off x="359313" y="7376957"/>
            <a:ext cx="6185998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21" name="Google Shape;117;p18">
            <a:extLst>
              <a:ext uri="{FF2B5EF4-FFF2-40B4-BE49-F238E27FC236}">
                <a16:creationId xmlns:a16="http://schemas.microsoft.com/office/drawing/2014/main" id="{166EC896-DA22-9246-9FE8-030FD9E0945E}"/>
              </a:ext>
            </a:extLst>
          </p:cNvPr>
          <p:cNvSpPr txBox="1"/>
          <p:nvPr/>
        </p:nvSpPr>
        <p:spPr>
          <a:xfrm>
            <a:off x="359314" y="8537834"/>
            <a:ext cx="6170944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endParaRPr lang="en-US" altLang="ko-KR"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2" name="Google Shape;117;p18">
            <a:extLst>
              <a:ext uri="{FF2B5EF4-FFF2-40B4-BE49-F238E27FC236}">
                <a16:creationId xmlns:a16="http://schemas.microsoft.com/office/drawing/2014/main" id="{EA9398BE-4C91-9B4C-8825-6A9975E40AF6}"/>
              </a:ext>
            </a:extLst>
          </p:cNvPr>
          <p:cNvSpPr txBox="1"/>
          <p:nvPr/>
        </p:nvSpPr>
        <p:spPr>
          <a:xfrm>
            <a:off x="360362" y="4808360"/>
            <a:ext cx="1302191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2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희망 직무</a:t>
            </a:r>
            <a:endParaRPr lang="en-US" altLang="ko-KR" sz="1200" b="1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3" name="Google Shape;117;p18">
            <a:extLst>
              <a:ext uri="{FF2B5EF4-FFF2-40B4-BE49-F238E27FC236}">
                <a16:creationId xmlns:a16="http://schemas.microsoft.com/office/drawing/2014/main" id="{41917434-9E9F-C441-8848-4440F0FF593A}"/>
              </a:ext>
            </a:extLst>
          </p:cNvPr>
          <p:cNvSpPr txBox="1"/>
          <p:nvPr/>
        </p:nvSpPr>
        <p:spPr>
          <a:xfrm>
            <a:off x="1800225" y="4808360"/>
            <a:ext cx="488285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200" spc="-12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-</a:t>
            </a:r>
            <a:endParaRPr lang="en-US" altLang="ko-KR" sz="120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2698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1" y="365622"/>
            <a:ext cx="1216842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</a:t>
            </a:r>
            <a:endParaRPr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10;p18">
            <a:extLst>
              <a:ext uri="{FF2B5EF4-FFF2-40B4-BE49-F238E27FC236}">
                <a16:creationId xmlns:a16="http://schemas.microsoft.com/office/drawing/2014/main" id="{A0857958-1FAB-854A-A992-20FE0D9D805B}"/>
              </a:ext>
            </a:extLst>
          </p:cNvPr>
          <p:cNvSpPr txBox="1"/>
          <p:nvPr/>
        </p:nvSpPr>
        <p:spPr>
          <a:xfrm>
            <a:off x="366634" y="1355745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9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2021.03 ~ 2021.06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6" name="Google Shape;117;p18">
            <a:extLst>
              <a:ext uri="{FF2B5EF4-FFF2-40B4-BE49-F238E27FC236}">
                <a16:creationId xmlns:a16="http://schemas.microsoft.com/office/drawing/2014/main" id="{07C915A0-62E0-8D49-B679-E3B70843E612}"/>
              </a:ext>
            </a:extLst>
          </p:cNvPr>
          <p:cNvSpPr txBox="1"/>
          <p:nvPr/>
        </p:nvSpPr>
        <p:spPr>
          <a:xfrm>
            <a:off x="369826" y="1034594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자세 인식을 이용한 온라인 시험 중 의심 행동 감지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E3C0812A-48A6-074D-9745-BBDC08D1A901}"/>
              </a:ext>
            </a:extLst>
          </p:cNvPr>
          <p:cNvSpPr txBox="1"/>
          <p:nvPr/>
        </p:nvSpPr>
        <p:spPr>
          <a:xfrm>
            <a:off x="366634" y="1638302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자세 인식과 머신 러닝을 활용하여 온라인 시험 중 의심 행동을 감지하는 프로젝트입니다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 </a:t>
            </a:r>
          </a:p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1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인 프로젝트로 진행되었습니다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9E12D308-EE72-9044-92B3-30831DCAEDA6}"/>
              </a:ext>
            </a:extLst>
          </p:cNvPr>
          <p:cNvSpPr txBox="1"/>
          <p:nvPr/>
        </p:nvSpPr>
        <p:spPr>
          <a:xfrm>
            <a:off x="366634" y="2164284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OpenPose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자세 인식으로 영상의 프레임 단위 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특징점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추출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9" name="Google Shape;110;p18">
            <a:extLst>
              <a:ext uri="{FF2B5EF4-FFF2-40B4-BE49-F238E27FC236}">
                <a16:creationId xmlns:a16="http://schemas.microsoft.com/office/drawing/2014/main" id="{64DCA30F-3BFD-0B41-9689-CDEAC5109C6B}"/>
              </a:ext>
            </a:extLst>
          </p:cNvPr>
          <p:cNvSpPr txBox="1"/>
          <p:nvPr/>
        </p:nvSpPr>
        <p:spPr>
          <a:xfrm>
            <a:off x="366634" y="241513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Tensorflow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Keras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Scikit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-learn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 특성 분류 및 모델 구현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0" name="Google Shape;110;p18">
            <a:extLst>
              <a:ext uri="{FF2B5EF4-FFF2-40B4-BE49-F238E27FC236}">
                <a16:creationId xmlns:a16="http://schemas.microsoft.com/office/drawing/2014/main" id="{66A2EB33-EE96-614B-B0AA-47D93D1ED9FF}"/>
              </a:ext>
            </a:extLst>
          </p:cNvPr>
          <p:cNvSpPr txBox="1"/>
          <p:nvPr/>
        </p:nvSpPr>
        <p:spPr>
          <a:xfrm>
            <a:off x="366634" y="3099514"/>
            <a:ext cx="4561673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Tensorflow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Keras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Scikit-learn, OpenCV,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OpenPose</a:t>
            </a:r>
            <a:r>
              <a:rPr lang="en-US" altLang="ko-KR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C++, Python, </a:t>
            </a:r>
            <a:r>
              <a:rPr lang="en-US" altLang="ko-KR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CMake</a:t>
            </a:r>
            <a:endParaRPr lang="en-US" altLang="ko-KR" sz="1100" spc="-12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>
              <a:lnSpc>
                <a:spcPct val="120000"/>
              </a:lnSpc>
            </a:pPr>
            <a:r>
              <a:rPr lang="ko-KR" alt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C5BBDDA5-7794-5044-A3C8-80D6FFCA96CC}"/>
              </a:ext>
            </a:extLst>
          </p:cNvPr>
          <p:cNvSpPr/>
          <p:nvPr/>
        </p:nvSpPr>
        <p:spPr>
          <a:xfrm>
            <a:off x="366634" y="3692712"/>
            <a:ext cx="5779095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oto Sans KR" panose="020B0500000000000000" pitchFamily="34" charset="-128"/>
                <a:ea typeface="HY견고딕" panose="02030600000101010101" pitchFamily="18" charset="-127"/>
              </a:rPr>
              <a:t> </a:t>
            </a:r>
            <a:endParaRPr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Google Shape;110;p18">
            <a:extLst>
              <a:ext uri="{FF2B5EF4-FFF2-40B4-BE49-F238E27FC236}">
                <a16:creationId xmlns:a16="http://schemas.microsoft.com/office/drawing/2014/main" id="{7E180B99-C06A-2B40-B68F-C1C636C73782}"/>
              </a:ext>
            </a:extLst>
          </p:cNvPr>
          <p:cNvSpPr txBox="1"/>
          <p:nvPr/>
        </p:nvSpPr>
        <p:spPr>
          <a:xfrm>
            <a:off x="366634" y="2659421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22A5AF3F-7483-3243-9A14-017AE006DCA3}"/>
              </a:ext>
            </a:extLst>
          </p:cNvPr>
          <p:cNvSpPr txBox="1"/>
          <p:nvPr/>
        </p:nvSpPr>
        <p:spPr>
          <a:xfrm>
            <a:off x="366634" y="4350965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9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2022.07 ~ 2022.08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4" name="Google Shape;117;p18">
            <a:extLst>
              <a:ext uri="{FF2B5EF4-FFF2-40B4-BE49-F238E27FC236}">
                <a16:creationId xmlns:a16="http://schemas.microsoft.com/office/drawing/2014/main" id="{D1D1A2E9-7B97-4D4A-9D58-82821088CF1C}"/>
              </a:ext>
            </a:extLst>
          </p:cNvPr>
          <p:cNvSpPr txBox="1"/>
          <p:nvPr/>
        </p:nvSpPr>
        <p:spPr>
          <a:xfrm>
            <a:off x="369826" y="4029814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PLEX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15" name="Google Shape;110;p18">
            <a:extLst>
              <a:ext uri="{FF2B5EF4-FFF2-40B4-BE49-F238E27FC236}">
                <a16:creationId xmlns:a16="http://schemas.microsoft.com/office/drawing/2014/main" id="{24D4685A-6E77-D448-9A85-EDAB7A166FE8}"/>
              </a:ext>
            </a:extLst>
          </p:cNvPr>
          <p:cNvSpPr txBox="1"/>
          <p:nvPr/>
        </p:nvSpPr>
        <p:spPr>
          <a:xfrm>
            <a:off x="374254" y="4633522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자세 인식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운동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화상 채팅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게임을 결합한 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웹페이지입니다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자세 인식 모델 구현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데이터베이스 설계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게임 개발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캐릭터 디자인을 담당했습니다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4A8240D4-88C2-1B4C-BDDA-D476F730DBA5}"/>
              </a:ext>
            </a:extLst>
          </p:cNvPr>
          <p:cNvSpPr txBox="1"/>
          <p:nvPr/>
        </p:nvSpPr>
        <p:spPr>
          <a:xfrm>
            <a:off x="366634" y="5159504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Teachable Machine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자세 인식을 활용한 운동 판단 모델 구현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7" name="Google Shape;110;p18">
            <a:extLst>
              <a:ext uri="{FF2B5EF4-FFF2-40B4-BE49-F238E27FC236}">
                <a16:creationId xmlns:a16="http://schemas.microsoft.com/office/drawing/2014/main" id="{51D7E357-FCDD-4B4C-9F20-5A3F54BF0DF3}"/>
              </a:ext>
            </a:extLst>
          </p:cNvPr>
          <p:cNvSpPr txBox="1"/>
          <p:nvPr/>
        </p:nvSpPr>
        <p:spPr>
          <a:xfrm>
            <a:off x="366634" y="541035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JavaScript, Phaser3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활용한 게임 구현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D6F5D295-B778-D04C-8F37-D98FAA190ED4}"/>
              </a:ext>
            </a:extLst>
          </p:cNvPr>
          <p:cNvSpPr txBox="1"/>
          <p:nvPr/>
        </p:nvSpPr>
        <p:spPr>
          <a:xfrm>
            <a:off x="366634" y="6094734"/>
            <a:ext cx="4561673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Vue.js, Teachable Machine, </a:t>
            </a:r>
            <a:r>
              <a:rPr lang="en-US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Phaser</a:t>
            </a:r>
            <a:r>
              <a:rPr 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 3, Java, JavaScript, MySQL, </a:t>
            </a:r>
            <a:r>
              <a:rPr lang="en-US" sz="1100" spc="-12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OpenVidu</a:t>
            </a:r>
            <a:r>
              <a:rPr 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 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19" name="Google Shape;133;p18">
            <a:extLst>
              <a:ext uri="{FF2B5EF4-FFF2-40B4-BE49-F238E27FC236}">
                <a16:creationId xmlns:a16="http://schemas.microsoft.com/office/drawing/2014/main" id="{6D00DB13-3EE4-1D45-9D26-55C1AEC26AFF}"/>
              </a:ext>
            </a:extLst>
          </p:cNvPr>
          <p:cNvSpPr/>
          <p:nvPr/>
        </p:nvSpPr>
        <p:spPr>
          <a:xfrm>
            <a:off x="366634" y="6529592"/>
            <a:ext cx="5779095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Noto Sans KR" panose="020B0500000000000000" pitchFamily="34" charset="-128"/>
                <a:ea typeface="HY견고딕" panose="02030600000101010101" pitchFamily="18" charset="-127"/>
              </a:rPr>
              <a:t> </a:t>
            </a:r>
            <a:endParaRPr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Google Shape;110;p18">
            <a:extLst>
              <a:ext uri="{FF2B5EF4-FFF2-40B4-BE49-F238E27FC236}">
                <a16:creationId xmlns:a16="http://schemas.microsoft.com/office/drawing/2014/main" id="{6224DF36-DE14-4B47-A5FB-0642EA703BA6}"/>
              </a:ext>
            </a:extLst>
          </p:cNvPr>
          <p:cNvSpPr txBox="1"/>
          <p:nvPr/>
        </p:nvSpPr>
        <p:spPr>
          <a:xfrm>
            <a:off x="366634" y="5654641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데이터베이스 설계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1" name="Google Shape;110;p18">
            <a:extLst>
              <a:ext uri="{FF2B5EF4-FFF2-40B4-BE49-F238E27FC236}">
                <a16:creationId xmlns:a16="http://schemas.microsoft.com/office/drawing/2014/main" id="{DDAD1AAC-7FCD-F24D-94D1-478CE47CF3E2}"/>
              </a:ext>
            </a:extLst>
          </p:cNvPr>
          <p:cNvSpPr txBox="1"/>
          <p:nvPr/>
        </p:nvSpPr>
        <p:spPr>
          <a:xfrm>
            <a:off x="366634" y="7304621"/>
            <a:ext cx="4561673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9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2022.09 ~ 2022.10</a:t>
            </a:r>
            <a:endParaRPr sz="9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2" name="Google Shape;117;p18">
            <a:extLst>
              <a:ext uri="{FF2B5EF4-FFF2-40B4-BE49-F238E27FC236}">
                <a16:creationId xmlns:a16="http://schemas.microsoft.com/office/drawing/2014/main" id="{74F14494-0213-334E-A914-6071E4369778}"/>
              </a:ext>
            </a:extLst>
          </p:cNvPr>
          <p:cNvSpPr txBox="1"/>
          <p:nvPr/>
        </p:nvSpPr>
        <p:spPr>
          <a:xfrm>
            <a:off x="369826" y="6983470"/>
            <a:ext cx="455867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4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Stamper</a:t>
            </a:r>
            <a:endParaRPr lang="en-US" altLang="ko-KR" sz="14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23" name="Google Shape;110;p18">
            <a:extLst>
              <a:ext uri="{FF2B5EF4-FFF2-40B4-BE49-F238E27FC236}">
                <a16:creationId xmlns:a16="http://schemas.microsoft.com/office/drawing/2014/main" id="{983CE0AB-A9B2-0544-A1DC-78859641BDAF}"/>
              </a:ext>
            </a:extLst>
          </p:cNvPr>
          <p:cNvSpPr txBox="1"/>
          <p:nvPr/>
        </p:nvSpPr>
        <p:spPr>
          <a:xfrm>
            <a:off x="366634" y="7515444"/>
            <a:ext cx="5772909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이미지 인식을 통해 랜드마크를 계정에 수집하는 모바일 웹 페이지입니다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랜드마크 이미지 모델 학습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, 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백엔드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구현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데이터베이스 설계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, 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프론트 페이지 일부 구현과  배포를 담당했습니다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.</a:t>
            </a:r>
            <a:endParaRPr lang="ko-KR" altLang="en-US" sz="1100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4" name="Google Shape;110;p18">
            <a:extLst>
              <a:ext uri="{FF2B5EF4-FFF2-40B4-BE49-F238E27FC236}">
                <a16:creationId xmlns:a16="http://schemas.microsoft.com/office/drawing/2014/main" id="{5335B50F-0537-F946-8BC4-D7A7A4CEF407}"/>
              </a:ext>
            </a:extLst>
          </p:cNvPr>
          <p:cNvSpPr txBox="1"/>
          <p:nvPr/>
        </p:nvSpPr>
        <p:spPr>
          <a:xfrm>
            <a:off x="366634" y="8113160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Teachable Machine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이미지 인식을 활용한 랜드마크 구별 모델 구현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5" name="Google Shape;110;p18">
            <a:extLst>
              <a:ext uri="{FF2B5EF4-FFF2-40B4-BE49-F238E27FC236}">
                <a16:creationId xmlns:a16="http://schemas.microsoft.com/office/drawing/2014/main" id="{86841C0B-7360-5D4E-AE72-58128037D9E7}"/>
              </a:ext>
            </a:extLst>
          </p:cNvPr>
          <p:cNvSpPr txBox="1"/>
          <p:nvPr/>
        </p:nvSpPr>
        <p:spPr>
          <a:xfrm>
            <a:off x="366634" y="8364013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React, JavaScript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활용한 지역구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100" spc="-12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테마별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수집 현황 및 랜드마크 이미지 업로드</a:t>
            </a: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등록 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6" name="Google Shape;110;p18">
            <a:extLst>
              <a:ext uri="{FF2B5EF4-FFF2-40B4-BE49-F238E27FC236}">
                <a16:creationId xmlns:a16="http://schemas.microsoft.com/office/drawing/2014/main" id="{2A60AA96-CBC9-934C-A164-85E0F60845EF}"/>
              </a:ext>
            </a:extLst>
          </p:cNvPr>
          <p:cNvSpPr txBox="1"/>
          <p:nvPr/>
        </p:nvSpPr>
        <p:spPr>
          <a:xfrm>
            <a:off x="366634" y="9048390"/>
            <a:ext cx="6021466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1100" spc="-12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Spring Framework, Java, MySQL, React, JavaScript, Teachable Machine, AWS, S3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27" name="Google Shape;110;p18">
            <a:extLst>
              <a:ext uri="{FF2B5EF4-FFF2-40B4-BE49-F238E27FC236}">
                <a16:creationId xmlns:a16="http://schemas.microsoft.com/office/drawing/2014/main" id="{92D684BA-6766-3440-BC99-5F6A5C0F2770}"/>
              </a:ext>
            </a:extLst>
          </p:cNvPr>
          <p:cNvSpPr txBox="1"/>
          <p:nvPr/>
        </p:nvSpPr>
        <p:spPr>
          <a:xfrm>
            <a:off x="366634" y="8608297"/>
            <a:ext cx="5779094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1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기획에 맞춘 데이터베이스 설계</a:t>
            </a:r>
            <a:endParaRPr sz="11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34936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20" dirty="0"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수료한 교육</a:t>
            </a:r>
            <a:endParaRPr sz="2000" b="1" spc="-120" dirty="0"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110;p18">
            <a:extLst>
              <a:ext uri="{FF2B5EF4-FFF2-40B4-BE49-F238E27FC236}">
                <a16:creationId xmlns:a16="http://schemas.microsoft.com/office/drawing/2014/main" id="{6539F6CB-A728-6C46-A55B-38A5A8373365}"/>
              </a:ext>
            </a:extLst>
          </p:cNvPr>
          <p:cNvSpPr txBox="1"/>
          <p:nvPr/>
        </p:nvSpPr>
        <p:spPr>
          <a:xfrm>
            <a:off x="366634" y="1354328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0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2022.01 – 2022.09</a:t>
            </a:r>
            <a:endParaRPr sz="10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6" name="Google Shape;117;p18">
            <a:extLst>
              <a:ext uri="{FF2B5EF4-FFF2-40B4-BE49-F238E27FC236}">
                <a16:creationId xmlns:a16="http://schemas.microsoft.com/office/drawing/2014/main" id="{D091B3B8-506C-4849-92DE-0FDE5C2DEE18}"/>
              </a:ext>
            </a:extLst>
          </p:cNvPr>
          <p:cNvSpPr txBox="1"/>
          <p:nvPr/>
        </p:nvSpPr>
        <p:spPr>
          <a:xfrm>
            <a:off x="369825" y="1033177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삼성 청년 </a:t>
            </a:r>
            <a:r>
              <a:rPr lang="en-US" altLang="ko-KR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SW </a:t>
            </a:r>
            <a:r>
              <a:rPr lang="ko-KR" altLang="en-US" sz="1600" b="1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아카데미</a:t>
            </a:r>
            <a:endParaRPr lang="en-US" altLang="ko-KR" sz="1600" b="1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E2E10D23-461A-0C4E-A6EB-35B9D98412C2}"/>
              </a:ext>
            </a:extLst>
          </p:cNvPr>
          <p:cNvSpPr txBox="1"/>
          <p:nvPr/>
        </p:nvSpPr>
        <p:spPr>
          <a:xfrm>
            <a:off x="366634" y="1636885"/>
            <a:ext cx="5700338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삼성전자에서 주관하는 청년 소프트웨어 인재 양성 교육 과정으로 프로젝트를 중심으로 학습 및 실습을 진행했습니다</a:t>
            </a:r>
            <a:r>
              <a:rPr lang="en-US" altLang="ko-KR" sz="1200" spc="-12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>
              <a:lnSpc>
                <a:spcPct val="120000"/>
              </a:lnSpc>
            </a:pPr>
            <a:endParaRPr sz="120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381034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5895294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2021.03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2021.06</a:t>
            </a:r>
          </a:p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 현황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개발 완료</a:t>
            </a:r>
            <a:endParaRPr sz="105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5895294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0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자세 인식을 활용한 온라인 시험 중 의심 행동 감지</a:t>
            </a:r>
            <a:endParaRPr lang="ko-KR" altLang="en-US" sz="2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323DE0-D92A-7ED1-336D-B4BD329A3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84"/>
          <a:stretch/>
        </p:blipFill>
        <p:spPr>
          <a:xfrm>
            <a:off x="3035643" y="2028001"/>
            <a:ext cx="3822358" cy="4937589"/>
          </a:xfrm>
          <a:prstGeom prst="rect">
            <a:avLst/>
          </a:prstGeom>
        </p:spPr>
      </p:pic>
      <p:pic>
        <p:nvPicPr>
          <p:cNvPr id="3" name="그림 2" descr="텍스트, 사람, 스크린샷이(가) 표시된 사진&#10;&#10;자동 생성된 설명">
            <a:extLst>
              <a:ext uri="{FF2B5EF4-FFF2-40B4-BE49-F238E27FC236}">
                <a16:creationId xmlns:a16="http://schemas.microsoft.com/office/drawing/2014/main" id="{FB591839-DFAA-C91C-FCE2-908791D62A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r="3446"/>
          <a:stretch/>
        </p:blipFill>
        <p:spPr>
          <a:xfrm>
            <a:off x="0" y="2194978"/>
            <a:ext cx="3181350" cy="47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21"/>
          <p:cNvSpPr txBox="1"/>
          <p:nvPr/>
        </p:nvSpPr>
        <p:spPr>
          <a:xfrm>
            <a:off x="360000" y="360002"/>
            <a:ext cx="53672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자세 인식을 활용한 온라인 시험 중 의심 행동 감지</a:t>
            </a:r>
            <a:endParaRPr sz="1600" b="1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196;p21"/>
          <p:cNvSpPr/>
          <p:nvPr/>
        </p:nvSpPr>
        <p:spPr>
          <a:xfrm>
            <a:off x="360000" y="832236"/>
            <a:ext cx="620048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4315"/>
              </p:ext>
            </p:extLst>
          </p:nvPr>
        </p:nvGraphicFramePr>
        <p:xfrm>
          <a:off x="359838" y="1676771"/>
          <a:ext cx="6200619" cy="1955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1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인 프로젝트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참 여 인 원 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1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명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활 용 기 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2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Tensorflow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en-US" altLang="ko-KR" sz="1200" spc="-12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Keras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Scikit-learn, OpenCV, </a:t>
                      </a:r>
                      <a:r>
                        <a:rPr lang="en-US" altLang="ko-KR" sz="1200" spc="-12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OpenPose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C++, Python, </a:t>
                      </a:r>
                      <a:r>
                        <a:rPr lang="en-US" altLang="ko-KR" sz="1200" spc="-12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CMake</a:t>
                      </a:r>
                      <a:endParaRPr lang="en-US" altLang="ko-KR" sz="1200" spc="-12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OpenPose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자세 인식을 통한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특징점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 추출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Tensorflow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, </a:t>
                      </a:r>
                      <a:r>
                        <a:rPr lang="en-US" altLang="ko-KR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Keras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, Scikit-learn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을 활용한 의심 상태 분류 모델 설계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2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분 단위 시험 영상 중 의심 행동 분류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4" y="1055382"/>
            <a:ext cx="619384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자세 인식과 머신 러닝을 활용하여 온라인 시험 중 의심 행동을 감지하는 프로젝트입니다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 </a:t>
            </a:r>
          </a:p>
          <a:p>
            <a:pPr lvl="0">
              <a:lnSpc>
                <a:spcPct val="120000"/>
              </a:lnSpc>
            </a:pP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63" y="4282458"/>
            <a:ext cx="6200062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요약 </a:t>
            </a:r>
            <a:r>
              <a:rPr lang="en-US" altLang="ko-KR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 </a:t>
            </a:r>
            <a:r>
              <a:rPr lang="en-US" altLang="ko-KR" sz="1400" dirty="0"/>
              <a:t>2020</a:t>
            </a:r>
            <a:r>
              <a:rPr lang="ko-KR" altLang="en-US" sz="1400" dirty="0"/>
              <a:t>년 코로나 이후 온라인 수업과 온라인 시험들이 전 세계적으로 많이 늘었다</a:t>
            </a:r>
            <a:r>
              <a:rPr lang="en-US" altLang="ko-KR" sz="1400" dirty="0"/>
              <a:t>. </a:t>
            </a:r>
            <a:r>
              <a:rPr lang="ko-KR" altLang="en-US" sz="1400" dirty="0"/>
              <a:t>온라인 시험은 그 특성상 부정행위가 발생할 가능성이 오프라인 시험보다 매우 높다</a:t>
            </a:r>
            <a:r>
              <a:rPr lang="en-US" altLang="ko-KR" sz="1400" dirty="0"/>
              <a:t>. </a:t>
            </a:r>
            <a:r>
              <a:rPr lang="ko-KR" altLang="en-US" sz="1400" dirty="0"/>
              <a:t>그에 따라 온라인 시험 중 의심 행동을 감지하는 연구들이 굉장히 많이 나왔다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 대부분의 연구들은 노트북에 기본적으로 탑재되어 있는 카 </a:t>
            </a:r>
            <a:r>
              <a:rPr lang="ko-KR" altLang="en-US" sz="1400" dirty="0" err="1"/>
              <a:t>메라나</a:t>
            </a:r>
            <a:r>
              <a:rPr lang="ko-KR" altLang="en-US" sz="1400" dirty="0"/>
              <a:t> 간단한 </a:t>
            </a:r>
            <a:r>
              <a:rPr lang="ko-KR" altLang="en-US" sz="1400" dirty="0" err="1"/>
              <a:t>웹캠을</a:t>
            </a:r>
            <a:r>
              <a:rPr lang="ko-KR" altLang="en-US" sz="1400" dirty="0"/>
              <a:t> 이용하는 정면 얼굴 화면을 기준으로 하고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현대 사회에서는 스마트폰의 보급화 로 인해 시험 중 옆모습을 촬영한 화면 또한 활용할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몇몇 대학에서는 이 방식 또한 사용하고 </a:t>
            </a:r>
            <a:r>
              <a:rPr lang="ko-KR" altLang="en-US" sz="1400" dirty="0" err="1"/>
              <a:t>있</a:t>
            </a:r>
            <a:r>
              <a:rPr lang="ko-KR" altLang="en-US" sz="1400" dirty="0"/>
              <a:t> 다</a:t>
            </a:r>
            <a:r>
              <a:rPr lang="en-US" altLang="ko-KR" sz="1400" dirty="0"/>
              <a:t>. </a:t>
            </a:r>
            <a:r>
              <a:rPr lang="ko-KR" altLang="en-US" sz="1400" dirty="0"/>
              <a:t>본 논문은 옆모습 화면을 대상으로 하여 자세 인식을 이용한 온라인 시험 중 의심 행동 감지를 제안한 다</a:t>
            </a:r>
            <a:r>
              <a:rPr lang="en-US" altLang="ko-KR" sz="1400" dirty="0"/>
              <a:t>. </a:t>
            </a:r>
            <a:r>
              <a:rPr lang="ko-KR" altLang="en-US" sz="1400" dirty="0"/>
              <a:t>자세 인식을 위해 </a:t>
            </a:r>
            <a:r>
              <a:rPr lang="en-US" altLang="ko-KR" sz="1400" dirty="0" err="1"/>
              <a:t>OpenPose</a:t>
            </a:r>
            <a:r>
              <a:rPr lang="ko-KR" altLang="en-US" sz="1400" dirty="0"/>
              <a:t>를 사용하여 신체좌표를 프레임 별로 </a:t>
            </a:r>
            <a:r>
              <a:rPr lang="en-US" altLang="ko-KR" sz="1400" dirty="0"/>
              <a:t>csv</a:t>
            </a:r>
            <a:r>
              <a:rPr lang="ko-KR" altLang="en-US" sz="1400" dirty="0"/>
              <a:t>파일에 저장한 후 그 좌표 데이터를 학습시켜 프레임 단위 정상 상태와 의심 상태를 분류한다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모델은 </a:t>
            </a:r>
            <a:r>
              <a:rPr lang="en-US" altLang="ko-KR" sz="1400" dirty="0"/>
              <a:t>93.5%</a:t>
            </a:r>
            <a:r>
              <a:rPr lang="ko-KR" altLang="en-US" sz="1400" dirty="0"/>
              <a:t>의 정확도를 보였다</a:t>
            </a:r>
            <a:r>
              <a:rPr lang="en-US" altLang="ko-KR" sz="1400" dirty="0"/>
              <a:t>. </a:t>
            </a:r>
            <a:r>
              <a:rPr lang="ko-KR" altLang="en-US" sz="1400" dirty="0"/>
              <a:t>그 후 </a:t>
            </a:r>
            <a:r>
              <a:rPr lang="en-US" altLang="ko-KR" sz="1400" dirty="0"/>
              <a:t>2 </a:t>
            </a:r>
            <a:r>
              <a:rPr lang="ko-KR" altLang="en-US" sz="1400" dirty="0"/>
              <a:t>분 단위 영상을 해당 모델로 프레임 단위 정상 상태와 의심 상태를 판단한 다음</a:t>
            </a:r>
            <a:r>
              <a:rPr lang="en-US" altLang="ko-KR" sz="1400" dirty="0"/>
              <a:t>, </a:t>
            </a:r>
            <a:r>
              <a:rPr lang="ko-KR" altLang="en-US" sz="1400" dirty="0"/>
              <a:t>그 데이터에서 특성을 추 출하여 학습시켜 의심 행동을 한 영상과 정상 영상을 분류한다</a:t>
            </a:r>
            <a:r>
              <a:rPr lang="en-US" altLang="ko-KR" sz="1400" dirty="0"/>
              <a:t>. </a:t>
            </a:r>
            <a:r>
              <a:rPr lang="ko-KR" altLang="en-US" sz="1400" dirty="0"/>
              <a:t>이 모델은 </a:t>
            </a:r>
            <a:r>
              <a:rPr lang="en-US" altLang="ko-KR" sz="1400" dirty="0"/>
              <a:t>91.6%</a:t>
            </a:r>
            <a:r>
              <a:rPr lang="ko-KR" altLang="en-US" sz="1400" dirty="0"/>
              <a:t>의 정확도를 보였다</a:t>
            </a:r>
            <a:r>
              <a:rPr lang="en-US" altLang="ko-KR" sz="1400" dirty="0"/>
              <a:t>.</a:t>
            </a:r>
            <a:endParaRPr lang="ko-KR" altLang="en-US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251086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5895294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2022.07 –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2022.08</a:t>
            </a:r>
          </a:p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 현황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개발 완료</a:t>
            </a:r>
            <a:endParaRPr sz="105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5895294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PLEX</a:t>
            </a:r>
            <a:endParaRPr lang="ko-KR" altLang="en-US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10" name="그림 9" descr="텍스트, 컴퓨터, 스크린샷이(가) 표시된 사진&#10;&#10;자동 생성된 설명">
            <a:extLst>
              <a:ext uri="{FF2B5EF4-FFF2-40B4-BE49-F238E27FC236}">
                <a16:creationId xmlns:a16="http://schemas.microsoft.com/office/drawing/2014/main" id="{79C5AC78-1009-B8F3-B61F-09AAFC62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725232"/>
            <a:ext cx="4838700" cy="2760638"/>
          </a:xfrm>
          <a:prstGeom prst="rect">
            <a:avLst/>
          </a:prstGeom>
        </p:spPr>
      </p:pic>
      <p:pic>
        <p:nvPicPr>
          <p:cNvPr id="16" name="그림 15" descr="텍스트, 여러개이(가) 표시된 사진&#10;&#10;자동 생성된 설명">
            <a:extLst>
              <a:ext uri="{FF2B5EF4-FFF2-40B4-BE49-F238E27FC236}">
                <a16:creationId xmlns:a16="http://schemas.microsoft.com/office/drawing/2014/main" id="{DDCE92A7-EF21-0656-7908-0218233CA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4656958"/>
            <a:ext cx="4838700" cy="27762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49FA7A-3BAB-94C9-1898-2E1C25F00E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48"/>
          <a:stretch/>
        </p:blipFill>
        <p:spPr>
          <a:xfrm>
            <a:off x="209550" y="7714502"/>
            <a:ext cx="4838700" cy="17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2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3;p21"/>
          <p:cNvSpPr txBox="1"/>
          <p:nvPr/>
        </p:nvSpPr>
        <p:spPr>
          <a:xfrm>
            <a:off x="360000" y="360002"/>
            <a:ext cx="5367223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PLEX</a:t>
            </a:r>
            <a:endParaRPr sz="1600" b="1" dirty="0"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sp>
        <p:nvSpPr>
          <p:cNvPr id="5" name="Google Shape;196;p21"/>
          <p:cNvSpPr/>
          <p:nvPr/>
        </p:nvSpPr>
        <p:spPr>
          <a:xfrm>
            <a:off x="360000" y="832236"/>
            <a:ext cx="6200480" cy="1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51153F-8019-3749-8348-542573939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93587"/>
              </p:ext>
            </p:extLst>
          </p:nvPr>
        </p:nvGraphicFramePr>
        <p:xfrm>
          <a:off x="359838" y="1676771"/>
          <a:ext cx="6200619" cy="2928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담 당 역 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자세 인식 모델 구현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, </a:t>
                      </a:r>
                      <a:r>
                        <a:rPr lang="ko-KR" altLang="en-US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데이터베이스 설계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, </a:t>
                      </a:r>
                      <a:r>
                        <a:rPr lang="ko-KR" altLang="en-US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게임 개발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, </a:t>
                      </a:r>
                      <a:r>
                        <a:rPr lang="ko-KR" altLang="en-US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캐릭터 디자인 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참 여 인 원 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총 </a:t>
                      </a: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6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명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활 용 기 술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Vue.js, Teachable Machine, Phaser 3, Java, JavaScript, MySQL, </a:t>
                      </a:r>
                      <a:r>
                        <a:rPr lang="en-US" altLang="ko-KR" sz="1200" spc="-12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OpenVidu</a:t>
                      </a:r>
                      <a:r>
                        <a:rPr lang="en-US" altLang="ko-KR" sz="1200" spc="-12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Gothic A1"/>
                        </a:rPr>
                        <a:t>, Spring </a:t>
                      </a:r>
                      <a:endParaRPr lang="en-US" altLang="ko-KR" sz="1200" spc="-12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Gothic A1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i="0" u="none" strike="noStrike" cap="none" spc="-120" baseline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구 현 사 항</a:t>
                      </a:r>
                      <a:endParaRPr lang="ko-KR" altLang="en-US" sz="1200" b="0" i="0" u="none" strike="noStrike" cap="none" spc="-120" baseline="0" dirty="0">
                        <a:solidFill>
                          <a:schemeClr val="bg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Teachable Machine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을 활용한 자세 인식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Phaser 3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게임 구현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Spring framework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백엔드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구현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Docker, AWS 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배포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OpenVidu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를 활용한 화상 채팅 구현</a:t>
                      </a:r>
                      <a:endParaRPr lang="en-US" altLang="ko-KR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  <a:p>
                      <a:pPr latinLnBrk="1"/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Vue.js </a:t>
                      </a: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프론트엔드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cap="none" spc="-120" baseline="0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깃허브</a:t>
                      </a:r>
                      <a:r>
                        <a:rPr lang="ko-KR" altLang="en-US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Gothic A1"/>
                          <a:sym typeface="Arial"/>
                        </a:rPr>
                        <a:t>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0" i="0" u="none" strike="noStrike" cap="none" spc="-120" baseline="0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sym typeface="Arial"/>
                        </a:rPr>
                        <a:t>https://github.com/Kongino/PLEX</a:t>
                      </a:r>
                      <a:endParaRPr lang="ko-KR" altLang="en-US" sz="1200" b="0" i="0" u="none" strike="noStrike" cap="none" spc="-120" baseline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Gothic A1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619656"/>
                  </a:ext>
                </a:extLst>
              </a:tr>
            </a:tbl>
          </a:graphicData>
        </a:graphic>
      </p:graphicFrame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CED02575-2DF4-EB43-BCB8-E07ED9CCE263}"/>
              </a:ext>
            </a:extLst>
          </p:cNvPr>
          <p:cNvSpPr txBox="1"/>
          <p:nvPr/>
        </p:nvSpPr>
        <p:spPr>
          <a:xfrm>
            <a:off x="366634" y="1055382"/>
            <a:ext cx="6193844" cy="25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자세 인식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운동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화상 채팅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, </a:t>
            </a:r>
            <a:r>
              <a:rPr lang="ko-KR" altLang="en-US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게임을 결합한 </a:t>
            </a:r>
            <a:r>
              <a:rPr lang="ko-KR" altLang="en-US" sz="1050" spc="-120" dirty="0" err="1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웹페이지입니다</a:t>
            </a:r>
            <a:r>
              <a:rPr lang="en-US" altLang="ko-KR" sz="1050" spc="-120" dirty="0">
                <a:latin typeface="HY견고딕" panose="02030600000101010101" pitchFamily="18" charset="-127"/>
                <a:ea typeface="HY견고딕" panose="02030600000101010101" pitchFamily="18" charset="-127"/>
                <a:sym typeface="Gothic A1"/>
              </a:rPr>
              <a:t>.</a:t>
            </a:r>
          </a:p>
          <a:p>
            <a:pPr lvl="0">
              <a:lnSpc>
                <a:spcPct val="120000"/>
              </a:lnSpc>
            </a:pPr>
            <a:endParaRPr sz="1050" spc="-120" dirty="0">
              <a:solidFill>
                <a:schemeClr val="bg1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8" name="Google Shape;110;p18">
            <a:extLst>
              <a:ext uri="{FF2B5EF4-FFF2-40B4-BE49-F238E27FC236}">
                <a16:creationId xmlns:a16="http://schemas.microsoft.com/office/drawing/2014/main" id="{55657163-72B9-A04F-98CF-7675D2FB7874}"/>
              </a:ext>
            </a:extLst>
          </p:cNvPr>
          <p:cNvSpPr txBox="1"/>
          <p:nvPr/>
        </p:nvSpPr>
        <p:spPr>
          <a:xfrm>
            <a:off x="360395" y="4975394"/>
            <a:ext cx="6200062" cy="47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개발 환경</a:t>
            </a:r>
            <a:endParaRPr lang="en-US" altLang="ko-KR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285750" lvl="0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Backend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Spring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MySQL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AWS EC2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Redis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Frontend - Vue.js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WebRTC - </a:t>
            </a:r>
            <a:r>
              <a:rPr lang="en-US" sz="1400" spc="-120" dirty="0" err="1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OpenVidu</a:t>
            </a:r>
            <a:endParaRPr lang="en-US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Pose Detection - Teachable Machine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Game - Phaser 3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CI/CD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Docker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Nginx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sz="1400" spc="-120" dirty="0" err="1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Etc</a:t>
            </a:r>
            <a:endParaRPr lang="en-US" sz="1400" spc="-12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Git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Jira</a:t>
            </a:r>
          </a:p>
          <a:p>
            <a:pPr marL="742950" lvl="1" indent="-285750">
              <a:lnSpc>
                <a:spcPct val="120000"/>
              </a:lnSpc>
              <a:buFontTx/>
              <a:buChar char="-"/>
            </a:pPr>
            <a:r>
              <a:rPr lang="en-US" sz="1400" spc="-12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Notion</a:t>
            </a:r>
          </a:p>
        </p:txBody>
      </p:sp>
    </p:spTree>
    <p:extLst>
      <p:ext uri="{BB962C8B-B14F-4D97-AF65-F5344CB8AC3E}">
        <p14:creationId xmlns:p14="http://schemas.microsoft.com/office/powerpoint/2010/main" val="3780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18">
            <a:extLst>
              <a:ext uri="{FF2B5EF4-FFF2-40B4-BE49-F238E27FC236}">
                <a16:creationId xmlns:a16="http://schemas.microsoft.com/office/drawing/2014/main" id="{6678DEEB-789F-CA48-8C78-45C319F71854}"/>
              </a:ext>
            </a:extLst>
          </p:cNvPr>
          <p:cNvSpPr txBox="1"/>
          <p:nvPr/>
        </p:nvSpPr>
        <p:spPr>
          <a:xfrm>
            <a:off x="360363" y="1318408"/>
            <a:ext cx="5895294" cy="4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기간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2022.09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–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2022.10</a:t>
            </a:r>
          </a:p>
          <a:p>
            <a:pPr lvl="0">
              <a:lnSpc>
                <a:spcPct val="120000"/>
              </a:lnSpc>
            </a:pP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프로젝트 현황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: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en-US" altLang="ko-KR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 </a:t>
            </a:r>
            <a:r>
              <a:rPr lang="ko-KR" altLang="en-US" sz="1050" spc="-12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"/>
                <a:sym typeface="Gothic A1"/>
              </a:rPr>
              <a:t>개발 완료</a:t>
            </a:r>
            <a:endParaRPr sz="1050" spc="-12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"/>
              <a:sym typeface="Gothic A1"/>
            </a:endParaRPr>
          </a:p>
        </p:txBody>
      </p:sp>
      <p:sp>
        <p:nvSpPr>
          <p:cNvPr id="5" name="Google Shape;94;p17">
            <a:extLst>
              <a:ext uri="{FF2B5EF4-FFF2-40B4-BE49-F238E27FC236}">
                <a16:creationId xmlns:a16="http://schemas.microsoft.com/office/drawing/2014/main" id="{B5BF07E3-D30F-204D-BA65-ED720C4D5AAF}"/>
              </a:ext>
            </a:extLst>
          </p:cNvPr>
          <p:cNvSpPr txBox="1"/>
          <p:nvPr/>
        </p:nvSpPr>
        <p:spPr>
          <a:xfrm>
            <a:off x="360363" y="471538"/>
            <a:ext cx="5895294" cy="713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36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othic A1 ExtraBold"/>
                <a:sym typeface="Gothic A1 ExtraBold"/>
              </a:rPr>
              <a:t>Stamper</a:t>
            </a:r>
            <a:endParaRPr lang="ko-KR" altLang="en-US" sz="36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Gothic A1 ExtraBold"/>
              <a:sym typeface="Gothic A1 ExtraBold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3953556-4B1D-6C33-9C8F-8FD22F004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1976258"/>
            <a:ext cx="1782762" cy="32623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1DD07CF-8865-8E0E-752B-D6777931B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27" y="1976257"/>
            <a:ext cx="1649774" cy="3262335"/>
          </a:xfrm>
          <a:prstGeom prst="rect">
            <a:avLst/>
          </a:prstGeom>
        </p:spPr>
      </p:pic>
      <p:pic>
        <p:nvPicPr>
          <p:cNvPr id="18" name="그림 1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4F3BD73-F9F8-57A6-1CA7-5F2A80C0A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5748157"/>
            <a:ext cx="1782762" cy="33179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A2B6E3E-302E-EB32-D3C5-908CC0421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77" y="5734050"/>
            <a:ext cx="1606724" cy="28535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FCDE559-43E8-3104-C712-51827BFE3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58" y="5748157"/>
            <a:ext cx="1721325" cy="33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0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862</Words>
  <Application>Microsoft Office PowerPoint</Application>
  <PresentationFormat>A4 용지(210x297mm)</PresentationFormat>
  <Paragraphs>144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210 맨발의청춘 B</vt:lpstr>
      <vt:lpstr>Gothic A1</vt:lpstr>
      <vt:lpstr>Gothic A1 Black</vt:lpstr>
      <vt:lpstr>Gothic A1 ExtraBold</vt:lpstr>
      <vt:lpstr>HY견고딕</vt:lpstr>
      <vt:lpstr>Montserrat</vt:lpstr>
      <vt:lpstr>Noto Sans KR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SSAFY</cp:lastModifiedBy>
  <cp:revision>15</cp:revision>
  <dcterms:created xsi:type="dcterms:W3CDTF">2022-09-21T09:20:58Z</dcterms:created>
  <dcterms:modified xsi:type="dcterms:W3CDTF">2022-10-31T04:02:32Z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