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6" r:id="rId6"/>
    <p:sldId id="259" r:id="rId7"/>
    <p:sldId id="292" r:id="rId8"/>
    <p:sldId id="278" r:id="rId9"/>
    <p:sldId id="279" r:id="rId10"/>
    <p:sldId id="281" r:id="rId11"/>
    <p:sldId id="280" r:id="rId12"/>
    <p:sldId id="282" r:id="rId13"/>
    <p:sldId id="283" r:id="rId14"/>
    <p:sldId id="284" r:id="rId15"/>
    <p:sldId id="285" r:id="rId16"/>
    <p:sldId id="286" r:id="rId17"/>
    <p:sldId id="287" r:id="rId18"/>
    <p:sldId id="288" r:id="rId19"/>
    <p:sldId id="289" r:id="rId20"/>
    <p:sldId id="29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3" autoAdjust="0"/>
  </p:normalViewPr>
  <p:slideViewPr>
    <p:cSldViewPr>
      <p:cViewPr varScale="1">
        <p:scale>
          <a:sx n="66" d="100"/>
          <a:sy n="66" d="100"/>
        </p:scale>
        <p:origin x="1506" y="72"/>
      </p:cViewPr>
      <p:guideLst>
        <p:guide orient="horz" pos="2147"/>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6E7959-4DBC-4391-964D-7845B764E9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015596-F695-4707-9EBD-6A344A385F61}" type="slidenum">
              <a:rPr lang="en-IN" smtClean="0"/>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46E7959-4DBC-4391-964D-7845B764E9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015596-F695-4707-9EBD-6A344A385F6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46E7959-4DBC-4391-964D-7845B764E9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015596-F695-4707-9EBD-6A344A385F6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46E7959-4DBC-4391-964D-7845B764E9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015596-F695-4707-9EBD-6A344A385F6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46E7959-4DBC-4391-964D-7845B764E9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015596-F695-4707-9EBD-6A344A385F61}" type="slidenum">
              <a:rPr lang="en-IN" smtClean="0"/>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46E7959-4DBC-4391-964D-7845B764E96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015596-F695-4707-9EBD-6A344A385F6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46E7959-4DBC-4391-964D-7845B764E96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015596-F695-4707-9EBD-6A344A385F61}" type="slidenum">
              <a:rPr lang="en-IN" smtClean="0"/>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46E7959-4DBC-4391-964D-7845B764E96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015596-F695-4707-9EBD-6A344A385F6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6E7959-4DBC-4391-964D-7845B764E96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015596-F695-4707-9EBD-6A344A385F6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46E7959-4DBC-4391-964D-7845B764E96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015596-F695-4707-9EBD-6A344A385F61}" type="slidenum">
              <a:rPr lang="en-IN" smtClean="0"/>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46E7959-4DBC-4391-964D-7845B764E96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015596-F695-4707-9EBD-6A344A385F6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46E7959-4DBC-4391-964D-7845B764E961}" type="datetimeFigureOut">
              <a:rPr lang="en-IN" smtClean="0"/>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9015596-F695-4707-9EBD-6A344A385F6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hdphoto1.wdp"/><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cstate="print">
            <a:extLst>
              <a:ext uri="{BEBA8EAE-BF5A-486C-A8C5-ECC9F3942E4B}">
                <a14:imgProps xmlns:a14="http://schemas.microsoft.com/office/drawing/2010/main">
                  <a14:imgLayer r:embed="rId2">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539552" y="476672"/>
            <a:ext cx="8064896" cy="2306955"/>
          </a:xfrm>
          <a:prstGeom prst="rect">
            <a:avLst/>
          </a:prstGeom>
          <a:noFill/>
        </p:spPr>
        <p:txBody>
          <a:bodyPr wrap="square" rtlCol="0">
            <a:spAutoFit/>
          </a:bodyPr>
          <a:lstStyle/>
          <a:p>
            <a:pPr algn="ctr"/>
            <a:r>
              <a:rPr lang="en-IN" sz="4800" b="1" dirty="0">
                <a:ln w="12700" cmpd="sng">
                  <a:solidFill>
                    <a:schemeClr val="accent4"/>
                  </a:solidFill>
                  <a:prstDash val="solid"/>
                </a:ln>
                <a:solidFill>
                  <a:schemeClr val="bg1"/>
                </a:solidFill>
                <a:effectLst/>
                <a:latin typeface="Times New Roman" panose="02020603050405020304" pitchFamily="18" charset="0"/>
                <a:cs typeface="Times New Roman" panose="02020603050405020304" pitchFamily="18" charset="0"/>
              </a:rPr>
              <a:t>A MINI PROJECT ON DATA STRUCTURES AND ALGORITHMS</a:t>
            </a:r>
            <a:endParaRPr lang="en-IN" sz="4800" b="1" dirty="0">
              <a:ln w="12700" cmpd="sng">
                <a:solidFill>
                  <a:schemeClr val="accent4"/>
                </a:solidFill>
                <a:prstDash val="solid"/>
              </a:ln>
              <a:solidFill>
                <a:schemeClr val="bg1"/>
              </a:solidFill>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539552" y="3297168"/>
            <a:ext cx="7632848" cy="3138170"/>
          </a:xfrm>
          <a:prstGeom prst="rect">
            <a:avLst/>
          </a:prstGeom>
          <a:noFill/>
        </p:spPr>
        <p:txBody>
          <a:bodyPr wrap="square" rtlCol="0" anchor="b">
            <a:spAutoFit/>
          </a:bodyPr>
          <a:lstStyle/>
          <a:p>
            <a:pPr algn="ctr"/>
            <a:r>
              <a:rPr lang="en-IN" b="1" u="sng" dirty="0">
                <a:solidFill>
                  <a:schemeClr val="bg1"/>
                </a:solidFill>
                <a:latin typeface="Times New Roman" panose="02020603050405020304" pitchFamily="18" charset="0"/>
                <a:cs typeface="Times New Roman" panose="02020603050405020304" pitchFamily="18" charset="0"/>
              </a:rPr>
              <a:t>SUBMITTED BY-</a:t>
            </a:r>
            <a:endParaRPr lang="en-IN" b="1" u="sng"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gn="ctr"/>
            <a:r>
              <a:rPr lang="en-IN" dirty="0">
                <a:solidFill>
                  <a:schemeClr val="bg1"/>
                </a:solidFill>
                <a:latin typeface="Times New Roman" panose="02020603050405020304" pitchFamily="18" charset="0"/>
                <a:cs typeface="Times New Roman" panose="02020603050405020304" pitchFamily="18" charset="0"/>
              </a:rPr>
              <a:t>DIVYANSHU KUMAR(19-14-035)</a:t>
            </a:r>
            <a:endParaRPr lang="en-IN" dirty="0">
              <a:solidFill>
                <a:schemeClr val="bg1"/>
              </a:solidFill>
              <a:latin typeface="Times New Roman" panose="02020603050405020304" pitchFamily="18" charset="0"/>
              <a:cs typeface="Times New Roman" panose="02020603050405020304" pitchFamily="18" charset="0"/>
            </a:endParaRPr>
          </a:p>
          <a:p>
            <a:pPr algn="ctr"/>
            <a:r>
              <a:rPr lang="en-IN" dirty="0">
                <a:solidFill>
                  <a:schemeClr val="bg1"/>
                </a:solidFill>
                <a:latin typeface="Times New Roman" panose="02020603050405020304" pitchFamily="18" charset="0"/>
                <a:cs typeface="Times New Roman" panose="02020603050405020304" pitchFamily="18" charset="0"/>
              </a:rPr>
              <a:t>ADITYA HAZARIKA(19-14-038) </a:t>
            </a:r>
            <a:endParaRPr lang="en-IN" dirty="0">
              <a:solidFill>
                <a:schemeClr val="bg1"/>
              </a:solidFill>
              <a:latin typeface="Times New Roman" panose="02020603050405020304" pitchFamily="18" charset="0"/>
              <a:cs typeface="Times New Roman" panose="02020603050405020304" pitchFamily="18" charset="0"/>
            </a:endParaRPr>
          </a:p>
          <a:p>
            <a:pPr algn="ctr"/>
            <a:r>
              <a:rPr lang="en-IN" dirty="0">
                <a:solidFill>
                  <a:schemeClr val="bg1"/>
                </a:solidFill>
                <a:latin typeface="Times New Roman" panose="02020603050405020304" pitchFamily="18" charset="0"/>
                <a:cs typeface="Times New Roman" panose="02020603050405020304" pitchFamily="18" charset="0"/>
              </a:rPr>
              <a:t>SWAPNIL DAS(19-14-016)</a:t>
            </a:r>
            <a:endParaRPr lang="en-IN" dirty="0">
              <a:solidFill>
                <a:schemeClr val="bg1"/>
              </a:solidFill>
              <a:latin typeface="Times New Roman" panose="02020603050405020304" pitchFamily="18" charset="0"/>
              <a:cs typeface="Times New Roman" panose="02020603050405020304" pitchFamily="18" charset="0"/>
            </a:endParaRPr>
          </a:p>
          <a:p>
            <a:pPr algn="ctr"/>
            <a:r>
              <a:rPr lang="en-IN" dirty="0">
                <a:solidFill>
                  <a:schemeClr val="bg1"/>
                </a:solidFill>
                <a:latin typeface="Times New Roman" panose="02020603050405020304" pitchFamily="18" charset="0"/>
                <a:cs typeface="Times New Roman" panose="02020603050405020304" pitchFamily="18" charset="0"/>
              </a:rPr>
              <a:t>MUKIB KHAN (19-14-034)</a:t>
            </a:r>
            <a:endParaRPr lang="en-IN" dirty="0">
              <a:solidFill>
                <a:schemeClr val="bg1"/>
              </a:solidFill>
              <a:latin typeface="Times New Roman" panose="02020603050405020304" pitchFamily="18" charset="0"/>
              <a:cs typeface="Times New Roman" panose="02020603050405020304" pitchFamily="18" charset="0"/>
            </a:endParaRPr>
          </a:p>
          <a:p>
            <a:pPr algn="ctr"/>
            <a:r>
              <a:rPr lang="en-IN" dirty="0">
                <a:solidFill>
                  <a:schemeClr val="bg1"/>
                </a:solidFill>
                <a:latin typeface="Times New Roman" panose="02020603050405020304" pitchFamily="18" charset="0"/>
                <a:cs typeface="Times New Roman" panose="02020603050405020304" pitchFamily="18" charset="0"/>
              </a:rPr>
              <a:t>RATUL MAZUMDAR(19-14-037) </a:t>
            </a: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SUNIL UPADHYAY (19-14-022)</a:t>
            </a:r>
            <a:endParaRPr lang="en-IN" dirty="0">
              <a:solidFill>
                <a:schemeClr val="bg1"/>
              </a:solidFill>
              <a:latin typeface="Times New Roman" panose="02020603050405020304" pitchFamily="18" charset="0"/>
              <a:cs typeface="Times New Roman" panose="02020603050405020304" pitchFamily="18" charset="0"/>
            </a:endParaRPr>
          </a:p>
          <a:p>
            <a:pPr algn="ctr"/>
            <a:r>
              <a:rPr lang="en-IN" dirty="0">
                <a:solidFill>
                  <a:schemeClr val="bg1"/>
                </a:solidFill>
                <a:latin typeface="Times New Roman" panose="02020603050405020304" pitchFamily="18" charset="0"/>
                <a:cs typeface="Times New Roman" panose="02020603050405020304" pitchFamily="18" charset="0"/>
              </a:rPr>
              <a:t>BIDISHA GOGOI(19-14-065)</a:t>
            </a:r>
            <a:endParaRPr lang="en-IN" dirty="0">
              <a:solidFill>
                <a:schemeClr val="bg1"/>
              </a:solidFill>
              <a:latin typeface="Times New Roman" panose="02020603050405020304" pitchFamily="18" charset="0"/>
              <a:cs typeface="Times New Roman" panose="02020603050405020304" pitchFamily="18" charset="0"/>
            </a:endParaRPr>
          </a:p>
          <a:p>
            <a:pPr algn="ctr"/>
            <a:r>
              <a:rPr lang="en-IN" dirty="0">
                <a:solidFill>
                  <a:schemeClr val="bg1"/>
                </a:solidFill>
                <a:latin typeface="Times New Roman" panose="02020603050405020304" pitchFamily="18" charset="0"/>
                <a:cs typeface="Times New Roman" panose="02020603050405020304" pitchFamily="18" charset="0"/>
              </a:rPr>
              <a:t>KALPATARU NARAH(19-14-067)</a:t>
            </a:r>
            <a:endParaRPr lang="en-IN" dirty="0">
              <a:solidFill>
                <a:schemeClr val="bg1"/>
              </a:solidFill>
              <a:latin typeface="Times New Roman" panose="02020603050405020304" pitchFamily="18" charset="0"/>
              <a:cs typeface="Times New Roman" panose="02020603050405020304" pitchFamily="18" charset="0"/>
            </a:endParaRPr>
          </a:p>
          <a:p>
            <a:pPr algn="ctr"/>
            <a:r>
              <a:rPr lang="en-IN" dirty="0">
                <a:solidFill>
                  <a:schemeClr val="bg1"/>
                </a:solidFill>
                <a:latin typeface="Times New Roman" panose="02020603050405020304" pitchFamily="18" charset="0"/>
                <a:cs typeface="Times New Roman" panose="02020603050405020304" pitchFamily="18" charset="0"/>
              </a:rPr>
              <a:t>ANKIT JHAWAR(19-14-166)</a:t>
            </a:r>
            <a:endParaRPr lang="en-IN" dirty="0">
              <a:solidFill>
                <a:schemeClr val="bg1"/>
              </a:solidFill>
              <a:latin typeface="Times New Roman" panose="02020603050405020304" pitchFamily="18" charset="0"/>
              <a:cs typeface="Times New Roman" panose="02020603050405020304" pitchFamily="18" charset="0"/>
            </a:endParaRPr>
          </a:p>
          <a:p>
            <a:pPr algn="ctr"/>
            <a:r>
              <a:rPr lang="en-IN" dirty="0">
                <a:solidFill>
                  <a:schemeClr val="bg1"/>
                </a:solidFill>
                <a:latin typeface="Times New Roman" panose="02020603050405020304" pitchFamily="18" charset="0"/>
                <a:cs typeface="Times New Roman" panose="02020603050405020304" pitchFamily="18" charset="0"/>
              </a:rPr>
              <a:t>RATUL PEGU(15-14-068)</a:t>
            </a: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sz="2500" b="1">
                <a:solidFill>
                  <a:srgbClr val="002060"/>
                </a:solidFill>
                <a:sym typeface="+mn-ea"/>
              </a:rPr>
              <a:t>Seaching The Contacts By Names :</a:t>
            </a:r>
            <a:endParaRPr lang="en-US" sz="2500"/>
          </a:p>
        </p:txBody>
      </p:sp>
      <p:sp>
        <p:nvSpPr>
          <p:cNvPr id="3" name="Content Placeholder 2"/>
          <p:cNvSpPr>
            <a:spLocks noGrp="1"/>
          </p:cNvSpPr>
          <p:nvPr>
            <p:ph sz="half" idx="1"/>
          </p:nvPr>
        </p:nvSpPr>
        <p:spPr>
          <a:xfrm>
            <a:off x="457200" y="1350010"/>
            <a:ext cx="7832090" cy="741045"/>
          </a:xfrm>
        </p:spPr>
        <p:txBody>
          <a:bodyPr>
            <a:normAutofit fontScale="70000"/>
          </a:bodyPr>
          <a:p>
            <a:r>
              <a:rPr lang="en-IN" altLang="en-US">
                <a:latin typeface="Times New Roman" panose="02020603050405020304" pitchFamily="18" charset="0"/>
                <a:cs typeface="Times New Roman" panose="02020603050405020304" pitchFamily="18" charset="0"/>
                <a:sym typeface="+mn-ea"/>
              </a:rPr>
              <a:t>This part of code contributes to search the contacts by names stored in the application by pressing '4'.</a:t>
            </a:r>
            <a:endParaRPr lang="en-US">
              <a:latin typeface="Times New Roman" panose="02020603050405020304" pitchFamily="18" charset="0"/>
              <a:cs typeface="Times New Roman" panose="02020603050405020304" pitchFamily="18" charset="0"/>
            </a:endParaRPr>
          </a:p>
        </p:txBody>
      </p:sp>
      <p:pic>
        <p:nvPicPr>
          <p:cNvPr id="7" name="Content Placeholder 6" descr="Screenshot (75)"/>
          <p:cNvPicPr>
            <a:picLocks noChangeAspect="1"/>
          </p:cNvPicPr>
          <p:nvPr>
            <p:ph sz="half" idx="2"/>
          </p:nvPr>
        </p:nvPicPr>
        <p:blipFill>
          <a:blip r:embed="rId1"/>
          <a:srcRect l="7146" t="21706" r="40440" b="25651"/>
          <a:stretch>
            <a:fillRect/>
          </a:stretch>
        </p:blipFill>
        <p:spPr>
          <a:xfrm>
            <a:off x="580390" y="2091055"/>
            <a:ext cx="7821930" cy="43929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500" b="1">
                <a:solidFill>
                  <a:srgbClr val="002060"/>
                </a:solidFill>
              </a:rPr>
              <a:t>Updating The Contacts:</a:t>
            </a:r>
            <a:endParaRPr lang="en-IN" altLang="en-US" sz="2500" b="1">
              <a:solidFill>
                <a:srgbClr val="002060"/>
              </a:solidFill>
            </a:endParaRPr>
          </a:p>
        </p:txBody>
      </p:sp>
      <p:sp>
        <p:nvSpPr>
          <p:cNvPr id="3" name="Content Placeholder 2"/>
          <p:cNvSpPr>
            <a:spLocks noGrp="1"/>
          </p:cNvSpPr>
          <p:nvPr>
            <p:ph sz="half" idx="1"/>
          </p:nvPr>
        </p:nvSpPr>
        <p:spPr>
          <a:xfrm>
            <a:off x="457200" y="1252220"/>
            <a:ext cx="8099425" cy="826135"/>
          </a:xfrm>
        </p:spPr>
        <p:txBody>
          <a:bodyPr>
            <a:normAutofit fontScale="80000"/>
          </a:bodyPr>
          <a:p>
            <a:r>
              <a:rPr lang="en-IN" altLang="en-US">
                <a:latin typeface="Times New Roman" panose="02020603050405020304" pitchFamily="18" charset="0"/>
                <a:cs typeface="Times New Roman" panose="02020603050405020304" pitchFamily="18" charset="0"/>
                <a:sym typeface="+mn-ea"/>
              </a:rPr>
              <a:t>This part of code contributes to update the contacts stored in the application by pressing '5'.</a:t>
            </a:r>
            <a:endParaRPr lang="en-US"/>
          </a:p>
          <a:p>
            <a:endParaRPr lang="en-US"/>
          </a:p>
        </p:txBody>
      </p:sp>
      <p:pic>
        <p:nvPicPr>
          <p:cNvPr id="5" name="Content Placeholder 4" descr="Screenshot (76)"/>
          <p:cNvPicPr>
            <a:picLocks noChangeAspect="1"/>
          </p:cNvPicPr>
          <p:nvPr>
            <p:ph sz="half" idx="2"/>
          </p:nvPr>
        </p:nvPicPr>
        <p:blipFill>
          <a:blip r:embed="rId1"/>
          <a:srcRect l="7155" t="16587" r="46154" b="15217"/>
          <a:stretch>
            <a:fillRect/>
          </a:stretch>
        </p:blipFill>
        <p:spPr>
          <a:xfrm>
            <a:off x="581025" y="2078355"/>
            <a:ext cx="8105140" cy="44983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500" b="1">
                <a:solidFill>
                  <a:srgbClr val="002060"/>
                </a:solidFill>
              </a:rPr>
              <a:t>Deleting A Contact:</a:t>
            </a:r>
            <a:endParaRPr lang="en-IN" altLang="en-US" sz="2500" b="1">
              <a:solidFill>
                <a:srgbClr val="002060"/>
              </a:solidFill>
            </a:endParaRPr>
          </a:p>
        </p:txBody>
      </p:sp>
      <p:sp>
        <p:nvSpPr>
          <p:cNvPr id="3" name="Content Placeholder 2"/>
          <p:cNvSpPr>
            <a:spLocks noGrp="1"/>
          </p:cNvSpPr>
          <p:nvPr>
            <p:ph sz="half" idx="1"/>
          </p:nvPr>
        </p:nvSpPr>
        <p:spPr>
          <a:xfrm>
            <a:off x="457200" y="1328420"/>
            <a:ext cx="7931150" cy="726440"/>
          </a:xfrm>
        </p:spPr>
        <p:txBody>
          <a:bodyPr>
            <a:normAutofit fontScale="70000"/>
          </a:bodyPr>
          <a:p>
            <a:r>
              <a:rPr lang="en-IN" altLang="en-US">
                <a:latin typeface="Times New Roman" panose="02020603050405020304" pitchFamily="18" charset="0"/>
                <a:cs typeface="Times New Roman" panose="02020603050405020304" pitchFamily="18" charset="0"/>
                <a:sym typeface="+mn-ea"/>
              </a:rPr>
              <a:t>This part of code contributes to delete a particular contact stored in the application by pressing '6'.</a:t>
            </a:r>
            <a:endParaRPr lang="en-US">
              <a:latin typeface="Times New Roman" panose="02020603050405020304" pitchFamily="18" charset="0"/>
              <a:cs typeface="Times New Roman" panose="02020603050405020304" pitchFamily="18" charset="0"/>
            </a:endParaRPr>
          </a:p>
        </p:txBody>
      </p:sp>
      <p:pic>
        <p:nvPicPr>
          <p:cNvPr id="5" name="Content Placeholder 4" descr="Screenshot (77)"/>
          <p:cNvPicPr>
            <a:picLocks noChangeAspect="1"/>
          </p:cNvPicPr>
          <p:nvPr>
            <p:ph sz="half" idx="2"/>
          </p:nvPr>
        </p:nvPicPr>
        <p:blipFill>
          <a:blip r:embed="rId1"/>
          <a:srcRect l="6959" t="9121" r="41149" b="16375"/>
          <a:stretch>
            <a:fillRect/>
          </a:stretch>
        </p:blipFill>
        <p:spPr>
          <a:xfrm>
            <a:off x="554355" y="2081530"/>
            <a:ext cx="8243570" cy="44983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500" b="1">
                <a:solidFill>
                  <a:srgbClr val="002060"/>
                </a:solidFill>
              </a:rPr>
              <a:t>Deleting All Contacts:</a:t>
            </a:r>
            <a:endParaRPr lang="en-IN" altLang="en-US" sz="2500" b="1">
              <a:solidFill>
                <a:srgbClr val="002060"/>
              </a:solidFill>
            </a:endParaRPr>
          </a:p>
        </p:txBody>
      </p:sp>
      <p:sp>
        <p:nvSpPr>
          <p:cNvPr id="3" name="Content Placeholder 2"/>
          <p:cNvSpPr>
            <a:spLocks noGrp="1"/>
          </p:cNvSpPr>
          <p:nvPr>
            <p:ph sz="half" idx="1"/>
          </p:nvPr>
        </p:nvSpPr>
        <p:spPr>
          <a:xfrm>
            <a:off x="457200" y="1393190"/>
            <a:ext cx="8141970" cy="727075"/>
          </a:xfrm>
        </p:spPr>
        <p:txBody>
          <a:bodyPr>
            <a:normAutofit fontScale="70000"/>
          </a:bodyPr>
          <a:p>
            <a:r>
              <a:rPr lang="en-IN" altLang="en-US">
                <a:latin typeface="Times New Roman" panose="02020603050405020304" pitchFamily="18" charset="0"/>
                <a:cs typeface="Times New Roman" panose="02020603050405020304" pitchFamily="18" charset="0"/>
                <a:sym typeface="+mn-ea"/>
              </a:rPr>
              <a:t>This part of code contributes to delete all contacts stored in the application by pressing '7'.</a:t>
            </a:r>
            <a:endParaRPr lang="en-US"/>
          </a:p>
          <a:p>
            <a:endParaRPr lang="en-US"/>
          </a:p>
        </p:txBody>
      </p:sp>
      <p:pic>
        <p:nvPicPr>
          <p:cNvPr id="5" name="Content Placeholder 4" descr="Screenshot (78)"/>
          <p:cNvPicPr>
            <a:picLocks noChangeAspect="1"/>
          </p:cNvPicPr>
          <p:nvPr>
            <p:ph sz="half" idx="2"/>
          </p:nvPr>
        </p:nvPicPr>
        <p:blipFill>
          <a:blip r:embed="rId1"/>
          <a:srcRect l="6924" t="20725" r="56675" b="59707"/>
          <a:stretch>
            <a:fillRect/>
          </a:stretch>
        </p:blipFill>
        <p:spPr>
          <a:xfrm>
            <a:off x="629285" y="2120265"/>
            <a:ext cx="7969885" cy="40106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500" b="1">
                <a:solidFill>
                  <a:srgbClr val="002060"/>
                </a:solidFill>
              </a:rPr>
              <a:t>Displaying The Number Of Contacts:</a:t>
            </a:r>
            <a:endParaRPr lang="en-IN" altLang="en-US" sz="2500" b="1">
              <a:solidFill>
                <a:srgbClr val="002060"/>
              </a:solidFill>
            </a:endParaRPr>
          </a:p>
        </p:txBody>
      </p:sp>
      <p:sp>
        <p:nvSpPr>
          <p:cNvPr id="3" name="Content Placeholder 2"/>
          <p:cNvSpPr>
            <a:spLocks noGrp="1"/>
          </p:cNvSpPr>
          <p:nvPr>
            <p:ph sz="half" idx="1"/>
          </p:nvPr>
        </p:nvSpPr>
        <p:spPr>
          <a:xfrm>
            <a:off x="457200" y="1294765"/>
            <a:ext cx="8228965" cy="753745"/>
          </a:xfrm>
        </p:spPr>
        <p:txBody>
          <a:bodyPr>
            <a:normAutofit fontScale="70000"/>
          </a:bodyPr>
          <a:p>
            <a:r>
              <a:rPr lang="en-IN" altLang="en-US">
                <a:latin typeface="Times New Roman" panose="02020603050405020304" pitchFamily="18" charset="0"/>
                <a:cs typeface="Times New Roman" panose="02020603050405020304" pitchFamily="18" charset="0"/>
                <a:sym typeface="+mn-ea"/>
              </a:rPr>
              <a:t>This part of code contributes to show the number of contacts stored in the application by pressing '8'.</a:t>
            </a:r>
            <a:endParaRPr lang="en-US">
              <a:latin typeface="Times New Roman" panose="02020603050405020304" pitchFamily="18" charset="0"/>
              <a:cs typeface="Times New Roman" panose="02020603050405020304" pitchFamily="18" charset="0"/>
            </a:endParaRPr>
          </a:p>
        </p:txBody>
      </p:sp>
      <p:pic>
        <p:nvPicPr>
          <p:cNvPr id="5" name="Content Placeholder 4" descr="Screenshot (79)"/>
          <p:cNvPicPr>
            <a:picLocks noChangeAspect="1"/>
          </p:cNvPicPr>
          <p:nvPr>
            <p:ph sz="half" idx="2"/>
          </p:nvPr>
        </p:nvPicPr>
        <p:blipFill>
          <a:blip r:embed="rId1"/>
          <a:srcRect l="7020" t="35899" r="37740" b="41528"/>
          <a:stretch>
            <a:fillRect/>
          </a:stretch>
        </p:blipFill>
        <p:spPr>
          <a:xfrm>
            <a:off x="469265" y="2048510"/>
            <a:ext cx="7874635" cy="44011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500" b="1">
                <a:solidFill>
                  <a:srgbClr val="002060"/>
                </a:solidFill>
              </a:rPr>
              <a:t>Outputs:</a:t>
            </a:r>
            <a:endParaRPr lang="en-IN" altLang="en-US" sz="2500" b="1">
              <a:solidFill>
                <a:srgbClr val="002060"/>
              </a:solidFill>
            </a:endParaRPr>
          </a:p>
        </p:txBody>
      </p:sp>
      <p:sp>
        <p:nvSpPr>
          <p:cNvPr id="6" name="Content Placeholder 5"/>
          <p:cNvSpPr/>
          <p:nvPr>
            <p:ph sz="half" idx="1"/>
          </p:nvPr>
        </p:nvSpPr>
        <p:spPr/>
        <p:txBody>
          <a:bodyPr/>
          <a:p>
            <a:endParaRPr lang="en-US"/>
          </a:p>
        </p:txBody>
      </p:sp>
      <p:pic>
        <p:nvPicPr>
          <p:cNvPr id="7" name="Content Placeholder 6" descr="WhatsApp Image 2020-12-16 at 11.06.33 PM"/>
          <p:cNvPicPr>
            <a:picLocks noChangeAspect="1"/>
          </p:cNvPicPr>
          <p:nvPr>
            <p:ph sz="half" idx="2"/>
          </p:nvPr>
        </p:nvPicPr>
        <p:blipFill>
          <a:blip r:embed="rId1"/>
          <a:srcRect t="5301"/>
          <a:stretch>
            <a:fillRect/>
          </a:stretch>
        </p:blipFill>
        <p:spPr>
          <a:xfrm>
            <a:off x="136525" y="1285240"/>
            <a:ext cx="8900160" cy="53371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Content Placeholder 4" descr="WhatsApp Image 2020-12-16 at 11.09.13 PM"/>
          <p:cNvPicPr>
            <a:picLocks noChangeAspect="1"/>
          </p:cNvPicPr>
          <p:nvPr>
            <p:ph sz="half" idx="1"/>
          </p:nvPr>
        </p:nvPicPr>
        <p:blipFill>
          <a:blip r:embed="rId1"/>
          <a:srcRect t="4852" r="3412"/>
          <a:stretch>
            <a:fillRect/>
          </a:stretch>
        </p:blipFill>
        <p:spPr>
          <a:xfrm>
            <a:off x="78740" y="421005"/>
            <a:ext cx="8944610" cy="63639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Content Placeholder 4" descr="Screenshot (81)"/>
          <p:cNvPicPr>
            <a:picLocks noChangeAspect="1"/>
          </p:cNvPicPr>
          <p:nvPr>
            <p:ph sz="half" idx="1"/>
          </p:nvPr>
        </p:nvPicPr>
        <p:blipFill>
          <a:blip r:embed="rId1"/>
          <a:srcRect l="4843" t="2539" r="4513" b="10797"/>
          <a:stretch>
            <a:fillRect/>
          </a:stretch>
        </p:blipFill>
        <p:spPr>
          <a:xfrm>
            <a:off x="142240" y="413385"/>
            <a:ext cx="8887460" cy="62445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Content Placeholder 4" descr="Screenshot (82)"/>
          <p:cNvPicPr>
            <a:picLocks noChangeAspect="1"/>
          </p:cNvPicPr>
          <p:nvPr>
            <p:ph sz="half" idx="1"/>
          </p:nvPr>
        </p:nvPicPr>
        <p:blipFill>
          <a:blip r:embed="rId1"/>
          <a:srcRect t="2070" b="10909"/>
          <a:stretch>
            <a:fillRect/>
          </a:stretch>
        </p:blipFill>
        <p:spPr>
          <a:xfrm>
            <a:off x="175895" y="533400"/>
            <a:ext cx="8978900" cy="61899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Content Placeholder 4" descr="Screenshot (83)"/>
          <p:cNvPicPr>
            <a:picLocks noChangeAspect="1"/>
          </p:cNvPicPr>
          <p:nvPr>
            <p:ph sz="half" idx="1"/>
          </p:nvPr>
        </p:nvPicPr>
        <p:blipFill>
          <a:blip r:embed="rId1"/>
          <a:srcRect t="2279" b="8783"/>
          <a:stretch>
            <a:fillRect/>
          </a:stretch>
        </p:blipFill>
        <p:spPr>
          <a:xfrm>
            <a:off x="135890" y="371475"/>
            <a:ext cx="8872220" cy="63665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002060"/>
                </a:solidFill>
              </a:rPr>
              <a:t>Title and Description </a:t>
            </a:r>
            <a:endParaRPr lang="en-IN" b="1" dirty="0">
              <a:solidFill>
                <a:srgbClr val="002060"/>
              </a:solidFill>
            </a:endParaRPr>
          </a:p>
        </p:txBody>
      </p:sp>
      <p:sp>
        <p:nvSpPr>
          <p:cNvPr id="3" name="Content Placeholder 2"/>
          <p:cNvSpPr>
            <a:spLocks noGrp="1"/>
          </p:cNvSpPr>
          <p:nvPr>
            <p:ph idx="1"/>
          </p:nvPr>
        </p:nvSpPr>
        <p:spPr>
          <a:xfrm>
            <a:off x="457200" y="1524635"/>
            <a:ext cx="8229600" cy="4952365"/>
          </a:xfrm>
        </p:spPr>
        <p:txBody>
          <a:bodyPr>
            <a:normAutofit fontScale="90000" lnSpcReduction="20000"/>
          </a:bodyPr>
          <a:lstStyle/>
          <a:p>
            <a:r>
              <a:rPr lang="en-IN" dirty="0">
                <a:latin typeface="Times New Roman" panose="02020603050405020304" pitchFamily="18" charset="0"/>
                <a:cs typeface="Times New Roman" panose="02020603050405020304" pitchFamily="18" charset="0"/>
              </a:rPr>
              <a:t>The title of the project is “Phone Book Code Using Linked List”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Phonebook is a very simple mini project  that can help you understand the basic concepts of functions and data structure. This application will teach you how to add, list, modify or edit, search and delete data to/from the file.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Adding new records, listing them, modifying them and updating, search for contacts saved, and deleting the phonebook records are the basic functions which make up the main menu of this Phonebook application.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Personal information such as name, phone number are asked while adding a record into the Phonebook. Thee records can then be modified, listed, searched for and removed.</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002060"/>
                </a:solidFill>
              </a:rPr>
              <a:t> Layout of Presentation</a:t>
            </a:r>
            <a:endParaRPr lang="en-IN" b="1" dirty="0">
              <a:solidFill>
                <a:srgbClr val="002060"/>
              </a:solidFill>
            </a:endParaRPr>
          </a:p>
        </p:txBody>
      </p:sp>
      <p:sp>
        <p:nvSpPr>
          <p:cNvPr id="3" name="Content Placeholder 2"/>
          <p:cNvSpPr>
            <a:spLocks noGrp="1"/>
          </p:cNvSpPr>
          <p:nvPr>
            <p:ph idx="1"/>
          </p:nvPr>
        </p:nvSpPr>
        <p:spPr>
          <a:xfrm>
            <a:off x="457200" y="1524000"/>
            <a:ext cx="8229600" cy="5024755"/>
          </a:xfrm>
        </p:spPr>
        <p:txBody>
          <a:bodyPr/>
          <a:lstStyle/>
          <a:p>
            <a:pPr marL="0" indent="0" algn="just">
              <a:buNone/>
            </a:pPr>
            <a:r>
              <a:rPr lang="en-IN" sz="2200" dirty="0">
                <a:solidFill>
                  <a:schemeClr val="tx1"/>
                </a:solidFill>
                <a:latin typeface="Times New Roman" panose="02020603050405020304" pitchFamily="18" charset="0"/>
                <a:cs typeface="Times New Roman" panose="02020603050405020304" pitchFamily="18" charset="0"/>
                <a:sym typeface="+mn-ea"/>
              </a:rPr>
              <a:t>This program involves the following Operations:</a:t>
            </a:r>
            <a:endParaRPr lang="en-IN" sz="2200" dirty="0">
              <a:solidFill>
                <a:schemeClr val="tx1"/>
              </a:solidFill>
              <a:latin typeface="Times New Roman" panose="02020603050405020304" pitchFamily="18" charset="0"/>
              <a:cs typeface="Times New Roman" panose="02020603050405020304" pitchFamily="18" charset="0"/>
              <a:sym typeface="+mn-ea"/>
            </a:endParaRPr>
          </a:p>
          <a:p>
            <a:pPr marL="0" indent="0" algn="just">
              <a:buNone/>
            </a:pPr>
            <a:r>
              <a:rPr lang="en-IN" sz="2200" dirty="0">
                <a:solidFill>
                  <a:schemeClr val="tx1"/>
                </a:solidFill>
                <a:latin typeface="Times New Roman" panose="02020603050405020304" pitchFamily="18" charset="0"/>
                <a:cs typeface="Times New Roman" panose="02020603050405020304" pitchFamily="18" charset="0"/>
                <a:sym typeface="+mn-ea"/>
              </a:rPr>
              <a:t>1.Declaration Of Linked List And Its Function</a:t>
            </a:r>
            <a:endParaRPr lang="en-IN" sz="2200" dirty="0">
              <a:solidFill>
                <a:schemeClr val="tx1"/>
              </a:solidFill>
              <a:latin typeface="Times New Roman" panose="02020603050405020304" pitchFamily="18" charset="0"/>
              <a:cs typeface="Times New Roman" panose="02020603050405020304" pitchFamily="18" charset="0"/>
              <a:sym typeface="+mn-ea"/>
            </a:endParaRPr>
          </a:p>
          <a:p>
            <a:pPr marL="0" indent="0" algn="just">
              <a:buNone/>
            </a:pPr>
            <a:r>
              <a:rPr lang="en-IN" sz="2200" dirty="0">
                <a:solidFill>
                  <a:schemeClr val="tx1"/>
                </a:solidFill>
                <a:latin typeface="Times New Roman" panose="02020603050405020304" pitchFamily="18" charset="0"/>
                <a:cs typeface="Times New Roman" panose="02020603050405020304" pitchFamily="18" charset="0"/>
                <a:sym typeface="+mn-ea"/>
              </a:rPr>
              <a:t>2.Start Function</a:t>
            </a:r>
            <a:endParaRPr lang="en-IN" sz="2200" dirty="0">
              <a:solidFill>
                <a:schemeClr val="tx1"/>
              </a:solidFill>
              <a:latin typeface="Times New Roman" panose="02020603050405020304" pitchFamily="18" charset="0"/>
              <a:cs typeface="Times New Roman" panose="02020603050405020304" pitchFamily="18" charset="0"/>
              <a:sym typeface="+mn-ea"/>
            </a:endParaRPr>
          </a:p>
          <a:p>
            <a:pPr marL="0" indent="0" algn="just">
              <a:buNone/>
            </a:pPr>
            <a:r>
              <a:rPr lang="en-IN" sz="2200" dirty="0">
                <a:solidFill>
                  <a:schemeClr val="tx1"/>
                </a:solidFill>
                <a:latin typeface="Times New Roman" panose="02020603050405020304" pitchFamily="18" charset="0"/>
                <a:cs typeface="Times New Roman" panose="02020603050405020304" pitchFamily="18" charset="0"/>
                <a:sym typeface="+mn-ea"/>
              </a:rPr>
              <a:t>3.Adding Contacts</a:t>
            </a:r>
            <a:endParaRPr lang="en-IN" sz="2200" dirty="0">
              <a:solidFill>
                <a:schemeClr val="tx1"/>
              </a:solidFill>
              <a:latin typeface="Times New Roman" panose="02020603050405020304" pitchFamily="18" charset="0"/>
              <a:cs typeface="Times New Roman" panose="02020603050405020304" pitchFamily="18" charset="0"/>
              <a:sym typeface="+mn-ea"/>
            </a:endParaRPr>
          </a:p>
          <a:p>
            <a:pPr marL="0" indent="0" algn="just">
              <a:buNone/>
            </a:pPr>
            <a:r>
              <a:rPr lang="en-IN" altLang="en-US" sz="2200">
                <a:solidFill>
                  <a:schemeClr val="tx1"/>
                </a:solidFill>
                <a:latin typeface="Times New Roman" panose="02020603050405020304" pitchFamily="18" charset="0"/>
                <a:cs typeface="Times New Roman" panose="02020603050405020304" pitchFamily="18" charset="0"/>
                <a:sym typeface="+mn-ea"/>
              </a:rPr>
              <a:t>4.Displaying The Contacts</a:t>
            </a:r>
            <a:endParaRPr lang="en-IN" altLang="en-US" sz="2200">
              <a:solidFill>
                <a:schemeClr val="tx1"/>
              </a:solidFill>
              <a:latin typeface="Times New Roman" panose="02020603050405020304" pitchFamily="18" charset="0"/>
              <a:cs typeface="Times New Roman" panose="02020603050405020304" pitchFamily="18" charset="0"/>
              <a:sym typeface="+mn-ea"/>
            </a:endParaRPr>
          </a:p>
          <a:p>
            <a:pPr marL="0" indent="0" algn="just">
              <a:buNone/>
            </a:pPr>
            <a:r>
              <a:rPr lang="en-IN" altLang="en-US" sz="2200">
                <a:solidFill>
                  <a:schemeClr val="tx1"/>
                </a:solidFill>
                <a:latin typeface="Times New Roman" panose="02020603050405020304" pitchFamily="18" charset="0"/>
                <a:cs typeface="Times New Roman" panose="02020603050405020304" pitchFamily="18" charset="0"/>
                <a:sym typeface="+mn-ea"/>
              </a:rPr>
              <a:t>5.Searching The Contacts By Number</a:t>
            </a:r>
            <a:endParaRPr lang="en-IN" altLang="en-US" sz="2200">
              <a:solidFill>
                <a:schemeClr val="tx1"/>
              </a:solidFill>
              <a:latin typeface="Times New Roman" panose="02020603050405020304" pitchFamily="18" charset="0"/>
              <a:cs typeface="Times New Roman" panose="02020603050405020304" pitchFamily="18" charset="0"/>
              <a:sym typeface="+mn-ea"/>
            </a:endParaRPr>
          </a:p>
          <a:p>
            <a:pPr marL="0" indent="0" algn="just">
              <a:buNone/>
            </a:pPr>
            <a:r>
              <a:rPr lang="en-IN" altLang="en-US" sz="2200">
                <a:solidFill>
                  <a:schemeClr val="tx1"/>
                </a:solidFill>
                <a:latin typeface="Times New Roman" panose="02020603050405020304" pitchFamily="18" charset="0"/>
                <a:cs typeface="Times New Roman" panose="02020603050405020304" pitchFamily="18" charset="0"/>
                <a:sym typeface="+mn-ea"/>
              </a:rPr>
              <a:t>6.Seaching The Contacts By Names </a:t>
            </a:r>
            <a:endParaRPr lang="en-IN" altLang="en-US" sz="2200">
              <a:solidFill>
                <a:schemeClr val="tx1"/>
              </a:solidFill>
              <a:latin typeface="Times New Roman" panose="02020603050405020304" pitchFamily="18" charset="0"/>
              <a:cs typeface="Times New Roman" panose="02020603050405020304" pitchFamily="18" charset="0"/>
              <a:sym typeface="+mn-ea"/>
            </a:endParaRPr>
          </a:p>
          <a:p>
            <a:pPr marL="0" indent="0" algn="just">
              <a:buNone/>
            </a:pPr>
            <a:r>
              <a:rPr lang="en-IN" altLang="en-US" sz="2200">
                <a:solidFill>
                  <a:schemeClr val="tx1"/>
                </a:solidFill>
                <a:latin typeface="Times New Roman" panose="02020603050405020304" pitchFamily="18" charset="0"/>
                <a:cs typeface="Times New Roman" panose="02020603050405020304" pitchFamily="18" charset="0"/>
                <a:sym typeface="+mn-ea"/>
              </a:rPr>
              <a:t>7.Updating The Contacts:</a:t>
            </a:r>
            <a:endParaRPr lang="en-IN" altLang="en-US" sz="2200">
              <a:solidFill>
                <a:schemeClr val="tx1"/>
              </a:solidFill>
              <a:latin typeface="Times New Roman" panose="02020603050405020304" pitchFamily="18" charset="0"/>
              <a:cs typeface="Times New Roman" panose="02020603050405020304" pitchFamily="18" charset="0"/>
              <a:sym typeface="+mn-ea"/>
            </a:endParaRPr>
          </a:p>
          <a:p>
            <a:pPr marL="0" indent="0" algn="just">
              <a:buNone/>
            </a:pPr>
            <a:r>
              <a:rPr lang="en-IN" altLang="en-US" sz="2200">
                <a:solidFill>
                  <a:schemeClr val="tx1"/>
                </a:solidFill>
                <a:latin typeface="Times New Roman" panose="02020603050405020304" pitchFamily="18" charset="0"/>
                <a:cs typeface="Times New Roman" panose="02020603050405020304" pitchFamily="18" charset="0"/>
                <a:sym typeface="+mn-ea"/>
              </a:rPr>
              <a:t>8.Deleting A Contact</a:t>
            </a:r>
            <a:endParaRPr lang="en-IN" altLang="en-US" sz="2200">
              <a:solidFill>
                <a:schemeClr val="tx1"/>
              </a:solidFill>
              <a:latin typeface="Times New Roman" panose="02020603050405020304" pitchFamily="18" charset="0"/>
              <a:cs typeface="Times New Roman" panose="02020603050405020304" pitchFamily="18" charset="0"/>
              <a:sym typeface="+mn-ea"/>
            </a:endParaRPr>
          </a:p>
          <a:p>
            <a:pPr marL="0" indent="0" algn="just">
              <a:buNone/>
            </a:pPr>
            <a:r>
              <a:rPr lang="en-IN" altLang="en-US" sz="2200">
                <a:solidFill>
                  <a:schemeClr val="tx1"/>
                </a:solidFill>
                <a:latin typeface="Times New Roman" panose="02020603050405020304" pitchFamily="18" charset="0"/>
                <a:cs typeface="Times New Roman" panose="02020603050405020304" pitchFamily="18" charset="0"/>
                <a:sym typeface="+mn-ea"/>
              </a:rPr>
              <a:t>9.Deleting All Contacts</a:t>
            </a:r>
            <a:endParaRPr lang="en-IN" altLang="en-US" sz="2200">
              <a:solidFill>
                <a:schemeClr val="tx1"/>
              </a:solidFill>
              <a:latin typeface="Times New Roman" panose="02020603050405020304" pitchFamily="18" charset="0"/>
              <a:cs typeface="Times New Roman" panose="02020603050405020304" pitchFamily="18" charset="0"/>
              <a:sym typeface="+mn-ea"/>
            </a:endParaRPr>
          </a:p>
          <a:p>
            <a:pPr marL="0" indent="0" algn="just">
              <a:buNone/>
            </a:pPr>
            <a:r>
              <a:rPr lang="en-IN" altLang="en-US" sz="2200">
                <a:solidFill>
                  <a:schemeClr val="tx1"/>
                </a:solidFill>
                <a:latin typeface="Times New Roman" panose="02020603050405020304" pitchFamily="18" charset="0"/>
                <a:cs typeface="Times New Roman" panose="02020603050405020304" pitchFamily="18" charset="0"/>
                <a:sym typeface="+mn-ea"/>
              </a:rPr>
              <a:t>10.Displaying The Number Of Contacts</a:t>
            </a:r>
            <a:endParaRPr lang="en-IN" altLang="en-US" sz="2200" b="1">
              <a:solidFill>
                <a:srgbClr val="002060"/>
              </a:solidFill>
              <a:latin typeface="Times New Roman" panose="02020603050405020304" pitchFamily="18" charset="0"/>
              <a:cs typeface="Times New Roman" panose="02020603050405020304" pitchFamily="18" charset="0"/>
            </a:endParaRPr>
          </a:p>
          <a:p>
            <a:pPr marL="0" indent="0" algn="just">
              <a:buNone/>
            </a:pPr>
            <a:endParaRPr lang="en-IN" altLang="en-US" b="1">
              <a:solidFill>
                <a:srgbClr val="002060"/>
              </a:solidFill>
            </a:endParaRPr>
          </a:p>
          <a:p>
            <a:pPr marL="0" indent="0" algn="just">
              <a:buNone/>
            </a:pPr>
            <a:endParaRPr lang="en-IN" altLang="en-US" b="1">
              <a:solidFill>
                <a:srgbClr val="002060"/>
              </a:solidFill>
            </a:endParaRPr>
          </a:p>
          <a:p>
            <a:pPr marL="0" indent="0" algn="just">
              <a:buNone/>
            </a:pPr>
            <a:endParaRPr lang="en-IN" altLang="en-US" b="1">
              <a:solidFill>
                <a:srgbClr val="002060"/>
              </a:solidFill>
            </a:endParaRPr>
          </a:p>
          <a:p>
            <a:pPr marL="0" indent="0" algn="just">
              <a:buNone/>
            </a:pPr>
            <a:endParaRPr lang="en-US"/>
          </a:p>
          <a:p>
            <a:pPr marL="0" indent="0" algn="just">
              <a:buNone/>
            </a:pPr>
            <a:endParaRPr lang="en-IN" altLang="en-US" b="1">
              <a:solidFill>
                <a:srgbClr val="002060"/>
              </a:solidFill>
            </a:endParaRPr>
          </a:p>
          <a:p>
            <a:pPr marL="0" indent="0" algn="just">
              <a:buNone/>
            </a:pPr>
            <a:endParaRPr lang="en-IN" altLang="en-US" b="1">
              <a:solidFill>
                <a:srgbClr val="002060"/>
              </a:solidFill>
            </a:endParaRPr>
          </a:p>
          <a:p>
            <a:pPr marL="0" indent="0" algn="just">
              <a:buNone/>
            </a:pPr>
            <a:endParaRPr lang="en-US"/>
          </a:p>
          <a:p>
            <a:pPr marL="0" indent="0" algn="just">
              <a:buNone/>
            </a:pPr>
            <a:endParaRPr lang="en-US"/>
          </a:p>
          <a:p>
            <a:pPr marL="0" indent="0" algn="just">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sz="2500" b="1" dirty="0">
                <a:solidFill>
                  <a:srgbClr val="002060"/>
                </a:solidFill>
                <a:sym typeface="+mn-ea"/>
              </a:rPr>
              <a:t>Declaration Of Linked List And Its Function:</a:t>
            </a:r>
            <a:endParaRPr lang="en-US"/>
          </a:p>
        </p:txBody>
      </p:sp>
      <p:sp>
        <p:nvSpPr>
          <p:cNvPr id="3" name="Content Placeholder 2"/>
          <p:cNvSpPr>
            <a:spLocks noGrp="1"/>
          </p:cNvSpPr>
          <p:nvPr>
            <p:ph sz="half" idx="1"/>
          </p:nvPr>
        </p:nvSpPr>
        <p:spPr>
          <a:xfrm>
            <a:off x="457200" y="1406525"/>
            <a:ext cx="7987030" cy="840740"/>
          </a:xfrm>
        </p:spPr>
        <p:txBody>
          <a:bodyPr>
            <a:normAutofit fontScale="80000"/>
          </a:bodyPr>
          <a:p>
            <a:r>
              <a:rPr lang="en-IN" altLang="en-US">
                <a:latin typeface="Times New Roman" panose="02020603050405020304" pitchFamily="18" charset="0"/>
                <a:cs typeface="Times New Roman" panose="02020603050405020304" pitchFamily="18" charset="0"/>
              </a:rPr>
              <a:t>This part of code involves the declaration of linked list and its function for its implementation in the whole program.</a:t>
            </a:r>
            <a:endParaRPr lang="en-IN" altLang="en-US"/>
          </a:p>
          <a:p>
            <a:endParaRPr lang="en-IN" altLang="en-US"/>
          </a:p>
        </p:txBody>
      </p:sp>
      <p:pic>
        <p:nvPicPr>
          <p:cNvPr id="5" name="Content Placeholder 4" descr="WhatsApp Image 2020-12-16 at 11.10.32 PM"/>
          <p:cNvPicPr>
            <a:picLocks noChangeAspect="1"/>
          </p:cNvPicPr>
          <p:nvPr>
            <p:ph sz="half" idx="2"/>
          </p:nvPr>
        </p:nvPicPr>
        <p:blipFill>
          <a:blip r:embed="rId1"/>
          <a:srcRect l="4770" t="22763" r="73783" b="21329"/>
          <a:stretch>
            <a:fillRect/>
          </a:stretch>
        </p:blipFill>
        <p:spPr>
          <a:xfrm>
            <a:off x="308610" y="2359025"/>
            <a:ext cx="4037965" cy="43364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500" b="1" dirty="0">
                <a:solidFill>
                  <a:srgbClr val="002060"/>
                </a:solidFill>
              </a:rPr>
              <a:t>Start Function:</a:t>
            </a:r>
            <a:endParaRPr lang="en-IN" sz="2500" b="1" dirty="0">
              <a:solidFill>
                <a:srgbClr val="002060"/>
              </a:solidFill>
            </a:endParaRPr>
          </a:p>
        </p:txBody>
      </p:sp>
      <p:sp>
        <p:nvSpPr>
          <p:cNvPr id="3" name="Content Placeholder 2"/>
          <p:cNvSpPr>
            <a:spLocks noGrp="1"/>
          </p:cNvSpPr>
          <p:nvPr>
            <p:ph sz="half" idx="1"/>
          </p:nvPr>
        </p:nvSpPr>
        <p:spPr>
          <a:xfrm>
            <a:off x="457200" y="1266190"/>
            <a:ext cx="8229600" cy="1207135"/>
          </a:xfrm>
        </p:spPr>
        <p:txBody>
          <a:bodyPr>
            <a:normAutofit fontScale="80000"/>
          </a:bodyPr>
          <a:p>
            <a:r>
              <a:rPr lang="en-IN" altLang="en-US">
                <a:latin typeface="Times New Roman" panose="02020603050405020304" pitchFamily="18" charset="0"/>
                <a:cs typeface="Times New Roman" panose="02020603050405020304" pitchFamily="18" charset="0"/>
              </a:rPr>
              <a:t>Its works is to display the loading bar at the beginning of the Phone Book Application</a:t>
            </a:r>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Then by using system(“cls”) the output screen gets cleared.</a:t>
            </a:r>
            <a:endParaRPr lang="en-IN" altLang="en-US"/>
          </a:p>
          <a:p>
            <a:endParaRPr lang="en-IN" altLang="en-US"/>
          </a:p>
        </p:txBody>
      </p:sp>
      <p:pic>
        <p:nvPicPr>
          <p:cNvPr id="4" name="Content Placeholder 3" descr="WhatsApp Image 2020-12-16 at 11.06.33 PM (1)"/>
          <p:cNvPicPr>
            <a:picLocks noChangeAspect="1"/>
          </p:cNvPicPr>
          <p:nvPr>
            <p:ph sz="half" idx="2"/>
          </p:nvPr>
        </p:nvPicPr>
        <p:blipFill>
          <a:blip r:embed="rId1"/>
          <a:srcRect l="1604"/>
          <a:stretch>
            <a:fillRect/>
          </a:stretch>
        </p:blipFill>
        <p:spPr>
          <a:xfrm>
            <a:off x="533400" y="2585720"/>
            <a:ext cx="8077200" cy="40360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500" b="1">
                <a:solidFill>
                  <a:srgbClr val="002060"/>
                </a:solidFill>
              </a:rPr>
              <a:t>Menu function:</a:t>
            </a:r>
            <a:endParaRPr lang="en-IN" altLang="en-US" sz="2500" b="1">
              <a:solidFill>
                <a:srgbClr val="002060"/>
              </a:solidFill>
            </a:endParaRPr>
          </a:p>
        </p:txBody>
      </p:sp>
      <p:sp>
        <p:nvSpPr>
          <p:cNvPr id="4" name="Content Placeholder 3"/>
          <p:cNvSpPr>
            <a:spLocks noGrp="1"/>
          </p:cNvSpPr>
          <p:nvPr>
            <p:ph sz="half" idx="2"/>
          </p:nvPr>
        </p:nvSpPr>
        <p:spPr/>
        <p:txBody>
          <a:bodyPr/>
          <a:p>
            <a:endParaRPr lang="en-US"/>
          </a:p>
        </p:txBody>
      </p:sp>
      <p:pic>
        <p:nvPicPr>
          <p:cNvPr id="5" name="Content Placeholder 4" descr="WhatsApp Image 2020-12-16 at 11.09.15 PM"/>
          <p:cNvPicPr>
            <a:picLocks noChangeAspect="1"/>
          </p:cNvPicPr>
          <p:nvPr>
            <p:ph sz="half" idx="1"/>
          </p:nvPr>
        </p:nvPicPr>
        <p:blipFill>
          <a:blip r:embed="rId1"/>
          <a:stretch>
            <a:fillRect/>
          </a:stretch>
        </p:blipFill>
        <p:spPr>
          <a:xfrm>
            <a:off x="457200" y="1524635"/>
            <a:ext cx="8228965" cy="4866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sz="2500" b="1" dirty="0">
                <a:solidFill>
                  <a:srgbClr val="002060"/>
                </a:solidFill>
                <a:sym typeface="+mn-ea"/>
              </a:rPr>
              <a:t>Adding Contacts:</a:t>
            </a:r>
            <a:endParaRPr lang="en-US"/>
          </a:p>
        </p:txBody>
      </p:sp>
      <p:sp>
        <p:nvSpPr>
          <p:cNvPr id="3" name="Content Placeholder 2"/>
          <p:cNvSpPr>
            <a:spLocks noGrp="1"/>
          </p:cNvSpPr>
          <p:nvPr>
            <p:ph sz="half" idx="1"/>
          </p:nvPr>
        </p:nvSpPr>
        <p:spPr>
          <a:xfrm>
            <a:off x="457200" y="1307465"/>
            <a:ext cx="8229600" cy="713740"/>
          </a:xfrm>
        </p:spPr>
        <p:txBody>
          <a:bodyPr>
            <a:normAutofit fontScale="70000"/>
          </a:bodyPr>
          <a:p>
            <a:r>
              <a:rPr lang="en-IN" altLang="en-US">
                <a:latin typeface="Times New Roman" panose="02020603050405020304" pitchFamily="18" charset="0"/>
                <a:cs typeface="Times New Roman" panose="02020603050405020304" pitchFamily="18" charset="0"/>
              </a:rPr>
              <a:t>This part of code contributes to the addition of contacts to the application by pressing '1'.</a:t>
            </a:r>
            <a:endParaRPr lang="en-IN" altLang="en-US">
              <a:latin typeface="Times New Roman" panose="02020603050405020304" pitchFamily="18" charset="0"/>
              <a:cs typeface="Times New Roman" panose="02020603050405020304" pitchFamily="18" charset="0"/>
            </a:endParaRPr>
          </a:p>
        </p:txBody>
      </p:sp>
      <p:pic>
        <p:nvPicPr>
          <p:cNvPr id="5" name="Content Placeholder 4" descr="Screenshot (72)"/>
          <p:cNvPicPr>
            <a:picLocks noChangeAspect="1"/>
          </p:cNvPicPr>
          <p:nvPr>
            <p:ph sz="half" idx="2"/>
          </p:nvPr>
        </p:nvPicPr>
        <p:blipFill>
          <a:blip r:embed="rId1"/>
          <a:srcRect l="10577" t="36135" r="65066" b="39561"/>
          <a:stretch>
            <a:fillRect/>
          </a:stretch>
        </p:blipFill>
        <p:spPr>
          <a:xfrm>
            <a:off x="571500" y="2254885"/>
            <a:ext cx="7563485" cy="38963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500" b="1">
                <a:solidFill>
                  <a:srgbClr val="002060"/>
                </a:solidFill>
              </a:rPr>
              <a:t>Displaying The Contacts:</a:t>
            </a:r>
            <a:endParaRPr lang="en-IN" altLang="en-US" sz="2500" b="1">
              <a:solidFill>
                <a:srgbClr val="002060"/>
              </a:solidFill>
            </a:endParaRPr>
          </a:p>
        </p:txBody>
      </p:sp>
      <p:sp>
        <p:nvSpPr>
          <p:cNvPr id="3" name="Content Placeholder 2"/>
          <p:cNvSpPr>
            <a:spLocks noGrp="1"/>
          </p:cNvSpPr>
          <p:nvPr>
            <p:ph sz="half" idx="1"/>
          </p:nvPr>
        </p:nvSpPr>
        <p:spPr>
          <a:xfrm>
            <a:off x="457200" y="1322705"/>
            <a:ext cx="6975475" cy="840740"/>
          </a:xfrm>
        </p:spPr>
        <p:txBody>
          <a:bodyPr>
            <a:normAutofit fontScale="80000"/>
          </a:bodyPr>
          <a:p>
            <a:r>
              <a:rPr lang="en-IN" altLang="en-US">
                <a:latin typeface="Times New Roman" panose="02020603050405020304" pitchFamily="18" charset="0"/>
                <a:cs typeface="Times New Roman" panose="02020603050405020304" pitchFamily="18" charset="0"/>
                <a:sym typeface="+mn-ea"/>
              </a:rPr>
              <a:t>This part of code contributes to display the contacts stored in the application by pressing '2'.</a:t>
            </a:r>
            <a:endParaRPr lang="en-IN" altLang="en-US"/>
          </a:p>
          <a:p>
            <a:endParaRPr lang="en-US"/>
          </a:p>
        </p:txBody>
      </p:sp>
      <p:pic>
        <p:nvPicPr>
          <p:cNvPr id="5" name="Content Placeholder 4" descr="Screenshot (73)"/>
          <p:cNvPicPr>
            <a:picLocks noChangeAspect="1"/>
          </p:cNvPicPr>
          <p:nvPr>
            <p:ph sz="half" idx="2"/>
          </p:nvPr>
        </p:nvPicPr>
        <p:blipFill>
          <a:blip r:embed="rId1"/>
          <a:srcRect l="8632" t="31216" r="36128" b="28038"/>
          <a:stretch>
            <a:fillRect/>
          </a:stretch>
        </p:blipFill>
        <p:spPr>
          <a:xfrm>
            <a:off x="457835" y="2163445"/>
            <a:ext cx="8228330" cy="43268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500" b="1">
                <a:solidFill>
                  <a:srgbClr val="002060"/>
                </a:solidFill>
              </a:rPr>
              <a:t>Searching The Contacts By Number:</a:t>
            </a:r>
            <a:endParaRPr lang="en-IN" altLang="en-US" sz="2500" b="1">
              <a:solidFill>
                <a:srgbClr val="002060"/>
              </a:solidFill>
            </a:endParaRPr>
          </a:p>
        </p:txBody>
      </p:sp>
      <p:sp>
        <p:nvSpPr>
          <p:cNvPr id="3" name="Content Placeholder 2"/>
          <p:cNvSpPr>
            <a:spLocks noGrp="1"/>
          </p:cNvSpPr>
          <p:nvPr>
            <p:ph sz="half" idx="1"/>
          </p:nvPr>
        </p:nvSpPr>
        <p:spPr>
          <a:xfrm>
            <a:off x="457200" y="1377950"/>
            <a:ext cx="7973060" cy="742950"/>
          </a:xfrm>
        </p:spPr>
        <p:txBody>
          <a:bodyPr>
            <a:normAutofit fontScale="90000"/>
          </a:bodyPr>
          <a:p>
            <a:r>
              <a:rPr lang="en-IN" altLang="en-US" sz="2200">
                <a:latin typeface="Times New Roman" panose="02020603050405020304" pitchFamily="18" charset="0"/>
                <a:cs typeface="Times New Roman" panose="02020603050405020304" pitchFamily="18" charset="0"/>
                <a:sym typeface="+mn-ea"/>
              </a:rPr>
              <a:t>This part of code contributes to search the contacts by numbers stored in the application by pressing '3'.</a:t>
            </a:r>
            <a:endParaRPr lang="en-US"/>
          </a:p>
          <a:p>
            <a:endParaRPr lang="en-US"/>
          </a:p>
        </p:txBody>
      </p:sp>
      <p:pic>
        <p:nvPicPr>
          <p:cNvPr id="5" name="Content Placeholder 4" descr="Screenshot (74)"/>
          <p:cNvPicPr>
            <a:picLocks noChangeAspect="1"/>
          </p:cNvPicPr>
          <p:nvPr>
            <p:ph sz="half" idx="2"/>
          </p:nvPr>
        </p:nvPicPr>
        <p:blipFill>
          <a:blip r:embed="rId1"/>
          <a:srcRect l="7064" t="26884" r="46243" b="23442"/>
          <a:stretch>
            <a:fillRect/>
          </a:stretch>
        </p:blipFill>
        <p:spPr>
          <a:xfrm>
            <a:off x="395605" y="2211705"/>
            <a:ext cx="8439785" cy="43624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0</TotalTime>
  <Words>2679</Words>
  <Application>WPS Presentation</Application>
  <PresentationFormat>On-screen Show (4:3)</PresentationFormat>
  <Paragraphs>99</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Times New Roman</vt:lpstr>
      <vt:lpstr>Microsoft YaHei</vt:lpstr>
      <vt:lpstr>Arial Unicode MS</vt:lpstr>
      <vt:lpstr>Calibri</vt:lpstr>
      <vt:lpstr>Clarity</vt:lpstr>
      <vt:lpstr>PowerPoint 演示文稿</vt:lpstr>
      <vt:lpstr>Title and Description </vt:lpstr>
      <vt:lpstr> Layout of Presentation</vt:lpstr>
      <vt:lpstr>Declaration Of Linked List And Its Function:</vt:lpstr>
      <vt:lpstr>Start Function:</vt:lpstr>
      <vt:lpstr>PowerPoint 演示文稿</vt:lpstr>
      <vt:lpstr>Adding Contacts:</vt:lpstr>
      <vt:lpstr>Displaying The Contacts:</vt:lpstr>
      <vt:lpstr>Searching The Contacts By Number:</vt:lpstr>
      <vt:lpstr>Seaching The Contacts By Names :</vt:lpstr>
      <vt:lpstr>Updating The Contacts:</vt:lpstr>
      <vt:lpstr>Deleting A Contact:</vt:lpstr>
      <vt:lpstr>Deleting All Contacts:</vt:lpstr>
      <vt:lpstr>Displaying The Number Of Contacts:</vt:lpstr>
      <vt:lpstr>Outputs: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Jayatu Barua</dc:creator>
  <cp:lastModifiedBy>SWAPNIL DAS</cp:lastModifiedBy>
  <cp:revision>32</cp:revision>
  <dcterms:created xsi:type="dcterms:W3CDTF">2020-12-15T18:07:00Z</dcterms:created>
  <dcterms:modified xsi:type="dcterms:W3CDTF">2020-12-16T19:51:45Z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