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3EFD42F7-718C-4B98-AAEC-167E6DDD60A7}" type="datetimeFigureOut">
              <a:rPr lang="en-US" altLang="en-US" strike="noStrike" noProof="1" smtClean="0">
                <a:latin typeface="Calibri" charset="0"/>
                <a:ea typeface="SimSun" charset="-122"/>
                <a:cs typeface="+mn-ea"/>
              </a:rPr>
            </a:fld>
            <a:endParaRPr lang="en-US" altLang="en-US" strike="noStrike" noProof="1" smtClean="0">
              <a:latin typeface="Calibri" charset="0"/>
              <a:ea typeface="SimSun" charset="-122"/>
              <a:cs typeface="+mn-ea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7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0"/>
            <a:r>
              <a:rPr lang="en-US" altLang="en-US"/>
              <a:t>Second level</a:t>
            </a:r>
            <a:endParaRPr lang="en-US" altLang="en-US"/>
          </a:p>
          <a:p>
            <a:pPr lvl="2" indent="0"/>
            <a:r>
              <a:rPr lang="en-US" altLang="en-US"/>
              <a:t>Third level</a:t>
            </a:r>
            <a:endParaRPr lang="en-US" altLang="en-US"/>
          </a:p>
          <a:p>
            <a:pPr lvl="3" indent="0"/>
            <a:r>
              <a:rPr lang="en-US" altLang="en-US"/>
              <a:t>Fourth level</a:t>
            </a:r>
            <a:endParaRPr lang="en-US" altLang="en-US"/>
          </a:p>
          <a:p>
            <a:pPr lvl="4" indent="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21B2AA4F-B828-4D7C-AFD3-893933DAFCB4}" type="slidenum">
              <a:rPr lang="en-US" strike="noStrike" noProof="1" smtClean="0">
                <a:latin typeface="Calibri" charset="0"/>
                <a:ea typeface="SimSun" charset="-122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Slide Image Placeholder 1"/>
          <p:cNvSpPr>
            <a:spLocks noGrp="1" noRot="1"/>
          </p:cNvSpPr>
          <p:nvPr>
            <p:ph type="sldImg"/>
          </p:nvPr>
        </p:nvSpPr>
        <p:spPr>
          <a:ln/>
        </p:spPr>
        <p:txBody>
          <a:bodyPr/>
          <a:p>
            <a:endParaRPr lang="en-US"/>
          </a:p>
        </p:txBody>
      </p:sp>
      <p:sp>
        <p:nvSpPr>
          <p:cNvPr id="7170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en-US" altLang="en-US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en-US" altLang="en-US" sz="1200"/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+mn-lt"/>
                <a:ea typeface="+mn-ea"/>
                <a:cs typeface="+mn-cs"/>
              </a:rPr>
            </a:fld>
            <a:endParaRPr lang="en-US" altLang="en-US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endParaRPr lang="en-US" noProof="1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auto"/>
            <a:fld id="{B3561BA9-CDCF-4958-B8AB-66F3BF063E13}" type="slidenum">
              <a:rPr lang="en-US" noProof="1" smtClean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ctrTitle"/>
          </p:nvPr>
        </p:nvSpPr>
        <p:spPr>
          <a:xfrm>
            <a:off x="623888" y="620713"/>
            <a:ext cx="10944225" cy="1082675"/>
          </a:xfrm>
          <a:ln/>
        </p:spPr>
        <p:txBody>
          <a:bodyPr lIns="91440" tIns="45720" rIns="91440" bIns="45720" anchor="b"/>
          <a:p>
            <a:pPr defTabSz="914400">
              <a:buNone/>
            </a:pPr>
            <a:r>
              <a:rPr lang="zh-CN" altLang="en-US" kern="1200">
                <a:latin typeface="Ubuntu Mono" charset="0"/>
                <a:ea typeface="+mj-ea"/>
                <a:cs typeface="+mj-cs"/>
              </a:rPr>
              <a:t>Web Application Native</a:t>
            </a:r>
            <a:endParaRPr lang="zh-CN" altLang="en-US" kern="1200">
              <a:latin typeface="Ubuntu Mono" charset="0"/>
              <a:ea typeface="+mj-ea"/>
              <a:cs typeface="+mj-cs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627063" y="1843088"/>
            <a:ext cx="10948987" cy="981075"/>
          </a:xfrm>
          <a:ln/>
        </p:spPr>
        <p:txBody>
          <a:bodyPr lIns="91440" tIns="45720" rIns="91440" bIns="45720" anchor="t"/>
          <a:p>
            <a:pPr defTabSz="914400">
              <a:buFont typeface="Arial" charset="0"/>
              <a:buNone/>
            </a:pPr>
            <a:r>
              <a:rPr lang="zh-CN" altLang="zh-CN" kern="1200">
                <a:latin typeface="Ubuntu Mono" charset="0"/>
                <a:ea typeface="+mn-ea"/>
                <a:cs typeface="+mn-cs"/>
              </a:rPr>
              <a:t>Kongkow IT Pekanbaru</a:t>
            </a:r>
            <a:endParaRPr lang="zh-CN" altLang="zh-CN" kern="1200">
              <a:latin typeface="Ubuntu Mono" charset="0"/>
              <a:ea typeface="+mn-ea"/>
              <a:cs typeface="+mn-cs"/>
            </a:endParaRPr>
          </a:p>
        </p:txBody>
      </p:sp>
      <p:pic>
        <p:nvPicPr>
          <p:cNvPr id="4099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9638" y="23812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Javascipt</a:t>
            </a:r>
            <a:endParaRPr lang="zh-CN" altLang="en-US">
              <a:latin typeface="Ubuntu Mono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14339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7525" y="558800"/>
            <a:ext cx="10972800" cy="582613"/>
          </a:xfrm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PHP</a:t>
            </a:r>
            <a:endParaRPr lang="zh-CN" altLang="en-US">
              <a:latin typeface="Ubuntu Mono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0225" y="1595438"/>
            <a:ext cx="10972800" cy="4953000"/>
          </a:xfrm>
          <a:ln/>
        </p:spPr>
        <p:txBody>
          <a:bodyPr lIns="91440" tIns="45720" rIns="91440" bIns="45720" anchor="t"/>
          <a:p>
            <a:r>
              <a:rPr lang="zh-CN" altLang="zh-CN">
                <a:latin typeface="Ubuntu Mono" charset="0"/>
              </a:rPr>
              <a:t>PHP is an acronym for "PHP: Hypertext Preprocessor"</a:t>
            </a:r>
            <a:endParaRPr lang="zh-CN" altLang="zh-CN">
              <a:latin typeface="Ubuntu Mono" charset="0"/>
            </a:endParaRPr>
          </a:p>
          <a:p>
            <a:r>
              <a:rPr lang="zh-CN" altLang="zh-CN">
                <a:latin typeface="Ubuntu Mono" charset="0"/>
              </a:rPr>
              <a:t>PHP is a widely-used, open source scripting language</a:t>
            </a:r>
            <a:endParaRPr lang="zh-CN" altLang="zh-CN">
              <a:latin typeface="Ubuntu Mono" charset="0"/>
            </a:endParaRPr>
          </a:p>
          <a:p>
            <a:r>
              <a:rPr lang="zh-CN" altLang="zh-CN">
                <a:latin typeface="Ubuntu Mono" charset="0"/>
              </a:rPr>
              <a:t>PHP scripts are executed on the server</a:t>
            </a:r>
            <a:endParaRPr lang="zh-CN" altLang="zh-CN">
              <a:latin typeface="Ubuntu Mono" charset="0"/>
            </a:endParaRPr>
          </a:p>
          <a:p>
            <a:r>
              <a:rPr lang="zh-CN" altLang="zh-CN">
                <a:latin typeface="Ubuntu Mono" charset="0"/>
              </a:rPr>
              <a:t>PHP is free to download and use</a:t>
            </a:r>
            <a:endParaRPr lang="zh-CN" altLang="zh-CN">
              <a:latin typeface="Ubuntu Mono" charset="0"/>
            </a:endParaRPr>
          </a:p>
        </p:txBody>
      </p:sp>
      <p:pic>
        <p:nvPicPr>
          <p:cNvPr id="15363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What Can PHP Do?</a:t>
            </a:r>
            <a:endParaRPr lang="zh-CN" altLang="en-US">
              <a:latin typeface="Ubuntu Mono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r>
              <a:rPr lang="zh-CN" altLang="zh-CN" sz="2400">
                <a:latin typeface="Ubuntu Mono" charset="0"/>
              </a:rPr>
              <a:t>PHP can generate dynamic page content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PHP can create, open, read, write, delete, and close files on the server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PHP can collect form data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PHP can send and receive cookies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PHP can add, delete, modify data in your database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PHP can be used to control user-access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PHP can encrypt data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With PHP you are not limited to output HTML. You can output images, PDF files, and even Flash movies. You can also output any text, such as XHTML and XML.</a:t>
            </a:r>
            <a:endParaRPr lang="zh-CN" altLang="zh-CN" sz="2400">
              <a:latin typeface="Ubuntu Mono" charset="0"/>
            </a:endParaRPr>
          </a:p>
        </p:txBody>
      </p:sp>
      <p:pic>
        <p:nvPicPr>
          <p:cNvPr id="16387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Why PHP?</a:t>
            </a:r>
            <a:endParaRPr lang="zh-CN" altLang="en-US">
              <a:latin typeface="Ubuntu Mono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0850" y="1568450"/>
            <a:ext cx="10972800" cy="4953000"/>
          </a:xfrm>
          <a:ln/>
        </p:spPr>
        <p:txBody>
          <a:bodyPr lIns="91440" tIns="45720" rIns="91440" bIns="45720" anchor="t"/>
          <a:p>
            <a:pPr fontAlgn="base"/>
            <a:r>
              <a:rPr lang="zh-CN" altLang="zh-CN" sz="2400" strike="noStrike" noProof="1">
                <a:latin typeface="Ubuntu Mono" charset="0"/>
              </a:rPr>
              <a:t>PHP runs on various platforms (Windows, Linux, Unix, Mac OS X, etc.)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r>
              <a:rPr lang="zh-CN" altLang="zh-CN" sz="2400" strike="noStrike" noProof="1">
                <a:latin typeface="Ubuntu Mono" charset="0"/>
              </a:rPr>
              <a:t>PHP is compatible with almost all servers used today (Apache, IIS, etc.)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r>
              <a:rPr lang="zh-CN" altLang="zh-CN" sz="2400" strike="noStrike" noProof="1">
                <a:latin typeface="Ubuntu Mono" charset="0"/>
              </a:rPr>
              <a:t>PHP supports a wide range of databases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r>
              <a:rPr lang="zh-CN" altLang="zh-CN" sz="2400" strike="noStrike" noProof="1">
                <a:latin typeface="Ubuntu Mono" charset="0"/>
              </a:rPr>
              <a:t>PHP is free. Download it from the official PHP resource: www.php.net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r>
              <a:rPr lang="zh-CN" altLang="zh-CN" sz="2400" strike="noStrike" noProof="1">
                <a:latin typeface="Ubuntu Mono" charset="0"/>
              </a:rPr>
              <a:t>PHP is easy to learn and runs efficiently on the server side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endParaRPr lang="zh-CN" altLang="zh-CN" sz="2400" strike="noStrike" noProof="1">
              <a:latin typeface="Ubuntu Mono" charset="0"/>
            </a:endParaRPr>
          </a:p>
          <a:p>
            <a:pPr marL="0" indent="0" fontAlgn="base">
              <a:buNone/>
            </a:pPr>
            <a:r>
              <a:rPr lang="x-none" altLang="zh-CN" sz="2400" strike="noStrike" noProof="1">
                <a:latin typeface="Ubuntu Mono" charset="0"/>
              </a:rPr>
              <a:t>Reference : https://www.w3schools.com/php/default.asp</a:t>
            </a:r>
            <a:endParaRPr lang="x-none" altLang="zh-CN" sz="2400" strike="noStrike" noProof="1">
              <a:latin typeface="Ubuntu Mono" charset="0"/>
            </a:endParaRPr>
          </a:p>
        </p:txBody>
      </p:sp>
      <p:pic>
        <p:nvPicPr>
          <p:cNvPr id="17411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Requirement </a:t>
            </a:r>
            <a:endParaRPr lang="zh-CN" altLang="en-US">
              <a:latin typeface="Ubuntu Mono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r>
              <a:rPr lang="zh-CN" altLang="zh-CN">
                <a:latin typeface="Ubuntu Mono" charset="0"/>
              </a:rPr>
              <a:t>XAMPP (PHP, MYSQL)</a:t>
            </a:r>
            <a:endParaRPr lang="zh-CN" altLang="zh-CN">
              <a:latin typeface="Ubuntu Mono" charset="0"/>
            </a:endParaRPr>
          </a:p>
          <a:p>
            <a:r>
              <a:rPr lang="zh-CN" altLang="zh-CN">
                <a:latin typeface="Ubuntu Mono" charset="0"/>
              </a:rPr>
              <a:t>Sublime (optional)</a:t>
            </a:r>
            <a:endParaRPr lang="zh-CN" altLang="zh-CN">
              <a:latin typeface="Ubuntu Mono" charset="0"/>
            </a:endParaRPr>
          </a:p>
          <a:p>
            <a:endParaRPr lang="zh-CN" altLang="zh-CN">
              <a:latin typeface="Ubuntu Mono" charset="0"/>
            </a:endParaRPr>
          </a:p>
        </p:txBody>
      </p:sp>
      <p:pic>
        <p:nvPicPr>
          <p:cNvPr id="18435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19459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0483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1507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2531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3555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714375" y="1004888"/>
            <a:ext cx="10972800" cy="582612"/>
          </a:xfrm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Jufianto Henri</a:t>
            </a:r>
            <a:endParaRPr lang="zh-CN" altLang="en-US">
              <a:latin typeface="Ubuntu Mono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820738" y="1670050"/>
            <a:ext cx="10972800" cy="4321175"/>
          </a:xfrm>
          <a:ln/>
        </p:spPr>
        <p:txBody>
          <a:bodyPr lIns="91440" tIns="45720" rIns="91440" bIns="45720" anchor="t"/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2012 Aktifis Komunitas Pengguna Linux (KPLI) Pekanbaru</a:t>
            </a:r>
            <a:endParaRPr lang="zh-CN" altLang="zh-CN" sz="22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2012 Staff Regional Riau Indonesian Bactrack Team (indonesianbacktrack.or.id)</a:t>
            </a:r>
            <a:endParaRPr lang="zh-CN" altLang="zh-CN" sz="22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2017 Co-Founder Kongkow IT Pekanbaru</a:t>
            </a:r>
            <a:endParaRPr lang="zh-CN" altLang="zh-CN" sz="22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2017 Speaker “Web Security” Of University Riau Projects</a:t>
            </a:r>
            <a:endParaRPr lang="zh-CN" altLang="zh-CN" sz="22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2016 Committe of Riau IT Boot Camp 2016</a:t>
            </a:r>
            <a:endParaRPr lang="zh-CN" altLang="zh-CN" sz="22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2016 Speaker “Workshop Linux” of University Riau  </a:t>
            </a:r>
            <a:endParaRPr lang="zh-CN" altLang="zh-CN" sz="22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2015 Finalis Hackaton Merdeka 2.0 region Riau</a:t>
            </a:r>
            <a:endParaRPr lang="zh-CN" altLang="zh-CN" sz="22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2015 Committe of opensourceconf.id</a:t>
            </a:r>
            <a:endParaRPr lang="zh-CN" altLang="zh-CN" sz="22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2015 Committe of Tif Expo 3 State Islamic University of Sultan Syarif Kasim Riau</a:t>
            </a:r>
            <a:endParaRPr lang="zh-CN" altLang="zh-CN" sz="22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200">
                <a:latin typeface="Ubuntu Mono" charset="0"/>
              </a:rPr>
              <a:t>2015 Speaker “Linux Basic Usage” Of University Riau Projects</a:t>
            </a:r>
            <a:endParaRPr lang="zh-CN" altLang="zh-CN" sz="2200">
              <a:latin typeface="Ubuntu Mono" charset="0"/>
            </a:endParaRPr>
          </a:p>
        </p:txBody>
      </p:sp>
      <p:pic>
        <p:nvPicPr>
          <p:cNvPr id="5123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8125" y="33338"/>
            <a:ext cx="1765300" cy="181768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4" name="Text Box 1"/>
          <p:cNvSpPr txBox="1"/>
          <p:nvPr/>
        </p:nvSpPr>
        <p:spPr>
          <a:xfrm>
            <a:off x="6386513" y="436563"/>
            <a:ext cx="38750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>
                <a:latin typeface="Ubuntu Mono" charset="0"/>
                <a:ea typeface="Ubuntu Condensed" charset="0"/>
              </a:rPr>
              <a:t>jufiantohendri@gmail.com</a:t>
            </a:r>
            <a:endParaRPr lang="zh-CN" altLang="en-US" sz="2400" b="1">
              <a:latin typeface="Ubuntu Mono" charset="0"/>
              <a:ea typeface="Ubuntu Condensed" charset="0"/>
            </a:endParaRPr>
          </a:p>
        </p:txBody>
      </p:sp>
      <p:sp>
        <p:nvSpPr>
          <p:cNvPr id="5125" name="Text Box 2"/>
          <p:cNvSpPr txBox="1"/>
          <p:nvPr/>
        </p:nvSpPr>
        <p:spPr>
          <a:xfrm>
            <a:off x="7851775" y="812800"/>
            <a:ext cx="23161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FF0000"/>
                </a:solidFill>
                <a:latin typeface="Ubuntu Mono" charset="0"/>
                <a:ea typeface="SimSun" charset="-122"/>
              </a:rPr>
              <a:t>0853 6586 1261</a:t>
            </a:r>
            <a:endParaRPr lang="zh-CN" altLang="en-US" sz="2400" b="1">
              <a:solidFill>
                <a:srgbClr val="FF0000"/>
              </a:solidFill>
              <a:latin typeface="Ubuntu Mono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4579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5603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6627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7651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8675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29699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30723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31747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32771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33795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Materi Minggu 1</a:t>
            </a:r>
            <a:endParaRPr lang="zh-CN" altLang="en-US">
              <a:latin typeface="Ubuntu Mono" charset="0"/>
            </a:endParaRPr>
          </a:p>
        </p:txBody>
      </p:sp>
      <p:pic>
        <p:nvPicPr>
          <p:cNvPr id="6146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147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138" y="801688"/>
            <a:ext cx="9240837" cy="5435600"/>
          </a:xfrm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34819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35843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36867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37891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zh-CN" altLang="en-US">
              <a:latin typeface="Ubuntu Mono" charset="0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endParaRPr lang="zh-CN" altLang="zh-CN">
              <a:latin typeface="Ubuntu Mono" charset="0"/>
            </a:endParaRPr>
          </a:p>
        </p:txBody>
      </p:sp>
      <p:pic>
        <p:nvPicPr>
          <p:cNvPr id="38915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Materi Minggu 2</a:t>
            </a:r>
            <a:endParaRPr lang="zh-CN" altLang="en-US">
              <a:latin typeface="Ubuntu Mono" charset="0"/>
            </a:endParaRPr>
          </a:p>
        </p:txBody>
      </p:sp>
      <p:pic>
        <p:nvPicPr>
          <p:cNvPr id="8194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195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375" y="1316038"/>
            <a:ext cx="9136063" cy="4264025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Materi Minggu 3</a:t>
            </a:r>
            <a:endParaRPr lang="zh-CN" altLang="en-US">
              <a:latin typeface="Ubuntu Mono" charset="0"/>
            </a:endParaRPr>
          </a:p>
        </p:txBody>
      </p:sp>
      <p:pic>
        <p:nvPicPr>
          <p:cNvPr id="9218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219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238" y="1838325"/>
            <a:ext cx="10225087" cy="3414713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HTML (</a:t>
            </a:r>
            <a:r>
              <a:rPr lang="zh-CN" altLang="zh-CN">
                <a:latin typeface="Ubuntu Mono" charset="0"/>
                <a:sym typeface="Arial" charset="0"/>
              </a:rPr>
              <a:t>Hyper Text Markup Language)</a:t>
            </a:r>
            <a:endParaRPr lang="zh-CN" altLang="zh-CN">
              <a:latin typeface="Ubuntu Mono" charset="0"/>
              <a:sym typeface="Arial" charset="0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654425" y="844550"/>
            <a:ext cx="4149725" cy="4832350"/>
          </a:xfrm>
          <a:ln/>
        </p:spPr>
        <p:txBody>
          <a:bodyPr lIns="91440" tIns="45720" rIns="91440" bIns="45720" anchor="t"/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&lt;!DOCTYPE html&gt;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&lt;html&gt;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&lt;head&gt;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&lt;title&gt;Page Title&lt;/title&gt;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&lt;/head&gt;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&lt;body&gt;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endParaRPr lang="zh-CN" altLang="zh-CN" sz="24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&lt;h1&gt;This is a Heading&lt;/h1&gt;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&lt;p&gt;This is a paragraph.&lt;/p&gt;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endParaRPr lang="zh-CN" altLang="zh-CN" sz="24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&lt;/body&gt;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&lt;/html&gt;</a:t>
            </a:r>
            <a:endParaRPr lang="zh-CN" altLang="zh-CN" sz="2000">
              <a:latin typeface="Ubuntu Mono" charset="0"/>
            </a:endParaRPr>
          </a:p>
        </p:txBody>
      </p:sp>
      <p:pic>
        <p:nvPicPr>
          <p:cNvPr id="10243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endParaRPr lang="en-US" altLang="en-US">
              <a:latin typeface="Ubuntu Mono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pPr fontAlgn="base"/>
            <a:r>
              <a:rPr lang="zh-CN" altLang="zh-CN" sz="2400" strike="noStrike" noProof="1">
                <a:latin typeface="Ubuntu Mono" charset="0"/>
              </a:rPr>
              <a:t>HTML stands for Hyper Text Markup Language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r>
              <a:rPr lang="zh-CN" altLang="zh-CN" sz="2400" strike="noStrike" noProof="1">
                <a:latin typeface="Ubuntu Mono" charset="0"/>
              </a:rPr>
              <a:t>HTML describes the structure of Web pages using markup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r>
              <a:rPr lang="zh-CN" altLang="zh-CN" sz="2400" strike="noStrike" noProof="1">
                <a:latin typeface="Ubuntu Mono" charset="0"/>
              </a:rPr>
              <a:t>HTML elements are the building blocks of HTML pages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r>
              <a:rPr lang="zh-CN" altLang="zh-CN" sz="2400" strike="noStrike" noProof="1">
                <a:latin typeface="Ubuntu Mono" charset="0"/>
              </a:rPr>
              <a:t>HTML elements are represented by tags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r>
              <a:rPr lang="zh-CN" altLang="zh-CN" sz="2400" strike="noStrike" noProof="1">
                <a:latin typeface="Ubuntu Mono" charset="0"/>
              </a:rPr>
              <a:t>HTML tags label pieces of content such as "heading", "paragraph", "table", and so on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r>
              <a:rPr lang="zh-CN" altLang="zh-CN" sz="2400" strike="noStrike" noProof="1">
                <a:latin typeface="Ubuntu Mono" charset="0"/>
              </a:rPr>
              <a:t>Browsers do not display the HTML tags, but use them to render the content of the page</a:t>
            </a:r>
            <a:endParaRPr lang="zh-CN" altLang="zh-CN" sz="2400" strike="noStrike" noProof="1">
              <a:latin typeface="Ubuntu Mono" charset="0"/>
            </a:endParaRPr>
          </a:p>
          <a:p>
            <a:pPr fontAlgn="base"/>
            <a:endParaRPr lang="zh-CN" altLang="zh-CN" sz="2400" strike="noStrike" noProof="1">
              <a:latin typeface="Ubuntu Mono" charset="0"/>
            </a:endParaRPr>
          </a:p>
          <a:p>
            <a:pPr fontAlgn="base"/>
            <a:endParaRPr lang="zh-CN" altLang="zh-CN" sz="2400" strike="noStrike" noProof="1">
              <a:latin typeface="Ubuntu Mono" charset="0"/>
            </a:endParaRPr>
          </a:p>
          <a:p>
            <a:pPr marL="0" indent="0" fontAlgn="base">
              <a:buNone/>
            </a:pPr>
            <a:r>
              <a:rPr lang="x-none" altLang="zh-CN" sz="2400" strike="noStrike" noProof="1">
                <a:latin typeface="Ubuntu Mono" charset="0"/>
              </a:rPr>
              <a:t>Reference : https://www.w3schools.com/html/html_intro.asp</a:t>
            </a:r>
            <a:endParaRPr lang="x-none" altLang="zh-CN" sz="2400" strike="noStrike" noProof="1">
              <a:latin typeface="Ubuntu Mono" charset="0"/>
            </a:endParaRPr>
          </a:p>
        </p:txBody>
      </p:sp>
      <p:pic>
        <p:nvPicPr>
          <p:cNvPr id="11267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zh-CN" altLang="en-US">
                <a:latin typeface="Ubuntu Mono" charset="0"/>
              </a:rPr>
              <a:t>CSS (Cascading Style Sheets)</a:t>
            </a:r>
            <a:endParaRPr lang="zh-CN" altLang="en-US">
              <a:latin typeface="Ubuntu Mono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r>
              <a:rPr lang="zh-CN" altLang="zh-CN" sz="2400">
                <a:latin typeface="Ubuntu Mono" charset="0"/>
              </a:rPr>
              <a:t>CSS stands for Cascading Style Sheets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CSS describes how HTML elements are to be displayed on screen, paper, or in other media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CSS saves a lot of work. It can control the layout of multiple web pages all at once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External stylesheets are stored in CSS files</a:t>
            </a:r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CSS is used to define styles for your web pages, including the design, layout and variations in display for different devices and screen sizes. </a:t>
            </a:r>
            <a:endParaRPr lang="zh-CN" altLang="zh-CN" sz="2400">
              <a:latin typeface="Ubuntu Mono" charset="0"/>
            </a:endParaRPr>
          </a:p>
          <a:p>
            <a:endParaRPr lang="zh-CN" altLang="zh-CN" sz="2400">
              <a:latin typeface="Ubuntu Mono" charset="0"/>
            </a:endParaRPr>
          </a:p>
          <a:p>
            <a:r>
              <a:rPr lang="zh-CN" altLang="zh-CN" sz="2400">
                <a:latin typeface="Ubuntu Mono" charset="0"/>
              </a:rPr>
              <a:t>Reference : https://www.w3schools.com/css/css_intro.asp</a:t>
            </a:r>
            <a:endParaRPr lang="zh-CN" altLang="zh-CN" sz="2400">
              <a:latin typeface="Ubuntu Mono" charset="0"/>
            </a:endParaRPr>
          </a:p>
          <a:p>
            <a:endParaRPr lang="zh-CN" altLang="zh-CN" sz="2400">
              <a:latin typeface="Ubuntu Mono" charset="0"/>
            </a:endParaRPr>
          </a:p>
        </p:txBody>
      </p:sp>
      <p:pic>
        <p:nvPicPr>
          <p:cNvPr id="12291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Content Placeholder 2"/>
          <p:cNvSpPr>
            <a:spLocks noGrp="1"/>
          </p:cNvSpPr>
          <p:nvPr>
            <p:ph idx="1"/>
          </p:nvPr>
        </p:nvSpPr>
        <p:spPr>
          <a:xfrm>
            <a:off x="3067050" y="528638"/>
            <a:ext cx="4975225" cy="5087937"/>
          </a:xfrm>
          <a:ln/>
        </p:spPr>
        <p:txBody>
          <a:bodyPr lIns="91440" tIns="45720" rIns="91440" bIns="45720" anchor="t"/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body {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    background-color: lightblue;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}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endParaRPr lang="zh-CN" altLang="zh-CN" sz="24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h1 {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    color: white;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    text-align: center;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}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endParaRPr lang="zh-CN" altLang="zh-CN" sz="24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p {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    font-family: verdana;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    font-size: 20px;</a:t>
            </a:r>
            <a:endParaRPr lang="zh-CN" altLang="zh-CN" sz="2000">
              <a:latin typeface="Ubuntu Mono" charset="0"/>
            </a:endParaRPr>
          </a:p>
          <a:p>
            <a:pPr marL="0" indent="0">
              <a:buNone/>
            </a:pPr>
            <a:r>
              <a:rPr lang="zh-CN" altLang="zh-CN" sz="2000">
                <a:latin typeface="Ubuntu Mono" charset="0"/>
              </a:rPr>
              <a:t>}</a:t>
            </a:r>
            <a:endParaRPr lang="zh-CN" altLang="zh-CN" sz="2000">
              <a:latin typeface="Ubuntu Mono" charset="0"/>
            </a:endParaRPr>
          </a:p>
        </p:txBody>
      </p:sp>
      <p:pic>
        <p:nvPicPr>
          <p:cNvPr id="13314" name="Picture 3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663" y="3175"/>
            <a:ext cx="1765300" cy="18176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2898</Words>
  <Application>Kingsoft Office WPP</Application>
  <PresentationFormat>Widescreen</PresentationFormat>
  <Paragraphs>113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sv</dc:creator>
  <cp:lastModifiedBy>sv</cp:lastModifiedBy>
  <cp:revision>11</cp:revision>
  <dcterms:created xsi:type="dcterms:W3CDTF">2017-10-11T15:37:36Z</dcterms:created>
  <dcterms:modified xsi:type="dcterms:W3CDTF">2017-10-11T15:37:36Z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