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2" r:id="rId4"/>
    <p:sldId id="263" r:id="rId5"/>
    <p:sldId id="264" r:id="rId6"/>
    <p:sldId id="260" r:id="rId7"/>
    <p:sldId id="265" r:id="rId8"/>
    <p:sldId id="266" r:id="rId9"/>
    <p:sldId id="270" r:id="rId10"/>
    <p:sldId id="27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85642-C640-47AA-A41A-EB42A2C97A5D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82A5-7AD5-4398-B56C-45798222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25 minute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18F3B7-3696-45BF-AF4C-73856AD7B843}" type="slidenum">
              <a:rPr lang="en-SG" smtClean="0"/>
              <a:pPr>
                <a:defRPr/>
              </a:pPr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00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3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F272-2E12-484B-9775-C35CC4B5D145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85F7-331B-4EAF-853E-B0718851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uke-nus.edu.sg/education/our-programmes/phd/qbm-ph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a.gov/library/publications/the-world-factbook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4C55-9A55-45A0-A2A5-ECC3126D7CB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89217" y="1281543"/>
            <a:ext cx="4551219" cy="2417618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Steven G Rozen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steverozen@gmail.com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Duke-NUS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Medical School,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Singapore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8765" y="76200"/>
            <a:ext cx="11187546" cy="1170709"/>
          </a:xfrm>
        </p:spPr>
        <p:txBody>
          <a:bodyPr/>
          <a:lstStyle/>
          <a:p>
            <a:pPr algn="l"/>
            <a:r>
              <a:rPr lang="en-US" sz="3600" dirty="0" smtClean="0"/>
              <a:t>Mutational signature analysis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pipelines, machine learning, and benchmarking on synthetic data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075218" y="5728855"/>
            <a:ext cx="4094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Tutorial </a:t>
            </a:r>
          </a:p>
          <a:p>
            <a:r>
              <a:rPr lang="en-US" sz="2400" dirty="0" smtClean="0"/>
              <a:t>11-12 July 2020</a:t>
            </a:r>
          </a:p>
        </p:txBody>
      </p:sp>
      <p:sp>
        <p:nvSpPr>
          <p:cNvPr id="9" name="Subtitle 5"/>
          <p:cNvSpPr txBox="1">
            <a:spLocks/>
          </p:cNvSpPr>
          <p:nvPr/>
        </p:nvSpPr>
        <p:spPr>
          <a:xfrm>
            <a:off x="8132619" y="1281543"/>
            <a:ext cx="3962398" cy="24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err="1"/>
              <a:t>Ferran</a:t>
            </a:r>
            <a:r>
              <a:rPr lang="en-US" sz="2000" dirty="0"/>
              <a:t> </a:t>
            </a:r>
            <a:r>
              <a:rPr lang="en-US" sz="2000" dirty="0" err="1" smtClean="0"/>
              <a:t>Muiños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ferran.muinos@irbbarcelona.org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Institute for Research in Biomedicine, Barcelona</a:t>
            </a:r>
          </a:p>
          <a:p>
            <a:endParaRPr lang="en-US" sz="2000" dirty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83125" y="1281543"/>
            <a:ext cx="3941621" cy="241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err="1" smtClean="0"/>
              <a:t>Arnoud</a:t>
            </a:r>
            <a:r>
              <a:rPr lang="en-US" sz="2000" dirty="0" smtClean="0"/>
              <a:t> Boot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arnoud.boot@duke-nus.edu.sg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Duke-NUS Medical School,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Singapore</a:t>
            </a:r>
          </a:p>
          <a:p>
            <a:endParaRPr lang="en-US" sz="2000" dirty="0"/>
          </a:p>
        </p:txBody>
      </p:sp>
      <p:pic>
        <p:nvPicPr>
          <p:cNvPr id="1030" name="Picture 6" descr="ban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5" y="5496358"/>
            <a:ext cx="5455516" cy="10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erran MUIÑOS | PhD Mathematics | IRB Barcelona Institute for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r="10659" b="8519"/>
          <a:stretch/>
        </p:blipFill>
        <p:spPr bwMode="auto">
          <a:xfrm>
            <a:off x="9296400" y="2508232"/>
            <a:ext cx="1634837" cy="18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duke-nus.edu.sg/images/librariesprovider6/pem-staff-library/arnoud-boot1.jpg?Status=Master&amp;sfvrsn=c04fc007_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75" y="2496273"/>
            <a:ext cx="1401720" cy="19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duke-nus.edu.sg/images/librariesprovider6/pem-staff-library/steve-head-shot-180x250.jpg?Status=Master&amp;sfvrsn=11ad2251_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t="8046" r="12441" b="6130"/>
          <a:stretch/>
        </p:blipFill>
        <p:spPr bwMode="auto">
          <a:xfrm>
            <a:off x="5414744" y="2528452"/>
            <a:ext cx="1300164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uke NUS Medical Scho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40" y="4581957"/>
            <a:ext cx="1894791" cy="4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Duke NUS Medical Schoo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1" y="4533467"/>
            <a:ext cx="1894791" cy="4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om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660" y="4429990"/>
            <a:ext cx="1950316" cy="120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716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Duke-NUS Medical School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1265D-4113-4B55-A21B-63C3D1CC44F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5124" name="Picture 6" descr="http://s3.frank.itlab.us/photo-essays/small/jan_06_0974_duke-nu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706813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284" r="61413" b="12602"/>
          <a:stretch/>
        </p:blipFill>
        <p:spPr>
          <a:xfrm>
            <a:off x="7620000" y="0"/>
            <a:ext cx="2805223" cy="1263502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48200" y="1447800"/>
            <a:ext cx="6705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57175" indent="-257175">
              <a:spcBef>
                <a:spcPct val="0"/>
              </a:spcBef>
            </a:pPr>
            <a:r>
              <a:rPr lang="en-US" altLang="en-US" sz="2800" dirty="0"/>
              <a:t>Nonprofit partnership</a:t>
            </a:r>
          </a:p>
          <a:p>
            <a:pPr marL="814388" lvl="1" indent="-257175">
              <a:spcBef>
                <a:spcPct val="0"/>
              </a:spcBef>
            </a:pPr>
            <a:r>
              <a:rPr lang="en-US" altLang="en-US" dirty="0"/>
              <a:t>Duke in North Carolina, USA</a:t>
            </a:r>
          </a:p>
          <a:p>
            <a:pPr marL="814388" lvl="1" indent="-257175">
              <a:spcBef>
                <a:spcPct val="0"/>
              </a:spcBef>
            </a:pPr>
            <a:r>
              <a:rPr lang="en-US" altLang="en-US" dirty="0"/>
              <a:t>National University of Singapore (NUS)</a:t>
            </a:r>
          </a:p>
          <a:p>
            <a:pPr marL="814388" lvl="1" indent="-257175">
              <a:spcBef>
                <a:spcPct val="0"/>
              </a:spcBef>
            </a:pPr>
            <a:r>
              <a:rPr lang="en-US" altLang="en-US" dirty="0"/>
              <a:t>SingHealth, largest public healthcare provider, 3 hospitals, 3,100 beds</a:t>
            </a:r>
          </a:p>
          <a:p>
            <a:pPr marL="257175" indent="-257175">
              <a:spcBef>
                <a:spcPct val="0"/>
              </a:spcBef>
            </a:pPr>
            <a:r>
              <a:rPr lang="en-US" altLang="en-US" sz="2800" dirty="0"/>
              <a:t>60 MDs / year</a:t>
            </a:r>
          </a:p>
          <a:p>
            <a:pPr marL="257175" indent="-257175">
              <a:spcBef>
                <a:spcPct val="0"/>
              </a:spcBef>
            </a:pPr>
            <a:r>
              <a:rPr lang="en-US" altLang="en-US" sz="2800" dirty="0"/>
              <a:t>15 PhD students / year</a:t>
            </a:r>
          </a:p>
          <a:p>
            <a:pPr marL="257175" indent="-257175">
              <a:spcBef>
                <a:spcPct val="0"/>
              </a:spcBef>
            </a:pPr>
            <a:r>
              <a:rPr lang="en-US" altLang="en-US" sz="2800" b="1" i="1" dirty="0"/>
              <a:t>PhD program in </a:t>
            </a:r>
            <a:r>
              <a:rPr lang="en-US" altLang="en-US" sz="2800" b="1" i="1" dirty="0" smtClean="0"/>
              <a:t>quantitative biology </a:t>
            </a:r>
            <a:r>
              <a:rPr lang="en-US" altLang="en-US" sz="2800" b="1" i="1" smtClean="0"/>
              <a:t>and medicine: </a:t>
            </a:r>
            <a:endParaRPr lang="en-US" altLang="en-US" sz="2800" b="1" i="1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b="1" i="1" dirty="0"/>
              <a:t>      </a:t>
            </a:r>
            <a:r>
              <a:rPr lang="en-US" sz="2800" dirty="0">
                <a:hlinkClick r:id="rId4"/>
              </a:rPr>
              <a:t>https://www.duke-nus.edu.sg/education/our-programmes/phd/qbm-phd</a:t>
            </a:r>
            <a:endParaRPr lang="en-US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163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5"/>
          <p:cNvSpPr txBox="1">
            <a:spLocks/>
          </p:cNvSpPr>
          <p:nvPr/>
        </p:nvSpPr>
        <p:spPr>
          <a:xfrm>
            <a:off x="711200" y="333274"/>
            <a:ext cx="11017956" cy="627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400" dirty="0" smtClean="0"/>
              <a:t>Arnoud Boot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Interests: Functional genomics; combining bioinformatics tools with wet-lab experiments to study mechanisms underlying tumorigenesis</a:t>
            </a: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Mutagenesis</a:t>
            </a: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DNA repair and maintenance</a:t>
            </a: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Epigenetics</a:t>
            </a: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Research contributions to the field of mutational signatures: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First to describe the mutational signatures of:</a:t>
            </a:r>
          </a:p>
          <a:p>
            <a:pPr marL="1485900" lvl="2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Cisplatin (Boot et al., </a:t>
            </a:r>
            <a:r>
              <a:rPr lang="en-US" sz="2000" dirty="0" err="1" smtClean="0"/>
              <a:t>Gen.Res</a:t>
            </a:r>
            <a:r>
              <a:rPr lang="en-US" sz="2000" dirty="0" smtClean="0"/>
              <a:t>, 2018)</a:t>
            </a:r>
          </a:p>
          <a:p>
            <a:pPr marL="1485900" lvl="2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Colibactin</a:t>
            </a:r>
            <a:r>
              <a:rPr lang="en-US" sz="2000" dirty="0"/>
              <a:t> (Boot et al., </a:t>
            </a:r>
            <a:r>
              <a:rPr lang="en-US" sz="2000" dirty="0" err="1"/>
              <a:t>Gen.Res</a:t>
            </a:r>
            <a:r>
              <a:rPr lang="en-US" sz="2000" dirty="0"/>
              <a:t>, </a:t>
            </a:r>
            <a:r>
              <a:rPr lang="en-US" sz="2000" dirty="0" smtClean="0"/>
              <a:t>2020)</a:t>
            </a:r>
          </a:p>
          <a:p>
            <a:pPr marL="1485900" lvl="2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TOP2A p.K743N (Boot et al., bioRxiv, 2020)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Also contributed to </a:t>
            </a:r>
          </a:p>
          <a:p>
            <a:pPr marL="1257300" lvl="2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    Aflatoxin B1 (Huang et al., </a:t>
            </a:r>
            <a:r>
              <a:rPr lang="en-US" sz="2000" dirty="0" err="1" smtClean="0"/>
              <a:t>Gen.Res</a:t>
            </a:r>
            <a:r>
              <a:rPr lang="en-US" sz="2000" dirty="0" smtClean="0"/>
              <a:t>, 2017)</a:t>
            </a:r>
          </a:p>
          <a:p>
            <a:pPr marL="1485900" lvl="2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Aristolochic acid (Ng et al., STM, 2017)</a:t>
            </a:r>
          </a:p>
          <a:p>
            <a:pPr marL="1485900" lvl="2" indent="-5715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Pan Cancer Analysis of Whole Genomes (Alexandrov et al., Nature, 2020)</a:t>
            </a:r>
          </a:p>
        </p:txBody>
      </p:sp>
    </p:spTree>
    <p:extLst>
      <p:ext uri="{BB962C8B-B14F-4D97-AF65-F5344CB8AC3E}">
        <p14:creationId xmlns:p14="http://schemas.microsoft.com/office/powerpoint/2010/main" val="46940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09728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Steve Rozen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10972800" cy="522342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Undergrad degree in performing arts</a:t>
            </a:r>
          </a:p>
          <a:p>
            <a:r>
              <a:rPr lang="en-US" sz="2800" dirty="0" smtClean="0"/>
              <a:t>Concluded it wasn’t viable (and not very interesting and I wasn’t very talented)</a:t>
            </a:r>
          </a:p>
          <a:p>
            <a:r>
              <a:rPr lang="en-US" sz="2800" dirty="0" smtClean="0"/>
              <a:t>Got a masters in computer science</a:t>
            </a:r>
          </a:p>
          <a:p>
            <a:r>
              <a:rPr lang="en-US" sz="2800" dirty="0" smtClean="0"/>
              <a:t>Worked on Wall Street for 2 years</a:t>
            </a:r>
          </a:p>
          <a:p>
            <a:r>
              <a:rPr lang="en-US" sz="2800" dirty="0" smtClean="0"/>
              <a:t>Got a PhD in computer science (the dumb way, part time)</a:t>
            </a:r>
          </a:p>
          <a:p>
            <a:r>
              <a:rPr lang="en-US" sz="2800" dirty="0" smtClean="0"/>
              <a:t>Was not willing to relocate for a faculty job in computer science for family reasons, so went to work for Eric Lander at a “genome center</a:t>
            </a:r>
            <a:r>
              <a:rPr lang="en-US" sz="2800" dirty="0" smtClean="0"/>
              <a:t>”</a:t>
            </a:r>
          </a:p>
          <a:p>
            <a:r>
              <a:rPr lang="en-US" dirty="0"/>
              <a:t>Helped sequence the human and mouse genomes (small role in huge international effort)</a:t>
            </a:r>
          </a:p>
          <a:p>
            <a:r>
              <a:rPr lang="en-US" dirty="0"/>
              <a:t>Wrote the Primer3 software and web interface (with Helen Skaletsky), cited by 20,000  papers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09728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Steve Rozen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14400"/>
            <a:ext cx="101346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Went </a:t>
            </a:r>
            <a:r>
              <a:rPr lang="en-US" sz="2800" dirty="0" smtClean="0"/>
              <a:t>to the lab of David Page and did a mix of lab work and bioinformatics for 8 years</a:t>
            </a:r>
          </a:p>
          <a:p>
            <a:r>
              <a:rPr lang="en-US" sz="2800" dirty="0" smtClean="0"/>
              <a:t>Some very high profile genetics publications (Nature, Nature Genetics)</a:t>
            </a:r>
          </a:p>
          <a:p>
            <a:r>
              <a:rPr lang="en-US" sz="2800" dirty="0" smtClean="0"/>
              <a:t>Went to Duke-NUS in 2008, found great collaborators in cancer genomics (Patrick Tan, Bin Teh)</a:t>
            </a:r>
          </a:p>
          <a:p>
            <a:r>
              <a:rPr lang="en-US" sz="2800" dirty="0" smtClean="0"/>
              <a:t>Caught the cancer-resequencing wave: high </a:t>
            </a:r>
            <a:r>
              <a:rPr lang="en-US" sz="2800" dirty="0" smtClean="0"/>
              <a:t>impact papers </a:t>
            </a:r>
            <a:r>
              <a:rPr lang="en-US" sz="2800" dirty="0" smtClean="0"/>
              <a:t> on aristolochic acid, </a:t>
            </a:r>
            <a:r>
              <a:rPr lang="en-US" sz="2800" dirty="0" smtClean="0"/>
              <a:t>gastric cancer, bile duct cancer, </a:t>
            </a:r>
            <a:r>
              <a:rPr lang="en-US" sz="2800" dirty="0" smtClean="0"/>
              <a:t>…</a:t>
            </a:r>
          </a:p>
          <a:p>
            <a:r>
              <a:rPr lang="en-US" dirty="0" smtClean="0"/>
              <a:t>Last several years heavily involved in mutational signatures, both from data mining and experimental elucidation</a:t>
            </a:r>
          </a:p>
          <a:p>
            <a:r>
              <a:rPr lang="en-US" dirty="0" smtClean="0"/>
              <a:t>Mutational signatures also showed widespread exposure to the carcinogen and nephrotoxin aristolochic acid in multiple cancer types; trying to raise awareness, get more funding, and get more researchers working on this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 of the course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596"/>
            <a:ext cx="10515600" cy="52453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Understand the biological context of mutational signature analysis</a:t>
            </a:r>
          </a:p>
          <a:p>
            <a:pPr lvl="1"/>
            <a:r>
              <a:rPr lang="en-US" dirty="0" smtClean="0"/>
              <a:t>How mutational processes (DNA damage/modification, attempts at repair, DNA synthesis) generate signatures</a:t>
            </a:r>
          </a:p>
          <a:p>
            <a:pPr lvl="1"/>
            <a:r>
              <a:rPr lang="en-US" dirty="0" smtClean="0"/>
              <a:t>Common categorizations of mutation types</a:t>
            </a:r>
          </a:p>
          <a:p>
            <a:pPr lvl="1"/>
            <a:r>
              <a:rPr lang="en-US" dirty="0" smtClean="0"/>
              <a:t>Prominent mutational processes and their signatures</a:t>
            </a:r>
            <a:endParaRPr lang="en-US" dirty="0"/>
          </a:p>
          <a:p>
            <a:r>
              <a:rPr lang="en-US" dirty="0" smtClean="0"/>
              <a:t>Understand mutational signature delineation in experimental system</a:t>
            </a:r>
          </a:p>
          <a:p>
            <a:pPr lvl="1"/>
            <a:r>
              <a:rPr lang="en-US" dirty="0" smtClean="0"/>
              <a:t>Computational pipeline from sequencing reads to mutational signatures</a:t>
            </a:r>
          </a:p>
          <a:p>
            <a:pPr lvl="1"/>
            <a:r>
              <a:rPr lang="en-US" dirty="0" smtClean="0"/>
              <a:t>Pitfalls</a:t>
            </a:r>
          </a:p>
          <a:p>
            <a:r>
              <a:rPr lang="en-US" dirty="0" smtClean="0"/>
              <a:t>Understand mutational signature discovery (“extraction”) by data mining, and understand mutational signature “attribution” – determining which mutational signatures are active in a tumor (or other sample)</a:t>
            </a:r>
          </a:p>
          <a:p>
            <a:r>
              <a:rPr lang="en-US" dirty="0" smtClean="0"/>
              <a:t>Understand how DNA damage, attempts at DNA repair, and DNA synthesis interact with the genomic landscape</a:t>
            </a:r>
          </a:p>
        </p:txBody>
      </p:sp>
    </p:spTree>
    <p:extLst>
      <p:ext uri="{BB962C8B-B14F-4D97-AF65-F5344CB8AC3E}">
        <p14:creationId xmlns:p14="http://schemas.microsoft.com/office/powerpoint/2010/main" val="32142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9570" y="3466070"/>
            <a:ext cx="9588842" cy="3293076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472502" y="2629929"/>
            <a:ext cx="30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Mutational Signatures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761354" y="3132437"/>
            <a:ext cx="3124200" cy="1134184"/>
            <a:chOff x="2057400" y="2712308"/>
            <a:chExt cx="3124200" cy="1134184"/>
          </a:xfrm>
        </p:grpSpPr>
        <p:sp>
          <p:nvSpPr>
            <p:cNvPr id="71" name="TextBox 70"/>
            <p:cNvSpPr txBox="1"/>
            <p:nvPr/>
          </p:nvSpPr>
          <p:spPr>
            <a:xfrm>
              <a:off x="2057400" y="3138606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Molecular cancer epidemiology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3962400" y="2712308"/>
              <a:ext cx="776416" cy="42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19540" y="4266621"/>
            <a:ext cx="2913786" cy="1508106"/>
            <a:chOff x="3729686" y="3546156"/>
            <a:chExt cx="2913786" cy="1508106"/>
          </a:xfrm>
        </p:grpSpPr>
        <p:sp>
          <p:nvSpPr>
            <p:cNvPr id="74" name="TextBox 73"/>
            <p:cNvSpPr txBox="1"/>
            <p:nvPr/>
          </p:nvSpPr>
          <p:spPr>
            <a:xfrm>
              <a:off x="3729686" y="4038599"/>
              <a:ext cx="2913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Cancer life histories and signature-associated  oncogenic pathways</a:t>
              </a:r>
            </a:p>
          </p:txBody>
        </p:sp>
        <p:cxnSp>
          <p:nvCxnSpPr>
            <p:cNvPr id="75" name="Straight Arrow Connector 74"/>
            <p:cNvCxnSpPr>
              <a:stCxn id="86" idx="2"/>
              <a:endCxn id="74" idx="0"/>
            </p:cNvCxnSpPr>
            <p:nvPr/>
          </p:nvCxnSpPr>
          <p:spPr>
            <a:xfrm>
              <a:off x="5181600" y="3546156"/>
              <a:ext cx="4979" cy="4924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61354" y="4266620"/>
            <a:ext cx="3124200" cy="892555"/>
            <a:chOff x="0" y="3585862"/>
            <a:chExt cx="3124200" cy="89255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4078307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Prevention and screening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2995" y="3585862"/>
              <a:ext cx="0" cy="4924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71154" y="5863280"/>
            <a:ext cx="4800600" cy="807536"/>
            <a:chOff x="2743200" y="5216956"/>
            <a:chExt cx="4800600" cy="807536"/>
          </a:xfrm>
        </p:grpSpPr>
        <p:sp>
          <p:nvSpPr>
            <p:cNvPr id="80" name="TextBox 79"/>
            <p:cNvSpPr txBox="1"/>
            <p:nvPr/>
          </p:nvSpPr>
          <p:spPr>
            <a:xfrm>
              <a:off x="2743200" y="5624382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Specific therapeutic opportunities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43500" y="5216956"/>
              <a:ext cx="0" cy="4218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114154" y="3132437"/>
            <a:ext cx="2514600" cy="1134184"/>
            <a:chOff x="5410200" y="2712308"/>
            <a:chExt cx="2514600" cy="1134184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3138606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mutations cause cancer?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67500" y="2712308"/>
              <a:ext cx="0" cy="4880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402213" y="3089188"/>
            <a:ext cx="3503141" cy="1177433"/>
            <a:chOff x="7698259" y="2669059"/>
            <a:chExt cx="3503141" cy="1177433"/>
          </a:xfrm>
        </p:grpSpPr>
        <p:sp>
          <p:nvSpPr>
            <p:cNvPr id="89" name="TextBox 88"/>
            <p:cNvSpPr txBox="1"/>
            <p:nvPr/>
          </p:nvSpPr>
          <p:spPr>
            <a:xfrm>
              <a:off x="8229600" y="3138606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Understanding</a:t>
              </a:r>
              <a:endParaRPr lang="en-US" sz="2000" dirty="0"/>
            </a:p>
            <a:p>
              <a:pPr algn="ctr"/>
              <a:r>
                <a:rPr lang="en-US" sz="2000" dirty="0"/>
                <a:t>of DNA damage and repair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698259" y="2669059"/>
              <a:ext cx="759941" cy="470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mutational signatures in research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128" y="4912553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5524" y="4363151"/>
            <a:ext cx="1375607" cy="19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4349" y="5222755"/>
            <a:ext cx="1168739" cy="106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9570" y="3466070"/>
            <a:ext cx="9588842" cy="3293076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1699570" y="1430434"/>
            <a:ext cx="9588842" cy="81380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472502" y="2629929"/>
            <a:ext cx="30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Mutational Signatures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761354" y="3132437"/>
            <a:ext cx="3124200" cy="1134184"/>
            <a:chOff x="2057400" y="2712308"/>
            <a:chExt cx="3124200" cy="1134184"/>
          </a:xfrm>
        </p:grpSpPr>
        <p:sp>
          <p:nvSpPr>
            <p:cNvPr id="71" name="TextBox 70"/>
            <p:cNvSpPr txBox="1"/>
            <p:nvPr/>
          </p:nvSpPr>
          <p:spPr>
            <a:xfrm>
              <a:off x="2057400" y="3138606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Molecular cancer epidemiology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3962400" y="2712308"/>
              <a:ext cx="776416" cy="42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19540" y="4266621"/>
            <a:ext cx="2913786" cy="1508106"/>
            <a:chOff x="3729686" y="3546156"/>
            <a:chExt cx="2913786" cy="1508106"/>
          </a:xfrm>
        </p:grpSpPr>
        <p:sp>
          <p:nvSpPr>
            <p:cNvPr id="74" name="TextBox 73"/>
            <p:cNvSpPr txBox="1"/>
            <p:nvPr/>
          </p:nvSpPr>
          <p:spPr>
            <a:xfrm>
              <a:off x="3729686" y="4038599"/>
              <a:ext cx="2913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Cancer life histories and signature-associated  oncogenic pathways</a:t>
              </a:r>
            </a:p>
          </p:txBody>
        </p:sp>
        <p:cxnSp>
          <p:nvCxnSpPr>
            <p:cNvPr id="75" name="Straight Arrow Connector 74"/>
            <p:cNvCxnSpPr>
              <a:stCxn id="86" idx="2"/>
              <a:endCxn id="74" idx="0"/>
            </p:cNvCxnSpPr>
            <p:nvPr/>
          </p:nvCxnSpPr>
          <p:spPr>
            <a:xfrm>
              <a:off x="5181600" y="3546156"/>
              <a:ext cx="4979" cy="4924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61354" y="4266620"/>
            <a:ext cx="3124200" cy="892555"/>
            <a:chOff x="0" y="3585862"/>
            <a:chExt cx="3124200" cy="89255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4078307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Prevention and screening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2995" y="3585862"/>
              <a:ext cx="0" cy="4924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71154" y="5863280"/>
            <a:ext cx="4800600" cy="807536"/>
            <a:chOff x="2743200" y="5216956"/>
            <a:chExt cx="4800600" cy="807536"/>
          </a:xfrm>
        </p:grpSpPr>
        <p:sp>
          <p:nvSpPr>
            <p:cNvPr id="80" name="TextBox 79"/>
            <p:cNvSpPr txBox="1"/>
            <p:nvPr/>
          </p:nvSpPr>
          <p:spPr>
            <a:xfrm>
              <a:off x="2743200" y="5624382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Specific therapeutic opportunities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43500" y="5216956"/>
              <a:ext cx="0" cy="4218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114154" y="3132437"/>
            <a:ext cx="2514600" cy="1134184"/>
            <a:chOff x="5410200" y="2712308"/>
            <a:chExt cx="2514600" cy="1134184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3138606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mutations cause cancer?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67500" y="2712308"/>
              <a:ext cx="0" cy="4880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402213" y="3089188"/>
            <a:ext cx="3503141" cy="1177433"/>
            <a:chOff x="7698259" y="2669059"/>
            <a:chExt cx="3503141" cy="1177433"/>
          </a:xfrm>
        </p:grpSpPr>
        <p:sp>
          <p:nvSpPr>
            <p:cNvPr id="89" name="TextBox 88"/>
            <p:cNvSpPr txBox="1"/>
            <p:nvPr/>
          </p:nvSpPr>
          <p:spPr>
            <a:xfrm>
              <a:off x="8229600" y="3138606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Understanding</a:t>
              </a:r>
              <a:endParaRPr lang="en-US" sz="2000" dirty="0"/>
            </a:p>
            <a:p>
              <a:pPr algn="ctr"/>
              <a:r>
                <a:rPr lang="en-US" sz="2000" dirty="0"/>
                <a:t>of DNA damage and repair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698259" y="2669059"/>
              <a:ext cx="759941" cy="470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mutational signatures in research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0059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Experimental elucidation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7740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Analysis of large databases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07775" y="2012290"/>
            <a:ext cx="1126526" cy="617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88473" y="2012290"/>
            <a:ext cx="1124712" cy="621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128" y="1637280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Discovery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128" y="4912553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5524" y="4363151"/>
            <a:ext cx="1375607" cy="19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4349" y="5222755"/>
            <a:ext cx="1168739" cy="106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9570" y="3466070"/>
            <a:ext cx="9588842" cy="3293076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ounded Rectangle 30"/>
          <p:cNvSpPr/>
          <p:nvPr/>
        </p:nvSpPr>
        <p:spPr>
          <a:xfrm>
            <a:off x="1699570" y="1430434"/>
            <a:ext cx="9588842" cy="81380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472502" y="2629929"/>
            <a:ext cx="302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Mutational Signatures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761354" y="3132437"/>
            <a:ext cx="3124200" cy="1134184"/>
            <a:chOff x="2057400" y="2712308"/>
            <a:chExt cx="3124200" cy="1134184"/>
          </a:xfrm>
        </p:grpSpPr>
        <p:sp>
          <p:nvSpPr>
            <p:cNvPr id="71" name="TextBox 70"/>
            <p:cNvSpPr txBox="1"/>
            <p:nvPr/>
          </p:nvSpPr>
          <p:spPr>
            <a:xfrm>
              <a:off x="2057400" y="3138606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Molecular cancer epidemiology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3962400" y="2712308"/>
              <a:ext cx="776416" cy="427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919540" y="4266621"/>
            <a:ext cx="2913786" cy="1508106"/>
            <a:chOff x="3729686" y="3546156"/>
            <a:chExt cx="2913786" cy="1508106"/>
          </a:xfrm>
        </p:grpSpPr>
        <p:sp>
          <p:nvSpPr>
            <p:cNvPr id="74" name="TextBox 73"/>
            <p:cNvSpPr txBox="1"/>
            <p:nvPr/>
          </p:nvSpPr>
          <p:spPr>
            <a:xfrm>
              <a:off x="3729686" y="4038599"/>
              <a:ext cx="29137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Cancer life histories and signature-associated  oncogenic pathways</a:t>
              </a:r>
            </a:p>
          </p:txBody>
        </p:sp>
        <p:cxnSp>
          <p:nvCxnSpPr>
            <p:cNvPr id="75" name="Straight Arrow Connector 74"/>
            <p:cNvCxnSpPr>
              <a:stCxn id="86" idx="2"/>
              <a:endCxn id="74" idx="0"/>
            </p:cNvCxnSpPr>
            <p:nvPr/>
          </p:nvCxnSpPr>
          <p:spPr>
            <a:xfrm>
              <a:off x="5181600" y="3546156"/>
              <a:ext cx="4979" cy="4924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61354" y="4266620"/>
            <a:ext cx="3124200" cy="892555"/>
            <a:chOff x="0" y="3585862"/>
            <a:chExt cx="3124200" cy="89255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4078307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Prevention and screening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592995" y="3585862"/>
              <a:ext cx="0" cy="4924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71154" y="5863280"/>
            <a:ext cx="4800600" cy="807536"/>
            <a:chOff x="2743200" y="5216956"/>
            <a:chExt cx="4800600" cy="807536"/>
          </a:xfrm>
        </p:grpSpPr>
        <p:sp>
          <p:nvSpPr>
            <p:cNvPr id="80" name="TextBox 79"/>
            <p:cNvSpPr txBox="1"/>
            <p:nvPr/>
          </p:nvSpPr>
          <p:spPr>
            <a:xfrm>
              <a:off x="2743200" y="5624382"/>
              <a:ext cx="480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Specific therapeutic opportunities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5143500" y="5216956"/>
              <a:ext cx="0" cy="4218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114154" y="3132437"/>
            <a:ext cx="2514600" cy="1134184"/>
            <a:chOff x="5410200" y="2712308"/>
            <a:chExt cx="2514600" cy="1134184"/>
          </a:xfrm>
        </p:grpSpPr>
        <p:sp>
          <p:nvSpPr>
            <p:cNvPr id="86" name="TextBox 85"/>
            <p:cNvSpPr txBox="1"/>
            <p:nvPr/>
          </p:nvSpPr>
          <p:spPr>
            <a:xfrm>
              <a:off x="5410200" y="3138606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mutations cause cancer?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667500" y="2712308"/>
              <a:ext cx="0" cy="4880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402213" y="3089188"/>
            <a:ext cx="3503141" cy="1177433"/>
            <a:chOff x="7698259" y="2669059"/>
            <a:chExt cx="3503141" cy="1177433"/>
          </a:xfrm>
        </p:grpSpPr>
        <p:sp>
          <p:nvSpPr>
            <p:cNvPr id="89" name="TextBox 88"/>
            <p:cNvSpPr txBox="1"/>
            <p:nvPr/>
          </p:nvSpPr>
          <p:spPr>
            <a:xfrm>
              <a:off x="8229600" y="3138606"/>
              <a:ext cx="297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Understanding</a:t>
              </a:r>
              <a:endParaRPr lang="en-US" sz="2000" dirty="0"/>
            </a:p>
            <a:p>
              <a:pPr algn="ctr"/>
              <a:r>
                <a:rPr lang="en-US" sz="2000" dirty="0"/>
                <a:t>of DNA damage and repair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698259" y="2669059"/>
              <a:ext cx="759941" cy="4703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itle 1"/>
          <p:cNvSpPr txBox="1">
            <a:spLocks/>
          </p:cNvSpPr>
          <p:nvPr/>
        </p:nvSpPr>
        <p:spPr>
          <a:xfrm>
            <a:off x="838200" y="365126"/>
            <a:ext cx="10515600" cy="719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400" b="1" dirty="0" smtClean="0">
                <a:solidFill>
                  <a:srgbClr val="0053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mutational signatures in research</a:t>
            </a:r>
            <a:endParaRPr lang="en-SG" sz="2400" b="1" dirty="0">
              <a:solidFill>
                <a:srgbClr val="0053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0059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Experimental elucidation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7740" y="163728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Analysis of large databases</a:t>
            </a:r>
            <a:endParaRPr lang="en-US" sz="2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507775" y="2012290"/>
            <a:ext cx="1126526" cy="6176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88473" y="2012290"/>
            <a:ext cx="1124712" cy="621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128" y="1637280"/>
            <a:ext cx="119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Discovery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12128" y="4912553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105524" y="4363151"/>
            <a:ext cx="1375607" cy="19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4349" y="5222755"/>
            <a:ext cx="1168739" cy="1062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6457092" y="1070982"/>
            <a:ext cx="4405738" cy="12054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Lecture 1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Introduction and experimental </a:t>
            </a:r>
            <a:r>
              <a:rPr lang="en-US" sz="2000" dirty="0">
                <a:solidFill>
                  <a:schemeClr val="tx1"/>
                </a:solidFill>
              </a:rPr>
              <a:t>study of causes of mutational </a:t>
            </a:r>
            <a:r>
              <a:rPr lang="en-US" sz="2000" dirty="0" smtClean="0">
                <a:solidFill>
                  <a:schemeClr val="tx1"/>
                </a:solidFill>
              </a:rPr>
              <a:t>signatures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361217" y="1152525"/>
            <a:ext cx="4405738" cy="1295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Lecture 2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Machine learning and computational </a:t>
            </a:r>
            <a:r>
              <a:rPr lang="en-US" sz="2000" dirty="0" smtClean="0">
                <a:solidFill>
                  <a:schemeClr val="tx1"/>
                </a:solidFill>
              </a:rPr>
              <a:t>analysis in large databases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86262" y="3099807"/>
            <a:ext cx="3881864" cy="17769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Lecture 3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Differences across the genomic landscape and new understanding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of DNA damage and repair</a:t>
            </a:r>
          </a:p>
        </p:txBody>
      </p:sp>
    </p:spTree>
    <p:extLst>
      <p:ext uri="{BB962C8B-B14F-4D97-AF65-F5344CB8AC3E}">
        <p14:creationId xmlns:p14="http://schemas.microsoft.com/office/powerpoint/2010/main" val="1985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Next, we introduce ourselves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5"/>
          <p:cNvSpPr txBox="1">
            <a:spLocks/>
          </p:cNvSpPr>
          <p:nvPr/>
        </p:nvSpPr>
        <p:spPr>
          <a:xfrm>
            <a:off x="711200" y="333274"/>
            <a:ext cx="11017956" cy="627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400" dirty="0" smtClean="0"/>
              <a:t>Arnoud Boot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PhD in molecular biology: Genomic instability of thyroid and colorectal cancer.</a:t>
            </a:r>
          </a:p>
          <a:p>
            <a:pPr algn="l"/>
            <a:endParaRPr lang="en-US" sz="4400" dirty="0"/>
          </a:p>
        </p:txBody>
      </p:sp>
      <p:pic>
        <p:nvPicPr>
          <p:cNvPr id="4" name="Picture 14" descr="https://www.duke-nus.edu.sg/images/librariesprovider6/pem-staff-library/arnoud-boot1.jpg?Status=Master&amp;sfvrsn=c04fc007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71" y="1265804"/>
            <a:ext cx="2105428" cy="294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0.wp.com/www.geographyrealm.com/wp-content/uploads/2019/02/Equal-Earth-Physical-Map-Raster.png?resize=840%2C463&amp;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090" y="568557"/>
            <a:ext cx="7596398" cy="41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19270700">
            <a:off x="7953024" y="942623"/>
            <a:ext cx="276578" cy="372534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43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5"/>
          <p:cNvSpPr txBox="1">
            <a:spLocks/>
          </p:cNvSpPr>
          <p:nvPr/>
        </p:nvSpPr>
        <p:spPr>
          <a:xfrm>
            <a:off x="711200" y="333274"/>
            <a:ext cx="11017956" cy="627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400" dirty="0" smtClean="0"/>
              <a:t>Arnoud Boot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4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PhD in molecular biology: Genomic instability of thyroid and colorectal cancer.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endParaRPr lang="en-US" sz="2000" dirty="0"/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Since 2016 part of Steve </a:t>
            </a:r>
            <a:r>
              <a:rPr lang="en-US" sz="2000" dirty="0" err="1" smtClean="0"/>
              <a:t>Rozen’s</a:t>
            </a:r>
            <a:r>
              <a:rPr lang="en-US" sz="2000" dirty="0" smtClean="0"/>
              <a:t> lab at the Duke-NUS medical school in Singapore.</a:t>
            </a:r>
          </a:p>
        </p:txBody>
      </p:sp>
      <p:pic>
        <p:nvPicPr>
          <p:cNvPr id="4" name="Picture 14" descr="https://www.duke-nus.edu.sg/images/librariesprovider6/pem-staff-library/arnoud-boot1.jpg?Status=Master&amp;sfvrsn=c04fc007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71" y="1265804"/>
            <a:ext cx="2105428" cy="294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0.wp.com/www.geographyrealm.com/wp-content/uploads/2019/02/Equal-Earth-Physical-Map-Raster.png?resize=840%2C463&amp;ss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8" b="7891"/>
          <a:stretch/>
        </p:blipFill>
        <p:spPr bwMode="auto">
          <a:xfrm>
            <a:off x="4380090" y="818444"/>
            <a:ext cx="7596398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19270700" flipV="1">
            <a:off x="10302014" y="2555277"/>
            <a:ext cx="276578" cy="368653"/>
          </a:xfrm>
          <a:prstGeom prst="downArrow">
            <a:avLst>
              <a:gd name="adj1" fmla="val 4364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18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6200"/>
            <a:ext cx="3369733" cy="8518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Singapore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7400" y="1371600"/>
            <a:ext cx="5943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Small: 50 km (31 mi) </a:t>
            </a:r>
            <a:r>
              <a:rPr lang="en-US" sz="3200" dirty="0" smtClean="0"/>
              <a:t> east-west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      26 </a:t>
            </a:r>
            <a:r>
              <a:rPr lang="en-US" sz="3200" dirty="0"/>
              <a:t>km (16 mi) north-south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5.8 </a:t>
            </a:r>
            <a:r>
              <a:rPr lang="en-US" sz="3200" dirty="0"/>
              <a:t>million people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Formerly poor, now </a:t>
            </a:r>
            <a:r>
              <a:rPr lang="en-US" sz="3200" dirty="0"/>
              <a:t>r</a:t>
            </a:r>
            <a:r>
              <a:rPr lang="en-US" sz="3200" dirty="0" smtClean="0"/>
              <a:t>ich</a:t>
            </a:r>
            <a:r>
              <a:rPr lang="en-US" sz="3200" dirty="0"/>
              <a:t>: per capita GDP &gt; </a:t>
            </a:r>
            <a:r>
              <a:rPr lang="en-US" sz="3200" dirty="0" smtClean="0"/>
              <a:t>US (purchasing power parity, includes non-citizens</a:t>
            </a:r>
            <a:r>
              <a:rPr lang="en-US" sz="3200" dirty="0" smtClean="0"/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26 </a:t>
            </a:r>
            <a:r>
              <a:rPr lang="en-US" sz="3200" dirty="0" err="1" smtClean="0"/>
              <a:t>Covid</a:t>
            </a:r>
            <a:r>
              <a:rPr lang="en-US" sz="3200" dirty="0" smtClean="0"/>
              <a:t>-19 deaths total</a:t>
            </a:r>
            <a:endParaRPr lang="en-US" sz="3200" dirty="0"/>
          </a:p>
        </p:txBody>
      </p:sp>
      <p:sp>
        <p:nvSpPr>
          <p:cNvPr id="2" name="AutoShape 2" descr="Image result for lost in singapore little red dot"/>
          <p:cNvSpPr>
            <a:spLocks noChangeAspect="1" noChangeArrowheads="1"/>
          </p:cNvSpPr>
          <p:nvPr/>
        </p:nvSpPr>
        <p:spPr bwMode="auto">
          <a:xfrm>
            <a:off x="1679575" y="-144463"/>
            <a:ext cx="2766529" cy="276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4419600"/>
            <a:ext cx="569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http://kids.britannica.com/comptons/art-55105/Singapore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990600"/>
            <a:ext cx="4457700" cy="3228975"/>
            <a:chOff x="1066800" y="1992868"/>
            <a:chExt cx="4457700" cy="3228975"/>
          </a:xfrm>
        </p:grpSpPr>
        <p:pic>
          <p:nvPicPr>
            <p:cNvPr id="1026" name="Picture 2" descr="Map/Still:Singapor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992868"/>
              <a:ext cx="4457700" cy="322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581400" y="4191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81400" y="6172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(From CIA World </a:t>
            </a:r>
            <a:r>
              <a:rPr lang="en-US" dirty="0" err="1"/>
              <a:t>Factbook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https://www.cia.gov/library/publications/the-world-factbook</a:t>
            </a:r>
            <a:r>
              <a:rPr lang="en-US" dirty="0"/>
              <a:t>, </a:t>
            </a:r>
            <a:r>
              <a:rPr lang="en-US" dirty="0" smtClean="0"/>
              <a:t>Nov </a:t>
            </a:r>
            <a:r>
              <a:rPr lang="en-US" dirty="0"/>
              <a:t>2017)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817</Words>
  <Application>Microsoft Office PowerPoint</Application>
  <PresentationFormat>Widescreen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Mutational signature analysis pipelines, machine learning, and benchmarking on synthetic data</vt:lpstr>
      <vt:lpstr>Learning objectives of the course </vt:lpstr>
      <vt:lpstr>PowerPoint Presentation</vt:lpstr>
      <vt:lpstr>PowerPoint Presentation</vt:lpstr>
      <vt:lpstr>PowerPoint Presentation</vt:lpstr>
      <vt:lpstr>Next, we introduce ourselves</vt:lpstr>
      <vt:lpstr>PowerPoint Presentation</vt:lpstr>
      <vt:lpstr>PowerPoint Presentation</vt:lpstr>
      <vt:lpstr>Singapore</vt:lpstr>
      <vt:lpstr>Duke-NUS Medical School</vt:lpstr>
      <vt:lpstr>PowerPoint Presentation</vt:lpstr>
      <vt:lpstr>Steve Rozen</vt:lpstr>
      <vt:lpstr>Steve Rozen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Mutational signature analysis pipelines, machine learning, and benchmarking on synthetic data</dc:title>
  <dc:creator>steve rozen</dc:creator>
  <cp:lastModifiedBy>steve rozen</cp:lastModifiedBy>
  <cp:revision>23</cp:revision>
  <dcterms:created xsi:type="dcterms:W3CDTF">2020-05-20T02:58:52Z</dcterms:created>
  <dcterms:modified xsi:type="dcterms:W3CDTF">2020-07-11T05:05:26Z</dcterms:modified>
</cp:coreProperties>
</file>