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2" r:id="rId4"/>
    <p:sldId id="263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85642-C640-47AA-A41A-EB42A2C97A5D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182A5-7AD5-4398-B56C-4579822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1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25 minute talk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8F3B7-3696-45BF-AF4C-73856AD7B843}" type="slidenum">
              <a:rPr lang="en-SG" smtClean="0"/>
              <a:pPr>
                <a:defRPr/>
              </a:pPr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700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1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3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7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1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3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8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1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3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F272-2E12-484B-9775-C35CC4B5D145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5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gi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B4C55-9A55-45A0-A2A5-ECC3126D7CB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-1846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 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ssl.gstatic.com/ui/v1/icons/mail/images/cleard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1" y="1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89217" y="1281543"/>
            <a:ext cx="4551219" cy="2417618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/>
              <a:t>Steven G Rozen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steverozen@gmail.com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Duke-NUS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Medical School, 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Singapore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98765" y="76200"/>
            <a:ext cx="11187546" cy="1170709"/>
          </a:xfrm>
        </p:spPr>
        <p:txBody>
          <a:bodyPr/>
          <a:lstStyle/>
          <a:p>
            <a:pPr algn="l"/>
            <a:r>
              <a:rPr lang="en-US" sz="3600" dirty="0" smtClean="0"/>
              <a:t>Mutational signature analysis</a:t>
            </a:r>
            <a:r>
              <a:rPr lang="en-US" sz="3600" dirty="0" smtClean="0">
                <a:solidFill>
                  <a:srgbClr val="FF0000"/>
                </a:solidFill>
              </a:rPr>
              <a:t/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200" dirty="0" smtClean="0"/>
              <a:t>pipelines, machine learning, and benchmarking on synthetic data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075218" y="5728855"/>
            <a:ext cx="4094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Tutorial </a:t>
            </a:r>
          </a:p>
          <a:p>
            <a:r>
              <a:rPr lang="en-US" sz="2400" dirty="0" smtClean="0"/>
              <a:t>11-12 July 2020</a:t>
            </a:r>
          </a:p>
        </p:txBody>
      </p:sp>
      <p:sp>
        <p:nvSpPr>
          <p:cNvPr id="9" name="Subtitle 5"/>
          <p:cNvSpPr txBox="1">
            <a:spLocks/>
          </p:cNvSpPr>
          <p:nvPr/>
        </p:nvSpPr>
        <p:spPr>
          <a:xfrm>
            <a:off x="8132619" y="1281543"/>
            <a:ext cx="3962398" cy="241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err="1"/>
              <a:t>Ferran</a:t>
            </a:r>
            <a:r>
              <a:rPr lang="en-US" sz="2000" dirty="0"/>
              <a:t> </a:t>
            </a:r>
            <a:r>
              <a:rPr lang="en-US" sz="2000" dirty="0" err="1" smtClean="0"/>
              <a:t>Muiños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ferran.muinos@irbbarcelona.org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Institute for Research in Biomedicine, Barcelona</a:t>
            </a:r>
          </a:p>
          <a:p>
            <a:endParaRPr lang="en-US" sz="2000" dirty="0"/>
          </a:p>
        </p:txBody>
      </p:sp>
      <p:sp>
        <p:nvSpPr>
          <p:cNvPr id="10" name="Subtitle 5"/>
          <p:cNvSpPr txBox="1">
            <a:spLocks/>
          </p:cNvSpPr>
          <p:nvPr/>
        </p:nvSpPr>
        <p:spPr>
          <a:xfrm>
            <a:off x="83125" y="1281543"/>
            <a:ext cx="3941621" cy="241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err="1" smtClean="0"/>
              <a:t>Arnoud</a:t>
            </a:r>
            <a:r>
              <a:rPr lang="en-US" sz="2000" dirty="0" smtClean="0"/>
              <a:t> Boot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arnoud.boot@duke-nus.edu.sg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Duke-NUS Medical School,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Singapore</a:t>
            </a:r>
          </a:p>
          <a:p>
            <a:endParaRPr lang="en-US" sz="2000" dirty="0"/>
          </a:p>
        </p:txBody>
      </p:sp>
      <p:pic>
        <p:nvPicPr>
          <p:cNvPr id="1030" name="Picture 6" descr="bann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95" y="5496358"/>
            <a:ext cx="5455516" cy="109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erran MUIÑOS | PhD Mathematics | IRB Barcelona Institute for ...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r="10659" b="8519"/>
          <a:stretch/>
        </p:blipFill>
        <p:spPr bwMode="auto">
          <a:xfrm>
            <a:off x="9296400" y="2508232"/>
            <a:ext cx="1634837" cy="185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www.duke-nus.edu.sg/images/librariesprovider6/pem-staff-library/arnoud-boot1.jpg?Status=Master&amp;sfvrsn=c04fc007_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75" y="2496273"/>
            <a:ext cx="1401720" cy="196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duke-nus.edu.sg/images/librariesprovider6/pem-staff-library/steve-head-shot-180x250.jpg?Status=Master&amp;sfvrsn=11ad2251_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0" t="8046" r="12441" b="6130"/>
          <a:stretch/>
        </p:blipFill>
        <p:spPr bwMode="auto">
          <a:xfrm>
            <a:off x="5414744" y="2528452"/>
            <a:ext cx="1300164" cy="189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uke NUS Medical Schoo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40" y="4581957"/>
            <a:ext cx="1894791" cy="4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Duke NUS Medical Schoo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431" y="4533467"/>
            <a:ext cx="1894791" cy="4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om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660" y="4429990"/>
            <a:ext cx="1950316" cy="120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9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objectives of the course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596"/>
            <a:ext cx="10515600" cy="524533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Understand the biological context of mutational signature analysis</a:t>
            </a:r>
          </a:p>
          <a:p>
            <a:pPr lvl="1"/>
            <a:r>
              <a:rPr lang="en-US" dirty="0" smtClean="0"/>
              <a:t>How mutational processes (DNA damage/modification, attempts at repair, DNA synthesis) generate signatures</a:t>
            </a:r>
          </a:p>
          <a:p>
            <a:pPr lvl="1"/>
            <a:r>
              <a:rPr lang="en-US" dirty="0" smtClean="0"/>
              <a:t>Common categorizations of mutation types</a:t>
            </a:r>
          </a:p>
          <a:p>
            <a:pPr lvl="1"/>
            <a:r>
              <a:rPr lang="en-US" dirty="0" smtClean="0"/>
              <a:t>Prominent mutational processes and their signatures</a:t>
            </a:r>
            <a:endParaRPr lang="en-US" dirty="0"/>
          </a:p>
          <a:p>
            <a:r>
              <a:rPr lang="en-US" dirty="0" smtClean="0"/>
              <a:t>Understand mutational signature delineation in experimental system</a:t>
            </a:r>
          </a:p>
          <a:p>
            <a:pPr lvl="1"/>
            <a:r>
              <a:rPr lang="en-US" dirty="0" smtClean="0"/>
              <a:t>Computational pipeline from sequencing reads to mutational signatures</a:t>
            </a:r>
          </a:p>
          <a:p>
            <a:pPr lvl="1"/>
            <a:r>
              <a:rPr lang="en-US" dirty="0" smtClean="0"/>
              <a:t>Pitfalls</a:t>
            </a:r>
          </a:p>
          <a:p>
            <a:r>
              <a:rPr lang="en-US" dirty="0" smtClean="0"/>
              <a:t>Understand mutational signature discovery (“extraction”) by data mining, and understand mutational signature “attribution” – determining which mutational signatures are active in a tumor (or other sample)</a:t>
            </a:r>
          </a:p>
          <a:p>
            <a:r>
              <a:rPr lang="en-US" dirty="0" smtClean="0"/>
              <a:t>Understand how DNA damage, attempts at DNA repair, and DNA synthesis interact with the genomic landscape</a:t>
            </a:r>
          </a:p>
        </p:txBody>
      </p:sp>
    </p:spTree>
    <p:extLst>
      <p:ext uri="{BB962C8B-B14F-4D97-AF65-F5344CB8AC3E}">
        <p14:creationId xmlns:p14="http://schemas.microsoft.com/office/powerpoint/2010/main" val="32142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9570" y="3466070"/>
            <a:ext cx="9588842" cy="3293076"/>
          </a:xfrm>
          <a:prstGeom prst="roundRect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/>
          <p:cNvSpPr txBox="1"/>
          <p:nvPr/>
        </p:nvSpPr>
        <p:spPr>
          <a:xfrm>
            <a:off x="4472502" y="2629929"/>
            <a:ext cx="302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Mutational Signatures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761354" y="3132437"/>
            <a:ext cx="3124200" cy="1134184"/>
            <a:chOff x="2057400" y="2712308"/>
            <a:chExt cx="3124200" cy="1134184"/>
          </a:xfrm>
        </p:grpSpPr>
        <p:sp>
          <p:nvSpPr>
            <p:cNvPr id="71" name="TextBox 70"/>
            <p:cNvSpPr txBox="1"/>
            <p:nvPr/>
          </p:nvSpPr>
          <p:spPr>
            <a:xfrm>
              <a:off x="2057400" y="3138606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Molecular cancer epidemiology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H="1">
              <a:off x="3962400" y="2712308"/>
              <a:ext cx="776416" cy="4271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919540" y="4266621"/>
            <a:ext cx="2913786" cy="1508106"/>
            <a:chOff x="3729686" y="3546156"/>
            <a:chExt cx="2913786" cy="1508106"/>
          </a:xfrm>
        </p:grpSpPr>
        <p:sp>
          <p:nvSpPr>
            <p:cNvPr id="74" name="TextBox 73"/>
            <p:cNvSpPr txBox="1"/>
            <p:nvPr/>
          </p:nvSpPr>
          <p:spPr>
            <a:xfrm>
              <a:off x="3729686" y="4038599"/>
              <a:ext cx="29137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Cancer life histories and signature-associated  oncogenic pathways</a:t>
              </a:r>
            </a:p>
          </p:txBody>
        </p:sp>
        <p:cxnSp>
          <p:nvCxnSpPr>
            <p:cNvPr id="75" name="Straight Arrow Connector 74"/>
            <p:cNvCxnSpPr>
              <a:stCxn id="86" idx="2"/>
              <a:endCxn id="74" idx="0"/>
            </p:cNvCxnSpPr>
            <p:nvPr/>
          </p:nvCxnSpPr>
          <p:spPr>
            <a:xfrm>
              <a:off x="5181600" y="3546156"/>
              <a:ext cx="4979" cy="4924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761354" y="4266620"/>
            <a:ext cx="3124200" cy="892555"/>
            <a:chOff x="0" y="3585862"/>
            <a:chExt cx="3124200" cy="892555"/>
          </a:xfrm>
        </p:grpSpPr>
        <p:sp>
          <p:nvSpPr>
            <p:cNvPr id="77" name="TextBox 76"/>
            <p:cNvSpPr txBox="1"/>
            <p:nvPr/>
          </p:nvSpPr>
          <p:spPr>
            <a:xfrm>
              <a:off x="0" y="4078307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Prevention and screening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1592995" y="3585862"/>
              <a:ext cx="0" cy="4924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971154" y="5863280"/>
            <a:ext cx="4800600" cy="807536"/>
            <a:chOff x="2743200" y="5216956"/>
            <a:chExt cx="4800600" cy="807536"/>
          </a:xfrm>
        </p:grpSpPr>
        <p:sp>
          <p:nvSpPr>
            <p:cNvPr id="80" name="TextBox 79"/>
            <p:cNvSpPr txBox="1"/>
            <p:nvPr/>
          </p:nvSpPr>
          <p:spPr>
            <a:xfrm>
              <a:off x="2743200" y="5624382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Specific therapeutic opportunities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5143500" y="5216956"/>
              <a:ext cx="0" cy="4218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114154" y="3132437"/>
            <a:ext cx="2514600" cy="1134184"/>
            <a:chOff x="5410200" y="2712308"/>
            <a:chExt cx="2514600" cy="1134184"/>
          </a:xfrm>
        </p:grpSpPr>
        <p:sp>
          <p:nvSpPr>
            <p:cNvPr id="86" name="TextBox 85"/>
            <p:cNvSpPr txBox="1"/>
            <p:nvPr/>
          </p:nvSpPr>
          <p:spPr>
            <a:xfrm>
              <a:off x="5410200" y="3138606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How do mutations cause cancer?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6667500" y="2712308"/>
              <a:ext cx="0" cy="4880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402213" y="3089188"/>
            <a:ext cx="3503141" cy="1177433"/>
            <a:chOff x="7698259" y="2669059"/>
            <a:chExt cx="3503141" cy="1177433"/>
          </a:xfrm>
        </p:grpSpPr>
        <p:sp>
          <p:nvSpPr>
            <p:cNvPr id="89" name="TextBox 88"/>
            <p:cNvSpPr txBox="1"/>
            <p:nvPr/>
          </p:nvSpPr>
          <p:spPr>
            <a:xfrm>
              <a:off x="8229600" y="3138606"/>
              <a:ext cx="2971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Understanding</a:t>
              </a:r>
              <a:endParaRPr lang="en-US" sz="2000" dirty="0"/>
            </a:p>
            <a:p>
              <a:pPr algn="ctr"/>
              <a:r>
                <a:rPr lang="en-US" sz="2000" dirty="0"/>
                <a:t>of DNA damage and repair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7698259" y="2669059"/>
              <a:ext cx="759941" cy="4703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itle 1"/>
          <p:cNvSpPr txBox="1">
            <a:spLocks/>
          </p:cNvSpPr>
          <p:nvPr/>
        </p:nvSpPr>
        <p:spPr>
          <a:xfrm>
            <a:off x="838200" y="365126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 b="1" dirty="0" smtClean="0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of mutational signatures in research</a:t>
            </a:r>
            <a:endParaRPr lang="en-SG" sz="2400" b="1" dirty="0">
              <a:solidFill>
                <a:srgbClr val="0053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2128" y="4912553"/>
            <a:ext cx="136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105524" y="4363151"/>
            <a:ext cx="1375607" cy="1921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354349" y="5222755"/>
            <a:ext cx="1168739" cy="1062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6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9570" y="3466070"/>
            <a:ext cx="9588842" cy="3293076"/>
          </a:xfrm>
          <a:prstGeom prst="roundRect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ounded Rectangle 30"/>
          <p:cNvSpPr/>
          <p:nvPr/>
        </p:nvSpPr>
        <p:spPr>
          <a:xfrm>
            <a:off x="1699570" y="1430434"/>
            <a:ext cx="9588842" cy="813802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/>
          <p:cNvSpPr txBox="1"/>
          <p:nvPr/>
        </p:nvSpPr>
        <p:spPr>
          <a:xfrm>
            <a:off x="4472502" y="2629929"/>
            <a:ext cx="302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Mutational Signatures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761354" y="3132437"/>
            <a:ext cx="3124200" cy="1134184"/>
            <a:chOff x="2057400" y="2712308"/>
            <a:chExt cx="3124200" cy="1134184"/>
          </a:xfrm>
        </p:grpSpPr>
        <p:sp>
          <p:nvSpPr>
            <p:cNvPr id="71" name="TextBox 70"/>
            <p:cNvSpPr txBox="1"/>
            <p:nvPr/>
          </p:nvSpPr>
          <p:spPr>
            <a:xfrm>
              <a:off x="2057400" y="3138606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Molecular cancer epidemiology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H="1">
              <a:off x="3962400" y="2712308"/>
              <a:ext cx="776416" cy="4271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919540" y="4266621"/>
            <a:ext cx="2913786" cy="1508106"/>
            <a:chOff x="3729686" y="3546156"/>
            <a:chExt cx="2913786" cy="1508106"/>
          </a:xfrm>
        </p:grpSpPr>
        <p:sp>
          <p:nvSpPr>
            <p:cNvPr id="74" name="TextBox 73"/>
            <p:cNvSpPr txBox="1"/>
            <p:nvPr/>
          </p:nvSpPr>
          <p:spPr>
            <a:xfrm>
              <a:off x="3729686" y="4038599"/>
              <a:ext cx="29137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Cancer life histories and signature-associated  oncogenic pathways</a:t>
              </a:r>
            </a:p>
          </p:txBody>
        </p:sp>
        <p:cxnSp>
          <p:nvCxnSpPr>
            <p:cNvPr id="75" name="Straight Arrow Connector 74"/>
            <p:cNvCxnSpPr>
              <a:stCxn id="86" idx="2"/>
              <a:endCxn id="74" idx="0"/>
            </p:cNvCxnSpPr>
            <p:nvPr/>
          </p:nvCxnSpPr>
          <p:spPr>
            <a:xfrm>
              <a:off x="5181600" y="3546156"/>
              <a:ext cx="4979" cy="4924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761354" y="4266620"/>
            <a:ext cx="3124200" cy="892555"/>
            <a:chOff x="0" y="3585862"/>
            <a:chExt cx="3124200" cy="892555"/>
          </a:xfrm>
        </p:grpSpPr>
        <p:sp>
          <p:nvSpPr>
            <p:cNvPr id="77" name="TextBox 76"/>
            <p:cNvSpPr txBox="1"/>
            <p:nvPr/>
          </p:nvSpPr>
          <p:spPr>
            <a:xfrm>
              <a:off x="0" y="4078307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Prevention and screening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1592995" y="3585862"/>
              <a:ext cx="0" cy="4924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971154" y="5863280"/>
            <a:ext cx="4800600" cy="807536"/>
            <a:chOff x="2743200" y="5216956"/>
            <a:chExt cx="4800600" cy="807536"/>
          </a:xfrm>
        </p:grpSpPr>
        <p:sp>
          <p:nvSpPr>
            <p:cNvPr id="80" name="TextBox 79"/>
            <p:cNvSpPr txBox="1"/>
            <p:nvPr/>
          </p:nvSpPr>
          <p:spPr>
            <a:xfrm>
              <a:off x="2743200" y="5624382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Specific therapeutic opportunities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5143500" y="5216956"/>
              <a:ext cx="0" cy="4218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114154" y="3132437"/>
            <a:ext cx="2514600" cy="1134184"/>
            <a:chOff x="5410200" y="2712308"/>
            <a:chExt cx="2514600" cy="1134184"/>
          </a:xfrm>
        </p:grpSpPr>
        <p:sp>
          <p:nvSpPr>
            <p:cNvPr id="86" name="TextBox 85"/>
            <p:cNvSpPr txBox="1"/>
            <p:nvPr/>
          </p:nvSpPr>
          <p:spPr>
            <a:xfrm>
              <a:off x="5410200" y="3138606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How do mutations cause cancer?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6667500" y="2712308"/>
              <a:ext cx="0" cy="4880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402213" y="3089188"/>
            <a:ext cx="3503141" cy="1177433"/>
            <a:chOff x="7698259" y="2669059"/>
            <a:chExt cx="3503141" cy="1177433"/>
          </a:xfrm>
        </p:grpSpPr>
        <p:sp>
          <p:nvSpPr>
            <p:cNvPr id="89" name="TextBox 88"/>
            <p:cNvSpPr txBox="1"/>
            <p:nvPr/>
          </p:nvSpPr>
          <p:spPr>
            <a:xfrm>
              <a:off x="8229600" y="3138606"/>
              <a:ext cx="2971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Understanding</a:t>
              </a:r>
              <a:endParaRPr lang="en-US" sz="2000" dirty="0"/>
            </a:p>
            <a:p>
              <a:pPr algn="ctr"/>
              <a:r>
                <a:rPr lang="en-US" sz="2000" dirty="0"/>
                <a:t>of DNA damage and repair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7698259" y="2669059"/>
              <a:ext cx="759941" cy="4703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itle 1"/>
          <p:cNvSpPr txBox="1">
            <a:spLocks/>
          </p:cNvSpPr>
          <p:nvPr/>
        </p:nvSpPr>
        <p:spPr>
          <a:xfrm>
            <a:off x="838200" y="365126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 b="1" dirty="0" smtClean="0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of mutational signatures in research</a:t>
            </a:r>
            <a:endParaRPr lang="en-SG" sz="2400" b="1" dirty="0">
              <a:solidFill>
                <a:srgbClr val="0053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70059" y="163728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Experimental elucidation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947740" y="163728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Analysis of large databases</a:t>
            </a:r>
            <a:endParaRPr lang="en-US" sz="2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507775" y="2012290"/>
            <a:ext cx="1126526" cy="6176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388473" y="2012290"/>
            <a:ext cx="1124712" cy="621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2128" y="1637280"/>
            <a:ext cx="119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Discovery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12128" y="4912553"/>
            <a:ext cx="136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105524" y="4363151"/>
            <a:ext cx="1375607" cy="1921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354349" y="5222755"/>
            <a:ext cx="1168739" cy="1062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9570" y="3466070"/>
            <a:ext cx="9588842" cy="3293076"/>
          </a:xfrm>
          <a:prstGeom prst="roundRect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ounded Rectangle 30"/>
          <p:cNvSpPr/>
          <p:nvPr/>
        </p:nvSpPr>
        <p:spPr>
          <a:xfrm>
            <a:off x="1699570" y="1430434"/>
            <a:ext cx="9588842" cy="813802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/>
          <p:cNvSpPr txBox="1"/>
          <p:nvPr/>
        </p:nvSpPr>
        <p:spPr>
          <a:xfrm>
            <a:off x="4472502" y="2629929"/>
            <a:ext cx="302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Mutational Signatures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761354" y="3132437"/>
            <a:ext cx="3124200" cy="1134184"/>
            <a:chOff x="2057400" y="2712308"/>
            <a:chExt cx="3124200" cy="1134184"/>
          </a:xfrm>
        </p:grpSpPr>
        <p:sp>
          <p:nvSpPr>
            <p:cNvPr id="71" name="TextBox 70"/>
            <p:cNvSpPr txBox="1"/>
            <p:nvPr/>
          </p:nvSpPr>
          <p:spPr>
            <a:xfrm>
              <a:off x="2057400" y="3138606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Molecular cancer epidemiology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H="1">
              <a:off x="3962400" y="2712308"/>
              <a:ext cx="776416" cy="4271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919540" y="4266621"/>
            <a:ext cx="2913786" cy="1508106"/>
            <a:chOff x="3729686" y="3546156"/>
            <a:chExt cx="2913786" cy="1508106"/>
          </a:xfrm>
        </p:grpSpPr>
        <p:sp>
          <p:nvSpPr>
            <p:cNvPr id="74" name="TextBox 73"/>
            <p:cNvSpPr txBox="1"/>
            <p:nvPr/>
          </p:nvSpPr>
          <p:spPr>
            <a:xfrm>
              <a:off x="3729686" y="4038599"/>
              <a:ext cx="29137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Cancer life histories and signature-associated  oncogenic pathways</a:t>
              </a:r>
            </a:p>
          </p:txBody>
        </p:sp>
        <p:cxnSp>
          <p:nvCxnSpPr>
            <p:cNvPr id="75" name="Straight Arrow Connector 74"/>
            <p:cNvCxnSpPr>
              <a:stCxn id="86" idx="2"/>
              <a:endCxn id="74" idx="0"/>
            </p:cNvCxnSpPr>
            <p:nvPr/>
          </p:nvCxnSpPr>
          <p:spPr>
            <a:xfrm>
              <a:off x="5181600" y="3546156"/>
              <a:ext cx="4979" cy="4924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761354" y="4266620"/>
            <a:ext cx="3124200" cy="892555"/>
            <a:chOff x="0" y="3585862"/>
            <a:chExt cx="3124200" cy="892555"/>
          </a:xfrm>
        </p:grpSpPr>
        <p:sp>
          <p:nvSpPr>
            <p:cNvPr id="77" name="TextBox 76"/>
            <p:cNvSpPr txBox="1"/>
            <p:nvPr/>
          </p:nvSpPr>
          <p:spPr>
            <a:xfrm>
              <a:off x="0" y="4078307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Prevention and screening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1592995" y="3585862"/>
              <a:ext cx="0" cy="4924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971154" y="5863280"/>
            <a:ext cx="4800600" cy="807536"/>
            <a:chOff x="2743200" y="5216956"/>
            <a:chExt cx="4800600" cy="807536"/>
          </a:xfrm>
        </p:grpSpPr>
        <p:sp>
          <p:nvSpPr>
            <p:cNvPr id="80" name="TextBox 79"/>
            <p:cNvSpPr txBox="1"/>
            <p:nvPr/>
          </p:nvSpPr>
          <p:spPr>
            <a:xfrm>
              <a:off x="2743200" y="5624382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Specific therapeutic opportunities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5143500" y="5216956"/>
              <a:ext cx="0" cy="4218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114154" y="3132437"/>
            <a:ext cx="2514600" cy="1134184"/>
            <a:chOff x="5410200" y="2712308"/>
            <a:chExt cx="2514600" cy="1134184"/>
          </a:xfrm>
        </p:grpSpPr>
        <p:sp>
          <p:nvSpPr>
            <p:cNvPr id="86" name="TextBox 85"/>
            <p:cNvSpPr txBox="1"/>
            <p:nvPr/>
          </p:nvSpPr>
          <p:spPr>
            <a:xfrm>
              <a:off x="5410200" y="3138606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How do mutations cause cancer?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6667500" y="2712308"/>
              <a:ext cx="0" cy="4880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402213" y="3089188"/>
            <a:ext cx="3503141" cy="1177433"/>
            <a:chOff x="7698259" y="2669059"/>
            <a:chExt cx="3503141" cy="1177433"/>
          </a:xfrm>
        </p:grpSpPr>
        <p:sp>
          <p:nvSpPr>
            <p:cNvPr id="89" name="TextBox 88"/>
            <p:cNvSpPr txBox="1"/>
            <p:nvPr/>
          </p:nvSpPr>
          <p:spPr>
            <a:xfrm>
              <a:off x="8229600" y="3138606"/>
              <a:ext cx="2971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Understanding</a:t>
              </a:r>
              <a:endParaRPr lang="en-US" sz="2000" dirty="0"/>
            </a:p>
            <a:p>
              <a:pPr algn="ctr"/>
              <a:r>
                <a:rPr lang="en-US" sz="2000" dirty="0"/>
                <a:t>of DNA damage and repair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7698259" y="2669059"/>
              <a:ext cx="759941" cy="4703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itle 1"/>
          <p:cNvSpPr txBox="1">
            <a:spLocks/>
          </p:cNvSpPr>
          <p:nvPr/>
        </p:nvSpPr>
        <p:spPr>
          <a:xfrm>
            <a:off x="838200" y="365126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 b="1" dirty="0" smtClean="0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of mutational signatures in research</a:t>
            </a:r>
            <a:endParaRPr lang="en-SG" sz="2400" b="1" dirty="0">
              <a:solidFill>
                <a:srgbClr val="0053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70059" y="163728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Experimental elucidation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947740" y="163728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Analysis of large databases</a:t>
            </a:r>
            <a:endParaRPr lang="en-US" sz="2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507775" y="2012290"/>
            <a:ext cx="1126526" cy="6176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388473" y="2012290"/>
            <a:ext cx="1124712" cy="621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2128" y="1637280"/>
            <a:ext cx="119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Discovery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12128" y="4912553"/>
            <a:ext cx="136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105524" y="4363151"/>
            <a:ext cx="1375607" cy="1921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354349" y="5222755"/>
            <a:ext cx="1168739" cy="1062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457092" y="1070982"/>
            <a:ext cx="4405738" cy="12054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Lecture 1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Introduction and experimental </a:t>
            </a:r>
            <a:r>
              <a:rPr lang="en-US" sz="2000" dirty="0">
                <a:solidFill>
                  <a:schemeClr val="tx1"/>
                </a:solidFill>
              </a:rPr>
              <a:t>study of causes of mutational </a:t>
            </a:r>
            <a:r>
              <a:rPr lang="en-US" sz="2000" dirty="0" smtClean="0">
                <a:solidFill>
                  <a:schemeClr val="tx1"/>
                </a:solidFill>
              </a:rPr>
              <a:t>signatures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361217" y="1152525"/>
            <a:ext cx="4405738" cy="12954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Lecture 2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Machine learning and computational </a:t>
            </a:r>
            <a:r>
              <a:rPr lang="en-US" sz="2000" dirty="0" smtClean="0">
                <a:solidFill>
                  <a:schemeClr val="tx1"/>
                </a:solidFill>
              </a:rPr>
              <a:t>analysis in large databases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786262" y="3099807"/>
            <a:ext cx="3881864" cy="17769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Lecture 3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Differences across the genomic landscape and new understanding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of DNA damage and repair</a:t>
            </a:r>
          </a:p>
        </p:txBody>
      </p:sp>
    </p:spTree>
    <p:extLst>
      <p:ext uri="{BB962C8B-B14F-4D97-AF65-F5344CB8AC3E}">
        <p14:creationId xmlns:p14="http://schemas.microsoft.com/office/powerpoint/2010/main" val="1985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Next, we introduce ourselves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313</Words>
  <Application>Microsoft Office PowerPoint</Application>
  <PresentationFormat>Widescreen</PresentationFormat>
  <Paragraphs>72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Mutational signature analysis pipelines, machine learning, and benchmarking on synthetic data</vt:lpstr>
      <vt:lpstr>Learning objectives of the course </vt:lpstr>
      <vt:lpstr>PowerPoint Presentation</vt:lpstr>
      <vt:lpstr>PowerPoint Presentation</vt:lpstr>
      <vt:lpstr>PowerPoint Presentation</vt:lpstr>
      <vt:lpstr>Next, we introduce ourselves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Mutational signature analysis pipelines, machine learning, and benchmarking on synthetic data</dc:title>
  <dc:creator>steve rozen</dc:creator>
  <cp:lastModifiedBy>steve rozen</cp:lastModifiedBy>
  <cp:revision>19</cp:revision>
  <dcterms:created xsi:type="dcterms:W3CDTF">2020-05-20T02:58:52Z</dcterms:created>
  <dcterms:modified xsi:type="dcterms:W3CDTF">2020-06-26T15:03:20Z</dcterms:modified>
</cp:coreProperties>
</file>