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.gif" ContentType="image/gif"/>
  <Override PartName="/ppt/media/image6.png" ContentType="image/png"/>
  <Override PartName="/ppt/media/image7.png" ContentType="image/png"/>
  <Override PartName="/ppt/media/image8.png" ContentType="image/png"/>
  <Override PartName="/ppt/media/image13.gif" ContentType="image/gif"/>
  <Override PartName="/ppt/media/image19.jpeg" ContentType="image/jpeg"/>
  <Override PartName="/ppt/media/image11.jpeg" ContentType="image/jpeg"/>
  <Override PartName="/ppt/media/image14.jpeg" ContentType="image/jpe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6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ACDD5DB-BCD6-4E04-966F-B8B2F25DE90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25 minute talk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D9B528-C6A3-40E0-B08E-E20005D7D1C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1F70612-0921-4550-B44A-A6B95B0C942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CE2B86-9938-40F6-AF71-3674D227DEE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110C1AD-3F1D-413B-9131-540B077B229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7DC64E-3886-406B-9DD2-83026E5CF4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8CEEAA8-684A-4264-8F10-2806F6B30DF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571801-7067-4684-AF0D-E0FBBCE9C0C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hyperlink" Target="https://www.duke-nus.edu.sg/education/our-programmes/phd/qbm-phd" TargetMode="External"/><Relationship Id="rId4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intogen.org/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hyperlink" Target="https://www.cia.gov/library/publications/the-world-factbook" TargetMode="External"/><Relationship Id="rId3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4B924E5-8600-4A35-8B67-40D8973FBA3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523880" y="-183600"/>
            <a:ext cx="31212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1587600" y="0"/>
            <a:ext cx="9000" cy="9000"/>
          </a:xfrm>
          <a:prstGeom prst="rect">
            <a:avLst/>
          </a:prstGeom>
          <a:ln>
            <a:noFill/>
          </a:ln>
        </p:spPr>
      </p:pic>
      <p:sp>
        <p:nvSpPr>
          <p:cNvPr id="132" name="TextShape 3"/>
          <p:cNvSpPr txBox="1"/>
          <p:nvPr/>
        </p:nvSpPr>
        <p:spPr>
          <a:xfrm>
            <a:off x="3789360" y="1281600"/>
            <a:ext cx="4550760" cy="241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Steven G Rozen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Calibri"/>
              </a:rPr>
              <a:t>steverozen@gmail.com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Calibri"/>
              </a:rPr>
              <a:t>Duke-NUS Medical School,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Calibri"/>
              </a:rPr>
              <a:t>Singapore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498600" y="76320"/>
            <a:ext cx="11187360" cy="1170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s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,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,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075360" y="5728680"/>
            <a:ext cx="40935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Tutorial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11-12 July 2020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8132760" y="1281600"/>
            <a:ext cx="3962160" cy="24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Ferran Muiños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Calibri"/>
              </a:rPr>
              <a:t>ferran.muinos@irbbarcelona.org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Calibri"/>
              </a:rPr>
              <a:t>Institute for Research in Biomedicine, Barcelona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83160" y="1281600"/>
            <a:ext cx="3941280" cy="24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Arnoud Boot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Calibri"/>
              </a:rPr>
              <a:t>arnoud.boot@duke-nus.edu.sg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Calibri"/>
              </a:rPr>
              <a:t>Duke-NUS Medical School,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Calibri"/>
              </a:rPr>
              <a:t>Singapore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7" name="Picture 6" descr=""/>
          <p:cNvPicPr/>
          <p:nvPr/>
        </p:nvPicPr>
        <p:blipFill>
          <a:blip r:embed="rId2"/>
          <a:stretch/>
        </p:blipFill>
        <p:spPr>
          <a:xfrm>
            <a:off x="515880" y="5496480"/>
            <a:ext cx="5455080" cy="1093680"/>
          </a:xfrm>
          <a:prstGeom prst="rect">
            <a:avLst/>
          </a:prstGeom>
          <a:ln>
            <a:noFill/>
          </a:ln>
        </p:spPr>
      </p:pic>
      <p:pic>
        <p:nvPicPr>
          <p:cNvPr id="138" name="Picture 12" descr=""/>
          <p:cNvPicPr/>
          <p:nvPr/>
        </p:nvPicPr>
        <p:blipFill>
          <a:blip r:embed="rId3"/>
          <a:srcRect l="8755" t="0" r="10659" b="8518"/>
          <a:stretch/>
        </p:blipFill>
        <p:spPr>
          <a:xfrm>
            <a:off x="9296280" y="2508120"/>
            <a:ext cx="1634400" cy="1855440"/>
          </a:xfrm>
          <a:prstGeom prst="rect">
            <a:avLst/>
          </a:prstGeom>
          <a:ln>
            <a:noFill/>
          </a:ln>
        </p:spPr>
      </p:pic>
      <p:pic>
        <p:nvPicPr>
          <p:cNvPr id="139" name="Picture 14" descr=""/>
          <p:cNvPicPr/>
          <p:nvPr/>
        </p:nvPicPr>
        <p:blipFill>
          <a:blip r:embed="rId4"/>
          <a:stretch/>
        </p:blipFill>
        <p:spPr>
          <a:xfrm>
            <a:off x="1353240" y="2496240"/>
            <a:ext cx="1401480" cy="1962000"/>
          </a:xfrm>
          <a:prstGeom prst="rect">
            <a:avLst/>
          </a:prstGeom>
          <a:ln>
            <a:noFill/>
          </a:ln>
        </p:spPr>
      </p:pic>
      <p:pic>
        <p:nvPicPr>
          <p:cNvPr id="140" name="Picture 16" descr=""/>
          <p:cNvPicPr/>
          <p:nvPr/>
        </p:nvPicPr>
        <p:blipFill>
          <a:blip r:embed="rId5"/>
          <a:srcRect l="5606" t="8042" r="12429" b="6122"/>
          <a:stretch/>
        </p:blipFill>
        <p:spPr>
          <a:xfrm>
            <a:off x="5414760" y="2528280"/>
            <a:ext cx="1299960" cy="1890720"/>
          </a:xfrm>
          <a:prstGeom prst="rect">
            <a:avLst/>
          </a:prstGeom>
          <a:ln>
            <a:noFill/>
          </a:ln>
        </p:spPr>
      </p:pic>
      <p:pic>
        <p:nvPicPr>
          <p:cNvPr id="141" name="Picture 20" descr=""/>
          <p:cNvPicPr/>
          <p:nvPr/>
        </p:nvPicPr>
        <p:blipFill>
          <a:blip r:embed="rId6"/>
          <a:stretch/>
        </p:blipFill>
        <p:spPr>
          <a:xfrm>
            <a:off x="1106640" y="4582080"/>
            <a:ext cx="1894320" cy="419040"/>
          </a:xfrm>
          <a:prstGeom prst="rect">
            <a:avLst/>
          </a:prstGeom>
          <a:ln>
            <a:noFill/>
          </a:ln>
        </p:spPr>
      </p:pic>
      <p:pic>
        <p:nvPicPr>
          <p:cNvPr id="142" name="Picture 20" descr=""/>
          <p:cNvPicPr/>
          <p:nvPr/>
        </p:nvPicPr>
        <p:blipFill>
          <a:blip r:embed="rId7"/>
          <a:stretch/>
        </p:blipFill>
        <p:spPr>
          <a:xfrm>
            <a:off x="5117400" y="4533480"/>
            <a:ext cx="1894320" cy="419040"/>
          </a:xfrm>
          <a:prstGeom prst="rect">
            <a:avLst/>
          </a:prstGeom>
          <a:ln>
            <a:noFill/>
          </a:ln>
        </p:spPr>
      </p:pic>
      <p:pic>
        <p:nvPicPr>
          <p:cNvPr id="143" name="Picture 22" descr=""/>
          <p:cNvPicPr/>
          <p:nvPr/>
        </p:nvPicPr>
        <p:blipFill>
          <a:blip r:embed="rId8"/>
          <a:stretch/>
        </p:blipFill>
        <p:spPr>
          <a:xfrm>
            <a:off x="9138600" y="4430160"/>
            <a:ext cx="1950120" cy="120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0880" y="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Duke-NUS Medical School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206D876-9444-4BDF-98E3-AFBD3C0101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3" name="Picture 6" descr=""/>
          <p:cNvPicPr/>
          <p:nvPr/>
        </p:nvPicPr>
        <p:blipFill>
          <a:blip r:embed="rId1"/>
          <a:stretch/>
        </p:blipFill>
        <p:spPr>
          <a:xfrm>
            <a:off x="533520" y="1066680"/>
            <a:ext cx="3706560" cy="4938480"/>
          </a:xfrm>
          <a:prstGeom prst="rect">
            <a:avLst/>
          </a:prstGeom>
          <a:ln>
            <a:noFill/>
          </a:ln>
        </p:spPr>
      </p:pic>
      <p:pic>
        <p:nvPicPr>
          <p:cNvPr id="254" name="Picture 7" descr=""/>
          <p:cNvPicPr/>
          <p:nvPr/>
        </p:nvPicPr>
        <p:blipFill>
          <a:blip r:embed="rId2"/>
          <a:srcRect l="0" t="4266" r="61405" b="12612"/>
          <a:stretch/>
        </p:blipFill>
        <p:spPr>
          <a:xfrm>
            <a:off x="7620120" y="0"/>
            <a:ext cx="2804760" cy="1263240"/>
          </a:xfrm>
          <a:prstGeom prst="rect">
            <a:avLst/>
          </a:prstGeom>
          <a:ln>
            <a:noFill/>
          </a:ln>
        </p:spPr>
      </p:pic>
      <p:sp>
        <p:nvSpPr>
          <p:cNvPr id="255" name="CustomShape 3"/>
          <p:cNvSpPr/>
          <p:nvPr/>
        </p:nvSpPr>
        <p:spPr>
          <a:xfrm>
            <a:off x="4648320" y="1447920"/>
            <a:ext cx="6705360" cy="56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Nonprofit partnership</a:t>
            </a:r>
            <a:endParaRPr b="0" lang="en-US" sz="2800" spc="-1" strike="noStrike">
              <a:latin typeface="Arial"/>
            </a:endParaRPr>
          </a:p>
          <a:p>
            <a:pPr lvl="1" marL="814320" indent="-256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Duke in North Carolina, USA</a:t>
            </a:r>
            <a:endParaRPr b="0" lang="en-US" sz="2800" spc="-1" strike="noStrike">
              <a:latin typeface="Arial"/>
            </a:endParaRPr>
          </a:p>
          <a:p>
            <a:pPr lvl="1" marL="814320" indent="-256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National University of Singapore (NUS)</a:t>
            </a:r>
            <a:endParaRPr b="0" lang="en-US" sz="2800" spc="-1" strike="noStrike">
              <a:latin typeface="Arial"/>
            </a:endParaRPr>
          </a:p>
          <a:p>
            <a:pPr lvl="1" marL="814320" indent="-256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SingHealth, largest public healthcare provider, 3 hospitals, 3,100 beds</a:t>
            </a:r>
            <a:endParaRPr b="0" lang="en-US" sz="2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60 MDs / year</a:t>
            </a:r>
            <a:endParaRPr b="0" lang="en-US" sz="2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 PhD students / year</a:t>
            </a:r>
            <a:endParaRPr b="0" lang="en-US" sz="2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PhD program in quantitative biology and medicine: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https://www.duke-nus.edu.sg/education/our-programmes/phd/qbm-phd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711360" y="333360"/>
            <a:ext cx="11017440" cy="62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Arnoud Boot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Interests: Functional genomics; combining bioinformatics tools with wet-lab experiments to study mechanisms underlying tumorigenesis</a:t>
            </a:r>
            <a:endParaRPr b="0" lang="en-US" sz="24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Mutagenesis</a:t>
            </a:r>
            <a:endParaRPr b="0" lang="en-US" sz="20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DNA repair and maintenance</a:t>
            </a:r>
            <a:endParaRPr b="0" lang="en-US" sz="20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Epigenetics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Research contributions to the field of mutational signatures: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First to describe the mutational signatures of:</a:t>
            </a:r>
            <a:endParaRPr b="0" lang="en-US" sz="20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Cisplatin (Boot et al., Gen.Res, 2018)</a:t>
            </a:r>
            <a:endParaRPr b="0" lang="en-US" sz="20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Colibactin (Boot et al., Gen.Res, 2020)</a:t>
            </a:r>
            <a:endParaRPr b="0" lang="en-US" sz="20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TOP2A p.K743N (Boot et al., bioRxiv, 2020)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Also contributed to </a:t>
            </a:r>
            <a:endParaRPr b="0" lang="en-US" sz="2000" spc="-1" strike="noStrike">
              <a:latin typeface="Arial"/>
            </a:endParaRPr>
          </a:p>
          <a:p>
            <a:pPr lvl="2" marL="12574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Aflatoxin B1 (Huang et al., Gen.Res, 2017)</a:t>
            </a:r>
            <a:endParaRPr b="0" lang="en-US" sz="20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Aristolochic acid (Ng et al., STM, 2017)</a:t>
            </a:r>
            <a:endParaRPr b="0" lang="en-US" sz="2000" spc="-1" strike="noStrike">
              <a:latin typeface="Arial"/>
            </a:endParaRPr>
          </a:p>
          <a:p>
            <a:pPr lvl="2" marL="14860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Pan Cancer Analysis of Whole Genomes (Alexandrov et al., Nature, 2020)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533520" y="152280"/>
            <a:ext cx="109724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Steve Rozen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57200" y="1143000"/>
            <a:ext cx="10972440" cy="5223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Undergrad degree in performing arts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Concluded it wasn’t viable (and not very interesting and I wasn’t very talented)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Got a masters in computer science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Worked on Wall Street for 2 years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Got a PhD in computer science (the dumb way, part time)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Was not willing to relocate for a faculty job in computer science for family reasons, so went to work for Eric Lander at a “genome center”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Helped sequence the human and mouse genomes (small role in huge international effort)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Wrote the Primer3 software and web interface (with Helen Skaletsky), cited by 20,000  papers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5E0A58D-C025-4E5C-B0EF-18E3B98DA7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533520" y="152280"/>
            <a:ext cx="109724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Steve Rozen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609480" y="914400"/>
            <a:ext cx="10134360" cy="571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Went to the lab of David Page and did a mix of lab work and bioinformatics for 8 years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very high profile genetics publications (Nature, Nature Genetics)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Went to Duke-NUS in 2008, found great collaborators in cancer genomics (Patrick Tan, Bin Teh)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Caught the cancer-resequencing wave: high impact papers  on aristolochic acid, gastric cancer, bile duct cancer, 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Last several years heavily involved in mutational signatures, both from data mining and experimental elucidation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Mutational signatures also showed widespread exposure to the carcinogen and nephrotoxin aristolochic acid in multiple cancer types; trying to raise awareness, get more funding, and get more researchers working on this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E9A2C93-2986-43D3-BDE2-4591DFB76F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33520" y="152280"/>
            <a:ext cx="109724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ñ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09A2207-2C4E-4C8E-864D-2AC6FE345FD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640080" y="4112280"/>
            <a:ext cx="4572000" cy="240012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7964640" y="4077720"/>
            <a:ext cx="3406320" cy="2397960"/>
          </a:xfrm>
          <a:prstGeom prst="rect">
            <a:avLst/>
          </a:prstGeom>
          <a:ln>
            <a:noFill/>
          </a:ln>
        </p:spPr>
      </p:pic>
      <p:pic>
        <p:nvPicPr>
          <p:cNvPr id="267" name="Picture 2" descr=""/>
          <p:cNvPicPr/>
          <p:nvPr/>
        </p:nvPicPr>
        <p:blipFill>
          <a:blip r:embed="rId3"/>
          <a:stretch/>
        </p:blipFill>
        <p:spPr>
          <a:xfrm>
            <a:off x="4495680" y="673200"/>
            <a:ext cx="5120640" cy="2822400"/>
          </a:xfrm>
          <a:prstGeom prst="rect">
            <a:avLst/>
          </a:prstGeom>
          <a:ln>
            <a:noFill/>
          </a:ln>
        </p:spPr>
      </p:pic>
      <p:sp>
        <p:nvSpPr>
          <p:cNvPr id="268" name="CustomShape 3"/>
          <p:cNvSpPr/>
          <p:nvPr/>
        </p:nvSpPr>
        <p:spPr>
          <a:xfrm flipV="1" rot="19270800">
            <a:off x="7049160" y="1315440"/>
            <a:ext cx="212040" cy="282600"/>
          </a:xfrm>
          <a:prstGeom prst="downArrow">
            <a:avLst>
              <a:gd name="adj1" fmla="val 4364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TextShape 4"/>
          <p:cNvSpPr txBox="1"/>
          <p:nvPr/>
        </p:nvSpPr>
        <p:spPr>
          <a:xfrm>
            <a:off x="540720" y="3657600"/>
            <a:ext cx="3665520" cy="407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Barcelona, Spain (work)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0" name="Picture 12" descr=""/>
          <p:cNvPicPr/>
          <p:nvPr/>
        </p:nvPicPr>
        <p:blipFill>
          <a:blip r:embed="rId4"/>
          <a:srcRect l="8755" t="0" r="10659" b="8518"/>
          <a:stretch/>
        </p:blipFill>
        <p:spPr>
          <a:xfrm>
            <a:off x="1133280" y="966960"/>
            <a:ext cx="2103120" cy="2387520"/>
          </a:xfrm>
          <a:prstGeom prst="rect">
            <a:avLst/>
          </a:prstGeom>
          <a:ln>
            <a:noFill/>
          </a:ln>
        </p:spPr>
      </p:pic>
      <p:sp>
        <p:nvSpPr>
          <p:cNvPr id="271" name="TextShape 5"/>
          <p:cNvSpPr txBox="1"/>
          <p:nvPr/>
        </p:nvSpPr>
        <p:spPr>
          <a:xfrm>
            <a:off x="7896240" y="3563280"/>
            <a:ext cx="402300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Sant Pol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 Mar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(home)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6"/>
          <p:cNvSpPr txBox="1"/>
          <p:nvPr/>
        </p:nvSpPr>
        <p:spPr>
          <a:xfrm>
            <a:off x="5489280" y="4937760"/>
            <a:ext cx="2103120" cy="36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→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60 km North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7"/>
          <p:cNvSpPr txBox="1"/>
          <p:nvPr/>
        </p:nvSpPr>
        <p:spPr>
          <a:xfrm>
            <a:off x="9235440" y="731520"/>
            <a:ext cx="2377440" cy="47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CEST ~ EDT+6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533520" y="152280"/>
            <a:ext cx="109724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Ferran Muiños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421200" y="1539000"/>
            <a:ext cx="10972440" cy="3794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Undergrad degree in Mathematics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Got a PhD in Mathematics (2011, commutative algebra)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During PhD got involved in private sector as bid writer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Worked as bid consultant and writer for 8 years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Got involved in Bioinformatics Master (2015-2017)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Joined Nuria Lopez-Bigas lab in summer 2016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lab moved to IRB Barcelona in 2017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B6D67FD-8E24-433D-811D-FD9ED07F7F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533520" y="152280"/>
            <a:ext cx="109724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Ferran Muiños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640440" y="1116720"/>
            <a:ext cx="10972440" cy="512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Research keywords: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computational analysis cancer genomes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mutational heterogeneity in cancer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driver discovery through data mining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Contributor to: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intOGen pipeline 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  <a:hlinkClick r:id="rId1"/>
              </a:rPr>
              <a:t>https://intogen.org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mutational heterogeneity: nucleosomes, ubiquitination,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intron-exon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mutational footprint of cancer therapies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Off-topic: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Dancing (balboa, lindy-hop)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2ED61B7-099E-4204-BD69-2DEAB4D8F53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Learning objectives of the course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238760"/>
            <a:ext cx="10515240" cy="524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Understand the biological context of mutational signature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mutational processes (DNA damage/modification, attempts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at repair, DNA synthesis) generate signatures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Common categorizations of mutation types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Prominent mutational processes and their signatures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Understand mutational signature delineation in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experimental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Computational pipeline from sequencing reads to mutational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signatures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Pitfalls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Understand mutational signature discovery (“extraction”)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data mining, and understand mutational signature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“attribution” – determining which mutational signatures are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active in a tumor (or other sample)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Understand how DNA damage, attempts at DNA repair, and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DNA synthesis interact with the genomic landscape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699560" y="3466080"/>
            <a:ext cx="9588600" cy="32925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3976920" y="2629800"/>
            <a:ext cx="4012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Mutational Signatures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48" name="Group 3"/>
          <p:cNvGrpSpPr/>
          <p:nvPr/>
        </p:nvGrpSpPr>
        <p:grpSpPr>
          <a:xfrm>
            <a:off x="1761480" y="3132360"/>
            <a:ext cx="3123720" cy="1126440"/>
            <a:chOff x="1761480" y="3132360"/>
            <a:chExt cx="3123720" cy="1126440"/>
          </a:xfrm>
        </p:grpSpPr>
        <p:sp>
          <p:nvSpPr>
            <p:cNvPr id="149" name="CustomShape 4"/>
            <p:cNvSpPr/>
            <p:nvPr/>
          </p:nvSpPr>
          <p:spPr>
            <a:xfrm>
              <a:off x="1761480" y="3558600"/>
              <a:ext cx="312372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Molecular cancer epidemiology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0" name="CustomShape 5"/>
            <p:cNvSpPr/>
            <p:nvPr/>
          </p:nvSpPr>
          <p:spPr>
            <a:xfrm flipH="1">
              <a:off x="3666240" y="3132360"/>
              <a:ext cx="776160" cy="426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Group 6"/>
          <p:cNvGrpSpPr/>
          <p:nvPr/>
        </p:nvGrpSpPr>
        <p:grpSpPr>
          <a:xfrm>
            <a:off x="4919400" y="4266720"/>
            <a:ext cx="2913480" cy="1801800"/>
            <a:chOff x="4919400" y="4266720"/>
            <a:chExt cx="2913480" cy="1801800"/>
          </a:xfrm>
        </p:grpSpPr>
        <p:sp>
          <p:nvSpPr>
            <p:cNvPr id="152" name="CustomShape 7"/>
            <p:cNvSpPr/>
            <p:nvPr/>
          </p:nvSpPr>
          <p:spPr>
            <a:xfrm>
              <a:off x="4919400" y="4759200"/>
              <a:ext cx="291348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Cancer life histories and signature-associated  oncogenic pathways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" name="CustomShape 8"/>
            <p:cNvSpPr/>
            <p:nvPr/>
          </p:nvSpPr>
          <p:spPr>
            <a:xfrm>
              <a:off x="6371280" y="4266720"/>
              <a:ext cx="4680" cy="49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4" name="Group 9"/>
          <p:cNvGrpSpPr/>
          <p:nvPr/>
        </p:nvGrpSpPr>
        <p:grpSpPr>
          <a:xfrm>
            <a:off x="1761480" y="4266720"/>
            <a:ext cx="3123720" cy="1191960"/>
            <a:chOff x="1761480" y="4266720"/>
            <a:chExt cx="3123720" cy="1191960"/>
          </a:xfrm>
        </p:grpSpPr>
        <p:sp>
          <p:nvSpPr>
            <p:cNvPr id="155" name="CustomShape 10"/>
            <p:cNvSpPr/>
            <p:nvPr/>
          </p:nvSpPr>
          <p:spPr>
            <a:xfrm>
              <a:off x="1761480" y="4759200"/>
              <a:ext cx="31237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Prevention and screening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6" name="CustomShape 11"/>
            <p:cNvSpPr/>
            <p:nvPr/>
          </p:nvSpPr>
          <p:spPr>
            <a:xfrm>
              <a:off x="3354480" y="4266720"/>
              <a:ext cx="360" cy="49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7" name="Group 12"/>
          <p:cNvGrpSpPr/>
          <p:nvPr/>
        </p:nvGrpSpPr>
        <p:grpSpPr>
          <a:xfrm>
            <a:off x="3971160" y="5863320"/>
            <a:ext cx="4800240" cy="802800"/>
            <a:chOff x="3971160" y="5863320"/>
            <a:chExt cx="4800240" cy="802800"/>
          </a:xfrm>
        </p:grpSpPr>
        <p:sp>
          <p:nvSpPr>
            <p:cNvPr id="158" name="CustomShape 13"/>
            <p:cNvSpPr/>
            <p:nvPr/>
          </p:nvSpPr>
          <p:spPr>
            <a:xfrm>
              <a:off x="3971160" y="6270840"/>
              <a:ext cx="4800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Specific therapeutic opportunities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9" name="CustomShape 14"/>
            <p:cNvSpPr/>
            <p:nvPr/>
          </p:nvSpPr>
          <p:spPr>
            <a:xfrm>
              <a:off x="6371280" y="5863320"/>
              <a:ext cx="360" cy="421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0" name="Group 15"/>
          <p:cNvGrpSpPr/>
          <p:nvPr/>
        </p:nvGrpSpPr>
        <p:grpSpPr>
          <a:xfrm>
            <a:off x="5114160" y="3132360"/>
            <a:ext cx="2514240" cy="1126440"/>
            <a:chOff x="5114160" y="3132360"/>
            <a:chExt cx="2514240" cy="1126440"/>
          </a:xfrm>
        </p:grpSpPr>
        <p:sp>
          <p:nvSpPr>
            <p:cNvPr id="161" name="CustomShape 16"/>
            <p:cNvSpPr/>
            <p:nvPr/>
          </p:nvSpPr>
          <p:spPr>
            <a:xfrm>
              <a:off x="5114160" y="3558600"/>
              <a:ext cx="251424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How do mutations cause cancer?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2" name="CustomShape 17"/>
            <p:cNvSpPr/>
            <p:nvPr/>
          </p:nvSpPr>
          <p:spPr>
            <a:xfrm>
              <a:off x="6371280" y="3132360"/>
              <a:ext cx="360" cy="487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3" name="Group 18"/>
          <p:cNvGrpSpPr/>
          <p:nvPr/>
        </p:nvGrpSpPr>
        <p:grpSpPr>
          <a:xfrm>
            <a:off x="7402320" y="3089160"/>
            <a:ext cx="3502800" cy="1473840"/>
            <a:chOff x="7402320" y="3089160"/>
            <a:chExt cx="3502800" cy="1473840"/>
          </a:xfrm>
        </p:grpSpPr>
        <p:sp>
          <p:nvSpPr>
            <p:cNvPr id="164" name="CustomShape 19"/>
            <p:cNvSpPr/>
            <p:nvPr/>
          </p:nvSpPr>
          <p:spPr>
            <a:xfrm>
              <a:off x="7933680" y="3558600"/>
              <a:ext cx="297144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Understanding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of DNA damage and repair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5" name="CustomShape 20"/>
            <p:cNvSpPr/>
            <p:nvPr/>
          </p:nvSpPr>
          <p:spPr>
            <a:xfrm>
              <a:off x="7402320" y="3089160"/>
              <a:ext cx="759600" cy="47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6" name="CustomShape 21"/>
          <p:cNvSpPr/>
          <p:nvPr/>
        </p:nvSpPr>
        <p:spPr>
          <a:xfrm>
            <a:off x="838080" y="365040"/>
            <a:ext cx="105152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539b"/>
                </a:solidFill>
                <a:latin typeface="Arial"/>
              </a:rPr>
              <a:t>Role of mutational signatures in research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22"/>
          <p:cNvSpPr/>
          <p:nvPr/>
        </p:nvSpPr>
        <p:spPr>
          <a:xfrm>
            <a:off x="-5040" y="4912560"/>
            <a:ext cx="1598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23"/>
          <p:cNvSpPr/>
          <p:nvPr/>
        </p:nvSpPr>
        <p:spPr>
          <a:xfrm flipH="1">
            <a:off x="8105400" y="4363200"/>
            <a:ext cx="1375200" cy="19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4"/>
          <p:cNvSpPr/>
          <p:nvPr/>
        </p:nvSpPr>
        <p:spPr>
          <a:xfrm>
            <a:off x="3354480" y="5222880"/>
            <a:ext cx="1168200" cy="106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699560" y="3466080"/>
            <a:ext cx="9588600" cy="32925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1699560" y="1430280"/>
            <a:ext cx="9588600" cy="813600"/>
          </a:xfrm>
          <a:prstGeom prst="roundRect">
            <a:avLst>
              <a:gd name="adj" fmla="val 16667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3976920" y="2629800"/>
            <a:ext cx="4012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Mutational Signatures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73" name="Group 4"/>
          <p:cNvGrpSpPr/>
          <p:nvPr/>
        </p:nvGrpSpPr>
        <p:grpSpPr>
          <a:xfrm>
            <a:off x="1761480" y="3132360"/>
            <a:ext cx="3123720" cy="1126440"/>
            <a:chOff x="1761480" y="3132360"/>
            <a:chExt cx="3123720" cy="1126440"/>
          </a:xfrm>
        </p:grpSpPr>
        <p:sp>
          <p:nvSpPr>
            <p:cNvPr id="174" name="CustomShape 5"/>
            <p:cNvSpPr/>
            <p:nvPr/>
          </p:nvSpPr>
          <p:spPr>
            <a:xfrm>
              <a:off x="1761480" y="3558600"/>
              <a:ext cx="312372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Molecular cancer epidemiology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5" name="CustomShape 6"/>
            <p:cNvSpPr/>
            <p:nvPr/>
          </p:nvSpPr>
          <p:spPr>
            <a:xfrm flipH="1">
              <a:off x="3666240" y="3132360"/>
              <a:ext cx="776160" cy="426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6" name="Group 7"/>
          <p:cNvGrpSpPr/>
          <p:nvPr/>
        </p:nvGrpSpPr>
        <p:grpSpPr>
          <a:xfrm>
            <a:off x="4919400" y="4266720"/>
            <a:ext cx="2913480" cy="1801800"/>
            <a:chOff x="4919400" y="4266720"/>
            <a:chExt cx="2913480" cy="1801800"/>
          </a:xfrm>
        </p:grpSpPr>
        <p:sp>
          <p:nvSpPr>
            <p:cNvPr id="177" name="CustomShape 8"/>
            <p:cNvSpPr/>
            <p:nvPr/>
          </p:nvSpPr>
          <p:spPr>
            <a:xfrm>
              <a:off x="4919400" y="4759200"/>
              <a:ext cx="291348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Cancer life histories and signature-associated  oncogenic pathways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8" name="CustomShape 9"/>
            <p:cNvSpPr/>
            <p:nvPr/>
          </p:nvSpPr>
          <p:spPr>
            <a:xfrm>
              <a:off x="6371280" y="4266720"/>
              <a:ext cx="4680" cy="49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9" name="Group 10"/>
          <p:cNvGrpSpPr/>
          <p:nvPr/>
        </p:nvGrpSpPr>
        <p:grpSpPr>
          <a:xfrm>
            <a:off x="1761480" y="4266720"/>
            <a:ext cx="3123720" cy="1191960"/>
            <a:chOff x="1761480" y="4266720"/>
            <a:chExt cx="3123720" cy="1191960"/>
          </a:xfrm>
        </p:grpSpPr>
        <p:sp>
          <p:nvSpPr>
            <p:cNvPr id="180" name="CustomShape 11"/>
            <p:cNvSpPr/>
            <p:nvPr/>
          </p:nvSpPr>
          <p:spPr>
            <a:xfrm>
              <a:off x="1761480" y="4759200"/>
              <a:ext cx="31237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Prevention and screening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" name="CustomShape 12"/>
            <p:cNvSpPr/>
            <p:nvPr/>
          </p:nvSpPr>
          <p:spPr>
            <a:xfrm>
              <a:off x="3354480" y="4266720"/>
              <a:ext cx="360" cy="49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2" name="Group 13"/>
          <p:cNvGrpSpPr/>
          <p:nvPr/>
        </p:nvGrpSpPr>
        <p:grpSpPr>
          <a:xfrm>
            <a:off x="3971160" y="5863320"/>
            <a:ext cx="4800240" cy="802800"/>
            <a:chOff x="3971160" y="5863320"/>
            <a:chExt cx="4800240" cy="802800"/>
          </a:xfrm>
        </p:grpSpPr>
        <p:sp>
          <p:nvSpPr>
            <p:cNvPr id="183" name="CustomShape 14"/>
            <p:cNvSpPr/>
            <p:nvPr/>
          </p:nvSpPr>
          <p:spPr>
            <a:xfrm>
              <a:off x="3971160" y="6270840"/>
              <a:ext cx="4800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Specific therapeutic opportunities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4" name="CustomShape 15"/>
            <p:cNvSpPr/>
            <p:nvPr/>
          </p:nvSpPr>
          <p:spPr>
            <a:xfrm>
              <a:off x="6371280" y="5863320"/>
              <a:ext cx="360" cy="421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5" name="Group 16"/>
          <p:cNvGrpSpPr/>
          <p:nvPr/>
        </p:nvGrpSpPr>
        <p:grpSpPr>
          <a:xfrm>
            <a:off x="5114160" y="3132360"/>
            <a:ext cx="2514240" cy="1126440"/>
            <a:chOff x="5114160" y="3132360"/>
            <a:chExt cx="2514240" cy="1126440"/>
          </a:xfrm>
        </p:grpSpPr>
        <p:sp>
          <p:nvSpPr>
            <p:cNvPr id="186" name="CustomShape 17"/>
            <p:cNvSpPr/>
            <p:nvPr/>
          </p:nvSpPr>
          <p:spPr>
            <a:xfrm>
              <a:off x="5114160" y="3558600"/>
              <a:ext cx="251424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How do mutations cause cancer?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" name="CustomShape 18"/>
            <p:cNvSpPr/>
            <p:nvPr/>
          </p:nvSpPr>
          <p:spPr>
            <a:xfrm>
              <a:off x="6371280" y="3132360"/>
              <a:ext cx="360" cy="487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8" name="Group 19"/>
          <p:cNvGrpSpPr/>
          <p:nvPr/>
        </p:nvGrpSpPr>
        <p:grpSpPr>
          <a:xfrm>
            <a:off x="7402320" y="3089160"/>
            <a:ext cx="3502800" cy="1473840"/>
            <a:chOff x="7402320" y="3089160"/>
            <a:chExt cx="3502800" cy="1473840"/>
          </a:xfrm>
        </p:grpSpPr>
        <p:sp>
          <p:nvSpPr>
            <p:cNvPr id="189" name="CustomShape 20"/>
            <p:cNvSpPr/>
            <p:nvPr/>
          </p:nvSpPr>
          <p:spPr>
            <a:xfrm>
              <a:off x="7933680" y="3558600"/>
              <a:ext cx="297144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Understanding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of DNA damage and repair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" name="CustomShape 21"/>
            <p:cNvSpPr/>
            <p:nvPr/>
          </p:nvSpPr>
          <p:spPr>
            <a:xfrm>
              <a:off x="7402320" y="3089160"/>
              <a:ext cx="759600" cy="47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1" name="CustomShape 22"/>
          <p:cNvSpPr/>
          <p:nvPr/>
        </p:nvSpPr>
        <p:spPr>
          <a:xfrm>
            <a:off x="838080" y="365040"/>
            <a:ext cx="105152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539b"/>
                </a:solidFill>
                <a:latin typeface="Arial"/>
              </a:rPr>
              <a:t>Role of mutational signatures in research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23"/>
          <p:cNvSpPr/>
          <p:nvPr/>
        </p:nvSpPr>
        <p:spPr>
          <a:xfrm>
            <a:off x="7570080" y="1637280"/>
            <a:ext cx="2971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Experimental elucidation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24"/>
          <p:cNvSpPr/>
          <p:nvPr/>
        </p:nvSpPr>
        <p:spPr>
          <a:xfrm>
            <a:off x="1947600" y="1637280"/>
            <a:ext cx="2971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Analysis of large databases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4" name="CustomShape 25"/>
          <p:cNvSpPr/>
          <p:nvPr/>
        </p:nvSpPr>
        <p:spPr>
          <a:xfrm>
            <a:off x="3507840" y="2012400"/>
            <a:ext cx="1126080" cy="61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6"/>
          <p:cNvSpPr/>
          <p:nvPr/>
        </p:nvSpPr>
        <p:spPr>
          <a:xfrm flipH="1">
            <a:off x="7387920" y="2012400"/>
            <a:ext cx="1124280" cy="62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7"/>
          <p:cNvSpPr/>
          <p:nvPr/>
        </p:nvSpPr>
        <p:spPr>
          <a:xfrm>
            <a:off x="-12240" y="1637280"/>
            <a:ext cx="1438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Discovery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28"/>
          <p:cNvSpPr/>
          <p:nvPr/>
        </p:nvSpPr>
        <p:spPr>
          <a:xfrm>
            <a:off x="-5040" y="4912560"/>
            <a:ext cx="1598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29"/>
          <p:cNvSpPr/>
          <p:nvPr/>
        </p:nvSpPr>
        <p:spPr>
          <a:xfrm flipH="1">
            <a:off x="8105400" y="4363200"/>
            <a:ext cx="1375200" cy="19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0"/>
          <p:cNvSpPr/>
          <p:nvPr/>
        </p:nvSpPr>
        <p:spPr>
          <a:xfrm>
            <a:off x="3354480" y="5222880"/>
            <a:ext cx="1168200" cy="106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699560" y="3466080"/>
            <a:ext cx="9588600" cy="32925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1699560" y="1430280"/>
            <a:ext cx="9588600" cy="813600"/>
          </a:xfrm>
          <a:prstGeom prst="roundRect">
            <a:avLst>
              <a:gd name="adj" fmla="val 16667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3976920" y="2629800"/>
            <a:ext cx="4012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Mutational Signatures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03" name="Group 4"/>
          <p:cNvGrpSpPr/>
          <p:nvPr/>
        </p:nvGrpSpPr>
        <p:grpSpPr>
          <a:xfrm>
            <a:off x="1761480" y="3132360"/>
            <a:ext cx="3123720" cy="1126440"/>
            <a:chOff x="1761480" y="3132360"/>
            <a:chExt cx="3123720" cy="1126440"/>
          </a:xfrm>
        </p:grpSpPr>
        <p:sp>
          <p:nvSpPr>
            <p:cNvPr id="204" name="CustomShape 5"/>
            <p:cNvSpPr/>
            <p:nvPr/>
          </p:nvSpPr>
          <p:spPr>
            <a:xfrm>
              <a:off x="1761480" y="3558600"/>
              <a:ext cx="312372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Molecular cancer epidemiology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5" name="CustomShape 6"/>
            <p:cNvSpPr/>
            <p:nvPr/>
          </p:nvSpPr>
          <p:spPr>
            <a:xfrm flipH="1">
              <a:off x="3666240" y="3132360"/>
              <a:ext cx="776160" cy="426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7"/>
          <p:cNvGrpSpPr/>
          <p:nvPr/>
        </p:nvGrpSpPr>
        <p:grpSpPr>
          <a:xfrm>
            <a:off x="4919400" y="4266720"/>
            <a:ext cx="2913480" cy="1801800"/>
            <a:chOff x="4919400" y="4266720"/>
            <a:chExt cx="2913480" cy="1801800"/>
          </a:xfrm>
        </p:grpSpPr>
        <p:sp>
          <p:nvSpPr>
            <p:cNvPr id="207" name="CustomShape 8"/>
            <p:cNvSpPr/>
            <p:nvPr/>
          </p:nvSpPr>
          <p:spPr>
            <a:xfrm>
              <a:off x="4919400" y="4759200"/>
              <a:ext cx="291348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Cancer life histories and signature-associated  oncogenic pathways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" name="CustomShape 9"/>
            <p:cNvSpPr/>
            <p:nvPr/>
          </p:nvSpPr>
          <p:spPr>
            <a:xfrm>
              <a:off x="6371280" y="4266720"/>
              <a:ext cx="4680" cy="49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9" name="Group 10"/>
          <p:cNvGrpSpPr/>
          <p:nvPr/>
        </p:nvGrpSpPr>
        <p:grpSpPr>
          <a:xfrm>
            <a:off x="1761480" y="4266720"/>
            <a:ext cx="3123720" cy="1191960"/>
            <a:chOff x="1761480" y="4266720"/>
            <a:chExt cx="3123720" cy="1191960"/>
          </a:xfrm>
        </p:grpSpPr>
        <p:sp>
          <p:nvSpPr>
            <p:cNvPr id="210" name="CustomShape 11"/>
            <p:cNvSpPr/>
            <p:nvPr/>
          </p:nvSpPr>
          <p:spPr>
            <a:xfrm>
              <a:off x="1761480" y="4759200"/>
              <a:ext cx="31237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Prevention and screening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1" name="CustomShape 12"/>
            <p:cNvSpPr/>
            <p:nvPr/>
          </p:nvSpPr>
          <p:spPr>
            <a:xfrm>
              <a:off x="3354480" y="4266720"/>
              <a:ext cx="360" cy="49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2" name="Group 13"/>
          <p:cNvGrpSpPr/>
          <p:nvPr/>
        </p:nvGrpSpPr>
        <p:grpSpPr>
          <a:xfrm>
            <a:off x="3971160" y="5863320"/>
            <a:ext cx="4800240" cy="802800"/>
            <a:chOff x="3971160" y="5863320"/>
            <a:chExt cx="4800240" cy="802800"/>
          </a:xfrm>
        </p:grpSpPr>
        <p:sp>
          <p:nvSpPr>
            <p:cNvPr id="213" name="CustomShape 14"/>
            <p:cNvSpPr/>
            <p:nvPr/>
          </p:nvSpPr>
          <p:spPr>
            <a:xfrm>
              <a:off x="3971160" y="6270840"/>
              <a:ext cx="4800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Specific therapeutic opportunities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" name="CustomShape 15"/>
            <p:cNvSpPr/>
            <p:nvPr/>
          </p:nvSpPr>
          <p:spPr>
            <a:xfrm>
              <a:off x="6371280" y="5863320"/>
              <a:ext cx="360" cy="421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5" name="Group 16"/>
          <p:cNvGrpSpPr/>
          <p:nvPr/>
        </p:nvGrpSpPr>
        <p:grpSpPr>
          <a:xfrm>
            <a:off x="5114160" y="3132360"/>
            <a:ext cx="2514240" cy="1126440"/>
            <a:chOff x="5114160" y="3132360"/>
            <a:chExt cx="2514240" cy="1126440"/>
          </a:xfrm>
        </p:grpSpPr>
        <p:sp>
          <p:nvSpPr>
            <p:cNvPr id="216" name="CustomShape 17"/>
            <p:cNvSpPr/>
            <p:nvPr/>
          </p:nvSpPr>
          <p:spPr>
            <a:xfrm>
              <a:off x="5114160" y="3558600"/>
              <a:ext cx="251424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How do mutations cause cancer?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7" name="CustomShape 18"/>
            <p:cNvSpPr/>
            <p:nvPr/>
          </p:nvSpPr>
          <p:spPr>
            <a:xfrm>
              <a:off x="6371280" y="3132360"/>
              <a:ext cx="360" cy="487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8" name="Group 19"/>
          <p:cNvGrpSpPr/>
          <p:nvPr/>
        </p:nvGrpSpPr>
        <p:grpSpPr>
          <a:xfrm>
            <a:off x="7402320" y="3089160"/>
            <a:ext cx="3502800" cy="1473840"/>
            <a:chOff x="7402320" y="3089160"/>
            <a:chExt cx="3502800" cy="1473840"/>
          </a:xfrm>
        </p:grpSpPr>
        <p:sp>
          <p:nvSpPr>
            <p:cNvPr id="219" name="CustomShape 20"/>
            <p:cNvSpPr/>
            <p:nvPr/>
          </p:nvSpPr>
          <p:spPr>
            <a:xfrm>
              <a:off x="7933680" y="3558600"/>
              <a:ext cx="297144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Understanding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of DNA damage and repair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0" name="CustomShape 21"/>
            <p:cNvSpPr/>
            <p:nvPr/>
          </p:nvSpPr>
          <p:spPr>
            <a:xfrm>
              <a:off x="7402320" y="3089160"/>
              <a:ext cx="759600" cy="47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1" name="CustomShape 22"/>
          <p:cNvSpPr/>
          <p:nvPr/>
        </p:nvSpPr>
        <p:spPr>
          <a:xfrm>
            <a:off x="838080" y="365040"/>
            <a:ext cx="105152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539b"/>
                </a:solidFill>
                <a:latin typeface="Arial"/>
              </a:rPr>
              <a:t>Role of mutational signatures in research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23"/>
          <p:cNvSpPr/>
          <p:nvPr/>
        </p:nvSpPr>
        <p:spPr>
          <a:xfrm>
            <a:off x="7570080" y="1637280"/>
            <a:ext cx="2971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Experimental elucidation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CustomShape 24"/>
          <p:cNvSpPr/>
          <p:nvPr/>
        </p:nvSpPr>
        <p:spPr>
          <a:xfrm>
            <a:off x="1947600" y="1637280"/>
            <a:ext cx="2971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Analysis of large databases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CustomShape 25"/>
          <p:cNvSpPr/>
          <p:nvPr/>
        </p:nvSpPr>
        <p:spPr>
          <a:xfrm>
            <a:off x="3507840" y="2012400"/>
            <a:ext cx="1126080" cy="61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6"/>
          <p:cNvSpPr/>
          <p:nvPr/>
        </p:nvSpPr>
        <p:spPr>
          <a:xfrm flipH="1">
            <a:off x="7387920" y="2012400"/>
            <a:ext cx="1124280" cy="62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7"/>
          <p:cNvSpPr/>
          <p:nvPr/>
        </p:nvSpPr>
        <p:spPr>
          <a:xfrm>
            <a:off x="-12240" y="1637280"/>
            <a:ext cx="1438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Discovery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7" name="CustomShape 28"/>
          <p:cNvSpPr/>
          <p:nvPr/>
        </p:nvSpPr>
        <p:spPr>
          <a:xfrm>
            <a:off x="-5040" y="4912560"/>
            <a:ext cx="1598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29"/>
          <p:cNvSpPr/>
          <p:nvPr/>
        </p:nvSpPr>
        <p:spPr>
          <a:xfrm flipH="1">
            <a:off x="8105400" y="4363200"/>
            <a:ext cx="1375200" cy="19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0"/>
          <p:cNvSpPr/>
          <p:nvPr/>
        </p:nvSpPr>
        <p:spPr>
          <a:xfrm>
            <a:off x="3354480" y="5222880"/>
            <a:ext cx="1168200" cy="106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31"/>
          <p:cNvSpPr/>
          <p:nvPr/>
        </p:nvSpPr>
        <p:spPr>
          <a:xfrm>
            <a:off x="6456960" y="1071000"/>
            <a:ext cx="4405320" cy="1205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Lecture 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Introduction and experimental study of causes of mutational signatures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32"/>
          <p:cNvSpPr/>
          <p:nvPr/>
        </p:nvSpPr>
        <p:spPr>
          <a:xfrm>
            <a:off x="1361160" y="1152360"/>
            <a:ext cx="4405320" cy="1294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Lecture 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Machine learning and computational analysis in large databases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CustomShape 33"/>
          <p:cNvSpPr/>
          <p:nvPr/>
        </p:nvSpPr>
        <p:spPr>
          <a:xfrm>
            <a:off x="7786440" y="3099960"/>
            <a:ext cx="3881520" cy="1776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Lecture 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Differences across the genomic landscape and new understanding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 DNA damage and repair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Next, we introduce ourselves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1360" y="333360"/>
            <a:ext cx="11017440" cy="62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Arnoud Boot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PhD in molecular biology: Genomic instability of thyroid and colorectal cancer.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35" name="Picture 14" descr=""/>
          <p:cNvPicPr/>
          <p:nvPr/>
        </p:nvPicPr>
        <p:blipFill>
          <a:blip r:embed="rId1"/>
          <a:stretch/>
        </p:blipFill>
        <p:spPr>
          <a:xfrm>
            <a:off x="1145880" y="1265760"/>
            <a:ext cx="2104920" cy="2947320"/>
          </a:xfrm>
          <a:prstGeom prst="rect">
            <a:avLst/>
          </a:prstGeom>
          <a:ln>
            <a:noFill/>
          </a:ln>
        </p:spPr>
      </p:pic>
      <p:pic>
        <p:nvPicPr>
          <p:cNvPr id="236" name="Picture 2" descr=""/>
          <p:cNvPicPr/>
          <p:nvPr/>
        </p:nvPicPr>
        <p:blipFill>
          <a:blip r:embed="rId2"/>
          <a:stretch/>
        </p:blipFill>
        <p:spPr>
          <a:xfrm>
            <a:off x="4380120" y="568440"/>
            <a:ext cx="7596000" cy="418680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 rot="19270800">
            <a:off x="7952760" y="942840"/>
            <a:ext cx="276120" cy="372240"/>
          </a:xfrm>
          <a:prstGeom prst="downArrow">
            <a:avLst>
              <a:gd name="adj1" fmla="val 4364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11360" y="333360"/>
            <a:ext cx="11017440" cy="62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Arnoud Boot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PhD in molecular biology: Genomic instability of thyroid and colorectal cancer.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Since 2016 part of Steve Rozen’s lab at the Duke-NUS medical school in Singapore.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9" name="Picture 14" descr=""/>
          <p:cNvPicPr/>
          <p:nvPr/>
        </p:nvPicPr>
        <p:blipFill>
          <a:blip r:embed="rId1"/>
          <a:stretch/>
        </p:blipFill>
        <p:spPr>
          <a:xfrm>
            <a:off x="1145880" y="1265760"/>
            <a:ext cx="2104920" cy="2947320"/>
          </a:xfrm>
          <a:prstGeom prst="rect">
            <a:avLst/>
          </a:prstGeom>
          <a:ln>
            <a:noFill/>
          </a:ln>
        </p:spPr>
      </p:pic>
      <p:pic>
        <p:nvPicPr>
          <p:cNvPr id="240" name="Picture 2" descr=""/>
          <p:cNvPicPr/>
          <p:nvPr/>
        </p:nvPicPr>
        <p:blipFill>
          <a:blip r:embed="rId2"/>
          <a:srcRect l="0" t="5967" r="0" b="7894"/>
          <a:stretch/>
        </p:blipFill>
        <p:spPr>
          <a:xfrm>
            <a:off x="4380120" y="818280"/>
            <a:ext cx="7596000" cy="360648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 flipV="1" rot="19270800">
            <a:off x="10302120" y="2554920"/>
            <a:ext cx="276120" cy="368280"/>
          </a:xfrm>
          <a:prstGeom prst="downArrow">
            <a:avLst>
              <a:gd name="adj1" fmla="val 4364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38080" y="76320"/>
            <a:ext cx="3369240" cy="851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Singapore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DB8AC2B-49BA-42F4-8A8B-BEBBE0ABC6E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5867280" y="1371600"/>
            <a:ext cx="5943240" cy="54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Small: 50 km (31 mi)  east-west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26 km (16 mi) north-south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5.8 million people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Formerly poor, now rich: per capita GDP &gt; US (purchasing power parity, includes non-citizens)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26 Covid-19 deaths total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1679400" y="-144360"/>
            <a:ext cx="2766240" cy="27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-309600" y="4419720"/>
            <a:ext cx="677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http://kids.britannica.com/comptons/art-55105/Singapore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47" name="Group 6"/>
          <p:cNvGrpSpPr/>
          <p:nvPr/>
        </p:nvGrpSpPr>
        <p:grpSpPr>
          <a:xfrm>
            <a:off x="914400" y="990720"/>
            <a:ext cx="4457520" cy="3228480"/>
            <a:chOff x="914400" y="990720"/>
            <a:chExt cx="4457520" cy="3228480"/>
          </a:xfrm>
        </p:grpSpPr>
        <p:pic>
          <p:nvPicPr>
            <p:cNvPr id="248" name="Picture 2" descr=""/>
            <p:cNvPicPr/>
            <p:nvPr/>
          </p:nvPicPr>
          <p:blipFill>
            <a:blip r:embed="rId1"/>
            <a:stretch/>
          </p:blipFill>
          <p:spPr>
            <a:xfrm>
              <a:off x="914400" y="990720"/>
              <a:ext cx="4457520" cy="322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9" name="CustomShape 7"/>
            <p:cNvSpPr/>
            <p:nvPr/>
          </p:nvSpPr>
          <p:spPr>
            <a:xfrm>
              <a:off x="3429000" y="3188880"/>
              <a:ext cx="228240" cy="22824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0" name="CustomShape 8"/>
          <p:cNvSpPr/>
          <p:nvPr/>
        </p:nvSpPr>
        <p:spPr>
          <a:xfrm>
            <a:off x="3581280" y="6172200"/>
            <a:ext cx="7772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(From CIA World Factbook,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https://www.cia.gov/library/publications/the-world-factbook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Nov 2017)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Application>LibreOffice/6.0.7.3$Linux_X86_64 LibreOffice_project/00m0$Build-3</Application>
  <Words>817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2020-05-20T02:58:52Z</dcterms:created>
  <dc:creator>steve rozen</dc:creator>
  <dc:description/>
  <dc:language>en-US</dc:language>
  <cp:lastModifiedBy/>
  <dcterms:modified xsi:type="dcterms:W3CDTF">2020-07-11T11:01:01Z</dcterms:modified>
  <cp:revision>27</cp:revision>
  <dc:subject/>
  <dc:title>Mutational signature analysis pipelines, machine learning, and benchmarking on synthetic data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