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0" r:id="rId2"/>
    <p:sldId id="293" r:id="rId3"/>
    <p:sldId id="292" r:id="rId4"/>
    <p:sldId id="294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4B53BC68-2DD3-C847-B481-1D427102AFD9}">
          <p14:sldIdLst>
            <p14:sldId id="290"/>
          </p14:sldIdLst>
        </p14:section>
        <p14:section name="body" id="{5AE6117D-5158-A24E-8D30-D61276C10F32}">
          <p14:sldIdLst>
            <p14:sldId id="293"/>
            <p14:sldId id="292"/>
            <p14:sldId id="294"/>
            <p14:sldId id="295"/>
            <p14:sldId id="296"/>
            <p14:sldId id="297"/>
            <p14:sldId id="298"/>
          </p14:sldIdLst>
        </p14:section>
        <p14:section name="foot" id="{A82E3386-2D2C-EE40-AADD-09BADF65002F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7A5"/>
    <a:srgbClr val="7F8D70"/>
    <a:srgbClr val="71885F"/>
    <a:srgbClr val="88A79C"/>
    <a:srgbClr val="A4A3A3"/>
    <a:srgbClr val="BBBEA5"/>
    <a:srgbClr val="F1F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/>
    <p:restoredTop sz="94694"/>
  </p:normalViewPr>
  <p:slideViewPr>
    <p:cSldViewPr snapToGrid="0">
      <p:cViewPr varScale="1">
        <p:scale>
          <a:sx n="96" d="100"/>
          <a:sy n="96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02C72-7AE9-A344-9159-EBF6DD609801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48BAC-3589-0E4C-8EA2-3E90B6A102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112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8BAC-3589-0E4C-8EA2-3E90B6A1021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35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140F7-B30B-7DCD-C7A9-5C0389D2F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A035B-C6E1-C4B3-F7C0-42D39A6F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146BE-3331-7EF6-03B6-F0FFA1DF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E5CCB-7088-CC98-A332-80A19FBD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968C9-D7F0-AF7C-8473-3DFF245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DBE7-65F6-23F4-0825-015C23CF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C0FE2-FD76-D495-46BC-4476F082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023C8-8336-568E-8684-D99A24E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BCF8-2BC7-32C3-E767-0F45F00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D038E-19AF-F0C5-BB21-F082A88B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3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D0F89-6661-668E-2D90-9C698739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13B56-22A8-8795-BED5-A2F16A598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22816-6D4C-5BE3-D41A-AC69390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ED2CB-2264-3D7B-E36A-5EE78F95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DC508-B207-42FF-C95F-0933AF6C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27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0B250-FB79-E7E5-BFC3-C76CFD6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B89CD-A947-0F20-9349-68707E38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239AA-3C52-C1B1-E556-D0D5900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FF2F4-996E-7BD7-EAA6-CD4AAF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4D76F-6D66-F27E-D4BB-DD409098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09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18DD-C72E-4A1D-5EB3-36354330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8FDC5-7DAE-7C22-A65C-ED5DB252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4842F-0BDC-5BF8-3447-145E99CD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80581-87D0-4A07-0741-960DABF3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89659-2FE6-9A7F-F476-1CDA679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00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22D1-A3A8-F399-66F0-438CA137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207B5-3483-D944-A62B-1B79E83AD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28B941-4EC3-55A5-AEC2-D65CC2FA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0028C-8313-BB75-7B10-613711F1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590E80-9101-48AC-E895-1A7E34C1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272A9-C96C-4637-92DA-BEA8170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15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86555-ED3C-126B-6269-C1FED851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BDB3E-A556-687C-1922-C66B49AF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71571-572B-9F18-F5A7-803FC9B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8A116-8E74-1208-5A42-E7616F1C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442738-1C71-51D8-E378-A55CE4B20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0A64F-A6FC-F94E-D9EC-4ED7B6E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44F866-1445-4EBF-662F-EF8E3AB1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F44C-4CA5-508D-719D-AD617EFE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5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02B4-967C-49D9-92D8-4E91A359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445DB-63A4-F2EA-2063-6BADF135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DD42C-6C37-3FB0-1EDC-7A78CD75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D6B0ED-CFD5-4766-376D-1C54CB1A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66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32844E-E8A6-FA67-32B8-B78EB51C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F6FE5C-F567-EE18-AB6A-97A39E3A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915DC-23B4-9CA2-B61C-000F7673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82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18CC0-DF56-1F71-65BA-6DA0EAE9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FECCF-08CD-E501-7828-9A42F312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C831F-8C90-EF22-C9FB-5A6348FF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1ED24-92D3-927F-6F1A-07059EC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69B2-AB7E-397D-3A56-0DEAD094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B3870-89FF-C1D2-5CF0-217C38E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6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91B7E-48B5-599C-D598-A98B66E0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60F65-DA06-91E0-9665-880B65689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2EFD7-04EA-7388-1759-FD29ABBB9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E80DD-63B4-26B9-EED9-B36A1B69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E47E8-F57F-CC78-21CB-6314CD2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97EA9-52A4-D677-F43A-3775A4E0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5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9C95-C59D-C85D-BE43-B5DB46F8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EA4F-9C19-C78C-87F6-0C076E05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8211D-3A8E-777C-2A73-1B0BC6805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49A5-381B-1E4C-9CA6-E2B15FE42A0D}" type="datetimeFigureOut">
              <a:rPr kumimoji="1" lang="ko-KR" altLang="en-US" smtClean="0"/>
              <a:t>2024. 2. 5.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CD15D-DDCF-EBA9-A5BA-3801142B9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128E1-8FAA-6281-C220-C345E60B8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89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5308D-5DB3-C779-188D-506FE75D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CEE5479-BFEC-021F-5D47-589D18EC6F81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05A0EC-5BD5-1E79-A962-8DAD5AB3A7D3}"/>
              </a:ext>
            </a:extLst>
          </p:cNvPr>
          <p:cNvSpPr txBox="1"/>
          <p:nvPr/>
        </p:nvSpPr>
        <p:spPr>
          <a:xfrm>
            <a:off x="6858000" y="2174026"/>
            <a:ext cx="284241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b="1" i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고병진</a:t>
            </a:r>
            <a:r>
              <a:rPr kumimoji="1" lang="en-US" altLang="ko-KR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김정수</a:t>
            </a:r>
            <a:r>
              <a:rPr kumimoji="1" lang="en-US" altLang="ko-KR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임예은</a:t>
            </a:r>
            <a:r>
              <a:rPr kumimoji="1" lang="en-US" altLang="ko-KR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400" b="1" i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최은호</a:t>
            </a:r>
            <a:r>
              <a:rPr kumimoji="1" lang="en-US" altLang="ko-KR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(PL)</a:t>
            </a:r>
            <a:endParaRPr kumimoji="1" lang="ko-KR" altLang="en-US" sz="1400" b="1" i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3" name="그림 32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AFB68D03-D370-DEAB-3E37-1C24DF4A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19" y="1399603"/>
            <a:ext cx="7772400" cy="34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2E8C4-EDD7-5CEC-EB26-54C20F03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1FE7665-D20F-AB10-E1F3-D2C26E898786}"/>
              </a:ext>
            </a:extLst>
          </p:cNvPr>
          <p:cNvSpPr/>
          <p:nvPr/>
        </p:nvSpPr>
        <p:spPr>
          <a:xfrm>
            <a:off x="30406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76E79-A890-20A5-6AD3-4CEE4BCE1D10}"/>
              </a:ext>
            </a:extLst>
          </p:cNvPr>
          <p:cNvSpPr txBox="1"/>
          <p:nvPr/>
        </p:nvSpPr>
        <p:spPr>
          <a:xfrm>
            <a:off x="725447" y="763441"/>
            <a:ext cx="2568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Contents</a:t>
            </a:r>
            <a:endParaRPr kumimoji="1" lang="ko-KR" altLang="en-US" sz="4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41EF0A82-EF22-E714-E690-14B470EE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0B4C94-AA2F-A3F2-0604-0288FD918DBF}"/>
              </a:ext>
            </a:extLst>
          </p:cNvPr>
          <p:cNvGrpSpPr/>
          <p:nvPr/>
        </p:nvGrpSpPr>
        <p:grpSpPr>
          <a:xfrm>
            <a:off x="2037643" y="1993618"/>
            <a:ext cx="1080000" cy="1347741"/>
            <a:chOff x="1222125" y="2209410"/>
            <a:chExt cx="1080000" cy="1347741"/>
          </a:xfrm>
        </p:grpSpPr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78406866-92A9-A806-C6F3-EC8D88472845}"/>
                </a:ext>
              </a:extLst>
            </p:cNvPr>
            <p:cNvCxnSpPr>
              <a:cxnSpLocks/>
            </p:cNvCxnSpPr>
            <p:nvPr/>
          </p:nvCxnSpPr>
          <p:spPr>
            <a:xfrm>
              <a:off x="1222125" y="2857500"/>
              <a:ext cx="1080000" cy="0"/>
            </a:xfrm>
            <a:prstGeom prst="line">
              <a:avLst/>
            </a:prstGeom>
            <a:ln w="38100">
              <a:solidFill>
                <a:srgbClr val="ABB7A5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D97D397-5586-12CF-9139-4C5F69789535}"/>
                </a:ext>
              </a:extLst>
            </p:cNvPr>
            <p:cNvSpPr txBox="1"/>
            <p:nvPr/>
          </p:nvSpPr>
          <p:spPr>
            <a:xfrm>
              <a:off x="1469901" y="2209410"/>
              <a:ext cx="730499" cy="59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2400" b="1" dirty="0">
                  <a:solidFill>
                    <a:srgbClr val="ABB7A5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01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E1D207-4167-B2F0-38FB-FA2BB727EEF1}"/>
                </a:ext>
              </a:extLst>
            </p:cNvPr>
            <p:cNvSpPr txBox="1"/>
            <p:nvPr/>
          </p:nvSpPr>
          <p:spPr>
            <a:xfrm>
              <a:off x="1418724" y="3047524"/>
              <a:ext cx="883401" cy="509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2000" dirty="0"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주제</a:t>
              </a:r>
              <a:endPara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47F503A-9B7F-92C9-BA45-72E32EC2AF7C}"/>
              </a:ext>
            </a:extLst>
          </p:cNvPr>
          <p:cNvGrpSpPr/>
          <p:nvPr/>
        </p:nvGrpSpPr>
        <p:grpSpPr>
          <a:xfrm>
            <a:off x="5310706" y="1997065"/>
            <a:ext cx="1080000" cy="648090"/>
            <a:chOff x="2923925" y="2209410"/>
            <a:chExt cx="1080000" cy="648090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CFA879B1-3C58-71BF-1431-6BC9F2119738}"/>
                </a:ext>
              </a:extLst>
            </p:cNvPr>
            <p:cNvCxnSpPr>
              <a:cxnSpLocks/>
            </p:cNvCxnSpPr>
            <p:nvPr/>
          </p:nvCxnSpPr>
          <p:spPr>
            <a:xfrm>
              <a:off x="2923925" y="2857500"/>
              <a:ext cx="1080000" cy="0"/>
            </a:xfrm>
            <a:prstGeom prst="line">
              <a:avLst/>
            </a:prstGeom>
            <a:ln w="38100">
              <a:solidFill>
                <a:srgbClr val="ABB7A5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4F7EED-1217-DE77-93E2-E94724108133}"/>
                </a:ext>
              </a:extLst>
            </p:cNvPr>
            <p:cNvSpPr txBox="1"/>
            <p:nvPr/>
          </p:nvSpPr>
          <p:spPr>
            <a:xfrm>
              <a:off x="3171701" y="2209410"/>
              <a:ext cx="730499" cy="59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2400" b="1" dirty="0">
                  <a:solidFill>
                    <a:srgbClr val="ABB7A5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02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4C001EF-5EA8-074E-21CA-81A3DB51932C}"/>
              </a:ext>
            </a:extLst>
          </p:cNvPr>
          <p:cNvGrpSpPr/>
          <p:nvPr/>
        </p:nvGrpSpPr>
        <p:grpSpPr>
          <a:xfrm>
            <a:off x="9011051" y="1969544"/>
            <a:ext cx="1080000" cy="648090"/>
            <a:chOff x="4625725" y="2209410"/>
            <a:chExt cx="1080000" cy="648090"/>
          </a:xfrm>
        </p:grpSpPr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6F5E6B61-FC65-415E-34F5-0BC42F4149A2}"/>
                </a:ext>
              </a:extLst>
            </p:cNvPr>
            <p:cNvCxnSpPr>
              <a:cxnSpLocks/>
            </p:cNvCxnSpPr>
            <p:nvPr/>
          </p:nvCxnSpPr>
          <p:spPr>
            <a:xfrm>
              <a:off x="4625725" y="2857500"/>
              <a:ext cx="1080000" cy="0"/>
            </a:xfrm>
            <a:prstGeom prst="line">
              <a:avLst/>
            </a:prstGeom>
            <a:ln w="38100">
              <a:solidFill>
                <a:srgbClr val="ABB7A5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484BC3-9839-4092-9C2E-F9D9A16F314F}"/>
                </a:ext>
              </a:extLst>
            </p:cNvPr>
            <p:cNvSpPr txBox="1"/>
            <p:nvPr/>
          </p:nvSpPr>
          <p:spPr>
            <a:xfrm>
              <a:off x="4873501" y="2209410"/>
              <a:ext cx="730499" cy="59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2400" b="1" dirty="0">
                  <a:solidFill>
                    <a:srgbClr val="ABB7A5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03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9E3691D-C17A-C91F-5AA9-E06FE8BB802B}"/>
              </a:ext>
            </a:extLst>
          </p:cNvPr>
          <p:cNvGrpSpPr/>
          <p:nvPr/>
        </p:nvGrpSpPr>
        <p:grpSpPr>
          <a:xfrm>
            <a:off x="2037643" y="4012635"/>
            <a:ext cx="1080000" cy="648090"/>
            <a:chOff x="8029325" y="2209410"/>
            <a:chExt cx="1080000" cy="648090"/>
          </a:xfrm>
        </p:grpSpPr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0374D5D8-935C-F7C8-E96D-83B37CE27CA6}"/>
                </a:ext>
              </a:extLst>
            </p:cNvPr>
            <p:cNvCxnSpPr>
              <a:cxnSpLocks/>
            </p:cNvCxnSpPr>
            <p:nvPr/>
          </p:nvCxnSpPr>
          <p:spPr>
            <a:xfrm>
              <a:off x="8029325" y="2857500"/>
              <a:ext cx="1080000" cy="0"/>
            </a:xfrm>
            <a:prstGeom prst="line">
              <a:avLst/>
            </a:prstGeom>
            <a:ln w="38100">
              <a:solidFill>
                <a:srgbClr val="ABB7A5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A0A528-7ACB-B37B-EFF5-7784F99B8AAB}"/>
                </a:ext>
              </a:extLst>
            </p:cNvPr>
            <p:cNvSpPr txBox="1"/>
            <p:nvPr/>
          </p:nvSpPr>
          <p:spPr>
            <a:xfrm>
              <a:off x="8277101" y="2209410"/>
              <a:ext cx="730499" cy="59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2400" b="1" dirty="0">
                  <a:solidFill>
                    <a:srgbClr val="ABB7A5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04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BFE82A-BD28-1B5A-E1E0-D8CB247FE207}"/>
              </a:ext>
            </a:extLst>
          </p:cNvPr>
          <p:cNvGrpSpPr/>
          <p:nvPr/>
        </p:nvGrpSpPr>
        <p:grpSpPr>
          <a:xfrm>
            <a:off x="5310706" y="4043604"/>
            <a:ext cx="1080000" cy="648090"/>
            <a:chOff x="9731125" y="2209410"/>
            <a:chExt cx="1080000" cy="64809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644DD7D2-80F2-4830-3E88-52461FFCE57F}"/>
                </a:ext>
              </a:extLst>
            </p:cNvPr>
            <p:cNvCxnSpPr>
              <a:cxnSpLocks/>
            </p:cNvCxnSpPr>
            <p:nvPr/>
          </p:nvCxnSpPr>
          <p:spPr>
            <a:xfrm>
              <a:off x="9731125" y="2857500"/>
              <a:ext cx="1080000" cy="0"/>
            </a:xfrm>
            <a:prstGeom prst="line">
              <a:avLst/>
            </a:prstGeom>
            <a:ln w="38100">
              <a:solidFill>
                <a:srgbClr val="ABB7A5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12139B-E44D-7FC3-1891-246F3D693C36}"/>
                </a:ext>
              </a:extLst>
            </p:cNvPr>
            <p:cNvSpPr txBox="1"/>
            <p:nvPr/>
          </p:nvSpPr>
          <p:spPr>
            <a:xfrm>
              <a:off x="9978901" y="2209410"/>
              <a:ext cx="730499" cy="59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2400" b="1" dirty="0">
                  <a:solidFill>
                    <a:srgbClr val="ABB7A5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05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D7DC284-22DA-FA01-5766-B9C8E3C6706B}"/>
              </a:ext>
            </a:extLst>
          </p:cNvPr>
          <p:cNvGrpSpPr/>
          <p:nvPr/>
        </p:nvGrpSpPr>
        <p:grpSpPr>
          <a:xfrm>
            <a:off x="9011051" y="4043604"/>
            <a:ext cx="1080000" cy="648090"/>
            <a:chOff x="9731125" y="2209410"/>
            <a:chExt cx="1080000" cy="648090"/>
          </a:xfrm>
        </p:grpSpPr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1E41ABA0-815D-CF3F-6D43-B88A5622E78B}"/>
                </a:ext>
              </a:extLst>
            </p:cNvPr>
            <p:cNvCxnSpPr>
              <a:cxnSpLocks/>
            </p:cNvCxnSpPr>
            <p:nvPr/>
          </p:nvCxnSpPr>
          <p:spPr>
            <a:xfrm>
              <a:off x="9731125" y="2857500"/>
              <a:ext cx="1080000" cy="0"/>
            </a:xfrm>
            <a:prstGeom prst="line">
              <a:avLst/>
            </a:prstGeom>
            <a:ln w="38100">
              <a:solidFill>
                <a:srgbClr val="ABB7A5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E78F7F-D9BE-AFDC-0FBC-982E616DE0D1}"/>
                </a:ext>
              </a:extLst>
            </p:cNvPr>
            <p:cNvSpPr txBox="1"/>
            <p:nvPr/>
          </p:nvSpPr>
          <p:spPr>
            <a:xfrm>
              <a:off x="9978901" y="2209410"/>
              <a:ext cx="730499" cy="59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2400" b="1" dirty="0">
                  <a:solidFill>
                    <a:srgbClr val="ABB7A5"/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06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27E72D-597D-E41C-1374-A12EA6AE1279}"/>
              </a:ext>
            </a:extLst>
          </p:cNvPr>
          <p:cNvSpPr txBox="1"/>
          <p:nvPr/>
        </p:nvSpPr>
        <p:spPr>
          <a:xfrm>
            <a:off x="5323406" y="293557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역할 분담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BB8AA-9704-6873-66AF-3ED660ABE2C7}"/>
              </a:ext>
            </a:extLst>
          </p:cNvPr>
          <p:cNvSpPr txBox="1"/>
          <p:nvPr/>
        </p:nvSpPr>
        <p:spPr>
          <a:xfrm>
            <a:off x="8670546" y="2942282"/>
            <a:ext cx="203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ERD &amp; Use-Case</a:t>
            </a:r>
            <a:endParaRPr kumimoji="1" lang="ko-KR" altLang="en-US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0D2FDE-B641-19F4-B90E-0C3ED80241FD}"/>
              </a:ext>
            </a:extLst>
          </p:cNvPr>
          <p:cNvSpPr txBox="1"/>
          <p:nvPr/>
        </p:nvSpPr>
        <p:spPr>
          <a:xfrm>
            <a:off x="1612671" y="4940495"/>
            <a:ext cx="222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프로젝트 수행 일정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2BCF5A-C643-2F98-91FF-2FDBCC390B28}"/>
              </a:ext>
            </a:extLst>
          </p:cNvPr>
          <p:cNvSpPr txBox="1"/>
          <p:nvPr/>
        </p:nvSpPr>
        <p:spPr>
          <a:xfrm>
            <a:off x="5323406" y="4971464"/>
            <a:ext cx="222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UI</a:t>
            </a:r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디자인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135567-F3D0-2686-9A3C-DB0B771593C9}"/>
              </a:ext>
            </a:extLst>
          </p:cNvPr>
          <p:cNvSpPr txBox="1"/>
          <p:nvPr/>
        </p:nvSpPr>
        <p:spPr>
          <a:xfrm>
            <a:off x="8875255" y="4940878"/>
            <a:ext cx="222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현재 진행상황</a:t>
            </a:r>
          </a:p>
        </p:txBody>
      </p:sp>
    </p:spTree>
    <p:extLst>
      <p:ext uri="{BB962C8B-B14F-4D97-AF65-F5344CB8AC3E}">
        <p14:creationId xmlns:p14="http://schemas.microsoft.com/office/powerpoint/2010/main" val="353580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34616-F648-784C-7FBE-A5EB6CDB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A5C2E59-F258-E206-B44C-DAC9F2800D82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E6502FCD-4B03-D676-D5F2-6CC71599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CD6922-FD62-B9F3-5B73-3B8CCED3E0FD}"/>
              </a:ext>
            </a:extLst>
          </p:cNvPr>
          <p:cNvGrpSpPr/>
          <p:nvPr/>
        </p:nvGrpSpPr>
        <p:grpSpPr>
          <a:xfrm>
            <a:off x="1803073" y="3123983"/>
            <a:ext cx="8585853" cy="3060000"/>
            <a:chOff x="1760351" y="2101227"/>
            <a:chExt cx="8585853" cy="3060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F606B53-55E7-C34A-161A-C1D041019BD0}"/>
                </a:ext>
              </a:extLst>
            </p:cNvPr>
            <p:cNvSpPr/>
            <p:nvPr/>
          </p:nvSpPr>
          <p:spPr>
            <a:xfrm>
              <a:off x="1760351" y="2101227"/>
              <a:ext cx="3060000" cy="3060000"/>
            </a:xfrm>
            <a:prstGeom prst="ellipse">
              <a:avLst/>
            </a:prstGeom>
            <a:gradFill flip="none" rotWithShape="1">
              <a:gsLst>
                <a:gs pos="0">
                  <a:srgbClr val="ABB7A5">
                    <a:tint val="66000"/>
                    <a:satMod val="160000"/>
                  </a:srgbClr>
                </a:gs>
                <a:gs pos="50000">
                  <a:srgbClr val="ABB7A5">
                    <a:tint val="44500"/>
                    <a:satMod val="160000"/>
                  </a:srgbClr>
                </a:gs>
                <a:gs pos="100000">
                  <a:srgbClr val="ABB7A5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ABB7A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ACE7934-0683-C476-4843-9BA9A6537A6F}"/>
                </a:ext>
              </a:extLst>
            </p:cNvPr>
            <p:cNvSpPr/>
            <p:nvPr/>
          </p:nvSpPr>
          <p:spPr>
            <a:xfrm>
              <a:off x="7286204" y="2101227"/>
              <a:ext cx="3060000" cy="3060000"/>
            </a:xfrm>
            <a:prstGeom prst="ellipse">
              <a:avLst/>
            </a:prstGeom>
            <a:gradFill flip="none" rotWithShape="1">
              <a:gsLst>
                <a:gs pos="0">
                  <a:srgbClr val="ABB7A5">
                    <a:tint val="66000"/>
                    <a:satMod val="160000"/>
                  </a:srgbClr>
                </a:gs>
                <a:gs pos="50000">
                  <a:srgbClr val="ABB7A5">
                    <a:tint val="44500"/>
                    <a:satMod val="160000"/>
                  </a:srgbClr>
                </a:gs>
                <a:gs pos="100000">
                  <a:srgbClr val="ABB7A5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rgbClr val="ABB7A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863568-ECDF-00C8-0EEE-884818E3BC25}"/>
                </a:ext>
              </a:extLst>
            </p:cNvPr>
            <p:cNvSpPr txBox="1"/>
            <p:nvPr/>
          </p:nvSpPr>
          <p:spPr>
            <a:xfrm>
              <a:off x="2327720" y="2733301"/>
              <a:ext cx="1925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bg2">
                      <a:lumMod val="50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Wellbeing Life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DE01E7-F27D-A7F8-C2A5-DAEA6625DA16}"/>
                </a:ext>
              </a:extLst>
            </p:cNvPr>
            <p:cNvSpPr txBox="1"/>
            <p:nvPr/>
          </p:nvSpPr>
          <p:spPr>
            <a:xfrm>
              <a:off x="7789684" y="2733301"/>
              <a:ext cx="20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bg2">
                      <a:lumMod val="50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Every Workout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2C5932-72EB-EE15-DEEB-700ED9C3EDBB}"/>
                </a:ext>
              </a:extLst>
            </p:cNvPr>
            <p:cNvSpPr txBox="1"/>
            <p:nvPr/>
          </p:nvSpPr>
          <p:spPr>
            <a:xfrm>
              <a:off x="1863246" y="3218024"/>
              <a:ext cx="2854210" cy="116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6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즐겁고 건강한 삶을 위해</a:t>
              </a:r>
              <a:endPara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6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운동과 올바른 식생활에 </a:t>
              </a:r>
              <a:endPara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6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관련된 차별화된 솔루션 제공</a:t>
              </a:r>
              <a:endParaRPr kumimoji="1" lang="en-US" altLang="ko-KR" sz="16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</p:txBody>
        </p:sp>
        <p:sp>
          <p:nvSpPr>
            <p:cNvPr id="29" name="더하기 28">
              <a:extLst>
                <a:ext uri="{FF2B5EF4-FFF2-40B4-BE49-F238E27FC236}">
                  <a16:creationId xmlns:a16="http://schemas.microsoft.com/office/drawing/2014/main" id="{5415ED1C-B7AD-2A94-56BD-B27754D33EA4}"/>
                </a:ext>
              </a:extLst>
            </p:cNvPr>
            <p:cNvSpPr/>
            <p:nvPr/>
          </p:nvSpPr>
          <p:spPr>
            <a:xfrm>
              <a:off x="5430540" y="3039419"/>
              <a:ext cx="1245474" cy="1183616"/>
            </a:xfrm>
            <a:prstGeom prst="mathPlus">
              <a:avLst>
                <a:gd name="adj1" fmla="val 23520"/>
              </a:avLst>
            </a:prstGeom>
            <a:solidFill>
              <a:srgbClr val="ABB7A5"/>
            </a:solidFill>
            <a:ln>
              <a:solidFill>
                <a:srgbClr val="ABB7A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9D64305-5DA5-5B92-9065-BFFD4A3F78CE}"/>
              </a:ext>
            </a:extLst>
          </p:cNvPr>
          <p:cNvSpPr txBox="1"/>
          <p:nvPr/>
        </p:nvSpPr>
        <p:spPr>
          <a:xfrm>
            <a:off x="730250" y="1555940"/>
            <a:ext cx="1074060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3WORK:WWW (Wellbeing Life With Every Workout)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공동체 참여와 업무 수행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그리고 정기적인 운동이 조화롭게 결합되어</a:t>
            </a:r>
            <a:endParaRPr kumimoji="1" lang="en-US" altLang="ko-KR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현대인의 건강한 라이프스타일을 촉진하고자 한다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</a:t>
            </a:r>
            <a:endParaRPr kumimoji="1" lang="ko-KR" altLang="en-US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528ED-041F-BBB2-9034-DC8E4B4DFF50}"/>
              </a:ext>
            </a:extLst>
          </p:cNvPr>
          <p:cNvSpPr txBox="1"/>
          <p:nvPr/>
        </p:nvSpPr>
        <p:spPr>
          <a:xfrm>
            <a:off x="725447" y="763441"/>
            <a:ext cx="10745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Topic</a:t>
            </a:r>
            <a:endParaRPr kumimoji="1" lang="ko-KR" altLang="en-US" sz="2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50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9A0BE-8949-AE53-3A2E-9066A9E82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491EE4D-A22E-FA41-65BE-367851B1DB10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286846A3-5114-70E9-5E65-AB487D8E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pic>
        <p:nvPicPr>
          <p:cNvPr id="2" name="그림 1" descr="애니메이션, 가상의 캐릭터, 만화 영화, 사람이(가) 표시된 사진&#10;&#10;자동 생성된 설명">
            <a:extLst>
              <a:ext uri="{FF2B5EF4-FFF2-40B4-BE49-F238E27FC236}">
                <a16:creationId xmlns:a16="http://schemas.microsoft.com/office/drawing/2014/main" id="{0DB53608-E278-7D6D-8FCB-6DAA4B3B0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0" y="1653412"/>
            <a:ext cx="1770209" cy="1770209"/>
          </a:xfrm>
          <a:prstGeom prst="rect">
            <a:avLst/>
          </a:prstGeom>
        </p:spPr>
      </p:pic>
      <p:sp>
        <p:nvSpPr>
          <p:cNvPr id="5" name="모서리가 둥근 사각형 설명선[R] 4">
            <a:extLst>
              <a:ext uri="{FF2B5EF4-FFF2-40B4-BE49-F238E27FC236}">
                <a16:creationId xmlns:a16="http://schemas.microsoft.com/office/drawing/2014/main" id="{72138D2D-ECB3-B334-F19A-B47E30AA7EDF}"/>
              </a:ext>
            </a:extLst>
          </p:cNvPr>
          <p:cNvSpPr/>
          <p:nvPr/>
        </p:nvSpPr>
        <p:spPr>
          <a:xfrm>
            <a:off x="2532984" y="1991764"/>
            <a:ext cx="3253279" cy="1524340"/>
          </a:xfrm>
          <a:prstGeom prst="wedgeRoundRectCallout">
            <a:avLst>
              <a:gd name="adj1" fmla="val -55457"/>
              <a:gd name="adj2" fmla="val 20575"/>
              <a:gd name="adj3" fmla="val 16667"/>
            </a:avLst>
          </a:prstGeom>
          <a:solidFill>
            <a:srgbClr val="ABB7A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ABB7A5"/>
              </a:highlight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7FA9C4E-7771-F7ED-D0A3-1506B285D19F}"/>
              </a:ext>
            </a:extLst>
          </p:cNvPr>
          <p:cNvSpPr txBox="1">
            <a:spLocks/>
          </p:cNvSpPr>
          <p:nvPr/>
        </p:nvSpPr>
        <p:spPr>
          <a:xfrm>
            <a:off x="2587214" y="2084246"/>
            <a:ext cx="3144817" cy="1339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ko-KR" altLang="en-US" sz="1600" b="1" dirty="0" err="1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최은호</a:t>
            </a:r>
            <a:r>
              <a:rPr kumimoji="1" lang="ko-KR" altLang="en-US" sz="14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Project Leader</a:t>
            </a: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프로젝트 계획서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회의록 작성 및 발표자료 제작</a:t>
            </a:r>
            <a:endParaRPr kumimoji="1" lang="en-US" altLang="ko-KR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대문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로그인 등 페이지 제작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CSS)</a:t>
            </a: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페이지 별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DB 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작업 진행</a:t>
            </a:r>
            <a:endParaRPr kumimoji="1" lang="en-US" altLang="ko-KR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16" name="그림 15" descr="애니메이션, 가상의 캐릭터, 만화 영화, 사람이(가) 표시된 사진&#10;&#10;자동 생성된 설명">
            <a:extLst>
              <a:ext uri="{FF2B5EF4-FFF2-40B4-BE49-F238E27FC236}">
                <a16:creationId xmlns:a16="http://schemas.microsoft.com/office/drawing/2014/main" id="{34FC72BE-3C88-D70D-A252-BED0F8F5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8" y="3923042"/>
            <a:ext cx="1770209" cy="17702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DAB74D-6DC2-A681-81B8-6DBFB0AFC439}"/>
              </a:ext>
            </a:extLst>
          </p:cNvPr>
          <p:cNvSpPr txBox="1"/>
          <p:nvPr/>
        </p:nvSpPr>
        <p:spPr>
          <a:xfrm>
            <a:off x="725447" y="763441"/>
            <a:ext cx="312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Character</a:t>
            </a:r>
            <a:endParaRPr kumimoji="1" lang="ko-KR" altLang="en-US" sz="4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37D7DA8-51F4-AFEE-7C8E-76AFF4D459F2}"/>
              </a:ext>
            </a:extLst>
          </p:cNvPr>
          <p:cNvCxnSpPr>
            <a:cxnSpLocks/>
          </p:cNvCxnSpPr>
          <p:nvPr/>
        </p:nvCxnSpPr>
        <p:spPr>
          <a:xfrm rot="5400000">
            <a:off x="4241648" y="3791764"/>
            <a:ext cx="3600000" cy="0"/>
          </a:xfrm>
          <a:prstGeom prst="line">
            <a:avLst/>
          </a:prstGeom>
          <a:ln>
            <a:solidFill>
              <a:srgbClr val="A4A3A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모서리가 둥근 사각형 설명선[R] 19">
            <a:extLst>
              <a:ext uri="{FF2B5EF4-FFF2-40B4-BE49-F238E27FC236}">
                <a16:creationId xmlns:a16="http://schemas.microsoft.com/office/drawing/2014/main" id="{0230560C-954C-DDD0-0CE8-586DE69ADF14}"/>
              </a:ext>
            </a:extLst>
          </p:cNvPr>
          <p:cNvSpPr/>
          <p:nvPr/>
        </p:nvSpPr>
        <p:spPr>
          <a:xfrm>
            <a:off x="2532984" y="4225958"/>
            <a:ext cx="3253279" cy="1524340"/>
          </a:xfrm>
          <a:prstGeom prst="wedgeRoundRectCallout">
            <a:avLst>
              <a:gd name="adj1" fmla="val -55457"/>
              <a:gd name="adj2" fmla="val 20575"/>
              <a:gd name="adj3" fmla="val 16667"/>
            </a:avLst>
          </a:prstGeom>
          <a:solidFill>
            <a:srgbClr val="ABB7A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ABB7A5"/>
              </a:highlight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D1B3F061-F990-4608-60EE-D43451459306}"/>
              </a:ext>
            </a:extLst>
          </p:cNvPr>
          <p:cNvSpPr txBox="1">
            <a:spLocks/>
          </p:cNvSpPr>
          <p:nvPr/>
        </p:nvSpPr>
        <p:spPr>
          <a:xfrm>
            <a:off x="2587214" y="4318440"/>
            <a:ext cx="3144817" cy="1339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ko-KR" altLang="en-US" sz="1600" b="1" dirty="0" err="1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고병진</a:t>
            </a:r>
            <a:r>
              <a:rPr kumimoji="1" lang="ko-KR" altLang="en-US" sz="14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Team</a:t>
            </a:r>
            <a:r>
              <a:rPr kumimoji="1" lang="ko-KR" altLang="en-US" sz="12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Member</a:t>
            </a: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프로젝트 계획서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회의록 작성 및 발표자료 제작</a:t>
            </a:r>
            <a:endParaRPr kumimoji="1" lang="en-US" altLang="ko-KR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대문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로그인 등 페이지 제작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CSS)</a:t>
            </a: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페이지 별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DB 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작업 진행</a:t>
            </a:r>
            <a:endParaRPr kumimoji="1" lang="en-US" altLang="ko-KR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26" name="그림 25" descr="애니메이션, 가상의 캐릭터, 만화 영화, 사람이(가) 표시된 사진&#10;&#10;자동 생성된 설명">
            <a:extLst>
              <a:ext uri="{FF2B5EF4-FFF2-40B4-BE49-F238E27FC236}">
                <a16:creationId xmlns:a16="http://schemas.microsoft.com/office/drawing/2014/main" id="{57A30E66-26E7-249F-0E15-779EE47B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8791"/>
            <a:ext cx="1770209" cy="1770209"/>
          </a:xfrm>
          <a:prstGeom prst="rect">
            <a:avLst/>
          </a:prstGeom>
        </p:spPr>
      </p:pic>
      <p:sp>
        <p:nvSpPr>
          <p:cNvPr id="27" name="모서리가 둥근 사각형 설명선[R] 26">
            <a:extLst>
              <a:ext uri="{FF2B5EF4-FFF2-40B4-BE49-F238E27FC236}">
                <a16:creationId xmlns:a16="http://schemas.microsoft.com/office/drawing/2014/main" id="{BCDED725-4B3A-018B-C67B-915A3664AAB0}"/>
              </a:ext>
            </a:extLst>
          </p:cNvPr>
          <p:cNvSpPr/>
          <p:nvPr/>
        </p:nvSpPr>
        <p:spPr>
          <a:xfrm>
            <a:off x="8108894" y="1997143"/>
            <a:ext cx="3253279" cy="1524340"/>
          </a:xfrm>
          <a:prstGeom prst="wedgeRoundRectCallout">
            <a:avLst>
              <a:gd name="adj1" fmla="val -55457"/>
              <a:gd name="adj2" fmla="val 20575"/>
              <a:gd name="adj3" fmla="val 16667"/>
            </a:avLst>
          </a:prstGeom>
          <a:solidFill>
            <a:srgbClr val="ABB7A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ABB7A5"/>
              </a:highlight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352F11D4-358C-456F-27AD-FEE6A94526FE}"/>
              </a:ext>
            </a:extLst>
          </p:cNvPr>
          <p:cNvSpPr txBox="1">
            <a:spLocks/>
          </p:cNvSpPr>
          <p:nvPr/>
        </p:nvSpPr>
        <p:spPr>
          <a:xfrm>
            <a:off x="8163124" y="2089625"/>
            <a:ext cx="3144817" cy="1339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ko-KR" altLang="en-US" sz="16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김정수</a:t>
            </a:r>
            <a:r>
              <a:rPr kumimoji="1" lang="ko-KR" altLang="en-US" sz="14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Team Member</a:t>
            </a: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프로젝트 계획서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회의록 작성 및 발표자료 제작</a:t>
            </a:r>
            <a:endParaRPr kumimoji="1" lang="en-US" altLang="ko-KR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대문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로그인 등 페이지 제작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CSS)</a:t>
            </a: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페이지 별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DB 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작업 진행</a:t>
            </a:r>
            <a:endParaRPr kumimoji="1" lang="en-US" altLang="ko-KR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33" name="그림 32" descr="애니메이션, 가상의 캐릭터, 만화 영화, 사람이(가) 표시된 사진&#10;&#10;자동 생성된 설명">
            <a:extLst>
              <a:ext uri="{FF2B5EF4-FFF2-40B4-BE49-F238E27FC236}">
                <a16:creationId xmlns:a16="http://schemas.microsoft.com/office/drawing/2014/main" id="{09E449F7-B4B3-4837-9136-5D181BCA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48" y="3928421"/>
            <a:ext cx="1770209" cy="1770209"/>
          </a:xfrm>
          <a:prstGeom prst="rect">
            <a:avLst/>
          </a:prstGeom>
        </p:spPr>
      </p:pic>
      <p:sp>
        <p:nvSpPr>
          <p:cNvPr id="34" name="모서리가 둥근 사각형 설명선[R] 33">
            <a:extLst>
              <a:ext uri="{FF2B5EF4-FFF2-40B4-BE49-F238E27FC236}">
                <a16:creationId xmlns:a16="http://schemas.microsoft.com/office/drawing/2014/main" id="{A6D9FDC8-CC86-FDB2-FDC5-EB62863C6A67}"/>
              </a:ext>
            </a:extLst>
          </p:cNvPr>
          <p:cNvSpPr/>
          <p:nvPr/>
        </p:nvSpPr>
        <p:spPr>
          <a:xfrm>
            <a:off x="8108894" y="4231337"/>
            <a:ext cx="3253279" cy="1524340"/>
          </a:xfrm>
          <a:prstGeom prst="wedgeRoundRectCallout">
            <a:avLst>
              <a:gd name="adj1" fmla="val -55457"/>
              <a:gd name="adj2" fmla="val 20575"/>
              <a:gd name="adj3" fmla="val 16667"/>
            </a:avLst>
          </a:prstGeom>
          <a:solidFill>
            <a:srgbClr val="ABB7A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ABB7A5"/>
              </a:highlight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7EB1F38C-D947-0D0D-A386-2F91E6820974}"/>
              </a:ext>
            </a:extLst>
          </p:cNvPr>
          <p:cNvSpPr txBox="1">
            <a:spLocks/>
          </p:cNvSpPr>
          <p:nvPr/>
        </p:nvSpPr>
        <p:spPr>
          <a:xfrm>
            <a:off x="8163124" y="4323819"/>
            <a:ext cx="3144817" cy="1339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ko-KR" altLang="en-US" sz="16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임예은</a:t>
            </a:r>
            <a:r>
              <a:rPr kumimoji="1" lang="ko-KR" altLang="en-US" sz="14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Team</a:t>
            </a:r>
            <a:r>
              <a:rPr kumimoji="1" lang="ko-KR" altLang="en-US" sz="12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b="1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Member</a:t>
            </a: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프로젝트 계획서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회의록 작성 및 발표자료 제작</a:t>
            </a:r>
            <a:endParaRPr kumimoji="1" lang="en-US" altLang="ko-KR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대문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로그인 등 페이지 제작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CSS)</a:t>
            </a:r>
          </a:p>
          <a:p>
            <a:pPr>
              <a:lnSpc>
                <a:spcPct val="16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페이지 별 </a:t>
            </a: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DB 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작업 진행</a:t>
            </a:r>
            <a:endParaRPr kumimoji="1" lang="en-US" altLang="ko-KR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07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CBF64-8840-DA07-08B7-4E667B7A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4435183-A290-9A53-51D4-C3DB52823310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2B6ADFAD-4C62-7316-E63B-1AF4C4A3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1E8581-F75C-8E6F-E72A-3F4C63C94096}"/>
              </a:ext>
            </a:extLst>
          </p:cNvPr>
          <p:cNvSpPr txBox="1"/>
          <p:nvPr/>
        </p:nvSpPr>
        <p:spPr>
          <a:xfrm>
            <a:off x="725447" y="763441"/>
            <a:ext cx="500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ERD &amp; Use-Case</a:t>
            </a:r>
            <a:endParaRPr kumimoji="1" lang="ko-KR" altLang="en-US" sz="4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EB683A3-22F8-F808-F3BF-432AE8ADFE91}"/>
              </a:ext>
            </a:extLst>
          </p:cNvPr>
          <p:cNvCxnSpPr>
            <a:cxnSpLocks/>
          </p:cNvCxnSpPr>
          <p:nvPr/>
        </p:nvCxnSpPr>
        <p:spPr>
          <a:xfrm rot="5400000">
            <a:off x="4241648" y="3791764"/>
            <a:ext cx="3600000" cy="0"/>
          </a:xfrm>
          <a:prstGeom prst="line">
            <a:avLst/>
          </a:prstGeom>
          <a:ln>
            <a:solidFill>
              <a:srgbClr val="A4A3A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4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E954FC-BAAC-7AB7-4A2B-7FC48839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555E602-74BF-5F1F-C952-472A29D84EEC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0C3F81E4-6F0A-EEF9-5026-78A76496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97ED6E-D573-18A2-8629-44A3A9C9B239}"/>
              </a:ext>
            </a:extLst>
          </p:cNvPr>
          <p:cNvSpPr txBox="1"/>
          <p:nvPr/>
        </p:nvSpPr>
        <p:spPr>
          <a:xfrm>
            <a:off x="725447" y="763441"/>
            <a:ext cx="500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Schedule</a:t>
            </a:r>
            <a:endParaRPr kumimoji="1" lang="ko-KR" altLang="en-US" sz="4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F4010B-B01B-0329-1088-C23573C34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06012"/>
              </p:ext>
            </p:extLst>
          </p:nvPr>
        </p:nvGraphicFramePr>
        <p:xfrm>
          <a:off x="826130" y="1755966"/>
          <a:ext cx="10521320" cy="4090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074">
                  <a:extLst>
                    <a:ext uri="{9D8B030D-6E8A-4147-A177-3AD203B41FA5}">
                      <a16:colId xmlns:a16="http://schemas.microsoft.com/office/drawing/2014/main" val="499643987"/>
                    </a:ext>
                  </a:extLst>
                </a:gridCol>
                <a:gridCol w="545602">
                  <a:extLst>
                    <a:ext uri="{9D8B030D-6E8A-4147-A177-3AD203B41FA5}">
                      <a16:colId xmlns:a16="http://schemas.microsoft.com/office/drawing/2014/main" val="571807161"/>
                    </a:ext>
                  </a:extLst>
                </a:gridCol>
                <a:gridCol w="545602">
                  <a:extLst>
                    <a:ext uri="{9D8B030D-6E8A-4147-A177-3AD203B41FA5}">
                      <a16:colId xmlns:a16="http://schemas.microsoft.com/office/drawing/2014/main" val="2653571758"/>
                    </a:ext>
                  </a:extLst>
                </a:gridCol>
                <a:gridCol w="545602">
                  <a:extLst>
                    <a:ext uri="{9D8B030D-6E8A-4147-A177-3AD203B41FA5}">
                      <a16:colId xmlns:a16="http://schemas.microsoft.com/office/drawing/2014/main" val="2567032467"/>
                    </a:ext>
                  </a:extLst>
                </a:gridCol>
                <a:gridCol w="545602">
                  <a:extLst>
                    <a:ext uri="{9D8B030D-6E8A-4147-A177-3AD203B41FA5}">
                      <a16:colId xmlns:a16="http://schemas.microsoft.com/office/drawing/2014/main" val="3340758655"/>
                    </a:ext>
                  </a:extLst>
                </a:gridCol>
                <a:gridCol w="545602">
                  <a:extLst>
                    <a:ext uri="{9D8B030D-6E8A-4147-A177-3AD203B41FA5}">
                      <a16:colId xmlns:a16="http://schemas.microsoft.com/office/drawing/2014/main" val="3681919173"/>
                    </a:ext>
                  </a:extLst>
                </a:gridCol>
                <a:gridCol w="545602">
                  <a:extLst>
                    <a:ext uri="{9D8B030D-6E8A-4147-A177-3AD203B41FA5}">
                      <a16:colId xmlns:a16="http://schemas.microsoft.com/office/drawing/2014/main" val="3601991446"/>
                    </a:ext>
                  </a:extLst>
                </a:gridCol>
                <a:gridCol w="545048">
                  <a:extLst>
                    <a:ext uri="{9D8B030D-6E8A-4147-A177-3AD203B41FA5}">
                      <a16:colId xmlns:a16="http://schemas.microsoft.com/office/drawing/2014/main" val="3081663955"/>
                    </a:ext>
                  </a:extLst>
                </a:gridCol>
                <a:gridCol w="545047">
                  <a:extLst>
                    <a:ext uri="{9D8B030D-6E8A-4147-A177-3AD203B41FA5}">
                      <a16:colId xmlns:a16="http://schemas.microsoft.com/office/drawing/2014/main" val="3270543389"/>
                    </a:ext>
                  </a:extLst>
                </a:gridCol>
                <a:gridCol w="545048">
                  <a:extLst>
                    <a:ext uri="{9D8B030D-6E8A-4147-A177-3AD203B41FA5}">
                      <a16:colId xmlns:a16="http://schemas.microsoft.com/office/drawing/2014/main" val="2439448516"/>
                    </a:ext>
                  </a:extLst>
                </a:gridCol>
                <a:gridCol w="545048">
                  <a:extLst>
                    <a:ext uri="{9D8B030D-6E8A-4147-A177-3AD203B41FA5}">
                      <a16:colId xmlns:a16="http://schemas.microsoft.com/office/drawing/2014/main" val="1523245653"/>
                    </a:ext>
                  </a:extLst>
                </a:gridCol>
                <a:gridCol w="545048">
                  <a:extLst>
                    <a:ext uri="{9D8B030D-6E8A-4147-A177-3AD203B41FA5}">
                      <a16:colId xmlns:a16="http://schemas.microsoft.com/office/drawing/2014/main" val="141880481"/>
                    </a:ext>
                  </a:extLst>
                </a:gridCol>
                <a:gridCol w="545048">
                  <a:extLst>
                    <a:ext uri="{9D8B030D-6E8A-4147-A177-3AD203B41FA5}">
                      <a16:colId xmlns:a16="http://schemas.microsoft.com/office/drawing/2014/main" val="657457999"/>
                    </a:ext>
                  </a:extLst>
                </a:gridCol>
                <a:gridCol w="545047">
                  <a:extLst>
                    <a:ext uri="{9D8B030D-6E8A-4147-A177-3AD203B41FA5}">
                      <a16:colId xmlns:a16="http://schemas.microsoft.com/office/drawing/2014/main" val="4096825315"/>
                    </a:ext>
                  </a:extLst>
                </a:gridCol>
                <a:gridCol w="545048">
                  <a:extLst>
                    <a:ext uri="{9D8B030D-6E8A-4147-A177-3AD203B41FA5}">
                      <a16:colId xmlns:a16="http://schemas.microsoft.com/office/drawing/2014/main" val="4143507079"/>
                    </a:ext>
                  </a:extLst>
                </a:gridCol>
                <a:gridCol w="545048">
                  <a:extLst>
                    <a:ext uri="{9D8B030D-6E8A-4147-A177-3AD203B41FA5}">
                      <a16:colId xmlns:a16="http://schemas.microsoft.com/office/drawing/2014/main" val="2200507227"/>
                    </a:ext>
                  </a:extLst>
                </a:gridCol>
                <a:gridCol w="545602">
                  <a:extLst>
                    <a:ext uri="{9D8B030D-6E8A-4147-A177-3AD203B41FA5}">
                      <a16:colId xmlns:a16="http://schemas.microsoft.com/office/drawing/2014/main" val="1781706237"/>
                    </a:ext>
                  </a:extLst>
                </a:gridCol>
                <a:gridCol w="545602">
                  <a:extLst>
                    <a:ext uri="{9D8B030D-6E8A-4147-A177-3AD203B41FA5}">
                      <a16:colId xmlns:a16="http://schemas.microsoft.com/office/drawing/2014/main" val="1508976912"/>
                    </a:ext>
                  </a:extLst>
                </a:gridCol>
              </a:tblGrid>
              <a:tr h="30702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1</a:t>
                      </a:r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2</a:t>
                      </a:r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3</a:t>
                      </a:r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4</a:t>
                      </a:r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29652"/>
                  </a:ext>
                </a:extLst>
              </a:tr>
              <a:tr h="307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29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30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31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1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2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5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6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7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8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solidFill>
                            <a:srgbClr val="FF0000"/>
                          </a:solidFill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9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solidFill>
                            <a:srgbClr val="FF0000"/>
                          </a:solidFill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12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13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14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15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16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19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20</a:t>
                      </a:r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596142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주제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01725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요구사항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34639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업무 분담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942041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개발환경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82961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UI (</a:t>
                      </a:r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디자인</a:t>
                      </a:r>
                      <a:r>
                        <a:rPr lang="en-US" altLang="ko-KR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)</a:t>
                      </a:r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651107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68320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기능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646723"/>
                  </a:ext>
                </a:extLst>
              </a:tr>
              <a:tr h="43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발표자료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3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36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0D5F8-6B63-E63F-5AFE-A62AE77E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A44BB84-60A9-D5F9-5FFC-944464B7E908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F45F7B99-58D7-BF0A-FD45-0FB0EED9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D23860-C731-FF69-EDE3-724FFEF9A770}"/>
              </a:ext>
            </a:extLst>
          </p:cNvPr>
          <p:cNvSpPr txBox="1"/>
          <p:nvPr/>
        </p:nvSpPr>
        <p:spPr>
          <a:xfrm>
            <a:off x="725447" y="763441"/>
            <a:ext cx="500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UI Design</a:t>
            </a:r>
            <a:endParaRPr kumimoji="1" lang="ko-KR" altLang="en-US" sz="4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7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13AD63-7D79-400E-F2EC-117908B53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EB3AEFE-33E8-1B1B-2717-9539227D91C5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43B96958-3C9A-33C4-6847-E79DE20B8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58385D-9BF4-2DEE-10CD-C6F8EC551E06}"/>
              </a:ext>
            </a:extLst>
          </p:cNvPr>
          <p:cNvSpPr txBox="1"/>
          <p:nvPr/>
        </p:nvSpPr>
        <p:spPr>
          <a:xfrm>
            <a:off x="725447" y="763441"/>
            <a:ext cx="500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Progress</a:t>
            </a:r>
            <a:endParaRPr kumimoji="1" lang="ko-KR" altLang="en-US" sz="4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AA06DBC-9469-C80C-01A6-1ED7ABA7E409}"/>
              </a:ext>
            </a:extLst>
          </p:cNvPr>
          <p:cNvSpPr/>
          <p:nvPr/>
        </p:nvSpPr>
        <p:spPr>
          <a:xfrm>
            <a:off x="3714752" y="1940005"/>
            <a:ext cx="5257800" cy="274320"/>
          </a:xfrm>
          <a:prstGeom prst="roundRect">
            <a:avLst/>
          </a:prstGeom>
          <a:solidFill>
            <a:srgbClr val="7F8D70"/>
          </a:solidFill>
          <a:ln>
            <a:solidFill>
              <a:srgbClr val="7F8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726EF-1895-AE04-6BF6-D6E8B1FD4CB0}"/>
              </a:ext>
            </a:extLst>
          </p:cNvPr>
          <p:cNvSpPr txBox="1"/>
          <p:nvPr/>
        </p:nvSpPr>
        <p:spPr>
          <a:xfrm>
            <a:off x="730252" y="1789882"/>
            <a:ext cx="11557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주제 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C9622-F1CB-8651-6863-39C98C89715D}"/>
              </a:ext>
            </a:extLst>
          </p:cNvPr>
          <p:cNvSpPr txBox="1"/>
          <p:nvPr/>
        </p:nvSpPr>
        <p:spPr>
          <a:xfrm>
            <a:off x="725447" y="2490922"/>
            <a:ext cx="149197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요구사항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C7609-C816-DCE9-0B6F-35476FA5C1EE}"/>
              </a:ext>
            </a:extLst>
          </p:cNvPr>
          <p:cNvSpPr txBox="1"/>
          <p:nvPr/>
        </p:nvSpPr>
        <p:spPr>
          <a:xfrm>
            <a:off x="725447" y="3191962"/>
            <a:ext cx="194917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ERD &amp; Use-case</a:t>
            </a:r>
            <a:endParaRPr kumimoji="1" lang="ko-KR" altLang="en-US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69AC5-C6E9-7BB1-4DFA-A5D607B37604}"/>
              </a:ext>
            </a:extLst>
          </p:cNvPr>
          <p:cNvSpPr txBox="1"/>
          <p:nvPr/>
        </p:nvSpPr>
        <p:spPr>
          <a:xfrm>
            <a:off x="725447" y="3893002"/>
            <a:ext cx="194917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UI 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디자인 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</a:t>
            </a:r>
            <a:r>
              <a:rPr kumimoji="1" lang="ko-KR" altLang="en-US" dirty="0" err="1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피그마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)</a:t>
            </a:r>
            <a:endParaRPr kumimoji="1" lang="ko-KR" altLang="en-US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96C6B-A48D-22C4-CDE1-BED556AFBC45}"/>
              </a:ext>
            </a:extLst>
          </p:cNvPr>
          <p:cNvSpPr txBox="1"/>
          <p:nvPr/>
        </p:nvSpPr>
        <p:spPr>
          <a:xfrm>
            <a:off x="725446" y="4594042"/>
            <a:ext cx="242923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기능 구현 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 CSS)</a:t>
            </a:r>
            <a:endParaRPr kumimoji="1" lang="ko-KR" altLang="en-US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C3021-C8F0-CB4E-18D8-3D96001DF8E4}"/>
              </a:ext>
            </a:extLst>
          </p:cNvPr>
          <p:cNvSpPr txBox="1"/>
          <p:nvPr/>
        </p:nvSpPr>
        <p:spPr>
          <a:xfrm>
            <a:off x="725446" y="5295082"/>
            <a:ext cx="22234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기능 구현 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(DB, API)</a:t>
            </a:r>
            <a:endParaRPr kumimoji="1" lang="ko-KR" altLang="en-US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FBEBE9F-55FC-9BAB-5982-85A4A602B65B}"/>
              </a:ext>
            </a:extLst>
          </p:cNvPr>
          <p:cNvSpPr/>
          <p:nvPr/>
        </p:nvSpPr>
        <p:spPr>
          <a:xfrm>
            <a:off x="3714752" y="2625853"/>
            <a:ext cx="5257800" cy="274320"/>
          </a:xfrm>
          <a:prstGeom prst="roundRect">
            <a:avLst/>
          </a:prstGeom>
          <a:solidFill>
            <a:srgbClr val="7F8D70"/>
          </a:solidFill>
          <a:ln>
            <a:solidFill>
              <a:srgbClr val="7F8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62DDC3D-D7A4-0BD8-280E-C7800EC9FCD8}"/>
              </a:ext>
            </a:extLst>
          </p:cNvPr>
          <p:cNvSpPr/>
          <p:nvPr/>
        </p:nvSpPr>
        <p:spPr>
          <a:xfrm>
            <a:off x="3714752" y="3311701"/>
            <a:ext cx="5257800" cy="274320"/>
          </a:xfrm>
          <a:prstGeom prst="roundRect">
            <a:avLst/>
          </a:prstGeom>
          <a:solidFill>
            <a:srgbClr val="7F8D70"/>
          </a:solidFill>
          <a:ln>
            <a:solidFill>
              <a:srgbClr val="7F8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1BB2436-8B7F-0366-DB09-BC94C185438E}"/>
              </a:ext>
            </a:extLst>
          </p:cNvPr>
          <p:cNvSpPr/>
          <p:nvPr/>
        </p:nvSpPr>
        <p:spPr>
          <a:xfrm>
            <a:off x="3714752" y="3997549"/>
            <a:ext cx="5257800" cy="274320"/>
          </a:xfrm>
          <a:prstGeom prst="roundRect">
            <a:avLst/>
          </a:prstGeom>
          <a:solidFill>
            <a:srgbClr val="7F8D70"/>
          </a:solidFill>
          <a:ln>
            <a:solidFill>
              <a:srgbClr val="7F8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F1716FF-C917-FA6B-D690-5EA571756498}"/>
              </a:ext>
            </a:extLst>
          </p:cNvPr>
          <p:cNvSpPr/>
          <p:nvPr/>
        </p:nvSpPr>
        <p:spPr>
          <a:xfrm>
            <a:off x="3714752" y="4683397"/>
            <a:ext cx="4140000" cy="274320"/>
          </a:xfrm>
          <a:prstGeom prst="roundRect">
            <a:avLst/>
          </a:prstGeom>
          <a:solidFill>
            <a:srgbClr val="7F8D70"/>
          </a:solidFill>
          <a:ln>
            <a:solidFill>
              <a:srgbClr val="7F8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814ECFA-6FB0-0E6D-D5BF-7512659C5359}"/>
              </a:ext>
            </a:extLst>
          </p:cNvPr>
          <p:cNvSpPr/>
          <p:nvPr/>
        </p:nvSpPr>
        <p:spPr>
          <a:xfrm>
            <a:off x="3714752" y="5369245"/>
            <a:ext cx="1116000" cy="274320"/>
          </a:xfrm>
          <a:prstGeom prst="roundRect">
            <a:avLst/>
          </a:prstGeom>
          <a:solidFill>
            <a:srgbClr val="7F8D70"/>
          </a:solidFill>
          <a:ln>
            <a:solidFill>
              <a:srgbClr val="7F8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9C10B4-22B4-2610-BB49-0056CAB2FE9F}"/>
              </a:ext>
            </a:extLst>
          </p:cNvPr>
          <p:cNvSpPr txBox="1"/>
          <p:nvPr/>
        </p:nvSpPr>
        <p:spPr>
          <a:xfrm>
            <a:off x="8394702" y="1883032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100%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290A2-4F27-A5B0-5FDD-DF9B95C821D9}"/>
              </a:ext>
            </a:extLst>
          </p:cNvPr>
          <p:cNvSpPr txBox="1"/>
          <p:nvPr/>
        </p:nvSpPr>
        <p:spPr>
          <a:xfrm>
            <a:off x="8394702" y="2565431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100%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CDF5BA-CE27-7A3A-238C-7915DC3458E8}"/>
              </a:ext>
            </a:extLst>
          </p:cNvPr>
          <p:cNvSpPr txBox="1"/>
          <p:nvPr/>
        </p:nvSpPr>
        <p:spPr>
          <a:xfrm>
            <a:off x="8394702" y="3254728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100%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F1D337-4B75-9F38-B37D-2A1217EF4E92}"/>
              </a:ext>
            </a:extLst>
          </p:cNvPr>
          <p:cNvSpPr txBox="1"/>
          <p:nvPr/>
        </p:nvSpPr>
        <p:spPr>
          <a:xfrm>
            <a:off x="8394702" y="3944152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100%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B56C07F-44E3-A2D1-E280-653F2AD126CA}"/>
              </a:ext>
            </a:extLst>
          </p:cNvPr>
          <p:cNvSpPr/>
          <p:nvPr/>
        </p:nvSpPr>
        <p:spPr>
          <a:xfrm>
            <a:off x="3714752" y="4679394"/>
            <a:ext cx="5257800" cy="274320"/>
          </a:xfrm>
          <a:prstGeom prst="roundRect">
            <a:avLst/>
          </a:prstGeom>
          <a:noFill/>
          <a:ln>
            <a:solidFill>
              <a:srgbClr val="7F8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744E1B-F41D-BB2B-ACE3-A5A48D731492}"/>
              </a:ext>
            </a:extLst>
          </p:cNvPr>
          <p:cNvSpPr txBox="1"/>
          <p:nvPr/>
        </p:nvSpPr>
        <p:spPr>
          <a:xfrm>
            <a:off x="7341892" y="4622146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80%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73F02D4-B403-6F54-9E29-D99E0B0DAEA8}"/>
              </a:ext>
            </a:extLst>
          </p:cNvPr>
          <p:cNvSpPr/>
          <p:nvPr/>
        </p:nvSpPr>
        <p:spPr>
          <a:xfrm>
            <a:off x="3714752" y="5372669"/>
            <a:ext cx="5257800" cy="274320"/>
          </a:xfrm>
          <a:prstGeom prst="roundRect">
            <a:avLst/>
          </a:prstGeom>
          <a:noFill/>
          <a:ln>
            <a:solidFill>
              <a:srgbClr val="7F8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238FDC-31A3-3550-CB41-5991FB60D517}"/>
              </a:ext>
            </a:extLst>
          </p:cNvPr>
          <p:cNvSpPr txBox="1"/>
          <p:nvPr/>
        </p:nvSpPr>
        <p:spPr>
          <a:xfrm>
            <a:off x="4355792" y="5312442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63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B2242-1319-C447-EC8E-709EED0B5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FE8322D-791F-F60A-8052-500F85FB9B7B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034DC085-111D-2070-C948-4B77390D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4E07E5-A8D4-27A8-D4ED-2D2D4718BB25}"/>
              </a:ext>
            </a:extLst>
          </p:cNvPr>
          <p:cNvSpPr txBox="1"/>
          <p:nvPr/>
        </p:nvSpPr>
        <p:spPr>
          <a:xfrm>
            <a:off x="4124232" y="3075056"/>
            <a:ext cx="394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Thank</a:t>
            </a:r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</a:t>
            </a:r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You</a:t>
            </a:r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7F8D70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~</a:t>
            </a:r>
            <a:r>
              <a:rPr kumimoji="1" lang="ko-KR" altLang="en-US" sz="4000" dirty="0">
                <a:solidFill>
                  <a:srgbClr val="7F8D70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7F8D70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sym typeface="Wingdings" pitchFamily="2" charset="2"/>
              </a:rPr>
              <a:t></a:t>
            </a:r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3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283</Words>
  <Application>Microsoft Macintosh PowerPoint</Application>
  <PresentationFormat>와이드스크린</PresentationFormat>
  <Paragraphs>87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NanumBarunGothic</vt:lpstr>
      <vt:lpstr>NanumSquareRoundOTF Bold</vt:lpstr>
      <vt:lpstr>NanumSquareRoundOTF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여정담</dc:title>
  <dc:creator>임예은</dc:creator>
  <cp:lastModifiedBy>임예은</cp:lastModifiedBy>
  <cp:revision>24</cp:revision>
  <dcterms:created xsi:type="dcterms:W3CDTF">2023-12-11T10:05:41Z</dcterms:created>
  <dcterms:modified xsi:type="dcterms:W3CDTF">2024-02-05T05:50:02Z</dcterms:modified>
</cp:coreProperties>
</file>