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6" r:id="rId1"/>
  </p:sldMasterIdLst>
  <p:notesMasterIdLst>
    <p:notesMasterId r:id="rId48"/>
  </p:notesMasterIdLst>
  <p:handoutMasterIdLst>
    <p:handoutMasterId r:id="rId49"/>
  </p:handoutMasterIdLst>
  <p:sldIdLst>
    <p:sldId id="640" r:id="rId2"/>
    <p:sldId id="834" r:id="rId3"/>
    <p:sldId id="870" r:id="rId4"/>
    <p:sldId id="850" r:id="rId5"/>
    <p:sldId id="852" r:id="rId6"/>
    <p:sldId id="842" r:id="rId7"/>
    <p:sldId id="835" r:id="rId8"/>
    <p:sldId id="836" r:id="rId9"/>
    <p:sldId id="841" r:id="rId10"/>
    <p:sldId id="863" r:id="rId11"/>
    <p:sldId id="864" r:id="rId12"/>
    <p:sldId id="865" r:id="rId13"/>
    <p:sldId id="866" r:id="rId14"/>
    <p:sldId id="867" r:id="rId15"/>
    <p:sldId id="847" r:id="rId16"/>
    <p:sldId id="868" r:id="rId17"/>
    <p:sldId id="846" r:id="rId18"/>
    <p:sldId id="869" r:id="rId19"/>
    <p:sldId id="851" r:id="rId20"/>
    <p:sldId id="853" r:id="rId21"/>
    <p:sldId id="888" r:id="rId22"/>
    <p:sldId id="858" r:id="rId23"/>
    <p:sldId id="856" r:id="rId24"/>
    <p:sldId id="854" r:id="rId25"/>
    <p:sldId id="857" r:id="rId26"/>
    <p:sldId id="872" r:id="rId27"/>
    <p:sldId id="871" r:id="rId28"/>
    <p:sldId id="873" r:id="rId29"/>
    <p:sldId id="874" r:id="rId30"/>
    <p:sldId id="875" r:id="rId31"/>
    <p:sldId id="859" r:id="rId32"/>
    <p:sldId id="861" r:id="rId33"/>
    <p:sldId id="860" r:id="rId34"/>
    <p:sldId id="862" r:id="rId35"/>
    <p:sldId id="876" r:id="rId36"/>
    <p:sldId id="877" r:id="rId37"/>
    <p:sldId id="879" r:id="rId38"/>
    <p:sldId id="880" r:id="rId39"/>
    <p:sldId id="881" r:id="rId40"/>
    <p:sldId id="884" r:id="rId41"/>
    <p:sldId id="878" r:id="rId42"/>
    <p:sldId id="882" r:id="rId43"/>
    <p:sldId id="883" r:id="rId44"/>
    <p:sldId id="885" r:id="rId45"/>
    <p:sldId id="886" r:id="rId46"/>
    <p:sldId id="887" r:id="rId47"/>
  </p:sldIdLst>
  <p:sldSz cx="9144000" cy="6858000" type="screen4x3"/>
  <p:notesSz cx="7315200" cy="96012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5332" autoAdjust="0"/>
  </p:normalViewPr>
  <p:slideViewPr>
    <p:cSldViewPr>
      <p:cViewPr varScale="1">
        <p:scale>
          <a:sx n="82" d="100"/>
          <a:sy n="82" d="100"/>
        </p:scale>
        <p:origin x="1536" y="48"/>
      </p:cViewPr>
      <p:guideLst>
        <p:guide orient="horz" pos="2160"/>
        <p:guide pos="2880"/>
      </p:guideLst>
    </p:cSldViewPr>
  </p:slideViewPr>
  <p:outlineViewPr>
    <p:cViewPr>
      <p:scale>
        <a:sx n="33" d="100"/>
        <a:sy n="33" d="100"/>
      </p:scale>
      <p:origin x="0" y="-42091"/>
    </p:cViewPr>
  </p:outlineViewPr>
  <p:notesTextViewPr>
    <p:cViewPr>
      <p:scale>
        <a:sx n="100" d="100"/>
        <a:sy n="100" d="100"/>
      </p:scale>
      <p:origin x="0" y="0"/>
    </p:cViewPr>
  </p:notesTextViewPr>
  <p:sorterViewPr>
    <p:cViewPr>
      <p:scale>
        <a:sx n="66" d="100"/>
        <a:sy n="66" d="100"/>
      </p:scale>
      <p:origin x="0" y="-2381"/>
    </p:cViewPr>
  </p:sorterViewPr>
  <p:notesViewPr>
    <p:cSldViewPr>
      <p:cViewPr>
        <p:scale>
          <a:sx n="100" d="100"/>
          <a:sy n="100" d="100"/>
        </p:scale>
        <p:origin x="-876" y="119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defRPr kumimoji="0" sz="1300">
                <a:solidFill>
                  <a:schemeClr val="tx1"/>
                </a:solidFill>
                <a:effectLst/>
              </a:defRPr>
            </a:lvl1pPr>
          </a:lstStyle>
          <a:p>
            <a:r>
              <a:rPr lang="en-US" dirty="0"/>
              <a:t>Laptop Software Suite</a:t>
            </a:r>
          </a:p>
        </p:txBody>
      </p:sp>
      <p:sp>
        <p:nvSpPr>
          <p:cNvPr id="372739" name="Rectangle 3"/>
          <p:cNvSpPr>
            <a:spLocks noGrp="1" noChangeArrowheads="1"/>
          </p:cNvSpPr>
          <p:nvPr>
            <p:ph type="dt" sz="quarter"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defRPr kumimoji="0" sz="1300">
                <a:solidFill>
                  <a:schemeClr val="tx1"/>
                </a:solidFill>
                <a:effectLst/>
              </a:defRPr>
            </a:lvl1pPr>
          </a:lstStyle>
          <a:p>
            <a:endParaRPr lang="en-US" dirty="0"/>
          </a:p>
        </p:txBody>
      </p:sp>
      <p:sp>
        <p:nvSpPr>
          <p:cNvPr id="372740" name="Rectangle 4"/>
          <p:cNvSpPr>
            <a:spLocks noGrp="1" noChangeArrowheads="1"/>
          </p:cNvSpPr>
          <p:nvPr>
            <p:ph type="ftr" sz="quarter" idx="2"/>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defRPr kumimoji="0" sz="1300">
                <a:solidFill>
                  <a:schemeClr val="tx1"/>
                </a:solidFill>
                <a:effectLst/>
              </a:defRPr>
            </a:lvl1pPr>
          </a:lstStyle>
          <a:p>
            <a:r>
              <a:rPr lang="en-US" dirty="0"/>
              <a:t>Title goes here</a:t>
            </a:r>
          </a:p>
        </p:txBody>
      </p:sp>
      <p:sp>
        <p:nvSpPr>
          <p:cNvPr id="372741" name="Rectangle 5"/>
          <p:cNvSpPr>
            <a:spLocks noGrp="1" noChangeArrowheads="1"/>
          </p:cNvSpPr>
          <p:nvPr>
            <p:ph type="sldNum" sz="quarter" idx="3"/>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defRPr kumimoji="0" sz="1300">
                <a:solidFill>
                  <a:schemeClr val="tx1"/>
                </a:solidFill>
                <a:effectLst/>
              </a:defRPr>
            </a:lvl1pPr>
          </a:lstStyle>
          <a:p>
            <a:fld id="{575B36FB-67C8-4F1C-8499-7888AE05B251}" type="slidenum">
              <a:rPr lang="en-US"/>
              <a:pPr/>
              <a:t>‹#›</a:t>
            </a:fld>
            <a:endParaRPr lang="en-US" dirty="0"/>
          </a:p>
        </p:txBody>
      </p:sp>
    </p:spTree>
    <p:extLst>
      <p:ext uri="{BB962C8B-B14F-4D97-AF65-F5344CB8AC3E}">
        <p14:creationId xmlns:p14="http://schemas.microsoft.com/office/powerpoint/2010/main" val="7017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103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5" name="Rectangle 1033"/>
          <p:cNvSpPr>
            <a:spLocks noGrp="1" noRot="1" noChangeAspect="1" noChangeArrowheads="1"/>
          </p:cNvSpPr>
          <p:nvPr>
            <p:ph type="sldImg" idx="2"/>
          </p:nvPr>
        </p:nvSpPr>
        <p:spPr bwMode="auto">
          <a:xfrm>
            <a:off x="1255713" y="719138"/>
            <a:ext cx="4803775" cy="3602037"/>
          </a:xfrm>
          <a:prstGeom prst="rect">
            <a:avLst/>
          </a:prstGeom>
          <a:noFill/>
          <a:ln w="9525">
            <a:solidFill>
              <a:srgbClr val="000000"/>
            </a:solidFill>
            <a:miter lim="800000"/>
            <a:headEnd/>
            <a:tailEnd/>
          </a:ln>
        </p:spPr>
      </p:sp>
      <p:sp>
        <p:nvSpPr>
          <p:cNvPr id="362506" name="Rectangle 1034"/>
          <p:cNvSpPr>
            <a:spLocks noGrp="1" noChangeArrowheads="1"/>
          </p:cNvSpPr>
          <p:nvPr>
            <p:ph type="body" sz="quarter" idx="3"/>
          </p:nvPr>
        </p:nvSpPr>
        <p:spPr bwMode="auto">
          <a:xfrm>
            <a:off x="974690" y="4560817"/>
            <a:ext cx="5365820" cy="4321032"/>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2507" name="Rectangle 1035"/>
          <p:cNvSpPr>
            <a:spLocks noGrp="1" noChangeArrowheads="1"/>
          </p:cNvSpPr>
          <p:nvPr>
            <p:ph type="dt"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buFontTx/>
              <a:buChar char="•"/>
              <a:defRPr kumimoji="0" sz="1300">
                <a:solidFill>
                  <a:schemeClr val="tx1"/>
                </a:solidFill>
                <a:effectLst/>
              </a:defRPr>
            </a:lvl1pPr>
          </a:lstStyle>
          <a:p>
            <a:endParaRPr lang="en-US" dirty="0"/>
          </a:p>
        </p:txBody>
      </p:sp>
      <p:sp>
        <p:nvSpPr>
          <p:cNvPr id="362508" name="Rectangle 1036"/>
          <p:cNvSpPr>
            <a:spLocks noGrp="1" noChangeArrowheads="1"/>
          </p:cNvSpPr>
          <p:nvPr>
            <p:ph type="ftr" sz="quarter" idx="4"/>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9" name="Rectangle 1037"/>
          <p:cNvSpPr>
            <a:spLocks noGrp="1" noChangeArrowheads="1"/>
          </p:cNvSpPr>
          <p:nvPr>
            <p:ph type="sldNum" sz="quarter" idx="5"/>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buFontTx/>
              <a:buChar char="•"/>
              <a:defRPr kumimoji="0" sz="1300">
                <a:solidFill>
                  <a:schemeClr val="tx1"/>
                </a:solidFill>
                <a:effectLst/>
              </a:defRPr>
            </a:lvl1pPr>
          </a:lstStyle>
          <a:p>
            <a:fld id="{362CC374-0673-434D-B4B6-0BEF1F345467}" type="slidenum">
              <a:rPr lang="en-US"/>
              <a:pPr/>
              <a:t>‹#›</a:t>
            </a:fld>
            <a:endParaRPr lang="en-US" dirty="0"/>
          </a:p>
        </p:txBody>
      </p:sp>
    </p:spTree>
    <p:extLst>
      <p:ext uri="{BB962C8B-B14F-4D97-AF65-F5344CB8AC3E}">
        <p14:creationId xmlns:p14="http://schemas.microsoft.com/office/powerpoint/2010/main" val="3236193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a:t>
            </a:fld>
            <a:endParaRPr lang="en-US" dirty="0"/>
          </a:p>
        </p:txBody>
      </p:sp>
    </p:spTree>
    <p:extLst>
      <p:ext uri="{BB962C8B-B14F-4D97-AF65-F5344CB8AC3E}">
        <p14:creationId xmlns:p14="http://schemas.microsoft.com/office/powerpoint/2010/main" val="106243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2</a:t>
            </a:fld>
            <a:endParaRPr lang="en-US" dirty="0"/>
          </a:p>
        </p:txBody>
      </p:sp>
    </p:spTree>
    <p:extLst>
      <p:ext uri="{BB962C8B-B14F-4D97-AF65-F5344CB8AC3E}">
        <p14:creationId xmlns:p14="http://schemas.microsoft.com/office/powerpoint/2010/main" val="386163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3</a:t>
            </a:fld>
            <a:endParaRPr lang="en-US" dirty="0"/>
          </a:p>
        </p:txBody>
      </p:sp>
    </p:spTree>
    <p:extLst>
      <p:ext uri="{BB962C8B-B14F-4D97-AF65-F5344CB8AC3E}">
        <p14:creationId xmlns:p14="http://schemas.microsoft.com/office/powerpoint/2010/main" val="421096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7</a:t>
            </a:fld>
            <a:endParaRPr lang="en-US" dirty="0"/>
          </a:p>
        </p:txBody>
      </p:sp>
    </p:spTree>
    <p:extLst>
      <p:ext uri="{BB962C8B-B14F-4D97-AF65-F5344CB8AC3E}">
        <p14:creationId xmlns:p14="http://schemas.microsoft.com/office/powerpoint/2010/main" val="3634329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8</a:t>
            </a:fld>
            <a:endParaRPr lang="en-US" dirty="0"/>
          </a:p>
        </p:txBody>
      </p:sp>
    </p:spTree>
    <p:extLst>
      <p:ext uri="{BB962C8B-B14F-4D97-AF65-F5344CB8AC3E}">
        <p14:creationId xmlns:p14="http://schemas.microsoft.com/office/powerpoint/2010/main" val="368707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9</a:t>
            </a:fld>
            <a:endParaRPr lang="en-US" dirty="0"/>
          </a:p>
        </p:txBody>
      </p:sp>
    </p:spTree>
    <p:extLst>
      <p:ext uri="{BB962C8B-B14F-4D97-AF65-F5344CB8AC3E}">
        <p14:creationId xmlns:p14="http://schemas.microsoft.com/office/powerpoint/2010/main" val="3413669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a:t>
            </a:r>
            <a:r>
              <a:rPr lang="en-US" baseline="0" dirty="0"/>
              <a:t> Mehl has been working for Tesla as an intern and plans to join Tesla after spring 2017</a:t>
            </a:r>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46</a:t>
            </a:fld>
            <a:endParaRPr lang="en-US" dirty="0"/>
          </a:p>
        </p:txBody>
      </p:sp>
    </p:spTree>
    <p:extLst>
      <p:ext uri="{BB962C8B-B14F-4D97-AF65-F5344CB8AC3E}">
        <p14:creationId xmlns:p14="http://schemas.microsoft.com/office/powerpoint/2010/main" val="265525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7spring poin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62914272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76349" y="104030"/>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hasCustomPrompt="1"/>
          </p:nvPr>
        </p:nvSpPr>
        <p:spPr>
          <a:xfrm>
            <a:off x="381000" y="745066"/>
            <a:ext cx="84582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500"/>
              </a:spcBef>
              <a:spcAft>
                <a:spcPts val="400"/>
              </a:spcAft>
              <a:buFont typeface="Courier New" pitchFamily="49" charset="0"/>
              <a:buChar char="o"/>
              <a:defRPr sz="1800">
                <a:solidFill>
                  <a:srgbClr val="002060"/>
                </a:solidFill>
              </a:defRPr>
            </a:lvl2pPr>
            <a:lvl3pPr>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Tree>
    <p:extLst>
      <p:ext uri="{BB962C8B-B14F-4D97-AF65-F5344CB8AC3E}">
        <p14:creationId xmlns:p14="http://schemas.microsoft.com/office/powerpoint/2010/main" val="332416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ce530 poin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83395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ce530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35466"/>
            <a:ext cx="87630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Tree>
    <p:extLst>
      <p:ext uri="{BB962C8B-B14F-4D97-AF65-F5344CB8AC3E}">
        <p14:creationId xmlns:p14="http://schemas.microsoft.com/office/powerpoint/2010/main" val="2505210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ce530 half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
        <p:nvSpPr>
          <p:cNvPr id="12" name="Text Placeholder 11"/>
          <p:cNvSpPr>
            <a:spLocks noGrp="1"/>
          </p:cNvSpPr>
          <p:nvPr>
            <p:ph type="body" sz="quarter" idx="10"/>
          </p:nvPr>
        </p:nvSpPr>
        <p:spPr>
          <a:xfrm>
            <a:off x="381000" y="762001"/>
            <a:ext cx="4038600" cy="5715000"/>
          </a:xfrm>
          <a:prstGeom prst="rect">
            <a:avLst/>
          </a:prstGeom>
        </p:spPr>
        <p:txBody>
          <a:bodyPr/>
          <a:lstStyle>
            <a:lvl1pPr>
              <a:buFont typeface="Wingdings" pitchFamily="2" charset="2"/>
              <a:buChar char="q"/>
              <a:defRPr sz="2200" b="0">
                <a:solidFill>
                  <a:srgbClr val="002060"/>
                </a:solidFill>
              </a:defRPr>
            </a:lvl1pPr>
            <a:lvl2pPr>
              <a:buFont typeface="Courier New" pitchFamily="49" charset="0"/>
              <a:buChar char="o"/>
              <a:defRPr sz="1800" b="0">
                <a:solidFill>
                  <a:srgbClr val="002060"/>
                </a:solidFill>
              </a:defRPr>
            </a:lvl2pPr>
            <a:lvl3pPr>
              <a:defRPr>
                <a:solidFill>
                  <a:srgbClr val="002060"/>
                </a:solidFill>
              </a:defRPr>
            </a:lvl3pPr>
          </a:lstStyle>
          <a:p>
            <a:pPr lvl="0"/>
            <a:r>
              <a:rPr lang="en-US"/>
              <a:t>Edit Master text styles</a:t>
            </a:r>
          </a:p>
          <a:p>
            <a:pPr lvl="1"/>
            <a:r>
              <a:rPr lang="en-US"/>
              <a:t>Second level</a:t>
            </a:r>
          </a:p>
          <a:p>
            <a:pPr lvl="2"/>
            <a:r>
              <a:rPr lang="en-US"/>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Tree>
    <p:extLst>
      <p:ext uri="{BB962C8B-B14F-4D97-AF65-F5344CB8AC3E}">
        <p14:creationId xmlns:p14="http://schemas.microsoft.com/office/powerpoint/2010/main" val="382856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ece530 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67818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headEnd/>
            <a:tailEnd/>
          </a:ln>
          <a:effectLst>
            <a:outerShdw dist="56796" dir="3806097" algn="ctr" rotWithShape="0">
              <a:srgbClr val="000000"/>
            </a:outerShdw>
          </a:effectLst>
        </p:spPr>
        <p:txBody>
          <a:bodyPr vert="horz" wrap="square" lIns="90488" tIns="44450" rIns="90488" bIns="44450" numCol="1" anchor="ctr" anchorCtr="0" compatLnSpc="1">
            <a:prstTxWarp prst="textNoShape">
              <a:avLst/>
            </a:prstTxWarp>
          </a:bodyPr>
          <a:lstStyle>
            <a:lvl1pPr>
              <a:defRPr>
                <a:solidFill>
                  <a:srgbClr val="002060"/>
                </a:solidFill>
              </a:defRPr>
            </a:lvl1pPr>
          </a:lstStyle>
          <a:p>
            <a:pPr lvl="0"/>
            <a:r>
              <a:rPr lang="en-US"/>
              <a:t>Click to edit Master title style</a:t>
            </a:r>
            <a:endParaRPr lang="en-US" dirty="0"/>
          </a:p>
        </p:txBody>
      </p:sp>
      <p:sp>
        <p:nvSpPr>
          <p:cNvPr id="17" name="Content Placeholder 16"/>
          <p:cNvSpPr>
            <a:spLocks noGrp="1"/>
          </p:cNvSpPr>
          <p:nvPr>
            <p:ph sz="quarter" idx="10"/>
          </p:nvPr>
        </p:nvSpPr>
        <p:spPr>
          <a:xfrm>
            <a:off x="381000" y="1042374"/>
            <a:ext cx="5638800" cy="5157874"/>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defRPr sz="2000">
                <a:solidFill>
                  <a:srgbClr val="002060"/>
                </a:solidFill>
              </a:defRPr>
            </a:lvl1pPr>
            <a:lvl2pPr>
              <a:defRPr sz="1800">
                <a:solidFill>
                  <a:srgbClr val="002060"/>
                </a:solidFill>
              </a:defRPr>
            </a:lvl2pPr>
            <a:lvl3pPr>
              <a:defRPr>
                <a:solidFill>
                  <a:srgbClr val="002060"/>
                </a:solidFill>
              </a:defRPr>
            </a:lvl3pPr>
          </a:lstStyle>
          <a:p>
            <a:pPr lvl="0"/>
            <a:r>
              <a:rPr lang="en-US"/>
              <a:t>Edit Master text styles</a:t>
            </a:r>
          </a:p>
          <a:p>
            <a:pPr lvl="1"/>
            <a:r>
              <a:rPr lang="en-US"/>
              <a:t>Second level</a:t>
            </a:r>
          </a:p>
          <a:p>
            <a:pPr lvl="2"/>
            <a:r>
              <a:rPr lang="en-US"/>
              <a:t>Third level</a:t>
            </a:r>
          </a:p>
        </p:txBody>
      </p:sp>
      <p:sp>
        <p:nvSpPr>
          <p:cNvPr id="11"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Tree>
    <p:extLst>
      <p:ext uri="{BB962C8B-B14F-4D97-AF65-F5344CB8AC3E}">
        <p14:creationId xmlns:p14="http://schemas.microsoft.com/office/powerpoint/2010/main" val="2035391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ce530 blank">
    <p:spTree>
      <p:nvGrpSpPr>
        <p:cNvPr id="1" name=""/>
        <p:cNvGrpSpPr/>
        <p:nvPr/>
      </p:nvGrpSpPr>
      <p:grpSpPr>
        <a:xfrm>
          <a:off x="0" y="0"/>
          <a:ext cx="0" cy="0"/>
          <a:chOff x="0" y="0"/>
          <a:chExt cx="0" cy="0"/>
        </a:xfrm>
      </p:grpSpPr>
      <p:sp>
        <p:nvSpPr>
          <p:cNvPr id="2"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Tree>
    <p:extLst>
      <p:ext uri="{BB962C8B-B14F-4D97-AF65-F5344CB8AC3E}">
        <p14:creationId xmlns:p14="http://schemas.microsoft.com/office/powerpoint/2010/main" val="2523504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ece530 point slide">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381000" y="609600"/>
            <a:ext cx="4191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vl3pPr>
              <a:defRPr>
                <a:solidFill>
                  <a:srgbClr val="002060"/>
                </a:solidFill>
              </a:defRPr>
            </a:lvl3pPr>
            <a:lvl4pPr>
              <a:defRPr sz="1600">
                <a:solidFill>
                  <a:srgbClr val="002060"/>
                </a:solidFill>
                <a:effectLst/>
              </a:defRPr>
            </a:lvl4pPr>
          </a:lstStyle>
          <a:p>
            <a:pPr lvl="0"/>
            <a:r>
              <a:rPr lang="en-US" dirty="0"/>
              <a:t>Click to edit Master text styles</a:t>
            </a:r>
          </a:p>
          <a:p>
            <a:pPr lvl="1"/>
            <a:r>
              <a:rPr lang="en-US" dirty="0"/>
              <a:t>Second level</a:t>
            </a:r>
          </a:p>
          <a:p>
            <a:pPr lvl="2"/>
            <a:r>
              <a:rPr lang="en-US" dirty="0"/>
              <a:t>;</a:t>
            </a:r>
            <a:r>
              <a:rPr lang="en-US" dirty="0" err="1"/>
              <a:t>fdsa</a:t>
            </a:r>
            <a:endParaRPr lang="en-US" dirty="0"/>
          </a:p>
          <a:p>
            <a:pPr lvl="3"/>
            <a:r>
              <a:rPr lang="en-US" dirty="0"/>
              <a:t>;</a:t>
            </a:r>
            <a:r>
              <a:rPr lang="en-US" dirty="0" err="1"/>
              <a:t>kjadkjf</a:t>
            </a:r>
            <a:endParaRPr lang="en-US" dirty="0"/>
          </a:p>
        </p:txBody>
      </p:sp>
    </p:spTree>
    <p:extLst>
      <p:ext uri="{BB962C8B-B14F-4D97-AF65-F5344CB8AC3E}">
        <p14:creationId xmlns:p14="http://schemas.microsoft.com/office/powerpoint/2010/main" val="3174394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71109"/>
            <a:ext cx="8686800" cy="38100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19100" y="470527"/>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613832"/>
            <a:ext cx="84582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500"/>
              </a:spcBef>
              <a:spcAft>
                <a:spcPts val="400"/>
              </a:spcAft>
              <a:buFont typeface="Courier New" pitchFamily="49" charset="0"/>
              <a:buChar char="o"/>
              <a:defRPr sz="1800">
                <a:solidFill>
                  <a:srgbClr val="002060"/>
                </a:solidFill>
              </a:defRPr>
            </a:lvl2pPr>
            <a:lvl3pPr>
              <a:defRPr>
                <a:solidFill>
                  <a:srgbClr val="002060"/>
                </a:solidFill>
              </a:defRPr>
            </a:lvl3pPr>
            <a:lvl4pPr>
              <a:defRPr>
                <a:solidFill>
                  <a:srgbClr val="002060"/>
                </a:solidFill>
              </a:defRPr>
            </a:lvl4pPr>
          </a:lstStyle>
          <a:p>
            <a:pPr lvl="0"/>
            <a:r>
              <a:rPr lang="en-US" dirty="0"/>
              <a:t>Click to edit Master text styles</a:t>
            </a:r>
          </a:p>
          <a:p>
            <a:pPr lvl="1"/>
            <a:r>
              <a:rPr lang="en-US" dirty="0"/>
              <a:t>Second level</a:t>
            </a:r>
          </a:p>
          <a:p>
            <a:pPr lvl="2"/>
            <a:r>
              <a:rPr lang="en-US" dirty="0"/>
              <a:t>Temp</a:t>
            </a:r>
          </a:p>
          <a:p>
            <a:pPr lvl="3"/>
            <a:endParaRPr lang="en-US" dirty="0"/>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Tree>
    <p:extLst>
      <p:ext uri="{BB962C8B-B14F-4D97-AF65-F5344CB8AC3E}">
        <p14:creationId xmlns:p14="http://schemas.microsoft.com/office/powerpoint/2010/main" val="873331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95300" y="510542"/>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609600"/>
            <a:ext cx="4191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vl3pPr>
              <a:defRPr>
                <a:solidFill>
                  <a:srgbClr val="002060"/>
                </a:solidFill>
              </a:defRPr>
            </a:lvl3pPr>
            <a:lvl4pPr>
              <a:defRPr sz="1600">
                <a:solidFill>
                  <a:srgbClr val="002060"/>
                </a:solidFill>
                <a:effectLst/>
              </a:defRPr>
            </a:lvl4pPr>
          </a:lstStyle>
          <a:p>
            <a:pPr lvl="0"/>
            <a:r>
              <a:rPr lang="en-US" dirty="0"/>
              <a:t>Click to edit Master text styles</a:t>
            </a:r>
          </a:p>
          <a:p>
            <a:pPr lvl="1"/>
            <a:r>
              <a:rPr lang="en-US" dirty="0"/>
              <a:t>Second level</a:t>
            </a:r>
          </a:p>
          <a:p>
            <a:pPr lvl="2"/>
            <a:r>
              <a:rPr lang="en-US" dirty="0"/>
              <a:t>;</a:t>
            </a:r>
            <a:r>
              <a:rPr lang="en-US" dirty="0" err="1"/>
              <a:t>fdsa</a:t>
            </a:r>
            <a:endParaRPr lang="en-US" dirty="0"/>
          </a:p>
          <a:p>
            <a:pPr lvl="3"/>
            <a:r>
              <a:rPr lang="en-US" dirty="0"/>
              <a:t>;</a:t>
            </a:r>
            <a:r>
              <a:rPr lang="en-US" dirty="0" err="1"/>
              <a:t>kjadkjf</a:t>
            </a:r>
            <a:endParaRPr lang="en-US" dirty="0"/>
          </a:p>
        </p:txBody>
      </p:sp>
    </p:spTree>
    <p:extLst>
      <p:ext uri="{BB962C8B-B14F-4D97-AF65-F5344CB8AC3E}">
        <p14:creationId xmlns:p14="http://schemas.microsoft.com/office/powerpoint/2010/main" val="540616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000" b="0">
                <a:solidFill>
                  <a:srgbClr val="FF0000"/>
                </a:solidFill>
              </a:defRPr>
            </a:lvl1pPr>
          </a:lstStyle>
          <a:p>
            <a:r>
              <a:rPr lang="en-US" dirty="0"/>
              <a:t>Click to edit Master title style</a:t>
            </a:r>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lvl1pPr>
            <a:lvl2pPr>
              <a:spcBef>
                <a:spcPts val="1000"/>
              </a:spcBef>
              <a:spcAft>
                <a:spcPts val="600"/>
              </a:spcAft>
              <a:buFont typeface="Courier New" pitchFamily="49" charset="0"/>
              <a:buChar char="o"/>
              <a:defRPr sz="1800"/>
            </a:lvl2pPr>
          </a:lstStyle>
          <a:p>
            <a:pPr lvl="0"/>
            <a:r>
              <a:rPr lang="en-US" dirty="0"/>
              <a:t>Click to edit Master text styles</a:t>
            </a:r>
          </a:p>
          <a:p>
            <a:pPr lvl="1"/>
            <a:r>
              <a:rPr lang="en-US" dirty="0"/>
              <a:t>Second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lvl1pPr>
            <a:lvl2pPr>
              <a:spcBef>
                <a:spcPts val="1000"/>
              </a:spcBef>
              <a:spcAft>
                <a:spcPts val="600"/>
              </a:spcAft>
              <a:buFont typeface="Courier New" pitchFamily="49" charset="0"/>
              <a:buChar char="o"/>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514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7spring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76349" y="117946"/>
            <a:ext cx="8686800" cy="276970"/>
          </a:xfrm>
          <a:prstGeom prst="rect">
            <a:avLst/>
          </a:prstGeom>
        </p:spPr>
        <p:txBody>
          <a:bodyPr/>
          <a:lstStyle>
            <a:lvl1pPr>
              <a:defRPr sz="22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04949" y="533400"/>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6" name="Text Placeholder 11"/>
          <p:cNvSpPr>
            <a:spLocks noGrp="1"/>
          </p:cNvSpPr>
          <p:nvPr>
            <p:ph type="body" sz="quarter" idx="10" hasCustomPrompt="1"/>
          </p:nvPr>
        </p:nvSpPr>
        <p:spPr>
          <a:xfrm>
            <a:off x="290649" y="671885"/>
            <a:ext cx="8458200" cy="5630130"/>
          </a:xfrm>
          <a:prstGeom prst="rect">
            <a:avLst/>
          </a:prstGeom>
        </p:spPr>
        <p:txBody>
          <a:bodyPr/>
          <a:lstStyle>
            <a:lvl1pPr eaLnBrk="0" hangingPunct="0">
              <a:lnSpc>
                <a:spcPct val="100000"/>
              </a:lnSpc>
              <a:spcBef>
                <a:spcPts val="100"/>
              </a:spcBef>
              <a:spcAft>
                <a:spcPts val="300"/>
              </a:spcAft>
              <a:buFont typeface="Wingdings" pitchFamily="2" charset="2"/>
              <a:buChar char="q"/>
              <a:defRPr sz="2200">
                <a:solidFill>
                  <a:srgbClr val="002060"/>
                </a:solidFill>
              </a:defRPr>
            </a:lvl1pPr>
            <a:lvl2pPr>
              <a:spcBef>
                <a:spcPts val="100"/>
              </a:spcBef>
              <a:spcAft>
                <a:spcPts val="200"/>
              </a:spcAft>
              <a:buFont typeface="Courier New" pitchFamily="49" charset="0"/>
              <a:buChar char="o"/>
              <a:defRPr sz="2000">
                <a:solidFill>
                  <a:srgbClr val="002060"/>
                </a:solidFill>
              </a:defRPr>
            </a:lvl2pPr>
            <a:lvl3pPr>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7999663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4648200" cy="38100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57200" y="510542"/>
            <a:ext cx="4419600" cy="15876"/>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dirty="0"/>
              <a:t>Click to edit Master text styles</a:t>
            </a:r>
          </a:p>
          <a:p>
            <a:pPr lvl="1"/>
            <a:r>
              <a:rPr lang="en-US" dirty="0"/>
              <a:t>Second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Tree>
    <p:extLst>
      <p:ext uri="{BB962C8B-B14F-4D97-AF65-F5344CB8AC3E}">
        <p14:creationId xmlns:p14="http://schemas.microsoft.com/office/powerpoint/2010/main" val="1799225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lides">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381000"/>
          </a:xfrm>
          <a:prstGeom prst="rect">
            <a:avLst/>
          </a:prstGeom>
        </p:spPr>
        <p:txBody>
          <a:bodyPr/>
          <a:lstStyle>
            <a:lvl1pPr>
              <a:defRPr>
                <a:solidFill>
                  <a:schemeClr val="tx1"/>
                </a:solidFill>
              </a:defRPr>
            </a:lvl1pPr>
          </a:lstStyle>
          <a:p>
            <a:r>
              <a:rPr lang="en-US" dirty="0"/>
              <a:t>Click to edit Master title style</a:t>
            </a:r>
          </a:p>
        </p:txBody>
      </p:sp>
      <p:sp>
        <p:nvSpPr>
          <p:cNvPr id="4" name="Line 13"/>
          <p:cNvSpPr>
            <a:spLocks noChangeShapeType="1"/>
          </p:cNvSpPr>
          <p:nvPr userDrawn="1"/>
        </p:nvSpPr>
        <p:spPr bwMode="auto">
          <a:xfrm>
            <a:off x="685800" y="533400"/>
            <a:ext cx="7772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457200" y="685800"/>
            <a:ext cx="8458200" cy="5791200"/>
          </a:xfrm>
          <a:prstGeom prst="rect">
            <a:avLst/>
          </a:prstGeom>
        </p:spPr>
        <p:txBody>
          <a:bodyPr/>
          <a:lstStyle>
            <a:lvl1pPr>
              <a:buFont typeface="Wingdings" pitchFamily="2" charset="2"/>
              <a:buChar char="q"/>
              <a:defRPr/>
            </a:lvl1pPr>
            <a:lvl2pPr>
              <a:buFont typeface="Courier New" pitchFamily="49" charset="0"/>
              <a:buChar char="o"/>
              <a:defRPr sz="1800"/>
            </a:lvl2pPr>
          </a:lstStyle>
          <a:p>
            <a:pPr lvl="0"/>
            <a:r>
              <a:rPr lang="en-US" dirty="0"/>
              <a:t>Click to edit Master text styles</a:t>
            </a:r>
          </a:p>
          <a:p>
            <a:pPr lvl="1"/>
            <a:r>
              <a:rPr lang="en-US" dirty="0"/>
              <a:t>Second level</a:t>
            </a:r>
          </a:p>
          <a:p>
            <a:pPr lvl="2"/>
            <a:r>
              <a:rPr lang="en-US" dirty="0"/>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endParaRPr lang="en-US" sz="1100" dirty="0"/>
          </a:p>
        </p:txBody>
      </p:sp>
    </p:spTree>
    <p:extLst>
      <p:ext uri="{BB962C8B-B14F-4D97-AF65-F5344CB8AC3E}">
        <p14:creationId xmlns:p14="http://schemas.microsoft.com/office/powerpoint/2010/main" val="205230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017spring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76349" y="117946"/>
            <a:ext cx="8686800" cy="276970"/>
          </a:xfrm>
          <a:prstGeom prst="rect">
            <a:avLst/>
          </a:prstGeom>
        </p:spPr>
        <p:txBody>
          <a:bodyPr/>
          <a:lstStyle>
            <a:lvl1pPr>
              <a:defRPr sz="22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04949" y="533400"/>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6" name="Text Placeholder 11"/>
          <p:cNvSpPr>
            <a:spLocks noGrp="1"/>
          </p:cNvSpPr>
          <p:nvPr>
            <p:ph type="body" sz="quarter" idx="10" hasCustomPrompt="1"/>
          </p:nvPr>
        </p:nvSpPr>
        <p:spPr>
          <a:xfrm>
            <a:off x="404949" y="762000"/>
            <a:ext cx="8458200" cy="5630130"/>
          </a:xfrm>
          <a:prstGeom prst="rect">
            <a:avLst/>
          </a:prstGeom>
        </p:spPr>
        <p:txBody>
          <a:bodyPr/>
          <a:lstStyle>
            <a:lvl1pPr eaLnBrk="0" hangingPunct="0">
              <a:lnSpc>
                <a:spcPct val="100000"/>
              </a:lnSpc>
              <a:spcBef>
                <a:spcPts val="100"/>
              </a:spcBef>
              <a:spcAft>
                <a:spcPts val="300"/>
              </a:spcAft>
              <a:buFont typeface="Wingdings" pitchFamily="2" charset="2"/>
              <a:buChar char="q"/>
              <a:defRPr sz="2000">
                <a:solidFill>
                  <a:srgbClr val="002060"/>
                </a:solidFill>
              </a:defRPr>
            </a:lvl1pPr>
            <a:lvl2pPr>
              <a:spcBef>
                <a:spcPts val="100"/>
              </a:spcBef>
              <a:spcAft>
                <a:spcPts val="200"/>
              </a:spcAft>
              <a:buFont typeface="Courier New" pitchFamily="49" charset="0"/>
              <a:buChar char="o"/>
              <a:defRPr sz="1800">
                <a:solidFill>
                  <a:srgbClr val="002060"/>
                </a:solidFill>
              </a:defRPr>
            </a:lvl2pPr>
            <a:lvl3pPr>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22550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017spring 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67818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headEnd/>
            <a:tailEnd/>
          </a:ln>
          <a:effectLst>
            <a:outerShdw dist="56796" dir="3806097" algn="ctr" rotWithShape="0">
              <a:srgbClr val="000000"/>
            </a:outerShdw>
          </a:effectLst>
        </p:spPr>
        <p:txBody>
          <a:bodyPr vert="horz" wrap="square" lIns="90488" tIns="44450" rIns="90488" bIns="44450" numCol="1" anchor="ctr" anchorCtr="0" compatLnSpc="1">
            <a:prstTxWarp prst="textNoShape">
              <a:avLst/>
            </a:prstTxWarp>
          </a:bodyPr>
          <a:lstStyle>
            <a:lvl1pPr>
              <a:defRPr sz="2000">
                <a:solidFill>
                  <a:srgbClr val="002060"/>
                </a:solidFill>
              </a:defRPr>
            </a:lvl1pPr>
          </a:lstStyle>
          <a:p>
            <a:pPr lvl="0"/>
            <a:r>
              <a:rPr lang="en-US" dirty="0"/>
              <a:t>Click to edit Master title style</a:t>
            </a:r>
          </a:p>
        </p:txBody>
      </p:sp>
      <p:sp>
        <p:nvSpPr>
          <p:cNvPr id="17" name="Content Placeholder 16"/>
          <p:cNvSpPr>
            <a:spLocks noGrp="1"/>
          </p:cNvSpPr>
          <p:nvPr>
            <p:ph sz="quarter" idx="10"/>
          </p:nvPr>
        </p:nvSpPr>
        <p:spPr>
          <a:xfrm>
            <a:off x="381000" y="1042374"/>
            <a:ext cx="5867400" cy="5129826"/>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spcBef>
                <a:spcPts val="800"/>
              </a:spcBef>
              <a:spcAft>
                <a:spcPts val="200"/>
              </a:spcAft>
              <a:defRPr sz="2200">
                <a:solidFill>
                  <a:srgbClr val="002060"/>
                </a:solidFill>
              </a:defRPr>
            </a:lvl1pPr>
            <a:lvl2pPr>
              <a:spcBef>
                <a:spcPts val="400"/>
              </a:spcBef>
              <a:defRPr sz="2000">
                <a:solidFill>
                  <a:srgbClr val="002060"/>
                </a:solidFill>
              </a:defRPr>
            </a:lvl2pPr>
            <a:lvl3pPr>
              <a:defRPr>
                <a:solidFill>
                  <a:srgbClr val="002060"/>
                </a:solidFill>
              </a:defRPr>
            </a:lvl3pPr>
          </a:lstStyle>
          <a:p>
            <a:pPr lvl="0"/>
            <a:r>
              <a:rPr lang="en-US" dirty="0"/>
              <a:t>Edit Master text styles</a:t>
            </a:r>
          </a:p>
          <a:p>
            <a:pPr lvl="1"/>
            <a:r>
              <a:rPr lang="en-US" dirty="0"/>
              <a:t>Second level</a:t>
            </a:r>
          </a:p>
          <a:p>
            <a:pPr lvl="2"/>
            <a:r>
              <a:rPr lang="en-US" dirty="0"/>
              <a:t>Third level</a:t>
            </a:r>
          </a:p>
        </p:txBody>
      </p:sp>
      <p:pic>
        <p:nvPicPr>
          <p:cNvPr id="9" name="Picture 5" descr="ba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5185751" y="6359660"/>
            <a:ext cx="3726474" cy="49661"/>
          </a:xfrm>
          <a:prstGeom prst="rect">
            <a:avLst/>
          </a:prstGeom>
          <a:solidFill>
            <a:srgbClr val="FFC000"/>
          </a:solidFill>
          <a:ln w="9525">
            <a:solidFill>
              <a:srgbClr val="FFC000"/>
            </a:solidFill>
            <a:miter lim="800000"/>
            <a:headEnd/>
            <a:tailEnd/>
          </a:ln>
        </p:spPr>
      </p:pic>
      <p:sp>
        <p:nvSpPr>
          <p:cNvPr id="12" name="Rectangle 11"/>
          <p:cNvSpPr/>
          <p:nvPr/>
        </p:nvSpPr>
        <p:spPr>
          <a:xfrm>
            <a:off x="5134167" y="6050573"/>
            <a:ext cx="3705033" cy="369332"/>
          </a:xfrm>
          <a:prstGeom prst="rect">
            <a:avLst/>
          </a:prstGeom>
        </p:spPr>
        <p:txBody>
          <a:bodyPr wrap="square">
            <a:spAutoFit/>
          </a:bodyPr>
          <a:lstStyle/>
          <a:p>
            <a:pPr>
              <a:buFontTx/>
              <a:buNone/>
            </a:pPr>
            <a:r>
              <a:rPr lang="en-US" sz="1800" baseline="0" dirty="0">
                <a:solidFill>
                  <a:srgbClr val="002060"/>
                </a:solidFill>
                <a:effectLst/>
              </a:rPr>
              <a:t>Software and Hardware Co-Design</a:t>
            </a:r>
            <a:endParaRPr lang="en-US" sz="1800" dirty="0">
              <a:solidFill>
                <a:srgbClr val="00B0F0"/>
              </a:solidFill>
              <a:effectLst/>
            </a:endParaRPr>
          </a:p>
        </p:txBody>
      </p:sp>
      <p:sp>
        <p:nvSpPr>
          <p:cNvPr id="14" name="Rectangle 13"/>
          <p:cNvSpPr/>
          <p:nvPr/>
        </p:nvSpPr>
        <p:spPr>
          <a:xfrm>
            <a:off x="7115367" y="378767"/>
            <a:ext cx="1818126" cy="461665"/>
          </a:xfrm>
          <a:prstGeom prst="rect">
            <a:avLst/>
          </a:prstGeom>
          <a:noFill/>
        </p:spPr>
        <p:txBody>
          <a:bodyPr wrap="none" lIns="91440" tIns="45720" rIns="91440" bIns="45720">
            <a:spAutoFit/>
          </a:bodyPr>
          <a:lstStyle/>
          <a:p>
            <a:pPr algn="ctr">
              <a:buNone/>
            </a:pPr>
            <a:r>
              <a:rPr lang="en-US" sz="2400" b="0" cap="none" spc="0" dirty="0">
                <a:ln w="0"/>
                <a:solidFill>
                  <a:srgbClr val="0070C0"/>
                </a:solidFill>
                <a:effectLst>
                  <a:reflection blurRad="6350" stA="53000" endA="300" endPos="35500" dir="5400000" sy="-90000" algn="bl" rotWithShape="0"/>
                </a:effectLst>
              </a:rPr>
              <a:t>Spring 2019</a:t>
            </a:r>
          </a:p>
        </p:txBody>
      </p:sp>
      <p:pic>
        <p:nvPicPr>
          <p:cNvPr id="15" name="Picture 2" descr="http://www.mouser.com/images/digilentinc/lrg/410-279-K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3473" y="3505200"/>
            <a:ext cx="1749425" cy="14870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012328" y="5062194"/>
            <a:ext cx="1899897" cy="276999"/>
          </a:xfrm>
          <a:prstGeom prst="rect">
            <a:avLst/>
          </a:prstGeom>
          <a:noFill/>
        </p:spPr>
        <p:txBody>
          <a:bodyPr wrap="square" rtlCol="0">
            <a:spAutoFit/>
          </a:bodyPr>
          <a:lstStyle/>
          <a:p>
            <a:r>
              <a:rPr lang="en-US" sz="1200" dirty="0">
                <a:effectLst/>
              </a:rPr>
              <a:t>Zybo Development Board</a:t>
            </a:r>
          </a:p>
        </p:txBody>
      </p:sp>
      <p:pic>
        <p:nvPicPr>
          <p:cNvPr id="18" name="Picture 17"/>
          <p:cNvPicPr>
            <a:picLocks noChangeAspect="1"/>
          </p:cNvPicPr>
          <p:nvPr/>
        </p:nvPicPr>
        <p:blipFill>
          <a:blip r:embed="rId4"/>
          <a:stretch>
            <a:fillRect/>
          </a:stretch>
        </p:blipFill>
        <p:spPr>
          <a:xfrm>
            <a:off x="6157301" y="5218491"/>
            <a:ext cx="673837" cy="690225"/>
          </a:xfrm>
          <a:prstGeom prst="rect">
            <a:avLst/>
          </a:prstGeom>
        </p:spPr>
      </p:pic>
    </p:spTree>
    <p:extLst>
      <p:ext uri="{BB962C8B-B14F-4D97-AF65-F5344CB8AC3E}">
        <p14:creationId xmlns:p14="http://schemas.microsoft.com/office/powerpoint/2010/main" val="146157785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017spring 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4831"/>
            <a:ext cx="8458200" cy="321734"/>
          </a:xfrm>
          <a:prstGeom prst="rect">
            <a:avLst/>
          </a:prstGeom>
        </p:spPr>
        <p:txBody>
          <a:bodyPr/>
          <a:lstStyle>
            <a:lvl1pPr>
              <a:defRPr sz="2200">
                <a:solidFill>
                  <a:srgbClr val="002060"/>
                </a:solidFill>
              </a:defRPr>
            </a:lvl1pPr>
          </a:lstStyle>
          <a:p>
            <a:r>
              <a:rPr lang="en-US" dirty="0"/>
              <a:t>Click to edit Master title style</a:t>
            </a:r>
          </a:p>
        </p:txBody>
      </p:sp>
      <p:sp>
        <p:nvSpPr>
          <p:cNvPr id="4" name="Line 13"/>
          <p:cNvSpPr>
            <a:spLocks noChangeShapeType="1"/>
          </p:cNvSpPr>
          <p:nvPr/>
        </p:nvSpPr>
        <p:spPr bwMode="auto">
          <a:xfrm>
            <a:off x="381000" y="457200"/>
            <a:ext cx="82296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2490004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017spring half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304800"/>
          </a:xfrm>
          <a:prstGeom prst="rect">
            <a:avLst/>
          </a:prstGeom>
        </p:spPr>
        <p:txBody>
          <a:bodyPr/>
          <a:lstStyle>
            <a:lvl1pPr>
              <a:defRPr sz="200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381000" y="541788"/>
            <a:ext cx="8082379" cy="11099"/>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228600" y="762000"/>
            <a:ext cx="4419600" cy="5638800"/>
          </a:xfrm>
          <a:prstGeom prst="rect">
            <a:avLst/>
          </a:prstGeom>
        </p:spPr>
        <p:txBody>
          <a:bodyPr/>
          <a:lstStyle>
            <a:lvl1pPr>
              <a:spcBef>
                <a:spcPts val="600"/>
              </a:spcBef>
              <a:buFont typeface="Wingdings" pitchFamily="2" charset="2"/>
              <a:buChar char="q"/>
              <a:defRPr sz="2000" b="0">
                <a:solidFill>
                  <a:srgbClr val="002060"/>
                </a:solidFill>
              </a:defRPr>
            </a:lvl1pPr>
            <a:lvl2pPr>
              <a:spcBef>
                <a:spcPts val="300"/>
              </a:spcBef>
              <a:buFont typeface="Courier New" pitchFamily="49" charset="0"/>
              <a:buChar char="o"/>
              <a:defRPr sz="1800" b="0">
                <a:solidFill>
                  <a:srgbClr val="002060"/>
                </a:solidFill>
              </a:defRPr>
            </a:lvl2pPr>
            <a:lvl3pPr>
              <a:defRPr>
                <a:solidFill>
                  <a:srgbClr val="002060"/>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505104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2017spring half column">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228600" y="762000"/>
            <a:ext cx="4419600" cy="5638800"/>
          </a:xfrm>
          <a:prstGeom prst="rect">
            <a:avLst/>
          </a:prstGeom>
        </p:spPr>
        <p:txBody>
          <a:bodyPr/>
          <a:lstStyle>
            <a:lvl1pPr>
              <a:spcBef>
                <a:spcPts val="600"/>
              </a:spcBef>
              <a:buFont typeface="Wingdings" pitchFamily="2" charset="2"/>
              <a:buChar char="q"/>
              <a:defRPr sz="2000" b="0">
                <a:solidFill>
                  <a:srgbClr val="002060"/>
                </a:solidFill>
              </a:defRPr>
            </a:lvl1pPr>
            <a:lvl2pPr>
              <a:spcBef>
                <a:spcPts val="300"/>
              </a:spcBef>
              <a:buFont typeface="Courier New" pitchFamily="49" charset="0"/>
              <a:buChar char="o"/>
              <a:defRPr sz="1800" b="0">
                <a:solidFill>
                  <a:srgbClr val="002060"/>
                </a:solidFill>
              </a:defRPr>
            </a:lvl2pPr>
            <a:lvl3pPr>
              <a:defRPr>
                <a:solidFill>
                  <a:srgbClr val="002060"/>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50064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017spring half 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3505200" cy="381000"/>
          </a:xfrm>
          <a:prstGeom prst="rect">
            <a:avLst/>
          </a:prstGeom>
        </p:spPr>
        <p:txBody>
          <a:bodyPr/>
          <a:lstStyle>
            <a:lvl1pPr algn="l">
              <a:defRPr sz="200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a:off x="228600" y="609600"/>
            <a:ext cx="36576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38844631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017spring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9506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gi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5" name="Picture 4" descr="C:\Documents and Settings\Jennifer Lockhart\Desktop\Picture2 copy.jpg"/>
          <p:cNvPicPr>
            <a:picLocks noChangeArrowheads="1"/>
          </p:cNvPicPr>
          <p:nvPr/>
        </p:nvPicPr>
        <p:blipFill>
          <a:blip r:embed="rId23"/>
          <a:srcRect t="24879"/>
          <a:stretch>
            <a:fillRect/>
          </a:stretch>
        </p:blipFill>
        <p:spPr bwMode="auto">
          <a:xfrm>
            <a:off x="0" y="0"/>
            <a:ext cx="9144000" cy="6858000"/>
          </a:xfrm>
          <a:prstGeom prst="rect">
            <a:avLst/>
          </a:prstGeom>
          <a:noFill/>
        </p:spPr>
      </p:pic>
      <p:sp>
        <p:nvSpPr>
          <p:cNvPr id="6" name="Slide Number Placeholder 4"/>
          <p:cNvSpPr txBox="1">
            <a:spLocks/>
          </p:cNvSpPr>
          <p:nvPr/>
        </p:nvSpPr>
        <p:spPr>
          <a:xfrm>
            <a:off x="76200" y="6506103"/>
            <a:ext cx="47244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b="0" dirty="0">
                <a:solidFill>
                  <a:srgbClr val="0070C0"/>
                </a:solidFill>
                <a:effectLst/>
                <a:latin typeface="Times" panose="02020603050405020304" pitchFamily="18" charset="0"/>
                <a:cs typeface="Times" panose="02020603050405020304" pitchFamily="18" charset="0"/>
              </a:rPr>
              <a:t>Lecture 15 </a:t>
            </a:r>
            <a:r>
              <a:rPr lang="en-US" b="0" baseline="0" dirty="0">
                <a:solidFill>
                  <a:srgbClr val="0070C0"/>
                </a:solidFill>
                <a:effectLst/>
                <a:latin typeface="Times" panose="02020603050405020304" pitchFamily="18" charset="0"/>
                <a:cs typeface="Times" panose="02020603050405020304" pitchFamily="18" charset="0"/>
              </a:rPr>
              <a:t>ARM Interrupts and Interrupt-Driven Ping-pong Spring </a:t>
            </a:r>
            <a:r>
              <a:rPr lang="en-US" b="0" dirty="0">
                <a:solidFill>
                  <a:srgbClr val="0070C0"/>
                </a:solidFill>
                <a:effectLst/>
                <a:latin typeface="Times" panose="02020603050405020304" pitchFamily="18" charset="0"/>
                <a:cs typeface="Times" panose="02020603050405020304" pitchFamily="18" charset="0"/>
              </a:rPr>
              <a:t>2019 HUST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a:t>
            </a:fld>
            <a:endParaRPr lang="en-US" b="0" dirty="0">
              <a:solidFill>
                <a:srgbClr val="0070C0"/>
              </a:solidFill>
              <a:effectLst/>
              <a:latin typeface="Times" panose="02020603050405020304" pitchFamily="18" charset="0"/>
              <a:cs typeface="Times" panose="02020603050405020304" pitchFamily="18" charset="0"/>
            </a:endParaRPr>
          </a:p>
        </p:txBody>
      </p:sp>
      <p:pic>
        <p:nvPicPr>
          <p:cNvPr id="7" name="Picture 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spTree>
    <p:extLst>
      <p:ext uri="{BB962C8B-B14F-4D97-AF65-F5344CB8AC3E}">
        <p14:creationId xmlns:p14="http://schemas.microsoft.com/office/powerpoint/2010/main" val="1056470554"/>
      </p:ext>
    </p:extLst>
  </p:cSld>
  <p:clrMap bg1="dk2" tx1="lt1" bg2="dk1" tx2="lt2" accent1="accent1" accent2="accent2" accent3="accent3" accent4="accent4" accent5="accent5" accent6="accent6" hlink="hlink" folHlink="folHlink"/>
  <p:sldLayoutIdLst>
    <p:sldLayoutId id="2147483767" r:id="rId1"/>
    <p:sldLayoutId id="2147483768" r:id="rId2"/>
    <p:sldLayoutId id="2147483781" r:id="rId3"/>
    <p:sldLayoutId id="2147483769" r:id="rId4"/>
    <p:sldLayoutId id="2147483770" r:id="rId5"/>
    <p:sldLayoutId id="2147483771" r:id="rId6"/>
    <p:sldLayoutId id="2147483782"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59" r:id="rId17"/>
    <p:sldLayoutId id="2147483762" r:id="rId18"/>
    <p:sldLayoutId id="2147483732" r:id="rId19"/>
    <p:sldLayoutId id="2147483749" r:id="rId20"/>
    <p:sldLayoutId id="2147483714" r:id="rId21"/>
  </p:sldLayoutIdLst>
  <p:hf hdr="0" ftr="0" dt="0"/>
  <p:txStyles>
    <p:titleStyle>
      <a:lvl1pPr algn="ctr" rtl="0" eaLnBrk="1" fontAlgn="base" hangingPunct="1">
        <a:lnSpc>
          <a:spcPct val="85000"/>
        </a:lnSpc>
        <a:spcBef>
          <a:spcPct val="0"/>
        </a:spcBef>
        <a:spcAft>
          <a:spcPct val="0"/>
        </a:spcAft>
        <a:defRPr kumimoji="1" sz="2400">
          <a:solidFill>
            <a:srgbClr val="FF0000"/>
          </a:solidFill>
          <a:latin typeface="+mj-lt"/>
          <a:ea typeface="+mj-ea"/>
          <a:cs typeface="+mj-cs"/>
        </a:defRPr>
      </a:lvl1pPr>
      <a:lvl2pPr algn="l" rtl="0" eaLnBrk="1" fontAlgn="base" hangingPunct="1">
        <a:lnSpc>
          <a:spcPct val="85000"/>
        </a:lnSpc>
        <a:spcBef>
          <a:spcPct val="0"/>
        </a:spcBef>
        <a:spcAft>
          <a:spcPct val="0"/>
        </a:spcAft>
        <a:defRPr kumimoji="1" sz="2400">
          <a:solidFill>
            <a:schemeClr val="tx1"/>
          </a:solidFill>
          <a:latin typeface="Tahoma" pitchFamily="34" charset="0"/>
        </a:defRPr>
      </a:lvl2pPr>
      <a:lvl3pPr algn="l" rtl="0" eaLnBrk="1" fontAlgn="base" hangingPunct="1">
        <a:lnSpc>
          <a:spcPct val="85000"/>
        </a:lnSpc>
        <a:spcBef>
          <a:spcPct val="0"/>
        </a:spcBef>
        <a:spcAft>
          <a:spcPct val="0"/>
        </a:spcAft>
        <a:defRPr kumimoji="1" sz="2400">
          <a:solidFill>
            <a:schemeClr val="tx1"/>
          </a:solidFill>
          <a:latin typeface="Tahoma" pitchFamily="34" charset="0"/>
        </a:defRPr>
      </a:lvl3pPr>
      <a:lvl4pPr algn="l" rtl="0" eaLnBrk="1" fontAlgn="base" hangingPunct="1">
        <a:lnSpc>
          <a:spcPct val="85000"/>
        </a:lnSpc>
        <a:spcBef>
          <a:spcPct val="0"/>
        </a:spcBef>
        <a:spcAft>
          <a:spcPct val="0"/>
        </a:spcAft>
        <a:defRPr kumimoji="1" sz="2400">
          <a:solidFill>
            <a:schemeClr val="tx1"/>
          </a:solidFill>
          <a:latin typeface="Tahoma" pitchFamily="34" charset="0"/>
        </a:defRPr>
      </a:lvl4pPr>
      <a:lvl5pPr algn="l" rtl="0" eaLnBrk="1" fontAlgn="base" hangingPunct="1">
        <a:lnSpc>
          <a:spcPct val="85000"/>
        </a:lnSpc>
        <a:spcBef>
          <a:spcPct val="0"/>
        </a:spcBef>
        <a:spcAft>
          <a:spcPct val="0"/>
        </a:spcAft>
        <a:defRPr kumimoji="1" sz="2400">
          <a:solidFill>
            <a:schemeClr val="tx1"/>
          </a:solidFill>
          <a:latin typeface="Tahoma" pitchFamily="34" charset="0"/>
        </a:defRPr>
      </a:lvl5pPr>
      <a:lvl6pPr marL="457200" algn="l" rtl="0" eaLnBrk="1" fontAlgn="base" hangingPunct="1">
        <a:lnSpc>
          <a:spcPct val="85000"/>
        </a:lnSpc>
        <a:spcBef>
          <a:spcPct val="0"/>
        </a:spcBef>
        <a:spcAft>
          <a:spcPct val="0"/>
        </a:spcAft>
        <a:defRPr kumimoji="1" sz="2400">
          <a:solidFill>
            <a:srgbClr val="0000FF"/>
          </a:solidFill>
          <a:latin typeface="Tahoma" pitchFamily="34" charset="0"/>
        </a:defRPr>
      </a:lvl6pPr>
      <a:lvl7pPr marL="914400" algn="l" rtl="0" eaLnBrk="1" fontAlgn="base" hangingPunct="1">
        <a:lnSpc>
          <a:spcPct val="85000"/>
        </a:lnSpc>
        <a:spcBef>
          <a:spcPct val="0"/>
        </a:spcBef>
        <a:spcAft>
          <a:spcPct val="0"/>
        </a:spcAft>
        <a:defRPr kumimoji="1" sz="2400">
          <a:solidFill>
            <a:srgbClr val="0000FF"/>
          </a:solidFill>
          <a:latin typeface="Tahoma" pitchFamily="34" charset="0"/>
        </a:defRPr>
      </a:lvl7pPr>
      <a:lvl8pPr marL="1371600" algn="l" rtl="0" eaLnBrk="1" fontAlgn="base" hangingPunct="1">
        <a:lnSpc>
          <a:spcPct val="85000"/>
        </a:lnSpc>
        <a:spcBef>
          <a:spcPct val="0"/>
        </a:spcBef>
        <a:spcAft>
          <a:spcPct val="0"/>
        </a:spcAft>
        <a:defRPr kumimoji="1" sz="2400">
          <a:solidFill>
            <a:srgbClr val="0000FF"/>
          </a:solidFill>
          <a:latin typeface="Tahoma" pitchFamily="34" charset="0"/>
        </a:defRPr>
      </a:lvl8pPr>
      <a:lvl9pPr marL="1828800" algn="l" rtl="0" eaLnBrk="1" fontAlgn="base" hangingPunct="1">
        <a:lnSpc>
          <a:spcPct val="85000"/>
        </a:lnSpc>
        <a:spcBef>
          <a:spcPct val="0"/>
        </a:spcBef>
        <a:spcAft>
          <a:spcPct val="0"/>
        </a:spcAft>
        <a:defRPr kumimoji="1" sz="2400">
          <a:solidFill>
            <a:srgbClr val="0000FF"/>
          </a:solidFill>
          <a:latin typeface="Tahoma" pitchFamily="34" charset="0"/>
        </a:defRPr>
      </a:lvl9pPr>
    </p:titleStyle>
    <p:bodyStyle>
      <a:lvl1pPr marL="342900" indent="-342900" algn="l" rtl="0" eaLnBrk="1" fontAlgn="base" hangingPunct="1">
        <a:spcBef>
          <a:spcPct val="60000"/>
        </a:spcBef>
        <a:spcAft>
          <a:spcPct val="0"/>
        </a:spcAft>
        <a:buClr>
          <a:srgbClr val="6600CC"/>
        </a:buClr>
        <a:buFont typeface="Wingdings" pitchFamily="2" charset="2"/>
        <a:buChar char="q"/>
        <a:defRPr kumimoji="1" sz="2200">
          <a:solidFill>
            <a:srgbClr val="FF0000"/>
          </a:solidFill>
          <a:latin typeface="+mn-lt"/>
          <a:ea typeface="+mn-ea"/>
          <a:cs typeface="+mn-cs"/>
        </a:defRPr>
      </a:lvl1pPr>
      <a:lvl2pPr marL="742950" indent="-285750" algn="l" rtl="0" eaLnBrk="1" fontAlgn="base" hangingPunct="1">
        <a:spcBef>
          <a:spcPct val="40000"/>
        </a:spcBef>
        <a:spcAft>
          <a:spcPct val="0"/>
        </a:spcAft>
        <a:buClr>
          <a:srgbClr val="6600CC"/>
        </a:buClr>
        <a:buFont typeface="Courier New" pitchFamily="49" charset="0"/>
        <a:buChar char="o"/>
        <a:defRPr kumimoji="1" sz="1800">
          <a:solidFill>
            <a:srgbClr val="FF0000"/>
          </a:solidFill>
          <a:latin typeface="+mn-lt"/>
        </a:defRPr>
      </a:lvl2pPr>
      <a:lvl3pPr marL="1143000" indent="-228600" algn="l" rtl="0" eaLnBrk="1" fontAlgn="base" hangingPunct="1">
        <a:lnSpc>
          <a:spcPct val="95000"/>
        </a:lnSpc>
        <a:spcBef>
          <a:spcPct val="35000"/>
        </a:spcBef>
        <a:spcAft>
          <a:spcPct val="0"/>
        </a:spcAft>
        <a:buClr>
          <a:srgbClr val="6600CC"/>
        </a:buClr>
        <a:buFont typeface="Vivaldi" pitchFamily="66" charset="0"/>
        <a:buChar char="#"/>
        <a:defRPr kumimoji="1">
          <a:solidFill>
            <a:srgbClr val="FF0000"/>
          </a:solidFill>
          <a:latin typeface="+mn-lt"/>
        </a:defRPr>
      </a:lvl3pPr>
      <a:lvl4pPr marL="1600200" indent="-228600" algn="l" rtl="0" eaLnBrk="1" fontAlgn="base" hangingPunct="1">
        <a:lnSpc>
          <a:spcPct val="75000"/>
        </a:lnSpc>
        <a:spcBef>
          <a:spcPct val="3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15 ARM interrupts and Interrupt-Driven Ping-Pong</a:t>
            </a:r>
          </a:p>
        </p:txBody>
      </p:sp>
      <p:sp>
        <p:nvSpPr>
          <p:cNvPr id="3" name="Content Placeholder 2"/>
          <p:cNvSpPr>
            <a:spLocks noGrp="1"/>
          </p:cNvSpPr>
          <p:nvPr>
            <p:ph sz="quarter" idx="10"/>
          </p:nvPr>
        </p:nvSpPr>
        <p:spPr/>
        <p:txBody>
          <a:bodyPr/>
          <a:lstStyle/>
          <a:p>
            <a:r>
              <a:rPr lang="en-US" dirty="0"/>
              <a:t>References on Interrupts</a:t>
            </a:r>
          </a:p>
          <a:p>
            <a:pPr lvl="0"/>
            <a:r>
              <a:rPr lang="en-GB" dirty="0"/>
              <a:t>Exceptions, Interrupts, Vector Table, Handlers</a:t>
            </a:r>
          </a:p>
          <a:p>
            <a:pPr lvl="0"/>
            <a:r>
              <a:rPr lang="en-GB" dirty="0"/>
              <a:t>How to </a:t>
            </a:r>
            <a:r>
              <a:rPr lang="en-GB" i="1" dirty="0"/>
              <a:t>Use Interrupts</a:t>
            </a:r>
            <a:r>
              <a:rPr lang="en-GB" dirty="0"/>
              <a:t> on the Zynq SoC</a:t>
            </a:r>
          </a:p>
          <a:p>
            <a:pPr lvl="1"/>
            <a:r>
              <a:rPr lang="en-US" dirty="0"/>
              <a:t>interrupt_counter_tut_2B.c</a:t>
            </a:r>
          </a:p>
          <a:p>
            <a:r>
              <a:rPr lang="en-US" dirty="0"/>
              <a:t>AXI GPIO Core and Interrupt</a:t>
            </a:r>
          </a:p>
          <a:p>
            <a:r>
              <a:rPr lang="en-US" dirty="0"/>
              <a:t>AXI Timer and Interrupt</a:t>
            </a:r>
          </a:p>
          <a:p>
            <a:r>
              <a:rPr lang="en-US" dirty="0"/>
              <a:t>Lab #8 Interrupt-Driven LED Ping-Pong Game on Zybo</a:t>
            </a:r>
          </a:p>
          <a:p>
            <a:endParaRPr lang="en-US" dirty="0"/>
          </a:p>
        </p:txBody>
      </p:sp>
      <p:pic>
        <p:nvPicPr>
          <p:cNvPr id="6" name="Picture 5"/>
          <p:cNvPicPr>
            <a:picLocks noChangeAspect="1"/>
          </p:cNvPicPr>
          <p:nvPr/>
        </p:nvPicPr>
        <p:blipFill>
          <a:blip r:embed="rId3"/>
          <a:stretch>
            <a:fillRect/>
          </a:stretch>
        </p:blipFill>
        <p:spPr>
          <a:xfrm>
            <a:off x="6324600" y="1828800"/>
            <a:ext cx="2400300" cy="1178196"/>
          </a:xfrm>
          <a:prstGeom prst="rect">
            <a:avLst/>
          </a:prstGeom>
        </p:spPr>
      </p:pic>
      <p:pic>
        <p:nvPicPr>
          <p:cNvPr id="7" name="Picture 6"/>
          <p:cNvPicPr>
            <a:picLocks noChangeAspect="1"/>
          </p:cNvPicPr>
          <p:nvPr/>
        </p:nvPicPr>
        <p:blipFill>
          <a:blip r:embed="rId4"/>
          <a:stretch>
            <a:fillRect/>
          </a:stretch>
        </p:blipFill>
        <p:spPr>
          <a:xfrm>
            <a:off x="2971800" y="5935715"/>
            <a:ext cx="1919287" cy="491444"/>
          </a:xfrm>
          <a:prstGeom prst="rect">
            <a:avLst/>
          </a:prstGeom>
        </p:spPr>
      </p:pic>
      <p:pic>
        <p:nvPicPr>
          <p:cNvPr id="8" name="Picture 2" descr="http://www.tabletennisspot.com/wp-content/uploads/2015/07/ping_pong_paddl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9684" y="5181600"/>
            <a:ext cx="1185216" cy="786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Interrupt Handling Process and Configuration</a:t>
            </a:r>
          </a:p>
        </p:txBody>
      </p:sp>
      <p:sp>
        <p:nvSpPr>
          <p:cNvPr id="10" name="Text Placeholder 9"/>
          <p:cNvSpPr>
            <a:spLocks noGrp="1"/>
          </p:cNvSpPr>
          <p:nvPr>
            <p:ph type="body" sz="quarter" idx="10"/>
          </p:nvPr>
        </p:nvSpPr>
        <p:spPr/>
        <p:txBody>
          <a:bodyPr/>
          <a:lstStyle/>
          <a:p>
            <a:r>
              <a:rPr lang="en-US" dirty="0"/>
              <a:t>Interrupt Source</a:t>
            </a:r>
          </a:p>
          <a:p>
            <a:r>
              <a:rPr lang="en-US" dirty="0"/>
              <a:t>Generic Interrupt Controller</a:t>
            </a:r>
          </a:p>
          <a:p>
            <a:r>
              <a:rPr lang="en-US" dirty="0"/>
              <a:t>Exception Vector Table stores the starting address (vector) of the handler</a:t>
            </a:r>
          </a:p>
        </p:txBody>
      </p:sp>
      <p:pic>
        <p:nvPicPr>
          <p:cNvPr id="8" name="Picture 7"/>
          <p:cNvPicPr>
            <a:picLocks noChangeAspect="1"/>
          </p:cNvPicPr>
          <p:nvPr/>
        </p:nvPicPr>
        <p:blipFill>
          <a:blip r:embed="rId2"/>
          <a:stretch>
            <a:fillRect/>
          </a:stretch>
        </p:blipFill>
        <p:spPr>
          <a:xfrm>
            <a:off x="176349" y="2590800"/>
            <a:ext cx="8829675" cy="3371850"/>
          </a:xfrm>
          <a:prstGeom prst="rect">
            <a:avLst/>
          </a:prstGeom>
        </p:spPr>
      </p:pic>
      <p:pic>
        <p:nvPicPr>
          <p:cNvPr id="9" name="Picture 8"/>
          <p:cNvPicPr>
            <a:picLocks noChangeAspect="1"/>
          </p:cNvPicPr>
          <p:nvPr/>
        </p:nvPicPr>
        <p:blipFill>
          <a:blip r:embed="rId3"/>
          <a:stretch>
            <a:fillRect/>
          </a:stretch>
        </p:blipFill>
        <p:spPr>
          <a:xfrm>
            <a:off x="4591186" y="6214853"/>
            <a:ext cx="1395404" cy="544361"/>
          </a:xfrm>
          <a:prstGeom prst="rect">
            <a:avLst/>
          </a:prstGeom>
        </p:spPr>
      </p:pic>
    </p:spTree>
    <p:extLst>
      <p:ext uri="{BB962C8B-B14F-4D97-AF65-F5344CB8AC3E}">
        <p14:creationId xmlns:p14="http://schemas.microsoft.com/office/powerpoint/2010/main" val="334975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Three Levels of Interrupt Configurations with A9 Core, GIC, Interrupts</a:t>
            </a:r>
          </a:p>
        </p:txBody>
      </p:sp>
      <p:sp>
        <p:nvSpPr>
          <p:cNvPr id="3" name="Text Placeholder 2"/>
          <p:cNvSpPr>
            <a:spLocks noGrp="1"/>
          </p:cNvSpPr>
          <p:nvPr>
            <p:ph type="body" sz="quarter" idx="10"/>
          </p:nvPr>
        </p:nvSpPr>
        <p:spPr/>
        <p:txBody>
          <a:bodyPr/>
          <a:lstStyle/>
          <a:p>
            <a:r>
              <a:rPr lang="en-US" dirty="0"/>
              <a:t>A9 Core stores the exception vector table and knows which exception handler to use for each interrupt. Exception table needs to be initialized with exception handlers.</a:t>
            </a:r>
          </a:p>
          <a:p>
            <a:r>
              <a:rPr lang="en-US" dirty="0"/>
              <a:t>GIC knows how interrupts are </a:t>
            </a:r>
            <a:br>
              <a:rPr lang="en-US" dirty="0"/>
            </a:br>
            <a:r>
              <a:rPr lang="en-US" dirty="0"/>
              <a:t>configured and when to send</a:t>
            </a:r>
            <a:br>
              <a:rPr lang="en-US" dirty="0"/>
            </a:br>
            <a:r>
              <a:rPr lang="en-US" dirty="0"/>
              <a:t>an interrupt to an A9 Core.</a:t>
            </a:r>
          </a:p>
          <a:p>
            <a:r>
              <a:rPr lang="en-US" dirty="0"/>
              <a:t>Each interrupt needs to be </a:t>
            </a:r>
            <a:br>
              <a:rPr lang="en-US" dirty="0"/>
            </a:br>
            <a:r>
              <a:rPr lang="en-US" dirty="0"/>
              <a:t>configured.</a:t>
            </a:r>
          </a:p>
        </p:txBody>
      </p:sp>
      <p:sp>
        <p:nvSpPr>
          <p:cNvPr id="4" name="TextBox 3"/>
          <p:cNvSpPr txBox="1"/>
          <p:nvPr/>
        </p:nvSpPr>
        <p:spPr>
          <a:xfrm>
            <a:off x="4800600" y="6198026"/>
            <a:ext cx="4191000" cy="246221"/>
          </a:xfrm>
          <a:prstGeom prst="rect">
            <a:avLst/>
          </a:prstGeom>
          <a:noFill/>
        </p:spPr>
        <p:txBody>
          <a:bodyPr wrap="square" rtlCol="0">
            <a:spAutoFit/>
          </a:bodyPr>
          <a:lstStyle/>
          <a:p>
            <a:pPr>
              <a:buNone/>
            </a:pPr>
            <a:r>
              <a:rPr lang="en-US" sz="1000" dirty="0">
                <a:solidFill>
                  <a:srgbClr val="0070C0"/>
                </a:solidFill>
                <a:effectLst/>
              </a:rPr>
              <a:t>Altera: Using the ARM Generic Interrupt Controller For Quartus II 14.0</a:t>
            </a:r>
          </a:p>
        </p:txBody>
      </p:sp>
      <p:pic>
        <p:nvPicPr>
          <p:cNvPr id="6" name="Picture 5"/>
          <p:cNvPicPr>
            <a:picLocks noChangeAspect="1"/>
          </p:cNvPicPr>
          <p:nvPr/>
        </p:nvPicPr>
        <p:blipFill>
          <a:blip r:embed="rId2"/>
          <a:stretch>
            <a:fillRect/>
          </a:stretch>
        </p:blipFill>
        <p:spPr>
          <a:xfrm>
            <a:off x="176349" y="3699684"/>
            <a:ext cx="4386262" cy="2898326"/>
          </a:xfrm>
          <a:prstGeom prst="rect">
            <a:avLst/>
          </a:prstGeom>
        </p:spPr>
      </p:pic>
      <p:pic>
        <p:nvPicPr>
          <p:cNvPr id="7" name="Picture 6"/>
          <p:cNvPicPr>
            <a:picLocks noChangeAspect="1"/>
          </p:cNvPicPr>
          <p:nvPr/>
        </p:nvPicPr>
        <p:blipFill>
          <a:blip r:embed="rId3"/>
          <a:stretch>
            <a:fillRect/>
          </a:stretch>
        </p:blipFill>
        <p:spPr>
          <a:xfrm>
            <a:off x="4773706" y="2133600"/>
            <a:ext cx="4222438" cy="3015247"/>
          </a:xfrm>
          <a:prstGeom prst="rect">
            <a:avLst/>
          </a:prstGeom>
        </p:spPr>
      </p:pic>
    </p:spTree>
    <p:extLst>
      <p:ext uri="{BB962C8B-B14F-4D97-AF65-F5344CB8AC3E}">
        <p14:creationId xmlns:p14="http://schemas.microsoft.com/office/powerpoint/2010/main" val="255969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Configuration for A9 Core in xil_exception.h</a:t>
            </a:r>
          </a:p>
        </p:txBody>
      </p:sp>
      <p:sp>
        <p:nvSpPr>
          <p:cNvPr id="3" name="Text Placeholder 2"/>
          <p:cNvSpPr>
            <a:spLocks noGrp="1"/>
          </p:cNvSpPr>
          <p:nvPr>
            <p:ph type="body" sz="quarter" idx="10"/>
          </p:nvPr>
        </p:nvSpPr>
        <p:spPr/>
        <p:txBody>
          <a:bodyPr/>
          <a:lstStyle/>
          <a:p>
            <a:r>
              <a:rPr lang="en-US" dirty="0"/>
              <a:t>extern void Xil_ExceptionRegisterHandler(u32 id, Xil_ExceptionHandler handler, void *data);</a:t>
            </a:r>
          </a:p>
          <a:p>
            <a:pPr lvl="1"/>
            <a:r>
              <a:rPr lang="en-US" dirty="0"/>
              <a:t>Install handler for id</a:t>
            </a:r>
          </a:p>
          <a:p>
            <a:r>
              <a:rPr lang="en-US" dirty="0"/>
              <a:t>extern void Xil_ExceptionRemoveHandler(u32 id);</a:t>
            </a:r>
          </a:p>
          <a:p>
            <a:r>
              <a:rPr lang="en-US" dirty="0"/>
              <a:t>extern void Xil_ExceptionInit(void);</a:t>
            </a:r>
          </a:p>
          <a:p>
            <a:r>
              <a:rPr lang="en-US" dirty="0"/>
              <a:t>extern void Xil_DataAbortHandler(void *CallBackRef);</a:t>
            </a:r>
          </a:p>
          <a:p>
            <a:r>
              <a:rPr lang="en-US" dirty="0"/>
              <a:t>extern void Xil_PrefetchAbortHandler(void *CallBackRef);</a:t>
            </a:r>
          </a:p>
          <a:p>
            <a:endParaRPr lang="en-US" dirty="0"/>
          </a:p>
        </p:txBody>
      </p:sp>
      <p:sp>
        <p:nvSpPr>
          <p:cNvPr id="4" name="TextBox 3"/>
          <p:cNvSpPr txBox="1"/>
          <p:nvPr/>
        </p:nvSpPr>
        <p:spPr>
          <a:xfrm>
            <a:off x="4800600" y="6198026"/>
            <a:ext cx="4191000" cy="246221"/>
          </a:xfrm>
          <a:prstGeom prst="rect">
            <a:avLst/>
          </a:prstGeom>
          <a:noFill/>
        </p:spPr>
        <p:txBody>
          <a:bodyPr wrap="square" rtlCol="0">
            <a:spAutoFit/>
          </a:bodyPr>
          <a:lstStyle/>
          <a:p>
            <a:pPr>
              <a:buNone/>
            </a:pPr>
            <a:r>
              <a:rPr lang="en-US" sz="1000" dirty="0">
                <a:solidFill>
                  <a:srgbClr val="0070C0"/>
                </a:solidFill>
                <a:effectLst/>
              </a:rPr>
              <a:t>Altera: Using the ARM Generic Interrupt Controller For Quartus II 14.0</a:t>
            </a:r>
          </a:p>
        </p:txBody>
      </p:sp>
      <p:pic>
        <p:nvPicPr>
          <p:cNvPr id="6" name="Picture 5"/>
          <p:cNvPicPr>
            <a:picLocks noChangeAspect="1"/>
          </p:cNvPicPr>
          <p:nvPr/>
        </p:nvPicPr>
        <p:blipFill>
          <a:blip r:embed="rId2"/>
          <a:stretch>
            <a:fillRect/>
          </a:stretch>
        </p:blipFill>
        <p:spPr>
          <a:xfrm>
            <a:off x="290649" y="3422810"/>
            <a:ext cx="4386262" cy="2898326"/>
          </a:xfrm>
          <a:prstGeom prst="rect">
            <a:avLst/>
          </a:prstGeom>
        </p:spPr>
      </p:pic>
    </p:spTree>
    <p:extLst>
      <p:ext uri="{BB962C8B-B14F-4D97-AF65-F5344CB8AC3E}">
        <p14:creationId xmlns:p14="http://schemas.microsoft.com/office/powerpoint/2010/main" val="423920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Configuration for GIC in xscugic.h</a:t>
            </a:r>
          </a:p>
        </p:txBody>
      </p:sp>
      <p:sp>
        <p:nvSpPr>
          <p:cNvPr id="3" name="Text Placeholder 2"/>
          <p:cNvSpPr>
            <a:spLocks noGrp="1"/>
          </p:cNvSpPr>
          <p:nvPr>
            <p:ph type="body" sz="quarter" idx="10"/>
          </p:nvPr>
        </p:nvSpPr>
        <p:spPr/>
        <p:txBody>
          <a:bodyPr/>
          <a:lstStyle/>
          <a:p>
            <a:r>
              <a:rPr lang="en-US" dirty="0"/>
              <a:t>int  XScuGic_Connect(XScuGic *InstancePtr, u32 Int_Id, Xil_InterruptHandler Handler, void *CallBackRef);</a:t>
            </a:r>
          </a:p>
          <a:p>
            <a:r>
              <a:rPr lang="en-US" dirty="0"/>
              <a:t>void XScuGic_Disconnect(XScuGic *InstancePtr, u32 Int_Id);</a:t>
            </a:r>
          </a:p>
          <a:p>
            <a:r>
              <a:rPr lang="en-US" dirty="0"/>
              <a:t>void XScuGic_Enable(XScuGic *InstancePtr, u32 Int_Id);</a:t>
            </a:r>
          </a:p>
          <a:p>
            <a:r>
              <a:rPr lang="en-US" dirty="0"/>
              <a:t>void XScuGic_Disable(XScuGic *InstancePtr, u32 Int_Id);</a:t>
            </a:r>
          </a:p>
          <a:p>
            <a:r>
              <a:rPr lang="en-US" dirty="0"/>
              <a:t>int  XScuGic_CfgInitialize(XScuGic *InstancePtr, XScuGic_Config *ConfigPtr, u32 EffectiveAddr);</a:t>
            </a:r>
          </a:p>
          <a:p>
            <a:r>
              <a:rPr lang="fr-FR" dirty="0"/>
              <a:t>int  XScuGic_SoftwareIntr(XScuGic *InstancePtr, u32 Int_Id, u32 Cpu_Id);</a:t>
            </a:r>
          </a:p>
          <a:p>
            <a:r>
              <a:rPr lang="en-US" dirty="0"/>
              <a:t>void XScuGic_GetPriorityTriggerType(XScuGic *InstancePtr, u32 Int_Id, u8 *Priority, u8 *Trigger);</a:t>
            </a:r>
          </a:p>
          <a:p>
            <a:r>
              <a:rPr lang="en-US" dirty="0"/>
              <a:t>void XScuGic_SetPriorityTriggerType(XScuGic *InstancePtr, u32 Int_Id,u8 Priority, u8 Trigger);</a:t>
            </a:r>
          </a:p>
          <a:p>
            <a:r>
              <a:rPr lang="en-US" dirty="0"/>
              <a:t>XScuGic_Config *XScuGic_LookupConfig(u16 DeviceId);</a:t>
            </a:r>
          </a:p>
          <a:p>
            <a:r>
              <a:rPr lang="en-US" dirty="0"/>
              <a:t>void XScuGic_InterruptHandler(XScuGic *InstancePtr);</a:t>
            </a:r>
          </a:p>
        </p:txBody>
      </p:sp>
    </p:spTree>
    <p:extLst>
      <p:ext uri="{BB962C8B-B14F-4D97-AF65-F5344CB8AC3E}">
        <p14:creationId xmlns:p14="http://schemas.microsoft.com/office/powerpoint/2010/main" val="47661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Configuration for XGPIO in xgpio.h</a:t>
            </a:r>
          </a:p>
        </p:txBody>
      </p:sp>
      <p:sp>
        <p:nvSpPr>
          <p:cNvPr id="3" name="Text Placeholder 2"/>
          <p:cNvSpPr>
            <a:spLocks noGrp="1"/>
          </p:cNvSpPr>
          <p:nvPr>
            <p:ph type="body" sz="quarter" idx="10"/>
          </p:nvPr>
        </p:nvSpPr>
        <p:spPr/>
        <p:txBody>
          <a:bodyPr/>
          <a:lstStyle/>
          <a:p>
            <a:r>
              <a:rPr lang="en-US" dirty="0"/>
              <a:t>void XGpio_InterruptGlobalEnable(XGpio *InstancePtr);</a:t>
            </a:r>
          </a:p>
          <a:p>
            <a:r>
              <a:rPr lang="en-US" dirty="0"/>
              <a:t>void XGpio_InterruptGlobalDisable(XGpio *InstancePtr);</a:t>
            </a:r>
          </a:p>
          <a:p>
            <a:r>
              <a:rPr lang="es-ES" dirty="0"/>
              <a:t>void XGpio_InterruptEnable(XGpio *InstancePtr, u32 Mask);</a:t>
            </a:r>
          </a:p>
          <a:p>
            <a:r>
              <a:rPr lang="en-US" dirty="0"/>
              <a:t>void XGpio_InterruptDisable(XGpio *InstancePtr, u32 Mask);</a:t>
            </a:r>
          </a:p>
          <a:p>
            <a:r>
              <a:rPr lang="en-US" dirty="0"/>
              <a:t>void XGpio_InterruptClear(XGpio *InstancePtr, u32 Mask);</a:t>
            </a:r>
          </a:p>
          <a:p>
            <a:r>
              <a:rPr lang="en-US" dirty="0"/>
              <a:t>u32 XGpio_InterruptGetEnabled(XGpio *InstancePtr);</a:t>
            </a:r>
          </a:p>
          <a:p>
            <a:r>
              <a:rPr lang="en-US" dirty="0"/>
              <a:t>u32 XGpio_InterruptGetStatus(XGpio *InstancePtr);</a:t>
            </a:r>
          </a:p>
        </p:txBody>
      </p:sp>
      <p:sp>
        <p:nvSpPr>
          <p:cNvPr id="4" name="TextBox 3"/>
          <p:cNvSpPr txBox="1"/>
          <p:nvPr/>
        </p:nvSpPr>
        <p:spPr>
          <a:xfrm>
            <a:off x="2743200" y="6269019"/>
            <a:ext cx="4191000" cy="246221"/>
          </a:xfrm>
          <a:prstGeom prst="rect">
            <a:avLst/>
          </a:prstGeom>
          <a:noFill/>
        </p:spPr>
        <p:txBody>
          <a:bodyPr wrap="square" rtlCol="0">
            <a:spAutoFit/>
          </a:bodyPr>
          <a:lstStyle/>
          <a:p>
            <a:pPr>
              <a:buNone/>
            </a:pPr>
            <a:r>
              <a:rPr lang="en-US" sz="1000" dirty="0">
                <a:solidFill>
                  <a:srgbClr val="0070C0"/>
                </a:solidFill>
                <a:effectLst/>
              </a:rPr>
              <a:t>Altera: Using the ARM Generic Interrupt Controller For Quartus II 14.0</a:t>
            </a:r>
          </a:p>
        </p:txBody>
      </p:sp>
    </p:spTree>
    <p:extLst>
      <p:ext uri="{BB962C8B-B14F-4D97-AF65-F5344CB8AC3E}">
        <p14:creationId xmlns:p14="http://schemas.microsoft.com/office/powerpoint/2010/main" val="191314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Functions implemented in xgpio_intr.c</a:t>
            </a:r>
          </a:p>
        </p:txBody>
      </p:sp>
      <p:sp>
        <p:nvSpPr>
          <p:cNvPr id="3" name="Text Placeholder 2"/>
          <p:cNvSpPr>
            <a:spLocks noGrp="1"/>
          </p:cNvSpPr>
          <p:nvPr>
            <p:ph type="body" sz="quarter" idx="10"/>
          </p:nvPr>
        </p:nvSpPr>
        <p:spPr/>
        <p:txBody>
          <a:bodyPr/>
          <a:lstStyle/>
          <a:p>
            <a:r>
              <a:rPr lang="en-US" dirty="0"/>
              <a:t>void XGpio_InterruptGlobalEnable(XGpio *InstancePtr);</a:t>
            </a:r>
          </a:p>
          <a:p>
            <a:r>
              <a:rPr lang="en-US" dirty="0"/>
              <a:t>void XGpio_InterruptGlobalDisable(XGpio *InstancePtr);</a:t>
            </a:r>
          </a:p>
          <a:p>
            <a:r>
              <a:rPr lang="es-ES" dirty="0"/>
              <a:t>void XGpio_InterruptEnable(XGpio *InstancePtr, u32 Mask);</a:t>
            </a:r>
          </a:p>
          <a:p>
            <a:r>
              <a:rPr lang="en-US" dirty="0"/>
              <a:t>void XGpio_InterruptDisable(XGpio *InstancePtr, u32 Mask);</a:t>
            </a:r>
          </a:p>
          <a:p>
            <a:r>
              <a:rPr lang="en-US" dirty="0"/>
              <a:t>void XGpio_InterruptClear(XGpio *InstancePtr, u32 Mask);</a:t>
            </a:r>
          </a:p>
          <a:p>
            <a:r>
              <a:rPr lang="en-US" dirty="0"/>
              <a:t>u32 XGpio_InterruptGetEnabled(XGpio *InstancePtr);</a:t>
            </a:r>
          </a:p>
          <a:p>
            <a:r>
              <a:rPr lang="en-US" dirty="0"/>
              <a:t>u32 XGpio_InterruptGetStatus(XGpio *InstancePtr);</a:t>
            </a:r>
          </a:p>
          <a:p>
            <a:endParaRPr lang="en-US" dirty="0"/>
          </a:p>
        </p:txBody>
      </p:sp>
      <p:sp>
        <p:nvSpPr>
          <p:cNvPr id="4" name="TextBox 3"/>
          <p:cNvSpPr txBox="1"/>
          <p:nvPr/>
        </p:nvSpPr>
        <p:spPr>
          <a:xfrm>
            <a:off x="849864" y="6200876"/>
            <a:ext cx="38100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pic>
        <p:nvPicPr>
          <p:cNvPr id="5" name="Picture 4"/>
          <p:cNvPicPr>
            <a:picLocks noChangeAspect="1"/>
          </p:cNvPicPr>
          <p:nvPr/>
        </p:nvPicPr>
        <p:blipFill>
          <a:blip r:embed="rId2"/>
          <a:stretch>
            <a:fillRect/>
          </a:stretch>
        </p:blipFill>
        <p:spPr>
          <a:xfrm>
            <a:off x="2754864" y="3657600"/>
            <a:ext cx="6084336" cy="2359917"/>
          </a:xfrm>
          <a:prstGeom prst="rect">
            <a:avLst/>
          </a:prstGeom>
        </p:spPr>
      </p:pic>
    </p:spTree>
    <p:extLst>
      <p:ext uri="{BB962C8B-B14F-4D97-AF65-F5344CB8AC3E}">
        <p14:creationId xmlns:p14="http://schemas.microsoft.com/office/powerpoint/2010/main" val="3741595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Configuration for AXI Timer in xtmrctr.h</a:t>
            </a:r>
          </a:p>
        </p:txBody>
      </p:sp>
      <p:sp>
        <p:nvSpPr>
          <p:cNvPr id="3" name="Text Placeholder 2"/>
          <p:cNvSpPr>
            <a:spLocks noGrp="1"/>
          </p:cNvSpPr>
          <p:nvPr>
            <p:ph type="body" sz="quarter" idx="10"/>
          </p:nvPr>
        </p:nvSpPr>
        <p:spPr/>
        <p:txBody>
          <a:bodyPr/>
          <a:lstStyle/>
          <a:p>
            <a:r>
              <a:rPr lang="en-US" dirty="0"/>
              <a:t>int XTmrCtr_Initialize(XTmrCtr * InstancePtr, u16 DeviceId);</a:t>
            </a:r>
          </a:p>
          <a:p>
            <a:r>
              <a:rPr lang="en-US" dirty="0"/>
              <a:t>XTmrCtr_Config *XTmrCtr_LookupConfig(u16 DeviceId);</a:t>
            </a:r>
          </a:p>
          <a:p>
            <a:r>
              <a:rPr lang="en-US" dirty="0"/>
              <a:t>void XTmrCtr_SetResetValue(XTmrCtr * InstancePtr, u8 TmrCtrNumber, u32 ResetValue);</a:t>
            </a:r>
          </a:p>
          <a:p>
            <a:r>
              <a:rPr lang="en-US" dirty="0"/>
              <a:t>void XTmrCtr_SetHandler(XTmrCtr * InstancePtr, XTmrCtr_Handler FuncPtr, void *CallBackRef);</a:t>
            </a:r>
          </a:p>
          <a:p>
            <a:r>
              <a:rPr lang="en-US" dirty="0"/>
              <a:t>void XTmrCtr_SetOptions(XTmrCtr * InstancePtr, u8 TmrCtrNumber, u32 Options);</a:t>
            </a:r>
          </a:p>
          <a:p>
            <a:endParaRPr lang="en-US" dirty="0"/>
          </a:p>
          <a:p>
            <a:endParaRPr lang="en-US" dirty="0"/>
          </a:p>
          <a:p>
            <a:r>
              <a:rPr lang="en-US" dirty="0"/>
              <a:t>int XTmrCtr_IsExpired(XTmrCtr * InstancePtr, u8 TmrCtrNumber);</a:t>
            </a:r>
          </a:p>
          <a:p>
            <a:r>
              <a:rPr lang="en-US" dirty="0"/>
              <a:t>void XTmrCtr_Start(XTmrCtr * InstancePtr, u8 TmrCtrNumber);</a:t>
            </a:r>
          </a:p>
          <a:p>
            <a:r>
              <a:rPr lang="en-US" dirty="0"/>
              <a:t>void XTmrCtr_Stop(XTmrCtr * InstancePtr, u8 TmrCtrNumber);</a:t>
            </a:r>
          </a:p>
          <a:p>
            <a:endParaRPr lang="en-US" dirty="0"/>
          </a:p>
          <a:p>
            <a:endParaRPr lang="en-US" dirty="0"/>
          </a:p>
        </p:txBody>
      </p:sp>
      <p:sp>
        <p:nvSpPr>
          <p:cNvPr id="4" name="TextBox 3"/>
          <p:cNvSpPr txBox="1"/>
          <p:nvPr/>
        </p:nvSpPr>
        <p:spPr>
          <a:xfrm>
            <a:off x="2590800" y="6269019"/>
            <a:ext cx="4191000" cy="246221"/>
          </a:xfrm>
          <a:prstGeom prst="rect">
            <a:avLst/>
          </a:prstGeom>
          <a:noFill/>
        </p:spPr>
        <p:txBody>
          <a:bodyPr wrap="square" rtlCol="0">
            <a:spAutoFit/>
          </a:bodyPr>
          <a:lstStyle/>
          <a:p>
            <a:pPr>
              <a:buNone/>
            </a:pPr>
            <a:r>
              <a:rPr lang="en-US" sz="1000" dirty="0">
                <a:solidFill>
                  <a:srgbClr val="0070C0"/>
                </a:solidFill>
                <a:effectLst/>
              </a:rPr>
              <a:t>Altera: Using the ARM Generic Interrupt Controller For Quartus II 14.0</a:t>
            </a:r>
          </a:p>
        </p:txBody>
      </p:sp>
    </p:spTree>
    <p:extLst>
      <p:ext uri="{BB962C8B-B14F-4D97-AF65-F5344CB8AC3E}">
        <p14:creationId xmlns:p14="http://schemas.microsoft.com/office/powerpoint/2010/main" val="276956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Zynq_Book_Tutorials 2, The_Zynq_Book_Tutorials, </a:t>
            </a:r>
            <a:r>
              <a:rPr lang="en-US" dirty="0"/>
              <a:t>v1.2 </a:t>
            </a:r>
          </a:p>
        </p:txBody>
      </p:sp>
      <p:sp>
        <p:nvSpPr>
          <p:cNvPr id="7" name="Text Placeholder 6"/>
          <p:cNvSpPr>
            <a:spLocks noGrp="1"/>
          </p:cNvSpPr>
          <p:nvPr>
            <p:ph type="body" sz="quarter" idx="10"/>
          </p:nvPr>
        </p:nvSpPr>
        <p:spPr/>
        <p:txBody>
          <a:bodyPr/>
          <a:lstStyle/>
          <a:p>
            <a:r>
              <a:rPr lang="en-US" dirty="0"/>
              <a:t>Four LEDs as a four-bit counter</a:t>
            </a:r>
          </a:p>
          <a:p>
            <a:r>
              <a:rPr lang="en-US" dirty="0"/>
              <a:t>Four push buttons – interrupt driven to show button pressing on LED</a:t>
            </a:r>
          </a:p>
          <a:p>
            <a:r>
              <a:rPr lang="en-US" dirty="0"/>
              <a:t>AXI Timer – interrupt driven to increase LED counter</a:t>
            </a:r>
          </a:p>
          <a:p>
            <a:r>
              <a:rPr lang="en-US" dirty="0"/>
              <a:t>interrupt_counter_tut_2D.c </a:t>
            </a:r>
          </a:p>
        </p:txBody>
      </p:sp>
      <p:sp>
        <p:nvSpPr>
          <p:cNvPr id="4" name="TextBox 3"/>
          <p:cNvSpPr txBox="1"/>
          <p:nvPr/>
        </p:nvSpPr>
        <p:spPr>
          <a:xfrm>
            <a:off x="4800600" y="6198026"/>
            <a:ext cx="3810000" cy="261610"/>
          </a:xfrm>
          <a:prstGeom prst="rect">
            <a:avLst/>
          </a:prstGeom>
          <a:noFill/>
        </p:spPr>
        <p:txBody>
          <a:bodyPr wrap="square" rtlCol="0">
            <a:spAutoFit/>
          </a:bodyPr>
          <a:lstStyle/>
          <a:p>
            <a:pPr lvl="0"/>
            <a:r>
              <a:rPr lang="en-GB" sz="1100" dirty="0">
                <a:effectLst/>
              </a:rPr>
              <a:t>The_Zynq_Book_Tutorials, </a:t>
            </a:r>
            <a:r>
              <a:rPr lang="en-US" sz="1100" dirty="0">
                <a:effectLst/>
              </a:rPr>
              <a:t>v1.2 </a:t>
            </a:r>
          </a:p>
        </p:txBody>
      </p:sp>
      <p:pic>
        <p:nvPicPr>
          <p:cNvPr id="5" name="Picture 4"/>
          <p:cNvPicPr>
            <a:picLocks noChangeAspect="1"/>
          </p:cNvPicPr>
          <p:nvPr/>
        </p:nvPicPr>
        <p:blipFill>
          <a:blip r:embed="rId2"/>
          <a:stretch>
            <a:fillRect/>
          </a:stretch>
        </p:blipFill>
        <p:spPr>
          <a:xfrm>
            <a:off x="976449" y="2667000"/>
            <a:ext cx="7772400" cy="3955662"/>
          </a:xfrm>
          <a:prstGeom prst="rect">
            <a:avLst/>
          </a:prstGeom>
        </p:spPr>
      </p:pic>
    </p:spTree>
    <p:extLst>
      <p:ext uri="{BB962C8B-B14F-4D97-AF65-F5344CB8AC3E}">
        <p14:creationId xmlns:p14="http://schemas.microsoft.com/office/powerpoint/2010/main" val="279336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Zynq_Book_Tutorials 2: Interrupt Hardware Configuration</a:t>
            </a:r>
            <a:endParaRPr lang="en-US" dirty="0"/>
          </a:p>
        </p:txBody>
      </p:sp>
      <p:sp>
        <p:nvSpPr>
          <p:cNvPr id="7" name="Text Placeholder 6"/>
          <p:cNvSpPr>
            <a:spLocks noGrp="1"/>
          </p:cNvSpPr>
          <p:nvPr>
            <p:ph type="body" sz="quarter" idx="10"/>
          </p:nvPr>
        </p:nvSpPr>
        <p:spPr/>
        <p:txBody>
          <a:bodyPr/>
          <a:lstStyle/>
          <a:p>
            <a:r>
              <a:rPr lang="en-US" dirty="0"/>
              <a:t>IRQ_F2P[1:0]</a:t>
            </a:r>
          </a:p>
          <a:p>
            <a:r>
              <a:rPr lang="en-US" dirty="0"/>
              <a:t>In0[0:0] – axi_gpio_0</a:t>
            </a:r>
          </a:p>
          <a:p>
            <a:r>
              <a:rPr lang="en-US" dirty="0"/>
              <a:t>In1[0:0] – axi_timer_0</a:t>
            </a:r>
          </a:p>
          <a:p>
            <a:r>
              <a:rPr lang="en-US" dirty="0"/>
              <a:t>Exported to xparameters.h file</a:t>
            </a:r>
          </a:p>
        </p:txBody>
      </p:sp>
      <p:pic>
        <p:nvPicPr>
          <p:cNvPr id="3" name="Picture 2"/>
          <p:cNvPicPr>
            <a:picLocks noChangeAspect="1"/>
          </p:cNvPicPr>
          <p:nvPr/>
        </p:nvPicPr>
        <p:blipFill>
          <a:blip r:embed="rId2"/>
          <a:stretch>
            <a:fillRect/>
          </a:stretch>
        </p:blipFill>
        <p:spPr>
          <a:xfrm>
            <a:off x="5651610" y="685801"/>
            <a:ext cx="2913125" cy="2209800"/>
          </a:xfrm>
          <a:prstGeom prst="rect">
            <a:avLst/>
          </a:prstGeom>
        </p:spPr>
      </p:pic>
      <p:pic>
        <p:nvPicPr>
          <p:cNvPr id="6" name="Picture 5"/>
          <p:cNvPicPr>
            <a:picLocks noChangeAspect="1"/>
          </p:cNvPicPr>
          <p:nvPr/>
        </p:nvPicPr>
        <p:blipFill>
          <a:blip r:embed="rId3"/>
          <a:stretch>
            <a:fillRect/>
          </a:stretch>
        </p:blipFill>
        <p:spPr>
          <a:xfrm>
            <a:off x="423101" y="4203076"/>
            <a:ext cx="8105775" cy="2152650"/>
          </a:xfrm>
          <a:prstGeom prst="rect">
            <a:avLst/>
          </a:prstGeom>
        </p:spPr>
      </p:pic>
      <p:pic>
        <p:nvPicPr>
          <p:cNvPr id="8" name="Picture 7"/>
          <p:cNvPicPr>
            <a:picLocks noChangeAspect="1"/>
          </p:cNvPicPr>
          <p:nvPr/>
        </p:nvPicPr>
        <p:blipFill>
          <a:blip r:embed="rId4"/>
          <a:stretch>
            <a:fillRect/>
          </a:stretch>
        </p:blipFill>
        <p:spPr>
          <a:xfrm>
            <a:off x="2709101" y="3140604"/>
            <a:ext cx="5819775" cy="981075"/>
          </a:xfrm>
          <a:prstGeom prst="rect">
            <a:avLst/>
          </a:prstGeom>
        </p:spPr>
      </p:pic>
    </p:spTree>
    <p:extLst>
      <p:ext uri="{BB962C8B-B14F-4D97-AF65-F5344CB8AC3E}">
        <p14:creationId xmlns:p14="http://schemas.microsoft.com/office/powerpoint/2010/main" val="163890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The board support package (BSP) </a:t>
            </a:r>
            <a:r>
              <a:rPr lang="en-GB" sz="2000" dirty="0"/>
              <a:t>and Interrupts on the Zynq SoC</a:t>
            </a:r>
            <a:endParaRPr lang="en-US" sz="2000" dirty="0"/>
          </a:p>
        </p:txBody>
      </p:sp>
      <p:sp>
        <p:nvSpPr>
          <p:cNvPr id="3" name="Text Placeholder 2"/>
          <p:cNvSpPr>
            <a:spLocks noGrp="1"/>
          </p:cNvSpPr>
          <p:nvPr>
            <p:ph type="body" sz="quarter" idx="10"/>
          </p:nvPr>
        </p:nvSpPr>
        <p:spPr/>
        <p:txBody>
          <a:bodyPr/>
          <a:lstStyle/>
          <a:p>
            <a:r>
              <a:rPr lang="en-US" dirty="0"/>
              <a:t>Xparameters.h – Zybo board</a:t>
            </a:r>
          </a:p>
          <a:p>
            <a:pPr lvl="1"/>
            <a:r>
              <a:rPr lang="en-US" dirty="0"/>
              <a:t>This file contains the processor’s address space and the device IDs.</a:t>
            </a:r>
          </a:p>
          <a:p>
            <a:r>
              <a:rPr lang="en-US" dirty="0"/>
              <a:t>Xscugic.h – Generic Interrupt Controller</a:t>
            </a:r>
          </a:p>
          <a:p>
            <a:pPr lvl="1"/>
            <a:r>
              <a:rPr lang="en-US" dirty="0"/>
              <a:t>The generic interrupt controller driver component.</a:t>
            </a:r>
          </a:p>
          <a:p>
            <a:pPr lvl="1"/>
            <a:r>
              <a:rPr lang="en-US" dirty="0"/>
              <a:t>This file holds the drivers for the configuration and use of the GIC. </a:t>
            </a:r>
          </a:p>
          <a:p>
            <a:pPr lvl="1"/>
            <a:r>
              <a:rPr lang="en-US" dirty="0"/>
              <a:t>SCU stands for Snoop Control Unit.</a:t>
            </a:r>
          </a:p>
          <a:p>
            <a:r>
              <a:rPr lang="en-US" dirty="0"/>
              <a:t>Xil_exception.h – Cortex A9</a:t>
            </a:r>
          </a:p>
          <a:p>
            <a:pPr lvl="1"/>
            <a:r>
              <a:rPr lang="en-US" dirty="0"/>
              <a:t>This header file contains ARM Cortex A9 specific exception related APIs.</a:t>
            </a:r>
          </a:p>
          <a:p>
            <a:r>
              <a:rPr lang="en-US" dirty="0"/>
              <a:t>xtmrctr.h – AXI Timer</a:t>
            </a:r>
          </a:p>
          <a:p>
            <a:pPr lvl="1"/>
            <a:r>
              <a:rPr lang="en-US" dirty="0"/>
              <a:t>This component supports the Xilinx AXI timer/counter. </a:t>
            </a:r>
          </a:p>
          <a:p>
            <a:r>
              <a:rPr lang="en-US" dirty="0"/>
              <a:t>xgpio.h</a:t>
            </a:r>
          </a:p>
          <a:p>
            <a:pPr lvl="1"/>
            <a:r>
              <a:rPr lang="en-US" u="sng" dirty="0"/>
              <a:t>Xilinx General Purpose </a:t>
            </a:r>
            <a:r>
              <a:rPr lang="en-US" dirty="0"/>
              <a:t>I/O (XGpio) device driver.</a:t>
            </a:r>
          </a:p>
        </p:txBody>
      </p:sp>
      <p:sp>
        <p:nvSpPr>
          <p:cNvPr id="4" name="TextBox 3"/>
          <p:cNvSpPr txBox="1"/>
          <p:nvPr/>
        </p:nvSpPr>
        <p:spPr>
          <a:xfrm>
            <a:off x="3060380" y="6261325"/>
            <a:ext cx="38100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pic>
        <p:nvPicPr>
          <p:cNvPr id="5" name="Picture 4"/>
          <p:cNvPicPr>
            <a:picLocks noChangeAspect="1"/>
          </p:cNvPicPr>
          <p:nvPr/>
        </p:nvPicPr>
        <p:blipFill>
          <a:blip r:embed="rId2"/>
          <a:stretch>
            <a:fillRect/>
          </a:stretch>
        </p:blipFill>
        <p:spPr>
          <a:xfrm>
            <a:off x="6870380" y="5196802"/>
            <a:ext cx="2040802" cy="1132886"/>
          </a:xfrm>
          <a:prstGeom prst="rect">
            <a:avLst/>
          </a:prstGeom>
        </p:spPr>
      </p:pic>
    </p:spTree>
    <p:extLst>
      <p:ext uri="{BB962C8B-B14F-4D97-AF65-F5344CB8AC3E}">
        <p14:creationId xmlns:p14="http://schemas.microsoft.com/office/powerpoint/2010/main" val="278586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on Interrupts</a:t>
            </a:r>
          </a:p>
        </p:txBody>
      </p:sp>
      <p:sp>
        <p:nvSpPr>
          <p:cNvPr id="3" name="Text Placeholder 2"/>
          <p:cNvSpPr>
            <a:spLocks noGrp="1"/>
          </p:cNvSpPr>
          <p:nvPr>
            <p:ph type="body" sz="quarter" idx="10"/>
          </p:nvPr>
        </p:nvSpPr>
        <p:spPr/>
        <p:txBody>
          <a:bodyPr/>
          <a:lstStyle/>
          <a:p>
            <a:pPr lvl="0"/>
            <a:r>
              <a:rPr lang="en-GB" dirty="0"/>
              <a:t>How to </a:t>
            </a:r>
            <a:r>
              <a:rPr lang="en-GB" i="1" dirty="0"/>
              <a:t>Use Interrupts</a:t>
            </a:r>
            <a:r>
              <a:rPr lang="en-GB" dirty="0"/>
              <a:t> on the Zynq SoC, Xcell Journal 87</a:t>
            </a:r>
            <a:endParaRPr lang="en-US" dirty="0"/>
          </a:p>
          <a:p>
            <a:r>
              <a:rPr lang="en-US" dirty="0"/>
              <a:t>ARM® Generic Interrupt Controller, Architecture version 2.0, Architecture Specification, 2013</a:t>
            </a:r>
          </a:p>
          <a:p>
            <a:r>
              <a:rPr lang="en-US" dirty="0"/>
              <a:t>Chapter 3 Interrupt Controller, Cortex™-A9 MPCore Revision: r2p2, Technical Reference Manual, ARM DDI 0407F</a:t>
            </a:r>
          </a:p>
          <a:p>
            <a:pPr lvl="0"/>
            <a:r>
              <a:rPr lang="en-GB" dirty="0"/>
              <a:t>General purpose I/O (XGpio) device drivers, gpio v4_0, Xilinx.</a:t>
            </a:r>
            <a:endParaRPr lang="en-US" dirty="0"/>
          </a:p>
          <a:p>
            <a:pPr lvl="0"/>
            <a:r>
              <a:rPr lang="en-GB" dirty="0"/>
              <a:t>xil_exception.c,standalone_v4_2, from C:\Xilinx\SDK\2014.4\data\embeddedsw\lib\bsp\standalone_v4_2\src\cortexa9</a:t>
            </a:r>
            <a:endParaRPr lang="en-US" dirty="0"/>
          </a:p>
          <a:p>
            <a:pPr lvl="0"/>
            <a:r>
              <a:rPr lang="en-GB" dirty="0"/>
              <a:t>The_Zynq_Book_Tutorials, </a:t>
            </a:r>
            <a:r>
              <a:rPr lang="en-US" dirty="0"/>
              <a:t>v1.2 - September 2014, University of Strathclyde, Glasgow, Scotland, UK</a:t>
            </a:r>
          </a:p>
          <a:p>
            <a:r>
              <a:rPr lang="en-US" dirty="0"/>
              <a:t>Altera: Using the ARM Generic Interrupt Controller For Quartus II 14.0</a:t>
            </a:r>
          </a:p>
          <a:p>
            <a:r>
              <a:rPr lang="en-US" dirty="0"/>
              <a:t>AXI GPIO v2.0, </a:t>
            </a:r>
            <a:r>
              <a:rPr lang="en-US" i="1" dirty="0"/>
              <a:t>LogiCORE IP Product Guide, </a:t>
            </a:r>
            <a:r>
              <a:rPr lang="en-US" dirty="0"/>
              <a:t>Vivado Design Suite, PG144 November 18, 2015</a:t>
            </a:r>
          </a:p>
          <a:p>
            <a:r>
              <a:rPr lang="en-US" dirty="0"/>
              <a:t>AXI Timer v2.0, </a:t>
            </a:r>
            <a:r>
              <a:rPr lang="en-US" i="1" dirty="0"/>
              <a:t>LogiCORE IP Product Guide, </a:t>
            </a:r>
            <a:r>
              <a:rPr lang="en-US" dirty="0"/>
              <a:t>Vivado Design Suite, PG079 November 18, 2015</a:t>
            </a:r>
          </a:p>
          <a:p>
            <a:endParaRPr lang="en-US" dirty="0"/>
          </a:p>
        </p:txBody>
      </p:sp>
    </p:spTree>
    <p:extLst>
      <p:ext uri="{BB962C8B-B14F-4D97-AF65-F5344CB8AC3E}">
        <p14:creationId xmlns:p14="http://schemas.microsoft.com/office/powerpoint/2010/main" val="1799732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Device IDs and Device Instances</a:t>
            </a:r>
            <a:endParaRPr lang="en-US" dirty="0"/>
          </a:p>
        </p:txBody>
      </p:sp>
      <p:sp>
        <p:nvSpPr>
          <p:cNvPr id="3" name="Text Placeholder 2"/>
          <p:cNvSpPr>
            <a:spLocks noGrp="1"/>
          </p:cNvSpPr>
          <p:nvPr>
            <p:ph type="body" sz="quarter" idx="10"/>
          </p:nvPr>
        </p:nvSpPr>
        <p:spPr/>
        <p:txBody>
          <a:bodyPr/>
          <a:lstStyle/>
          <a:p>
            <a:r>
              <a:rPr lang="en-US" dirty="0"/>
              <a:t>Device IDs in xparameter.h</a:t>
            </a:r>
          </a:p>
          <a:p>
            <a:pPr lvl="1"/>
            <a:r>
              <a:rPr lang="en-US" dirty="0"/>
              <a:t>#define INTC_DEVICE_ID 	XPAR_PS7_SCUGIC_0_DEVICE_ID</a:t>
            </a:r>
          </a:p>
          <a:p>
            <a:pPr lvl="1"/>
            <a:r>
              <a:rPr lang="en-US" dirty="0"/>
              <a:t>#define TMR_DEVICE_ID	XPAR_TMRCTR_0_DEVICE_ID</a:t>
            </a:r>
          </a:p>
          <a:p>
            <a:pPr lvl="1"/>
            <a:r>
              <a:rPr lang="en-US" dirty="0"/>
              <a:t>#define BTNS_DEVICE_ID	XPAR_AXI_GPIO_0_DEVICE_ID</a:t>
            </a:r>
          </a:p>
          <a:p>
            <a:pPr lvl="1"/>
            <a:r>
              <a:rPr lang="en-US" dirty="0"/>
              <a:t>#define LEDS_DEVICE_ID	XPAR_AXI_GPIO_1_DEVICE_ID</a:t>
            </a:r>
          </a:p>
          <a:p>
            <a:pPr lvl="1"/>
            <a:r>
              <a:rPr lang="en-US" dirty="0"/>
              <a:t>#define INTC_GPIO_INTERRUPT_ID XPAR_FABRIC_AXI_GPIO_0_IP2INTC_IRPT_INTR</a:t>
            </a:r>
          </a:p>
          <a:p>
            <a:pPr lvl="1"/>
            <a:r>
              <a:rPr lang="en-US" dirty="0"/>
              <a:t>#define INTC_TMR_INTERRUPT_ID XPAR_FABRIC_AXI_TIMER_0_INTERRUPT_INTR</a:t>
            </a:r>
          </a:p>
          <a:p>
            <a:r>
              <a:rPr lang="en-US" dirty="0"/>
              <a:t>LEDs, Push buttons</a:t>
            </a:r>
          </a:p>
          <a:p>
            <a:pPr lvl="1"/>
            <a:r>
              <a:rPr lang="en-US" dirty="0"/>
              <a:t>XGpio LEDInst, BTNInst;</a:t>
            </a:r>
          </a:p>
          <a:p>
            <a:r>
              <a:rPr lang="en-US" dirty="0"/>
              <a:t>GIC</a:t>
            </a:r>
          </a:p>
          <a:p>
            <a:pPr lvl="1"/>
            <a:r>
              <a:rPr lang="en-US" dirty="0"/>
              <a:t>XScuGic  INTCInst;</a:t>
            </a:r>
          </a:p>
          <a:p>
            <a:r>
              <a:rPr lang="en-US" dirty="0"/>
              <a:t>AXI Timer</a:t>
            </a:r>
          </a:p>
          <a:p>
            <a:pPr lvl="1"/>
            <a:r>
              <a:rPr lang="en-US" dirty="0"/>
              <a:t>XTmrCtr TMRInst;</a:t>
            </a:r>
          </a:p>
        </p:txBody>
      </p:sp>
      <p:pic>
        <p:nvPicPr>
          <p:cNvPr id="6" name="Picture 5"/>
          <p:cNvPicPr>
            <a:picLocks noChangeAspect="1"/>
          </p:cNvPicPr>
          <p:nvPr/>
        </p:nvPicPr>
        <p:blipFill>
          <a:blip r:embed="rId2"/>
          <a:stretch>
            <a:fillRect/>
          </a:stretch>
        </p:blipFill>
        <p:spPr>
          <a:xfrm>
            <a:off x="6629400" y="3962400"/>
            <a:ext cx="2322979" cy="2743767"/>
          </a:xfrm>
          <a:prstGeom prst="rect">
            <a:avLst/>
          </a:prstGeom>
        </p:spPr>
      </p:pic>
    </p:spTree>
    <p:extLst>
      <p:ext uri="{BB962C8B-B14F-4D97-AF65-F5344CB8AC3E}">
        <p14:creationId xmlns:p14="http://schemas.microsoft.com/office/powerpoint/2010/main" val="3615916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Interrupt Handling Process and Configuration</a:t>
            </a:r>
          </a:p>
        </p:txBody>
      </p:sp>
      <p:sp>
        <p:nvSpPr>
          <p:cNvPr id="10" name="Text Placeholder 9"/>
          <p:cNvSpPr>
            <a:spLocks noGrp="1"/>
          </p:cNvSpPr>
          <p:nvPr>
            <p:ph type="body" sz="quarter" idx="10"/>
          </p:nvPr>
        </p:nvSpPr>
        <p:spPr/>
        <p:txBody>
          <a:bodyPr/>
          <a:lstStyle/>
          <a:p>
            <a:r>
              <a:rPr lang="en-US" dirty="0"/>
              <a:t>Interrupt Source</a:t>
            </a:r>
          </a:p>
          <a:p>
            <a:r>
              <a:rPr lang="en-US" dirty="0"/>
              <a:t>Generic Interrupt Controller</a:t>
            </a:r>
          </a:p>
          <a:p>
            <a:r>
              <a:rPr lang="en-US" dirty="0"/>
              <a:t>Exception Vector Table stores the starting address (vector) of the handler</a:t>
            </a:r>
          </a:p>
        </p:txBody>
      </p:sp>
      <p:pic>
        <p:nvPicPr>
          <p:cNvPr id="8" name="Picture 7"/>
          <p:cNvPicPr>
            <a:picLocks noChangeAspect="1"/>
          </p:cNvPicPr>
          <p:nvPr/>
        </p:nvPicPr>
        <p:blipFill>
          <a:blip r:embed="rId2"/>
          <a:stretch>
            <a:fillRect/>
          </a:stretch>
        </p:blipFill>
        <p:spPr>
          <a:xfrm>
            <a:off x="176349" y="2590800"/>
            <a:ext cx="8829675" cy="3371850"/>
          </a:xfrm>
          <a:prstGeom prst="rect">
            <a:avLst/>
          </a:prstGeom>
        </p:spPr>
      </p:pic>
      <p:pic>
        <p:nvPicPr>
          <p:cNvPr id="9" name="Picture 8"/>
          <p:cNvPicPr>
            <a:picLocks noChangeAspect="1"/>
          </p:cNvPicPr>
          <p:nvPr/>
        </p:nvPicPr>
        <p:blipFill>
          <a:blip r:embed="rId3"/>
          <a:stretch>
            <a:fillRect/>
          </a:stretch>
        </p:blipFill>
        <p:spPr>
          <a:xfrm>
            <a:off x="4591186" y="6214853"/>
            <a:ext cx="1395404" cy="544361"/>
          </a:xfrm>
          <a:prstGeom prst="rect">
            <a:avLst/>
          </a:prstGeom>
        </p:spPr>
      </p:pic>
    </p:spTree>
    <p:extLst>
      <p:ext uri="{BB962C8B-B14F-4D97-AF65-F5344CB8AC3E}">
        <p14:creationId xmlns:p14="http://schemas.microsoft.com/office/powerpoint/2010/main" val="3237700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 the Cortex A9 Exceptions</a:t>
            </a:r>
          </a:p>
        </p:txBody>
      </p:sp>
      <p:sp>
        <p:nvSpPr>
          <p:cNvPr id="3" name="Text Placeholder 2"/>
          <p:cNvSpPr>
            <a:spLocks noGrp="1"/>
          </p:cNvSpPr>
          <p:nvPr>
            <p:ph type="body" sz="quarter" idx="10"/>
          </p:nvPr>
        </p:nvSpPr>
        <p:spPr/>
        <p:txBody>
          <a:bodyPr/>
          <a:lstStyle/>
          <a:p>
            <a:r>
              <a:rPr lang="en-US" dirty="0"/>
              <a:t>Xil_ExceptionInit(); - empty routine for Cortex-A9</a:t>
            </a:r>
          </a:p>
          <a:p>
            <a:r>
              <a:rPr lang="en-US" dirty="0"/>
              <a:t>void Xil_ExceptionRegisterHandler(u32 exception_id, Xil_ExceptionHandler Handler, void *Data)</a:t>
            </a:r>
          </a:p>
          <a:p>
            <a:pPr lvl="1"/>
            <a:r>
              <a:rPr lang="en-US" dirty="0"/>
              <a:t>exception_id contains the ID of the exception source</a:t>
            </a:r>
          </a:p>
          <a:p>
            <a:pPr lvl="1"/>
            <a:r>
              <a:rPr lang="en-US" dirty="0"/>
              <a:t>Handler to the Handler for that exception.</a:t>
            </a:r>
          </a:p>
          <a:p>
            <a:pPr lvl="1"/>
            <a:r>
              <a:rPr lang="en-US" dirty="0"/>
              <a:t>Data is a reference to Data that will be passed to the Handler</a:t>
            </a:r>
          </a:p>
          <a:p>
            <a:pPr lvl="1"/>
            <a:endParaRPr lang="en-US" dirty="0"/>
          </a:p>
          <a:p>
            <a:r>
              <a:rPr lang="en-US" dirty="0"/>
              <a:t>#define Xil_ExceptionEnable() \ Xil_ExceptionEnableMask(XIL_EXCEPTION_IRQ)</a:t>
            </a:r>
          </a:p>
        </p:txBody>
      </p:sp>
      <p:sp>
        <p:nvSpPr>
          <p:cNvPr id="5" name="TextBox 4"/>
          <p:cNvSpPr txBox="1"/>
          <p:nvPr/>
        </p:nvSpPr>
        <p:spPr>
          <a:xfrm>
            <a:off x="1395549" y="4114800"/>
            <a:ext cx="6248400" cy="2111347"/>
          </a:xfrm>
          <a:prstGeom prst="rect">
            <a:avLst/>
          </a:prstGeom>
          <a:solidFill>
            <a:srgbClr val="FFFF00"/>
          </a:solidFill>
        </p:spPr>
        <p:txBody>
          <a:bodyPr wrap="square" rtlCol="0">
            <a:spAutoFit/>
          </a:bodyPr>
          <a:lstStyle/>
          <a:p>
            <a:pPr>
              <a:buNone/>
            </a:pPr>
            <a:r>
              <a:rPr lang="en-US" sz="1600" dirty="0">
                <a:solidFill>
                  <a:srgbClr val="002060"/>
                </a:solidFill>
                <a:effectLst/>
              </a:rPr>
              <a:t>void Xil_ExceptionRegisterHandler(u32 exception_id,</a:t>
            </a:r>
          </a:p>
          <a:p>
            <a:pPr>
              <a:buNone/>
            </a:pPr>
            <a:r>
              <a:rPr lang="en-US" sz="1600" dirty="0">
                <a:solidFill>
                  <a:srgbClr val="002060"/>
                </a:solidFill>
                <a:effectLst/>
              </a:rPr>
              <a:t>    Xil_ExceptionHandler Handler,</a:t>
            </a:r>
          </a:p>
          <a:p>
            <a:pPr>
              <a:buNone/>
            </a:pPr>
            <a:r>
              <a:rPr lang="en-US" sz="1600" dirty="0">
                <a:solidFill>
                  <a:srgbClr val="002060"/>
                </a:solidFill>
                <a:effectLst/>
              </a:rPr>
              <a:t>    void *Data)</a:t>
            </a:r>
          </a:p>
          <a:p>
            <a:pPr>
              <a:buNone/>
            </a:pPr>
            <a:r>
              <a:rPr lang="en-US" sz="1600" dirty="0">
                <a:solidFill>
                  <a:srgbClr val="002060"/>
                </a:solidFill>
                <a:effectLst/>
              </a:rPr>
              <a:t>{</a:t>
            </a:r>
          </a:p>
          <a:p>
            <a:pPr>
              <a:buNone/>
            </a:pPr>
            <a:r>
              <a:rPr lang="en-US" sz="1600" dirty="0">
                <a:solidFill>
                  <a:srgbClr val="002060"/>
                </a:solidFill>
                <a:effectLst/>
              </a:rPr>
              <a:t>XExc_VectorTable[exception_id].Handler = Handler;</a:t>
            </a:r>
          </a:p>
          <a:p>
            <a:pPr>
              <a:buNone/>
            </a:pPr>
            <a:r>
              <a:rPr lang="en-US" sz="1600" dirty="0">
                <a:solidFill>
                  <a:srgbClr val="002060"/>
                </a:solidFill>
                <a:effectLst/>
              </a:rPr>
              <a:t>XExc_VectorTable[exception_id].Data = Data;</a:t>
            </a:r>
          </a:p>
          <a:p>
            <a:pPr>
              <a:buNone/>
            </a:pPr>
            <a:r>
              <a:rPr lang="en-US" sz="1600" dirty="0">
                <a:solidFill>
                  <a:srgbClr val="002060"/>
                </a:solidFill>
                <a:effectLst/>
              </a:rPr>
              <a:t>}</a:t>
            </a:r>
          </a:p>
        </p:txBody>
      </p:sp>
    </p:spTree>
    <p:extLst>
      <p:ext uri="{BB962C8B-B14F-4D97-AF65-F5344CB8AC3E}">
        <p14:creationId xmlns:p14="http://schemas.microsoft.com/office/powerpoint/2010/main" val="1676401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 The Generic Interrupt Controller Instance INTCInst</a:t>
            </a:r>
          </a:p>
        </p:txBody>
      </p:sp>
      <p:sp>
        <p:nvSpPr>
          <p:cNvPr id="3" name="Text Placeholder 2"/>
          <p:cNvSpPr>
            <a:spLocks noGrp="1"/>
          </p:cNvSpPr>
          <p:nvPr>
            <p:ph type="body" sz="quarter" idx="10"/>
          </p:nvPr>
        </p:nvSpPr>
        <p:spPr/>
        <p:txBody>
          <a:bodyPr/>
          <a:lstStyle/>
          <a:p>
            <a:r>
              <a:rPr lang="en-US" dirty="0"/>
              <a:t>IntcConfig = XScuGic_LookupConfig(DeviceId);</a:t>
            </a:r>
          </a:p>
          <a:p>
            <a:r>
              <a:rPr lang="en-US" dirty="0"/>
              <a:t>XScuGic_CfgInitialize(&amp;INTCInst, IntcConfig, IntcConfig &gt;CpuBaseAddress);</a:t>
            </a:r>
          </a:p>
          <a:p>
            <a:r>
              <a:rPr lang="en-US" dirty="0"/>
              <a:t>XScuGic_Connect(&amp;INTCInst,	 INTC_GPIO_INTERRUPT_ID, (Xil_ExceptionHandler)BTN_Intr_Handler, (void *)GpioInstancePtr);</a:t>
            </a:r>
          </a:p>
          <a:p>
            <a:pPr lvl="1"/>
            <a:r>
              <a:rPr lang="en-US" dirty="0"/>
              <a:t>Makes the connection between the Int_Id of the interrupt source and the associated handler that is to run when the interrupt is recognized.</a:t>
            </a:r>
          </a:p>
          <a:p>
            <a:r>
              <a:rPr lang="en-US" dirty="0"/>
              <a:t>XScuGic_Connect(&amp;INTCInst, NTC_TMR_INTERRUPT_ID, (Xil_ExceptionHandler)TMR_Intr_Handler, (void *)TmrInstancePtr);</a:t>
            </a:r>
          </a:p>
          <a:p>
            <a:r>
              <a:rPr lang="en-US" dirty="0"/>
              <a:t>XScuGic_Enable(&amp;INTCInst, INTC_GPIO_INTERRUPT_ID);</a:t>
            </a:r>
          </a:p>
          <a:p>
            <a:pPr lvl="1"/>
            <a:r>
              <a:rPr lang="en-US" dirty="0"/>
              <a:t>Enables the interrupt source provided as the argument Int_Id.</a:t>
            </a:r>
          </a:p>
          <a:p>
            <a:r>
              <a:rPr lang="en-US" dirty="0"/>
              <a:t>XScuGic_Enable(&amp;INTCInst, INTC_TMR_INTERRUPT_ID);</a:t>
            </a:r>
          </a:p>
          <a:p>
            <a:endParaRPr lang="en-US" dirty="0"/>
          </a:p>
        </p:txBody>
      </p:sp>
    </p:spTree>
    <p:extLst>
      <p:ext uri="{BB962C8B-B14F-4D97-AF65-F5344CB8AC3E}">
        <p14:creationId xmlns:p14="http://schemas.microsoft.com/office/powerpoint/2010/main" val="3541994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Initialize an Interrupt from XGPIO: XGpio_InterruptEnable()</a:t>
            </a:r>
          </a:p>
        </p:txBody>
      </p:sp>
      <p:sp>
        <p:nvSpPr>
          <p:cNvPr id="3" name="Text Placeholder 2"/>
          <p:cNvSpPr>
            <a:spLocks noGrp="1"/>
          </p:cNvSpPr>
          <p:nvPr>
            <p:ph type="body" sz="quarter" idx="10"/>
          </p:nvPr>
        </p:nvSpPr>
        <p:spPr/>
        <p:txBody>
          <a:bodyPr/>
          <a:lstStyle/>
          <a:p>
            <a:r>
              <a:rPr lang="en-US" dirty="0"/>
              <a:t>XGpio_InterruptEnable(&amp;BTNInst, BTN_INT);</a:t>
            </a:r>
          </a:p>
          <a:p>
            <a:pPr lvl="1"/>
            <a:r>
              <a:rPr lang="en-US" dirty="0"/>
              <a:t>InstancePtr is the GPIO instance to operate on.</a:t>
            </a:r>
          </a:p>
          <a:p>
            <a:pPr lvl="1"/>
            <a:r>
              <a:rPr lang="en-US" dirty="0"/>
              <a:t>Mask is the mask to enable. Bit positions of 1 are enabled.</a:t>
            </a:r>
            <a:endParaRPr lang="en-US" sz="1400" dirty="0"/>
          </a:p>
          <a:p>
            <a:pPr lvl="1"/>
            <a:r>
              <a:rPr lang="en-US" sz="1400" dirty="0"/>
              <a:t>BTN_INT=0x1 //first channel</a:t>
            </a:r>
          </a:p>
        </p:txBody>
      </p:sp>
      <p:sp>
        <p:nvSpPr>
          <p:cNvPr id="5" name="TextBox 4"/>
          <p:cNvSpPr txBox="1"/>
          <p:nvPr/>
        </p:nvSpPr>
        <p:spPr>
          <a:xfrm>
            <a:off x="824049" y="2122409"/>
            <a:ext cx="7924800" cy="4179606"/>
          </a:xfrm>
          <a:prstGeom prst="rect">
            <a:avLst/>
          </a:prstGeom>
          <a:solidFill>
            <a:srgbClr val="FFFF00"/>
          </a:solidFill>
        </p:spPr>
        <p:txBody>
          <a:bodyPr wrap="square" rtlCol="0">
            <a:spAutoFit/>
          </a:bodyPr>
          <a:lstStyle/>
          <a:p>
            <a:pPr>
              <a:buNone/>
            </a:pPr>
            <a:r>
              <a:rPr lang="es-ES" sz="1600" dirty="0">
                <a:solidFill>
                  <a:srgbClr val="002060"/>
                </a:solidFill>
                <a:effectLst/>
              </a:rPr>
              <a:t>void XGpio_InterruptEnable(XGpio * InstancePtr, u32 Mask)</a:t>
            </a:r>
          </a:p>
          <a:p>
            <a:pPr>
              <a:buNone/>
            </a:pPr>
            <a:r>
              <a:rPr lang="en-US" sz="1600" dirty="0">
                <a:solidFill>
                  <a:srgbClr val="002060"/>
                </a:solidFill>
                <a:effectLst/>
              </a:rPr>
              <a:t>{</a:t>
            </a:r>
          </a:p>
          <a:p>
            <a:pPr>
              <a:buNone/>
            </a:pPr>
            <a:r>
              <a:rPr lang="en-US" sz="1600" dirty="0">
                <a:solidFill>
                  <a:srgbClr val="002060"/>
                </a:solidFill>
                <a:effectLst/>
              </a:rPr>
              <a:t>u32 Register;</a:t>
            </a:r>
          </a:p>
          <a:p>
            <a:pPr>
              <a:buNone/>
            </a:pPr>
            <a:r>
              <a:rPr lang="en-US" sz="1600" dirty="0">
                <a:solidFill>
                  <a:srgbClr val="002060"/>
                </a:solidFill>
                <a:effectLst/>
              </a:rPr>
              <a:t>Xil_AssertVoid(InstancePtr != NULL);</a:t>
            </a:r>
          </a:p>
          <a:p>
            <a:pPr>
              <a:buNone/>
            </a:pPr>
            <a:r>
              <a:rPr lang="en-US" sz="1600" dirty="0">
                <a:solidFill>
                  <a:srgbClr val="002060"/>
                </a:solidFill>
                <a:effectLst/>
              </a:rPr>
              <a:t>Xil_AssertVoid(InstancePtr-&gt;IsReady == XIL_COMPONENT_IS_READY);</a:t>
            </a:r>
          </a:p>
          <a:p>
            <a:pPr>
              <a:buNone/>
            </a:pPr>
            <a:r>
              <a:rPr lang="en-US" sz="1600" dirty="0">
                <a:solidFill>
                  <a:srgbClr val="002060"/>
                </a:solidFill>
                <a:effectLst/>
              </a:rPr>
              <a:t>Xil_AssertVoid(InstancePtr-&gt;InterruptPresent == TRUE);</a:t>
            </a:r>
          </a:p>
          <a:p>
            <a:pPr>
              <a:buNone/>
            </a:pPr>
            <a:r>
              <a:rPr lang="en-US" sz="1600" dirty="0">
                <a:solidFill>
                  <a:srgbClr val="002060"/>
                </a:solidFill>
                <a:effectLst/>
              </a:rPr>
              <a:t>/*</a:t>
            </a:r>
          </a:p>
          <a:p>
            <a:pPr>
              <a:buNone/>
            </a:pPr>
            <a:r>
              <a:rPr lang="en-US" sz="1600" dirty="0">
                <a:solidFill>
                  <a:srgbClr val="002060"/>
                </a:solidFill>
                <a:effectLst/>
              </a:rPr>
              <a:t> * Read the interrupt enable register and only enable the specified</a:t>
            </a:r>
          </a:p>
          <a:p>
            <a:pPr>
              <a:buNone/>
            </a:pPr>
            <a:r>
              <a:rPr lang="en-US" sz="1600" dirty="0">
                <a:solidFill>
                  <a:srgbClr val="002060"/>
                </a:solidFill>
                <a:effectLst/>
              </a:rPr>
              <a:t> * interrupts without disabling or enabling any others.</a:t>
            </a:r>
          </a:p>
          <a:p>
            <a:pPr>
              <a:buNone/>
            </a:pPr>
            <a:r>
              <a:rPr lang="en-US" sz="1600" dirty="0">
                <a:solidFill>
                  <a:srgbClr val="002060"/>
                </a:solidFill>
                <a:effectLst/>
              </a:rPr>
              <a:t> */</a:t>
            </a:r>
          </a:p>
          <a:p>
            <a:pPr>
              <a:buNone/>
            </a:pPr>
            <a:r>
              <a:rPr lang="en-US" sz="1600" dirty="0">
                <a:solidFill>
                  <a:srgbClr val="002060"/>
                </a:solidFill>
                <a:effectLst/>
              </a:rPr>
              <a:t>Register = XGpio_ReadReg(InstancePtr-&gt;BaseAddress, XGPIO_IER_OFFSET);</a:t>
            </a:r>
          </a:p>
          <a:p>
            <a:pPr>
              <a:buNone/>
            </a:pPr>
            <a:r>
              <a:rPr lang="en-US" sz="1600" dirty="0">
                <a:solidFill>
                  <a:srgbClr val="002060"/>
                </a:solidFill>
                <a:effectLst/>
              </a:rPr>
              <a:t>XGpio_WriteReg(InstancePtr-&gt;BaseAddress, XGPIO_IER_OFFSET,</a:t>
            </a:r>
          </a:p>
          <a:p>
            <a:pPr>
              <a:buNone/>
            </a:pPr>
            <a:r>
              <a:rPr lang="en-US" sz="1600" dirty="0">
                <a:solidFill>
                  <a:srgbClr val="002060"/>
                </a:solidFill>
                <a:effectLst/>
              </a:rPr>
              <a:t>Register | Mask);</a:t>
            </a:r>
          </a:p>
          <a:p>
            <a:pPr>
              <a:buNone/>
            </a:pPr>
            <a:r>
              <a:rPr lang="en-US" sz="1600" dirty="0">
                <a:solidFill>
                  <a:srgbClr val="002060"/>
                </a:solidFill>
                <a:effectLst/>
              </a:rPr>
              <a:t>}</a:t>
            </a:r>
          </a:p>
        </p:txBody>
      </p:sp>
    </p:spTree>
    <p:extLst>
      <p:ext uri="{BB962C8B-B14F-4D97-AF65-F5344CB8AC3E}">
        <p14:creationId xmlns:p14="http://schemas.microsoft.com/office/powerpoint/2010/main" val="351696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Initialize an Interrupt from a Peripheral Device: XGpio_InterruptGlobalEnable()</a:t>
            </a:r>
          </a:p>
        </p:txBody>
      </p:sp>
      <p:sp>
        <p:nvSpPr>
          <p:cNvPr id="3" name="Text Placeholder 2"/>
          <p:cNvSpPr>
            <a:spLocks noGrp="1"/>
          </p:cNvSpPr>
          <p:nvPr>
            <p:ph type="body" sz="quarter" idx="10"/>
          </p:nvPr>
        </p:nvSpPr>
        <p:spPr/>
        <p:txBody>
          <a:bodyPr/>
          <a:lstStyle/>
          <a:p>
            <a:r>
              <a:rPr lang="en-US" sz="1600" dirty="0"/>
              <a:t>XGpio_InterruptGlobalEnable (&amp;BTNInst)</a:t>
            </a:r>
          </a:p>
          <a:p>
            <a:pPr lvl="1"/>
            <a:r>
              <a:rPr lang="en-US" dirty="0"/>
              <a:t>Enable the interrupt output signal. Interrupts enabled through XGpio_InterruptEnable() will not be passed through until the global enable bit is set by this function.</a:t>
            </a:r>
            <a:endParaRPr lang="en-US" sz="3600" dirty="0"/>
          </a:p>
        </p:txBody>
      </p:sp>
      <p:sp>
        <p:nvSpPr>
          <p:cNvPr id="5" name="TextBox 4"/>
          <p:cNvSpPr txBox="1"/>
          <p:nvPr/>
        </p:nvSpPr>
        <p:spPr>
          <a:xfrm>
            <a:off x="914400" y="2794964"/>
            <a:ext cx="7658100" cy="3028521"/>
          </a:xfrm>
          <a:prstGeom prst="rect">
            <a:avLst/>
          </a:prstGeom>
          <a:solidFill>
            <a:srgbClr val="FFFF00"/>
          </a:solidFill>
        </p:spPr>
        <p:txBody>
          <a:bodyPr wrap="square" rtlCol="0">
            <a:spAutoFit/>
          </a:bodyPr>
          <a:lstStyle/>
          <a:p>
            <a:pPr>
              <a:buNone/>
            </a:pPr>
            <a:r>
              <a:rPr lang="en-US" sz="1800" dirty="0">
                <a:solidFill>
                  <a:srgbClr val="002060"/>
                </a:solidFill>
                <a:effectLst/>
              </a:rPr>
              <a:t>void XGpio_InterruptGlobalEnable(XGpio * InstancePtr)</a:t>
            </a:r>
          </a:p>
          <a:p>
            <a:pPr>
              <a:buNone/>
            </a:pPr>
            <a:r>
              <a:rPr lang="en-US" sz="1800" dirty="0">
                <a:solidFill>
                  <a:srgbClr val="002060"/>
                </a:solidFill>
                <a:effectLst/>
              </a:rPr>
              <a:t>{</a:t>
            </a:r>
          </a:p>
          <a:p>
            <a:pPr>
              <a:buNone/>
            </a:pPr>
            <a:r>
              <a:rPr lang="en-US" sz="1800" dirty="0">
                <a:solidFill>
                  <a:srgbClr val="002060"/>
                </a:solidFill>
                <a:effectLst/>
              </a:rPr>
              <a:t>Xil_AssertVoid(InstancePtr != NULL);</a:t>
            </a:r>
          </a:p>
          <a:p>
            <a:pPr>
              <a:buNone/>
            </a:pPr>
            <a:r>
              <a:rPr lang="en-US" sz="1800" dirty="0">
                <a:solidFill>
                  <a:srgbClr val="002060"/>
                </a:solidFill>
                <a:effectLst/>
              </a:rPr>
              <a:t>Xil_AssertVoid(InstancePtr-&gt;IsReady == XIL_COMPONENT_IS_READY);</a:t>
            </a:r>
          </a:p>
          <a:p>
            <a:pPr>
              <a:buNone/>
            </a:pPr>
            <a:r>
              <a:rPr lang="en-US" sz="1800" dirty="0">
                <a:solidFill>
                  <a:srgbClr val="002060"/>
                </a:solidFill>
                <a:effectLst/>
              </a:rPr>
              <a:t>Xil_AssertVoid(InstancePtr-&gt;InterruptPresent == TRUE);</a:t>
            </a:r>
          </a:p>
          <a:p>
            <a:pPr>
              <a:buNone/>
            </a:pPr>
            <a:endParaRPr lang="en-US" sz="1800" dirty="0">
              <a:solidFill>
                <a:srgbClr val="002060"/>
              </a:solidFill>
              <a:effectLst/>
            </a:endParaRPr>
          </a:p>
          <a:p>
            <a:pPr>
              <a:buNone/>
            </a:pPr>
            <a:r>
              <a:rPr lang="en-US" sz="1800" dirty="0">
                <a:solidFill>
                  <a:srgbClr val="002060"/>
                </a:solidFill>
                <a:effectLst/>
              </a:rPr>
              <a:t>XGpio_WriteReg(InstancePtr-&gt;BaseAddress, XGPIO_GIE_OFFSET,</a:t>
            </a:r>
          </a:p>
          <a:p>
            <a:pPr>
              <a:buNone/>
            </a:pPr>
            <a:r>
              <a:rPr lang="en-US" sz="1800" dirty="0">
                <a:solidFill>
                  <a:srgbClr val="002060"/>
                </a:solidFill>
                <a:effectLst/>
              </a:rPr>
              <a:t>XGPIO_GIE_GINTR_ENABLE_MASK);</a:t>
            </a:r>
          </a:p>
          <a:p>
            <a:pPr>
              <a:buNone/>
            </a:pPr>
            <a:r>
              <a:rPr lang="en-US" sz="1800" dirty="0">
                <a:solidFill>
                  <a:srgbClr val="002060"/>
                </a:solidFill>
                <a:effectLst/>
              </a:rPr>
              <a:t>}</a:t>
            </a:r>
          </a:p>
        </p:txBody>
      </p:sp>
    </p:spTree>
    <p:extLst>
      <p:ext uri="{BB962C8B-B14F-4D97-AF65-F5344CB8AC3E}">
        <p14:creationId xmlns:p14="http://schemas.microsoft.com/office/powerpoint/2010/main" val="4045194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GPIO Core </a:t>
            </a:r>
          </a:p>
        </p:txBody>
      </p:sp>
      <p:sp>
        <p:nvSpPr>
          <p:cNvPr id="3" name="Text Placeholder 2"/>
          <p:cNvSpPr>
            <a:spLocks noGrp="1"/>
          </p:cNvSpPr>
          <p:nvPr>
            <p:ph type="body" sz="quarter" idx="10"/>
          </p:nvPr>
        </p:nvSpPr>
        <p:spPr/>
        <p:txBody>
          <a:bodyPr/>
          <a:lstStyle/>
          <a:p>
            <a:r>
              <a:rPr lang="en-US" dirty="0"/>
              <a:t>Reference: AXI GPIO v2.0, </a:t>
            </a:r>
            <a:r>
              <a:rPr lang="en-US" i="1" dirty="0"/>
              <a:t>LogiCORE IP Product Guide, </a:t>
            </a:r>
            <a:r>
              <a:rPr lang="en-US" dirty="0"/>
              <a:t>Vivado Design Suite, PG144 November 18, 2015</a:t>
            </a:r>
          </a:p>
          <a:p>
            <a:r>
              <a:rPr lang="en-US" dirty="0"/>
              <a:t>Two Channels</a:t>
            </a:r>
          </a:p>
          <a:p>
            <a:r>
              <a:rPr lang="en-US" dirty="0"/>
              <a:t>Data Registers to</a:t>
            </a:r>
            <a:br>
              <a:rPr lang="en-US" dirty="0"/>
            </a:br>
            <a:r>
              <a:rPr lang="en-US" dirty="0"/>
              <a:t>store data written to</a:t>
            </a:r>
            <a:br>
              <a:rPr lang="en-US" dirty="0"/>
            </a:br>
            <a:r>
              <a:rPr lang="en-US" dirty="0"/>
              <a:t>port, not used for </a:t>
            </a:r>
            <a:br>
              <a:rPr lang="en-US" dirty="0"/>
            </a:br>
            <a:r>
              <a:rPr lang="en-US" dirty="0"/>
              <a:t>input port</a:t>
            </a:r>
          </a:p>
          <a:p>
            <a:r>
              <a:rPr lang="en-US" dirty="0"/>
              <a:t>Each I/O pin of the AXI GPIO is individually programmable as an input or output.</a:t>
            </a:r>
          </a:p>
          <a:p>
            <a:pPr lvl="1"/>
            <a:r>
              <a:rPr lang="en-US" dirty="0"/>
              <a:t>0 = I/O pin configured as output.</a:t>
            </a:r>
          </a:p>
          <a:p>
            <a:pPr lvl="1"/>
            <a:r>
              <a:rPr lang="en-US" dirty="0"/>
              <a:t>1 = I/O pin configured as input.</a:t>
            </a:r>
          </a:p>
          <a:p>
            <a:endParaRPr lang="en-US" dirty="0"/>
          </a:p>
        </p:txBody>
      </p:sp>
      <p:sp>
        <p:nvSpPr>
          <p:cNvPr id="4" name="TextBox 3"/>
          <p:cNvSpPr txBox="1"/>
          <p:nvPr/>
        </p:nvSpPr>
        <p:spPr>
          <a:xfrm>
            <a:off x="5029200" y="6465447"/>
            <a:ext cx="3810000" cy="261610"/>
          </a:xfrm>
          <a:prstGeom prst="rect">
            <a:avLst/>
          </a:prstGeom>
          <a:noFill/>
        </p:spPr>
        <p:txBody>
          <a:bodyPr wrap="square" rtlCol="0">
            <a:spAutoFit/>
          </a:bodyPr>
          <a:lstStyle/>
          <a:p>
            <a:r>
              <a:rPr lang="en-US" sz="1100" dirty="0">
                <a:effectLst/>
              </a:rPr>
              <a:t>AXI GPIO v2.0, PG144 November 18, 2015</a:t>
            </a:r>
          </a:p>
        </p:txBody>
      </p:sp>
      <p:pic>
        <p:nvPicPr>
          <p:cNvPr id="5" name="Picture 4"/>
          <p:cNvPicPr>
            <a:picLocks noChangeAspect="1"/>
          </p:cNvPicPr>
          <p:nvPr/>
        </p:nvPicPr>
        <p:blipFill>
          <a:blip r:embed="rId2"/>
          <a:stretch>
            <a:fillRect/>
          </a:stretch>
        </p:blipFill>
        <p:spPr>
          <a:xfrm>
            <a:off x="4610908" y="3609185"/>
            <a:ext cx="4505120" cy="3225666"/>
          </a:xfrm>
          <a:prstGeom prst="rect">
            <a:avLst/>
          </a:prstGeom>
        </p:spPr>
      </p:pic>
      <p:pic>
        <p:nvPicPr>
          <p:cNvPr id="6" name="Picture 5"/>
          <p:cNvPicPr>
            <a:picLocks noChangeAspect="1"/>
          </p:cNvPicPr>
          <p:nvPr/>
        </p:nvPicPr>
        <p:blipFill>
          <a:blip r:embed="rId3"/>
          <a:stretch>
            <a:fillRect/>
          </a:stretch>
        </p:blipFill>
        <p:spPr>
          <a:xfrm>
            <a:off x="4124120" y="1564488"/>
            <a:ext cx="4953000" cy="1869675"/>
          </a:xfrm>
          <a:prstGeom prst="rect">
            <a:avLst/>
          </a:prstGeom>
        </p:spPr>
      </p:pic>
    </p:spTree>
    <p:extLst>
      <p:ext uri="{BB962C8B-B14F-4D97-AF65-F5344CB8AC3E}">
        <p14:creationId xmlns:p14="http://schemas.microsoft.com/office/powerpoint/2010/main" val="53308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GPIO Ports and Interrupt: Port Pin Change Interrupt </a:t>
            </a:r>
          </a:p>
        </p:txBody>
      </p:sp>
      <p:sp>
        <p:nvSpPr>
          <p:cNvPr id="3" name="Text Placeholder 2"/>
          <p:cNvSpPr>
            <a:spLocks noGrp="1"/>
          </p:cNvSpPr>
          <p:nvPr>
            <p:ph type="body" sz="quarter" idx="10"/>
          </p:nvPr>
        </p:nvSpPr>
        <p:spPr/>
        <p:txBody>
          <a:bodyPr/>
          <a:lstStyle/>
          <a:p>
            <a:r>
              <a:rPr lang="en-US" dirty="0"/>
              <a:t>Ip2intc_irpt AXI GPIO Interrupt output pin</a:t>
            </a:r>
          </a:p>
          <a:p>
            <a:pPr lvl="1"/>
            <a:r>
              <a:rPr lang="en-US" dirty="0"/>
              <a:t>Active-High, Level Sensitive Signal</a:t>
            </a:r>
          </a:p>
          <a:p>
            <a:r>
              <a:rPr lang="en-US" dirty="0"/>
              <a:t>If the interrupt is enabled, a transition on any input causes a level interrupt</a:t>
            </a:r>
          </a:p>
          <a:p>
            <a:pPr lvl="1"/>
            <a:endParaRPr lang="en-US" dirty="0"/>
          </a:p>
        </p:txBody>
      </p:sp>
      <p:pic>
        <p:nvPicPr>
          <p:cNvPr id="7" name="Picture 6"/>
          <p:cNvPicPr>
            <a:picLocks noChangeAspect="1"/>
          </p:cNvPicPr>
          <p:nvPr/>
        </p:nvPicPr>
        <p:blipFill>
          <a:blip r:embed="rId2"/>
          <a:stretch>
            <a:fillRect/>
          </a:stretch>
        </p:blipFill>
        <p:spPr>
          <a:xfrm>
            <a:off x="171450" y="3882656"/>
            <a:ext cx="5829300" cy="2698163"/>
          </a:xfrm>
          <a:prstGeom prst="rect">
            <a:avLst/>
          </a:prstGeom>
        </p:spPr>
      </p:pic>
      <p:pic>
        <p:nvPicPr>
          <p:cNvPr id="8" name="Picture 7"/>
          <p:cNvPicPr>
            <a:picLocks noChangeAspect="1"/>
          </p:cNvPicPr>
          <p:nvPr/>
        </p:nvPicPr>
        <p:blipFill>
          <a:blip r:embed="rId3"/>
          <a:stretch>
            <a:fillRect/>
          </a:stretch>
        </p:blipFill>
        <p:spPr>
          <a:xfrm>
            <a:off x="3734493" y="1990378"/>
            <a:ext cx="5291559" cy="2776256"/>
          </a:xfrm>
          <a:prstGeom prst="rect">
            <a:avLst/>
          </a:prstGeom>
        </p:spPr>
      </p:pic>
      <p:sp>
        <p:nvSpPr>
          <p:cNvPr id="9" name="TextBox 8"/>
          <p:cNvSpPr txBox="1"/>
          <p:nvPr/>
        </p:nvSpPr>
        <p:spPr>
          <a:xfrm>
            <a:off x="3734493" y="6596390"/>
            <a:ext cx="2895600" cy="261610"/>
          </a:xfrm>
          <a:prstGeom prst="rect">
            <a:avLst/>
          </a:prstGeom>
          <a:noFill/>
        </p:spPr>
        <p:txBody>
          <a:bodyPr wrap="square" rtlCol="0">
            <a:spAutoFit/>
          </a:bodyPr>
          <a:lstStyle/>
          <a:p>
            <a:pPr>
              <a:buNone/>
            </a:pPr>
            <a:r>
              <a:rPr lang="en-US" sz="1100" dirty="0">
                <a:solidFill>
                  <a:srgbClr val="0070C0"/>
                </a:solidFill>
                <a:effectLst/>
              </a:rPr>
              <a:t>AXI GPIO v2.0, PG144 November 18, 2015</a:t>
            </a:r>
          </a:p>
        </p:txBody>
      </p:sp>
    </p:spTree>
    <p:extLst>
      <p:ext uri="{BB962C8B-B14F-4D97-AF65-F5344CB8AC3E}">
        <p14:creationId xmlns:p14="http://schemas.microsoft.com/office/powerpoint/2010/main" val="2489454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GPIO Register Space </a:t>
            </a:r>
          </a:p>
        </p:txBody>
      </p:sp>
      <p:sp>
        <p:nvSpPr>
          <p:cNvPr id="3" name="Text Placeholder 2"/>
          <p:cNvSpPr>
            <a:spLocks noGrp="1"/>
          </p:cNvSpPr>
          <p:nvPr>
            <p:ph type="body" sz="quarter" idx="10"/>
          </p:nvPr>
        </p:nvSpPr>
        <p:spPr/>
        <p:txBody>
          <a:bodyPr/>
          <a:lstStyle/>
          <a:p>
            <a:r>
              <a:rPr lang="en-US" dirty="0"/>
              <a:t>GIER – Global Interrupt Enable Register</a:t>
            </a:r>
          </a:p>
          <a:p>
            <a:r>
              <a:rPr lang="en-US" dirty="0"/>
              <a:t>IP IER – IP Interrupt Enable Register</a:t>
            </a:r>
          </a:p>
          <a:p>
            <a:r>
              <a:rPr lang="en-US" dirty="0"/>
              <a:t>IP ISR – IP Interrupt Status Register</a:t>
            </a:r>
          </a:p>
        </p:txBody>
      </p:sp>
      <p:pic>
        <p:nvPicPr>
          <p:cNvPr id="5" name="Picture 4"/>
          <p:cNvPicPr>
            <a:picLocks noChangeAspect="1"/>
          </p:cNvPicPr>
          <p:nvPr/>
        </p:nvPicPr>
        <p:blipFill>
          <a:blip r:embed="rId2"/>
          <a:stretch>
            <a:fillRect/>
          </a:stretch>
        </p:blipFill>
        <p:spPr>
          <a:xfrm>
            <a:off x="1219200" y="2286000"/>
            <a:ext cx="7329146" cy="3886200"/>
          </a:xfrm>
          <a:prstGeom prst="rect">
            <a:avLst/>
          </a:prstGeom>
        </p:spPr>
      </p:pic>
      <p:sp>
        <p:nvSpPr>
          <p:cNvPr id="6" name="TextBox 5"/>
          <p:cNvSpPr txBox="1"/>
          <p:nvPr/>
        </p:nvSpPr>
        <p:spPr>
          <a:xfrm>
            <a:off x="3810000" y="6497604"/>
            <a:ext cx="2895600" cy="261610"/>
          </a:xfrm>
          <a:prstGeom prst="rect">
            <a:avLst/>
          </a:prstGeom>
          <a:noFill/>
        </p:spPr>
        <p:txBody>
          <a:bodyPr wrap="square" rtlCol="0">
            <a:spAutoFit/>
          </a:bodyPr>
          <a:lstStyle/>
          <a:p>
            <a:pPr>
              <a:buNone/>
            </a:pPr>
            <a:r>
              <a:rPr lang="en-US" sz="1100" dirty="0">
                <a:solidFill>
                  <a:srgbClr val="0070C0"/>
                </a:solidFill>
                <a:effectLst/>
              </a:rPr>
              <a:t>AXI GPIO v2.0, PG144 November 18, 2015</a:t>
            </a:r>
          </a:p>
        </p:txBody>
      </p:sp>
    </p:spTree>
    <p:extLst>
      <p:ext uri="{BB962C8B-B14F-4D97-AF65-F5344CB8AC3E}">
        <p14:creationId xmlns:p14="http://schemas.microsoft.com/office/powerpoint/2010/main" val="1223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Global Interrupt Enable Register (GIER) – one bit register</a:t>
            </a:r>
          </a:p>
          <a:p>
            <a:pPr lvl="1"/>
            <a:r>
              <a:rPr lang="en-US" dirty="0"/>
              <a:t>Bit 31 is used to enable interrupt: 1 to enable and 0 to disable interrupt</a:t>
            </a:r>
          </a:p>
          <a:p>
            <a:pPr lvl="1"/>
            <a:r>
              <a:rPr lang="en-US" dirty="0"/>
              <a:t>void XGpio_InterruptGlobalEnable(XGpio *InstancePtr);</a:t>
            </a:r>
          </a:p>
          <a:p>
            <a:pPr lvl="1"/>
            <a:r>
              <a:rPr lang="en-US" dirty="0"/>
              <a:t>void XGpio_InterruptGlobalDisable(XGpio *InstancePtr);</a:t>
            </a:r>
          </a:p>
          <a:p>
            <a:pPr lvl="1"/>
            <a:endParaRPr lang="en-US" dirty="0"/>
          </a:p>
          <a:p>
            <a:endParaRPr lang="en-US" dirty="0"/>
          </a:p>
          <a:p>
            <a:pPr marL="0" indent="0">
              <a:buNone/>
            </a:pPr>
            <a:endParaRPr lang="en-US" dirty="0"/>
          </a:p>
          <a:p>
            <a:pPr marL="0" indent="0">
              <a:buNone/>
            </a:pPr>
            <a:endParaRPr lang="en-US" dirty="0"/>
          </a:p>
          <a:p>
            <a:r>
              <a:rPr lang="en-US" dirty="0"/>
              <a:t>IP Interrupt Enable Register (IP IER) – Implements the independent interrupt enable bit for each channel.</a:t>
            </a:r>
          </a:p>
          <a:p>
            <a:pPr lvl="1"/>
            <a:r>
              <a:rPr lang="en-US" dirty="0"/>
              <a:t>Bit 0 for Channel 1</a:t>
            </a:r>
          </a:p>
          <a:p>
            <a:pPr lvl="1"/>
            <a:r>
              <a:rPr lang="en-US" dirty="0"/>
              <a:t>Bit 1 for Channel 2</a:t>
            </a:r>
          </a:p>
        </p:txBody>
      </p:sp>
      <p:sp>
        <p:nvSpPr>
          <p:cNvPr id="2" name="Title 1"/>
          <p:cNvSpPr>
            <a:spLocks noGrp="1"/>
          </p:cNvSpPr>
          <p:nvPr>
            <p:ph type="title"/>
          </p:nvPr>
        </p:nvSpPr>
        <p:spPr/>
        <p:txBody>
          <a:bodyPr/>
          <a:lstStyle/>
          <a:p>
            <a:r>
              <a:rPr lang="en-US" dirty="0"/>
              <a:t>AXI GPIO Interrupt Registers </a:t>
            </a:r>
          </a:p>
        </p:txBody>
      </p:sp>
      <p:pic>
        <p:nvPicPr>
          <p:cNvPr id="7" name="Picture 6"/>
          <p:cNvPicPr>
            <a:picLocks noChangeAspect="1"/>
          </p:cNvPicPr>
          <p:nvPr/>
        </p:nvPicPr>
        <p:blipFill>
          <a:blip r:embed="rId2"/>
          <a:stretch>
            <a:fillRect/>
          </a:stretch>
        </p:blipFill>
        <p:spPr>
          <a:xfrm>
            <a:off x="1524000" y="2590800"/>
            <a:ext cx="6438265" cy="1158309"/>
          </a:xfrm>
          <a:prstGeom prst="rect">
            <a:avLst/>
          </a:prstGeom>
        </p:spPr>
      </p:pic>
      <p:sp>
        <p:nvSpPr>
          <p:cNvPr id="9" name="TextBox 8"/>
          <p:cNvSpPr txBox="1"/>
          <p:nvPr/>
        </p:nvSpPr>
        <p:spPr>
          <a:xfrm>
            <a:off x="3810000" y="6497604"/>
            <a:ext cx="2895600" cy="261610"/>
          </a:xfrm>
          <a:prstGeom prst="rect">
            <a:avLst/>
          </a:prstGeom>
          <a:noFill/>
        </p:spPr>
        <p:txBody>
          <a:bodyPr wrap="square" rtlCol="0">
            <a:spAutoFit/>
          </a:bodyPr>
          <a:lstStyle/>
          <a:p>
            <a:pPr>
              <a:buNone/>
            </a:pPr>
            <a:r>
              <a:rPr lang="en-US" sz="1100" dirty="0">
                <a:solidFill>
                  <a:srgbClr val="0070C0"/>
                </a:solidFill>
                <a:effectLst/>
              </a:rPr>
              <a:t>AXI GPIO v2.0, PG144 November 18, 2015</a:t>
            </a:r>
          </a:p>
        </p:txBody>
      </p:sp>
      <p:pic>
        <p:nvPicPr>
          <p:cNvPr id="8" name="Picture 7"/>
          <p:cNvPicPr>
            <a:picLocks noChangeAspect="1"/>
          </p:cNvPicPr>
          <p:nvPr/>
        </p:nvPicPr>
        <p:blipFill>
          <a:blip r:embed="rId3"/>
          <a:stretch>
            <a:fillRect/>
          </a:stretch>
        </p:blipFill>
        <p:spPr>
          <a:xfrm>
            <a:off x="3236432" y="5467009"/>
            <a:ext cx="5512417" cy="1146388"/>
          </a:xfrm>
          <a:prstGeom prst="rect">
            <a:avLst/>
          </a:prstGeom>
        </p:spPr>
      </p:pic>
    </p:spTree>
    <p:extLst>
      <p:ext uri="{BB962C8B-B14F-4D97-AF65-F5344CB8AC3E}">
        <p14:creationId xmlns:p14="http://schemas.microsoft.com/office/powerpoint/2010/main" val="339441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How to </a:t>
            </a:r>
            <a:r>
              <a:rPr lang="en-GB" i="1" dirty="0"/>
              <a:t>Use Interrupts</a:t>
            </a:r>
            <a:r>
              <a:rPr lang="en-GB" dirty="0"/>
              <a:t> on the Zynq SoC, Xcell Journal 87</a:t>
            </a:r>
            <a:endParaRPr lang="en-US" dirty="0"/>
          </a:p>
          <a:p>
            <a:pPr lvl="0"/>
            <a:r>
              <a:rPr lang="en-US" dirty="0"/>
              <a:t>The ZYNQ Book</a:t>
            </a:r>
          </a:p>
          <a:p>
            <a:pPr lvl="1"/>
            <a:r>
              <a:rPr lang="en-US" dirty="0"/>
              <a:t>Chapter 10.4 Interrupts</a:t>
            </a:r>
          </a:p>
          <a:p>
            <a:r>
              <a:rPr lang="en-US" dirty="0"/>
              <a:t>Altera : Introduction to the ARM® Processor Using Altera Toolchain, Altera Corporation University Program, April 2014</a:t>
            </a:r>
          </a:p>
          <a:p>
            <a:pPr lvl="0"/>
            <a:r>
              <a:rPr lang="en-US" dirty="0"/>
              <a:t>ARM Generic Interrupt Controller – Architecture Specification</a:t>
            </a:r>
          </a:p>
          <a:p>
            <a:pPr lvl="1"/>
            <a:r>
              <a:rPr lang="en-US" dirty="0"/>
              <a:t>Chapter 1: Introduction</a:t>
            </a:r>
          </a:p>
          <a:p>
            <a:pPr lvl="1"/>
            <a:r>
              <a:rPr lang="en-US" dirty="0"/>
              <a:t>Chapter 2: GIC Partitioning</a:t>
            </a:r>
          </a:p>
          <a:p>
            <a:pPr lvl="1"/>
            <a:r>
              <a:rPr lang="en-US" dirty="0"/>
              <a:t>Chapter 3: Interrupt Handling and </a:t>
            </a:r>
            <a:br>
              <a:rPr lang="en-US" dirty="0"/>
            </a:br>
            <a:r>
              <a:rPr lang="en-US" dirty="0"/>
              <a:t>Prioritization</a:t>
            </a:r>
          </a:p>
          <a:p>
            <a:pPr lvl="1"/>
            <a:r>
              <a:rPr lang="en-US" dirty="0"/>
              <a:t>Chapter 4: Programmers’ Model </a:t>
            </a:r>
          </a:p>
        </p:txBody>
      </p:sp>
      <p:pic>
        <p:nvPicPr>
          <p:cNvPr id="5" name="Picture 4"/>
          <p:cNvPicPr>
            <a:picLocks noChangeAspect="1"/>
          </p:cNvPicPr>
          <p:nvPr/>
        </p:nvPicPr>
        <p:blipFill>
          <a:blip r:embed="rId3"/>
          <a:stretch>
            <a:fillRect/>
          </a:stretch>
        </p:blipFill>
        <p:spPr>
          <a:xfrm>
            <a:off x="5257800" y="2955910"/>
            <a:ext cx="3752740" cy="3641548"/>
          </a:xfrm>
          <a:prstGeom prst="rect">
            <a:avLst/>
          </a:prstGeom>
        </p:spPr>
      </p:pic>
      <p:sp>
        <p:nvSpPr>
          <p:cNvPr id="2" name="Title 1"/>
          <p:cNvSpPr>
            <a:spLocks noGrp="1"/>
          </p:cNvSpPr>
          <p:nvPr>
            <p:ph type="title"/>
          </p:nvPr>
        </p:nvSpPr>
        <p:spPr/>
        <p:txBody>
          <a:bodyPr/>
          <a:lstStyle/>
          <a:p>
            <a:r>
              <a:rPr lang="en-US" dirty="0"/>
              <a:t>Recommended Reading Materials on Interrupts</a:t>
            </a:r>
          </a:p>
        </p:txBody>
      </p:sp>
    </p:spTree>
    <p:extLst>
      <p:ext uri="{BB962C8B-B14F-4D97-AF65-F5344CB8AC3E}">
        <p14:creationId xmlns:p14="http://schemas.microsoft.com/office/powerpoint/2010/main" val="282442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GPIO Interrupt Registers </a:t>
            </a:r>
          </a:p>
        </p:txBody>
      </p:sp>
      <p:sp>
        <p:nvSpPr>
          <p:cNvPr id="3" name="Text Placeholder 2"/>
          <p:cNvSpPr>
            <a:spLocks noGrp="1"/>
          </p:cNvSpPr>
          <p:nvPr>
            <p:ph type="body" sz="quarter" idx="10"/>
          </p:nvPr>
        </p:nvSpPr>
        <p:spPr/>
        <p:txBody>
          <a:bodyPr/>
          <a:lstStyle/>
          <a:p>
            <a:pPr lvl="1"/>
            <a:r>
              <a:rPr lang="es-ES" dirty="0"/>
              <a:t>void XGpio_InterruptEnable(XGpio *InstancePtr, u32 Mask);</a:t>
            </a:r>
          </a:p>
          <a:p>
            <a:pPr lvl="1"/>
            <a:r>
              <a:rPr lang="en-US" dirty="0"/>
              <a:t>void XGpio_InterruptDisable(XGpio *InstancePtr, u32 Mask);</a:t>
            </a:r>
          </a:p>
          <a:p>
            <a:r>
              <a:rPr lang="en-US" dirty="0"/>
              <a:t>IP Interrupt Status Register (IP ISR) – Implements the independent interrupt status bit for each channel. The IP ISR provides Read and Toggle-On-Write access. </a:t>
            </a:r>
          </a:p>
          <a:p>
            <a:pPr lvl="1"/>
            <a:r>
              <a:rPr lang="en-US" dirty="0"/>
              <a:t>Bit 0 for Channel 1 – 1 to flag interrupt and 0 to indicate no interrupt</a:t>
            </a:r>
          </a:p>
          <a:p>
            <a:pPr lvl="1"/>
            <a:r>
              <a:rPr lang="en-US" dirty="0"/>
              <a:t>Bit 1 for Channel 2 - 1 to flag interrupt and 0 to indicate no interrupt</a:t>
            </a:r>
          </a:p>
          <a:p>
            <a:pPr lvl="1"/>
            <a:r>
              <a:rPr lang="en-US" dirty="0"/>
              <a:t>void XGpio_InterruptClear(XGpio *InstancePtr, u32 Mask);</a:t>
            </a:r>
          </a:p>
          <a:p>
            <a:pPr lvl="1"/>
            <a:r>
              <a:rPr lang="en-US" dirty="0"/>
              <a:t>u32 XGpio_InterruptGetEnabled(XGpio *InstancePtr);</a:t>
            </a:r>
          </a:p>
          <a:p>
            <a:pPr lvl="1"/>
            <a:r>
              <a:rPr lang="en-US" dirty="0"/>
              <a:t>u32 XGpio_InterruptGetStatus(XGpio *InstancePtr);</a:t>
            </a:r>
          </a:p>
          <a:p>
            <a:pPr lvl="1"/>
            <a:endParaRPr lang="en-US" dirty="0"/>
          </a:p>
        </p:txBody>
      </p:sp>
      <p:pic>
        <p:nvPicPr>
          <p:cNvPr id="6" name="Picture 5"/>
          <p:cNvPicPr>
            <a:picLocks noChangeAspect="1"/>
          </p:cNvPicPr>
          <p:nvPr/>
        </p:nvPicPr>
        <p:blipFill>
          <a:blip r:embed="rId2"/>
          <a:stretch>
            <a:fillRect/>
          </a:stretch>
        </p:blipFill>
        <p:spPr>
          <a:xfrm>
            <a:off x="1981200" y="4983887"/>
            <a:ext cx="6468249" cy="1345167"/>
          </a:xfrm>
          <a:prstGeom prst="rect">
            <a:avLst/>
          </a:prstGeom>
        </p:spPr>
      </p:pic>
      <p:sp>
        <p:nvSpPr>
          <p:cNvPr id="8" name="TextBox 7"/>
          <p:cNvSpPr txBox="1"/>
          <p:nvPr/>
        </p:nvSpPr>
        <p:spPr>
          <a:xfrm>
            <a:off x="3886200" y="6578984"/>
            <a:ext cx="3810000" cy="261610"/>
          </a:xfrm>
          <a:prstGeom prst="rect">
            <a:avLst/>
          </a:prstGeom>
          <a:noFill/>
        </p:spPr>
        <p:txBody>
          <a:bodyPr wrap="square" rtlCol="0">
            <a:spAutoFit/>
          </a:bodyPr>
          <a:lstStyle/>
          <a:p>
            <a:pPr>
              <a:buNone/>
            </a:pPr>
            <a:r>
              <a:rPr lang="en-US" sz="1100" dirty="0">
                <a:solidFill>
                  <a:srgbClr val="0070C0"/>
                </a:solidFill>
                <a:effectLst/>
              </a:rPr>
              <a:t>AXI GPIO v2.0, PG144 November 18, 2015</a:t>
            </a:r>
          </a:p>
        </p:txBody>
      </p:sp>
    </p:spTree>
    <p:extLst>
      <p:ext uri="{BB962C8B-B14F-4D97-AF65-F5344CB8AC3E}">
        <p14:creationId xmlns:p14="http://schemas.microsoft.com/office/powerpoint/2010/main" val="269299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 Implemented on FPGA fabric</a:t>
            </a:r>
          </a:p>
        </p:txBody>
      </p:sp>
      <p:sp>
        <p:nvSpPr>
          <p:cNvPr id="3" name="Text Placeholder 2"/>
          <p:cNvSpPr>
            <a:spLocks noGrp="1"/>
          </p:cNvSpPr>
          <p:nvPr>
            <p:ph type="body" sz="quarter" idx="10"/>
          </p:nvPr>
        </p:nvSpPr>
        <p:spPr/>
        <p:txBody>
          <a:bodyPr/>
          <a:lstStyle/>
          <a:p>
            <a:r>
              <a:rPr lang="en-US" dirty="0"/>
              <a:t>Reference: AXI Timer v2.0, </a:t>
            </a:r>
            <a:r>
              <a:rPr lang="en-US" i="1" dirty="0"/>
              <a:t>LogiCORE IP Product Guide, </a:t>
            </a:r>
            <a:r>
              <a:rPr lang="en-US" dirty="0"/>
              <a:t>Vivado Design Suite, PG079 November 18, 2015</a:t>
            </a:r>
          </a:p>
          <a:p>
            <a:r>
              <a:rPr lang="en-US" dirty="0"/>
              <a:t>The LogiCORE™ IP AXI Timer/Counter is a 32/64-bit timer module that interfaces to the AXI4-Lite interface.</a:t>
            </a:r>
          </a:p>
          <a:p>
            <a:r>
              <a:rPr lang="en-US" dirty="0"/>
              <a:t>Two programmable interval timers with</a:t>
            </a:r>
          </a:p>
          <a:p>
            <a:r>
              <a:rPr lang="en-US" dirty="0"/>
              <a:t>interrupt, event generation, and event capture capabilities</a:t>
            </a:r>
          </a:p>
          <a:p>
            <a:r>
              <a:rPr lang="en-US" dirty="0"/>
              <a:t>Configurable counter width</a:t>
            </a:r>
          </a:p>
          <a:p>
            <a:r>
              <a:rPr lang="en-US" dirty="0"/>
              <a:t>One Pulse Width Modulation (PWM) output</a:t>
            </a:r>
          </a:p>
          <a:p>
            <a:r>
              <a:rPr lang="en-US" dirty="0"/>
              <a:t>Cascaded operation of timers in generate and capture modes</a:t>
            </a:r>
          </a:p>
          <a:p>
            <a:r>
              <a:rPr lang="en-US" dirty="0"/>
              <a:t>The clock rate of the timer modules is s_axi_aclk (no prescaling of the clock is performed)</a:t>
            </a:r>
          </a:p>
          <a:p>
            <a:r>
              <a:rPr lang="en-US" dirty="0"/>
              <a:t>Interrupt on Timer overflow, either counting up or down.</a:t>
            </a:r>
          </a:p>
          <a:p>
            <a:pPr lvl="1"/>
            <a:r>
              <a:rPr lang="en-US" dirty="0"/>
              <a:t>Timer counts up by default</a:t>
            </a:r>
          </a:p>
        </p:txBody>
      </p:sp>
      <p:sp>
        <p:nvSpPr>
          <p:cNvPr id="4" name="TextBox 3"/>
          <p:cNvSpPr txBox="1"/>
          <p:nvPr/>
        </p:nvSpPr>
        <p:spPr>
          <a:xfrm>
            <a:off x="3733800" y="6562820"/>
            <a:ext cx="3810000" cy="261610"/>
          </a:xfrm>
          <a:prstGeom prst="rect">
            <a:avLst/>
          </a:prstGeom>
          <a:noFill/>
        </p:spPr>
        <p:txBody>
          <a:bodyPr wrap="square" rtlCol="0">
            <a:spAutoFit/>
          </a:bodyPr>
          <a:lstStyle/>
          <a:p>
            <a:pPr lvl="0">
              <a:buNone/>
            </a:pPr>
            <a:r>
              <a:rPr lang="en-US" sz="1100" dirty="0">
                <a:solidFill>
                  <a:srgbClr val="0070C0"/>
                </a:solidFill>
                <a:effectLst/>
              </a:rPr>
              <a:t>AXI Timer v2.0, PG079, November 18, 2015</a:t>
            </a:r>
          </a:p>
        </p:txBody>
      </p:sp>
    </p:spTree>
    <p:extLst>
      <p:ext uri="{BB962C8B-B14F-4D97-AF65-F5344CB8AC3E}">
        <p14:creationId xmlns:p14="http://schemas.microsoft.com/office/powerpoint/2010/main" val="410506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on FPGA Fabric</a:t>
            </a:r>
          </a:p>
        </p:txBody>
      </p:sp>
      <p:sp>
        <p:nvSpPr>
          <p:cNvPr id="3" name="Text Placeholder 2"/>
          <p:cNvSpPr>
            <a:spLocks noGrp="1"/>
          </p:cNvSpPr>
          <p:nvPr>
            <p:ph type="body" sz="quarter" idx="10"/>
          </p:nvPr>
        </p:nvSpPr>
        <p:spPr/>
        <p:txBody>
          <a:bodyPr/>
          <a:lstStyle/>
          <a:p>
            <a:r>
              <a:rPr lang="en-US" dirty="0"/>
              <a:t>AXI4-Lite Interface:</a:t>
            </a:r>
          </a:p>
          <a:p>
            <a:pPr lvl="1"/>
            <a:r>
              <a:rPr lang="en-US" dirty="0"/>
              <a:t>The AXI4-Lite Interface module implements an AXI4-Lite slave interface for accessing memory mapped Timer registers. For details about the AXI4-Lite slave interface.</a:t>
            </a:r>
          </a:p>
          <a:p>
            <a:r>
              <a:rPr lang="en-US" dirty="0"/>
              <a:t>Timer Registers:</a:t>
            </a:r>
          </a:p>
          <a:p>
            <a:pPr lvl="1"/>
            <a:r>
              <a:rPr lang="en-US" dirty="0"/>
              <a:t>The Register block implements a set of 32-bit registers for each timer/counter. This set of register contains load register, timer/counter register and control/status register.</a:t>
            </a:r>
          </a:p>
          <a:p>
            <a:r>
              <a:rPr lang="en-US" dirty="0"/>
              <a:t>32-bit Counters: </a:t>
            </a:r>
          </a:p>
          <a:p>
            <a:pPr lvl="1"/>
            <a:r>
              <a:rPr lang="en-US" dirty="0"/>
              <a:t>The Timer/Counter module has two 32-bit counters, each of which can be configured for up/down counts and can be loaded with a value from the load register.</a:t>
            </a:r>
          </a:p>
          <a:p>
            <a:r>
              <a:rPr lang="en-US" dirty="0"/>
              <a:t>Interrupt Control: </a:t>
            </a:r>
          </a:p>
          <a:p>
            <a:pPr lvl="1"/>
            <a:r>
              <a:rPr lang="en-US" dirty="0"/>
              <a:t>The Interrupt control module generates a single interrupt depending on the mode of operation.</a:t>
            </a:r>
          </a:p>
        </p:txBody>
      </p:sp>
      <p:sp>
        <p:nvSpPr>
          <p:cNvPr id="5" name="TextBox 4"/>
          <p:cNvSpPr txBox="1"/>
          <p:nvPr/>
        </p:nvSpPr>
        <p:spPr>
          <a:xfrm>
            <a:off x="3810000" y="6578984"/>
            <a:ext cx="3810000" cy="261610"/>
          </a:xfrm>
          <a:prstGeom prst="rect">
            <a:avLst/>
          </a:prstGeom>
          <a:noFill/>
        </p:spPr>
        <p:txBody>
          <a:bodyPr wrap="square" rtlCol="0">
            <a:spAutoFit/>
          </a:bodyPr>
          <a:lstStyle/>
          <a:p>
            <a:pPr lvl="0">
              <a:buNone/>
            </a:pPr>
            <a:r>
              <a:rPr lang="en-US" sz="1100" dirty="0">
                <a:solidFill>
                  <a:srgbClr val="0070C0"/>
                </a:solidFill>
                <a:effectLst/>
              </a:rPr>
              <a:t>AXI Timer v2.0, PG079, November 18, 2015</a:t>
            </a:r>
          </a:p>
        </p:txBody>
      </p:sp>
    </p:spTree>
    <p:extLst>
      <p:ext uri="{BB962C8B-B14F-4D97-AF65-F5344CB8AC3E}">
        <p14:creationId xmlns:p14="http://schemas.microsoft.com/office/powerpoint/2010/main" val="694166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on FPGA Fabric</a:t>
            </a:r>
          </a:p>
        </p:txBody>
      </p:sp>
      <p:sp>
        <p:nvSpPr>
          <p:cNvPr id="3" name="Text Placeholder 2"/>
          <p:cNvSpPr>
            <a:spLocks noGrp="1"/>
          </p:cNvSpPr>
          <p:nvPr>
            <p:ph type="body" sz="quarter" idx="10"/>
          </p:nvPr>
        </p:nvSpPr>
        <p:spPr/>
        <p:txBody>
          <a:bodyPr/>
          <a:lstStyle/>
          <a:p>
            <a:r>
              <a:rPr lang="en-US" dirty="0"/>
              <a:t>Pulse Width Modulation (PWM): </a:t>
            </a:r>
          </a:p>
          <a:p>
            <a:pPr lvl="1"/>
            <a:r>
              <a:rPr lang="en-US" dirty="0"/>
              <a:t>The PWM block generates a pulse signal, PWM0, with a specified frequency and duty factor. It uses Timer 0 for PWM0 period, and Timer 1 for PWM0 output width.</a:t>
            </a:r>
          </a:p>
          <a:p>
            <a:r>
              <a:rPr lang="en-US" dirty="0"/>
              <a:t>The clock rate of the timer modules is s_axi_aclk (no prescaling of the clock is performed)</a:t>
            </a:r>
          </a:p>
        </p:txBody>
      </p:sp>
      <p:sp>
        <p:nvSpPr>
          <p:cNvPr id="8" name="TextBox 7"/>
          <p:cNvSpPr txBox="1"/>
          <p:nvPr/>
        </p:nvSpPr>
        <p:spPr>
          <a:xfrm>
            <a:off x="3733800" y="6544348"/>
            <a:ext cx="3810000" cy="261610"/>
          </a:xfrm>
          <a:prstGeom prst="rect">
            <a:avLst/>
          </a:prstGeom>
          <a:noFill/>
        </p:spPr>
        <p:txBody>
          <a:bodyPr wrap="square" rtlCol="0">
            <a:spAutoFit/>
          </a:bodyPr>
          <a:lstStyle/>
          <a:p>
            <a:pPr lvl="0">
              <a:buNone/>
            </a:pPr>
            <a:r>
              <a:rPr lang="en-US" sz="1100" dirty="0">
                <a:solidFill>
                  <a:srgbClr val="0070C0"/>
                </a:solidFill>
                <a:effectLst/>
              </a:rPr>
              <a:t>AXI Timer v2.0, PG079, November 18, 2015</a:t>
            </a:r>
          </a:p>
        </p:txBody>
      </p:sp>
      <p:pic>
        <p:nvPicPr>
          <p:cNvPr id="6" name="Picture 5"/>
          <p:cNvPicPr>
            <a:picLocks noChangeAspect="1"/>
          </p:cNvPicPr>
          <p:nvPr/>
        </p:nvPicPr>
        <p:blipFill>
          <a:blip r:embed="rId2"/>
          <a:stretch>
            <a:fillRect/>
          </a:stretch>
        </p:blipFill>
        <p:spPr>
          <a:xfrm>
            <a:off x="1523618" y="2750711"/>
            <a:ext cx="6706363" cy="3658595"/>
          </a:xfrm>
          <a:prstGeom prst="rect">
            <a:avLst/>
          </a:prstGeom>
        </p:spPr>
      </p:pic>
    </p:spTree>
    <p:extLst>
      <p:ext uri="{BB962C8B-B14F-4D97-AF65-F5344CB8AC3E}">
        <p14:creationId xmlns:p14="http://schemas.microsoft.com/office/powerpoint/2010/main" val="3257205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600" y="152400"/>
            <a:ext cx="3851809" cy="2743200"/>
          </a:xfrm>
          <a:prstGeom prst="rect">
            <a:avLst/>
          </a:prstGeom>
        </p:spPr>
      </p:pic>
      <p:pic>
        <p:nvPicPr>
          <p:cNvPr id="9" name="Picture 8"/>
          <p:cNvPicPr>
            <a:picLocks noChangeAspect="1"/>
          </p:cNvPicPr>
          <p:nvPr/>
        </p:nvPicPr>
        <p:blipFill>
          <a:blip r:embed="rId3"/>
          <a:stretch>
            <a:fillRect/>
          </a:stretch>
        </p:blipFill>
        <p:spPr>
          <a:xfrm>
            <a:off x="2043133" y="2819400"/>
            <a:ext cx="7087363" cy="3866446"/>
          </a:xfrm>
          <a:prstGeom prst="rect">
            <a:avLst/>
          </a:prstGeom>
        </p:spPr>
      </p:pic>
    </p:spTree>
    <p:extLst>
      <p:ext uri="{BB962C8B-B14F-4D97-AF65-F5344CB8AC3E}">
        <p14:creationId xmlns:p14="http://schemas.microsoft.com/office/powerpoint/2010/main" val="4192233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76800" y="6516598"/>
            <a:ext cx="3810000" cy="261610"/>
          </a:xfrm>
          <a:prstGeom prst="rect">
            <a:avLst/>
          </a:prstGeom>
          <a:noFill/>
        </p:spPr>
        <p:txBody>
          <a:bodyPr wrap="square" rtlCol="0">
            <a:spAutoFit/>
          </a:bodyPr>
          <a:lstStyle/>
          <a:p>
            <a:pPr lvl="0"/>
            <a:r>
              <a:rPr lang="en-US" sz="1100" dirty="0">
                <a:effectLst/>
              </a:rPr>
              <a:t>AXI Timer v2.0, PG079, November 18, 2015</a:t>
            </a:r>
          </a:p>
        </p:txBody>
      </p:sp>
      <p:pic>
        <p:nvPicPr>
          <p:cNvPr id="4" name="Picture 3"/>
          <p:cNvPicPr>
            <a:picLocks noChangeAspect="1"/>
          </p:cNvPicPr>
          <p:nvPr/>
        </p:nvPicPr>
        <p:blipFill>
          <a:blip r:embed="rId2"/>
          <a:stretch>
            <a:fillRect/>
          </a:stretch>
        </p:blipFill>
        <p:spPr>
          <a:xfrm>
            <a:off x="2890837" y="71662"/>
            <a:ext cx="6172200" cy="4607417"/>
          </a:xfrm>
          <a:prstGeom prst="rect">
            <a:avLst/>
          </a:prstGeom>
        </p:spPr>
      </p:pic>
      <p:pic>
        <p:nvPicPr>
          <p:cNvPr id="7" name="Picture 6"/>
          <p:cNvPicPr>
            <a:picLocks noChangeAspect="1"/>
          </p:cNvPicPr>
          <p:nvPr/>
        </p:nvPicPr>
        <p:blipFill>
          <a:blip r:embed="rId3"/>
          <a:stretch>
            <a:fillRect/>
          </a:stretch>
        </p:blipFill>
        <p:spPr>
          <a:xfrm>
            <a:off x="1981200" y="4743438"/>
            <a:ext cx="7081837" cy="2099129"/>
          </a:xfrm>
          <a:prstGeom prst="rect">
            <a:avLst/>
          </a:prstGeom>
        </p:spPr>
      </p:pic>
      <p:sp>
        <p:nvSpPr>
          <p:cNvPr id="9" name="Text Placeholder 8"/>
          <p:cNvSpPr>
            <a:spLocks noGrp="1"/>
          </p:cNvSpPr>
          <p:nvPr>
            <p:ph type="body" sz="quarter" idx="10"/>
          </p:nvPr>
        </p:nvSpPr>
        <p:spPr/>
        <p:txBody>
          <a:bodyPr/>
          <a:lstStyle/>
          <a:p>
            <a:r>
              <a:rPr lang="en-US" dirty="0"/>
              <a:t>AXI Clock</a:t>
            </a:r>
          </a:p>
          <a:p>
            <a:r>
              <a:rPr lang="en-US" dirty="0"/>
              <a:t>AXI active low </a:t>
            </a:r>
            <a:br>
              <a:rPr lang="en-US" dirty="0"/>
            </a:br>
            <a:r>
              <a:rPr lang="en-US" dirty="0"/>
              <a:t>reset</a:t>
            </a:r>
          </a:p>
          <a:p>
            <a:r>
              <a:rPr lang="en-US" dirty="0"/>
              <a:t>Input captures</a:t>
            </a:r>
          </a:p>
          <a:p>
            <a:r>
              <a:rPr lang="en-US" dirty="0"/>
              <a:t>Overflow flags</a:t>
            </a:r>
          </a:p>
          <a:p>
            <a:r>
              <a:rPr lang="en-US" dirty="0"/>
              <a:t>Interrupt</a:t>
            </a:r>
          </a:p>
          <a:p>
            <a:r>
              <a:rPr lang="en-US" dirty="0"/>
              <a:t>PWM output</a:t>
            </a:r>
          </a:p>
          <a:p>
            <a:endParaRPr lang="en-US" dirty="0"/>
          </a:p>
        </p:txBody>
      </p:sp>
    </p:spTree>
    <p:extLst>
      <p:ext uri="{BB962C8B-B14F-4D97-AF65-F5344CB8AC3E}">
        <p14:creationId xmlns:p14="http://schemas.microsoft.com/office/powerpoint/2010/main" val="518206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Registers</a:t>
            </a:r>
          </a:p>
        </p:txBody>
      </p:sp>
      <p:sp>
        <p:nvSpPr>
          <p:cNvPr id="5" name="Text Placeholder 4"/>
          <p:cNvSpPr>
            <a:spLocks noGrp="1"/>
          </p:cNvSpPr>
          <p:nvPr>
            <p:ph type="body" sz="quarter" idx="10"/>
          </p:nvPr>
        </p:nvSpPr>
        <p:spPr/>
        <p:txBody>
          <a:bodyPr/>
          <a:lstStyle/>
          <a:p>
            <a:r>
              <a:rPr lang="en-US" dirty="0"/>
              <a:t>TCR0 and TCR1</a:t>
            </a:r>
          </a:p>
          <a:p>
            <a:pPr lvl="1"/>
            <a:r>
              <a:rPr lang="en-US" dirty="0"/>
              <a:t>Timer/Counter accessible in Byte (8 bits) , Half Word (16 bits), </a:t>
            </a:r>
            <a:br>
              <a:rPr lang="en-US" dirty="0"/>
            </a:br>
            <a:r>
              <a:rPr lang="en-US" dirty="0"/>
              <a:t>Word (32 bits)</a:t>
            </a:r>
          </a:p>
          <a:p>
            <a:r>
              <a:rPr lang="en-US" dirty="0"/>
              <a:t>TCSR0 and TCSR1</a:t>
            </a:r>
          </a:p>
          <a:p>
            <a:r>
              <a:rPr lang="en-US" dirty="0"/>
              <a:t>TLR0 and TLR1</a:t>
            </a:r>
          </a:p>
        </p:txBody>
      </p:sp>
      <p:sp>
        <p:nvSpPr>
          <p:cNvPr id="8" name="TextBox 7"/>
          <p:cNvSpPr txBox="1"/>
          <p:nvPr/>
        </p:nvSpPr>
        <p:spPr>
          <a:xfrm>
            <a:off x="3810000" y="6596390"/>
            <a:ext cx="3810000" cy="261610"/>
          </a:xfrm>
          <a:prstGeom prst="rect">
            <a:avLst/>
          </a:prstGeom>
          <a:noFill/>
        </p:spPr>
        <p:txBody>
          <a:bodyPr wrap="square" rtlCol="0">
            <a:spAutoFit/>
          </a:bodyPr>
          <a:lstStyle/>
          <a:p>
            <a:pPr lvl="0">
              <a:buNone/>
            </a:pPr>
            <a:r>
              <a:rPr lang="en-US" sz="1100" dirty="0">
                <a:solidFill>
                  <a:srgbClr val="0070C0"/>
                </a:solidFill>
                <a:effectLst/>
              </a:rPr>
              <a:t>AXI Timer v2.0, PG079, November 18, 2015</a:t>
            </a:r>
          </a:p>
        </p:txBody>
      </p:sp>
      <p:grpSp>
        <p:nvGrpSpPr>
          <p:cNvPr id="11" name="Group 10"/>
          <p:cNvGrpSpPr/>
          <p:nvPr/>
        </p:nvGrpSpPr>
        <p:grpSpPr>
          <a:xfrm>
            <a:off x="200668" y="3088216"/>
            <a:ext cx="8743950" cy="3371850"/>
            <a:chOff x="200025" y="2066925"/>
            <a:chExt cx="8743950" cy="3371850"/>
          </a:xfrm>
        </p:grpSpPr>
        <p:pic>
          <p:nvPicPr>
            <p:cNvPr id="6" name="Picture 5"/>
            <p:cNvPicPr>
              <a:picLocks noChangeAspect="1"/>
            </p:cNvPicPr>
            <p:nvPr/>
          </p:nvPicPr>
          <p:blipFill>
            <a:blip r:embed="rId2"/>
            <a:stretch>
              <a:fillRect/>
            </a:stretch>
          </p:blipFill>
          <p:spPr>
            <a:xfrm>
              <a:off x="200025" y="2066925"/>
              <a:ext cx="8743950" cy="2724150"/>
            </a:xfrm>
            <a:prstGeom prst="rect">
              <a:avLst/>
            </a:prstGeom>
          </p:spPr>
        </p:pic>
        <p:pic>
          <p:nvPicPr>
            <p:cNvPr id="10" name="Picture 9"/>
            <p:cNvPicPr>
              <a:picLocks noChangeAspect="1"/>
            </p:cNvPicPr>
            <p:nvPr/>
          </p:nvPicPr>
          <p:blipFill>
            <a:blip r:embed="rId3"/>
            <a:stretch>
              <a:fillRect/>
            </a:stretch>
          </p:blipFill>
          <p:spPr>
            <a:xfrm>
              <a:off x="276225" y="4724400"/>
              <a:ext cx="8591550" cy="714375"/>
            </a:xfrm>
            <a:prstGeom prst="rect">
              <a:avLst/>
            </a:prstGeom>
          </p:spPr>
        </p:pic>
      </p:grpSp>
      <p:pic>
        <p:nvPicPr>
          <p:cNvPr id="12" name="Picture 11"/>
          <p:cNvPicPr>
            <a:picLocks noChangeAspect="1"/>
          </p:cNvPicPr>
          <p:nvPr/>
        </p:nvPicPr>
        <p:blipFill>
          <a:blip r:embed="rId4"/>
          <a:stretch>
            <a:fillRect/>
          </a:stretch>
        </p:blipFill>
        <p:spPr>
          <a:xfrm>
            <a:off x="3234013" y="1602120"/>
            <a:ext cx="5742932" cy="1213745"/>
          </a:xfrm>
          <a:prstGeom prst="rect">
            <a:avLst/>
          </a:prstGeom>
        </p:spPr>
      </p:pic>
    </p:spTree>
    <p:extLst>
      <p:ext uri="{BB962C8B-B14F-4D97-AF65-F5344CB8AC3E}">
        <p14:creationId xmlns:p14="http://schemas.microsoft.com/office/powerpoint/2010/main" val="1940536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Timer Control/Status Register 0</a:t>
            </a:r>
          </a:p>
        </p:txBody>
      </p:sp>
      <p:sp>
        <p:nvSpPr>
          <p:cNvPr id="5" name="Text Placeholder 4"/>
          <p:cNvSpPr>
            <a:spLocks noGrp="1"/>
          </p:cNvSpPr>
          <p:nvPr>
            <p:ph type="body" sz="quarter" idx="10"/>
          </p:nvPr>
        </p:nvSpPr>
        <p:spPr/>
        <p:txBody>
          <a:bodyPr/>
          <a:lstStyle/>
          <a:p>
            <a:r>
              <a:rPr lang="en-US" dirty="0"/>
              <a:t>CASC – cascade mode </a:t>
            </a:r>
          </a:p>
          <a:p>
            <a:r>
              <a:rPr lang="en-US" dirty="0"/>
              <a:t>ENALL – Enable all timers when writing 1 to it to make ENT0=1 and ENT1=1.</a:t>
            </a:r>
          </a:p>
          <a:p>
            <a:r>
              <a:rPr lang="en-US" dirty="0"/>
              <a:t>PWMA0 – Enable PWM</a:t>
            </a:r>
          </a:p>
          <a:p>
            <a:r>
              <a:rPr lang="en-US" dirty="0"/>
              <a:t>T0INT – interrupt flag, write “1” to clear it</a:t>
            </a:r>
          </a:p>
          <a:p>
            <a:r>
              <a:rPr lang="en-US" dirty="0"/>
              <a:t>ENT0 – Enable Timer 0</a:t>
            </a:r>
          </a:p>
          <a:p>
            <a:r>
              <a:rPr lang="en-US" dirty="0"/>
              <a:t>ENIT0 – Enable Timer 0 interrupt</a:t>
            </a:r>
          </a:p>
          <a:p>
            <a:r>
              <a:rPr lang="en-US" dirty="0"/>
              <a:t>LOAD0 – load Timer 0 with value in TLR0</a:t>
            </a:r>
          </a:p>
          <a:p>
            <a:r>
              <a:rPr lang="en-US" dirty="0"/>
              <a:t>ARHT0 – Auto reload/hold Timer 0</a:t>
            </a:r>
          </a:p>
          <a:p>
            <a:r>
              <a:rPr lang="en-US" dirty="0"/>
              <a:t>CAPT0 – Enable external capture trigger</a:t>
            </a:r>
          </a:p>
          <a:p>
            <a:r>
              <a:rPr lang="en-US" dirty="0"/>
              <a:t>GENT0 – Enable external generate signal</a:t>
            </a:r>
          </a:p>
          <a:p>
            <a:r>
              <a:rPr lang="en-US" dirty="0"/>
              <a:t>UDT0 – Up/Down counting</a:t>
            </a:r>
          </a:p>
          <a:p>
            <a:r>
              <a:rPr lang="en-US" dirty="0"/>
              <a:t>MDT0 – Counter/Capture mode</a:t>
            </a:r>
          </a:p>
        </p:txBody>
      </p:sp>
      <p:pic>
        <p:nvPicPr>
          <p:cNvPr id="4" name="Picture 3"/>
          <p:cNvPicPr>
            <a:picLocks noChangeAspect="1"/>
          </p:cNvPicPr>
          <p:nvPr/>
        </p:nvPicPr>
        <p:blipFill>
          <a:blip r:embed="rId2"/>
          <a:stretch>
            <a:fillRect/>
          </a:stretch>
        </p:blipFill>
        <p:spPr>
          <a:xfrm>
            <a:off x="4950114" y="4940643"/>
            <a:ext cx="3752850" cy="1562100"/>
          </a:xfrm>
          <a:prstGeom prst="rect">
            <a:avLst/>
          </a:prstGeom>
        </p:spPr>
      </p:pic>
    </p:spTree>
    <p:extLst>
      <p:ext uri="{BB962C8B-B14F-4D97-AF65-F5344CB8AC3E}">
        <p14:creationId xmlns:p14="http://schemas.microsoft.com/office/powerpoint/2010/main" val="2350402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Driver Functions, xtmrctr.h, xtmrctr.c under tmrctr_v3.c</a:t>
            </a:r>
          </a:p>
        </p:txBody>
      </p:sp>
      <p:sp>
        <p:nvSpPr>
          <p:cNvPr id="5" name="Text Placeholder 4"/>
          <p:cNvSpPr>
            <a:spLocks noGrp="1"/>
          </p:cNvSpPr>
          <p:nvPr>
            <p:ph type="body" sz="quarter" idx="10"/>
          </p:nvPr>
        </p:nvSpPr>
        <p:spPr/>
        <p:txBody>
          <a:bodyPr/>
          <a:lstStyle/>
          <a:p>
            <a:r>
              <a:rPr lang="en-US" dirty="0"/>
              <a:t>int XTmrCtr_Initialize(XTmrCtr * InstancePtr, u16 DeviceId);</a:t>
            </a:r>
          </a:p>
          <a:p>
            <a:r>
              <a:rPr lang="en-US" dirty="0"/>
              <a:t>void XTmrCtr_Start(XTmrCtr * InstancePtr, u8 TmrCtrNumber);</a:t>
            </a:r>
          </a:p>
          <a:p>
            <a:r>
              <a:rPr lang="en-US" dirty="0"/>
              <a:t>void XTmrCtr_Stop(XTmrCtr * InstancePtr, u8 TmrCtrNumber);</a:t>
            </a:r>
          </a:p>
          <a:p>
            <a:r>
              <a:rPr lang="en-US" dirty="0"/>
              <a:t>u32 XTmrCtr_GetValue(XTmrCtr * InstancePtr, u8 TmrCtrNumber);</a:t>
            </a:r>
          </a:p>
          <a:p>
            <a:r>
              <a:rPr lang="en-US" dirty="0"/>
              <a:t>void XTmrCtr_SetResetValue(XTmrCtr * InstancePtr, u8 TmrCtrNumber, u32 ResetValue);</a:t>
            </a:r>
          </a:p>
          <a:p>
            <a:r>
              <a:rPr lang="en-US" dirty="0"/>
              <a:t>u32 XTmrCtr_GetCaptureValue(XTmrCtr * InstancePtr, u8 TmrCtrNumber);</a:t>
            </a:r>
          </a:p>
          <a:p>
            <a:r>
              <a:rPr lang="en-US" dirty="0"/>
              <a:t>int XTmrCtr_IsExpired(XTmrCtr * InstancePtr, u8 TmrCtrNumber);</a:t>
            </a:r>
          </a:p>
          <a:p>
            <a:r>
              <a:rPr lang="en-US" dirty="0"/>
              <a:t>void XTmrCtr_Reset(XTmrCtr * InstancePtr, u8 TmrCtrNumber);</a:t>
            </a:r>
          </a:p>
          <a:p>
            <a:r>
              <a:rPr lang="en-US" dirty="0"/>
              <a:t>XTmrCtr_Config *XTmrCtr_LookupConfig(u16 DeviceId);</a:t>
            </a:r>
          </a:p>
        </p:txBody>
      </p:sp>
      <p:pic>
        <p:nvPicPr>
          <p:cNvPr id="4" name="Picture 3"/>
          <p:cNvPicPr>
            <a:picLocks noChangeAspect="1"/>
          </p:cNvPicPr>
          <p:nvPr/>
        </p:nvPicPr>
        <p:blipFill>
          <a:blip r:embed="rId2"/>
          <a:stretch>
            <a:fillRect/>
          </a:stretch>
        </p:blipFill>
        <p:spPr>
          <a:xfrm>
            <a:off x="4038600" y="5624505"/>
            <a:ext cx="2457450" cy="1022898"/>
          </a:xfrm>
          <a:prstGeom prst="rect">
            <a:avLst/>
          </a:prstGeom>
        </p:spPr>
      </p:pic>
    </p:spTree>
    <p:extLst>
      <p:ext uri="{BB962C8B-B14F-4D97-AF65-F5344CB8AC3E}">
        <p14:creationId xmlns:p14="http://schemas.microsoft.com/office/powerpoint/2010/main" val="4176124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Driver Functions, xtmrctr.h, xtmrctr.c under tmrctr_v3.c</a:t>
            </a:r>
          </a:p>
        </p:txBody>
      </p:sp>
      <p:sp>
        <p:nvSpPr>
          <p:cNvPr id="5" name="Text Placeholder 4"/>
          <p:cNvSpPr>
            <a:spLocks noGrp="1"/>
          </p:cNvSpPr>
          <p:nvPr>
            <p:ph type="body" sz="quarter" idx="10"/>
          </p:nvPr>
        </p:nvSpPr>
        <p:spPr/>
        <p:txBody>
          <a:bodyPr/>
          <a:lstStyle/>
          <a:p>
            <a:r>
              <a:rPr lang="en-US" dirty="0"/>
              <a:t>void XTmrCtr_SetOptions(XTmrCtr * InstancePtr, u8 TmrCtrNumber, u32 Options);</a:t>
            </a:r>
          </a:p>
          <a:p>
            <a:r>
              <a:rPr lang="en-US" dirty="0"/>
              <a:t>u32 XTmrCtr_GetOptions(XTmrCtr * InstancePtr, u8 TmrCtrNumber);</a:t>
            </a:r>
          </a:p>
          <a:p>
            <a:r>
              <a:rPr lang="en-US" dirty="0"/>
              <a:t>void XTmrCtr_GetStats(XTmrCtr * InstancePtr, XTmrCtrStats * StatsPtr);</a:t>
            </a:r>
          </a:p>
          <a:p>
            <a:r>
              <a:rPr lang="en-US" dirty="0"/>
              <a:t>void XTmrCtr_ClearStats(XTmrCtr * InstancePtr);</a:t>
            </a:r>
          </a:p>
          <a:p>
            <a:r>
              <a:rPr lang="en-US" dirty="0"/>
              <a:t>int XTmrCtr_SelfTest(XTmrCtr * InstancePtr, u8 TmrCtrNumber);</a:t>
            </a:r>
          </a:p>
          <a:p>
            <a:r>
              <a:rPr lang="en-US" dirty="0"/>
              <a:t>void XTmrCtr_SetHandler(XTmrCtr * InstancePtr, XTmrCtr_Handler FuncPtr,</a:t>
            </a:r>
          </a:p>
          <a:p>
            <a:r>
              <a:rPr lang="en-US" dirty="0"/>
              <a:t>void *CallBackRef);</a:t>
            </a:r>
          </a:p>
          <a:p>
            <a:r>
              <a:rPr lang="en-US" dirty="0"/>
              <a:t>void XTmrCtr_InterruptHandler(void *InstancePtr);</a:t>
            </a:r>
          </a:p>
          <a:p>
            <a:endParaRPr lang="en-US" dirty="0"/>
          </a:p>
        </p:txBody>
      </p:sp>
    </p:spTree>
    <p:extLst>
      <p:ext uri="{BB962C8B-B14F-4D97-AF65-F5344CB8AC3E}">
        <p14:creationId xmlns:p14="http://schemas.microsoft.com/office/powerpoint/2010/main" val="7059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from the </a:t>
            </a:r>
            <a:r>
              <a:rPr lang="en-US" i="1" dirty="0"/>
              <a:t>ARM Architecture Reference Manual</a:t>
            </a:r>
            <a:endParaRPr lang="en-US" dirty="0"/>
          </a:p>
        </p:txBody>
      </p:sp>
      <p:sp>
        <p:nvSpPr>
          <p:cNvPr id="3" name="Text Placeholder 2"/>
          <p:cNvSpPr>
            <a:spLocks noGrp="1"/>
          </p:cNvSpPr>
          <p:nvPr>
            <p:ph type="body" sz="quarter" idx="10"/>
          </p:nvPr>
        </p:nvSpPr>
        <p:spPr/>
        <p:txBody>
          <a:bodyPr/>
          <a:lstStyle/>
          <a:p>
            <a:r>
              <a:rPr lang="en-US" dirty="0"/>
              <a:t>ARM supports five types of exceptions, and a privileged processing mode for each type</a:t>
            </a:r>
          </a:p>
          <a:p>
            <a:pPr lvl="1"/>
            <a:r>
              <a:rPr lang="en-US" dirty="0"/>
              <a:t>Fast interrupt</a:t>
            </a:r>
          </a:p>
          <a:p>
            <a:pPr lvl="1"/>
            <a:r>
              <a:rPr lang="en-US" dirty="0"/>
              <a:t>Normal interrupt</a:t>
            </a:r>
          </a:p>
          <a:p>
            <a:pPr lvl="1"/>
            <a:r>
              <a:rPr lang="en-US" dirty="0"/>
              <a:t>Memory aborts</a:t>
            </a:r>
          </a:p>
          <a:p>
            <a:pPr lvl="1"/>
            <a:r>
              <a:rPr lang="en-US" dirty="0"/>
              <a:t>Attempted execution of an undefined instruction</a:t>
            </a:r>
          </a:p>
          <a:p>
            <a:pPr lvl="1"/>
            <a:r>
              <a:rPr lang="en-US" dirty="0"/>
              <a:t>Software interrupt (SWI) instructions</a:t>
            </a:r>
          </a:p>
          <a:p>
            <a:r>
              <a:rPr lang="en-US" dirty="0"/>
              <a:t>The exception process</a:t>
            </a:r>
          </a:p>
          <a:p>
            <a:pPr lvl="1"/>
            <a:r>
              <a:rPr lang="en-US" dirty="0"/>
              <a:t>When an exception occurs, the ARM processor halts execution after the current instruction and begins execution at one of a number of fixed addresses in memory, known as the exception vectors, one for each exception.</a:t>
            </a:r>
          </a:p>
          <a:p>
            <a:pPr lvl="1"/>
            <a:r>
              <a:rPr lang="en-US" dirty="0"/>
              <a:t>The exception vector stores the starting address of the handler, a subroutine, for an exception</a:t>
            </a:r>
          </a:p>
          <a:p>
            <a:pPr lvl="1"/>
            <a:r>
              <a:rPr lang="en-US" dirty="0"/>
              <a:t>The handler is loaded and ready to run  </a:t>
            </a:r>
          </a:p>
          <a:p>
            <a:pPr lvl="1"/>
            <a:endParaRPr lang="en-US" dirty="0"/>
          </a:p>
        </p:txBody>
      </p:sp>
      <p:sp>
        <p:nvSpPr>
          <p:cNvPr id="4" name="TextBox 3"/>
          <p:cNvSpPr txBox="1"/>
          <p:nvPr/>
        </p:nvSpPr>
        <p:spPr>
          <a:xfrm>
            <a:off x="4800600" y="6198026"/>
            <a:ext cx="38100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spTree>
    <p:extLst>
      <p:ext uri="{BB962C8B-B14F-4D97-AF65-F5344CB8AC3E}">
        <p14:creationId xmlns:p14="http://schemas.microsoft.com/office/powerpoint/2010/main" val="1018404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Clear Interrupt Flag: void XTmrCtr_Start(); in xtmrctr.c</a:t>
            </a:r>
          </a:p>
        </p:txBody>
      </p:sp>
      <p:sp>
        <p:nvSpPr>
          <p:cNvPr id="3" name="TextBox 2"/>
          <p:cNvSpPr txBox="1"/>
          <p:nvPr/>
        </p:nvSpPr>
        <p:spPr>
          <a:xfrm>
            <a:off x="304800" y="685013"/>
            <a:ext cx="8839200" cy="5866221"/>
          </a:xfrm>
          <a:prstGeom prst="rect">
            <a:avLst/>
          </a:prstGeom>
          <a:noFill/>
        </p:spPr>
        <p:txBody>
          <a:bodyPr wrap="square" rtlCol="0">
            <a:spAutoFit/>
          </a:bodyPr>
          <a:lstStyle/>
          <a:p>
            <a:pPr>
              <a:buNone/>
            </a:pPr>
            <a:r>
              <a:rPr lang="en-US" sz="1400" dirty="0">
                <a:solidFill>
                  <a:srgbClr val="002060"/>
                </a:solidFill>
                <a:effectLst/>
              </a:rPr>
              <a:t>/*Starts the specified timer counter of the device such that it starts running. The timer counter is reset </a:t>
            </a:r>
          </a:p>
          <a:p>
            <a:pPr>
              <a:buNone/>
            </a:pPr>
            <a:r>
              <a:rPr lang="en-US" sz="1400" dirty="0">
                <a:solidFill>
                  <a:srgbClr val="002060"/>
                </a:solidFill>
                <a:effectLst/>
              </a:rPr>
              <a:t>  before it is started and the reset value is loaded into the timer counter.*/</a:t>
            </a:r>
          </a:p>
          <a:p>
            <a:pPr>
              <a:buNone/>
            </a:pPr>
            <a:r>
              <a:rPr lang="en-US" sz="1400" dirty="0">
                <a:solidFill>
                  <a:srgbClr val="002060"/>
                </a:solidFill>
                <a:effectLst/>
              </a:rPr>
              <a:t>void XTmrCtr_Start(XTmrCtr * InstancePtr, u8 TmrCtrNumber)</a:t>
            </a:r>
          </a:p>
          <a:p>
            <a:pPr>
              <a:buNone/>
            </a:pPr>
            <a:r>
              <a:rPr lang="en-US" sz="1400" dirty="0">
                <a:solidFill>
                  <a:srgbClr val="002060"/>
                </a:solidFill>
                <a:effectLst/>
              </a:rPr>
              <a:t>{</a:t>
            </a:r>
          </a:p>
          <a:p>
            <a:pPr>
              <a:buNone/>
            </a:pPr>
            <a:r>
              <a:rPr lang="en-US" sz="1400" dirty="0">
                <a:solidFill>
                  <a:srgbClr val="002060"/>
                </a:solidFill>
                <a:effectLst/>
              </a:rPr>
              <a:t>u32 ControlStatusReg;</a:t>
            </a:r>
          </a:p>
          <a:p>
            <a:pPr>
              <a:buNone/>
            </a:pPr>
            <a:r>
              <a:rPr lang="en-US" sz="1400" dirty="0">
                <a:solidFill>
                  <a:srgbClr val="002060"/>
                </a:solidFill>
                <a:effectLst/>
              </a:rPr>
              <a:t>Xil_AssertVoid(InstancePtr != NULL);</a:t>
            </a:r>
          </a:p>
          <a:p>
            <a:pPr>
              <a:buNone/>
            </a:pPr>
            <a:r>
              <a:rPr lang="en-US" sz="1400" dirty="0">
                <a:solidFill>
                  <a:srgbClr val="002060"/>
                </a:solidFill>
                <a:effectLst/>
              </a:rPr>
              <a:t>Xil_AssertVoid(TmrCtrNumber &lt; XTC_DEVICE_TIMER_COUNT);</a:t>
            </a:r>
          </a:p>
          <a:p>
            <a:pPr>
              <a:buNone/>
            </a:pPr>
            <a:r>
              <a:rPr lang="en-US" sz="1400" dirty="0">
                <a:solidFill>
                  <a:srgbClr val="002060"/>
                </a:solidFill>
                <a:effectLst/>
              </a:rPr>
              <a:t>Xil_AssertVoid(InstancePtr-&gt;IsReady == XIL_COMPONENT_IS_READY);</a:t>
            </a:r>
          </a:p>
          <a:p>
            <a:pPr>
              <a:buNone/>
            </a:pPr>
            <a:endParaRPr lang="en-US" sz="1400" dirty="0">
              <a:solidFill>
                <a:srgbClr val="002060"/>
              </a:solidFill>
              <a:effectLst/>
            </a:endParaRPr>
          </a:p>
          <a:p>
            <a:pPr>
              <a:buNone/>
            </a:pPr>
            <a:r>
              <a:rPr lang="en-US" sz="1400" dirty="0">
                <a:solidFill>
                  <a:srgbClr val="002060"/>
                </a:solidFill>
                <a:effectLst/>
              </a:rPr>
              <a:t>/* Read the current register contents such that only the necessary bits  of the register are modified in the following operations */</a:t>
            </a:r>
          </a:p>
          <a:p>
            <a:pPr>
              <a:buNone/>
            </a:pPr>
            <a:r>
              <a:rPr lang="en-US" sz="1400" dirty="0">
                <a:solidFill>
                  <a:srgbClr val="002060"/>
                </a:solidFill>
                <a:effectLst/>
              </a:rPr>
              <a:t>ControlStatusReg = XTmrCtr_ReadReg(InstancePtr-&gt;BaseAddress, TmrCtrNumber, XTC_TCSR_OFFSET);</a:t>
            </a:r>
          </a:p>
          <a:p>
            <a:pPr>
              <a:buNone/>
            </a:pPr>
            <a:r>
              <a:rPr lang="en-US" sz="1400" dirty="0">
                <a:solidFill>
                  <a:srgbClr val="002060"/>
                </a:solidFill>
                <a:effectLst/>
              </a:rPr>
              <a:t>/* Reset the timer counter such that it reloads from the compare register and the interrupt is cleared   simultaneously, the interrupt can only be cleared after reset such that the interrupt condition is cleared */</a:t>
            </a:r>
          </a:p>
          <a:p>
            <a:pPr>
              <a:buNone/>
            </a:pPr>
            <a:r>
              <a:rPr lang="en-US" sz="1400" dirty="0">
                <a:solidFill>
                  <a:srgbClr val="002060"/>
                </a:solidFill>
                <a:effectLst/>
              </a:rPr>
              <a:t>XTmrCtr_WriteReg(InstancePtr-&gt;BaseAddress, TmrCtrNumber, TC_TCSR_OFFSET, XTC_CSR_LOAD_MASK);</a:t>
            </a:r>
          </a:p>
          <a:p>
            <a:pPr>
              <a:buNone/>
            </a:pPr>
            <a:r>
              <a:rPr lang="en-US" sz="1400" dirty="0">
                <a:solidFill>
                  <a:srgbClr val="002060"/>
                </a:solidFill>
                <a:effectLst/>
              </a:rPr>
              <a:t>/* Indicate that the timer is started before enabling it */</a:t>
            </a:r>
          </a:p>
          <a:p>
            <a:pPr>
              <a:buNone/>
            </a:pPr>
            <a:r>
              <a:rPr lang="en-US" sz="1400" dirty="0">
                <a:solidFill>
                  <a:srgbClr val="002060"/>
                </a:solidFill>
                <a:effectLst/>
              </a:rPr>
              <a:t>if (TmrCtrNumber == 0) { InstancePtr-&gt;IsStartedTmrCtr0 = XIL_COMPONENT_IS_STARTED;</a:t>
            </a:r>
          </a:p>
          <a:p>
            <a:pPr>
              <a:buNone/>
            </a:pPr>
            <a:r>
              <a:rPr lang="en-US" sz="1400" dirty="0">
                <a:solidFill>
                  <a:srgbClr val="002060"/>
                </a:solidFill>
                <a:effectLst/>
              </a:rPr>
              <a:t>} else { InstancePtr-&gt;IsStartedTmrCtr1 = XIL_COMPONENT_IS_STARTED;  }</a:t>
            </a:r>
          </a:p>
          <a:p>
            <a:pPr>
              <a:buNone/>
            </a:pPr>
            <a:r>
              <a:rPr lang="en-US" sz="1400" dirty="0">
                <a:solidFill>
                  <a:srgbClr val="002060"/>
                </a:solidFill>
                <a:effectLst/>
              </a:rPr>
              <a:t>/* Remove the reset condition such that the timer counter starts running with the value loaded from the compare register  */</a:t>
            </a:r>
          </a:p>
          <a:p>
            <a:pPr>
              <a:buNone/>
            </a:pPr>
            <a:r>
              <a:rPr lang="en-US" sz="1400" dirty="0">
                <a:solidFill>
                  <a:srgbClr val="002060"/>
                </a:solidFill>
                <a:effectLst/>
              </a:rPr>
              <a:t>XTmrCtr_WriteReg(InstancePtr-&gt;BaseAddress, TmrCtrNumber, XTC_TCSR_OFFSET,</a:t>
            </a:r>
          </a:p>
          <a:p>
            <a:pPr>
              <a:buNone/>
            </a:pPr>
            <a:r>
              <a:rPr lang="en-US" sz="1400" dirty="0">
                <a:solidFill>
                  <a:srgbClr val="002060"/>
                </a:solidFill>
                <a:effectLst/>
              </a:rPr>
              <a:t>  ControlStatusReg | XTC_CSR_ENABLE_TMR_MASK);</a:t>
            </a:r>
          </a:p>
          <a:p>
            <a:pPr>
              <a:buNone/>
            </a:pPr>
            <a:r>
              <a:rPr lang="en-US" sz="1400" dirty="0">
                <a:solidFill>
                  <a:srgbClr val="002060"/>
                </a:solidFill>
                <a:effectLst/>
              </a:rPr>
              <a:t>}</a:t>
            </a:r>
          </a:p>
        </p:txBody>
      </p:sp>
    </p:spTree>
    <p:extLst>
      <p:ext uri="{BB962C8B-B14F-4D97-AF65-F5344CB8AC3E}">
        <p14:creationId xmlns:p14="http://schemas.microsoft.com/office/powerpoint/2010/main" val="2617263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AXI Timers: xtmrctr_intr.h, xtmrctr_intr.c</a:t>
            </a:r>
          </a:p>
        </p:txBody>
      </p:sp>
      <p:sp>
        <p:nvSpPr>
          <p:cNvPr id="5" name="Text Placeholder 4"/>
          <p:cNvSpPr>
            <a:spLocks noGrp="1"/>
          </p:cNvSpPr>
          <p:nvPr>
            <p:ph type="body" sz="quarter" idx="10"/>
          </p:nvPr>
        </p:nvSpPr>
        <p:spPr/>
        <p:txBody>
          <a:bodyPr/>
          <a:lstStyle/>
          <a:p>
            <a:r>
              <a:rPr lang="en-US" dirty="0"/>
              <a:t>void XTmrCtr_SetHandler(XTmrCtr * InstancePtr, XTmrCtr_Handler FuncPtr, void *CallBackRef);</a:t>
            </a:r>
          </a:p>
          <a:p>
            <a:r>
              <a:rPr lang="en-US" dirty="0"/>
              <a:t>void XTmrCtr_InterruptHandler(void *InstancePtr);</a:t>
            </a:r>
          </a:p>
          <a:p>
            <a:endParaRPr lang="en-US" dirty="0"/>
          </a:p>
          <a:p>
            <a:r>
              <a:rPr lang="en-US" dirty="0"/>
              <a:t>Clear interrupt flag T0INT in </a:t>
            </a:r>
            <a:r>
              <a:rPr lang="en-US" b="1" dirty="0"/>
              <a:t>TCSR0 </a:t>
            </a:r>
            <a:r>
              <a:rPr lang="en-US" dirty="0"/>
              <a:t>Register by calling</a:t>
            </a:r>
          </a:p>
          <a:p>
            <a:r>
              <a:rPr lang="en-US" dirty="0"/>
              <a:t>void XTmrCtr_Start(XTmrCtr * InstancePtr, u8 TmrCtrNumber);</a:t>
            </a:r>
          </a:p>
          <a:p>
            <a:pPr lvl="1"/>
            <a:r>
              <a:rPr lang="en-US" dirty="0"/>
              <a:t>Starts the specified timer counter of the device such that it starts running.</a:t>
            </a:r>
          </a:p>
          <a:p>
            <a:pPr lvl="1"/>
            <a:r>
              <a:rPr lang="en-US" dirty="0"/>
              <a:t>The timer counter is reset before it is started and the reset value is loaded into the timer counter.</a:t>
            </a:r>
          </a:p>
          <a:p>
            <a:r>
              <a:rPr lang="en-US" dirty="0"/>
              <a:t>This is a count-up timer</a:t>
            </a:r>
          </a:p>
        </p:txBody>
      </p:sp>
      <p:sp>
        <p:nvSpPr>
          <p:cNvPr id="8" name="TextBox 7"/>
          <p:cNvSpPr txBox="1"/>
          <p:nvPr/>
        </p:nvSpPr>
        <p:spPr>
          <a:xfrm>
            <a:off x="3810000" y="6582535"/>
            <a:ext cx="3810000" cy="261610"/>
          </a:xfrm>
          <a:prstGeom prst="rect">
            <a:avLst/>
          </a:prstGeom>
          <a:noFill/>
        </p:spPr>
        <p:txBody>
          <a:bodyPr wrap="square" rtlCol="0">
            <a:spAutoFit/>
          </a:bodyPr>
          <a:lstStyle/>
          <a:p>
            <a:pPr lvl="0">
              <a:buNone/>
            </a:pPr>
            <a:r>
              <a:rPr lang="en-US" sz="1100" dirty="0">
                <a:solidFill>
                  <a:srgbClr val="0070C0"/>
                </a:solidFill>
                <a:effectLst/>
              </a:rPr>
              <a:t>AXI Timer v2.0, PG079, November 18, 2015</a:t>
            </a:r>
          </a:p>
        </p:txBody>
      </p:sp>
      <p:pic>
        <p:nvPicPr>
          <p:cNvPr id="3" name="Picture 2"/>
          <p:cNvPicPr>
            <a:picLocks noChangeAspect="1"/>
          </p:cNvPicPr>
          <p:nvPr/>
        </p:nvPicPr>
        <p:blipFill>
          <a:blip r:embed="rId2"/>
          <a:stretch>
            <a:fillRect/>
          </a:stretch>
        </p:blipFill>
        <p:spPr>
          <a:xfrm>
            <a:off x="4191000" y="4267200"/>
            <a:ext cx="2629525" cy="2138085"/>
          </a:xfrm>
          <a:prstGeom prst="rect">
            <a:avLst/>
          </a:prstGeom>
        </p:spPr>
      </p:pic>
    </p:spTree>
    <p:extLst>
      <p:ext uri="{BB962C8B-B14F-4D97-AF65-F5344CB8AC3E}">
        <p14:creationId xmlns:p14="http://schemas.microsoft.com/office/powerpoint/2010/main" val="3661109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interrupt_counter_2D.c: Setup AXI Timer</a:t>
            </a:r>
          </a:p>
        </p:txBody>
      </p:sp>
      <p:sp>
        <p:nvSpPr>
          <p:cNvPr id="8" name="TextBox 7"/>
          <p:cNvSpPr txBox="1"/>
          <p:nvPr/>
        </p:nvSpPr>
        <p:spPr>
          <a:xfrm>
            <a:off x="3886200" y="6568681"/>
            <a:ext cx="3810000" cy="261610"/>
          </a:xfrm>
          <a:prstGeom prst="rect">
            <a:avLst/>
          </a:prstGeom>
          <a:noFill/>
        </p:spPr>
        <p:txBody>
          <a:bodyPr wrap="square" rtlCol="0">
            <a:spAutoFit/>
          </a:bodyPr>
          <a:lstStyle/>
          <a:p>
            <a:pPr>
              <a:buNone/>
            </a:pPr>
            <a:r>
              <a:rPr lang="en-US" sz="1100" dirty="0">
                <a:solidFill>
                  <a:srgbClr val="0070C0"/>
                </a:solidFill>
                <a:effectLst/>
              </a:rPr>
              <a:t>AXI GPIO v2.0, PG144 November 18, 2015</a:t>
            </a:r>
          </a:p>
        </p:txBody>
      </p:sp>
      <p:sp>
        <p:nvSpPr>
          <p:cNvPr id="4" name="TextBox 3"/>
          <p:cNvSpPr txBox="1"/>
          <p:nvPr/>
        </p:nvSpPr>
        <p:spPr>
          <a:xfrm>
            <a:off x="990600" y="685800"/>
            <a:ext cx="7086600" cy="5632311"/>
          </a:xfrm>
          <a:prstGeom prst="rect">
            <a:avLst/>
          </a:prstGeom>
          <a:solidFill>
            <a:srgbClr val="FFFF00"/>
          </a:solidFill>
        </p:spPr>
        <p:txBody>
          <a:bodyPr wrap="square" rtlCol="0">
            <a:spAutoFit/>
          </a:bodyPr>
          <a:lstStyle/>
          <a:p>
            <a:pPr>
              <a:buNone/>
            </a:pPr>
            <a:r>
              <a:rPr lang="en-US" sz="1800" dirty="0">
                <a:solidFill>
                  <a:srgbClr val="002060"/>
                </a:solidFill>
                <a:effectLst/>
              </a:rPr>
              <a:t>//Interrupt interval is 1.34 seconds</a:t>
            </a:r>
          </a:p>
          <a:p>
            <a:pPr>
              <a:buNone/>
            </a:pPr>
            <a:r>
              <a:rPr lang="en-US" sz="1800" dirty="0">
                <a:solidFill>
                  <a:srgbClr val="002060"/>
                </a:solidFill>
                <a:effectLst/>
              </a:rPr>
              <a:t>//0xF8000000=4,160,749,568, </a:t>
            </a:r>
          </a:p>
          <a:p>
            <a:pPr>
              <a:buNone/>
            </a:pPr>
            <a:r>
              <a:rPr lang="en-US" sz="1800" dirty="0">
                <a:solidFill>
                  <a:srgbClr val="002060"/>
                </a:solidFill>
                <a:effectLst/>
              </a:rPr>
              <a:t>//Timer counts up by default at 100MHz clock</a:t>
            </a:r>
          </a:p>
          <a:p>
            <a:pPr>
              <a:buNone/>
            </a:pPr>
            <a:r>
              <a:rPr lang="en-US" sz="1800" dirty="0">
                <a:solidFill>
                  <a:srgbClr val="002060"/>
                </a:solidFill>
                <a:effectLst/>
              </a:rPr>
              <a:t>//Number of clock periods before overflow is </a:t>
            </a:r>
          </a:p>
          <a:p>
            <a:pPr>
              <a:buNone/>
            </a:pPr>
            <a:r>
              <a:rPr lang="en-US" sz="1800" dirty="0">
                <a:solidFill>
                  <a:srgbClr val="002060"/>
                </a:solidFill>
                <a:effectLst/>
              </a:rPr>
              <a:t>//0x07FFFFFF=134,217,727 =&gt; 1.34 seconds</a:t>
            </a:r>
          </a:p>
          <a:p>
            <a:pPr>
              <a:buNone/>
            </a:pPr>
            <a:endParaRPr lang="en-US" sz="1800" dirty="0">
              <a:solidFill>
                <a:srgbClr val="002060"/>
              </a:solidFill>
              <a:effectLst/>
            </a:endParaRPr>
          </a:p>
          <a:p>
            <a:pPr>
              <a:buNone/>
            </a:pPr>
            <a:r>
              <a:rPr lang="en-US" sz="1800" dirty="0">
                <a:solidFill>
                  <a:srgbClr val="002060"/>
                </a:solidFill>
                <a:effectLst/>
              </a:rPr>
              <a:t>#define TMR_LOAD	0xF8000000</a:t>
            </a:r>
          </a:p>
          <a:p>
            <a:pPr>
              <a:buNone/>
            </a:pPr>
            <a:r>
              <a:rPr lang="en-US" sz="1800" dirty="0">
                <a:solidFill>
                  <a:srgbClr val="002060"/>
                </a:solidFill>
                <a:effectLst/>
              </a:rPr>
              <a:t>XTmrCtr TMRInst;</a:t>
            </a:r>
          </a:p>
          <a:p>
            <a:pPr>
              <a:buNone/>
            </a:pPr>
            <a:r>
              <a:rPr lang="en-US" sz="1800" dirty="0">
                <a:solidFill>
                  <a:srgbClr val="002060"/>
                </a:solidFill>
                <a:effectLst/>
              </a:rPr>
              <a:t> //----------------------------------------------------</a:t>
            </a:r>
          </a:p>
          <a:p>
            <a:pPr>
              <a:buNone/>
            </a:pPr>
            <a:r>
              <a:rPr lang="en-US" sz="1800" dirty="0">
                <a:solidFill>
                  <a:srgbClr val="002060"/>
                </a:solidFill>
                <a:effectLst/>
              </a:rPr>
              <a:t>  // SETUP THE TIMER</a:t>
            </a:r>
          </a:p>
          <a:p>
            <a:pPr>
              <a:buNone/>
            </a:pPr>
            <a:r>
              <a:rPr lang="en-US" sz="1800" dirty="0">
                <a:solidFill>
                  <a:srgbClr val="002060"/>
                </a:solidFill>
                <a:effectLst/>
              </a:rPr>
              <a:t>  //----------------------------------------------------</a:t>
            </a:r>
          </a:p>
          <a:p>
            <a:pPr>
              <a:buNone/>
            </a:pPr>
            <a:r>
              <a:rPr lang="en-US" sz="1800" dirty="0">
                <a:solidFill>
                  <a:srgbClr val="002060"/>
                </a:solidFill>
                <a:effectLst/>
              </a:rPr>
              <a:t>  status = XTmrCtr_Initialize(&amp;TMRInst, TMR_DEVICE_ID);</a:t>
            </a:r>
          </a:p>
          <a:p>
            <a:pPr>
              <a:buNone/>
            </a:pPr>
            <a:r>
              <a:rPr lang="en-US" sz="1800" dirty="0">
                <a:solidFill>
                  <a:srgbClr val="002060"/>
                </a:solidFill>
                <a:effectLst/>
              </a:rPr>
              <a:t>  if(status != XST_SUCCESS) return XST_FAILURE;</a:t>
            </a:r>
          </a:p>
          <a:p>
            <a:pPr>
              <a:buNone/>
            </a:pPr>
            <a:r>
              <a:rPr lang="en-US" sz="1800" dirty="0">
                <a:solidFill>
                  <a:srgbClr val="002060"/>
                </a:solidFill>
                <a:effectLst/>
              </a:rPr>
              <a:t>  XTmrCtr_SetHandler(&amp;TMRInst, TMR_Intr_Handler, &amp;TMRInst);</a:t>
            </a:r>
          </a:p>
          <a:p>
            <a:pPr>
              <a:buNone/>
            </a:pPr>
            <a:r>
              <a:rPr lang="en-US" sz="1800" dirty="0">
                <a:solidFill>
                  <a:srgbClr val="002060"/>
                </a:solidFill>
                <a:effectLst/>
              </a:rPr>
              <a:t>  XTmrCtr_SetResetValue(&amp;TMRInst, 0, TMR_LOAD);</a:t>
            </a:r>
          </a:p>
          <a:p>
            <a:pPr>
              <a:buNone/>
            </a:pPr>
            <a:r>
              <a:rPr lang="en-US" sz="1800" dirty="0">
                <a:solidFill>
                  <a:srgbClr val="002060"/>
                </a:solidFill>
                <a:effectLst/>
              </a:rPr>
              <a:t>  XTmrCtr_SetOptions(&amp;TMRInst, 0, XTC_INT_MODE_OPTION | XTC_AUTO_RELOAD_OPTION);</a:t>
            </a:r>
          </a:p>
        </p:txBody>
      </p:sp>
    </p:spTree>
    <p:extLst>
      <p:ext uri="{BB962C8B-B14F-4D97-AF65-F5344CB8AC3E}">
        <p14:creationId xmlns:p14="http://schemas.microsoft.com/office/powerpoint/2010/main" val="3939991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interrupt_counter_2D.c: AXI Timer Interrupt Handler</a:t>
            </a:r>
          </a:p>
        </p:txBody>
      </p:sp>
      <p:sp>
        <p:nvSpPr>
          <p:cNvPr id="8" name="TextBox 7"/>
          <p:cNvSpPr txBox="1"/>
          <p:nvPr/>
        </p:nvSpPr>
        <p:spPr>
          <a:xfrm>
            <a:off x="5029200" y="6465447"/>
            <a:ext cx="3810000" cy="261610"/>
          </a:xfrm>
          <a:prstGeom prst="rect">
            <a:avLst/>
          </a:prstGeom>
          <a:noFill/>
        </p:spPr>
        <p:txBody>
          <a:bodyPr wrap="square" rtlCol="0">
            <a:spAutoFit/>
          </a:bodyPr>
          <a:lstStyle/>
          <a:p>
            <a:r>
              <a:rPr lang="en-US" sz="1100" dirty="0">
                <a:effectLst/>
              </a:rPr>
              <a:t>AXI GPIO v2.0, PG144 November 18, 2015</a:t>
            </a:r>
          </a:p>
        </p:txBody>
      </p:sp>
      <p:sp>
        <p:nvSpPr>
          <p:cNvPr id="4" name="TextBox 3"/>
          <p:cNvSpPr txBox="1"/>
          <p:nvPr/>
        </p:nvSpPr>
        <p:spPr>
          <a:xfrm>
            <a:off x="685800" y="609600"/>
            <a:ext cx="7696200" cy="6020110"/>
          </a:xfrm>
          <a:prstGeom prst="rect">
            <a:avLst/>
          </a:prstGeom>
          <a:solidFill>
            <a:srgbClr val="FFFF00"/>
          </a:solidFill>
        </p:spPr>
        <p:txBody>
          <a:bodyPr wrap="square" rtlCol="0">
            <a:spAutoFit/>
          </a:bodyPr>
          <a:lstStyle/>
          <a:p>
            <a:pPr>
              <a:buNone/>
            </a:pPr>
            <a:r>
              <a:rPr lang="en-US" sz="1800" dirty="0">
                <a:solidFill>
                  <a:srgbClr val="002060"/>
                </a:solidFill>
                <a:effectLst/>
              </a:rPr>
              <a:t>static int tmr_count;</a:t>
            </a:r>
          </a:p>
          <a:p>
            <a:pPr>
              <a:buNone/>
            </a:pPr>
            <a:r>
              <a:rPr lang="en-US" sz="1800" dirty="0">
                <a:solidFill>
                  <a:srgbClr val="002060"/>
                </a:solidFill>
                <a:effectLst/>
              </a:rPr>
              <a:t>//this code will NOT work as it was intended</a:t>
            </a:r>
          </a:p>
          <a:p>
            <a:pPr>
              <a:buNone/>
            </a:pPr>
            <a:r>
              <a:rPr lang="en-US" sz="1800" dirty="0">
                <a:solidFill>
                  <a:srgbClr val="002060"/>
                </a:solidFill>
                <a:effectLst/>
              </a:rPr>
              <a:t>//because the interrupt flag will not be cleared unless tmr_count==3</a:t>
            </a:r>
          </a:p>
          <a:p>
            <a:pPr>
              <a:buNone/>
            </a:pPr>
            <a:r>
              <a:rPr lang="en-US" sz="1800" dirty="0">
                <a:solidFill>
                  <a:srgbClr val="002060"/>
                </a:solidFill>
                <a:effectLst/>
              </a:rPr>
              <a:t>//therefore, this handler will be called three times for each interrupt</a:t>
            </a:r>
          </a:p>
          <a:p>
            <a:pPr>
              <a:buNone/>
            </a:pPr>
            <a:r>
              <a:rPr lang="en-US" sz="1800" dirty="0">
                <a:solidFill>
                  <a:srgbClr val="002060"/>
                </a:solidFill>
                <a:effectLst/>
              </a:rPr>
              <a:t>void TMR_Intr_Handler(void *data)</a:t>
            </a:r>
          </a:p>
          <a:p>
            <a:pPr>
              <a:buNone/>
            </a:pPr>
            <a:r>
              <a:rPr lang="en-US" sz="1800" dirty="0">
                <a:solidFill>
                  <a:srgbClr val="002060"/>
                </a:solidFill>
                <a:effectLst/>
              </a:rPr>
              <a:t>{</a:t>
            </a:r>
          </a:p>
          <a:p>
            <a:pPr>
              <a:buNone/>
            </a:pPr>
            <a:r>
              <a:rPr lang="en-US" sz="1800" dirty="0">
                <a:solidFill>
                  <a:srgbClr val="002060"/>
                </a:solidFill>
                <a:effectLst/>
              </a:rPr>
              <a:t>	if (XTmrCtr_IsExpired(&amp;TMRInst,0)){</a:t>
            </a:r>
          </a:p>
          <a:p>
            <a:pPr>
              <a:buNone/>
            </a:pPr>
            <a:r>
              <a:rPr lang="en-US" sz="1800" dirty="0">
                <a:solidFill>
                  <a:srgbClr val="002060"/>
                </a:solidFill>
                <a:effectLst/>
              </a:rPr>
              <a:t>	// Once timer has expired 3 times, stop, increment counter</a:t>
            </a:r>
          </a:p>
          <a:p>
            <a:pPr>
              <a:buNone/>
            </a:pPr>
            <a:r>
              <a:rPr lang="en-US" sz="1800" dirty="0">
                <a:solidFill>
                  <a:srgbClr val="002060"/>
                </a:solidFill>
                <a:effectLst/>
              </a:rPr>
              <a:t>	// reset timer and start running again</a:t>
            </a:r>
          </a:p>
          <a:p>
            <a:pPr>
              <a:buNone/>
            </a:pPr>
            <a:r>
              <a:rPr lang="en-US" sz="1800" dirty="0">
                <a:solidFill>
                  <a:srgbClr val="002060"/>
                </a:solidFill>
                <a:effectLst/>
              </a:rPr>
              <a:t>		if(tmr_count == 3){</a:t>
            </a:r>
          </a:p>
          <a:p>
            <a:pPr>
              <a:buNone/>
            </a:pPr>
            <a:r>
              <a:rPr lang="en-US" sz="1800" dirty="0">
                <a:solidFill>
                  <a:srgbClr val="002060"/>
                </a:solidFill>
                <a:effectLst/>
              </a:rPr>
              <a:t>			XTmrCtr_Stop(&amp;TMRInst,0);</a:t>
            </a:r>
          </a:p>
          <a:p>
            <a:pPr>
              <a:buNone/>
            </a:pPr>
            <a:r>
              <a:rPr lang="en-US" sz="1800" dirty="0">
                <a:solidFill>
                  <a:srgbClr val="002060"/>
                </a:solidFill>
                <a:effectLst/>
              </a:rPr>
              <a:t>			tmr_count = 0;</a:t>
            </a:r>
          </a:p>
          <a:p>
            <a:pPr>
              <a:buNone/>
            </a:pPr>
            <a:r>
              <a:rPr lang="en-US" sz="1800" dirty="0">
                <a:solidFill>
                  <a:srgbClr val="002060"/>
                </a:solidFill>
                <a:effectLst/>
              </a:rPr>
              <a:t>			led_data++;</a:t>
            </a:r>
          </a:p>
          <a:p>
            <a:pPr>
              <a:buNone/>
            </a:pPr>
            <a:r>
              <a:rPr lang="en-US" sz="1800" dirty="0">
                <a:solidFill>
                  <a:srgbClr val="002060"/>
                </a:solidFill>
                <a:effectLst/>
              </a:rPr>
              <a:t>			XGpio_DiscreteWrite(&amp;LEDInst, 1, led_data);</a:t>
            </a:r>
          </a:p>
          <a:p>
            <a:pPr>
              <a:buNone/>
            </a:pPr>
            <a:r>
              <a:rPr lang="en-US" sz="1800" dirty="0">
                <a:solidFill>
                  <a:srgbClr val="002060"/>
                </a:solidFill>
                <a:effectLst/>
              </a:rPr>
              <a:t>			XTmrCtr_Reset(&amp;TMRInst,0);</a:t>
            </a:r>
          </a:p>
          <a:p>
            <a:pPr>
              <a:buNone/>
            </a:pPr>
            <a:r>
              <a:rPr lang="en-US" sz="1800" dirty="0">
                <a:solidFill>
                  <a:srgbClr val="002060"/>
                </a:solidFill>
                <a:effectLst/>
              </a:rPr>
              <a:t>			XTmrCtr_Start(&amp;TMRInst,0);</a:t>
            </a:r>
          </a:p>
          <a:p>
            <a:pPr>
              <a:buNone/>
            </a:pPr>
            <a:r>
              <a:rPr lang="en-US" sz="1800" dirty="0">
                <a:solidFill>
                  <a:srgbClr val="002060"/>
                </a:solidFill>
                <a:effectLst/>
              </a:rPr>
              <a:t>		}</a:t>
            </a:r>
          </a:p>
          <a:p>
            <a:pPr>
              <a:buNone/>
            </a:pPr>
            <a:r>
              <a:rPr lang="en-US" sz="1800" dirty="0">
                <a:solidFill>
                  <a:srgbClr val="002060"/>
                </a:solidFill>
                <a:effectLst/>
              </a:rPr>
              <a:t>	else tmr_count++;} }</a:t>
            </a:r>
          </a:p>
        </p:txBody>
      </p:sp>
    </p:spTree>
    <p:extLst>
      <p:ext uri="{BB962C8B-B14F-4D97-AF65-F5344CB8AC3E}">
        <p14:creationId xmlns:p14="http://schemas.microsoft.com/office/powerpoint/2010/main" val="2262190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#8 Interrupt-Driven LED Ping-Pong Game: David Mehl’s Code</a:t>
            </a:r>
          </a:p>
        </p:txBody>
      </p:sp>
      <p:pic>
        <p:nvPicPr>
          <p:cNvPr id="4" name="Picture 3"/>
          <p:cNvPicPr>
            <a:picLocks noChangeAspect="1"/>
          </p:cNvPicPr>
          <p:nvPr/>
        </p:nvPicPr>
        <p:blipFill>
          <a:blip r:embed="rId2"/>
          <a:stretch>
            <a:fillRect/>
          </a:stretch>
        </p:blipFill>
        <p:spPr>
          <a:xfrm>
            <a:off x="990600" y="685800"/>
            <a:ext cx="7505700" cy="5482424"/>
          </a:xfrm>
          <a:prstGeom prst="rect">
            <a:avLst/>
          </a:prstGeom>
        </p:spPr>
      </p:pic>
    </p:spTree>
    <p:extLst>
      <p:ext uri="{BB962C8B-B14F-4D97-AF65-F5344CB8AC3E}">
        <p14:creationId xmlns:p14="http://schemas.microsoft.com/office/powerpoint/2010/main" val="50318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#8 Interrupt-Driven LED Ping-Pong Game: David Mehl’s Code</a:t>
            </a:r>
          </a:p>
        </p:txBody>
      </p:sp>
      <p:sp>
        <p:nvSpPr>
          <p:cNvPr id="3" name="TextBox 2"/>
          <p:cNvSpPr txBox="1"/>
          <p:nvPr/>
        </p:nvSpPr>
        <p:spPr>
          <a:xfrm>
            <a:off x="152400" y="457200"/>
            <a:ext cx="8382000" cy="5995487"/>
          </a:xfrm>
          <a:prstGeom prst="rect">
            <a:avLst/>
          </a:prstGeom>
          <a:solidFill>
            <a:srgbClr val="FFFF00"/>
          </a:solidFill>
        </p:spPr>
        <p:txBody>
          <a:bodyPr wrap="square" rtlCol="0">
            <a:spAutoFit/>
          </a:bodyPr>
          <a:lstStyle/>
          <a:p>
            <a:pPr>
              <a:buNone/>
            </a:pPr>
            <a:r>
              <a:rPr lang="en-US" sz="1400" dirty="0">
                <a:solidFill>
                  <a:srgbClr val="002060"/>
                </a:solidFill>
              </a:rPr>
              <a:t>2 * pingPong.h</a:t>
            </a:r>
          </a:p>
          <a:p>
            <a:pPr>
              <a:buNone/>
            </a:pPr>
            <a:r>
              <a:rPr lang="en-US" sz="1400" dirty="0">
                <a:solidFill>
                  <a:srgbClr val="002060"/>
                </a:solidFill>
              </a:rPr>
              <a:t>9</a:t>
            </a:r>
          </a:p>
          <a:p>
            <a:pPr>
              <a:buNone/>
            </a:pPr>
            <a:r>
              <a:rPr lang="en-US" sz="1400" dirty="0">
                <a:solidFill>
                  <a:srgbClr val="002060"/>
                </a:solidFill>
              </a:rPr>
              <a:t>10 #ifndef PINGPONG_H_</a:t>
            </a:r>
          </a:p>
          <a:p>
            <a:pPr>
              <a:buNone/>
            </a:pPr>
            <a:r>
              <a:rPr lang="en-US" sz="1400" dirty="0">
                <a:solidFill>
                  <a:srgbClr val="002060"/>
                </a:solidFill>
              </a:rPr>
              <a:t>11 #define PINGPONG_H_</a:t>
            </a:r>
          </a:p>
          <a:p>
            <a:pPr>
              <a:buNone/>
            </a:pPr>
            <a:r>
              <a:rPr lang="en-US" sz="1400" dirty="0">
                <a:solidFill>
                  <a:srgbClr val="002060"/>
                </a:solidFill>
              </a:rPr>
              <a:t>12</a:t>
            </a:r>
          </a:p>
          <a:p>
            <a:pPr>
              <a:buNone/>
            </a:pPr>
            <a:r>
              <a:rPr lang="en-US" sz="1400" dirty="0">
                <a:solidFill>
                  <a:srgbClr val="002060"/>
                </a:solidFill>
              </a:rPr>
              <a:t>14 #define PLAYER_1_PADDLE 0</a:t>
            </a:r>
          </a:p>
          <a:p>
            <a:pPr>
              <a:buNone/>
            </a:pPr>
            <a:r>
              <a:rPr lang="en-US" sz="1400" dirty="0">
                <a:solidFill>
                  <a:srgbClr val="002060"/>
                </a:solidFill>
              </a:rPr>
              <a:t>15 #define PLAYER_2_PADDLE 3</a:t>
            </a:r>
          </a:p>
          <a:p>
            <a:pPr>
              <a:buNone/>
            </a:pPr>
            <a:r>
              <a:rPr lang="en-US" sz="1400" dirty="0">
                <a:solidFill>
                  <a:srgbClr val="002060"/>
                </a:solidFill>
              </a:rPr>
              <a:t>16 #define SERVE_BUTTON 1</a:t>
            </a:r>
          </a:p>
          <a:p>
            <a:pPr>
              <a:buNone/>
            </a:pPr>
            <a:r>
              <a:rPr lang="en-US" sz="1400" dirty="0">
                <a:solidFill>
                  <a:srgbClr val="002060"/>
                </a:solidFill>
              </a:rPr>
              <a:t>17 #define RESET_BUTTON 2</a:t>
            </a:r>
          </a:p>
          <a:p>
            <a:pPr>
              <a:buNone/>
            </a:pPr>
            <a:r>
              <a:rPr lang="en-US" sz="1400" dirty="0">
                <a:solidFill>
                  <a:srgbClr val="002060"/>
                </a:solidFill>
              </a:rPr>
              <a:t>18</a:t>
            </a:r>
          </a:p>
          <a:p>
            <a:pPr>
              <a:buNone/>
            </a:pPr>
            <a:r>
              <a:rPr lang="en-US" sz="1400" dirty="0">
                <a:solidFill>
                  <a:srgbClr val="002060"/>
                </a:solidFill>
              </a:rPr>
              <a:t>19 #define BLANK 0</a:t>
            </a:r>
          </a:p>
          <a:p>
            <a:pPr>
              <a:buNone/>
            </a:pPr>
            <a:r>
              <a:rPr lang="en-US" sz="1400" dirty="0">
                <a:solidFill>
                  <a:srgbClr val="002060"/>
                </a:solidFill>
              </a:rPr>
              <a:t>20</a:t>
            </a:r>
          </a:p>
          <a:p>
            <a:pPr>
              <a:buNone/>
            </a:pPr>
            <a:r>
              <a:rPr lang="en-US" sz="1400" dirty="0">
                <a:solidFill>
                  <a:srgbClr val="002060"/>
                </a:solidFill>
              </a:rPr>
              <a:t>21 typedef enum {</a:t>
            </a:r>
          </a:p>
          <a:p>
            <a:pPr>
              <a:buNone/>
            </a:pPr>
            <a:r>
              <a:rPr lang="en-US" sz="1400" dirty="0">
                <a:solidFill>
                  <a:srgbClr val="002060"/>
                </a:solidFill>
              </a:rPr>
              <a:t>22 LEFT, RIGHT</a:t>
            </a:r>
          </a:p>
          <a:p>
            <a:pPr>
              <a:buNone/>
            </a:pPr>
            <a:r>
              <a:rPr lang="en-US" sz="1400" dirty="0">
                <a:solidFill>
                  <a:srgbClr val="002060"/>
                </a:solidFill>
              </a:rPr>
              <a:t>23 } direction_t;</a:t>
            </a:r>
          </a:p>
          <a:p>
            <a:pPr>
              <a:buNone/>
            </a:pPr>
            <a:r>
              <a:rPr lang="en-US" sz="1400" dirty="0">
                <a:solidFill>
                  <a:srgbClr val="002060"/>
                </a:solidFill>
              </a:rPr>
              <a:t>24</a:t>
            </a:r>
          </a:p>
          <a:p>
            <a:pPr>
              <a:buNone/>
            </a:pPr>
            <a:r>
              <a:rPr lang="en-US" sz="1400" dirty="0">
                <a:solidFill>
                  <a:srgbClr val="002060"/>
                </a:solidFill>
              </a:rPr>
              <a:t>25 typedef enum {</a:t>
            </a:r>
          </a:p>
          <a:p>
            <a:pPr>
              <a:buNone/>
            </a:pPr>
            <a:r>
              <a:rPr lang="en-US" sz="1400" dirty="0">
                <a:solidFill>
                  <a:srgbClr val="002060"/>
                </a:solidFill>
              </a:rPr>
              <a:t>26 NONE, EARLY, MISS, HIT</a:t>
            </a:r>
          </a:p>
          <a:p>
            <a:pPr>
              <a:buNone/>
            </a:pPr>
            <a:r>
              <a:rPr lang="en-US" sz="1400" dirty="0">
                <a:solidFill>
                  <a:srgbClr val="002060"/>
                </a:solidFill>
              </a:rPr>
              <a:t>27 } hit_status_t;</a:t>
            </a:r>
          </a:p>
          <a:p>
            <a:pPr>
              <a:buNone/>
            </a:pPr>
            <a:r>
              <a:rPr lang="en-US" sz="1400" dirty="0">
                <a:solidFill>
                  <a:srgbClr val="002060"/>
                </a:solidFill>
              </a:rPr>
              <a:t>28</a:t>
            </a:r>
          </a:p>
          <a:p>
            <a:pPr>
              <a:buNone/>
            </a:pPr>
            <a:r>
              <a:rPr lang="en-US" sz="1400" dirty="0">
                <a:solidFill>
                  <a:srgbClr val="002060"/>
                </a:solidFill>
              </a:rPr>
              <a:t>29 typedef enum {</a:t>
            </a:r>
          </a:p>
          <a:p>
            <a:pPr>
              <a:buNone/>
            </a:pPr>
            <a:r>
              <a:rPr lang="en-US" sz="1400" dirty="0">
                <a:solidFill>
                  <a:srgbClr val="002060"/>
                </a:solidFill>
              </a:rPr>
              <a:t>30 SERVE_LOCATION_RIGHT = -1, ZERO = 0, ONE, TWO, THREE, SERVE_LOCATION_LEFT</a:t>
            </a:r>
          </a:p>
          <a:p>
            <a:pPr>
              <a:buNone/>
            </a:pPr>
            <a:r>
              <a:rPr lang="en-US" sz="1400" dirty="0">
                <a:solidFill>
                  <a:srgbClr val="002060"/>
                </a:solidFill>
              </a:rPr>
              <a:t>31 }location_t;</a:t>
            </a:r>
          </a:p>
        </p:txBody>
      </p:sp>
      <p:sp>
        <p:nvSpPr>
          <p:cNvPr id="4" name="TextBox 3"/>
          <p:cNvSpPr txBox="1"/>
          <p:nvPr/>
        </p:nvSpPr>
        <p:spPr>
          <a:xfrm>
            <a:off x="5943600" y="475673"/>
            <a:ext cx="3008745" cy="5219891"/>
          </a:xfrm>
          <a:prstGeom prst="rect">
            <a:avLst/>
          </a:prstGeom>
          <a:solidFill>
            <a:srgbClr val="92D050"/>
          </a:solidFill>
        </p:spPr>
        <p:txBody>
          <a:bodyPr wrap="square" rtlCol="0">
            <a:spAutoFit/>
          </a:bodyPr>
          <a:lstStyle/>
          <a:p>
            <a:pPr>
              <a:buNone/>
            </a:pPr>
            <a:r>
              <a:rPr lang="en-US" sz="1400" dirty="0">
                <a:solidFill>
                  <a:srgbClr val="002060"/>
                </a:solidFill>
              </a:rPr>
              <a:t>33 typedef enum {</a:t>
            </a:r>
          </a:p>
          <a:p>
            <a:pPr>
              <a:buNone/>
            </a:pPr>
            <a:r>
              <a:rPr lang="en-US" sz="1400" dirty="0">
                <a:solidFill>
                  <a:srgbClr val="002060"/>
                </a:solidFill>
              </a:rPr>
              <a:t>34 NO_NEW_DATA, NEW_DATA</a:t>
            </a:r>
          </a:p>
          <a:p>
            <a:pPr>
              <a:buNone/>
            </a:pPr>
            <a:r>
              <a:rPr lang="en-US" sz="1400" dirty="0">
                <a:solidFill>
                  <a:srgbClr val="002060"/>
                </a:solidFill>
              </a:rPr>
              <a:t>35 } game_change_t;</a:t>
            </a:r>
          </a:p>
          <a:p>
            <a:pPr>
              <a:buNone/>
            </a:pPr>
            <a:r>
              <a:rPr lang="en-US" sz="1400" dirty="0">
                <a:solidFill>
                  <a:srgbClr val="002060"/>
                </a:solidFill>
              </a:rPr>
              <a:t>36</a:t>
            </a:r>
          </a:p>
          <a:p>
            <a:pPr>
              <a:buNone/>
            </a:pPr>
            <a:r>
              <a:rPr lang="en-US" sz="1400" dirty="0">
                <a:solidFill>
                  <a:srgbClr val="002060"/>
                </a:solidFill>
              </a:rPr>
              <a:t>37 typedef enum {</a:t>
            </a:r>
          </a:p>
          <a:p>
            <a:pPr>
              <a:buNone/>
            </a:pPr>
            <a:r>
              <a:rPr lang="en-US" sz="1400" dirty="0">
                <a:solidFill>
                  <a:srgbClr val="002060"/>
                </a:solidFill>
              </a:rPr>
              <a:t>38 STOP, GO</a:t>
            </a:r>
          </a:p>
          <a:p>
            <a:pPr>
              <a:buNone/>
            </a:pPr>
            <a:r>
              <a:rPr lang="en-US" sz="1400" dirty="0">
                <a:solidFill>
                  <a:srgbClr val="002060"/>
                </a:solidFill>
              </a:rPr>
              <a:t>39 }game_state_t;</a:t>
            </a:r>
          </a:p>
          <a:p>
            <a:pPr>
              <a:buNone/>
            </a:pPr>
            <a:r>
              <a:rPr lang="en-US" sz="1400" dirty="0">
                <a:solidFill>
                  <a:srgbClr val="002060"/>
                </a:solidFill>
              </a:rPr>
              <a:t>40</a:t>
            </a:r>
          </a:p>
          <a:p>
            <a:pPr>
              <a:buNone/>
            </a:pPr>
            <a:r>
              <a:rPr lang="en-US" sz="1400" dirty="0">
                <a:solidFill>
                  <a:srgbClr val="002060"/>
                </a:solidFill>
              </a:rPr>
              <a:t>41 typedef struct {</a:t>
            </a:r>
          </a:p>
          <a:p>
            <a:pPr>
              <a:buNone/>
            </a:pPr>
            <a:r>
              <a:rPr lang="en-US" sz="1400" dirty="0">
                <a:solidFill>
                  <a:srgbClr val="002060"/>
                </a:solidFill>
              </a:rPr>
              <a:t>42 direction_t direction;</a:t>
            </a:r>
          </a:p>
          <a:p>
            <a:pPr>
              <a:buNone/>
            </a:pPr>
            <a:r>
              <a:rPr lang="en-US" sz="1400" dirty="0">
                <a:solidFill>
                  <a:srgbClr val="002060"/>
                </a:solidFill>
              </a:rPr>
              <a:t>43 location_t location;</a:t>
            </a:r>
          </a:p>
          <a:p>
            <a:pPr>
              <a:buNone/>
            </a:pPr>
            <a:r>
              <a:rPr lang="en-US" sz="1400" dirty="0">
                <a:solidFill>
                  <a:srgbClr val="002060"/>
                </a:solidFill>
              </a:rPr>
              <a:t>44 uint32_t scorePlayer1;</a:t>
            </a:r>
          </a:p>
          <a:p>
            <a:pPr>
              <a:buNone/>
            </a:pPr>
            <a:r>
              <a:rPr lang="en-US" sz="1400" dirty="0">
                <a:solidFill>
                  <a:srgbClr val="002060"/>
                </a:solidFill>
              </a:rPr>
              <a:t>45 uint32_t scorePlayer2;</a:t>
            </a:r>
          </a:p>
          <a:p>
            <a:pPr>
              <a:buNone/>
            </a:pPr>
            <a:r>
              <a:rPr lang="en-US" sz="1400" dirty="0">
                <a:solidFill>
                  <a:srgbClr val="002060"/>
                </a:solidFill>
              </a:rPr>
              <a:t>46 hit_status_t hitPlayer1;</a:t>
            </a:r>
          </a:p>
          <a:p>
            <a:pPr>
              <a:buNone/>
            </a:pPr>
            <a:r>
              <a:rPr lang="en-US" sz="1400" dirty="0">
                <a:solidFill>
                  <a:srgbClr val="002060"/>
                </a:solidFill>
              </a:rPr>
              <a:t>47 hit_status_t hitPlayer2;</a:t>
            </a:r>
          </a:p>
          <a:p>
            <a:pPr>
              <a:buNone/>
            </a:pPr>
            <a:r>
              <a:rPr lang="en-US" sz="1400" dirty="0">
                <a:solidFill>
                  <a:srgbClr val="002060"/>
                </a:solidFill>
              </a:rPr>
              <a:t>48 game_change_t changed;</a:t>
            </a:r>
          </a:p>
          <a:p>
            <a:pPr>
              <a:buNone/>
            </a:pPr>
            <a:r>
              <a:rPr lang="en-US" sz="1400" dirty="0">
                <a:solidFill>
                  <a:srgbClr val="002060"/>
                </a:solidFill>
              </a:rPr>
              <a:t>49 game_state_t state;</a:t>
            </a:r>
          </a:p>
          <a:p>
            <a:pPr>
              <a:buNone/>
            </a:pPr>
            <a:r>
              <a:rPr lang="en-US" sz="1400" dirty="0">
                <a:solidFill>
                  <a:srgbClr val="002060"/>
                </a:solidFill>
              </a:rPr>
              <a:t>50 } GameStruct;</a:t>
            </a:r>
          </a:p>
          <a:p>
            <a:pPr>
              <a:buNone/>
            </a:pPr>
            <a:r>
              <a:rPr lang="en-US" sz="1400" dirty="0">
                <a:solidFill>
                  <a:srgbClr val="002060"/>
                </a:solidFill>
              </a:rPr>
              <a:t>53</a:t>
            </a:r>
          </a:p>
          <a:p>
            <a:pPr>
              <a:buNone/>
            </a:pPr>
            <a:r>
              <a:rPr lang="en-US" sz="1400" dirty="0">
                <a:solidFill>
                  <a:srgbClr val="002060"/>
                </a:solidFill>
              </a:rPr>
              <a:t>54 #endif /* PINGPONG_H_ */</a:t>
            </a:r>
          </a:p>
        </p:txBody>
      </p:sp>
    </p:spTree>
    <p:extLst>
      <p:ext uri="{BB962C8B-B14F-4D97-AF65-F5344CB8AC3E}">
        <p14:creationId xmlns:p14="http://schemas.microsoft.com/office/powerpoint/2010/main" val="2079059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#8 Interrupt-Driven LED Ping-Pong Game: David Mehl’s Code</a:t>
            </a:r>
          </a:p>
        </p:txBody>
      </p:sp>
      <p:sp>
        <p:nvSpPr>
          <p:cNvPr id="3" name="TextBox 2"/>
          <p:cNvSpPr txBox="1"/>
          <p:nvPr/>
        </p:nvSpPr>
        <p:spPr>
          <a:xfrm>
            <a:off x="152400" y="609600"/>
            <a:ext cx="4495800" cy="5543056"/>
          </a:xfrm>
          <a:prstGeom prst="rect">
            <a:avLst/>
          </a:prstGeom>
          <a:solidFill>
            <a:srgbClr val="FFFF00"/>
          </a:solidFill>
        </p:spPr>
        <p:txBody>
          <a:bodyPr wrap="square" rtlCol="0">
            <a:spAutoFit/>
          </a:bodyPr>
          <a:lstStyle/>
          <a:p>
            <a:pPr>
              <a:buNone/>
            </a:pPr>
            <a:r>
              <a:rPr lang="en-US" sz="1100" dirty="0">
                <a:solidFill>
                  <a:srgbClr val="002060"/>
                </a:solidFill>
              </a:rPr>
              <a:t>int main(void) {</a:t>
            </a:r>
          </a:p>
          <a:p>
            <a:pPr>
              <a:buNone/>
            </a:pPr>
            <a:r>
              <a:rPr lang="en-US" sz="1100" dirty="0">
                <a:solidFill>
                  <a:srgbClr val="002060"/>
                </a:solidFill>
              </a:rPr>
              <a:t>47 gsptr-&gt;direction = RIGHT;</a:t>
            </a:r>
          </a:p>
          <a:p>
            <a:pPr>
              <a:buNone/>
            </a:pPr>
            <a:r>
              <a:rPr lang="en-US" sz="1100" dirty="0">
                <a:solidFill>
                  <a:srgbClr val="002060"/>
                </a:solidFill>
              </a:rPr>
              <a:t>48 gsptr-&gt;location = THREE;</a:t>
            </a:r>
          </a:p>
          <a:p>
            <a:pPr>
              <a:buNone/>
            </a:pPr>
            <a:r>
              <a:rPr lang="en-US" sz="1100" dirty="0">
                <a:solidFill>
                  <a:srgbClr val="002060"/>
                </a:solidFill>
              </a:rPr>
              <a:t>49 gsptr-&gt;scorePlayer1 = 0;</a:t>
            </a:r>
          </a:p>
          <a:p>
            <a:pPr>
              <a:buNone/>
            </a:pPr>
            <a:r>
              <a:rPr lang="en-US" sz="1100" dirty="0">
                <a:solidFill>
                  <a:srgbClr val="002060"/>
                </a:solidFill>
              </a:rPr>
              <a:t>50 gsptr-&gt;scorePlayer2 = 0;</a:t>
            </a:r>
          </a:p>
          <a:p>
            <a:pPr>
              <a:buNone/>
            </a:pPr>
            <a:r>
              <a:rPr lang="en-US" sz="1100" dirty="0">
                <a:solidFill>
                  <a:srgbClr val="002060"/>
                </a:solidFill>
              </a:rPr>
              <a:t>51 gsptr-&gt;hitPlayer1 = NONE;</a:t>
            </a:r>
          </a:p>
          <a:p>
            <a:pPr>
              <a:buNone/>
            </a:pPr>
            <a:r>
              <a:rPr lang="en-US" sz="1100" dirty="0">
                <a:solidFill>
                  <a:srgbClr val="002060"/>
                </a:solidFill>
              </a:rPr>
              <a:t>52 gsptr-&gt;hitPlayer2 = NONE;</a:t>
            </a:r>
          </a:p>
          <a:p>
            <a:pPr>
              <a:buNone/>
            </a:pPr>
            <a:r>
              <a:rPr lang="en-US" sz="1100" dirty="0">
                <a:solidFill>
                  <a:srgbClr val="002060"/>
                </a:solidFill>
              </a:rPr>
              <a:t>53</a:t>
            </a:r>
          </a:p>
          <a:p>
            <a:pPr>
              <a:buNone/>
            </a:pPr>
            <a:r>
              <a:rPr lang="en-US" sz="1100" dirty="0">
                <a:solidFill>
                  <a:srgbClr val="002060"/>
                </a:solidFill>
              </a:rPr>
              <a:t>54 XTmrCtr *TimerInstancePtr = &amp;timer;</a:t>
            </a:r>
          </a:p>
          <a:p>
            <a:pPr>
              <a:buNone/>
            </a:pPr>
            <a:r>
              <a:rPr lang="en-US" sz="1100" dirty="0">
                <a:solidFill>
                  <a:srgbClr val="002060"/>
                </a:solidFill>
              </a:rPr>
              <a:t>55 int dip_check, dip_check_prev, status;</a:t>
            </a:r>
          </a:p>
          <a:p>
            <a:pPr>
              <a:buNone/>
            </a:pPr>
            <a:r>
              <a:rPr lang="en-US" sz="1100" dirty="0">
                <a:solidFill>
                  <a:srgbClr val="002060"/>
                </a:solidFill>
              </a:rPr>
              <a:t>56</a:t>
            </a:r>
          </a:p>
          <a:p>
            <a:pPr>
              <a:buNone/>
            </a:pPr>
            <a:r>
              <a:rPr lang="en-US" sz="1100" dirty="0">
                <a:solidFill>
                  <a:srgbClr val="002060"/>
                </a:solidFill>
              </a:rPr>
              <a:t>57 xil_printf("-- Start of the Program --\r\n");</a:t>
            </a:r>
          </a:p>
          <a:p>
            <a:pPr>
              <a:buNone/>
            </a:pPr>
            <a:r>
              <a:rPr lang="en-US" sz="1100" dirty="0">
                <a:solidFill>
                  <a:srgbClr val="002060"/>
                </a:solidFill>
              </a:rPr>
              <a:t>58</a:t>
            </a:r>
          </a:p>
          <a:p>
            <a:pPr>
              <a:buNone/>
            </a:pPr>
            <a:r>
              <a:rPr lang="en-US" sz="1100" dirty="0">
                <a:solidFill>
                  <a:srgbClr val="002060"/>
                </a:solidFill>
              </a:rPr>
              <a:t>59 XGpio_Initialize(&amp;dip, XPAR_SWITCHES_DEVICE_ID);</a:t>
            </a:r>
          </a:p>
          <a:p>
            <a:pPr>
              <a:buNone/>
            </a:pPr>
            <a:r>
              <a:rPr lang="en-US" sz="1100" dirty="0">
                <a:solidFill>
                  <a:srgbClr val="002060"/>
                </a:solidFill>
              </a:rPr>
              <a:t>60 XGpio_SetDataDirection(&amp;dip, 1, 0xffffffff);</a:t>
            </a:r>
          </a:p>
          <a:p>
            <a:pPr>
              <a:buNone/>
            </a:pPr>
            <a:r>
              <a:rPr lang="en-US" sz="1100" dirty="0">
                <a:solidFill>
                  <a:srgbClr val="002060"/>
                </a:solidFill>
              </a:rPr>
              <a:t>61</a:t>
            </a:r>
          </a:p>
          <a:p>
            <a:pPr>
              <a:buNone/>
            </a:pPr>
            <a:r>
              <a:rPr lang="en-US" sz="1100" dirty="0">
                <a:solidFill>
                  <a:srgbClr val="002060"/>
                </a:solidFill>
              </a:rPr>
              <a:t>62 XGpio_Initialize(&amp;push, XPAR_BUTTONS_DEVICE_ID);</a:t>
            </a:r>
          </a:p>
          <a:p>
            <a:pPr>
              <a:buNone/>
            </a:pPr>
            <a:r>
              <a:rPr lang="en-US" sz="1100" dirty="0">
                <a:solidFill>
                  <a:srgbClr val="002060"/>
                </a:solidFill>
              </a:rPr>
              <a:t>63 XGpio_SetDataDirection(&amp;push, 1, 0xffffffff);</a:t>
            </a:r>
          </a:p>
          <a:p>
            <a:pPr>
              <a:buNone/>
            </a:pPr>
            <a:r>
              <a:rPr lang="en-US" sz="1100" dirty="0">
                <a:solidFill>
                  <a:srgbClr val="002060"/>
                </a:solidFill>
              </a:rPr>
              <a:t>64</a:t>
            </a:r>
          </a:p>
          <a:p>
            <a:pPr>
              <a:buNone/>
            </a:pPr>
            <a:r>
              <a:rPr lang="en-US" sz="1100" dirty="0">
                <a:solidFill>
                  <a:srgbClr val="002060"/>
                </a:solidFill>
              </a:rPr>
              <a:t>65 dip_check_prev = XGpio_DiscreteRead(&amp;dip, 1);</a:t>
            </a:r>
          </a:p>
          <a:p>
            <a:pPr>
              <a:buNone/>
            </a:pPr>
            <a:r>
              <a:rPr lang="en-US" sz="1100" dirty="0">
                <a:solidFill>
                  <a:srgbClr val="002060"/>
                </a:solidFill>
              </a:rPr>
              <a:t>66 timerLoadValue = (ONE_LED * dip_check_prev) + TMR_BASE;</a:t>
            </a:r>
          </a:p>
          <a:p>
            <a:pPr>
              <a:buNone/>
            </a:pPr>
            <a:r>
              <a:rPr lang="en-US" sz="1100" dirty="0">
                <a:solidFill>
                  <a:srgbClr val="002060"/>
                </a:solidFill>
              </a:rPr>
              <a:t>67 status = timerInit();</a:t>
            </a:r>
          </a:p>
          <a:p>
            <a:pPr>
              <a:buNone/>
            </a:pPr>
            <a:r>
              <a:rPr lang="en-US" sz="1100" dirty="0">
                <a:solidFill>
                  <a:srgbClr val="002060"/>
                </a:solidFill>
              </a:rPr>
              <a:t>68 status = intcInit(&amp;push);</a:t>
            </a:r>
          </a:p>
          <a:p>
            <a:pPr>
              <a:buNone/>
            </a:pPr>
            <a:r>
              <a:rPr lang="en-US" sz="1100" dirty="0">
                <a:solidFill>
                  <a:srgbClr val="002060"/>
                </a:solidFill>
              </a:rPr>
              <a:t>69 if (status == XST_SUCCESS) {</a:t>
            </a:r>
          </a:p>
          <a:p>
            <a:pPr>
              <a:buNone/>
            </a:pPr>
            <a:r>
              <a:rPr lang="en-US" sz="1100" dirty="0">
                <a:solidFill>
                  <a:srgbClr val="002060"/>
                </a:solidFill>
              </a:rPr>
              <a:t>70 #ifdef DEBUG</a:t>
            </a:r>
          </a:p>
          <a:p>
            <a:pPr>
              <a:buNone/>
            </a:pPr>
            <a:r>
              <a:rPr lang="en-US" sz="1100" dirty="0">
                <a:solidFill>
                  <a:srgbClr val="002060"/>
                </a:solidFill>
              </a:rPr>
              <a:t>71 xil_printf("Successfully Initialized Timer\r\n");</a:t>
            </a:r>
          </a:p>
          <a:p>
            <a:pPr>
              <a:buNone/>
            </a:pPr>
            <a:r>
              <a:rPr lang="en-US" sz="1100" dirty="0">
                <a:solidFill>
                  <a:srgbClr val="002060"/>
                </a:solidFill>
              </a:rPr>
              <a:t>72 #endif</a:t>
            </a:r>
          </a:p>
        </p:txBody>
      </p:sp>
      <p:sp>
        <p:nvSpPr>
          <p:cNvPr id="5" name="TextBox 4"/>
          <p:cNvSpPr txBox="1"/>
          <p:nvPr/>
        </p:nvSpPr>
        <p:spPr>
          <a:xfrm>
            <a:off x="4648200" y="685800"/>
            <a:ext cx="4419600" cy="5949321"/>
          </a:xfrm>
          <a:prstGeom prst="rect">
            <a:avLst/>
          </a:prstGeom>
          <a:solidFill>
            <a:srgbClr val="FFC000"/>
          </a:solidFill>
        </p:spPr>
        <p:txBody>
          <a:bodyPr wrap="square" rtlCol="0">
            <a:spAutoFit/>
          </a:bodyPr>
          <a:lstStyle/>
          <a:p>
            <a:pPr>
              <a:buNone/>
            </a:pPr>
            <a:r>
              <a:rPr lang="en-US" sz="1100" dirty="0">
                <a:solidFill>
                  <a:srgbClr val="002060"/>
                </a:solidFill>
              </a:rPr>
              <a:t>73 } else {</a:t>
            </a:r>
          </a:p>
          <a:p>
            <a:pPr>
              <a:buNone/>
            </a:pPr>
            <a:r>
              <a:rPr lang="en-US" sz="1100" dirty="0">
                <a:solidFill>
                  <a:srgbClr val="002060"/>
                </a:solidFill>
              </a:rPr>
              <a:t>74 #ifdef DEBUG</a:t>
            </a:r>
          </a:p>
          <a:p>
            <a:pPr>
              <a:buNone/>
            </a:pPr>
            <a:r>
              <a:rPr lang="en-US" sz="1100" dirty="0">
                <a:solidFill>
                  <a:srgbClr val="002060"/>
                </a:solidFill>
              </a:rPr>
              <a:t>75 xil_printf("### Failed to initialize Timer ###\r\n"); #endif</a:t>
            </a:r>
          </a:p>
          <a:p>
            <a:pPr>
              <a:buNone/>
            </a:pPr>
            <a:r>
              <a:rPr lang="en-US" sz="1100" dirty="0">
                <a:solidFill>
                  <a:srgbClr val="002060"/>
                </a:solidFill>
              </a:rPr>
              <a:t>77 return XST_FAILURE;</a:t>
            </a:r>
          </a:p>
          <a:p>
            <a:pPr>
              <a:buNone/>
            </a:pPr>
            <a:r>
              <a:rPr lang="en-US" sz="1100" dirty="0">
                <a:solidFill>
                  <a:srgbClr val="002060"/>
                </a:solidFill>
              </a:rPr>
              <a:t>78 }</a:t>
            </a:r>
          </a:p>
          <a:p>
            <a:pPr>
              <a:buNone/>
            </a:pPr>
            <a:r>
              <a:rPr lang="en-US" sz="1100" dirty="0">
                <a:solidFill>
                  <a:srgbClr val="002060"/>
                </a:solidFill>
              </a:rPr>
              <a:t>80 if (status == XST_SUCCESS) {</a:t>
            </a:r>
          </a:p>
          <a:p>
            <a:pPr>
              <a:buNone/>
            </a:pPr>
            <a:r>
              <a:rPr lang="en-US" sz="1100" dirty="0">
                <a:solidFill>
                  <a:srgbClr val="002060"/>
                </a:solidFill>
              </a:rPr>
              <a:t>81 #ifdef DEBUG</a:t>
            </a:r>
          </a:p>
          <a:p>
            <a:pPr>
              <a:buNone/>
            </a:pPr>
            <a:r>
              <a:rPr lang="en-US" sz="1100" dirty="0">
                <a:solidFill>
                  <a:srgbClr val="002060"/>
                </a:solidFill>
              </a:rPr>
              <a:t>82 xil_printf("Successfully Initialized Interrupts\r\n"); #endif</a:t>
            </a:r>
          </a:p>
          <a:p>
            <a:pPr>
              <a:buNone/>
            </a:pPr>
            <a:r>
              <a:rPr lang="en-US" sz="1100" dirty="0">
                <a:solidFill>
                  <a:srgbClr val="002060"/>
                </a:solidFill>
              </a:rPr>
              <a:t>84 } else {</a:t>
            </a:r>
          </a:p>
          <a:p>
            <a:pPr>
              <a:buNone/>
            </a:pPr>
            <a:r>
              <a:rPr lang="en-US" sz="1100" dirty="0">
                <a:solidFill>
                  <a:srgbClr val="002060"/>
                </a:solidFill>
              </a:rPr>
              <a:t>85 #ifdef DEBUG</a:t>
            </a:r>
          </a:p>
          <a:p>
            <a:pPr>
              <a:buNone/>
            </a:pPr>
            <a:r>
              <a:rPr lang="en-US" sz="1100" dirty="0">
                <a:solidFill>
                  <a:srgbClr val="002060"/>
                </a:solidFill>
              </a:rPr>
              <a:t>86 xil_printf("### Failed to initialize Interrupts ###\r\n"); #endif</a:t>
            </a:r>
          </a:p>
          <a:p>
            <a:pPr>
              <a:buNone/>
            </a:pPr>
            <a:r>
              <a:rPr lang="en-US" sz="1100" dirty="0">
                <a:solidFill>
                  <a:srgbClr val="002060"/>
                </a:solidFill>
              </a:rPr>
              <a:t>88 return XST_FAILURE;</a:t>
            </a:r>
          </a:p>
          <a:p>
            <a:pPr>
              <a:buNone/>
            </a:pPr>
            <a:r>
              <a:rPr lang="en-US" sz="1100" dirty="0">
                <a:solidFill>
                  <a:srgbClr val="002060"/>
                </a:solidFill>
              </a:rPr>
              <a:t>89 }</a:t>
            </a:r>
          </a:p>
          <a:p>
            <a:pPr>
              <a:buNone/>
            </a:pPr>
            <a:r>
              <a:rPr lang="en-US" sz="1100" dirty="0">
                <a:solidFill>
                  <a:srgbClr val="002060"/>
                </a:solidFill>
              </a:rPr>
              <a:t>91 resetGame(gsptr);</a:t>
            </a:r>
          </a:p>
          <a:p>
            <a:pPr>
              <a:buNone/>
            </a:pPr>
            <a:r>
              <a:rPr lang="en-US" sz="1100" dirty="0">
                <a:solidFill>
                  <a:srgbClr val="002060"/>
                </a:solidFill>
              </a:rPr>
              <a:t>92 XTmrCtr_Start(TimerInstancePtr, TIMER_NUMBER);</a:t>
            </a:r>
          </a:p>
          <a:p>
            <a:pPr>
              <a:buNone/>
            </a:pPr>
            <a:r>
              <a:rPr lang="en-US" sz="1100" dirty="0">
                <a:solidFill>
                  <a:srgbClr val="002060"/>
                </a:solidFill>
              </a:rPr>
              <a:t>94 // Check for switch changes and update timer accordingly</a:t>
            </a:r>
          </a:p>
          <a:p>
            <a:pPr>
              <a:buNone/>
            </a:pPr>
            <a:r>
              <a:rPr lang="en-US" sz="1100" dirty="0">
                <a:solidFill>
                  <a:srgbClr val="002060"/>
                </a:solidFill>
              </a:rPr>
              <a:t>95 while (1) {</a:t>
            </a:r>
          </a:p>
          <a:p>
            <a:pPr>
              <a:buNone/>
            </a:pPr>
            <a:r>
              <a:rPr lang="en-US" sz="1100" dirty="0">
                <a:solidFill>
                  <a:srgbClr val="002060"/>
                </a:solidFill>
              </a:rPr>
              <a:t>96 dip_check = XGpio_DiscreteRead(&amp;dip, 1);</a:t>
            </a:r>
          </a:p>
          <a:p>
            <a:pPr>
              <a:buNone/>
            </a:pPr>
            <a:r>
              <a:rPr lang="en-US" sz="1100" dirty="0">
                <a:solidFill>
                  <a:srgbClr val="002060"/>
                </a:solidFill>
              </a:rPr>
              <a:t>97 if (dip_check != dip_check_prev) {</a:t>
            </a:r>
          </a:p>
          <a:p>
            <a:pPr>
              <a:buNone/>
            </a:pPr>
            <a:r>
              <a:rPr lang="en-US" sz="1100" dirty="0">
                <a:solidFill>
                  <a:srgbClr val="002060"/>
                </a:solidFill>
              </a:rPr>
              <a:t>98 timerLoadValue = dip_check * ONE_LED + TMR_BASE;</a:t>
            </a:r>
          </a:p>
          <a:p>
            <a:pPr>
              <a:buNone/>
            </a:pPr>
            <a:r>
              <a:rPr lang="en-US" sz="1100" dirty="0">
                <a:solidFill>
                  <a:srgbClr val="002060"/>
                </a:solidFill>
              </a:rPr>
              <a:t>99 dip_check_prev = dip_check;</a:t>
            </a:r>
          </a:p>
          <a:p>
            <a:pPr>
              <a:buNone/>
            </a:pPr>
            <a:r>
              <a:rPr lang="en-US" sz="1100" dirty="0">
                <a:solidFill>
                  <a:srgbClr val="002060"/>
                </a:solidFill>
              </a:rPr>
              <a:t>100 }</a:t>
            </a:r>
          </a:p>
          <a:p>
            <a:pPr>
              <a:buNone/>
            </a:pPr>
            <a:r>
              <a:rPr lang="en-US" sz="1100" dirty="0">
                <a:solidFill>
                  <a:srgbClr val="002060"/>
                </a:solidFill>
              </a:rPr>
              <a:t>101 if (gsptr-&gt;changed != NO_NEW_DATA) {</a:t>
            </a:r>
          </a:p>
          <a:p>
            <a:pPr>
              <a:buNone/>
            </a:pPr>
            <a:r>
              <a:rPr lang="en-US" sz="1100" dirty="0">
                <a:solidFill>
                  <a:srgbClr val="002060"/>
                </a:solidFill>
              </a:rPr>
              <a:t>102 xil_printf("Player 1: %d | Player 2: %d\r\n",</a:t>
            </a:r>
          </a:p>
          <a:p>
            <a:pPr>
              <a:buNone/>
            </a:pPr>
            <a:r>
              <a:rPr lang="en-US" sz="1100" dirty="0">
                <a:solidFill>
                  <a:srgbClr val="002060"/>
                </a:solidFill>
              </a:rPr>
              <a:t>103 (unsigned int) gsptr-&gt;scorePlayer1,</a:t>
            </a:r>
          </a:p>
          <a:p>
            <a:pPr>
              <a:buNone/>
            </a:pPr>
            <a:r>
              <a:rPr lang="en-US" sz="1100" dirty="0">
                <a:solidFill>
                  <a:srgbClr val="002060"/>
                </a:solidFill>
              </a:rPr>
              <a:t>104 (unsigned int) gsptr-&gt;scorePlayer2);</a:t>
            </a:r>
          </a:p>
          <a:p>
            <a:pPr>
              <a:buNone/>
            </a:pPr>
            <a:r>
              <a:rPr lang="en-US" sz="1100" dirty="0">
                <a:solidFill>
                  <a:srgbClr val="002060"/>
                </a:solidFill>
              </a:rPr>
              <a:t>105 gsptr-&gt;changed = NO_NEW_DATA;</a:t>
            </a:r>
          </a:p>
          <a:p>
            <a:pPr>
              <a:buNone/>
            </a:pPr>
            <a:r>
              <a:rPr lang="en-US" sz="1100" dirty="0">
                <a:solidFill>
                  <a:srgbClr val="002060"/>
                </a:solidFill>
              </a:rPr>
              <a:t>106 }</a:t>
            </a:r>
          </a:p>
          <a:p>
            <a:pPr>
              <a:buNone/>
            </a:pPr>
            <a:r>
              <a:rPr lang="en-US" sz="1100" dirty="0">
                <a:solidFill>
                  <a:srgbClr val="002060"/>
                </a:solidFill>
              </a:rPr>
              <a:t>108 return 0;  }</a:t>
            </a:r>
          </a:p>
        </p:txBody>
      </p:sp>
    </p:spTree>
    <p:extLst>
      <p:ext uri="{BB962C8B-B14F-4D97-AF65-F5344CB8AC3E}">
        <p14:creationId xmlns:p14="http://schemas.microsoft.com/office/powerpoint/2010/main" val="392210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Vector Table, Handlers, Interrupts</a:t>
            </a:r>
          </a:p>
        </p:txBody>
      </p:sp>
      <p:sp>
        <p:nvSpPr>
          <p:cNvPr id="3" name="Text Placeholder 2"/>
          <p:cNvSpPr>
            <a:spLocks noGrp="1"/>
          </p:cNvSpPr>
          <p:nvPr>
            <p:ph type="body" sz="quarter" idx="10"/>
          </p:nvPr>
        </p:nvSpPr>
        <p:spPr/>
        <p:txBody>
          <a:bodyPr/>
          <a:lstStyle/>
          <a:p>
            <a:r>
              <a:rPr lang="en-US" dirty="0"/>
              <a:t>Exceptions:</a:t>
            </a:r>
          </a:p>
          <a:p>
            <a:pPr lvl="1"/>
            <a:r>
              <a:rPr lang="en-US" dirty="0"/>
              <a:t>ARM calls all special events “Exceptions” because they are exceptions to the normal instruction execution</a:t>
            </a:r>
          </a:p>
          <a:p>
            <a:r>
              <a:rPr lang="en-US" dirty="0"/>
              <a:t>Vector Table </a:t>
            </a:r>
          </a:p>
          <a:p>
            <a:pPr lvl="1"/>
            <a:r>
              <a:rPr lang="en-US" dirty="0"/>
              <a:t>ARM has a fixed address table (vector table) to store the starting addresses of subroutines, handlers, to serve exceptions</a:t>
            </a:r>
          </a:p>
          <a:p>
            <a:r>
              <a:rPr lang="en-US" dirty="0"/>
              <a:t>Handlers – interrupt service routines</a:t>
            </a:r>
          </a:p>
          <a:p>
            <a:pPr lvl="1"/>
            <a:r>
              <a:rPr lang="en-US" dirty="0"/>
              <a:t>The vector table needs to be initialized with right handlers</a:t>
            </a:r>
          </a:p>
          <a:p>
            <a:r>
              <a:rPr lang="en-US" dirty="0"/>
              <a:t>Interrupts</a:t>
            </a:r>
          </a:p>
          <a:p>
            <a:pPr lvl="1"/>
            <a:r>
              <a:rPr lang="en-US" dirty="0"/>
              <a:t>External peripherals, devices and software call their special events “Interrupts” because they interrupt the normal program execution of ARM</a:t>
            </a:r>
          </a:p>
          <a:p>
            <a:endParaRPr lang="en-US" dirty="0"/>
          </a:p>
          <a:p>
            <a:endParaRPr lang="en-US" dirty="0"/>
          </a:p>
        </p:txBody>
      </p:sp>
      <p:sp>
        <p:nvSpPr>
          <p:cNvPr id="4" name="TextBox 3"/>
          <p:cNvSpPr txBox="1"/>
          <p:nvPr/>
        </p:nvSpPr>
        <p:spPr>
          <a:xfrm>
            <a:off x="4800600" y="6198026"/>
            <a:ext cx="38100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spTree>
    <p:extLst>
      <p:ext uri="{BB962C8B-B14F-4D97-AF65-F5344CB8AC3E}">
        <p14:creationId xmlns:p14="http://schemas.microsoft.com/office/powerpoint/2010/main" val="79090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INTERRUPTS ON THE ZYNQ SOC</a:t>
            </a:r>
          </a:p>
        </p:txBody>
      </p:sp>
      <p:sp>
        <p:nvSpPr>
          <p:cNvPr id="3" name="Text Placeholder 2"/>
          <p:cNvSpPr>
            <a:spLocks noGrp="1"/>
          </p:cNvSpPr>
          <p:nvPr>
            <p:ph type="body" sz="quarter" idx="10"/>
          </p:nvPr>
        </p:nvSpPr>
        <p:spPr/>
        <p:txBody>
          <a:bodyPr/>
          <a:lstStyle/>
          <a:p>
            <a:r>
              <a:rPr lang="en-US" dirty="0"/>
              <a:t>1. The interrupt is shown as pending.</a:t>
            </a:r>
          </a:p>
          <a:p>
            <a:r>
              <a:rPr lang="en-US" dirty="0"/>
              <a:t>2. The processor stops executing the current thread.</a:t>
            </a:r>
          </a:p>
          <a:p>
            <a:r>
              <a:rPr lang="en-US" dirty="0"/>
              <a:t>3. The processor saves the state of the thread in the stack to allow processing to continue once it has handled the interrupt.</a:t>
            </a:r>
          </a:p>
          <a:p>
            <a:r>
              <a:rPr lang="en-US" dirty="0"/>
              <a:t>4. The processor executes the interrupt service routine, which defines how the interrupt is to be handled.</a:t>
            </a:r>
          </a:p>
          <a:p>
            <a:r>
              <a:rPr lang="en-US" dirty="0"/>
              <a:t>5. The processor resumes operation of the interrupted thread after restoring it from the stack</a:t>
            </a:r>
          </a:p>
        </p:txBody>
      </p:sp>
      <p:sp>
        <p:nvSpPr>
          <p:cNvPr id="4" name="TextBox 3"/>
          <p:cNvSpPr txBox="1"/>
          <p:nvPr/>
        </p:nvSpPr>
        <p:spPr>
          <a:xfrm>
            <a:off x="1600200" y="6293706"/>
            <a:ext cx="38100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pic>
        <p:nvPicPr>
          <p:cNvPr id="5" name="Picture 4"/>
          <p:cNvPicPr>
            <a:picLocks noChangeAspect="1"/>
          </p:cNvPicPr>
          <p:nvPr/>
        </p:nvPicPr>
        <p:blipFill>
          <a:blip r:embed="rId2"/>
          <a:stretch>
            <a:fillRect/>
          </a:stretch>
        </p:blipFill>
        <p:spPr>
          <a:xfrm>
            <a:off x="5480577" y="3429000"/>
            <a:ext cx="3130023" cy="3352800"/>
          </a:xfrm>
          <a:prstGeom prst="rect">
            <a:avLst/>
          </a:prstGeom>
        </p:spPr>
      </p:pic>
    </p:spTree>
    <p:extLst>
      <p:ext uri="{BB962C8B-B14F-4D97-AF65-F5344CB8AC3E}">
        <p14:creationId xmlns:p14="http://schemas.microsoft.com/office/powerpoint/2010/main" val="269714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Generic Interrupt Controller (GIC)</a:t>
            </a:r>
          </a:p>
        </p:txBody>
      </p:sp>
      <p:sp>
        <p:nvSpPr>
          <p:cNvPr id="7" name="TextBox 6"/>
          <p:cNvSpPr txBox="1"/>
          <p:nvPr/>
        </p:nvSpPr>
        <p:spPr>
          <a:xfrm>
            <a:off x="4800600" y="6198027"/>
            <a:ext cx="37338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pic>
        <p:nvPicPr>
          <p:cNvPr id="4" name="Picture 3"/>
          <p:cNvPicPr>
            <a:picLocks noChangeAspect="1"/>
          </p:cNvPicPr>
          <p:nvPr/>
        </p:nvPicPr>
        <p:blipFill>
          <a:blip r:embed="rId3"/>
          <a:stretch>
            <a:fillRect/>
          </a:stretch>
        </p:blipFill>
        <p:spPr>
          <a:xfrm>
            <a:off x="609600" y="603800"/>
            <a:ext cx="8143875" cy="5594227"/>
          </a:xfrm>
          <a:prstGeom prst="rect">
            <a:avLst/>
          </a:prstGeom>
        </p:spPr>
      </p:pic>
    </p:spTree>
    <p:extLst>
      <p:ext uri="{BB962C8B-B14F-4D97-AF65-F5344CB8AC3E}">
        <p14:creationId xmlns:p14="http://schemas.microsoft.com/office/powerpoint/2010/main" val="360311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Sources: 16+44+16+5=81</a:t>
            </a:r>
          </a:p>
        </p:txBody>
      </p:sp>
      <p:sp>
        <p:nvSpPr>
          <p:cNvPr id="3" name="Text Placeholder 2"/>
          <p:cNvSpPr>
            <a:spLocks noGrp="1"/>
          </p:cNvSpPr>
          <p:nvPr>
            <p:ph type="body" sz="quarter" idx="10"/>
          </p:nvPr>
        </p:nvSpPr>
        <p:spPr/>
        <p:txBody>
          <a:bodyPr/>
          <a:lstStyle/>
          <a:p>
            <a:r>
              <a:rPr lang="en-US" dirty="0"/>
              <a:t>Software-generated interrupts</a:t>
            </a:r>
          </a:p>
          <a:p>
            <a:pPr lvl="1"/>
            <a:r>
              <a:rPr lang="en-US" dirty="0"/>
              <a:t>16 such interrupts for each processor. They can interrupt one or both of the Zynq SoC’s ARM® Cortex™-A9 processor cores.</a:t>
            </a:r>
          </a:p>
          <a:p>
            <a:r>
              <a:rPr lang="en-US" dirty="0"/>
              <a:t>Shared peripheral interrupts</a:t>
            </a:r>
          </a:p>
          <a:p>
            <a:pPr lvl="1"/>
            <a:r>
              <a:rPr lang="en-US" dirty="0"/>
              <a:t>60 interrupts can come from the I/O peripherals, or to and from the programmable logic (PL) side of the device. They are shared between the Zynq SoC’s two CPUs.</a:t>
            </a:r>
          </a:p>
          <a:p>
            <a:pPr lvl="1"/>
            <a:r>
              <a:rPr lang="en-US" dirty="0"/>
              <a:t>44 interrupts can be routed to either CPU from the I/O peripherals.</a:t>
            </a:r>
          </a:p>
          <a:p>
            <a:pPr lvl="1"/>
            <a:r>
              <a:rPr lang="en-US" dirty="0"/>
              <a:t>16 interrupts can be routed from the PL.</a:t>
            </a:r>
          </a:p>
          <a:p>
            <a:r>
              <a:rPr lang="en-US" dirty="0"/>
              <a:t>Private peripheral interrupts</a:t>
            </a:r>
          </a:p>
          <a:p>
            <a:pPr lvl="1"/>
            <a:r>
              <a:rPr lang="en-US" dirty="0"/>
              <a:t>5 interrupts in this category are private to each CPU—for example CPU timer, CPU watchdog timer and dedicated PL-to-CPU interrupt.</a:t>
            </a:r>
          </a:p>
        </p:txBody>
      </p:sp>
      <p:sp>
        <p:nvSpPr>
          <p:cNvPr id="5" name="TextBox 4"/>
          <p:cNvSpPr txBox="1"/>
          <p:nvPr/>
        </p:nvSpPr>
        <p:spPr>
          <a:xfrm>
            <a:off x="4800600" y="6248399"/>
            <a:ext cx="38862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spTree>
    <p:extLst>
      <p:ext uri="{BB962C8B-B14F-4D97-AF65-F5344CB8AC3E}">
        <p14:creationId xmlns:p14="http://schemas.microsoft.com/office/powerpoint/2010/main" val="334620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00600" y="6198026"/>
            <a:ext cx="3810000" cy="261610"/>
          </a:xfrm>
          <a:prstGeom prst="rect">
            <a:avLst/>
          </a:prstGeom>
          <a:noFill/>
        </p:spPr>
        <p:txBody>
          <a:bodyPr wrap="square" rtlCol="0">
            <a:spAutoFit/>
          </a:bodyPr>
          <a:lstStyle/>
          <a:p>
            <a:pPr lvl="0">
              <a:buNone/>
            </a:pPr>
            <a:r>
              <a:rPr lang="en-GB" sz="1100" dirty="0">
                <a:solidFill>
                  <a:srgbClr val="0070C0"/>
                </a:solidFill>
                <a:effectLst/>
              </a:rPr>
              <a:t>How to </a:t>
            </a:r>
            <a:r>
              <a:rPr lang="en-GB" sz="1100" i="1" dirty="0">
                <a:solidFill>
                  <a:srgbClr val="0070C0"/>
                </a:solidFill>
                <a:effectLst/>
              </a:rPr>
              <a:t>Use Interrupts</a:t>
            </a:r>
            <a:r>
              <a:rPr lang="en-GB" sz="1100" dirty="0">
                <a:solidFill>
                  <a:srgbClr val="0070C0"/>
                </a:solidFill>
                <a:effectLst/>
              </a:rPr>
              <a:t> on the Zynq SoC, Xcell Journal 87</a:t>
            </a:r>
            <a:endParaRPr lang="en-US" sz="1100" dirty="0">
              <a:solidFill>
                <a:srgbClr val="0070C0"/>
              </a:solidFill>
              <a:effectLst/>
            </a:endParaRPr>
          </a:p>
        </p:txBody>
      </p:sp>
      <p:pic>
        <p:nvPicPr>
          <p:cNvPr id="6" name="Picture 5"/>
          <p:cNvPicPr>
            <a:picLocks noChangeAspect="1"/>
          </p:cNvPicPr>
          <p:nvPr/>
        </p:nvPicPr>
        <p:blipFill>
          <a:blip r:embed="rId3"/>
          <a:stretch>
            <a:fillRect/>
          </a:stretch>
        </p:blipFill>
        <p:spPr>
          <a:xfrm>
            <a:off x="609600" y="152400"/>
            <a:ext cx="7934325" cy="5741721"/>
          </a:xfrm>
          <a:prstGeom prst="rect">
            <a:avLst/>
          </a:prstGeom>
        </p:spPr>
      </p:pic>
    </p:spTree>
    <p:extLst>
      <p:ext uri="{BB962C8B-B14F-4D97-AF65-F5344CB8AC3E}">
        <p14:creationId xmlns:p14="http://schemas.microsoft.com/office/powerpoint/2010/main" val="2389338889"/>
      </p:ext>
    </p:extLst>
  </p:cSld>
  <p:clrMapOvr>
    <a:masterClrMapping/>
  </p:clrMapOvr>
</p:sld>
</file>

<file path=ppt/theme/theme1.xml><?xml version="1.0" encoding="utf-8"?>
<a:theme xmlns:a="http://schemas.openxmlformats.org/drawingml/2006/main" name="slide with bullets">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3">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efault Design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efault Design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efault Design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efault Design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10spring2017SoC Vivado, Zynq-7000" id="{ABE65AE7-A4EF-451D-A42F-6182CD7A4176}" vid="{C6A3C767-86A2-40C8-85BE-312FF72B164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2017spring software and hardware template</Template>
  <TotalTime>12720</TotalTime>
  <Words>4498</Words>
  <Application>Microsoft Office PowerPoint</Application>
  <PresentationFormat>On-screen Show (4:3)</PresentationFormat>
  <Paragraphs>518</Paragraphs>
  <Slides>46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Courier New</vt:lpstr>
      <vt:lpstr>Tahoma</vt:lpstr>
      <vt:lpstr>Times</vt:lpstr>
      <vt:lpstr>Times New Roman</vt:lpstr>
      <vt:lpstr>Vivaldi</vt:lpstr>
      <vt:lpstr>Wingdings</vt:lpstr>
      <vt:lpstr>slide with bullets</vt:lpstr>
      <vt:lpstr>Lecture 15 ARM interrupts and Interrupt-Driven Ping-Pong</vt:lpstr>
      <vt:lpstr>References on Interrupts</vt:lpstr>
      <vt:lpstr>Recommended Reading Materials on Interrupts</vt:lpstr>
      <vt:lpstr>Exceptions from the ARM Architecture Reference Manual</vt:lpstr>
      <vt:lpstr>Exceptions, Vector Table, Handlers, Interrupts</vt:lpstr>
      <vt:lpstr>PROCESSING THE INTERRUPTS ON THE ZYNQ SOC</vt:lpstr>
      <vt:lpstr>ARM® Generic Interrupt Controller (GIC)</vt:lpstr>
      <vt:lpstr>Interrupt Sources: 16+44+16+5=81</vt:lpstr>
      <vt:lpstr>PowerPoint Presentation</vt:lpstr>
      <vt:lpstr>Flow of Interrupt Handling Process and Configuration</vt:lpstr>
      <vt:lpstr>Three Levels of Interrupt Configurations with A9 Core, GIC, Interrupts</vt:lpstr>
      <vt:lpstr>Interrupt Configuration for A9 Core in xil_exception.h</vt:lpstr>
      <vt:lpstr>Interrupt Configuration for GIC in xscugic.h</vt:lpstr>
      <vt:lpstr>Interrupt Configuration for XGPIO in xgpio.h</vt:lpstr>
      <vt:lpstr>API Functions implemented in xgpio_intr.c</vt:lpstr>
      <vt:lpstr>Interrupt Configuration for AXI Timer in xtmrctr.h</vt:lpstr>
      <vt:lpstr>Zynq_Book_Tutorials 2, The_Zynq_Book_Tutorials, v1.2 </vt:lpstr>
      <vt:lpstr>Zynq_Book_Tutorials 2: Interrupt Hardware Configuration</vt:lpstr>
      <vt:lpstr>The board support package (BSP) and Interrupts on the Zynq SoC</vt:lpstr>
      <vt:lpstr>Device IDs and Device Instances</vt:lpstr>
      <vt:lpstr>Flow of Interrupt Handling Process and Configuration</vt:lpstr>
      <vt:lpstr>Initialize the Cortex A9 Exceptions</vt:lpstr>
      <vt:lpstr>Initialize The Generic Interrupt Controller Instance INTCInst</vt:lpstr>
      <vt:lpstr>Initialize an Interrupt from XGPIO: XGpio_InterruptEnable()</vt:lpstr>
      <vt:lpstr>Initialize an Interrupt from a Peripheral Device: XGpio_InterruptGlobalEnable()</vt:lpstr>
      <vt:lpstr>AXI GPIO Core </vt:lpstr>
      <vt:lpstr>AXI GPIO Ports and Interrupt: Port Pin Change Interrupt </vt:lpstr>
      <vt:lpstr>AXI GPIO Register Space </vt:lpstr>
      <vt:lpstr>AXI GPIO Interrupt Registers </vt:lpstr>
      <vt:lpstr>AXI GPIO Interrupt Registers </vt:lpstr>
      <vt:lpstr>AXI Timers – Implemented on FPGA fabric</vt:lpstr>
      <vt:lpstr>AXI Timers on FPGA Fabric</vt:lpstr>
      <vt:lpstr>AXI Timers  on FPGA Fabric</vt:lpstr>
      <vt:lpstr>PowerPoint Presentation</vt:lpstr>
      <vt:lpstr>PowerPoint Presentation</vt:lpstr>
      <vt:lpstr>AXI Timers: Registers</vt:lpstr>
      <vt:lpstr>AXI Timers: Timer Control/Status Register 0</vt:lpstr>
      <vt:lpstr>AXI Timers Driver Functions, xtmrctr.h, xtmrctr.c under tmrctr_v3.c</vt:lpstr>
      <vt:lpstr>AXI Timers Driver Functions, xtmrctr.h, xtmrctr.c under tmrctr_v3.c</vt:lpstr>
      <vt:lpstr>To Clear Interrupt Flag: void XTmrCtr_Start(); in xtmrctr.c</vt:lpstr>
      <vt:lpstr>AXI Timers: xtmrctr_intr.h, xtmrctr_intr.c</vt:lpstr>
      <vt:lpstr>interrupt_counter_2D.c: Setup AXI Timer</vt:lpstr>
      <vt:lpstr>interrupt_counter_2D.c: AXI Timer Interrupt Handler</vt:lpstr>
      <vt:lpstr>Lab #8 Interrupt-Driven LED Ping-Pong Game: David Mehl’s Code</vt:lpstr>
      <vt:lpstr>Lab #8 Interrupt-Driven LED Ping-Pong Game: David Mehl’s Code</vt:lpstr>
      <vt:lpstr>Lab #8 Interrupt-Driven LED Ping-Pong Game: David Mehl’s Code</vt:lpstr>
    </vt:vector>
  </TitlesOfParts>
  <Company>Rose-Hulman Inst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430 Microcomputers</dc:title>
  <dc:creator>Laptop Software Suite</dc:creator>
  <cp:lastModifiedBy>guest_user</cp:lastModifiedBy>
  <cp:revision>1499</cp:revision>
  <cp:lastPrinted>2017-01-10T17:56:44Z</cp:lastPrinted>
  <dcterms:created xsi:type="dcterms:W3CDTF">1999-12-06T02:14:27Z</dcterms:created>
  <dcterms:modified xsi:type="dcterms:W3CDTF">2019-06-08T00:56:09Z</dcterms:modified>
</cp:coreProperties>
</file>