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61" r:id="rId1"/>
  </p:sldMasterIdLst>
  <p:notesMasterIdLst>
    <p:notesMasterId r:id="rId52"/>
  </p:notesMasterIdLst>
  <p:handoutMasterIdLst>
    <p:handoutMasterId r:id="rId53"/>
  </p:handoutMasterIdLst>
  <p:sldIdLst>
    <p:sldId id="640" r:id="rId2"/>
    <p:sldId id="767" r:id="rId3"/>
    <p:sldId id="821" r:id="rId4"/>
    <p:sldId id="769" r:id="rId5"/>
    <p:sldId id="771" r:id="rId6"/>
    <p:sldId id="772" r:id="rId7"/>
    <p:sldId id="773" r:id="rId8"/>
    <p:sldId id="778" r:id="rId9"/>
    <p:sldId id="779" r:id="rId10"/>
    <p:sldId id="780" r:id="rId11"/>
    <p:sldId id="781" r:id="rId12"/>
    <p:sldId id="782" r:id="rId13"/>
    <p:sldId id="783" r:id="rId14"/>
    <p:sldId id="784" r:id="rId15"/>
    <p:sldId id="787" r:id="rId16"/>
    <p:sldId id="790" r:id="rId17"/>
    <p:sldId id="817" r:id="rId18"/>
    <p:sldId id="822" r:id="rId19"/>
    <p:sldId id="825" r:id="rId20"/>
    <p:sldId id="823" r:id="rId21"/>
    <p:sldId id="824" r:id="rId22"/>
    <p:sldId id="820" r:id="rId23"/>
    <p:sldId id="830" r:id="rId24"/>
    <p:sldId id="828" r:id="rId25"/>
    <p:sldId id="829" r:id="rId26"/>
    <p:sldId id="826" r:id="rId27"/>
    <p:sldId id="827" r:id="rId28"/>
    <p:sldId id="795" r:id="rId29"/>
    <p:sldId id="797" r:id="rId30"/>
    <p:sldId id="796" r:id="rId31"/>
    <p:sldId id="804" r:id="rId32"/>
    <p:sldId id="805" r:id="rId33"/>
    <p:sldId id="803" r:id="rId34"/>
    <p:sldId id="799" r:id="rId35"/>
    <p:sldId id="800" r:id="rId36"/>
    <p:sldId id="801" r:id="rId37"/>
    <p:sldId id="802" r:id="rId38"/>
    <p:sldId id="806" r:id="rId39"/>
    <p:sldId id="807" r:id="rId40"/>
    <p:sldId id="808" r:id="rId41"/>
    <p:sldId id="809" r:id="rId42"/>
    <p:sldId id="794" r:id="rId43"/>
    <p:sldId id="793" r:id="rId44"/>
    <p:sldId id="812" r:id="rId45"/>
    <p:sldId id="811" r:id="rId46"/>
    <p:sldId id="810" r:id="rId47"/>
    <p:sldId id="813" r:id="rId48"/>
    <p:sldId id="814" r:id="rId49"/>
    <p:sldId id="815" r:id="rId50"/>
    <p:sldId id="816" r:id="rId5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har char="•"/>
      <a:defRPr kumimoji="1" sz="3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har char="•"/>
      <a:defRPr kumimoji="1" sz="3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har char="•"/>
      <a:defRPr kumimoji="1" sz="3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har char="•"/>
      <a:defRPr kumimoji="1" sz="3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har char="•"/>
      <a:defRPr kumimoji="1" sz="3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umimoji="1" sz="3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umimoji="1" sz="3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umimoji="1" sz="3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umimoji="1" sz="3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5411" autoAdjust="0"/>
  </p:normalViewPr>
  <p:slideViewPr>
    <p:cSldViewPr>
      <p:cViewPr varScale="1">
        <p:scale>
          <a:sx n="82" d="100"/>
          <a:sy n="82" d="100"/>
        </p:scale>
        <p:origin x="1536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5400"/>
    </p:cViewPr>
  </p:sorterViewPr>
  <p:notesViewPr>
    <p:cSldViewPr>
      <p:cViewPr>
        <p:scale>
          <a:sx n="100" d="100"/>
          <a:sy n="100" d="100"/>
        </p:scale>
        <p:origin x="-876" y="119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170255" cy="479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7" rIns="96635" bIns="48317" numCol="1" anchor="t" anchorCtr="0" compatLnSpc="1">
            <a:prstTxWarp prst="textNoShape">
              <a:avLst/>
            </a:prstTxWarp>
          </a:bodyPr>
          <a:lstStyle>
            <a:lvl1pPr defTabSz="967009">
              <a:defRPr kumimoji="0" sz="13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Laptop Software Suite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46" y="1"/>
            <a:ext cx="3170254" cy="479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7" rIns="96635" bIns="48317" numCol="1" anchor="t" anchorCtr="0" compatLnSpc="1">
            <a:prstTxWarp prst="textNoShape">
              <a:avLst/>
            </a:prstTxWarp>
          </a:bodyPr>
          <a:lstStyle>
            <a:lvl1pPr algn="r" defTabSz="967009">
              <a:defRPr kumimoji="0" sz="1300">
                <a:solidFill>
                  <a:schemeClr val="tx1"/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372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121634"/>
            <a:ext cx="3170255" cy="479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7" rIns="96635" bIns="48317" numCol="1" anchor="b" anchorCtr="0" compatLnSpc="1">
            <a:prstTxWarp prst="textNoShape">
              <a:avLst/>
            </a:prstTxWarp>
          </a:bodyPr>
          <a:lstStyle>
            <a:lvl1pPr defTabSz="967009">
              <a:defRPr kumimoji="0" sz="13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372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46" y="9121634"/>
            <a:ext cx="3170254" cy="479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7" rIns="96635" bIns="48317" numCol="1" anchor="b" anchorCtr="0" compatLnSpc="1">
            <a:prstTxWarp prst="textNoShape">
              <a:avLst/>
            </a:prstTxWarp>
          </a:bodyPr>
          <a:lstStyle>
            <a:lvl1pPr algn="r" defTabSz="967009">
              <a:defRPr kumimoji="0" sz="1300">
                <a:solidFill>
                  <a:schemeClr val="tx1"/>
                </a:solidFill>
                <a:effectLst/>
              </a:defRPr>
            </a:lvl1pPr>
          </a:lstStyle>
          <a:p>
            <a:fld id="{575B36FB-67C8-4F1C-8499-7888AE05B25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72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504" name="Rectangle 103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170255" cy="479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7" rIns="96635" bIns="48317" numCol="1" anchor="t" anchorCtr="0" compatLnSpc="1">
            <a:prstTxWarp prst="textNoShape">
              <a:avLst/>
            </a:prstTxWarp>
          </a:bodyPr>
          <a:lstStyle>
            <a:lvl1pPr defTabSz="967009">
              <a:buFontTx/>
              <a:buChar char="•"/>
              <a:defRPr kumimoji="0" sz="1300">
                <a:solidFill>
                  <a:schemeClr val="tx1"/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362505" name="Rectangle 103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255713" y="719138"/>
            <a:ext cx="4803775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2506" name="Rectangle 103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690" y="4560817"/>
            <a:ext cx="5365820" cy="4321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7" rIns="96635" bIns="483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2507" name="Rectangle 1035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46" y="1"/>
            <a:ext cx="3170254" cy="479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7" rIns="96635" bIns="48317" numCol="1" anchor="t" anchorCtr="0" compatLnSpc="1">
            <a:prstTxWarp prst="textNoShape">
              <a:avLst/>
            </a:prstTxWarp>
          </a:bodyPr>
          <a:lstStyle>
            <a:lvl1pPr algn="r" defTabSz="967009">
              <a:buFontTx/>
              <a:buChar char="•"/>
              <a:defRPr kumimoji="0" sz="1300">
                <a:solidFill>
                  <a:schemeClr val="tx1"/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362508" name="Rectangle 103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121634"/>
            <a:ext cx="3170255" cy="479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7" rIns="96635" bIns="48317" numCol="1" anchor="b" anchorCtr="0" compatLnSpc="1">
            <a:prstTxWarp prst="textNoShape">
              <a:avLst/>
            </a:prstTxWarp>
          </a:bodyPr>
          <a:lstStyle>
            <a:lvl1pPr defTabSz="967009">
              <a:buFontTx/>
              <a:buChar char="•"/>
              <a:defRPr kumimoji="0" sz="1300">
                <a:solidFill>
                  <a:schemeClr val="tx1"/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362509" name="Rectangle 103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46" y="9121634"/>
            <a:ext cx="3170254" cy="479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7" rIns="96635" bIns="48317" numCol="1" anchor="b" anchorCtr="0" compatLnSpc="1">
            <a:prstTxWarp prst="textNoShape">
              <a:avLst/>
            </a:prstTxWarp>
          </a:bodyPr>
          <a:lstStyle>
            <a:lvl1pPr algn="r" defTabSz="967009">
              <a:buFontTx/>
              <a:buChar char="•"/>
              <a:defRPr kumimoji="0" sz="1300">
                <a:solidFill>
                  <a:schemeClr val="tx1"/>
                </a:solidFill>
                <a:effectLst/>
              </a:defRPr>
            </a:lvl1pPr>
          </a:lstStyle>
          <a:p>
            <a:fld id="{362CC374-0673-434D-B4B6-0BEF1F34546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1932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67E0B-7244-4FBA-90BC-6D93A44AAC2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4332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67E0B-7244-4FBA-90BC-6D93A44AAC2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50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67E0B-7244-4FBA-90BC-6D93A44AAC2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0278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67E0B-7244-4FBA-90BC-6D93A44AAC2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9913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67E0B-7244-4FBA-90BC-6D93A44AAC2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8547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67E0B-7244-4FBA-90BC-6D93A44AAC2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7716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67E0B-7244-4FBA-90BC-6D93A44AAC2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0043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67E0B-7244-4FBA-90BC-6D93A44AAC2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4970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67E0B-7244-4FBA-90BC-6D93A44AAC2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5403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67E0B-7244-4FBA-90BC-6D93A44AAC2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7937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67E0B-7244-4FBA-90BC-6D93A44AAC2C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19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CC374-0673-434D-B4B6-0BEF1F34546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8389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67E0B-7244-4FBA-90BC-6D93A44AAC2C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9338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67E0B-7244-4FBA-90BC-6D93A44AAC2C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6478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67E0B-7244-4FBA-90BC-6D93A44AAC2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9831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67E0B-7244-4FBA-90BC-6D93A44AAC2C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7767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67E0B-7244-4FBA-90BC-6D93A44AAC2C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9998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67E0B-7244-4FBA-90BC-6D93A44AAC2C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6373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67E0B-7244-4FBA-90BC-6D93A44AAC2C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4915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67E0B-7244-4FBA-90BC-6D93A44AAC2C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5943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67E0B-7244-4FBA-90BC-6D93A44AAC2C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042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67E0B-7244-4FBA-90BC-6D93A44AAC2C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791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67E0B-7244-4FBA-90BC-6D93A44AAC2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4404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67E0B-7244-4FBA-90BC-6D93A44AAC2C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0845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67E0B-7244-4FBA-90BC-6D93A44AAC2C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3885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67E0B-7244-4FBA-90BC-6D93A44AAC2C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5407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67E0B-7244-4FBA-90BC-6D93A44AAC2C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2437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67E0B-7244-4FBA-90BC-6D93A44AAC2C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1330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67E0B-7244-4FBA-90BC-6D93A44AAC2C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6511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67E0B-7244-4FBA-90BC-6D93A44AAC2C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1052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67E0B-7244-4FBA-90BC-6D93A44AAC2C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57182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67E0B-7244-4FBA-90BC-6D93A44AAC2C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8832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67E0B-7244-4FBA-90BC-6D93A44AAC2C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946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67E0B-7244-4FBA-90BC-6D93A44AAC2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0348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67E0B-7244-4FBA-90BC-6D93A44AAC2C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134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67E0B-7244-4FBA-90BC-6D93A44AAC2C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2969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67E0B-7244-4FBA-90BC-6D93A44AAC2C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8189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67E0B-7244-4FBA-90BC-6D93A44AAC2C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42096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67E0B-7244-4FBA-90BC-6D93A44AAC2C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58001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67E0B-7244-4FBA-90BC-6D93A44AAC2C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33128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67E0B-7244-4FBA-90BC-6D93A44AAC2C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34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67E0B-7244-4FBA-90BC-6D93A44AAC2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515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67E0B-7244-4FBA-90BC-6D93A44AAC2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355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67E0B-7244-4FBA-90BC-6D93A44AAC2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79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OS/ALERT (OS)</a:t>
            </a:r>
          </a:p>
          <a:p>
            <a:r>
              <a:rPr lang="en-US" dirty="0"/>
              <a:t>The TMP100 and TMP101 feature a One-Shot</a:t>
            </a:r>
          </a:p>
          <a:p>
            <a:r>
              <a:rPr lang="en-US" dirty="0"/>
              <a:t>Temperature Measurement Mode. When the device is in</a:t>
            </a:r>
          </a:p>
          <a:p>
            <a:r>
              <a:rPr lang="en-US" dirty="0"/>
              <a:t>Shutdown Mode, writing a 1 to the OS/ALERT bit will start</a:t>
            </a:r>
          </a:p>
          <a:p>
            <a:r>
              <a:rPr lang="en-US" dirty="0"/>
              <a:t>a single temperature conversion. The device will return to</a:t>
            </a:r>
          </a:p>
          <a:p>
            <a:r>
              <a:rPr lang="en-US" dirty="0"/>
              <a:t>the shutdown state at the completion of the single</a:t>
            </a:r>
          </a:p>
          <a:p>
            <a:r>
              <a:rPr lang="en-US" dirty="0"/>
              <a:t>conversion. This is useful to reduce power consumption in</a:t>
            </a:r>
          </a:p>
          <a:p>
            <a:r>
              <a:rPr lang="en-US" dirty="0"/>
              <a:t>the TMP100 and TMP101 when continuous monitoring of</a:t>
            </a:r>
          </a:p>
          <a:p>
            <a:r>
              <a:rPr lang="en-US" dirty="0"/>
              <a:t>temperature is not required.</a:t>
            </a:r>
          </a:p>
          <a:p>
            <a:r>
              <a:rPr lang="en-US" dirty="0"/>
              <a:t>Reading the OS/ALERT bit will provide information about</a:t>
            </a:r>
          </a:p>
          <a:p>
            <a:r>
              <a:rPr lang="en-US" dirty="0"/>
              <a:t>the Comparator Mode status. The state of the POL bit will</a:t>
            </a:r>
          </a:p>
          <a:p>
            <a:r>
              <a:rPr lang="en-US" dirty="0"/>
              <a:t>invert the polarity of data returned from the OS/ALERT bit.</a:t>
            </a:r>
          </a:p>
          <a:p>
            <a:r>
              <a:rPr lang="en-US" dirty="0"/>
              <a:t>For POL = 0, the OS/ALERT will read as 1 until the</a:t>
            </a:r>
          </a:p>
          <a:p>
            <a:r>
              <a:rPr lang="en-US" dirty="0"/>
              <a:t>temperature equals or exceeds THIGH for the programmed</a:t>
            </a:r>
          </a:p>
          <a:p>
            <a:r>
              <a:rPr lang="en-US" dirty="0"/>
              <a:t>number of consecutive faults, causing the OS/ALERT bit</a:t>
            </a:r>
          </a:p>
          <a:p>
            <a:r>
              <a:rPr lang="en-US" dirty="0"/>
              <a:t>to read as 0. The OS/ALERT bit will continue to read as 0</a:t>
            </a:r>
          </a:p>
          <a:p>
            <a:r>
              <a:rPr lang="en-US" dirty="0"/>
              <a:t>until the temperature falls below TLOW for the programmed</a:t>
            </a:r>
          </a:p>
          <a:p>
            <a:r>
              <a:rPr lang="en-US" dirty="0"/>
              <a:t>number of consecutive faults when it will again read as 1.</a:t>
            </a:r>
          </a:p>
          <a:p>
            <a:r>
              <a:rPr lang="en-US" dirty="0"/>
              <a:t>The status of the TM bit does not affect the status of the</a:t>
            </a:r>
          </a:p>
          <a:p>
            <a:r>
              <a:rPr lang="en-US" dirty="0"/>
              <a:t>OS/ALERT bit.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67E0B-7244-4FBA-90BC-6D93A44AAC2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07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67E0B-7244-4FBA-90BC-6D93A44AAC2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117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17spring poi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29542"/>
            <a:ext cx="8686800" cy="381000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 flipV="1">
            <a:off x="457200" y="526418"/>
            <a:ext cx="8153400" cy="0"/>
          </a:xfrm>
          <a:prstGeom prst="line">
            <a:avLst/>
          </a:prstGeom>
          <a:noFill/>
          <a:ln w="57150" cmpd="thinThick">
            <a:solidFill>
              <a:srgbClr val="CC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381000" y="745066"/>
            <a:ext cx="38100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buFont typeface="Wingdings" pitchFamily="2" charset="2"/>
              <a:buChar char="q"/>
              <a:defRPr sz="2000">
                <a:solidFill>
                  <a:srgbClr val="002060"/>
                </a:solidFill>
              </a:defRPr>
            </a:lvl1pPr>
            <a:lvl2pPr>
              <a:spcBef>
                <a:spcPts val="1000"/>
              </a:spcBef>
              <a:spcAft>
                <a:spcPts val="600"/>
              </a:spcAft>
              <a:buFont typeface="Courier New" pitchFamily="49" charset="0"/>
              <a:buChar char="o"/>
              <a:defRPr sz="1800">
                <a:solidFill>
                  <a:srgbClr val="002060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343400" y="6542842"/>
            <a:ext cx="1746742" cy="291646"/>
          </a:xfrm>
          <a:prstGeom prst="rect">
            <a:avLst/>
          </a:prstGeo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© </a:t>
            </a:r>
            <a:r>
              <a:rPr lang="en-US" sz="1100" dirty="0"/>
              <a:t>Copyright 2014 Xilinx</a:t>
            </a:r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33900" y="745066"/>
            <a:ext cx="40767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buFont typeface="Wingdings" pitchFamily="2" charset="2"/>
              <a:buChar char="q"/>
              <a:defRPr sz="2000">
                <a:solidFill>
                  <a:srgbClr val="002060"/>
                </a:solidFill>
              </a:defRPr>
            </a:lvl1pPr>
            <a:lvl2pPr>
              <a:spcBef>
                <a:spcPts val="1000"/>
              </a:spcBef>
              <a:spcAft>
                <a:spcPts val="600"/>
              </a:spcAft>
              <a:buFont typeface="Courier New" pitchFamily="49" charset="0"/>
              <a:buChar char="o"/>
              <a:defRPr sz="1800">
                <a:solidFill>
                  <a:srgbClr val="002060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4886695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ECE497winter2016full">
    <p:bg>
      <p:bgPr>
        <a:solidFill>
          <a:srgbClr val="FFF1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381000"/>
          </a:xfr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>
            <a:lvl1pPr>
              <a:defRPr sz="2000">
                <a:solidFill>
                  <a:srgbClr val="002060"/>
                </a:solidFill>
              </a:defRPr>
            </a:lvl1pPr>
            <a:lvl2pPr>
              <a:defRPr sz="2000">
                <a:solidFill>
                  <a:srgbClr val="002060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1762502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ce530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4800"/>
            <a:ext cx="6781800" cy="609600"/>
          </a:xfrm>
          <a:prstGeom prst="rect">
            <a:avLst/>
          </a:prstGeom>
          <a:gradFill>
            <a:gsLst>
              <a:gs pos="0">
                <a:srgbClr val="FFC000"/>
              </a:gs>
              <a:gs pos="39999">
                <a:schemeClr val="tx1">
                  <a:lumMod val="85000"/>
                </a:schemeClr>
              </a:gs>
              <a:gs pos="70000">
                <a:schemeClr val="tx2">
                  <a:lumMod val="90000"/>
                </a:schemeClr>
              </a:gs>
              <a:gs pos="88000">
                <a:srgbClr val="92D050"/>
              </a:gs>
              <a:gs pos="100000">
                <a:srgbClr val="8C3D91"/>
              </a:gs>
            </a:gsLst>
            <a:lin ang="5400000" scaled="0"/>
          </a:gradFill>
          <a:ln w="12700">
            <a:noFill/>
            <a:miter lim="800000"/>
            <a:headEnd/>
            <a:tailEnd/>
          </a:ln>
          <a:effectLst>
            <a:outerShdw dist="56796" dir="3806097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81000" y="1042374"/>
            <a:ext cx="5638800" cy="5157874"/>
          </a:xfrm>
          <a:prstGeom prst="rect">
            <a:avLst/>
          </a:prstGeom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 extrusionH="76200" prstMaterial="plastic">
            <a:extrusionClr>
              <a:srgbClr val="6600CC"/>
            </a:extrusionClr>
          </a:sp3d>
        </p:spPr>
        <p:txBody>
          <a:bodyPr/>
          <a:lstStyle>
            <a:lvl1pPr>
              <a:defRPr sz="2000">
                <a:solidFill>
                  <a:srgbClr val="002060"/>
                </a:solidFill>
              </a:defRPr>
            </a:lvl1pPr>
            <a:lvl2pPr>
              <a:defRPr sz="1800"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343400" y="6542842"/>
            <a:ext cx="1746742" cy="291646"/>
          </a:xfrm>
          <a:prstGeom prst="rect">
            <a:avLst/>
          </a:prstGeo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© </a:t>
            </a:r>
            <a:r>
              <a:rPr lang="en-US" sz="1100" dirty="0"/>
              <a:t>Copyright 2014 Xilinx</a:t>
            </a:r>
          </a:p>
        </p:txBody>
      </p:sp>
    </p:spTree>
    <p:extLst>
      <p:ext uri="{BB962C8B-B14F-4D97-AF65-F5344CB8AC3E}">
        <p14:creationId xmlns:p14="http://schemas.microsoft.com/office/powerpoint/2010/main" val="1616382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ce530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1109"/>
            <a:ext cx="8686800" cy="328713"/>
          </a:xfrm>
          <a:prstGeom prst="rect">
            <a:avLst/>
          </a:prstGeom>
        </p:spPr>
        <p:txBody>
          <a:bodyPr/>
          <a:lstStyle>
            <a:lvl1pPr>
              <a:defRPr sz="2000" b="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 flipV="1">
            <a:off x="457200" y="381000"/>
            <a:ext cx="8153400" cy="0"/>
          </a:xfrm>
          <a:prstGeom prst="line">
            <a:avLst/>
          </a:prstGeom>
          <a:noFill/>
          <a:ln w="57150" cmpd="thinThick">
            <a:solidFill>
              <a:srgbClr val="CC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381000" y="533400"/>
            <a:ext cx="8458200" cy="579543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buFont typeface="Wingdings" pitchFamily="2" charset="2"/>
              <a:buChar char="q"/>
              <a:defRPr sz="2000">
                <a:solidFill>
                  <a:srgbClr val="002060"/>
                </a:solidFill>
              </a:defRPr>
            </a:lvl1pPr>
            <a:lvl2pPr>
              <a:spcBef>
                <a:spcPts val="500"/>
              </a:spcBef>
              <a:spcAft>
                <a:spcPts val="0"/>
              </a:spcAft>
              <a:buFont typeface="Courier New" pitchFamily="49" charset="0"/>
              <a:buChar char="o"/>
              <a:defRPr sz="1800"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Temp</a:t>
            </a:r>
          </a:p>
          <a:p>
            <a:pPr lvl="3"/>
            <a:endParaRPr lang="en-US" dirty="0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343400" y="6542842"/>
            <a:ext cx="1746742" cy="291646"/>
          </a:xfrm>
          <a:prstGeom prst="rect">
            <a:avLst/>
          </a:prstGeo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© </a:t>
            </a:r>
            <a:r>
              <a:rPr lang="en-US" sz="1100" dirty="0"/>
              <a:t>Copyright 2014 Xilinx</a:t>
            </a:r>
          </a:p>
        </p:txBody>
      </p:sp>
    </p:spTree>
    <p:extLst>
      <p:ext uri="{BB962C8B-B14F-4D97-AF65-F5344CB8AC3E}">
        <p14:creationId xmlns:p14="http://schemas.microsoft.com/office/powerpoint/2010/main" val="3428725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ce530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35466"/>
            <a:ext cx="8534400" cy="3810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61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ce230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8763000" cy="38100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116186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ce530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29542"/>
            <a:ext cx="8686800" cy="381000"/>
          </a:xfrm>
          <a:prstGeom prst="rect">
            <a:avLst/>
          </a:prstGeom>
        </p:spPr>
        <p:txBody>
          <a:bodyPr/>
          <a:lstStyle>
            <a:lvl1pPr>
              <a:defRPr sz="2000" b="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 flipV="1">
            <a:off x="495300" y="510542"/>
            <a:ext cx="8153400" cy="0"/>
          </a:xfrm>
          <a:prstGeom prst="line">
            <a:avLst/>
          </a:prstGeom>
          <a:noFill/>
          <a:ln w="57150" cmpd="thinThick">
            <a:solidFill>
              <a:srgbClr val="CC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381000" y="609600"/>
            <a:ext cx="41910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buFont typeface="Wingdings" pitchFamily="2" charset="2"/>
              <a:buChar char="q"/>
              <a:defRPr sz="2000">
                <a:solidFill>
                  <a:srgbClr val="002060"/>
                </a:solidFill>
              </a:defRPr>
            </a:lvl1pPr>
            <a:lvl2pPr>
              <a:spcBef>
                <a:spcPts val="1000"/>
              </a:spcBef>
              <a:spcAft>
                <a:spcPts val="600"/>
              </a:spcAft>
              <a:buFont typeface="Courier New" pitchFamily="49" charset="0"/>
              <a:buChar char="o"/>
              <a:defRPr sz="1800"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 sz="1600">
                <a:solidFill>
                  <a:srgbClr val="002060"/>
                </a:solidFill>
                <a:effectLst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;</a:t>
            </a:r>
            <a:r>
              <a:rPr lang="en-US" dirty="0" err="1"/>
              <a:t>fdsa</a:t>
            </a:r>
            <a:endParaRPr lang="en-US" dirty="0"/>
          </a:p>
          <a:p>
            <a:pPr lvl="3"/>
            <a:r>
              <a:rPr lang="en-US" dirty="0"/>
              <a:t>;</a:t>
            </a:r>
            <a:r>
              <a:rPr lang="en-US" dirty="0" err="1"/>
              <a:t>kjadkjf</a:t>
            </a:r>
            <a:endParaRPr lang="en-US" dirty="0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810000" y="6532890"/>
            <a:ext cx="1746742" cy="291646"/>
          </a:xfrm>
          <a:prstGeom prst="rect">
            <a:avLst/>
          </a:prstGeom>
        </p:spPr>
        <p:txBody>
          <a:bodyPr/>
          <a:lstStyle>
            <a:lvl1pPr>
              <a:defRPr sz="1100">
                <a:effectLst/>
              </a:defRPr>
            </a:lvl1pPr>
          </a:lstStyle>
          <a:p>
            <a:r>
              <a:rPr lang="en-US" dirty="0"/>
              <a:t>© Copyright 2014 Xilinx</a:t>
            </a:r>
          </a:p>
        </p:txBody>
      </p:sp>
    </p:spTree>
    <p:extLst>
      <p:ext uri="{BB962C8B-B14F-4D97-AF65-F5344CB8AC3E}">
        <p14:creationId xmlns:p14="http://schemas.microsoft.com/office/powerpoint/2010/main" val="523660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ce230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343400" y="6542842"/>
            <a:ext cx="1746742" cy="291646"/>
          </a:xfrm>
          <a:prstGeom prst="rect">
            <a:avLst/>
          </a:prstGeo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© </a:t>
            </a:r>
            <a:r>
              <a:rPr lang="en-US" sz="1100" dirty="0"/>
              <a:t>Copyright 2014 Xilinx</a:t>
            </a:r>
          </a:p>
        </p:txBody>
      </p:sp>
    </p:spTree>
    <p:extLst>
      <p:ext uri="{BB962C8B-B14F-4D97-AF65-F5344CB8AC3E}">
        <p14:creationId xmlns:p14="http://schemas.microsoft.com/office/powerpoint/2010/main" val="1242975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ce530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343400" y="6542842"/>
            <a:ext cx="1746742" cy="291646"/>
          </a:xfrm>
          <a:prstGeom prst="rect">
            <a:avLst/>
          </a:prstGeo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© </a:t>
            </a:r>
            <a:r>
              <a:rPr lang="en-US" sz="1100" dirty="0"/>
              <a:t>Copyright 2014 Xilinx</a:t>
            </a:r>
          </a:p>
        </p:txBody>
      </p:sp>
    </p:spTree>
    <p:extLst>
      <p:ext uri="{BB962C8B-B14F-4D97-AF65-F5344CB8AC3E}">
        <p14:creationId xmlns:p14="http://schemas.microsoft.com/office/powerpoint/2010/main" val="2500895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ce530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29542"/>
            <a:ext cx="8686800" cy="381000"/>
          </a:xfrm>
          <a:prstGeom prst="rect">
            <a:avLst/>
          </a:prstGeom>
        </p:spPr>
        <p:txBody>
          <a:bodyPr/>
          <a:lstStyle>
            <a:lvl1pPr>
              <a:defRPr sz="2000" b="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 flipV="1">
            <a:off x="457200" y="526418"/>
            <a:ext cx="8153400" cy="0"/>
          </a:xfrm>
          <a:prstGeom prst="line">
            <a:avLst/>
          </a:prstGeom>
          <a:noFill/>
          <a:ln w="57150" cmpd="thinThick">
            <a:solidFill>
              <a:srgbClr val="CC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381000" y="745066"/>
            <a:ext cx="38100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buFont typeface="Wingdings" pitchFamily="2" charset="2"/>
              <a:buChar char="q"/>
              <a:defRPr sz="2000"/>
            </a:lvl1pPr>
            <a:lvl2pPr>
              <a:spcBef>
                <a:spcPts val="1000"/>
              </a:spcBef>
              <a:spcAft>
                <a:spcPts val="600"/>
              </a:spcAft>
              <a:buFont typeface="Courier New" pitchFamily="49" charset="0"/>
              <a:buChar char="o"/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343400" y="6542842"/>
            <a:ext cx="1746742" cy="291646"/>
          </a:xfrm>
          <a:prstGeom prst="rect">
            <a:avLst/>
          </a:prstGeo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© </a:t>
            </a:r>
            <a:r>
              <a:rPr lang="en-US" sz="1100" dirty="0"/>
              <a:t>Copyright 2014 Xilinx</a:t>
            </a:r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33900" y="745066"/>
            <a:ext cx="40767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buFont typeface="Wingdings" pitchFamily="2" charset="2"/>
              <a:buChar char="q"/>
              <a:defRPr sz="2000"/>
            </a:lvl1pPr>
            <a:lvl2pPr>
              <a:spcBef>
                <a:spcPts val="1000"/>
              </a:spcBef>
              <a:spcAft>
                <a:spcPts val="600"/>
              </a:spcAft>
              <a:buFont typeface="Courier New" pitchFamily="49" charset="0"/>
              <a:buChar char="o"/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551423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868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Line 13"/>
          <p:cNvSpPr>
            <a:spLocks noChangeShapeType="1"/>
          </p:cNvSpPr>
          <p:nvPr userDrawn="1"/>
        </p:nvSpPr>
        <p:spPr bwMode="auto">
          <a:xfrm>
            <a:off x="685800" y="533400"/>
            <a:ext cx="7772400" cy="0"/>
          </a:xfrm>
          <a:prstGeom prst="line">
            <a:avLst/>
          </a:prstGeom>
          <a:noFill/>
          <a:ln w="57150" cmpd="thinThick">
            <a:solidFill>
              <a:srgbClr val="CC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57200" y="685800"/>
            <a:ext cx="8458200" cy="5791200"/>
          </a:xfrm>
          <a:prstGeom prst="rect">
            <a:avLst/>
          </a:prstGeom>
        </p:spPr>
        <p:txBody>
          <a:bodyPr/>
          <a:lstStyle>
            <a:lvl1pPr>
              <a:buFont typeface="Wingdings" pitchFamily="2" charset="2"/>
              <a:buChar char="q"/>
              <a:defRPr/>
            </a:lvl1pPr>
            <a:lvl2pPr>
              <a:buFont typeface="Courier New" pitchFamily="49" charset="0"/>
              <a:buChar char="o"/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343400" y="6542842"/>
            <a:ext cx="1746742" cy="291646"/>
          </a:xfrm>
          <a:prstGeom prst="rect">
            <a:avLst/>
          </a:prstGeo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© </a:t>
            </a:r>
            <a:r>
              <a:rPr lang="en-US" sz="1100" dirty="0"/>
              <a:t>Copyright 2014 Xilinx</a:t>
            </a:r>
          </a:p>
        </p:txBody>
      </p:sp>
    </p:spTree>
    <p:extLst>
      <p:ext uri="{BB962C8B-B14F-4D97-AF65-F5344CB8AC3E}">
        <p14:creationId xmlns:p14="http://schemas.microsoft.com/office/powerpoint/2010/main" val="2052309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17spring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49" y="104030"/>
            <a:ext cx="8686800" cy="381000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 flipV="1">
            <a:off x="457200" y="526418"/>
            <a:ext cx="8153400" cy="0"/>
          </a:xfrm>
          <a:prstGeom prst="line">
            <a:avLst/>
          </a:prstGeom>
          <a:noFill/>
          <a:ln w="57150" cmpd="thinThick">
            <a:solidFill>
              <a:srgbClr val="CC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04949" y="677130"/>
            <a:ext cx="84582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buFont typeface="Wingdings" pitchFamily="2" charset="2"/>
              <a:buChar char="q"/>
              <a:defRPr sz="2000">
                <a:solidFill>
                  <a:srgbClr val="002060"/>
                </a:solidFill>
              </a:defRPr>
            </a:lvl1pPr>
            <a:lvl2pPr>
              <a:spcBef>
                <a:spcPts val="500"/>
              </a:spcBef>
              <a:spcAft>
                <a:spcPts val="400"/>
              </a:spcAft>
              <a:buFont typeface="Courier New" pitchFamily="49" charset="0"/>
              <a:buChar char="o"/>
              <a:defRPr sz="1800"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343400" y="6542842"/>
            <a:ext cx="1746742" cy="291646"/>
          </a:xfrm>
          <a:prstGeom prst="rect">
            <a:avLst/>
          </a:prstGeo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© </a:t>
            </a:r>
            <a:r>
              <a:rPr lang="en-US" sz="1100" dirty="0"/>
              <a:t>Copyright 2014 Xilinx</a:t>
            </a:r>
          </a:p>
        </p:txBody>
      </p:sp>
    </p:spTree>
    <p:extLst>
      <p:ext uri="{BB962C8B-B14F-4D97-AF65-F5344CB8AC3E}">
        <p14:creationId xmlns:p14="http://schemas.microsoft.com/office/powerpoint/2010/main" val="226481712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17sprin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4800"/>
            <a:ext cx="6781800" cy="609600"/>
          </a:xfrm>
          <a:prstGeom prst="rect">
            <a:avLst/>
          </a:prstGeom>
          <a:gradFill>
            <a:gsLst>
              <a:gs pos="0">
                <a:srgbClr val="FFC000"/>
              </a:gs>
              <a:gs pos="39999">
                <a:schemeClr val="tx1">
                  <a:lumMod val="85000"/>
                </a:schemeClr>
              </a:gs>
              <a:gs pos="70000">
                <a:schemeClr val="tx2">
                  <a:lumMod val="90000"/>
                </a:schemeClr>
              </a:gs>
              <a:gs pos="88000">
                <a:srgbClr val="92D050"/>
              </a:gs>
              <a:gs pos="100000">
                <a:srgbClr val="8C3D91"/>
              </a:gs>
            </a:gsLst>
            <a:lin ang="5400000" scaled="0"/>
          </a:gradFill>
          <a:ln w="12700">
            <a:noFill/>
            <a:miter lim="800000"/>
            <a:headEnd/>
            <a:tailEnd/>
          </a:ln>
          <a:effectLst>
            <a:outerShdw dist="56796" dir="3806097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81000" y="1042374"/>
            <a:ext cx="5638800" cy="5008199"/>
          </a:xfrm>
          <a:prstGeom prst="rect">
            <a:avLst/>
          </a:prstGeom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 extrusionH="76200" prstMaterial="plastic">
            <a:extrusionClr>
              <a:srgbClr val="6600CC"/>
            </a:extrusionClr>
          </a:sp3d>
        </p:spPr>
        <p:txBody>
          <a:bodyPr/>
          <a:lstStyle>
            <a:lvl1pPr>
              <a:defRPr sz="2000">
                <a:solidFill>
                  <a:srgbClr val="002060"/>
                </a:solidFill>
              </a:defRPr>
            </a:lvl1pPr>
            <a:lvl2pPr>
              <a:defRPr sz="1800"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Picture 5" descr="bar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185751" y="6359660"/>
            <a:ext cx="3726474" cy="49661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5134167" y="6050573"/>
            <a:ext cx="370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1800" baseline="0" dirty="0">
                <a:solidFill>
                  <a:srgbClr val="002060"/>
                </a:solidFill>
                <a:effectLst/>
              </a:rPr>
              <a:t>Software and Hardware Co-Design</a:t>
            </a:r>
            <a:endParaRPr lang="en-US" sz="1800" dirty="0">
              <a:solidFill>
                <a:srgbClr val="00B0F0"/>
              </a:solidFill>
              <a:effectLst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15367" y="378767"/>
            <a:ext cx="18181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buNone/>
            </a:pPr>
            <a:r>
              <a:rPr lang="en-US" sz="2400" b="0" cap="none" spc="0" dirty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  <a:t>Spring 2019</a:t>
            </a:r>
          </a:p>
        </p:txBody>
      </p:sp>
      <p:pic>
        <p:nvPicPr>
          <p:cNvPr id="15" name="Picture 2" descr="http://www.mouser.com/images/digilentinc/lrg/410-279-KI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473" y="3505200"/>
            <a:ext cx="1749425" cy="148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012328" y="5062194"/>
            <a:ext cx="1899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effectLst/>
              </a:rPr>
              <a:t>Zybo Development Board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7301" y="5218491"/>
            <a:ext cx="673837" cy="69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68338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17spring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5466"/>
            <a:ext cx="8763000" cy="3810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>
            <a:off x="381000" y="516466"/>
            <a:ext cx="8229600" cy="0"/>
          </a:xfrm>
          <a:prstGeom prst="line">
            <a:avLst/>
          </a:prstGeom>
          <a:noFill/>
          <a:ln w="57150" cmpd="thinThick">
            <a:solidFill>
              <a:srgbClr val="CC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1441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17spring half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534400" cy="3810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 flipV="1">
            <a:off x="375820" y="523040"/>
            <a:ext cx="8082379" cy="11099"/>
          </a:xfrm>
          <a:prstGeom prst="line">
            <a:avLst/>
          </a:prstGeom>
          <a:noFill/>
          <a:ln w="57150" cmpd="thinThick">
            <a:solidFill>
              <a:srgbClr val="CC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381000" y="762001"/>
            <a:ext cx="4038600" cy="5715000"/>
          </a:xfrm>
          <a:prstGeom prst="rect">
            <a:avLst/>
          </a:prstGeom>
        </p:spPr>
        <p:txBody>
          <a:bodyPr/>
          <a:lstStyle>
            <a:lvl1pPr>
              <a:buFont typeface="Wingdings" pitchFamily="2" charset="2"/>
              <a:buChar char="q"/>
              <a:defRPr sz="2200" b="0">
                <a:solidFill>
                  <a:srgbClr val="002060"/>
                </a:solidFill>
              </a:defRPr>
            </a:lvl1pPr>
            <a:lvl2pPr>
              <a:buFont typeface="Courier New" pitchFamily="49" charset="0"/>
              <a:buChar char="o"/>
              <a:defRPr sz="1800" b="0"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343400" y="6542842"/>
            <a:ext cx="1746742" cy="291646"/>
          </a:xfrm>
          <a:prstGeom prst="rect">
            <a:avLst/>
          </a:prstGeo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© </a:t>
            </a:r>
            <a:r>
              <a:rPr lang="en-US" sz="1100" dirty="0"/>
              <a:t>Copyright 2014 Xilinx</a:t>
            </a:r>
          </a:p>
        </p:txBody>
      </p:sp>
    </p:spTree>
    <p:extLst>
      <p:ext uri="{BB962C8B-B14F-4D97-AF65-F5344CB8AC3E}">
        <p14:creationId xmlns:p14="http://schemas.microsoft.com/office/powerpoint/2010/main" val="105056114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17spring half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3505200" cy="381000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>
            <a:off x="228600" y="609600"/>
            <a:ext cx="3657600" cy="0"/>
          </a:xfrm>
          <a:prstGeom prst="line">
            <a:avLst/>
          </a:prstGeom>
          <a:noFill/>
          <a:ln w="57150" cmpd="thinThick">
            <a:solidFill>
              <a:srgbClr val="CC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343400" y="6542842"/>
            <a:ext cx="1746742" cy="291646"/>
          </a:xfrm>
          <a:prstGeom prst="rect">
            <a:avLst/>
          </a:prstGeo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© </a:t>
            </a:r>
            <a:r>
              <a:rPr lang="en-US" sz="1100" dirty="0"/>
              <a:t>Copyright 2014 Xilinx</a:t>
            </a:r>
          </a:p>
        </p:txBody>
      </p:sp>
    </p:spTree>
    <p:extLst>
      <p:ext uri="{BB962C8B-B14F-4D97-AF65-F5344CB8AC3E}">
        <p14:creationId xmlns:p14="http://schemas.microsoft.com/office/powerpoint/2010/main" val="184095824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17spring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343400" y="6542842"/>
            <a:ext cx="1746742" cy="291646"/>
          </a:xfrm>
          <a:prstGeom prst="rect">
            <a:avLst/>
          </a:prstGeo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© </a:t>
            </a:r>
            <a:r>
              <a:rPr lang="en-US" sz="1100" dirty="0"/>
              <a:t>Copyright 2014 Xilinx</a:t>
            </a:r>
          </a:p>
        </p:txBody>
      </p:sp>
    </p:spTree>
    <p:extLst>
      <p:ext uri="{BB962C8B-B14F-4D97-AF65-F5344CB8AC3E}">
        <p14:creationId xmlns:p14="http://schemas.microsoft.com/office/powerpoint/2010/main" val="290784198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CE497winter2016cover">
    <p:bg>
      <p:bgPr>
        <a:solidFill>
          <a:srgbClr val="FFF1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81000" y="1219200"/>
            <a:ext cx="5486400" cy="4648200"/>
          </a:xfrm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 extrusionH="76200" prstMaterial="plastic">
            <a:extrusionClr>
              <a:srgbClr val="6600CC"/>
            </a:extrusionClr>
          </a:sp3d>
        </p:spPr>
        <p:txBody>
          <a:bodyPr/>
          <a:lstStyle>
            <a:lvl1pPr>
              <a:defRPr sz="200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80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it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46566"/>
            <a:ext cx="6858000" cy="609600"/>
          </a:xfrm>
          <a:prstGeom prst="rect">
            <a:avLst/>
          </a:prstGeom>
          <a:gradFill>
            <a:gsLst>
              <a:gs pos="10600">
                <a:srgbClr val="E8960C"/>
              </a:gs>
              <a:gs pos="0">
                <a:srgbClr val="FFC000"/>
              </a:gs>
              <a:gs pos="39999">
                <a:srgbClr val="948938"/>
              </a:gs>
              <a:gs pos="70000">
                <a:srgbClr val="FFC000"/>
              </a:gs>
              <a:gs pos="88000">
                <a:schemeClr val="bg1">
                  <a:lumMod val="20000"/>
                  <a:lumOff val="80000"/>
                </a:schemeClr>
              </a:gs>
              <a:gs pos="100000">
                <a:srgbClr val="8C3D91"/>
              </a:gs>
            </a:gsLst>
            <a:lin ang="5400000" scaled="0"/>
          </a:gradFill>
          <a:ln w="12700">
            <a:noFill/>
            <a:miter lim="800000"/>
            <a:headEnd/>
            <a:tailEnd/>
          </a:ln>
          <a:effectLst>
            <a:outerShdw dist="56796" dir="3806097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50792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315073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Documents and Settings\Jennifer Lockhart\Desktop\Picture2 copy.jpg"/>
          <p:cNvPicPr>
            <a:picLocks noChangeArrowheads="1"/>
          </p:cNvPicPr>
          <p:nvPr/>
        </p:nvPicPr>
        <p:blipFill>
          <a:blip r:embed="rId21"/>
          <a:srcRect t="2487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Slide Number Placeholder 4"/>
          <p:cNvSpPr txBox="1">
            <a:spLocks/>
          </p:cNvSpPr>
          <p:nvPr/>
        </p:nvSpPr>
        <p:spPr>
          <a:xfrm>
            <a:off x="76200" y="6506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900" kern="1200">
                <a:solidFill>
                  <a:srgbClr val="FFC000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30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30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30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30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l">
              <a:buFontTx/>
              <a:buNone/>
            </a:pPr>
            <a:r>
              <a:rPr lang="en-US" b="0" dirty="0">
                <a:solidFill>
                  <a:srgbClr val="0070C0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Lecture 16 </a:t>
            </a:r>
            <a:r>
              <a:rPr lang="en-US" dirty="0">
                <a:solidFill>
                  <a:srgbClr val="0070C0"/>
                </a:solidFill>
                <a:effectLst/>
              </a:rPr>
              <a:t>ARM I2C Modules</a:t>
            </a:r>
            <a:r>
              <a:rPr lang="en-US" b="0" baseline="0" dirty="0">
                <a:solidFill>
                  <a:srgbClr val="0070C0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 Spring </a:t>
            </a:r>
            <a:r>
              <a:rPr lang="en-US" b="0" dirty="0">
                <a:solidFill>
                  <a:srgbClr val="0070C0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2019 HUST --  </a:t>
            </a:r>
            <a:fld id="{8D53829D-69C5-427B-BC55-CADFE39DF8BA}" type="slidenum">
              <a:rPr lang="en-US" b="0" smtClean="0">
                <a:solidFill>
                  <a:srgbClr val="0070C0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pPr algn="l">
                <a:buFontTx/>
                <a:buNone/>
              </a:pPr>
              <a:t>‹#›</a:t>
            </a:fld>
            <a:endParaRPr lang="en-US" b="0" dirty="0">
              <a:solidFill>
                <a:srgbClr val="0070C0"/>
              </a:solidFill>
              <a:effectLst/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6506103"/>
            <a:ext cx="2312133" cy="31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3198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4" r:id="rId12"/>
    <p:sldLayoutId id="2147483775" r:id="rId13"/>
    <p:sldLayoutId id="2147483777" r:id="rId14"/>
    <p:sldLayoutId id="2147483778" r:id="rId15"/>
    <p:sldLayoutId id="2147483779" r:id="rId16"/>
    <p:sldLayoutId id="2147483780" r:id="rId17"/>
    <p:sldLayoutId id="2147483732" r:id="rId18"/>
    <p:sldLayoutId id="2147483714" r:id="rId19"/>
  </p:sldLayoutIdLst>
  <p:hf hdr="0" ftr="0" dt="0"/>
  <p:txStyles>
    <p:titleStyle>
      <a:lvl1pPr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2400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Tahom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Tahom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Tahom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Tahom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2400">
          <a:solidFill>
            <a:srgbClr val="0000FF"/>
          </a:solidFill>
          <a:latin typeface="Tahom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2400">
          <a:solidFill>
            <a:srgbClr val="0000FF"/>
          </a:solidFill>
          <a:latin typeface="Tahom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2400">
          <a:solidFill>
            <a:srgbClr val="0000FF"/>
          </a:solidFill>
          <a:latin typeface="Tahom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2400">
          <a:solidFill>
            <a:srgbClr val="0000FF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60000"/>
        </a:spcBef>
        <a:spcAft>
          <a:spcPct val="0"/>
        </a:spcAft>
        <a:buClr>
          <a:srgbClr val="6600CC"/>
        </a:buClr>
        <a:buFont typeface="Wingdings" pitchFamily="2" charset="2"/>
        <a:buChar char="q"/>
        <a:defRPr kumimoji="1" sz="2200">
          <a:solidFill>
            <a:srgbClr val="FF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40000"/>
        </a:spcBef>
        <a:spcAft>
          <a:spcPct val="0"/>
        </a:spcAft>
        <a:buClr>
          <a:srgbClr val="6600CC"/>
        </a:buClr>
        <a:buFont typeface="Courier New" pitchFamily="49" charset="0"/>
        <a:buChar char="o"/>
        <a:defRPr kumimoji="1" sz="1800">
          <a:solidFill>
            <a:srgbClr val="FF0000"/>
          </a:solidFill>
          <a:latin typeface="+mn-lt"/>
        </a:defRPr>
      </a:lvl2pPr>
      <a:lvl3pPr marL="1143000" indent="-228600" algn="l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6600CC"/>
        </a:buClr>
        <a:buFont typeface="Vivaldi" pitchFamily="66" charset="0"/>
        <a:buChar char="#"/>
        <a:defRPr kumimoji="1">
          <a:solidFill>
            <a:srgbClr val="FF0000"/>
          </a:solidFill>
          <a:latin typeface="+mn-lt"/>
        </a:defRPr>
      </a:lvl3pPr>
      <a:lvl4pPr marL="1600200" indent="-228600" algn="l" rtl="0" eaLnBrk="1" fontAlgn="base" hangingPunct="1">
        <a:lnSpc>
          <a:spcPct val="75000"/>
        </a:lnSpc>
        <a:spcBef>
          <a:spcPct val="30000"/>
        </a:spcBef>
        <a:spcAft>
          <a:spcPct val="0"/>
        </a:spcAft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lnSpc>
          <a:spcPct val="75000"/>
        </a:lnSpc>
        <a:spcBef>
          <a:spcPct val="3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lnSpc>
          <a:spcPct val="75000"/>
        </a:lnSpc>
        <a:spcBef>
          <a:spcPct val="3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lnSpc>
          <a:spcPct val="75000"/>
        </a:lnSpc>
        <a:spcBef>
          <a:spcPct val="3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lnSpc>
          <a:spcPct val="75000"/>
        </a:lnSpc>
        <a:spcBef>
          <a:spcPct val="3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lnSpc>
          <a:spcPct val="75000"/>
        </a:lnSpc>
        <a:spcBef>
          <a:spcPct val="3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1.png"/><Relationship Id="rId4" Type="http://schemas.openxmlformats.org/officeDocument/2006/relationships/image" Target="../media/image40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file:///C:\Xilinx\SDK\2014.4\data\embeddedsw\XilinxProcessorIPLib\drivers\iicps_v2_3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file:///C:\Xilinx\SDK\2014.4\data\embeddedsw\XilinxProcessorIPLib\drivers\iicps_v2_3\doc\html\api\xiicps__g_8c.html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16 ARM I2C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  <a:p>
            <a:r>
              <a:rPr lang="en-US" dirty="0"/>
              <a:t>I2C Standard</a:t>
            </a:r>
          </a:p>
          <a:p>
            <a:r>
              <a:rPr lang="en-US" dirty="0"/>
              <a:t>Lab #9 Part 1: Connecting Two TMP101 Sensors to Zybo on MIO and SelectIO</a:t>
            </a:r>
          </a:p>
          <a:p>
            <a:r>
              <a:rPr lang="en-US" dirty="0"/>
              <a:t>I2C Controller Module of Zynq 7000</a:t>
            </a:r>
          </a:p>
          <a:p>
            <a:r>
              <a:rPr lang="en-US" dirty="0"/>
              <a:t>Xilinx I2C Software Driver Library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5334000"/>
            <a:ext cx="933450" cy="7276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524000"/>
            <a:ext cx="1121561" cy="153451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TMP101 Pointer Register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Pointer Register</a:t>
            </a:r>
          </a:p>
          <a:p>
            <a:pPr lvl="1"/>
            <a:r>
              <a:rPr lang="en-US" dirty="0"/>
              <a:t>Stores address of register to be</a:t>
            </a:r>
            <a:br>
              <a:rPr lang="en-US" dirty="0"/>
            </a:br>
            <a:r>
              <a:rPr lang="en-US" dirty="0"/>
              <a:t>accessed</a:t>
            </a:r>
          </a:p>
          <a:p>
            <a:r>
              <a:rPr lang="en-US" dirty="0"/>
              <a:t>Temperature</a:t>
            </a:r>
          </a:p>
          <a:p>
            <a:pPr lvl="1"/>
            <a:r>
              <a:rPr lang="en-US" dirty="0"/>
              <a:t>12 bits in two Bytes 1 and 2 </a:t>
            </a:r>
          </a:p>
          <a:p>
            <a:r>
              <a:rPr lang="en-US" dirty="0"/>
              <a:t>Configuration</a:t>
            </a:r>
          </a:p>
          <a:p>
            <a:r>
              <a:rPr lang="en-US" dirty="0"/>
              <a:t>T</a:t>
            </a:r>
            <a:r>
              <a:rPr lang="en-US" baseline="-25000" dirty="0"/>
              <a:t>LOW</a:t>
            </a:r>
          </a:p>
          <a:p>
            <a:r>
              <a:rPr lang="en-US" dirty="0"/>
              <a:t>T</a:t>
            </a:r>
            <a:r>
              <a:rPr lang="en-US" baseline="-25000" dirty="0"/>
              <a:t>HIGH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479" y="609600"/>
            <a:ext cx="4104448" cy="3962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6" y="3968801"/>
            <a:ext cx="4529137" cy="25081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7638" y="4876800"/>
            <a:ext cx="3705225" cy="151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657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TMP101 Configuration Register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  <a:p>
            <a:pPr lvl="1"/>
            <a:r>
              <a:rPr lang="en-US" dirty="0"/>
              <a:t>R1 and R0 are resolution bits to change speed and resolution</a:t>
            </a:r>
          </a:p>
          <a:p>
            <a:pPr lvl="1"/>
            <a:r>
              <a:rPr lang="en-US" dirty="0"/>
              <a:t>OS/ALERT is Special event alert output</a:t>
            </a:r>
          </a:p>
          <a:p>
            <a:pPr lvl="1"/>
            <a:r>
              <a:rPr lang="en-US" dirty="0"/>
              <a:t>F1 and F0 are Fault Queue bits to set triggering tolerance</a:t>
            </a:r>
          </a:p>
          <a:p>
            <a:pPr lvl="1"/>
            <a:r>
              <a:rPr lang="en-US" dirty="0"/>
              <a:t>POL is Polarity of Alert Active Mode</a:t>
            </a:r>
          </a:p>
          <a:p>
            <a:pPr lvl="1"/>
            <a:r>
              <a:rPr lang="en-US" dirty="0"/>
              <a:t>TM is Thermostat Mode: comparator mode or interrupt mode</a:t>
            </a:r>
          </a:p>
          <a:p>
            <a:pPr lvl="1"/>
            <a:r>
              <a:rPr lang="en-US" dirty="0"/>
              <a:t>SD is Shut Down Mode to save power instead of continuous conversion</a:t>
            </a:r>
          </a:p>
          <a:p>
            <a:r>
              <a:rPr lang="en-US" dirty="0"/>
              <a:t>T</a:t>
            </a:r>
            <a:r>
              <a:rPr lang="en-US" baseline="-25000" dirty="0"/>
              <a:t>LOW</a:t>
            </a:r>
            <a:r>
              <a:rPr lang="en-US" dirty="0"/>
              <a:t> and T</a:t>
            </a:r>
            <a:r>
              <a:rPr lang="en-US" baseline="-25000" dirty="0"/>
              <a:t>HIGH</a:t>
            </a:r>
            <a:r>
              <a:rPr lang="en-US" dirty="0"/>
              <a:t> are two upper and lower limit registers</a:t>
            </a:r>
            <a:endParaRPr lang="en-US" baseline="-25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810555"/>
            <a:ext cx="5715000" cy="10943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4878023"/>
            <a:ext cx="4495800" cy="175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179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TMP101 Reading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" y="914400"/>
            <a:ext cx="886978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451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I2C Command Sequence to Read TMP101 at 1001010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read temperature</a:t>
            </a:r>
          </a:p>
          <a:p>
            <a:pPr lvl="1"/>
            <a:r>
              <a:rPr lang="en-US" dirty="0"/>
              <a:t>Start</a:t>
            </a:r>
          </a:p>
          <a:p>
            <a:pPr lvl="1"/>
            <a:r>
              <a:rPr lang="en-US" dirty="0"/>
              <a:t>0b10010101   //Send Device Address and Read Operation</a:t>
            </a:r>
          </a:p>
          <a:p>
            <a:pPr lvl="1"/>
            <a:r>
              <a:rPr lang="en-US" dirty="0"/>
              <a:t>Receive the higher byte of Temperature </a:t>
            </a:r>
          </a:p>
          <a:p>
            <a:pPr lvl="1"/>
            <a:r>
              <a:rPr lang="en-US" dirty="0"/>
              <a:t>Receive the lower byte of Temperature </a:t>
            </a:r>
          </a:p>
          <a:p>
            <a:pPr lvl="1"/>
            <a:r>
              <a:rPr lang="en-US" dirty="0"/>
              <a:t>Stop</a:t>
            </a:r>
          </a:p>
          <a:p>
            <a:endParaRPr lang="en-US" dirty="0"/>
          </a:p>
          <a:p>
            <a:r>
              <a:rPr lang="en-US" dirty="0"/>
              <a:t>To set pointer register</a:t>
            </a:r>
          </a:p>
          <a:p>
            <a:pPr lvl="1"/>
            <a:r>
              <a:rPr lang="en-US" dirty="0"/>
              <a:t>Start</a:t>
            </a:r>
          </a:p>
          <a:p>
            <a:pPr lvl="1"/>
            <a:r>
              <a:rPr lang="en-US" dirty="0"/>
              <a:t>0b10010100   //Send Device Address and Write Operation</a:t>
            </a:r>
          </a:p>
          <a:p>
            <a:pPr lvl="1"/>
            <a:r>
              <a:rPr lang="en-US" dirty="0"/>
              <a:t>0b00000011	//pointer register =2 for T</a:t>
            </a:r>
            <a:r>
              <a:rPr lang="en-US" baseline="-25000" dirty="0"/>
              <a:t>HIGH</a:t>
            </a:r>
            <a:r>
              <a:rPr lang="en-US" dirty="0"/>
              <a:t> Register</a:t>
            </a:r>
          </a:p>
          <a:p>
            <a:pPr lvl="1"/>
            <a:r>
              <a:rPr lang="en-US" dirty="0"/>
              <a:t>Write to lower byte of T</a:t>
            </a:r>
            <a:r>
              <a:rPr lang="en-US" baseline="-25000" dirty="0"/>
              <a:t>HIGH</a:t>
            </a:r>
            <a:r>
              <a:rPr lang="en-US" dirty="0"/>
              <a:t> Register</a:t>
            </a:r>
          </a:p>
          <a:p>
            <a:pPr lvl="1"/>
            <a:r>
              <a:rPr lang="en-US" dirty="0"/>
              <a:t>Write to higher byte of T</a:t>
            </a:r>
            <a:r>
              <a:rPr lang="en-US" baseline="-25000" dirty="0"/>
              <a:t>HIGH</a:t>
            </a:r>
            <a:r>
              <a:rPr lang="en-US" dirty="0"/>
              <a:t> Register</a:t>
            </a:r>
          </a:p>
          <a:p>
            <a:pPr lvl="1"/>
            <a:r>
              <a:rPr lang="en-US" dirty="0"/>
              <a:t>Stop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515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TMP101 Breakout Board Circuit Schematic with Nexys 3 Board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TMP101 breakout board</a:t>
            </a:r>
          </a:p>
          <a:p>
            <a:r>
              <a:rPr lang="en-US" dirty="0"/>
              <a:t>Pin 1 SCL</a:t>
            </a:r>
          </a:p>
          <a:p>
            <a:r>
              <a:rPr lang="en-US" dirty="0"/>
              <a:t>Pin 2 SDA</a:t>
            </a:r>
          </a:p>
          <a:p>
            <a:r>
              <a:rPr lang="en-US" dirty="0"/>
              <a:t>Pin 3 GND</a:t>
            </a:r>
          </a:p>
          <a:p>
            <a:r>
              <a:rPr lang="en-US" dirty="0"/>
              <a:t>Pin 4 V+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524556"/>
            <a:ext cx="1828800" cy="25021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3036965"/>
            <a:ext cx="8001000" cy="358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826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TMP101 I2C Waveforms: Slave Address=7’b1001001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63" y="548640"/>
            <a:ext cx="7341673" cy="5943600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6096000" y="1524000"/>
            <a:ext cx="2019300" cy="304800"/>
          </a:xfrm>
          <a:prstGeom prst="wedgeRoundRectCallout">
            <a:avLst>
              <a:gd name="adj1" fmla="val -62928"/>
              <a:gd name="adj2" fmla="val 395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1600" dirty="0">
                <a:solidFill>
                  <a:srgbClr val="002060"/>
                </a:solidFill>
              </a:rPr>
              <a:t>Acknowledgment</a:t>
            </a:r>
          </a:p>
        </p:txBody>
      </p:sp>
    </p:spTree>
    <p:extLst>
      <p:ext uri="{BB962C8B-B14F-4D97-AF65-F5344CB8AC3E}">
        <p14:creationId xmlns:p14="http://schemas.microsoft.com/office/powerpoint/2010/main" val="203584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TMP101 I2C Waveforms: Temperature and Stop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10" y="673329"/>
            <a:ext cx="7131180" cy="5773191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>
          <a:xfrm>
            <a:off x="1447800" y="1600200"/>
            <a:ext cx="1447800" cy="838200"/>
          </a:xfrm>
          <a:prstGeom prst="wedgeRoundRectCallout">
            <a:avLst>
              <a:gd name="adj1" fmla="val 100118"/>
              <a:gd name="adj2" fmla="val 505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1600" dirty="0">
                <a:solidFill>
                  <a:srgbClr val="002060"/>
                </a:solidFill>
              </a:rPr>
              <a:t>Temperature</a:t>
            </a:r>
          </a:p>
          <a:p>
            <a:pPr algn="ctr">
              <a:buNone/>
            </a:pPr>
            <a:r>
              <a:rPr lang="en-US" sz="1600" dirty="0">
                <a:solidFill>
                  <a:srgbClr val="002060"/>
                </a:solidFill>
              </a:rPr>
              <a:t>8’b00011000</a:t>
            </a:r>
          </a:p>
          <a:p>
            <a:pPr algn="ctr">
              <a:buNone/>
            </a:pPr>
            <a:r>
              <a:rPr lang="en-US" sz="1600" dirty="0">
                <a:solidFill>
                  <a:srgbClr val="002060"/>
                </a:solidFill>
              </a:rPr>
              <a:t>20 Celsius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7010400" y="2286000"/>
            <a:ext cx="952500" cy="304800"/>
          </a:xfrm>
          <a:prstGeom prst="wedgeRoundRectCallout">
            <a:avLst>
              <a:gd name="adj1" fmla="val -107233"/>
              <a:gd name="adj2" fmla="val -228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1600" dirty="0">
                <a:solidFill>
                  <a:srgbClr val="002060"/>
                </a:solidFill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133003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1800" dirty="0"/>
              <a:t>Lab #9 Part 1: Zynq 7000 MIO at a Glance and I2C 0 and I2C 1 MIO Pins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I2C 0 (SCK,SDL): </a:t>
            </a:r>
          </a:p>
          <a:p>
            <a:pPr lvl="1"/>
            <a:r>
              <a:rPr lang="en-US" dirty="0"/>
              <a:t>10-11, 14-15, 18-19</a:t>
            </a:r>
          </a:p>
          <a:p>
            <a:pPr lvl="1"/>
            <a:r>
              <a:rPr lang="en-US" dirty="0"/>
              <a:t>22-23, 26,27, 30-31, etc.</a:t>
            </a:r>
          </a:p>
          <a:p>
            <a:r>
              <a:rPr lang="en-US" dirty="0"/>
              <a:t>I2C 1 (SCK,SDL)</a:t>
            </a:r>
          </a:p>
          <a:p>
            <a:pPr lvl="1"/>
            <a:r>
              <a:rPr lang="en-US" dirty="0"/>
              <a:t>12-13, 16-17, 20-21</a:t>
            </a:r>
          </a:p>
          <a:p>
            <a:pPr lvl="1"/>
            <a:r>
              <a:rPr lang="en-US" dirty="0"/>
              <a:t>24-25, 28-29, 32-33, etc.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906" y="594013"/>
            <a:ext cx="4488142" cy="46735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76400" y="6304090"/>
            <a:ext cx="510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effectLst/>
              </a:rPr>
              <a:t>Zynq-7000 All Programmable SoC, </a:t>
            </a:r>
            <a:r>
              <a:rPr lang="en-US" sz="1200" i="1" dirty="0">
                <a:solidFill>
                  <a:srgbClr val="002060"/>
                </a:solidFill>
                <a:effectLst/>
              </a:rPr>
              <a:t>Technical Reference Manual, </a:t>
            </a:r>
            <a:r>
              <a:rPr lang="en-US" sz="1200" dirty="0">
                <a:solidFill>
                  <a:srgbClr val="002060"/>
                </a:solidFill>
                <a:effectLst/>
              </a:rPr>
              <a:t>UG585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287371"/>
            <a:ext cx="7920037" cy="13384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3048000" y="5287371"/>
            <a:ext cx="457200" cy="1418229"/>
          </a:xfrm>
          <a:prstGeom prst="rect">
            <a:avLst/>
          </a:prstGeom>
          <a:solidFill>
            <a:srgbClr val="FFC000">
              <a:alpha val="19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1" 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142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1600" dirty="0"/>
              <a:t>Lab #9 Part 1: Two TMP101 Breakout Boards on MIO and EMIO with ARM I2C Modules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Zynq block design and double click it to open Re-Customized IP menu. Choose Peripheral IO Pins</a:t>
            </a:r>
          </a:p>
          <a:p>
            <a:r>
              <a:rPr lang="en-US" dirty="0"/>
              <a:t>Select I2C 0 to be connect to MIO pins 14 and 15 on PS</a:t>
            </a:r>
          </a:p>
          <a:p>
            <a:r>
              <a:rPr lang="en-US" dirty="0"/>
              <a:t>Select I2C 1 to be connect on EMIO through PL, terminal IIC_1</a:t>
            </a:r>
          </a:p>
          <a:p>
            <a:r>
              <a:rPr lang="en-US" dirty="0"/>
              <a:t>Bit stream file is needed to create interconnect for Select IO pins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6400" y="6367455"/>
            <a:ext cx="510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>
                <a:solidFill>
                  <a:srgbClr val="002060"/>
                </a:solidFill>
                <a:effectLst/>
              </a:rPr>
              <a:t>Zynq-7000 All Programmable SoC, </a:t>
            </a:r>
            <a:r>
              <a:rPr lang="en-US" sz="1200" i="1" dirty="0">
                <a:solidFill>
                  <a:srgbClr val="002060"/>
                </a:solidFill>
                <a:effectLst/>
              </a:rPr>
              <a:t>Technical Reference Manual, </a:t>
            </a:r>
            <a:r>
              <a:rPr lang="en-US" sz="1200" dirty="0">
                <a:solidFill>
                  <a:srgbClr val="002060"/>
                </a:solidFill>
                <a:effectLst/>
              </a:rPr>
              <a:t>UG585</a:t>
            </a:r>
          </a:p>
        </p:txBody>
      </p:sp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4" y="2617148"/>
            <a:ext cx="5943600" cy="185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086" y="4656642"/>
            <a:ext cx="5707063" cy="168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990600" y="146750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4982334"/>
            <a:ext cx="2940234" cy="115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175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1800" dirty="0"/>
              <a:t>Lab #9 Part 1: Connecting TMP101 Sensors to Zybo through MIO and SelectIO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TMP101A - SCL, SDA, GND, V+ to JF9, JF10, JF11, JF12 on MIO</a:t>
            </a:r>
          </a:p>
          <a:p>
            <a:pPr lvl="1"/>
            <a:r>
              <a:rPr lang="en-US" dirty="0"/>
              <a:t>JF9=MIO14 SDL, JF10=MIO15 SCK, MIO pins</a:t>
            </a:r>
          </a:p>
          <a:p>
            <a:r>
              <a:rPr lang="en-US" dirty="0"/>
              <a:t>TMP101B - SCL, SDA, GND, V+ to JB3, JB4, JB5, JB6 on EMIO</a:t>
            </a:r>
          </a:p>
          <a:p>
            <a:pPr lvl="1"/>
            <a:r>
              <a:rPr lang="en-US" dirty="0"/>
              <a:t>JB3=V20, JB4=W20, SelectIO pins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3629772"/>
            <a:ext cx="6367462" cy="30383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1170" y="2045064"/>
            <a:ext cx="3452812" cy="15847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897890"/>
            <a:ext cx="1828800" cy="2502155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 bwMode="auto">
          <a:xfrm>
            <a:off x="7772400" y="5867400"/>
            <a:ext cx="1371600" cy="685800"/>
          </a:xfrm>
          <a:prstGeom prst="roundRect">
            <a:avLst/>
          </a:prstGeom>
          <a:solidFill>
            <a:srgbClr val="00B0F0">
              <a:alpha val="18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1" lang="en-US" sz="3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66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ARM I2C Module References</a:t>
            </a:r>
            <a:endParaRPr lang="en-US" alt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Chapter 20 I2C Controller, Zynq-7000 All Programmable SoC, </a:t>
            </a:r>
            <a:r>
              <a:rPr lang="en-US" i="1" dirty="0"/>
              <a:t>Technical Reference Manual, </a:t>
            </a:r>
            <a:r>
              <a:rPr lang="en-US" dirty="0"/>
              <a:t>UG585 (v1.10) February 23, 2015</a:t>
            </a:r>
          </a:p>
          <a:p>
            <a:r>
              <a:rPr lang="en-US" dirty="0"/>
              <a:t>Xilinx Processor IP Library – iicps_v3_0</a:t>
            </a:r>
            <a:br>
              <a:rPr lang="en-US" dirty="0"/>
            </a:br>
            <a:r>
              <a:rPr lang="en-US" dirty="0"/>
              <a:t>C:\Xilinx\SDK\2015.2\data\embeddedsw\XilinxProcessorIPLib\drivers\iicps_v3_0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2057400"/>
            <a:ext cx="2971800" cy="475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61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 #9 Part 1: Vivado Block Design and Constraint XDC File 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Notice I2C 1 is accessible on the ZYNQ block</a:t>
            </a:r>
          </a:p>
          <a:p>
            <a:r>
              <a:rPr lang="en-US" dirty="0"/>
              <a:t>Choose IIC_1 IO to make it external</a:t>
            </a:r>
          </a:p>
          <a:p>
            <a:r>
              <a:rPr lang="en-US" dirty="0"/>
              <a:t>Run “Synthesize” and then assign SelectIO pins to I2C 1 pins</a:t>
            </a:r>
          </a:p>
          <a:p>
            <a:r>
              <a:rPr lang="en-US" dirty="0"/>
              <a:t>Generate bit stream file for Select IO interconnect network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6400" y="6304090"/>
            <a:ext cx="510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>
                <a:solidFill>
                  <a:srgbClr val="002060"/>
                </a:solidFill>
                <a:effectLst/>
              </a:rPr>
              <a:t>Zynq-7000 All Programmable SoC, </a:t>
            </a:r>
            <a:r>
              <a:rPr lang="en-US" sz="1200" i="1" dirty="0">
                <a:solidFill>
                  <a:srgbClr val="002060"/>
                </a:solidFill>
                <a:effectLst/>
              </a:rPr>
              <a:t>Technical Reference Manual, </a:t>
            </a:r>
            <a:r>
              <a:rPr lang="en-US" sz="1200" dirty="0">
                <a:solidFill>
                  <a:srgbClr val="002060"/>
                </a:solidFill>
                <a:effectLst/>
              </a:rPr>
              <a:t>UG585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22" y="2590258"/>
            <a:ext cx="8924925" cy="351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51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 #9 Part 1: Choose SelectIO pins for I2C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After Synthesis is done, open Synthesized Design and choose Layout-&gt;I/O Planning to see I/O Ports and pin assignments</a:t>
            </a:r>
          </a:p>
          <a:p>
            <a:r>
              <a:rPr lang="en-US" dirty="0"/>
              <a:t>Notice I2C 0 pins are assigned to Fixed-IO pins</a:t>
            </a:r>
          </a:p>
          <a:p>
            <a:r>
              <a:rPr lang="en-US" dirty="0"/>
              <a:t>Assign Pin V20 to I2C 1 clock pin and Pin W20 to I2C 1 data pin.</a:t>
            </a:r>
          </a:p>
          <a:p>
            <a:r>
              <a:rPr lang="en-US" dirty="0"/>
              <a:t>Save Design Constraint file (.xdc) generated for pins V20 and W20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6400" y="6304090"/>
            <a:ext cx="510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effectLst/>
              </a:rPr>
              <a:t>Zynq-7000 All Programmable SoC, </a:t>
            </a:r>
            <a:r>
              <a:rPr lang="en-US" sz="1200" i="1" dirty="0">
                <a:solidFill>
                  <a:srgbClr val="002060"/>
                </a:solidFill>
                <a:effectLst/>
              </a:rPr>
              <a:t>Technical Reference Manual, </a:t>
            </a:r>
            <a:r>
              <a:rPr lang="en-US" sz="1200" dirty="0">
                <a:solidFill>
                  <a:srgbClr val="002060"/>
                </a:solidFill>
                <a:effectLst/>
              </a:rPr>
              <a:t>UG585</a:t>
            </a:r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176349" y="2777301"/>
            <a:ext cx="5795075" cy="1371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935" y="4867297"/>
            <a:ext cx="8686800" cy="16577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9100" y="3059256"/>
            <a:ext cx="4716318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022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 #9 Part 1: XDC File and xparameters.h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Save Xilinx Design Constraint (XDC) file for pins V20 and W20</a:t>
            </a:r>
          </a:p>
          <a:p>
            <a:r>
              <a:rPr lang="en-US" dirty="0"/>
              <a:t>Generate the bit stream file </a:t>
            </a:r>
          </a:p>
          <a:p>
            <a:r>
              <a:rPr lang="en-US" dirty="0"/>
              <a:t>Export hardware with the bit steam file</a:t>
            </a:r>
          </a:p>
          <a:p>
            <a:r>
              <a:rPr lang="en-US" dirty="0"/>
              <a:t>Launch SDK to see two I2C devices defined in xparameters.h</a:t>
            </a:r>
          </a:p>
          <a:p>
            <a:r>
              <a:rPr lang="en-US" dirty="0"/>
              <a:t>Program FPGA and Run Launch on hardware (GDB) to read temperatures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6400" y="6304090"/>
            <a:ext cx="510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effectLst/>
              </a:rPr>
              <a:t>Zynq-7000 All Programmable SoC, </a:t>
            </a:r>
            <a:r>
              <a:rPr lang="en-US" sz="1200" i="1" dirty="0">
                <a:solidFill>
                  <a:srgbClr val="002060"/>
                </a:solidFill>
                <a:effectLst/>
              </a:rPr>
              <a:t>Technical Reference Manual, </a:t>
            </a:r>
            <a:r>
              <a:rPr lang="en-US" sz="1200" dirty="0">
                <a:solidFill>
                  <a:srgbClr val="002060"/>
                </a:solidFill>
                <a:effectLst/>
              </a:rPr>
              <a:t>UG585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" y="3908708"/>
            <a:ext cx="4105275" cy="214312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4486275" y="3309407"/>
            <a:ext cx="435292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065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 #9 Part 1: Two TMP101 Breakout Boards on Zybo Board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9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12 bit resolution</a:t>
                </a:r>
              </a:p>
              <a:p>
                <a:r>
                  <a:rPr lang="en-US" dirty="0"/>
                  <a:t>Minimum temperature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0.0625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1662" t="-6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810000"/>
            <a:ext cx="3734955" cy="2743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2604" y="685800"/>
            <a:ext cx="501015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844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3657600" y="4038600"/>
            <a:ext cx="5318760" cy="2368550"/>
          </a:xfrm>
          <a:prstGeom prst="rect">
            <a:avLst/>
          </a:prstGeom>
        </p:spPr>
      </p:pic>
      <p:pic>
        <p:nvPicPr>
          <p:cNvPr id="4" name="Picture 3" descr="C:\Users\song\jjsong\ece333\ece333spring2016\lecture333spring2016\lecture17-20-I2C\photos\tmp101breakout-2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70890" y="-8890"/>
            <a:ext cx="1703705" cy="2331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5"/>
          <a:stretch>
            <a:fillRect/>
          </a:stretch>
        </p:blipFill>
        <p:spPr>
          <a:xfrm>
            <a:off x="5486400" y="267510"/>
            <a:ext cx="3009900" cy="133032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6"/>
          <a:stretch>
            <a:fillRect/>
          </a:stretch>
        </p:blipFill>
        <p:spPr>
          <a:xfrm>
            <a:off x="457199" y="2667000"/>
            <a:ext cx="2870200" cy="82296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7"/>
          <a:stretch>
            <a:fillRect/>
          </a:stretch>
        </p:blipFill>
        <p:spPr>
          <a:xfrm>
            <a:off x="5943600" y="1972837"/>
            <a:ext cx="1623060" cy="125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486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2400"/>
            <a:ext cx="8458200" cy="631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703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I2C Program Variable Definitions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Constants and Variables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Read Temperature and print the first byte only in Celsius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598033"/>
            <a:ext cx="4623955" cy="28031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424" y="4953144"/>
            <a:ext cx="7200900" cy="838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004" y="3514159"/>
            <a:ext cx="7200900" cy="838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249" y="5931665"/>
            <a:ext cx="77152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4284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2400"/>
            <a:ext cx="8277225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8816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I2C Controller of Zynq 7000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Chapter 20 I2C Controller, Zynq-7000 All Programmable SoC, </a:t>
            </a:r>
            <a:r>
              <a:rPr lang="en-US" i="1" dirty="0"/>
              <a:t>Technical Reference Manual, </a:t>
            </a:r>
            <a:r>
              <a:rPr lang="en-US" dirty="0"/>
              <a:t>UG585 (v1.10) February 23, 2015</a:t>
            </a:r>
          </a:p>
          <a:p>
            <a:r>
              <a:rPr lang="en-US" dirty="0"/>
              <a:t>I2C bus specification version 2</a:t>
            </a:r>
          </a:p>
          <a:p>
            <a:r>
              <a:rPr lang="en-US" dirty="0"/>
              <a:t>Supports 16-byte FIFO</a:t>
            </a:r>
          </a:p>
          <a:p>
            <a:r>
              <a:rPr lang="en-US" dirty="0"/>
              <a:t>Programmable normal and fast bus data rates</a:t>
            </a:r>
          </a:p>
          <a:p>
            <a:r>
              <a:rPr lang="en-US" dirty="0"/>
              <a:t>Master Mode</a:t>
            </a:r>
          </a:p>
          <a:p>
            <a:pPr lvl="1"/>
            <a:r>
              <a:rPr lang="en-US" dirty="0"/>
              <a:t>Write transfer</a:t>
            </a:r>
          </a:p>
          <a:p>
            <a:pPr lvl="1"/>
            <a:r>
              <a:rPr lang="en-US" dirty="0"/>
              <a:t>Read transfer</a:t>
            </a:r>
          </a:p>
          <a:p>
            <a:pPr lvl="1"/>
            <a:r>
              <a:rPr lang="en-US" dirty="0"/>
              <a:t>Extended address support</a:t>
            </a:r>
          </a:p>
          <a:p>
            <a:pPr lvl="1"/>
            <a:r>
              <a:rPr lang="en-US" dirty="0"/>
              <a:t>Support HOLD for slow processor service</a:t>
            </a:r>
          </a:p>
          <a:p>
            <a:pPr lvl="1"/>
            <a:r>
              <a:rPr lang="en-US" dirty="0"/>
              <a:t>Supports TO interrupt flag to avoid stall condition</a:t>
            </a:r>
          </a:p>
          <a:p>
            <a:r>
              <a:rPr lang="en-US" dirty="0"/>
              <a:t>Slave Monitor Mode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2800" y="6353397"/>
            <a:ext cx="2985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>
                <a:solidFill>
                  <a:srgbClr val="002060"/>
                </a:solidFill>
                <a:effectLst/>
              </a:rPr>
              <a:t>Chapter 20, Zynq-7000 All Programmable SoC, </a:t>
            </a:r>
            <a:r>
              <a:rPr lang="en-US" sz="1200" i="1" dirty="0">
                <a:solidFill>
                  <a:srgbClr val="002060"/>
                </a:solidFill>
                <a:effectLst/>
              </a:rPr>
              <a:t>Technical Reference Manual, </a:t>
            </a:r>
            <a:r>
              <a:rPr lang="en-US" sz="1200" dirty="0">
                <a:solidFill>
                  <a:srgbClr val="002060"/>
                </a:solidFill>
                <a:effectLst/>
              </a:rPr>
              <a:t>UG585</a:t>
            </a:r>
          </a:p>
        </p:txBody>
      </p:sp>
    </p:spTree>
    <p:extLst>
      <p:ext uri="{BB962C8B-B14F-4D97-AF65-F5344CB8AC3E}">
        <p14:creationId xmlns:p14="http://schemas.microsoft.com/office/powerpoint/2010/main" val="6220441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I2C Controller of Zynq 7000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Slave Mode</a:t>
            </a:r>
          </a:p>
          <a:p>
            <a:pPr lvl="1"/>
            <a:r>
              <a:rPr lang="en-US" dirty="0"/>
              <a:t>Slave transmitter</a:t>
            </a:r>
          </a:p>
          <a:p>
            <a:pPr lvl="1"/>
            <a:r>
              <a:rPr lang="en-US" dirty="0"/>
              <a:t>Slave receiver</a:t>
            </a:r>
          </a:p>
          <a:p>
            <a:pPr lvl="1"/>
            <a:r>
              <a:rPr lang="en-US" dirty="0"/>
              <a:t>Fully programmable slave response address</a:t>
            </a:r>
          </a:p>
          <a:p>
            <a:pPr lvl="1"/>
            <a:r>
              <a:rPr lang="en-US" dirty="0"/>
              <a:t>Supports HOLD to prevent overflow condition</a:t>
            </a:r>
          </a:p>
          <a:p>
            <a:pPr lvl="1"/>
            <a:r>
              <a:rPr lang="en-US" dirty="0"/>
              <a:t>Supports TO interrupt flag to avoid stall condition</a:t>
            </a:r>
          </a:p>
          <a:p>
            <a:r>
              <a:rPr lang="en-US" dirty="0"/>
              <a:t>Software can poll for status or function as interrupt-driven device</a:t>
            </a:r>
          </a:p>
          <a:p>
            <a:r>
              <a:rPr lang="en-US" dirty="0"/>
              <a:t>Programmable interrupt generation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52800" y="6353397"/>
            <a:ext cx="2985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>
                <a:solidFill>
                  <a:srgbClr val="002060"/>
                </a:solidFill>
                <a:effectLst/>
              </a:rPr>
              <a:t>Chapter 20, Zynq-7000 All Programmable SoC, </a:t>
            </a:r>
            <a:r>
              <a:rPr lang="en-US" sz="1200" i="1" dirty="0">
                <a:solidFill>
                  <a:srgbClr val="002060"/>
                </a:solidFill>
                <a:effectLst/>
              </a:rPr>
              <a:t>Technical Reference Manual, </a:t>
            </a:r>
            <a:r>
              <a:rPr lang="en-US" sz="1200" dirty="0">
                <a:solidFill>
                  <a:srgbClr val="002060"/>
                </a:solidFill>
                <a:effectLst/>
              </a:rPr>
              <a:t>UG585</a:t>
            </a:r>
          </a:p>
        </p:txBody>
      </p:sp>
    </p:spTree>
    <p:extLst>
      <p:ext uri="{BB962C8B-B14F-4D97-AF65-F5344CB8AC3E}">
        <p14:creationId xmlns:p14="http://schemas.microsoft.com/office/powerpoint/2010/main" val="3825669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I2C is a 2-Wire Serial Bus </a:t>
            </a:r>
            <a:r>
              <a:rPr lang="en-US" sz="1800" dirty="0"/>
              <a:t>(plus the common voltage reference wire)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SDA – Serial Data Line</a:t>
            </a:r>
          </a:p>
          <a:p>
            <a:pPr>
              <a:defRPr/>
            </a:pPr>
            <a:r>
              <a:rPr lang="en-US" dirty="0"/>
              <a:t>SCL – Serial Clock Line</a:t>
            </a:r>
          </a:p>
          <a:p>
            <a:pPr>
              <a:defRPr/>
            </a:pPr>
            <a:r>
              <a:rPr lang="en-US" dirty="0"/>
              <a:t>Ground – common voltage reference line</a:t>
            </a:r>
          </a:p>
          <a:p>
            <a:pPr>
              <a:defRPr/>
            </a:pPr>
            <a:r>
              <a:rPr lang="en-US" dirty="0"/>
              <a:t>Two pull-up resistors of 4.7k</a:t>
            </a:r>
            <a:r>
              <a:rPr lang="el-GR" dirty="0"/>
              <a:t>Ω</a:t>
            </a:r>
            <a:endParaRPr lang="en-US" dirty="0"/>
          </a:p>
        </p:txBody>
      </p:sp>
      <p:pic>
        <p:nvPicPr>
          <p:cNvPr id="410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505200"/>
            <a:ext cx="8277225" cy="266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212271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PS Clock Subsystem of Cortex A9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cpu_6x4x clock is used by CPU and SCU</a:t>
            </a:r>
          </a:p>
          <a:p>
            <a:pPr lvl="1"/>
            <a:r>
              <a:rPr lang="en-US" dirty="0"/>
              <a:t>CPU – Central Processing Unit</a:t>
            </a:r>
          </a:p>
          <a:p>
            <a:pPr lvl="1"/>
            <a:r>
              <a:rPr lang="en-US" dirty="0"/>
              <a:t>SCU – Snoop Control Unit</a:t>
            </a:r>
          </a:p>
          <a:p>
            <a:r>
              <a:rPr lang="en-US" dirty="0"/>
              <a:t>cpu_3x2x clock are used by OCM</a:t>
            </a:r>
          </a:p>
          <a:p>
            <a:pPr lvl="1"/>
            <a:r>
              <a:rPr lang="en-US" dirty="0"/>
              <a:t>OCM – One Chip Memory unit</a:t>
            </a:r>
          </a:p>
          <a:p>
            <a:r>
              <a:rPr lang="en-US" dirty="0"/>
              <a:t>cpu_2x clock are used by AXI</a:t>
            </a:r>
          </a:p>
          <a:p>
            <a:r>
              <a:rPr lang="en-US" dirty="0"/>
              <a:t>cpu_1x clock are used by slower buses such as the Advanced Peripheral Bus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76618" y="6246167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>
                <a:solidFill>
                  <a:srgbClr val="002060"/>
                </a:solidFill>
                <a:effectLst/>
              </a:rPr>
              <a:t>Chapter 25 Clock, Zynq-7000 All Programmable SoC, </a:t>
            </a:r>
            <a:r>
              <a:rPr lang="en-US" sz="1200" i="1" dirty="0">
                <a:solidFill>
                  <a:srgbClr val="002060"/>
                </a:solidFill>
                <a:effectLst/>
              </a:rPr>
              <a:t>Technical Reference Manual, </a:t>
            </a:r>
            <a:r>
              <a:rPr lang="en-US" sz="1200" dirty="0">
                <a:solidFill>
                  <a:srgbClr val="002060"/>
                </a:solidFill>
                <a:effectLst/>
              </a:rPr>
              <a:t>UG585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762000"/>
            <a:ext cx="3048000" cy="13568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3807183"/>
            <a:ext cx="6796087" cy="229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9080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Advanced Peripheral Bus (APB) of Zynq 7000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APB (Advanced Peripheral Bus) low bandwidth control accesses, for example register interfaces on system peripherals. Similar to AHB, but a much reduced, low complexity signal list.</a:t>
            </a:r>
          </a:p>
          <a:p>
            <a:r>
              <a:rPr lang="en-US" dirty="0"/>
              <a:t>Each Cortex-A9 processor has a standard 32-bit APB slave port that operates at the CPU_1x clock Frequency</a:t>
            </a:r>
          </a:p>
          <a:p>
            <a:r>
              <a:rPr lang="en-US" dirty="0"/>
              <a:t>CPU_1X clock is 4 times slower than CPU core clock</a:t>
            </a:r>
          </a:p>
          <a:p>
            <a:r>
              <a:rPr lang="en-US" dirty="0"/>
              <a:t>If CPU core clock is 600MHz, CPU_1x clock is 150MHz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71800" y="6122565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>
                <a:solidFill>
                  <a:srgbClr val="002060"/>
                </a:solidFill>
                <a:effectLst/>
              </a:rPr>
              <a:t>Chapter 25 Clock, Zynq-7000 All Programmable SoC, </a:t>
            </a:r>
            <a:r>
              <a:rPr lang="en-US" sz="1200" i="1" dirty="0">
                <a:solidFill>
                  <a:srgbClr val="002060"/>
                </a:solidFill>
                <a:effectLst/>
              </a:rPr>
              <a:t>Technical Reference Manual, </a:t>
            </a:r>
            <a:r>
              <a:rPr lang="en-US" sz="1200" dirty="0">
                <a:solidFill>
                  <a:srgbClr val="002060"/>
                </a:solidFill>
                <a:effectLst/>
              </a:rPr>
              <a:t>UG585</a:t>
            </a:r>
          </a:p>
        </p:txBody>
      </p:sp>
    </p:spTree>
    <p:extLst>
      <p:ext uri="{BB962C8B-B14F-4D97-AF65-F5344CB8AC3E}">
        <p14:creationId xmlns:p14="http://schemas.microsoft.com/office/powerpoint/2010/main" val="3805449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Base Clock and PS Peripheral Clock Control of Zynq 7000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Most peripheral</a:t>
            </a:r>
            <a:br>
              <a:rPr lang="en-US" dirty="0"/>
            </a:br>
            <a:r>
              <a:rPr lang="en-US" dirty="0"/>
              <a:t>controllers use</a:t>
            </a:r>
            <a:br>
              <a:rPr lang="en-US" dirty="0"/>
            </a:br>
            <a:r>
              <a:rPr lang="en-US" dirty="0"/>
              <a:t>cpu-1x clock</a:t>
            </a:r>
          </a:p>
          <a:p>
            <a:r>
              <a:rPr lang="en-US" dirty="0"/>
              <a:t>Except for DMAC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648921"/>
            <a:ext cx="5271831" cy="54097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71800" y="6203720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>
                <a:solidFill>
                  <a:srgbClr val="002060"/>
                </a:solidFill>
                <a:effectLst/>
              </a:rPr>
              <a:t>Chapter 25 Clock, Zynq-7000 All Programmable SoC, </a:t>
            </a:r>
            <a:r>
              <a:rPr lang="en-US" sz="1200" i="1" dirty="0">
                <a:solidFill>
                  <a:srgbClr val="002060"/>
                </a:solidFill>
                <a:effectLst/>
              </a:rPr>
              <a:t>Technical Reference Manual, </a:t>
            </a:r>
            <a:r>
              <a:rPr lang="en-US" sz="1200" dirty="0">
                <a:solidFill>
                  <a:srgbClr val="002060"/>
                </a:solidFill>
                <a:effectLst/>
              </a:rPr>
              <a:t>UG585</a:t>
            </a:r>
          </a:p>
        </p:txBody>
      </p:sp>
    </p:spTree>
    <p:extLst>
      <p:ext uri="{BB962C8B-B14F-4D97-AF65-F5344CB8AC3E}">
        <p14:creationId xmlns:p14="http://schemas.microsoft.com/office/powerpoint/2010/main" val="20933307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I2C Controller System Block Diagram of Zynq 7000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Each Cortex-A9 processor has a standard 32-bit APB slave port that operates at the CPU_1x clock Frequency</a:t>
            </a:r>
          </a:p>
          <a:p>
            <a:r>
              <a:rPr lang="en-US" dirty="0"/>
              <a:t>APB (Advanced Peripheral Bus) low bandwidth control accesses, for example register interfaces on system peripherals. Similar to AHB, but a much reduced, low complexity signal list.</a:t>
            </a:r>
          </a:p>
          <a:p>
            <a:r>
              <a:rPr lang="en-US" dirty="0"/>
              <a:t>Two I2C Controllers: I2C 0 and I2C 1</a:t>
            </a:r>
          </a:p>
          <a:p>
            <a:r>
              <a:rPr lang="en-US" dirty="0"/>
              <a:t>SCL and SDA can be connected from MIO or EMIO</a:t>
            </a:r>
          </a:p>
          <a:p>
            <a:r>
              <a:rPr lang="en-US" dirty="0"/>
              <a:t>SCL_T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3276600"/>
            <a:ext cx="6020081" cy="29630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43060" y="6353397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>
                <a:solidFill>
                  <a:srgbClr val="002060"/>
                </a:solidFill>
                <a:effectLst/>
              </a:rPr>
              <a:t>Chapter 20 I2C Controller, Zynq-7000 All Programmable SoC, </a:t>
            </a:r>
            <a:r>
              <a:rPr lang="en-US" sz="1200" i="1" dirty="0">
                <a:solidFill>
                  <a:srgbClr val="002060"/>
                </a:solidFill>
                <a:effectLst/>
              </a:rPr>
              <a:t>Technical Reference Manual, </a:t>
            </a:r>
            <a:r>
              <a:rPr lang="en-US" sz="1200" dirty="0">
                <a:solidFill>
                  <a:srgbClr val="002060"/>
                </a:solidFill>
                <a:effectLst/>
              </a:rPr>
              <a:t>UG585</a:t>
            </a:r>
          </a:p>
        </p:txBody>
      </p:sp>
    </p:spTree>
    <p:extLst>
      <p:ext uri="{BB962C8B-B14F-4D97-AF65-F5344CB8AC3E}">
        <p14:creationId xmlns:p14="http://schemas.microsoft.com/office/powerpoint/2010/main" val="21233676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Master Mode of I2C Controller of Zynq 7000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 I2C transfer can only be initiated by the APB host and two types of transfers can be performed.</a:t>
            </a:r>
          </a:p>
          <a:p>
            <a:pPr lvl="1"/>
            <a:r>
              <a:rPr lang="en-US" dirty="0"/>
              <a:t>Write transfer, where the I2C becomes master transmitter</a:t>
            </a:r>
          </a:p>
          <a:p>
            <a:pPr lvl="1"/>
            <a:r>
              <a:rPr lang="en-US" dirty="0"/>
              <a:t>Read transfer, where the I2C becomes master receiver</a:t>
            </a:r>
          </a:p>
          <a:p>
            <a:r>
              <a:rPr lang="en-US" dirty="0"/>
              <a:t>Control Register</a:t>
            </a:r>
          </a:p>
          <a:p>
            <a:r>
              <a:rPr lang="en-US" dirty="0"/>
              <a:t>TX Data Register</a:t>
            </a:r>
          </a:p>
          <a:p>
            <a:r>
              <a:rPr lang="en-US" dirty="0"/>
              <a:t>RX Data Register</a:t>
            </a:r>
          </a:p>
          <a:p>
            <a:r>
              <a:rPr lang="en-US" dirty="0"/>
              <a:t>Slave Address</a:t>
            </a:r>
            <a:br>
              <a:rPr lang="en-US" dirty="0"/>
            </a:br>
            <a:r>
              <a:rPr lang="en-US" dirty="0"/>
              <a:t>Register</a:t>
            </a:r>
          </a:p>
          <a:p>
            <a:r>
              <a:rPr lang="en-US" dirty="0"/>
              <a:t>Status Register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2438400"/>
            <a:ext cx="5783741" cy="31890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34572" y="6312791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>
                <a:solidFill>
                  <a:srgbClr val="002060"/>
                </a:solidFill>
                <a:effectLst/>
              </a:rPr>
              <a:t>Chapter 20 I2C Controller, Zynq-7000 All Programmable SoC, </a:t>
            </a:r>
            <a:r>
              <a:rPr lang="en-US" sz="1200" i="1" dirty="0">
                <a:solidFill>
                  <a:srgbClr val="002060"/>
                </a:solidFill>
                <a:effectLst/>
              </a:rPr>
              <a:t>Technical Reference Manual, </a:t>
            </a:r>
            <a:r>
              <a:rPr lang="en-US" sz="1200" dirty="0">
                <a:solidFill>
                  <a:srgbClr val="002060"/>
                </a:solidFill>
                <a:effectLst/>
              </a:rPr>
              <a:t>UG585</a:t>
            </a:r>
          </a:p>
        </p:txBody>
      </p:sp>
    </p:spTree>
    <p:extLst>
      <p:ext uri="{BB962C8B-B14F-4D97-AF65-F5344CB8AC3E}">
        <p14:creationId xmlns:p14="http://schemas.microsoft.com/office/powerpoint/2010/main" val="7545390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Write Transfer of Master Mode of I2C Controller of Zynq 7000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to the control register to set up SCL speed and addressing mode.</a:t>
            </a:r>
          </a:p>
          <a:p>
            <a:r>
              <a:rPr lang="en-US" dirty="0"/>
              <a:t>Set the MS, ACKEN, and CLR_FIFO bits and clear the RW bit in the Control register.</a:t>
            </a:r>
          </a:p>
          <a:p>
            <a:r>
              <a:rPr lang="en-US" dirty="0"/>
              <a:t>If required, set the HOLD bit. Otherwise write the first byte of data to the I2C Data register.</a:t>
            </a:r>
          </a:p>
          <a:p>
            <a:r>
              <a:rPr lang="en-US" dirty="0"/>
              <a:t>Write the slave address into the I2C address register. This initiates the I2C transfer.</a:t>
            </a:r>
          </a:p>
          <a:p>
            <a:r>
              <a:rPr lang="en-US" dirty="0"/>
              <a:t>Continue to load the remaining data to be sent to the slave by writing to the I2C Data register.</a:t>
            </a:r>
          </a:p>
          <a:p>
            <a:r>
              <a:rPr lang="en-US" dirty="0"/>
              <a:t>The data is pushed in the FIFO each time the host writes to the I2C Data register.</a:t>
            </a:r>
          </a:p>
          <a:p>
            <a:r>
              <a:rPr lang="en-US" dirty="0"/>
              <a:t>The COMP bit is set in the interrupt status register, When all data is transferred successfully.</a:t>
            </a:r>
          </a:p>
          <a:p>
            <a:r>
              <a:rPr lang="en-US" dirty="0"/>
              <a:t>If the HOLD bit is set, the I2C interface holds the SCL line Low. Otherwise, the I2C interface generates a STOP condition.</a:t>
            </a:r>
          </a:p>
        </p:txBody>
      </p:sp>
    </p:spTree>
    <p:extLst>
      <p:ext uri="{BB962C8B-B14F-4D97-AF65-F5344CB8AC3E}">
        <p14:creationId xmlns:p14="http://schemas.microsoft.com/office/powerpoint/2010/main" val="27210492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Read Transfer of Master Mode of I2C Controller of Zynq 7000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to the Control register to set up the SCL speed and addressing mode.</a:t>
            </a:r>
          </a:p>
          <a:p>
            <a:r>
              <a:rPr lang="en-US" dirty="0"/>
              <a:t>Set the MS, ACKEN, CLR_FIFO bits, and the RW bit in the Control register.</a:t>
            </a:r>
          </a:p>
          <a:p>
            <a:r>
              <a:rPr lang="en-US" dirty="0"/>
              <a:t>If the host wants to hold the bus after the data is received, it must also set the HOLD bit.</a:t>
            </a:r>
          </a:p>
          <a:p>
            <a:r>
              <a:rPr lang="en-US" dirty="0"/>
              <a:t>Write the number of requested bytes in the Transfer Size register.</a:t>
            </a:r>
          </a:p>
          <a:p>
            <a:r>
              <a:rPr lang="en-US" dirty="0"/>
              <a:t>Write the slave address in the I2C Address register. This initiates the I2C transfer.</a:t>
            </a:r>
          </a:p>
          <a:p>
            <a:r>
              <a:rPr lang="en-US" dirty="0"/>
              <a:t>A NACK is automatically sent after receiving the last expected byte and terminates</a:t>
            </a:r>
          </a:p>
          <a:p>
            <a:r>
              <a:rPr lang="en-US" dirty="0"/>
              <a:t>the transfer by generating a STOP condition. </a:t>
            </a:r>
          </a:p>
          <a:p>
            <a:r>
              <a:rPr lang="en-US" dirty="0"/>
              <a:t>If the HOLD bit is set during a master read transfer, the I2C interface drives the SCL line Low.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19400" y="6353397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>
                <a:solidFill>
                  <a:srgbClr val="002060"/>
                </a:solidFill>
                <a:effectLst/>
              </a:rPr>
              <a:t>Chapter 20 I2C Controller, Zynq-7000 All Programmable SoC, </a:t>
            </a:r>
            <a:r>
              <a:rPr lang="en-US" sz="1200" i="1" dirty="0">
                <a:solidFill>
                  <a:srgbClr val="002060"/>
                </a:solidFill>
                <a:effectLst/>
              </a:rPr>
              <a:t>Technical Reference Manual, </a:t>
            </a:r>
            <a:r>
              <a:rPr lang="en-US" sz="1200" dirty="0">
                <a:solidFill>
                  <a:srgbClr val="002060"/>
                </a:solidFill>
                <a:effectLst/>
              </a:rPr>
              <a:t>UG585</a:t>
            </a:r>
          </a:p>
        </p:txBody>
      </p:sp>
    </p:spTree>
    <p:extLst>
      <p:ext uri="{BB962C8B-B14F-4D97-AF65-F5344CB8AC3E}">
        <p14:creationId xmlns:p14="http://schemas.microsoft.com/office/powerpoint/2010/main" val="15329951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Clock Generator of I2C Controller of Zynq 7000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slave mode, the clock enable is used to extract synchronization information for correct sampling of the SDA line.</a:t>
            </a:r>
          </a:p>
          <a:p>
            <a:r>
              <a:rPr lang="en-US" dirty="0"/>
              <a:t>In master mode, the clock enable is used to establish a time base for generating the desired SCL frequency.</a:t>
            </a:r>
          </a:p>
          <a:p>
            <a:r>
              <a:rPr lang="en-US" dirty="0"/>
              <a:t>Zybo CPU clock is 640MHz, therefore cpu_1x clock is 160MHz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088" y="2667000"/>
            <a:ext cx="6451769" cy="30572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6264387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>
                <a:solidFill>
                  <a:srgbClr val="002060"/>
                </a:solidFill>
                <a:effectLst/>
              </a:rPr>
              <a:t>Chapter 20 I2C Controller, Zynq-7000 All Programmable SoC, </a:t>
            </a:r>
            <a:r>
              <a:rPr lang="en-US" sz="1200" i="1" dirty="0">
                <a:solidFill>
                  <a:srgbClr val="002060"/>
                </a:solidFill>
                <a:effectLst/>
              </a:rPr>
              <a:t>Technical Reference Manual, </a:t>
            </a:r>
            <a:r>
              <a:rPr lang="en-US" sz="1200" dirty="0">
                <a:solidFill>
                  <a:srgbClr val="002060"/>
                </a:solidFill>
                <a:effectLst/>
              </a:rPr>
              <a:t>UG585</a:t>
            </a:r>
          </a:p>
        </p:txBody>
      </p:sp>
    </p:spTree>
    <p:extLst>
      <p:ext uri="{BB962C8B-B14F-4D97-AF65-F5344CB8AC3E}">
        <p14:creationId xmlns:p14="http://schemas.microsoft.com/office/powerpoint/2010/main" val="25800125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Start-up Sequence of I2C Controller of Zynq 7000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Reset controller</a:t>
            </a:r>
          </a:p>
          <a:p>
            <a:r>
              <a:rPr lang="en-US" dirty="0"/>
              <a:t>Configure I/O signal routing: I2C signals SCL and SDA can be routed to either MIO or EMIO.</a:t>
            </a:r>
          </a:p>
          <a:p>
            <a:r>
              <a:rPr lang="en-US" dirty="0"/>
              <a:t>Configure I2C Clock</a:t>
            </a:r>
          </a:p>
          <a:p>
            <a:r>
              <a:rPr lang="en-US" dirty="0"/>
              <a:t>Controller Configuration: Program I2C transfer parameters using i2c.Control_reg0 etc.</a:t>
            </a:r>
          </a:p>
          <a:p>
            <a:r>
              <a:rPr lang="en-US" dirty="0"/>
              <a:t>Configure Interrupts</a:t>
            </a:r>
          </a:p>
          <a:p>
            <a:r>
              <a:rPr lang="en-US" dirty="0"/>
              <a:t>Data Transfers: Transfers in master mode and slave monitor mode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19400" y="6248400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>
                <a:solidFill>
                  <a:srgbClr val="002060"/>
                </a:solidFill>
                <a:effectLst/>
              </a:rPr>
              <a:t>Chapter 20 I2C Controller, Zynq-7000 All Programmable SoC, </a:t>
            </a:r>
            <a:r>
              <a:rPr lang="en-US" sz="1200" i="1" dirty="0">
                <a:solidFill>
                  <a:srgbClr val="002060"/>
                </a:solidFill>
                <a:effectLst/>
              </a:rPr>
              <a:t>Technical Reference Manual, </a:t>
            </a:r>
            <a:r>
              <a:rPr lang="en-US" sz="1200" dirty="0">
                <a:solidFill>
                  <a:srgbClr val="002060"/>
                </a:solidFill>
                <a:effectLst/>
              </a:rPr>
              <a:t>UG585</a:t>
            </a:r>
          </a:p>
        </p:txBody>
      </p:sp>
    </p:spTree>
    <p:extLst>
      <p:ext uri="{BB962C8B-B14F-4D97-AF65-F5344CB8AC3E}">
        <p14:creationId xmlns:p14="http://schemas.microsoft.com/office/powerpoint/2010/main" val="2248723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Example: Master Write Transfer of I2C Controller of Zynq 7000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Configure the Control parameters</a:t>
            </a:r>
            <a:r>
              <a:rPr lang="en-US" dirty="0"/>
              <a:t>. Write 0x0000_324E to i2c.Control_reg0 register:</a:t>
            </a:r>
          </a:p>
          <a:p>
            <a:pPr lvl="1"/>
            <a:r>
              <a:rPr lang="en-US" dirty="0"/>
              <a:t>Select Master mode: Set i2c.Control_reg0[MS] = 1.</a:t>
            </a:r>
          </a:p>
          <a:p>
            <a:pPr lvl="1"/>
            <a:r>
              <a:rPr lang="en-US" dirty="0"/>
              <a:t>Set Direction of transfer as Master Transmitter: Set i2c.Control_reg0[RW] = 0.</a:t>
            </a:r>
          </a:p>
          <a:p>
            <a:pPr lvl="1"/>
            <a:r>
              <a:rPr lang="en-US" dirty="0"/>
              <a:t>Select Normal Addressing [7-bit] mode: Set i2c.Control_reg0[NEA] = 1.</a:t>
            </a:r>
          </a:p>
          <a:p>
            <a:pPr lvl="1"/>
            <a:r>
              <a:rPr lang="en-US" dirty="0"/>
              <a:t>Enable the transmission of ACK: Set i2c.Control_reg0[ACKEN] = 1.</a:t>
            </a:r>
          </a:p>
          <a:p>
            <a:pPr lvl="1"/>
            <a:r>
              <a:rPr lang="en-US" dirty="0"/>
              <a:t>Clear the FIFOs: Set i2c.Control_reg0[CLR_FIFO] = 1.</a:t>
            </a:r>
          </a:p>
          <a:p>
            <a:pPr lvl="1"/>
            <a:r>
              <a:rPr lang="en-US" dirty="0"/>
              <a:t>Program the clock divisors:</a:t>
            </a:r>
          </a:p>
          <a:p>
            <a:pPr lvl="2"/>
            <a:r>
              <a:rPr lang="en-US" dirty="0"/>
              <a:t>Set i2c.Control_reg0[divisor_a] = 0.</a:t>
            </a:r>
          </a:p>
          <a:p>
            <a:pPr lvl="2"/>
            <a:r>
              <a:rPr lang="en-US" dirty="0"/>
              <a:t>Set i2c.Control_reg0[divisor_b] = 50.</a:t>
            </a:r>
          </a:p>
          <a:p>
            <a:pPr lvl="2"/>
            <a:r>
              <a:rPr lang="en-US" dirty="0"/>
              <a:t>These divisors generate an I2C SCL of 99 KHz using the CPU_1X clock of 111 MHz.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19400" y="6248400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>
                <a:solidFill>
                  <a:srgbClr val="002060"/>
                </a:solidFill>
                <a:effectLst/>
              </a:rPr>
              <a:t>Chapter 20 I2C Controller, Zynq-7000 All Programmable SoC, </a:t>
            </a:r>
            <a:r>
              <a:rPr lang="en-US" sz="1200" i="1" dirty="0">
                <a:solidFill>
                  <a:srgbClr val="002060"/>
                </a:solidFill>
                <a:effectLst/>
              </a:rPr>
              <a:t>Technical Reference Manual, </a:t>
            </a:r>
            <a:r>
              <a:rPr lang="en-US" sz="1200" dirty="0">
                <a:solidFill>
                  <a:srgbClr val="002060"/>
                </a:solidFill>
                <a:effectLst/>
              </a:rPr>
              <a:t>UG585</a:t>
            </a:r>
          </a:p>
        </p:txBody>
      </p:sp>
    </p:spTree>
    <p:extLst>
      <p:ext uri="{BB962C8B-B14F-4D97-AF65-F5344CB8AC3E}">
        <p14:creationId xmlns:p14="http://schemas.microsoft.com/office/powerpoint/2010/main" val="1829491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Start and Stop Conditions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Start condition is when SCL=1 and SDA goes from 1 to 0</a:t>
            </a:r>
          </a:p>
          <a:p>
            <a:r>
              <a:rPr lang="en-US" dirty="0"/>
              <a:t>Stop condition is when SCL=1 and SDA goes from 0 to 1</a:t>
            </a:r>
          </a:p>
          <a:p>
            <a:endParaRPr lang="en-US" dirty="0"/>
          </a:p>
          <a:p>
            <a:r>
              <a:rPr lang="en-US" dirty="0"/>
              <a:t>Notice data line SDA cannot change when SCL=1 to set data values because SDA change indicates Start or Stop when SCL=1.</a:t>
            </a:r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8174" y="3796216"/>
            <a:ext cx="830580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000" dirty="0"/>
              <a:t>Example: Master Read Using Polled Method of I2C Controller of Zynq 7000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Set direction of transfer as read and clear the FIFOs</a:t>
            </a:r>
            <a:r>
              <a:rPr lang="en-US" dirty="0"/>
              <a:t>. Write 0x41 to i2c.Control_reg0.</a:t>
            </a:r>
          </a:p>
          <a:p>
            <a:r>
              <a:rPr lang="en-US" b="1" dirty="0"/>
              <a:t>Clear interrupts</a:t>
            </a:r>
            <a:r>
              <a:rPr lang="en-US" dirty="0"/>
              <a:t>. Read and write back the read value to i2c.Interrupt_status_reg0.</a:t>
            </a:r>
          </a:p>
          <a:p>
            <a:r>
              <a:rPr lang="en-US" b="1" dirty="0"/>
              <a:t>Write read data count to transfer size register and hold bus if required. </a:t>
            </a:r>
            <a:r>
              <a:rPr lang="en-US" dirty="0"/>
              <a:t>Write read data count value to i2c.Transfer_size_reg0. If read data count greater than FIFO depth</a:t>
            </a:r>
            <a:r>
              <a:rPr lang="en-US" b="1" dirty="0"/>
              <a:t>, </a:t>
            </a:r>
            <a:r>
              <a:rPr lang="en-US" dirty="0"/>
              <a:t>set i2c.Control_reg0 [HOLD] = 1.</a:t>
            </a:r>
          </a:p>
          <a:p>
            <a:r>
              <a:rPr lang="en-US" b="1" dirty="0"/>
              <a:t>Write the slave address</a:t>
            </a:r>
            <a:r>
              <a:rPr lang="en-US" dirty="0"/>
              <a:t>. Write the address to the i2c.I2C_address_reg0 register.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43200" y="6248400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>
                <a:solidFill>
                  <a:srgbClr val="002060"/>
                </a:solidFill>
                <a:effectLst/>
              </a:rPr>
              <a:t>Chapter 20 I2C Controller, Zynq-7000 All Programmable SoC, </a:t>
            </a:r>
            <a:r>
              <a:rPr lang="en-US" sz="1200" i="1" dirty="0">
                <a:solidFill>
                  <a:srgbClr val="002060"/>
                </a:solidFill>
                <a:effectLst/>
              </a:rPr>
              <a:t>Technical Reference Manual, </a:t>
            </a:r>
            <a:r>
              <a:rPr lang="en-US" sz="1200" dirty="0">
                <a:solidFill>
                  <a:srgbClr val="002060"/>
                </a:solidFill>
                <a:effectLst/>
              </a:rPr>
              <a:t>UG585</a:t>
            </a:r>
          </a:p>
        </p:txBody>
      </p:sp>
    </p:spTree>
    <p:extLst>
      <p:ext uri="{BB962C8B-B14F-4D97-AF65-F5344CB8AC3E}">
        <p14:creationId xmlns:p14="http://schemas.microsoft.com/office/powerpoint/2010/main" val="35295831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000" dirty="0"/>
              <a:t>Example: Master Read Using Polled Method of I2C Controller of Zynq 7000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Wait for data to be received into the FIFO. </a:t>
            </a:r>
            <a:r>
              <a:rPr lang="en-US" dirty="0"/>
              <a:t>Poll on i2c.Status_reg0 [RXDV] = 1.</a:t>
            </a:r>
          </a:p>
          <a:p>
            <a:pPr lvl="1"/>
            <a:r>
              <a:rPr lang="en-US" dirty="0"/>
              <a:t>If i2c.Status_reg0 [RXDV] = 0, and any of i2c.Interrupt_status_register [NACK], i2c.Interrupt_status_register [ARB_LOST], i2c.Interrupt_status_register [RX_OVF], i2c.Interrupt_status_register [RX_UNF] interrupts are set, then stop the transfer and report the error, otherwise continue to poll on i2c.Status_reg0 [RXDV].</a:t>
            </a:r>
          </a:p>
          <a:p>
            <a:pPr lvl="1"/>
            <a:r>
              <a:rPr lang="en-US" dirty="0"/>
              <a:t>If i2c.Status_reg0 [RXDV] = 1, and if any of i2c.Interrupt_status_register [NACK], i2c.Interrupt_status_register [ARB_LOST], i2c.Interrupt_status_register [RX_OVF], i2c.Interrupt_status_register [RX_UNF] interrupts are set, then stop the transfer and report the error. Otherwise, go to next step.</a:t>
            </a:r>
          </a:p>
          <a:p>
            <a:r>
              <a:rPr lang="en-US" b="1" dirty="0"/>
              <a:t>Read data and update count. </a:t>
            </a:r>
          </a:p>
          <a:p>
            <a:pPr lvl="1"/>
            <a:r>
              <a:rPr lang="en-US" dirty="0"/>
              <a:t>Read data from FIFO until i2c.Status_reg0[RXDV] = 1. Decrement the read data count and if it is less than or equal to the FIFO depth, clear i2c.Control_reg0[HOLD].</a:t>
            </a:r>
          </a:p>
          <a:p>
            <a:r>
              <a:rPr lang="en-US" b="1" dirty="0"/>
              <a:t>Check for Completion of transfer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If total read count reaches zero, poll on i2c.Interrupt_status_reg0 [COMP] = 1. Otherwise go to Wait for data to be received into the FIFO.</a:t>
            </a:r>
          </a:p>
        </p:txBody>
      </p:sp>
    </p:spTree>
    <p:extLst>
      <p:ext uri="{BB962C8B-B14F-4D97-AF65-F5344CB8AC3E}">
        <p14:creationId xmlns:p14="http://schemas.microsoft.com/office/powerpoint/2010/main" val="14131452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I2C Level 1 Software Driver in the PS Block: iicps v2_3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 action="ppaction://hlinkfile"/>
              </a:rPr>
              <a:t>file:///C:/Xilinx/SDK/2014.4/data/embeddedsw/XilinxProcessorIPLib/drivers/iicps_v2_3</a:t>
            </a:r>
            <a:endParaRPr lang="en-US" dirty="0"/>
          </a:p>
          <a:p>
            <a:r>
              <a:rPr lang="en-US" dirty="0"/>
              <a:t>Support I2C hardware controller in the PS block</a:t>
            </a:r>
          </a:p>
          <a:p>
            <a:r>
              <a:rPr lang="en-US" dirty="0"/>
              <a:t>Base Addresses of I2C 0 and I2C 1 are fixed at  (UG585)</a:t>
            </a:r>
          </a:p>
          <a:p>
            <a:pPr lvl="1"/>
            <a:r>
              <a:rPr lang="en-US" dirty="0"/>
              <a:t>0xE0004000</a:t>
            </a:r>
          </a:p>
          <a:p>
            <a:pPr lvl="1"/>
            <a:r>
              <a:rPr lang="en-US" dirty="0"/>
              <a:t>0xE0005000</a:t>
            </a:r>
          </a:p>
          <a:p>
            <a:r>
              <a:rPr lang="en-US" dirty="0"/>
              <a:t>I2C software driver in the PS block</a:t>
            </a:r>
          </a:p>
          <a:p>
            <a:pPr lvl="1"/>
            <a:r>
              <a:rPr lang="en-US" dirty="0"/>
              <a:t>either a master or a slave on the IIC bus. </a:t>
            </a:r>
          </a:p>
          <a:p>
            <a:pPr lvl="1"/>
            <a:r>
              <a:rPr lang="en-US" dirty="0"/>
              <a:t>supports both interrupt mode transfer and polled mode transfer </a:t>
            </a:r>
          </a:p>
          <a:p>
            <a:pPr lvl="1"/>
            <a:r>
              <a:rPr lang="en-US" dirty="0"/>
              <a:t>Only 7-bit address is used in the driver, although the hardware also supports 10-bit address.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0300" y="4876800"/>
            <a:ext cx="63436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5244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xiicps_hw.h – Hardware Definition File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Addresses of all I2C module registers are defined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209800"/>
            <a:ext cx="80010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  <a:spcAft>
                <a:spcPts val="200"/>
              </a:spcAft>
              <a:buNone/>
            </a:pPr>
            <a:r>
              <a:rPr lang="en-US" sz="1800" dirty="0">
                <a:solidFill>
                  <a:srgbClr val="002060"/>
                </a:solidFill>
                <a:effectLst/>
              </a:rPr>
              <a:t>#define XIICPS_CR_OFFSET0x00  /**&lt; 32-bit Control */</a:t>
            </a:r>
          </a:p>
          <a:p>
            <a:pPr>
              <a:spcBef>
                <a:spcPts val="400"/>
              </a:spcBef>
              <a:spcAft>
                <a:spcPts val="200"/>
              </a:spcAft>
              <a:buNone/>
            </a:pPr>
            <a:r>
              <a:rPr lang="en-US" sz="1800" dirty="0">
                <a:solidFill>
                  <a:srgbClr val="002060"/>
                </a:solidFill>
                <a:effectLst/>
              </a:rPr>
              <a:t>#define XIICPS_SR_OFFSET0x04  /**&lt; Status */</a:t>
            </a:r>
          </a:p>
          <a:p>
            <a:pPr>
              <a:spcBef>
                <a:spcPts val="400"/>
              </a:spcBef>
              <a:spcAft>
                <a:spcPts val="200"/>
              </a:spcAft>
              <a:buNone/>
            </a:pPr>
            <a:r>
              <a:rPr lang="en-US" sz="1800" dirty="0">
                <a:solidFill>
                  <a:srgbClr val="002060"/>
                </a:solidFill>
                <a:effectLst/>
              </a:rPr>
              <a:t>#define XIICPS_ADDR_OFFSET0x08  /**&lt; IIC Address */</a:t>
            </a:r>
          </a:p>
          <a:p>
            <a:pPr>
              <a:spcBef>
                <a:spcPts val="400"/>
              </a:spcBef>
              <a:spcAft>
                <a:spcPts val="200"/>
              </a:spcAft>
              <a:buNone/>
            </a:pPr>
            <a:r>
              <a:rPr lang="en-US" sz="1800" dirty="0">
                <a:solidFill>
                  <a:srgbClr val="002060"/>
                </a:solidFill>
                <a:effectLst/>
              </a:rPr>
              <a:t>#define XIICPS_DATA_OFFSET0x0C  /**&lt; IIC FIFO Data */</a:t>
            </a:r>
          </a:p>
          <a:p>
            <a:pPr>
              <a:spcBef>
                <a:spcPts val="400"/>
              </a:spcBef>
              <a:spcAft>
                <a:spcPts val="200"/>
              </a:spcAft>
              <a:buNone/>
            </a:pPr>
            <a:r>
              <a:rPr lang="en-US" sz="1800" dirty="0">
                <a:solidFill>
                  <a:srgbClr val="002060"/>
                </a:solidFill>
                <a:effectLst/>
              </a:rPr>
              <a:t>#define XIICPS_ISR_OFFSET0x10  /**&lt; Interrupt Status */</a:t>
            </a:r>
          </a:p>
          <a:p>
            <a:pPr>
              <a:spcBef>
                <a:spcPts val="400"/>
              </a:spcBef>
              <a:spcAft>
                <a:spcPts val="200"/>
              </a:spcAft>
              <a:buNone/>
            </a:pPr>
            <a:r>
              <a:rPr lang="en-US" sz="1800" dirty="0">
                <a:solidFill>
                  <a:srgbClr val="002060"/>
                </a:solidFill>
                <a:effectLst/>
              </a:rPr>
              <a:t>#define XIICPS_TRANS_SIZE_OFFSET0x14  /**&lt; Transfer Size */</a:t>
            </a:r>
          </a:p>
          <a:p>
            <a:pPr>
              <a:spcBef>
                <a:spcPts val="400"/>
              </a:spcBef>
              <a:spcAft>
                <a:spcPts val="200"/>
              </a:spcAft>
              <a:buNone/>
            </a:pPr>
            <a:r>
              <a:rPr lang="en-US" sz="1800" dirty="0">
                <a:solidFill>
                  <a:srgbClr val="002060"/>
                </a:solidFill>
                <a:effectLst/>
              </a:rPr>
              <a:t>#define XIICPS_SLV_PAUSE_OFFSET0x18  /**&lt; Slave monitor pause */</a:t>
            </a:r>
          </a:p>
          <a:p>
            <a:pPr>
              <a:spcBef>
                <a:spcPts val="400"/>
              </a:spcBef>
              <a:spcAft>
                <a:spcPts val="200"/>
              </a:spcAft>
              <a:buNone/>
            </a:pPr>
            <a:r>
              <a:rPr lang="en-US" sz="1800" dirty="0">
                <a:solidFill>
                  <a:srgbClr val="002060"/>
                </a:solidFill>
                <a:effectLst/>
              </a:rPr>
              <a:t>#define XIICPS_TIME_OUT_OFFSET0x1C  /**&lt; Time Out */</a:t>
            </a:r>
          </a:p>
          <a:p>
            <a:pPr>
              <a:spcBef>
                <a:spcPts val="400"/>
              </a:spcBef>
              <a:spcAft>
                <a:spcPts val="200"/>
              </a:spcAft>
              <a:buNone/>
            </a:pPr>
            <a:r>
              <a:rPr lang="en-US" sz="1800" dirty="0">
                <a:solidFill>
                  <a:srgbClr val="002060"/>
                </a:solidFill>
                <a:effectLst/>
              </a:rPr>
              <a:t>#define XIICPS_IMR_OFFSET0x20  /**&lt; Interrupt Enabled Mask */</a:t>
            </a:r>
          </a:p>
          <a:p>
            <a:pPr>
              <a:spcBef>
                <a:spcPts val="400"/>
              </a:spcBef>
              <a:spcAft>
                <a:spcPts val="200"/>
              </a:spcAft>
              <a:buNone/>
            </a:pPr>
            <a:r>
              <a:rPr lang="en-US" sz="1800" dirty="0">
                <a:solidFill>
                  <a:srgbClr val="002060"/>
                </a:solidFill>
                <a:effectLst/>
              </a:rPr>
              <a:t>#define XIICPS_IER_OFFSET0x24  /**&lt; Interrupt Enable */</a:t>
            </a:r>
          </a:p>
          <a:p>
            <a:pPr>
              <a:spcBef>
                <a:spcPts val="400"/>
              </a:spcBef>
              <a:spcAft>
                <a:spcPts val="200"/>
              </a:spcAft>
              <a:buNone/>
            </a:pPr>
            <a:r>
              <a:rPr lang="en-US" sz="1800" dirty="0">
                <a:solidFill>
                  <a:srgbClr val="002060"/>
                </a:solidFill>
                <a:effectLst/>
              </a:rPr>
              <a:t>#define XIICPS_IDR_OFFSET0x28  /**&lt; Interrupt Disable */</a:t>
            </a:r>
          </a:p>
        </p:txBody>
      </p:sp>
    </p:spTree>
    <p:extLst>
      <p:ext uri="{BB962C8B-B14F-4D97-AF65-F5344CB8AC3E}">
        <p14:creationId xmlns:p14="http://schemas.microsoft.com/office/powerpoint/2010/main" val="38225820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xiicps.h – I2C Driver Header File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5300" y="762000"/>
            <a:ext cx="8001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800" dirty="0">
                <a:solidFill>
                  <a:srgbClr val="002060"/>
                </a:solidFill>
                <a:effectLst/>
              </a:rPr>
              <a:t>#define XIICPS_CR_OFFSET0x00  /**&lt; 32-bit Control */</a:t>
            </a:r>
          </a:p>
          <a:p>
            <a:pPr>
              <a:buNone/>
            </a:pPr>
            <a:r>
              <a:rPr lang="en-US" sz="1800" dirty="0">
                <a:solidFill>
                  <a:srgbClr val="002060"/>
                </a:solidFill>
                <a:effectLst/>
              </a:rPr>
              <a:t>#define XIICPS_SR_OFFSET0x04  /**&lt; Status */</a:t>
            </a:r>
          </a:p>
          <a:p>
            <a:pPr>
              <a:buNone/>
            </a:pPr>
            <a:r>
              <a:rPr lang="en-US" sz="1800" dirty="0">
                <a:solidFill>
                  <a:srgbClr val="002060"/>
                </a:solidFill>
                <a:effectLst/>
              </a:rPr>
              <a:t>#define XIICPS_ADDR_OFFSET0x08  /**&lt; IIC Address */</a:t>
            </a:r>
          </a:p>
          <a:p>
            <a:pPr>
              <a:buNone/>
            </a:pPr>
            <a:r>
              <a:rPr lang="en-US" sz="1800" dirty="0">
                <a:solidFill>
                  <a:srgbClr val="002060"/>
                </a:solidFill>
                <a:effectLst/>
              </a:rPr>
              <a:t>#define XIICPS_DATA_OFFSET0x0C  /**&lt; IIC FIFO Data */</a:t>
            </a:r>
          </a:p>
          <a:p>
            <a:pPr>
              <a:buNone/>
            </a:pPr>
            <a:r>
              <a:rPr lang="en-US" sz="1800" dirty="0">
                <a:solidFill>
                  <a:srgbClr val="002060"/>
                </a:solidFill>
                <a:effectLst/>
              </a:rPr>
              <a:t>#define XIICPS_ISR_OFFSET0x10  /**&lt; Interrupt Status */</a:t>
            </a:r>
          </a:p>
          <a:p>
            <a:pPr>
              <a:buNone/>
            </a:pPr>
            <a:r>
              <a:rPr lang="en-US" sz="1800" dirty="0">
                <a:solidFill>
                  <a:srgbClr val="002060"/>
                </a:solidFill>
                <a:effectLst/>
              </a:rPr>
              <a:t>#define XIICPS_TRANS_SIZE_OFFSET0x14  /**&lt; Transfer Size */</a:t>
            </a:r>
          </a:p>
          <a:p>
            <a:pPr>
              <a:buNone/>
            </a:pPr>
            <a:r>
              <a:rPr lang="en-US" sz="1800" dirty="0">
                <a:solidFill>
                  <a:srgbClr val="002060"/>
                </a:solidFill>
                <a:effectLst/>
              </a:rPr>
              <a:t>#define XIICPS_SLV_PAUSE_OFFSET0x18  /**&lt; Slave monitor pause */</a:t>
            </a:r>
          </a:p>
          <a:p>
            <a:pPr>
              <a:buNone/>
            </a:pPr>
            <a:r>
              <a:rPr lang="en-US" sz="1800" dirty="0">
                <a:solidFill>
                  <a:srgbClr val="002060"/>
                </a:solidFill>
                <a:effectLst/>
              </a:rPr>
              <a:t>#define XIICPS_TIME_OUT_OFFSET0x1C  /**&lt; Time Out */</a:t>
            </a:r>
          </a:p>
          <a:p>
            <a:pPr>
              <a:buNone/>
            </a:pPr>
            <a:r>
              <a:rPr lang="en-US" sz="1800" dirty="0">
                <a:solidFill>
                  <a:srgbClr val="002060"/>
                </a:solidFill>
                <a:effectLst/>
              </a:rPr>
              <a:t>#define XIICPS_IMR_OFFSET0x20  /**&lt; Interrupt Enabled Mask */</a:t>
            </a:r>
          </a:p>
          <a:p>
            <a:pPr>
              <a:buNone/>
            </a:pPr>
            <a:r>
              <a:rPr lang="en-US" sz="1800" dirty="0">
                <a:solidFill>
                  <a:srgbClr val="002060"/>
                </a:solidFill>
                <a:effectLst/>
              </a:rPr>
              <a:t>#define XIICPS_IER_OFFSET0x24  /**&lt; Interrupt Enable */</a:t>
            </a:r>
          </a:p>
          <a:p>
            <a:pPr>
              <a:buNone/>
            </a:pPr>
            <a:r>
              <a:rPr lang="en-US" sz="1800" dirty="0">
                <a:solidFill>
                  <a:srgbClr val="002060"/>
                </a:solidFill>
                <a:effectLst/>
              </a:rPr>
              <a:t>#define XIICPS_IDR_OFFSET0x28  /**&lt; Interrupt Disable */</a:t>
            </a:r>
          </a:p>
        </p:txBody>
      </p:sp>
    </p:spTree>
    <p:extLst>
      <p:ext uri="{BB962C8B-B14F-4D97-AF65-F5344CB8AC3E}">
        <p14:creationId xmlns:p14="http://schemas.microsoft.com/office/powerpoint/2010/main" val="25138234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01235" y="381000"/>
            <a:ext cx="3590365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800" dirty="0">
                <a:solidFill>
                  <a:srgbClr val="002060"/>
                </a:solidFill>
                <a:effectLst/>
              </a:rPr>
              <a:t>XIicPs tmp101a;</a:t>
            </a:r>
          </a:p>
          <a:p>
            <a:pPr>
              <a:buNone/>
            </a:pPr>
            <a:r>
              <a:rPr lang="en-US" sz="1800" dirty="0">
                <a:solidFill>
                  <a:srgbClr val="002060"/>
                </a:solidFill>
                <a:effectLst/>
              </a:rPr>
              <a:t>XIicPs_Config *tmp101a_config;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76200"/>
            <a:ext cx="5172635" cy="152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typedef struct {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u16 DeviceId;     /**&lt; Unique ID  of device */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u32 BaseAddress;  /**&lt; Base address of the device */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u32 InputClockHz; /**&lt; Input clock frequency */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} XIicPs_Config;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1473496"/>
            <a:ext cx="6096000" cy="5066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typedef struct {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XIicPs_Config Config;/* Configuration structure */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u32 IsReady;/* Device is initialized and ready */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u32 Options;/* Options set in the device */</a:t>
            </a:r>
          </a:p>
          <a:p>
            <a:pPr>
              <a:buNone/>
            </a:pPr>
            <a:endParaRPr lang="en-US" sz="1600" dirty="0">
              <a:solidFill>
                <a:srgbClr val="002060"/>
              </a:solidFill>
              <a:effectLst/>
            </a:endParaRP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u8 *SendBufferPtr;/* Pointer to send buffer */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u8 *RecvBufferPtr;/* Pointer to </a:t>
            </a:r>
            <a:r>
              <a:rPr lang="en-US" sz="1600" u="sng" dirty="0">
                <a:solidFill>
                  <a:srgbClr val="002060"/>
                </a:solidFill>
                <a:effectLst/>
              </a:rPr>
              <a:t>recv buffer */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int SendByteCount;/* Number of bytes still expected to send */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int RecvByteCount;/* Number of bytes still expected to receive */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int CurrByteCount;/* No. of bytes expected in current transfer */</a:t>
            </a:r>
          </a:p>
          <a:p>
            <a:pPr>
              <a:buNone/>
            </a:pPr>
            <a:endParaRPr lang="en-US" sz="1600" dirty="0">
              <a:solidFill>
                <a:srgbClr val="002060"/>
              </a:solidFill>
              <a:effectLst/>
            </a:endParaRP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int UpdateTxSize;/* If </a:t>
            </a:r>
            <a:r>
              <a:rPr lang="en-US" sz="1600" u="sng" dirty="0">
                <a:solidFill>
                  <a:srgbClr val="002060"/>
                </a:solidFill>
                <a:effectLst/>
              </a:rPr>
              <a:t>tx size register has to be updated */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int IsSend;/* Whether master is sending or receiving */</a:t>
            </a:r>
          </a:p>
          <a:p>
            <a:pPr>
              <a:buNone/>
            </a:pPr>
            <a:endParaRPr lang="en-US" sz="1600" dirty="0">
              <a:solidFill>
                <a:srgbClr val="002060"/>
              </a:solidFill>
              <a:effectLst/>
            </a:endParaRP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XIicPs_IntrHandler StatusHandler;  /* Event handler function */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void *CallBackRef;/* Callback reference for event handler */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} XIicPs;</a:t>
            </a:r>
          </a:p>
        </p:txBody>
      </p:sp>
    </p:spTree>
    <p:extLst>
      <p:ext uri="{BB962C8B-B14F-4D97-AF65-F5344CB8AC3E}">
        <p14:creationId xmlns:p14="http://schemas.microsoft.com/office/powerpoint/2010/main" val="19190461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XIicPS_Lookupconfig() and XIicPs_CfgInitialize()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XIicPs_LookupConfig(DeviceId) - Use the device identifier to find the static configuration structure defined in </a:t>
            </a:r>
            <a:r>
              <a:rPr lang="en-US" dirty="0">
                <a:hlinkClick r:id="rId3" action="ppaction://hlinkfile"/>
              </a:rPr>
              <a:t>xiicps_g.c</a:t>
            </a:r>
            <a:r>
              <a:rPr lang="en-US" dirty="0"/>
              <a:t>. This is setup by the tools. For some operating systems the config structure will be initialized by the software and this call is not needed.</a:t>
            </a:r>
          </a:p>
          <a:p>
            <a:r>
              <a:rPr lang="en-US" dirty="0"/>
              <a:t>XIicPs_CfgInitialize(InstancePtr, CfgPtr, EffectiveAddr) - Uses a configuration structure provided by the caller. If running in a system with address translation, the provided virtual memory base address replaces the physical address in the configuration structure.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1466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XIicPs_MasterRecvPolled() – to read from an I2C device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 XIicPs_MasterRecvPolled(XIicPs *InstancePtr, u8 *MsgPtr,</a:t>
            </a:r>
          </a:p>
          <a:p>
            <a:r>
              <a:rPr lang="en-US" dirty="0"/>
              <a:t>				int ByteCount, u16 SlaveAddr);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InstancePtr is a pointer to the XIicPs instance.</a:t>
            </a:r>
          </a:p>
          <a:p>
            <a:r>
              <a:rPr lang="en-US" dirty="0"/>
              <a:t>MsgPtr is the pointer to the receive buffer.</a:t>
            </a:r>
          </a:p>
          <a:p>
            <a:r>
              <a:rPr lang="en-US" dirty="0"/>
              <a:t>ByteCount is the number of bytes to be received.</a:t>
            </a:r>
          </a:p>
          <a:p>
            <a:r>
              <a:rPr lang="en-US" dirty="0"/>
              <a:t>SlaveAddr is the address of the slave we are receiving from.</a:t>
            </a:r>
          </a:p>
          <a:p>
            <a:r>
              <a:rPr lang="en-US" dirty="0"/>
              <a:t>Return</a:t>
            </a:r>
          </a:p>
          <a:p>
            <a:pPr lvl="1"/>
            <a:r>
              <a:rPr lang="en-US" dirty="0"/>
              <a:t>- XST_SUCCESS if everything went well.</a:t>
            </a:r>
          </a:p>
          <a:p>
            <a:pPr lvl="1"/>
            <a:r>
              <a:rPr lang="en-US" dirty="0"/>
              <a:t>- XST_FAILURE if timed out.</a:t>
            </a:r>
          </a:p>
          <a:p>
            <a:pPr lvl="1"/>
            <a:endParaRPr lang="en-US" dirty="0"/>
          </a:p>
          <a:p>
            <a:r>
              <a:rPr lang="en-US" dirty="0"/>
              <a:t>MsgPtr[0] receives the 1</a:t>
            </a:r>
            <a:r>
              <a:rPr lang="en-US" baseline="30000" dirty="0"/>
              <a:t>st</a:t>
            </a:r>
            <a:r>
              <a:rPr lang="en-US" dirty="0"/>
              <a:t> byte, MsgPtr[1] receives the 2</a:t>
            </a:r>
            <a:r>
              <a:rPr lang="en-US" baseline="30000" dirty="0"/>
              <a:t>nd</a:t>
            </a:r>
            <a:r>
              <a:rPr lang="en-US" dirty="0"/>
              <a:t> byte, etc.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4443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XIicPs_MasterSendPolled() – to write to an I2C device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 XIicPs_MasterSendPolled(XIicPs *InstancePtr, u8 *MsgPtr,</a:t>
            </a:r>
            <a:br>
              <a:rPr lang="en-US" dirty="0"/>
            </a:br>
            <a:r>
              <a:rPr lang="en-US" dirty="0"/>
              <a:t>int ByteCount, u16 SlaveAddr)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InstancePtr is a pointer to the XIicPs instance.</a:t>
            </a:r>
          </a:p>
          <a:p>
            <a:r>
              <a:rPr lang="en-US" dirty="0"/>
              <a:t>MsgPtr is the pointer to the send buffer.</a:t>
            </a:r>
          </a:p>
          <a:p>
            <a:r>
              <a:rPr lang="en-US" dirty="0"/>
              <a:t>ByteCount is the number of bytes to be sent.</a:t>
            </a:r>
          </a:p>
          <a:p>
            <a:r>
              <a:rPr lang="en-US" dirty="0"/>
              <a:t>SlaveAddr is the address of the slave we are sending to.</a:t>
            </a:r>
          </a:p>
          <a:p>
            <a:endParaRPr lang="en-US" dirty="0"/>
          </a:p>
          <a:p>
            <a:r>
              <a:rPr lang="en-US" dirty="0"/>
              <a:t>return</a:t>
            </a:r>
          </a:p>
          <a:p>
            <a:pPr lvl="1"/>
            <a:r>
              <a:rPr lang="en-US" dirty="0"/>
              <a:t>- XST_SUCCESS if everything went well.</a:t>
            </a:r>
          </a:p>
          <a:p>
            <a:pPr lvl="1"/>
            <a:r>
              <a:rPr lang="en-US" dirty="0"/>
              <a:t>- XST_FAILURE if timed out.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1746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XIicPs_SetSClk()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 XIicPs_SetSClk(XIicPs *InstancePtr, u32 FsclHz)</a:t>
            </a:r>
          </a:p>
          <a:p>
            <a:endParaRPr lang="en-US" dirty="0"/>
          </a:p>
          <a:p>
            <a:r>
              <a:rPr lang="en-US" dirty="0"/>
              <a:t>InstancePtr is a pointer to the XIicPs instance.</a:t>
            </a:r>
          </a:p>
          <a:p>
            <a:r>
              <a:rPr lang="en-US" dirty="0"/>
              <a:t>FsclHz is the clock frequency in Hz. The two most common clock rates are 100KHz and 400KHz.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return</a:t>
            </a:r>
          </a:p>
          <a:p>
            <a:pPr lvl="1"/>
            <a:r>
              <a:rPr lang="en-US" dirty="0"/>
              <a:t>- XST_SUCCESS if options are successfully set.</a:t>
            </a:r>
          </a:p>
          <a:p>
            <a:pPr lvl="1"/>
            <a:r>
              <a:rPr lang="en-US" dirty="0"/>
              <a:t>- XST_DEVICE_IS_STARTED if the device is currently transferring data. The transfer must complete or be aborted before setting options.</a:t>
            </a:r>
          </a:p>
          <a:p>
            <a:pPr lvl="1"/>
            <a:r>
              <a:rPr lang="en-US" dirty="0"/>
              <a:t>- XST_FAILURE if the Fscl frequency can not be set.</a:t>
            </a:r>
          </a:p>
          <a:p>
            <a:r>
              <a:rPr lang="en-US" dirty="0"/>
              <a:t>The clock can not be faster than the input clock divide by 22.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811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Transfer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I2C bus is idle when both SDA and SCL are high “1” or hi-Z</a:t>
            </a:r>
          </a:p>
          <a:p>
            <a:r>
              <a:rPr lang="en-US" dirty="0"/>
              <a:t>Data transfer starts after Start Bit appears</a:t>
            </a:r>
          </a:p>
          <a:p>
            <a:r>
              <a:rPr lang="en-US" dirty="0"/>
              <a:t>Each frame after Start Bit is 9 bits long: eight bit data and one bit acknowledgement</a:t>
            </a:r>
          </a:p>
          <a:p>
            <a:r>
              <a:rPr lang="en-US" dirty="0"/>
              <a:t>Data transfer may continue until Stop Bit appears</a:t>
            </a:r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718" y="3581400"/>
            <a:ext cx="8564563" cy="206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XIicPs_Config *XIicPs_LookupConfig(u16 DeviceId)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Looks up the device configuration based on the unique device ID. A table contains the configuration info for each device in the system.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DeviceId contains the ID of the device to look up the configuration for.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Return</a:t>
            </a:r>
          </a:p>
          <a:p>
            <a:pPr lvl="1"/>
            <a:r>
              <a:rPr lang="en-US" dirty="0"/>
              <a:t>A pointer to the configuration found or </a:t>
            </a:r>
          </a:p>
          <a:p>
            <a:pPr lvl="1"/>
            <a:r>
              <a:rPr lang="en-US" dirty="0"/>
              <a:t>NULL if the specified device ID was not found.</a:t>
            </a:r>
          </a:p>
        </p:txBody>
      </p:sp>
    </p:spTree>
    <p:extLst>
      <p:ext uri="{BB962C8B-B14F-4D97-AF65-F5344CB8AC3E}">
        <p14:creationId xmlns:p14="http://schemas.microsoft.com/office/powerpoint/2010/main" val="3790337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 Example Data Transfer Sequence</a:t>
            </a: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981200"/>
            <a:ext cx="853440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81282" name="Rectangle 2"/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>
                  <a:defRPr/>
                </a:pPr>
                <a:r>
                  <a:rPr lang="en-US" dirty="0"/>
                  <a:t>The First Byte Is Composed of 7-bit Address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</m:oMath>
                </a14:m>
                <a:r>
                  <a:rPr lang="en-US" dirty="0"/>
                  <a:t> bit</a:t>
                </a:r>
              </a:p>
            </p:txBody>
          </p:sp>
        </mc:Choice>
        <mc:Fallback xmlns="">
          <p:sp>
            <p:nvSpPr>
              <p:cNvPr id="48128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t="-24194" b="-46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Slave address is 7 bits long</a:t>
            </a:r>
          </a:p>
          <a:p>
            <a:r>
              <a:rPr lang="en-US" dirty="0"/>
              <a:t>The least significant bit is Read (“1”) or Write (“0”) bit to inform the device at the address to be ready for read or write operation</a:t>
            </a:r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2450" y="3429000"/>
            <a:ext cx="8039100" cy="260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TMP101 Digital Temperature Sensor With I2C from 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  <a:p>
            <a:pPr lvl="1"/>
            <a:r>
              <a:rPr lang="nn-NO" dirty="0"/>
              <a:t>DIGITAL OUTPUT: I2C Serial 2-Wire</a:t>
            </a:r>
          </a:p>
          <a:p>
            <a:pPr lvl="1"/>
            <a:r>
              <a:rPr lang="en-US" dirty="0"/>
              <a:t> RESOLUTION: 9- to 12-Bits, User-Selectable</a:t>
            </a:r>
          </a:p>
          <a:p>
            <a:pPr lvl="1"/>
            <a:r>
              <a:rPr lang="en-US" dirty="0"/>
              <a:t> ACCURACY:</a:t>
            </a:r>
          </a:p>
          <a:p>
            <a:pPr lvl="1"/>
            <a:r>
              <a:rPr lang="en-US" dirty="0"/>
              <a:t>±2.0°C from −25°C to +85°C (max)</a:t>
            </a:r>
          </a:p>
          <a:p>
            <a:pPr lvl="1"/>
            <a:r>
              <a:rPr lang="en-US" dirty="0"/>
              <a:t>±3.0°C from −55°C to +125°C (max)</a:t>
            </a:r>
          </a:p>
          <a:p>
            <a:pPr lvl="1"/>
            <a:r>
              <a:rPr lang="en-US" dirty="0"/>
              <a:t> LOW QUIESCENT CURRENT:</a:t>
            </a:r>
          </a:p>
          <a:p>
            <a:pPr lvl="1"/>
            <a:r>
              <a:rPr lang="en-US" dirty="0"/>
              <a:t>WIDE SUPPLY RANGE: 2.7V to 5.5V</a:t>
            </a:r>
          </a:p>
          <a:p>
            <a:pPr lvl="1"/>
            <a:r>
              <a:rPr lang="en-US" dirty="0"/>
              <a:t>TINY SOT23-6 PACKAGE</a:t>
            </a:r>
          </a:p>
          <a:p>
            <a:r>
              <a:rPr lang="en-US" dirty="0"/>
              <a:t>Three Addresses</a:t>
            </a:r>
          </a:p>
          <a:p>
            <a:pPr lvl="1"/>
            <a:r>
              <a:rPr lang="en-US" dirty="0"/>
              <a:t>ADD0=0: 7’b1001000</a:t>
            </a:r>
          </a:p>
          <a:p>
            <a:pPr lvl="1"/>
            <a:r>
              <a:rPr lang="en-US" dirty="0"/>
              <a:t>ADD0=1: 7’b1001010</a:t>
            </a:r>
          </a:p>
          <a:p>
            <a:pPr lvl="1"/>
            <a:r>
              <a:rPr lang="en-US" dirty="0"/>
              <a:t>ADD0 floating: 7’b1001001</a:t>
            </a:r>
          </a:p>
          <a:p>
            <a:r>
              <a:rPr lang="en-US" dirty="0"/>
              <a:t>Alert Pin</a:t>
            </a:r>
          </a:p>
          <a:p>
            <a:pPr lvl="1"/>
            <a:r>
              <a:rPr lang="en-US" dirty="0"/>
              <a:t>One-shot conversion</a:t>
            </a:r>
          </a:p>
          <a:p>
            <a:pPr lvl="1"/>
            <a:r>
              <a:rPr lang="en-US" dirty="0"/>
              <a:t>Limits Status Warning</a:t>
            </a:r>
          </a:p>
        </p:txBody>
      </p:sp>
      <p:pic>
        <p:nvPicPr>
          <p:cNvPr id="5124" name="Picture 4" descr="Digital Temperature Sensor with I2C Serial Interface, Prog. Thermostat/Alarm Function - TMP1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610" y="5486400"/>
            <a:ext cx="1391525" cy="108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0" y="838200"/>
            <a:ext cx="3294536" cy="2274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0363" y="3669972"/>
            <a:ext cx="3043809" cy="259335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TMP101 Temperature Registers Byte 1 and Byte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Two byte left aligned</a:t>
                </a:r>
              </a:p>
              <a:p>
                <a:r>
                  <a:rPr lang="en-US" dirty="0"/>
                  <a:t>Up to 12-bit resolution</a:t>
                </a:r>
              </a:p>
              <a:p>
                <a:pPr lvl="1"/>
                <a:r>
                  <a:rPr lang="en-US" dirty="0"/>
                  <a:t>Byte 1 and D7-4 of Byte 2</a:t>
                </a:r>
              </a:p>
              <a:p>
                <a:r>
                  <a:rPr lang="en-US" dirty="0"/>
                  <a:t>Bit D0 of Byte 1 represents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𝑟𝑒𝑠𝑜𝑙𝑢𝑡𝑖𝑜𝑛</m:t>
                    </m:r>
                  </m:oMath>
                </a14:m>
                <a:r>
                  <a:rPr lang="en-US" dirty="0"/>
                  <a:t>, T4</a:t>
                </a:r>
              </a:p>
              <a:p>
                <a:r>
                  <a:rPr lang="en-US" dirty="0"/>
                  <a:t>Reading Byte 1 is </a:t>
                </a:r>
                <a:br>
                  <a:rPr lang="en-US" dirty="0"/>
                </a:br>
                <a:r>
                  <a:rPr lang="en-US" dirty="0"/>
                  <a:t>sufficient to obtain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en-US" dirty="0"/>
                  <a:t> resolution, T11-4</a:t>
                </a:r>
              </a:p>
              <a:p>
                <a:r>
                  <a:rPr lang="en-US" dirty="0"/>
                  <a:t>The smallest resolution T0</a:t>
                </a:r>
                <a:br>
                  <a:rPr lang="en-US" dirty="0"/>
                </a:br>
                <a:r>
                  <a:rPr lang="en-US" dirty="0"/>
                  <a:t>of TMP101 is bit D4 of</a:t>
                </a:r>
                <a:br>
                  <a:rPr lang="en-US" dirty="0"/>
                </a:br>
                <a:r>
                  <a:rPr lang="en-US" dirty="0"/>
                  <a:t>Byte 2: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0.0625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738" y="804332"/>
            <a:ext cx="4752462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092964"/>
      </p:ext>
    </p:extLst>
  </p:cSld>
  <p:clrMapOvr>
    <a:masterClrMapping/>
  </p:clrMapOvr>
</p:sld>
</file>

<file path=ppt/theme/theme1.xml><?xml version="1.0" encoding="utf-8"?>
<a:theme xmlns:a="http://schemas.openxmlformats.org/drawingml/2006/main" name="slide with bullets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1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1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4D4D4D"/>
        </a:dk1>
        <a:lt1>
          <a:srgbClr val="FFFFFF"/>
        </a:lt1>
        <a:dk2>
          <a:srgbClr val="006666"/>
        </a:dk2>
        <a:lt2>
          <a:srgbClr val="CC9900"/>
        </a:lt2>
        <a:accent1>
          <a:srgbClr val="CC9900"/>
        </a:accent1>
        <a:accent2>
          <a:srgbClr val="800000"/>
        </a:accent2>
        <a:accent3>
          <a:srgbClr val="AAB8B8"/>
        </a:accent3>
        <a:accent4>
          <a:srgbClr val="DADADA"/>
        </a:accent4>
        <a:accent5>
          <a:srgbClr val="E2CAAA"/>
        </a:accent5>
        <a:accent6>
          <a:srgbClr val="730000"/>
        </a:accent6>
        <a:hlink>
          <a:srgbClr val="C0C0C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10000"/>
        </a:dk1>
        <a:lt1>
          <a:srgbClr val="C0C0C0"/>
        </a:lt1>
        <a:dk2>
          <a:srgbClr val="010000"/>
        </a:dk2>
        <a:lt2>
          <a:srgbClr val="C0C0C0"/>
        </a:lt2>
        <a:accent1>
          <a:srgbClr val="969696"/>
        </a:accent1>
        <a:accent2>
          <a:srgbClr val="000000"/>
        </a:accent2>
        <a:accent3>
          <a:srgbClr val="DCDCDC"/>
        </a:accent3>
        <a:accent4>
          <a:srgbClr val="010000"/>
        </a:accent4>
        <a:accent5>
          <a:srgbClr val="C9C9C9"/>
        </a:accent5>
        <a:accent6>
          <a:srgbClr val="000000"/>
        </a:accent6>
        <a:hlink>
          <a:srgbClr val="FFFFF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4D4D4D"/>
        </a:dk1>
        <a:lt1>
          <a:srgbClr val="99CCFF"/>
        </a:lt1>
        <a:dk2>
          <a:srgbClr val="4D4D4D"/>
        </a:dk2>
        <a:lt2>
          <a:srgbClr val="000000"/>
        </a:lt2>
        <a:accent1>
          <a:srgbClr val="990099"/>
        </a:accent1>
        <a:accent2>
          <a:srgbClr val="FFCC00"/>
        </a:accent2>
        <a:accent3>
          <a:srgbClr val="CAE2FF"/>
        </a:accent3>
        <a:accent4>
          <a:srgbClr val="404040"/>
        </a:accent4>
        <a:accent5>
          <a:srgbClr val="CAAACA"/>
        </a:accent5>
        <a:accent6>
          <a:srgbClr val="E7B900"/>
        </a:accent6>
        <a:hlink>
          <a:srgbClr val="FFFFF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00"/>
        </a:lt1>
        <a:dk2>
          <a:srgbClr val="000066"/>
        </a:dk2>
        <a:lt2>
          <a:srgbClr val="99CC00"/>
        </a:lt2>
        <a:accent1>
          <a:srgbClr val="99CC00"/>
        </a:accent1>
        <a:accent2>
          <a:srgbClr val="FFFF00"/>
        </a:accent2>
        <a:accent3>
          <a:srgbClr val="AAAAB8"/>
        </a:accent3>
        <a:accent4>
          <a:srgbClr val="DADA00"/>
        </a:accent4>
        <a:accent5>
          <a:srgbClr val="CAE2AA"/>
        </a:accent5>
        <a:accent6>
          <a:srgbClr val="E7E700"/>
        </a:accent6>
        <a:hlink>
          <a:srgbClr val="9999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969696"/>
        </a:dk1>
        <a:lt1>
          <a:srgbClr val="FFCC00"/>
        </a:lt1>
        <a:dk2>
          <a:srgbClr val="FF6600"/>
        </a:dk2>
        <a:lt2>
          <a:srgbClr val="009900"/>
        </a:lt2>
        <a:accent1>
          <a:srgbClr val="FFCC00"/>
        </a:accent1>
        <a:accent2>
          <a:srgbClr val="009900"/>
        </a:accent2>
        <a:accent3>
          <a:srgbClr val="FFB8AA"/>
        </a:accent3>
        <a:accent4>
          <a:srgbClr val="DAAE00"/>
        </a:accent4>
        <a:accent5>
          <a:srgbClr val="FFE2AA"/>
        </a:accent5>
        <a:accent6>
          <a:srgbClr val="008A00"/>
        </a:accent6>
        <a:hlink>
          <a:srgbClr val="FFFFFF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CC00"/>
        </a:lt1>
        <a:dk2>
          <a:srgbClr val="336600"/>
        </a:dk2>
        <a:lt2>
          <a:srgbClr val="969696"/>
        </a:lt2>
        <a:accent1>
          <a:srgbClr val="336600"/>
        </a:accent1>
        <a:accent2>
          <a:srgbClr val="CCCC00"/>
        </a:accent2>
        <a:accent3>
          <a:srgbClr val="FFE2AA"/>
        </a:accent3>
        <a:accent4>
          <a:srgbClr val="000000"/>
        </a:accent4>
        <a:accent5>
          <a:srgbClr val="ADB8AA"/>
        </a:accent5>
        <a:accent6>
          <a:srgbClr val="B9B900"/>
        </a:accent6>
        <a:hlink>
          <a:srgbClr val="FFFFFF"/>
        </a:hlink>
        <a:folHlink>
          <a:srgbClr val="FFFFA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10000"/>
        </a:dk1>
        <a:lt1>
          <a:srgbClr val="99CCFF"/>
        </a:lt1>
        <a:dk2>
          <a:srgbClr val="666633"/>
        </a:dk2>
        <a:lt2>
          <a:srgbClr val="969696"/>
        </a:lt2>
        <a:accent1>
          <a:srgbClr val="666633"/>
        </a:accent1>
        <a:accent2>
          <a:srgbClr val="FFCC00"/>
        </a:accent2>
        <a:accent3>
          <a:srgbClr val="CAE2FF"/>
        </a:accent3>
        <a:accent4>
          <a:srgbClr val="010000"/>
        </a:accent4>
        <a:accent5>
          <a:srgbClr val="B8B8AD"/>
        </a:accent5>
        <a:accent6>
          <a:srgbClr val="E7B900"/>
        </a:accent6>
        <a:hlink>
          <a:srgbClr val="FFFFFF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9900CC"/>
        </a:dk1>
        <a:lt1>
          <a:srgbClr val="FFCC00"/>
        </a:lt1>
        <a:dk2>
          <a:srgbClr val="FF3300"/>
        </a:dk2>
        <a:lt2>
          <a:srgbClr val="969696"/>
        </a:lt2>
        <a:accent1>
          <a:srgbClr val="FF3300"/>
        </a:accent1>
        <a:accent2>
          <a:srgbClr val="FFCC00"/>
        </a:accent2>
        <a:accent3>
          <a:srgbClr val="FFE2AA"/>
        </a:accent3>
        <a:accent4>
          <a:srgbClr val="8200AE"/>
        </a:accent4>
        <a:accent5>
          <a:srgbClr val="FFADAA"/>
        </a:accent5>
        <a:accent6>
          <a:srgbClr val="E7B900"/>
        </a:accent6>
        <a:hlink>
          <a:srgbClr val="FFFFFF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2spring2017 Sequential Design with Verilog" id="{3E1972DF-4403-43BF-8B3D-4EBB5B86F40E}" vid="{11167858-4FEA-45AC-94E0-2F1E7716C92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lecture4spring2016SoC Picoblaze and uart clock</Template>
  <TotalTime>11002</TotalTime>
  <Words>3718</Words>
  <Application>Microsoft Office PowerPoint</Application>
  <PresentationFormat>On-screen Show (4:3)</PresentationFormat>
  <Paragraphs>445</Paragraphs>
  <Slides>50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Cambria Math</vt:lpstr>
      <vt:lpstr>Courier New</vt:lpstr>
      <vt:lpstr>Tahoma</vt:lpstr>
      <vt:lpstr>Times</vt:lpstr>
      <vt:lpstr>Times New Roman</vt:lpstr>
      <vt:lpstr>Vivaldi</vt:lpstr>
      <vt:lpstr>Wingdings</vt:lpstr>
      <vt:lpstr>slide with bullets</vt:lpstr>
      <vt:lpstr>Lecture 16 ARM I2C Modules</vt:lpstr>
      <vt:lpstr>ARM I2C Module References</vt:lpstr>
      <vt:lpstr>I2C is a 2-Wire Serial Bus (plus the common voltage reference wire)</vt:lpstr>
      <vt:lpstr>Start and Stop Conditions</vt:lpstr>
      <vt:lpstr>Data Transfer</vt:lpstr>
      <vt:lpstr>An Example Data Transfer Sequence</vt:lpstr>
      <vt:lpstr>The First Byte Is Composed of 7-bit Address and R/W ̅ bit</vt:lpstr>
      <vt:lpstr>TMP101 Digital Temperature Sensor With I2C from TI</vt:lpstr>
      <vt:lpstr>TMP101 Temperature Registers Byte 1 and Byte 2</vt:lpstr>
      <vt:lpstr>TMP101 Pointer Register</vt:lpstr>
      <vt:lpstr>TMP101 Configuration Register</vt:lpstr>
      <vt:lpstr>TMP101 Reading</vt:lpstr>
      <vt:lpstr>I2C Command Sequence to Read TMP101 at 1001010</vt:lpstr>
      <vt:lpstr>TMP101 Breakout Board Circuit Schematic with Nexys 3 Board</vt:lpstr>
      <vt:lpstr>TMP101 I2C Waveforms: Slave Address=7’b1001001</vt:lpstr>
      <vt:lpstr>TMP101 I2C Waveforms: Temperature and Stop</vt:lpstr>
      <vt:lpstr>Lab #9 Part 1: Zynq 7000 MIO at a Glance and I2C 0 and I2C 1 MIO Pins</vt:lpstr>
      <vt:lpstr>Lab #9 Part 1: Two TMP101 Breakout Boards on MIO and EMIO with ARM I2C Modules </vt:lpstr>
      <vt:lpstr>Lab #9 Part 1: Connecting TMP101 Sensors to Zybo through MIO and SelectIO </vt:lpstr>
      <vt:lpstr>Lab #9 Part 1: Vivado Block Design and Constraint XDC File  </vt:lpstr>
      <vt:lpstr>Lab #9 Part 1: Choose SelectIO pins for I2C 1</vt:lpstr>
      <vt:lpstr>Lab #9 Part 1: XDC File and xparameters.h</vt:lpstr>
      <vt:lpstr>Lab #9 Part 1: Two TMP101 Breakout Boards on Zybo Board</vt:lpstr>
      <vt:lpstr>PowerPoint Presentation</vt:lpstr>
      <vt:lpstr>PowerPoint Presentation</vt:lpstr>
      <vt:lpstr>My I2C Program Variable Definitions</vt:lpstr>
      <vt:lpstr>PowerPoint Presentation</vt:lpstr>
      <vt:lpstr>I2C Controller of Zynq 7000</vt:lpstr>
      <vt:lpstr>I2C Controller of Zynq 7000</vt:lpstr>
      <vt:lpstr>The PS Clock Subsystem of Cortex A9</vt:lpstr>
      <vt:lpstr>Advanced Peripheral Bus (APB) of Zynq 7000</vt:lpstr>
      <vt:lpstr>Base Clock and PS Peripheral Clock Control of Zynq 7000</vt:lpstr>
      <vt:lpstr>I2C Controller System Block Diagram of Zynq 7000</vt:lpstr>
      <vt:lpstr>Master Mode of I2C Controller of Zynq 7000</vt:lpstr>
      <vt:lpstr>Write Transfer of Master Mode of I2C Controller of Zynq 7000</vt:lpstr>
      <vt:lpstr>Read Transfer of Master Mode of I2C Controller of Zynq 7000</vt:lpstr>
      <vt:lpstr>Clock Generator of I2C Controller of Zynq 7000</vt:lpstr>
      <vt:lpstr>Start-up Sequence of I2C Controller of Zynq 7000</vt:lpstr>
      <vt:lpstr>Example: Master Write Transfer of I2C Controller of Zynq 7000</vt:lpstr>
      <vt:lpstr>Example: Master Read Using Polled Method of I2C Controller of Zynq 7000</vt:lpstr>
      <vt:lpstr>Example: Master Read Using Polled Method of I2C Controller of Zynq 7000</vt:lpstr>
      <vt:lpstr>I2C Level 1 Software Driver in the PS Block: iicps v2_3</vt:lpstr>
      <vt:lpstr>xiicps_hw.h – Hardware Definition File</vt:lpstr>
      <vt:lpstr>xiicps.h – I2C Driver Header File</vt:lpstr>
      <vt:lpstr>PowerPoint Presentation</vt:lpstr>
      <vt:lpstr>XIicPS_Lookupconfig() and XIicPs_CfgInitialize()</vt:lpstr>
      <vt:lpstr>XIicPs_MasterRecvPolled() – to read from an I2C device</vt:lpstr>
      <vt:lpstr>XIicPs_MasterSendPolled() – to write to an I2C device</vt:lpstr>
      <vt:lpstr>XIicPs_SetSClk()</vt:lpstr>
      <vt:lpstr>XIicPs_Config *XIicPs_LookupConfig(u16 DeviceId)</vt:lpstr>
    </vt:vector>
  </TitlesOfParts>
  <Company>Rose-Hulman Inst of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 430 Microcomputers</dc:title>
  <dc:creator>Laptop Software Suite</dc:creator>
  <cp:lastModifiedBy>guest_user</cp:lastModifiedBy>
  <cp:revision>1335</cp:revision>
  <cp:lastPrinted>2016-12-19T18:16:08Z</cp:lastPrinted>
  <dcterms:created xsi:type="dcterms:W3CDTF">1999-12-06T02:14:27Z</dcterms:created>
  <dcterms:modified xsi:type="dcterms:W3CDTF">2019-06-08T00:57:49Z</dcterms:modified>
</cp:coreProperties>
</file>