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66" r:id="rId1"/>
  </p:sldMasterIdLst>
  <p:notesMasterIdLst>
    <p:notesMasterId r:id="rId23"/>
  </p:notesMasterIdLst>
  <p:handoutMasterIdLst>
    <p:handoutMasterId r:id="rId24"/>
  </p:handoutMasterIdLst>
  <p:sldIdLst>
    <p:sldId id="640" r:id="rId2"/>
    <p:sldId id="885" r:id="rId3"/>
    <p:sldId id="886" r:id="rId4"/>
    <p:sldId id="887" r:id="rId5"/>
    <p:sldId id="889" r:id="rId6"/>
    <p:sldId id="909" r:id="rId7"/>
    <p:sldId id="911" r:id="rId8"/>
    <p:sldId id="888" r:id="rId9"/>
    <p:sldId id="908" r:id="rId10"/>
    <p:sldId id="890" r:id="rId11"/>
    <p:sldId id="906" r:id="rId12"/>
    <p:sldId id="907" r:id="rId13"/>
    <p:sldId id="896" r:id="rId14"/>
    <p:sldId id="897" r:id="rId15"/>
    <p:sldId id="898" r:id="rId16"/>
    <p:sldId id="899" r:id="rId17"/>
    <p:sldId id="900" r:id="rId18"/>
    <p:sldId id="901" r:id="rId19"/>
    <p:sldId id="902" r:id="rId20"/>
    <p:sldId id="903" r:id="rId21"/>
    <p:sldId id="904" r:id="rId2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har char="•"/>
      <a:defRPr kumimoji="1" sz="3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har char="•"/>
      <a:defRPr kumimoji="1" sz="3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har char="•"/>
      <a:defRPr kumimoji="1" sz="3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har char="•"/>
      <a:defRPr kumimoji="1" sz="3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har char="•"/>
      <a:defRPr kumimoji="1" sz="3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3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umimoji="1" sz="3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umimoji="1" sz="3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umimoji="1" sz="3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5411" autoAdjust="0"/>
  </p:normalViewPr>
  <p:slideViewPr>
    <p:cSldViewPr>
      <p:cViewPr varScale="1">
        <p:scale>
          <a:sx n="82" d="100"/>
          <a:sy n="82" d="100"/>
        </p:scale>
        <p:origin x="153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98"/>
    </p:cViewPr>
  </p:sorterViewPr>
  <p:notesViewPr>
    <p:cSldViewPr>
      <p:cViewPr>
        <p:scale>
          <a:sx n="100" d="100"/>
          <a:sy n="100" d="100"/>
        </p:scale>
        <p:origin x="-876" y="119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170255" cy="47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t" anchorCtr="0" compatLnSpc="1">
            <a:prstTxWarp prst="textNoShape">
              <a:avLst/>
            </a:prstTxWarp>
          </a:bodyPr>
          <a:lstStyle>
            <a:lvl1pPr defTabSz="967009">
              <a:defRPr kumimoji="0" sz="13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Laptop Software Suite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46" y="1"/>
            <a:ext cx="3170254" cy="47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t" anchorCtr="0" compatLnSpc="1">
            <a:prstTxWarp prst="textNoShape">
              <a:avLst/>
            </a:prstTxWarp>
          </a:bodyPr>
          <a:lstStyle>
            <a:lvl1pPr algn="r" defTabSz="967009">
              <a:defRPr kumimoji="0" sz="1300">
                <a:solidFill>
                  <a:schemeClr val="tx1"/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372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121634"/>
            <a:ext cx="3170255" cy="47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b" anchorCtr="0" compatLnSpc="1">
            <a:prstTxWarp prst="textNoShape">
              <a:avLst/>
            </a:prstTxWarp>
          </a:bodyPr>
          <a:lstStyle>
            <a:lvl1pPr defTabSz="967009">
              <a:defRPr kumimoji="0" sz="13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372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46" y="9121634"/>
            <a:ext cx="3170254" cy="47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b" anchorCtr="0" compatLnSpc="1">
            <a:prstTxWarp prst="textNoShape">
              <a:avLst/>
            </a:prstTxWarp>
          </a:bodyPr>
          <a:lstStyle>
            <a:lvl1pPr algn="r" defTabSz="967009">
              <a:defRPr kumimoji="0" sz="1300">
                <a:solidFill>
                  <a:schemeClr val="tx1"/>
                </a:solidFill>
                <a:effectLst/>
              </a:defRPr>
            </a:lvl1pPr>
          </a:lstStyle>
          <a:p>
            <a:fld id="{575B36FB-67C8-4F1C-8499-7888AE05B25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72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04" name="Rectangle 103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170255" cy="47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t" anchorCtr="0" compatLnSpc="1">
            <a:prstTxWarp prst="textNoShape">
              <a:avLst/>
            </a:prstTxWarp>
          </a:bodyPr>
          <a:lstStyle>
            <a:lvl1pPr defTabSz="967009">
              <a:buFontTx/>
              <a:buChar char="•"/>
              <a:defRPr kumimoji="0" sz="1300">
                <a:solidFill>
                  <a:schemeClr val="tx1"/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362505" name="Rectangle 103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255713" y="719138"/>
            <a:ext cx="4803775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2506" name="Rectangle 103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690" y="4560817"/>
            <a:ext cx="5365820" cy="4321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2507" name="Rectangle 1035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46" y="1"/>
            <a:ext cx="3170254" cy="47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t" anchorCtr="0" compatLnSpc="1">
            <a:prstTxWarp prst="textNoShape">
              <a:avLst/>
            </a:prstTxWarp>
          </a:bodyPr>
          <a:lstStyle>
            <a:lvl1pPr algn="r" defTabSz="967009">
              <a:buFontTx/>
              <a:buChar char="•"/>
              <a:defRPr kumimoji="0" sz="1300">
                <a:solidFill>
                  <a:schemeClr val="tx1"/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362508" name="Rectangle 103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21634"/>
            <a:ext cx="3170255" cy="47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b" anchorCtr="0" compatLnSpc="1">
            <a:prstTxWarp prst="textNoShape">
              <a:avLst/>
            </a:prstTxWarp>
          </a:bodyPr>
          <a:lstStyle>
            <a:lvl1pPr defTabSz="967009">
              <a:buFontTx/>
              <a:buChar char="•"/>
              <a:defRPr kumimoji="0" sz="1300">
                <a:solidFill>
                  <a:schemeClr val="tx1"/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362509" name="Rectangle 103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46" y="9121634"/>
            <a:ext cx="3170254" cy="47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b" anchorCtr="0" compatLnSpc="1">
            <a:prstTxWarp prst="textNoShape">
              <a:avLst/>
            </a:prstTxWarp>
          </a:bodyPr>
          <a:lstStyle>
            <a:lvl1pPr algn="r" defTabSz="967009">
              <a:buFontTx/>
              <a:buChar char="•"/>
              <a:defRPr kumimoji="0" sz="1300">
                <a:solidFill>
                  <a:schemeClr val="tx1"/>
                </a:solidFill>
                <a:effectLst/>
              </a:defRPr>
            </a:lvl1pPr>
          </a:lstStyle>
          <a:p>
            <a:fld id="{362CC374-0673-434D-B4B6-0BEF1F34546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1932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433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33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21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410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55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285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473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97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424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85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838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571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871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900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690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425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86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688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378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1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43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17spring poi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9542"/>
            <a:ext cx="8686800" cy="381000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 flipV="1">
            <a:off x="457200" y="526418"/>
            <a:ext cx="8153400" cy="0"/>
          </a:xfrm>
          <a:prstGeom prst="line">
            <a:avLst/>
          </a:prstGeom>
          <a:noFill/>
          <a:ln w="57150" cmpd="thinThick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381000" y="745066"/>
            <a:ext cx="38100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buFont typeface="Wingdings" pitchFamily="2" charset="2"/>
              <a:buChar char="q"/>
              <a:defRPr sz="2000">
                <a:solidFill>
                  <a:srgbClr val="002060"/>
                </a:solidFill>
              </a:defRPr>
            </a:lvl1pPr>
            <a:lvl2pPr>
              <a:spcBef>
                <a:spcPts val="1000"/>
              </a:spcBef>
              <a:spcAft>
                <a:spcPts val="600"/>
              </a:spcAft>
              <a:buFont typeface="Courier New" pitchFamily="49" charset="0"/>
              <a:buChar char="o"/>
              <a:defRPr sz="1800">
                <a:solidFill>
                  <a:srgbClr val="002060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33900" y="745066"/>
            <a:ext cx="40767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buFont typeface="Wingdings" pitchFamily="2" charset="2"/>
              <a:buChar char="q"/>
              <a:defRPr sz="2000">
                <a:solidFill>
                  <a:srgbClr val="002060"/>
                </a:solidFill>
              </a:defRPr>
            </a:lvl1pPr>
            <a:lvl2pPr>
              <a:spcBef>
                <a:spcPts val="1000"/>
              </a:spcBef>
              <a:spcAft>
                <a:spcPts val="600"/>
              </a:spcAft>
              <a:buFont typeface="Courier New" pitchFamily="49" charset="0"/>
              <a:buChar char="o"/>
              <a:defRPr sz="1800">
                <a:solidFill>
                  <a:srgbClr val="002060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2914272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ce530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49" y="104030"/>
            <a:ext cx="8686800" cy="381000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 flipV="1">
            <a:off x="457200" y="526418"/>
            <a:ext cx="8153400" cy="0"/>
          </a:xfrm>
          <a:prstGeom prst="line">
            <a:avLst/>
          </a:prstGeom>
          <a:noFill/>
          <a:ln w="57150" cmpd="thinThick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745066"/>
            <a:ext cx="84582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buFont typeface="Wingdings" pitchFamily="2" charset="2"/>
              <a:buChar char="q"/>
              <a:defRPr sz="2000">
                <a:solidFill>
                  <a:srgbClr val="002060"/>
                </a:solidFill>
              </a:defRPr>
            </a:lvl1pPr>
            <a:lvl2pPr>
              <a:spcBef>
                <a:spcPts val="500"/>
              </a:spcBef>
              <a:spcAft>
                <a:spcPts val="400"/>
              </a:spcAft>
              <a:buFont typeface="Courier New" pitchFamily="49" charset="0"/>
              <a:buChar char="o"/>
              <a:defRPr sz="1800"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343400" y="6542842"/>
            <a:ext cx="1746742" cy="291646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</a:defRPr>
            </a:lvl1pPr>
          </a:lstStyle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24167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ce530 poi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9542"/>
            <a:ext cx="8686800" cy="381000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 flipV="1">
            <a:off x="457200" y="526418"/>
            <a:ext cx="8153400" cy="0"/>
          </a:xfrm>
          <a:prstGeom prst="line">
            <a:avLst/>
          </a:prstGeom>
          <a:noFill/>
          <a:ln w="57150" cmpd="thinThick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381000" y="745066"/>
            <a:ext cx="38100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buFont typeface="Wingdings" pitchFamily="2" charset="2"/>
              <a:buChar char="q"/>
              <a:defRPr sz="2000">
                <a:solidFill>
                  <a:srgbClr val="002060"/>
                </a:solidFill>
              </a:defRPr>
            </a:lvl1pPr>
            <a:lvl2pPr>
              <a:spcBef>
                <a:spcPts val="1000"/>
              </a:spcBef>
              <a:spcAft>
                <a:spcPts val="600"/>
              </a:spcAft>
              <a:buFont typeface="Courier New" pitchFamily="49" charset="0"/>
              <a:buChar char="o"/>
              <a:defRPr sz="1800">
                <a:solidFill>
                  <a:srgbClr val="002060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343400" y="6542842"/>
            <a:ext cx="1746742" cy="291646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</a:defRPr>
            </a:lvl1pPr>
          </a:lstStyle>
          <a:p>
            <a:endParaRPr lang="en-US" sz="1100" dirty="0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33900" y="745066"/>
            <a:ext cx="40767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buFont typeface="Wingdings" pitchFamily="2" charset="2"/>
              <a:buChar char="q"/>
              <a:defRPr sz="2000">
                <a:solidFill>
                  <a:srgbClr val="002060"/>
                </a:solidFill>
              </a:defRPr>
            </a:lvl1pPr>
            <a:lvl2pPr>
              <a:spcBef>
                <a:spcPts val="1000"/>
              </a:spcBef>
              <a:spcAft>
                <a:spcPts val="600"/>
              </a:spcAft>
              <a:buFont typeface="Courier New" pitchFamily="49" charset="0"/>
              <a:buChar char="o"/>
              <a:defRPr sz="1800">
                <a:solidFill>
                  <a:srgbClr val="002060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33952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ce530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5466"/>
            <a:ext cx="8763000" cy="381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210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ce530 half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534400" cy="381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381000" y="762001"/>
            <a:ext cx="4038600" cy="5715000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q"/>
              <a:defRPr sz="2200" b="0">
                <a:solidFill>
                  <a:srgbClr val="002060"/>
                </a:solidFill>
              </a:defRPr>
            </a:lvl1pPr>
            <a:lvl2pPr>
              <a:buFont typeface="Courier New" pitchFamily="49" charset="0"/>
              <a:buChar char="o"/>
              <a:defRPr sz="1800" b="0"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343400" y="6542842"/>
            <a:ext cx="1746742" cy="291646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</a:defRPr>
            </a:lvl1pPr>
          </a:lstStyle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28564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ce530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4800"/>
            <a:ext cx="6781800" cy="609600"/>
          </a:xfrm>
          <a:prstGeom prst="rect">
            <a:avLst/>
          </a:prstGeom>
          <a:gradFill>
            <a:gsLst>
              <a:gs pos="0">
                <a:srgbClr val="FFC000"/>
              </a:gs>
              <a:gs pos="39999">
                <a:schemeClr val="tx1">
                  <a:lumMod val="85000"/>
                </a:schemeClr>
              </a:gs>
              <a:gs pos="70000">
                <a:schemeClr val="tx2">
                  <a:lumMod val="90000"/>
                </a:schemeClr>
              </a:gs>
              <a:gs pos="88000">
                <a:srgbClr val="92D050"/>
              </a:gs>
              <a:gs pos="100000">
                <a:srgbClr val="8C3D91"/>
              </a:gs>
            </a:gsLst>
            <a:lin ang="5400000" scaled="0"/>
          </a:gradFill>
          <a:ln w="12700">
            <a:noFill/>
            <a:miter lim="800000"/>
            <a:headEnd/>
            <a:tailEnd/>
          </a:ln>
          <a:effectLst>
            <a:outerShdw dist="56796" dir="3806097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81000" y="1042374"/>
            <a:ext cx="5638800" cy="5157874"/>
          </a:xfrm>
          <a:prstGeom prst="rect">
            <a:avLst/>
          </a:prstGeom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 extrusionH="76200" prstMaterial="plastic">
            <a:extrusionClr>
              <a:srgbClr val="6600CC"/>
            </a:extrusionClr>
          </a:sp3d>
        </p:spPr>
        <p:txBody>
          <a:bodyPr/>
          <a:lstStyle>
            <a:lvl1pPr>
              <a:defRPr sz="2000">
                <a:solidFill>
                  <a:srgbClr val="002060"/>
                </a:solidFill>
              </a:defRPr>
            </a:lvl1pPr>
            <a:lvl2pPr>
              <a:defRPr sz="1800"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343400" y="6542842"/>
            <a:ext cx="1746742" cy="291646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</a:defRPr>
            </a:lvl1pPr>
          </a:lstStyle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35391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ce530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343400" y="6542842"/>
            <a:ext cx="1746742" cy="291646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</a:defRPr>
            </a:lvl1pPr>
          </a:lstStyle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23504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ece530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381000" y="609600"/>
            <a:ext cx="41910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buFont typeface="Wingdings" pitchFamily="2" charset="2"/>
              <a:buChar char="q"/>
              <a:defRPr sz="2000">
                <a:solidFill>
                  <a:srgbClr val="002060"/>
                </a:solidFill>
              </a:defRPr>
            </a:lvl1pPr>
            <a:lvl2pPr>
              <a:spcBef>
                <a:spcPts val="1000"/>
              </a:spcBef>
              <a:spcAft>
                <a:spcPts val="600"/>
              </a:spcAft>
              <a:buFont typeface="Courier New" pitchFamily="49" charset="0"/>
              <a:buChar char="o"/>
              <a:defRPr sz="1800"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 sz="1600">
                <a:solidFill>
                  <a:srgbClr val="002060"/>
                </a:solidFill>
                <a:effectLst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;</a:t>
            </a:r>
            <a:r>
              <a:rPr lang="en-US" dirty="0" err="1"/>
              <a:t>fdsa</a:t>
            </a:r>
            <a:endParaRPr lang="en-US" dirty="0"/>
          </a:p>
          <a:p>
            <a:pPr lvl="3"/>
            <a:r>
              <a:rPr lang="en-US" dirty="0"/>
              <a:t>;</a:t>
            </a:r>
            <a:r>
              <a:rPr lang="en-US" dirty="0" err="1"/>
              <a:t>kjadkjf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94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ce530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1109"/>
            <a:ext cx="8686800" cy="381000"/>
          </a:xfrm>
          <a:prstGeom prst="rect">
            <a:avLst/>
          </a:prstGeom>
        </p:spPr>
        <p:txBody>
          <a:bodyPr/>
          <a:lstStyle>
            <a:lvl1pPr>
              <a:defRPr sz="2000" b="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 flipV="1">
            <a:off x="419100" y="470527"/>
            <a:ext cx="8153400" cy="0"/>
          </a:xfrm>
          <a:prstGeom prst="line">
            <a:avLst/>
          </a:prstGeom>
          <a:noFill/>
          <a:ln w="57150" cmpd="thinThick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381000" y="613832"/>
            <a:ext cx="84582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buFont typeface="Wingdings" pitchFamily="2" charset="2"/>
              <a:buChar char="q"/>
              <a:defRPr sz="2000">
                <a:solidFill>
                  <a:srgbClr val="002060"/>
                </a:solidFill>
              </a:defRPr>
            </a:lvl1pPr>
            <a:lvl2pPr>
              <a:spcBef>
                <a:spcPts val="500"/>
              </a:spcBef>
              <a:spcAft>
                <a:spcPts val="400"/>
              </a:spcAft>
              <a:buFont typeface="Courier New" pitchFamily="49" charset="0"/>
              <a:buChar char="o"/>
              <a:defRPr sz="1800"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Temp</a:t>
            </a:r>
          </a:p>
          <a:p>
            <a:pPr lvl="3"/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343400" y="6542842"/>
            <a:ext cx="1746742" cy="291646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</a:defRPr>
            </a:lvl1pPr>
          </a:lstStyle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733314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ce530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9542"/>
            <a:ext cx="8686800" cy="381000"/>
          </a:xfrm>
          <a:prstGeom prst="rect">
            <a:avLst/>
          </a:prstGeom>
        </p:spPr>
        <p:txBody>
          <a:bodyPr/>
          <a:lstStyle>
            <a:lvl1pPr>
              <a:defRPr sz="2000" b="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 flipV="1">
            <a:off x="495300" y="510542"/>
            <a:ext cx="8153400" cy="0"/>
          </a:xfrm>
          <a:prstGeom prst="line">
            <a:avLst/>
          </a:prstGeom>
          <a:noFill/>
          <a:ln w="57150" cmpd="thinThick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381000" y="609600"/>
            <a:ext cx="41910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buFont typeface="Wingdings" pitchFamily="2" charset="2"/>
              <a:buChar char="q"/>
              <a:defRPr sz="2000">
                <a:solidFill>
                  <a:srgbClr val="002060"/>
                </a:solidFill>
              </a:defRPr>
            </a:lvl1pPr>
            <a:lvl2pPr>
              <a:spcBef>
                <a:spcPts val="1000"/>
              </a:spcBef>
              <a:spcAft>
                <a:spcPts val="600"/>
              </a:spcAft>
              <a:buFont typeface="Courier New" pitchFamily="49" charset="0"/>
              <a:buChar char="o"/>
              <a:defRPr sz="1800"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 sz="1600">
                <a:solidFill>
                  <a:srgbClr val="002060"/>
                </a:solidFill>
                <a:effectLst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;</a:t>
            </a:r>
            <a:r>
              <a:rPr lang="en-US" dirty="0" err="1"/>
              <a:t>fdsa</a:t>
            </a:r>
            <a:endParaRPr lang="en-US" dirty="0"/>
          </a:p>
          <a:p>
            <a:pPr lvl="3"/>
            <a:r>
              <a:rPr lang="en-US" dirty="0"/>
              <a:t>;</a:t>
            </a:r>
            <a:r>
              <a:rPr lang="en-US" dirty="0" err="1"/>
              <a:t>kjadkjf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6163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ece530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9542"/>
            <a:ext cx="8686800" cy="381000"/>
          </a:xfrm>
          <a:prstGeom prst="rect">
            <a:avLst/>
          </a:prstGeom>
        </p:spPr>
        <p:txBody>
          <a:bodyPr/>
          <a:lstStyle>
            <a:lvl1pPr>
              <a:defRPr sz="2000" b="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 flipV="1">
            <a:off x="457200" y="526418"/>
            <a:ext cx="8153400" cy="0"/>
          </a:xfrm>
          <a:prstGeom prst="line">
            <a:avLst/>
          </a:prstGeom>
          <a:noFill/>
          <a:ln w="57150" cmpd="thinThick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381000" y="745066"/>
            <a:ext cx="38100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buFont typeface="Wingdings" pitchFamily="2" charset="2"/>
              <a:buChar char="q"/>
              <a:defRPr sz="2000"/>
            </a:lvl1pPr>
            <a:lvl2pPr>
              <a:spcBef>
                <a:spcPts val="1000"/>
              </a:spcBef>
              <a:spcAft>
                <a:spcPts val="600"/>
              </a:spcAft>
              <a:buFont typeface="Courier New" pitchFamily="49" charset="0"/>
              <a:buChar char="o"/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343400" y="6542842"/>
            <a:ext cx="1746742" cy="291646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</a:defRPr>
            </a:lvl1pPr>
          </a:lstStyle>
          <a:p>
            <a:endParaRPr lang="en-US" sz="1100" dirty="0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33900" y="745066"/>
            <a:ext cx="40767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buFont typeface="Wingdings" pitchFamily="2" charset="2"/>
              <a:buChar char="q"/>
              <a:defRPr sz="2000"/>
            </a:lvl1pPr>
            <a:lvl2pPr>
              <a:spcBef>
                <a:spcPts val="1000"/>
              </a:spcBef>
              <a:spcAft>
                <a:spcPts val="600"/>
              </a:spcAft>
              <a:buFont typeface="Courier New" pitchFamily="49" charset="0"/>
              <a:buChar char="o"/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5514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17spring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49" y="117946"/>
            <a:ext cx="8686800" cy="276970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 flipV="1">
            <a:off x="404949" y="533400"/>
            <a:ext cx="8153400" cy="0"/>
          </a:xfrm>
          <a:prstGeom prst="line">
            <a:avLst/>
          </a:prstGeom>
          <a:noFill/>
          <a:ln w="57150" cmpd="thinThick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90649" y="671885"/>
            <a:ext cx="8458200" cy="5630130"/>
          </a:xfrm>
          <a:prstGeom prst="rect">
            <a:avLst/>
          </a:prstGeom>
        </p:spPr>
        <p:txBody>
          <a:bodyPr/>
          <a:lstStyle>
            <a:lvl1pPr eaLnBrk="0" hangingPunc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Font typeface="Wingdings" pitchFamily="2" charset="2"/>
              <a:buChar char="q"/>
              <a:defRPr sz="2200">
                <a:solidFill>
                  <a:srgbClr val="002060"/>
                </a:solidFill>
              </a:defRPr>
            </a:lvl1pPr>
            <a:lvl2pPr>
              <a:spcBef>
                <a:spcPts val="100"/>
              </a:spcBef>
              <a:spcAft>
                <a:spcPts val="200"/>
              </a:spcAft>
              <a:buFont typeface="Courier New" pitchFamily="49" charset="0"/>
              <a:buChar char="o"/>
              <a:defRPr sz="1800"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79996633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ce530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9542"/>
            <a:ext cx="4648200" cy="381000"/>
          </a:xfrm>
          <a:prstGeom prst="rect">
            <a:avLst/>
          </a:prstGeom>
        </p:spPr>
        <p:txBody>
          <a:bodyPr/>
          <a:lstStyle>
            <a:lvl1pPr>
              <a:defRPr sz="2000" b="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 flipV="1">
            <a:off x="457200" y="510542"/>
            <a:ext cx="4419600" cy="15876"/>
          </a:xfrm>
          <a:prstGeom prst="line">
            <a:avLst/>
          </a:prstGeom>
          <a:noFill/>
          <a:ln w="57150" cmpd="thinThick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381000" y="745066"/>
            <a:ext cx="38100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buFont typeface="Wingdings" pitchFamily="2" charset="2"/>
              <a:buChar char="q"/>
              <a:defRPr sz="2000">
                <a:solidFill>
                  <a:srgbClr val="002060"/>
                </a:solidFill>
              </a:defRPr>
            </a:lvl1pPr>
            <a:lvl2pPr>
              <a:spcBef>
                <a:spcPts val="1000"/>
              </a:spcBef>
              <a:spcAft>
                <a:spcPts val="600"/>
              </a:spcAft>
              <a:buFont typeface="Courier New" pitchFamily="49" charset="0"/>
              <a:buChar char="o"/>
              <a:defRPr sz="1800">
                <a:solidFill>
                  <a:srgbClr val="00206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343400" y="6542842"/>
            <a:ext cx="1746742" cy="291646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</a:defRPr>
            </a:lvl1pPr>
          </a:lstStyle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99225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868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Line 13"/>
          <p:cNvSpPr>
            <a:spLocks noChangeShapeType="1"/>
          </p:cNvSpPr>
          <p:nvPr userDrawn="1"/>
        </p:nvSpPr>
        <p:spPr bwMode="auto">
          <a:xfrm>
            <a:off x="685800" y="533400"/>
            <a:ext cx="7772400" cy="0"/>
          </a:xfrm>
          <a:prstGeom prst="line">
            <a:avLst/>
          </a:prstGeom>
          <a:noFill/>
          <a:ln w="57150" cmpd="thinThick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57200" y="685800"/>
            <a:ext cx="8458200" cy="5791200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q"/>
              <a:defRPr/>
            </a:lvl1pPr>
            <a:lvl2pPr>
              <a:buFont typeface="Courier New" pitchFamily="49" charset="0"/>
              <a:buChar char="o"/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343400" y="6542842"/>
            <a:ext cx="1746742" cy="291646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</a:defRPr>
            </a:lvl1pPr>
          </a:lstStyle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5230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017spring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49" y="117946"/>
            <a:ext cx="8686800" cy="276970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 flipV="1">
            <a:off x="404949" y="533400"/>
            <a:ext cx="8153400" cy="0"/>
          </a:xfrm>
          <a:prstGeom prst="line">
            <a:avLst/>
          </a:prstGeom>
          <a:noFill/>
          <a:ln w="57150" cmpd="thinThick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04949" y="762000"/>
            <a:ext cx="8458200" cy="5630130"/>
          </a:xfrm>
          <a:prstGeom prst="rect">
            <a:avLst/>
          </a:prstGeom>
        </p:spPr>
        <p:txBody>
          <a:bodyPr/>
          <a:lstStyle>
            <a:lvl1pPr eaLnBrk="0" hangingPunc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Font typeface="Wingdings" pitchFamily="2" charset="2"/>
              <a:buChar char="q"/>
              <a:defRPr sz="2000">
                <a:solidFill>
                  <a:srgbClr val="002060"/>
                </a:solidFill>
              </a:defRPr>
            </a:lvl1pPr>
            <a:lvl2pPr>
              <a:spcBef>
                <a:spcPts val="100"/>
              </a:spcBef>
              <a:spcAft>
                <a:spcPts val="200"/>
              </a:spcAft>
              <a:buFont typeface="Courier New" pitchFamily="49" charset="0"/>
              <a:buChar char="o"/>
              <a:defRPr sz="1800"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225509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17sprin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4800"/>
            <a:ext cx="6781800" cy="609600"/>
          </a:xfrm>
          <a:prstGeom prst="rect">
            <a:avLst/>
          </a:prstGeom>
          <a:gradFill>
            <a:gsLst>
              <a:gs pos="0">
                <a:srgbClr val="FFC000"/>
              </a:gs>
              <a:gs pos="39999">
                <a:schemeClr val="tx1">
                  <a:lumMod val="85000"/>
                </a:schemeClr>
              </a:gs>
              <a:gs pos="70000">
                <a:schemeClr val="tx2">
                  <a:lumMod val="90000"/>
                </a:schemeClr>
              </a:gs>
              <a:gs pos="88000">
                <a:srgbClr val="92D050"/>
              </a:gs>
              <a:gs pos="100000">
                <a:srgbClr val="8C3D91"/>
              </a:gs>
            </a:gsLst>
            <a:lin ang="5400000" scaled="0"/>
          </a:gradFill>
          <a:ln w="12700">
            <a:noFill/>
            <a:miter lim="800000"/>
            <a:headEnd/>
            <a:tailEnd/>
          </a:ln>
          <a:effectLst>
            <a:outerShdw dist="56796" dir="3806097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>
            <a:lvl1pPr>
              <a:defRPr sz="2200">
                <a:solidFill>
                  <a:srgbClr val="002060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81000" y="1042374"/>
            <a:ext cx="5867400" cy="5129826"/>
          </a:xfrm>
          <a:prstGeom prst="rect">
            <a:avLst/>
          </a:prstGeom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 extrusionH="76200" prstMaterial="plastic">
            <a:extrusionClr>
              <a:srgbClr val="6600CC"/>
            </a:extrusionClr>
          </a:sp3d>
        </p:spPr>
        <p:txBody>
          <a:bodyPr/>
          <a:lstStyle>
            <a:lvl1pPr>
              <a:spcBef>
                <a:spcPts val="800"/>
              </a:spcBef>
              <a:spcAft>
                <a:spcPts val="200"/>
              </a:spcAft>
              <a:defRPr sz="2200">
                <a:solidFill>
                  <a:srgbClr val="002060"/>
                </a:solidFill>
              </a:defRPr>
            </a:lvl1pPr>
            <a:lvl2pPr>
              <a:spcBef>
                <a:spcPts val="400"/>
              </a:spcBef>
              <a:defRPr sz="1600"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Picture 5" descr="bar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185751" y="6359660"/>
            <a:ext cx="3726474" cy="49661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5134167" y="6050573"/>
            <a:ext cx="370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1800" baseline="0" dirty="0">
                <a:solidFill>
                  <a:srgbClr val="002060"/>
                </a:solidFill>
                <a:effectLst/>
              </a:rPr>
              <a:t>Software and Hardware Co-Design</a:t>
            </a:r>
            <a:endParaRPr lang="en-US" sz="1800" dirty="0">
              <a:solidFill>
                <a:srgbClr val="00B0F0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15367" y="378767"/>
            <a:ext cx="18181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buNone/>
            </a:pPr>
            <a:r>
              <a:rPr lang="en-US" sz="2400" b="0" cap="none" spc="0" dirty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Spring 2019</a:t>
            </a:r>
          </a:p>
        </p:txBody>
      </p:sp>
      <p:pic>
        <p:nvPicPr>
          <p:cNvPr id="15" name="Picture 2" descr="http://www.mouser.com/images/digilentinc/lrg/410-279-KI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473" y="3505200"/>
            <a:ext cx="1749425" cy="148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012328" y="5062194"/>
            <a:ext cx="1899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</a:rPr>
              <a:t>Zybo Development Board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301" y="5218491"/>
            <a:ext cx="673837" cy="69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7785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17spring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4831"/>
            <a:ext cx="8458200" cy="321734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381000" y="457200"/>
            <a:ext cx="8229600" cy="0"/>
          </a:xfrm>
          <a:prstGeom prst="line">
            <a:avLst/>
          </a:prstGeom>
          <a:noFill/>
          <a:ln w="57150" cmpd="thinThick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040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17spring half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534400" cy="30480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 flipV="1">
            <a:off x="381000" y="541788"/>
            <a:ext cx="8082379" cy="11099"/>
          </a:xfrm>
          <a:prstGeom prst="line">
            <a:avLst/>
          </a:prstGeom>
          <a:noFill/>
          <a:ln w="57150" cmpd="thinThick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228600" y="762000"/>
            <a:ext cx="4419600" cy="5638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Font typeface="Wingdings" pitchFamily="2" charset="2"/>
              <a:buChar char="q"/>
              <a:defRPr sz="2000" b="0">
                <a:solidFill>
                  <a:srgbClr val="002060"/>
                </a:solidFill>
              </a:defRPr>
            </a:lvl1pPr>
            <a:lvl2pPr>
              <a:spcBef>
                <a:spcPts val="300"/>
              </a:spcBef>
              <a:buFont typeface="Courier New" pitchFamily="49" charset="0"/>
              <a:buChar char="o"/>
              <a:defRPr sz="1800" b="0"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4505104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017spring half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228600" y="762000"/>
            <a:ext cx="4419600" cy="5638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Font typeface="Wingdings" pitchFamily="2" charset="2"/>
              <a:buChar char="q"/>
              <a:defRPr sz="2000" b="0">
                <a:solidFill>
                  <a:srgbClr val="002060"/>
                </a:solidFill>
              </a:defRPr>
            </a:lvl1pPr>
            <a:lvl2pPr>
              <a:spcBef>
                <a:spcPts val="300"/>
              </a:spcBef>
              <a:buFont typeface="Courier New" pitchFamily="49" charset="0"/>
              <a:buChar char="o"/>
              <a:defRPr sz="1800" b="0"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500640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17spring half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3505200" cy="38100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228600" y="609600"/>
            <a:ext cx="3657600" cy="0"/>
          </a:xfrm>
          <a:prstGeom prst="line">
            <a:avLst/>
          </a:prstGeom>
          <a:noFill/>
          <a:ln w="57150" cmpd="thinThick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46310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17spring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995061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gi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Documents and Settings\Jennifer Lockhart\Desktop\Picture2 copy.jpg"/>
          <p:cNvPicPr>
            <a:picLocks noChangeArrowheads="1"/>
          </p:cNvPicPr>
          <p:nvPr/>
        </p:nvPicPr>
        <p:blipFill>
          <a:blip r:embed="rId23"/>
          <a:srcRect t="2487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Slide Number Placeholder 4"/>
          <p:cNvSpPr txBox="1">
            <a:spLocks/>
          </p:cNvSpPr>
          <p:nvPr/>
        </p:nvSpPr>
        <p:spPr>
          <a:xfrm>
            <a:off x="76200" y="6506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900" kern="1200">
                <a:solidFill>
                  <a:srgbClr val="FFC000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3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3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3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3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l">
              <a:buFontTx/>
              <a:buNone/>
            </a:pPr>
            <a:r>
              <a:rPr lang="en-US" b="0" dirty="0">
                <a:solidFill>
                  <a:srgbClr val="0070C0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Lecture 14 LED </a:t>
            </a:r>
            <a:r>
              <a:rPr lang="en-US" b="0" baseline="0" dirty="0">
                <a:solidFill>
                  <a:srgbClr val="0070C0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Ping-Pong with Polling Spring </a:t>
            </a:r>
            <a:r>
              <a:rPr lang="en-US" b="0" dirty="0">
                <a:solidFill>
                  <a:srgbClr val="0070C0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2019 HUST --  </a:t>
            </a:r>
            <a:fld id="{8D53829D-69C5-427B-BC55-CADFE39DF8BA}" type="slidenum">
              <a:rPr lang="en-US" b="0" smtClean="0">
                <a:solidFill>
                  <a:srgbClr val="0070C0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pPr algn="l">
                <a:buFontTx/>
                <a:buNone/>
              </a:pPr>
              <a:t>‹#›</a:t>
            </a:fld>
            <a:endParaRPr lang="en-US" b="0" dirty="0">
              <a:solidFill>
                <a:srgbClr val="0070C0"/>
              </a:solidFill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6506103"/>
            <a:ext cx="2312133" cy="31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7055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81" r:id="rId3"/>
    <p:sldLayoutId id="2147483769" r:id="rId4"/>
    <p:sldLayoutId id="2147483770" r:id="rId5"/>
    <p:sldLayoutId id="2147483771" r:id="rId6"/>
    <p:sldLayoutId id="2147483782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59" r:id="rId17"/>
    <p:sldLayoutId id="2147483762" r:id="rId18"/>
    <p:sldLayoutId id="2147483732" r:id="rId19"/>
    <p:sldLayoutId id="2147483749" r:id="rId20"/>
    <p:sldLayoutId id="2147483714" r:id="rId21"/>
  </p:sldLayoutIdLst>
  <p:hf hdr="0" ftr="0" dt="0"/>
  <p:txStyles>
    <p:titleStyle>
      <a:lvl1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Tahom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Tahom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Tahom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rgbClr val="0000FF"/>
          </a:solidFill>
          <a:latin typeface="Tahom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rgbClr val="0000FF"/>
          </a:solidFill>
          <a:latin typeface="Tahom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rgbClr val="0000FF"/>
          </a:solidFill>
          <a:latin typeface="Tahom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rgbClr val="0000FF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60000"/>
        </a:spcBef>
        <a:spcAft>
          <a:spcPct val="0"/>
        </a:spcAft>
        <a:buClr>
          <a:srgbClr val="6600CC"/>
        </a:buClr>
        <a:buFont typeface="Wingdings" pitchFamily="2" charset="2"/>
        <a:buChar char="q"/>
        <a:defRPr kumimoji="1" sz="2200">
          <a:solidFill>
            <a:srgbClr val="FF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40000"/>
        </a:spcBef>
        <a:spcAft>
          <a:spcPct val="0"/>
        </a:spcAft>
        <a:buClr>
          <a:srgbClr val="6600CC"/>
        </a:buClr>
        <a:buFont typeface="Courier New" pitchFamily="49" charset="0"/>
        <a:buChar char="o"/>
        <a:defRPr kumimoji="1" sz="1800">
          <a:solidFill>
            <a:srgbClr val="FF0000"/>
          </a:solidFill>
          <a:latin typeface="+mn-lt"/>
        </a:defRPr>
      </a:lvl2pPr>
      <a:lvl3pPr marL="11430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6600CC"/>
        </a:buClr>
        <a:buFont typeface="Vivaldi" pitchFamily="66" charset="0"/>
        <a:buChar char="#"/>
        <a:defRPr kumimoji="1">
          <a:solidFill>
            <a:srgbClr val="FF0000"/>
          </a:solidFill>
          <a:latin typeface="+mn-lt"/>
        </a:defRPr>
      </a:lvl3pPr>
      <a:lvl4pPr marL="1600200" indent="-228600" algn="l" rtl="0" eaLnBrk="1" fontAlgn="base" hangingPunct="1">
        <a:lnSpc>
          <a:spcPct val="75000"/>
        </a:lnSpc>
        <a:spcBef>
          <a:spcPct val="30000"/>
        </a:spcBef>
        <a:spcAft>
          <a:spcPct val="0"/>
        </a:spcAft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lnSpc>
          <a:spcPct val="75000"/>
        </a:lnSpc>
        <a:spcBef>
          <a:spcPct val="3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lnSpc>
          <a:spcPct val="75000"/>
        </a:lnSpc>
        <a:spcBef>
          <a:spcPct val="3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lnSpc>
          <a:spcPct val="75000"/>
        </a:lnSpc>
        <a:spcBef>
          <a:spcPct val="3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lnSpc>
          <a:spcPct val="75000"/>
        </a:lnSpc>
        <a:spcBef>
          <a:spcPct val="3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lnSpc>
          <a:spcPct val="75000"/>
        </a:lnSpc>
        <a:spcBef>
          <a:spcPct val="3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14 LED Ping-Pong Game with Polling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References on Timer and Interrupts</a:t>
            </a:r>
          </a:p>
          <a:p>
            <a:r>
              <a:rPr lang="en-US" dirty="0"/>
              <a:t>Lab #7: LED Ping-Pong Game on Zybo</a:t>
            </a:r>
          </a:p>
          <a:p>
            <a:pPr lvl="1"/>
            <a:r>
              <a:rPr lang="en-US" dirty="0"/>
              <a:t>C code template</a:t>
            </a:r>
          </a:p>
          <a:p>
            <a:r>
              <a:rPr lang="en-US" dirty="0"/>
              <a:t>David Robinson’s Solution</a:t>
            </a:r>
          </a:p>
          <a:p>
            <a:pPr lvl="1"/>
            <a:r>
              <a:rPr lang="en-US" dirty="0"/>
              <a:t>pong_David_Robinson.h</a:t>
            </a:r>
          </a:p>
          <a:p>
            <a:pPr lvl="1"/>
            <a:r>
              <a:rPr lang="en-US" dirty="0"/>
              <a:t>pong_David_Robinson.c</a:t>
            </a:r>
          </a:p>
          <a:p>
            <a:r>
              <a:rPr lang="en-US" dirty="0"/>
              <a:t>GPIO Banks and XGPio drivers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828800"/>
            <a:ext cx="2400300" cy="1178196"/>
          </a:xfrm>
          <a:prstGeom prst="rect">
            <a:avLst/>
          </a:prstGeom>
        </p:spPr>
      </p:pic>
      <p:pic>
        <p:nvPicPr>
          <p:cNvPr id="8" name="Picture 2" descr="http://www.tabletennisspot.com/wp-content/uploads/2015/07/ping_pong_paddl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684" y="5181600"/>
            <a:ext cx="1185216" cy="78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#7: LED Ping Pong Game on Zybo: Template (page 3)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9800" y="762000"/>
            <a:ext cx="5562600" cy="477053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endParaRPr lang="en-US" sz="1600" dirty="0">
              <a:solidFill>
                <a:srgbClr val="002060"/>
              </a:solidFill>
              <a:effectLst/>
            </a:endParaRP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void MoveBallLeft(void) {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char i, EarlyPress;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	EarlyPress=0;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//move LED to the left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// check for button pushes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//set StartDirection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//set GameOver, update and display scores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}</a:t>
            </a:r>
          </a:p>
          <a:p>
            <a:pPr>
              <a:buNone/>
            </a:pPr>
            <a:endParaRPr lang="en-US" sz="1600" dirty="0">
              <a:solidFill>
                <a:srgbClr val="002060"/>
              </a:solidFill>
              <a:effectLst/>
            </a:endParaRPr>
          </a:p>
          <a:p>
            <a:pPr>
              <a:buNone/>
            </a:pPr>
            <a:endParaRPr lang="en-US" sz="1600" dirty="0">
              <a:solidFill>
                <a:srgbClr val="002060"/>
              </a:solidFill>
              <a:effectLst/>
            </a:endParaRP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void delay(void){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	  // Read dip switch values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	   dip_check = XGpio_DiscreteRead(&amp;dip, 1);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	   // Load timer with delay in multiple of ONE_T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9214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David Robinson’s Solution: pong.h (no magic # and port)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609600"/>
            <a:ext cx="3810000" cy="573695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#ifndef PONG_H_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#define PONG_H_</a:t>
            </a:r>
          </a:p>
          <a:p>
            <a:pPr>
              <a:buNone/>
            </a:pPr>
            <a:endParaRPr lang="en-US" sz="14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#define ONE_TENTH 32500000</a:t>
            </a:r>
          </a:p>
          <a:p>
            <a:pPr>
              <a:buNone/>
            </a:pPr>
            <a:endParaRPr lang="en-US" sz="14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#define START_BUTTON_MASK 0x0002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#define RESET_BUTTON_MASK 0x0004</a:t>
            </a:r>
          </a:p>
          <a:p>
            <a:pPr>
              <a:buNone/>
            </a:pPr>
            <a:endParaRPr lang="en-US" sz="14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#define BALL_LEFT_START_POSITION 8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#define BALL_RIGHT_START_POSITION 1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#define BALL_START_DIRECTION RIGHT</a:t>
            </a:r>
          </a:p>
          <a:p>
            <a:pPr>
              <a:buNone/>
            </a:pPr>
            <a:endParaRPr lang="en-US" sz="14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#define LEFT_PLAYER_NAME "Left Player"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#define LEFT_PLAYER_POSITION 8</a:t>
            </a:r>
          </a:p>
          <a:p>
            <a:pPr>
              <a:buNone/>
            </a:pPr>
            <a:endParaRPr lang="en-US" sz="14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#define RIGHT_PLAYER_NAME "Right Player"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#define RIGHT_PLAYER_POSITION 1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#define PLAYER_START_SCORE 0</a:t>
            </a:r>
          </a:p>
          <a:p>
            <a:pPr>
              <a:buNone/>
            </a:pPr>
            <a:endParaRPr lang="en-US" sz="14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#define LEDS_OFF 0</a:t>
            </a:r>
          </a:p>
          <a:p>
            <a:pPr>
              <a:buNone/>
            </a:pPr>
            <a:endParaRPr lang="en-US" sz="14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#define INPUT 0xffffffff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09600"/>
            <a:ext cx="2971800" cy="59523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typedef enum {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	LEFT,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	RIGHT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} ball_direction;</a:t>
            </a:r>
          </a:p>
          <a:p>
            <a:pPr>
              <a:buNone/>
            </a:pPr>
            <a:endParaRPr lang="en-US" sz="14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typedef enum {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	NO_RESET,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	RESET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} reset;</a:t>
            </a:r>
          </a:p>
          <a:p>
            <a:pPr>
              <a:buNone/>
            </a:pPr>
            <a:endParaRPr lang="en-US" sz="14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typedef enum {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	MISS,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	EARLY,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	HIT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} hit_status;</a:t>
            </a:r>
          </a:p>
          <a:p>
            <a:pPr>
              <a:buNone/>
            </a:pPr>
            <a:endParaRPr lang="en-US" sz="14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typedef struct {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	int speed;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	ball_direction direction;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	ball_direction 	serve_direction;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	int position;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} ball;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8400" y="2438400"/>
            <a:ext cx="2819400" cy="237603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typedef struct {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	int score;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	int position;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	hit_status ;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	char name[20];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} player;</a:t>
            </a:r>
          </a:p>
          <a:p>
            <a:pPr>
              <a:buNone/>
            </a:pPr>
            <a:endParaRPr lang="en-US" sz="14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#endif /* PONG_H_ */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89988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4300" y="533400"/>
            <a:ext cx="8839200" cy="59523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int main(void) {</a:t>
            </a:r>
          </a:p>
          <a:p>
            <a:pPr>
              <a:buNone/>
            </a:pPr>
            <a:endParaRPr lang="en-US" sz="14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	XGpio buttons, switches;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	XGpio_Initialize(&amp;buttons, XPAR_BUTTONS_DEVICE_ID);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	XGpio_Initialize(&amp;switches, XPAR_SWITCHES_DEVICE_ID);</a:t>
            </a:r>
          </a:p>
          <a:p>
            <a:pPr>
              <a:buNone/>
            </a:pPr>
            <a:endParaRPr lang="en-US" sz="14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	XGpio_SetDataDirection(&amp;buttons, 1, INPUT);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	XGpio_SetDataDirection(&amp;switches, 1, INPUT);</a:t>
            </a:r>
          </a:p>
          <a:p>
            <a:pPr>
              <a:buNone/>
            </a:pPr>
            <a:endParaRPr lang="en-US" sz="14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	XScuTimer timer;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	XScuTimer_Config *timer_config = 	XScuTimer_LookupConfig(XPAR_PS7_SCUTIMER_0_DEVICE_ID);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	int status = XScuTimer_CfgInitialize(&amp;timer, timer_config, XPAR_PS7_SCUTIMER_0_BASEADDR);</a:t>
            </a:r>
          </a:p>
          <a:p>
            <a:pPr>
              <a:buNone/>
            </a:pPr>
            <a:endParaRPr lang="en-US" sz="14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	if(status != XST_SUCCESS) {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		xil_printf("Timer init() failed\r\n");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		return XST_FAILURE;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	}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	while(1) {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		play_pong(&amp;buttons, &amp;switches, &amp;timer);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	}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	return 0;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David Robinson’s Solution: main() in pong.c (less than a page)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3600" y="4114800"/>
            <a:ext cx="3124200" cy="263456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//Lab #6 Pingpong Game with Zybo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//David M. Robinson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//3-25-2016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#include &lt;strings.h&gt;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#include &lt;stdbool.h&gt;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#include "xparameters.h"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#include "xgpio.h"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#include "led_ip.h"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#include "xscutimer.h"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</a:rPr>
              <a:t>#include "pong.h"</a:t>
            </a:r>
          </a:p>
        </p:txBody>
      </p:sp>
    </p:spTree>
    <p:extLst>
      <p:ext uri="{BB962C8B-B14F-4D97-AF65-F5344CB8AC3E}">
        <p14:creationId xmlns:p14="http://schemas.microsoft.com/office/powerpoint/2010/main" val="1356378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EMIO - Bank 2 and Bank 3 of GPIO: simply wires between PL and 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/>
              <a:t>The register interface for the EMIO banks is the same as for the MIO banks</a:t>
            </a:r>
          </a:p>
          <a:p>
            <a:r>
              <a:rPr lang="en-US" sz="1800" dirty="0"/>
              <a:t>However, the EMIO interface is simply wires between the PS and the PL.</a:t>
            </a:r>
          </a:p>
          <a:p>
            <a:r>
              <a:rPr lang="en-US" sz="1800" dirty="0"/>
              <a:t>The inputs wires from the PL are unrelated the OEN register.</a:t>
            </a:r>
          </a:p>
          <a:p>
            <a:r>
              <a:rPr lang="en-US" sz="1800" dirty="0"/>
              <a:t>The inputs can be read from the DATA_RO register when DIRM is set to 0, making it an input.</a:t>
            </a:r>
          </a:p>
          <a:p>
            <a:r>
              <a:rPr lang="en-US" sz="1800" dirty="0"/>
              <a:t>The output wires are not 3-state capable, so they are unaffected by OEN. </a:t>
            </a:r>
          </a:p>
          <a:p>
            <a:r>
              <a:rPr lang="en-US" sz="1800" dirty="0"/>
              <a:t>The value to be output is programmed using the DATA, MASK_DATA_LSW, and MASK_DATA_MSW registers. DIRM </a:t>
            </a:r>
            <a:r>
              <a:rPr lang="en-US" sz="1800" i="1" dirty="0"/>
              <a:t>must </a:t>
            </a:r>
            <a:r>
              <a:rPr lang="en-US" sz="1800" dirty="0"/>
              <a:t>be set to 1, making it an output.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447800"/>
            <a:ext cx="4284067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97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a XGPio Port: DeviceID, BaseAddress, Channel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typedef in xgpio.h</a:t>
            </a:r>
          </a:p>
          <a:p>
            <a:pPr lvl="1"/>
            <a:r>
              <a:rPr lang="en-US" dirty="0"/>
              <a:t>Xgpio_Config</a:t>
            </a:r>
          </a:p>
          <a:p>
            <a:pPr lvl="1"/>
            <a:r>
              <a:rPr lang="en-US" dirty="0"/>
              <a:t>Xgpio</a:t>
            </a:r>
          </a:p>
          <a:p>
            <a:r>
              <a:rPr lang="en-US" dirty="0"/>
              <a:t>DeviceID in xparameters.h</a:t>
            </a:r>
          </a:p>
          <a:p>
            <a:pPr lvl="1"/>
            <a:r>
              <a:rPr lang="en-US" dirty="0"/>
              <a:t>BUTTONS</a:t>
            </a:r>
          </a:p>
          <a:p>
            <a:pPr lvl="1"/>
            <a:r>
              <a:rPr lang="en-US" dirty="0"/>
              <a:t>SWITCHES</a:t>
            </a:r>
          </a:p>
          <a:p>
            <a:r>
              <a:rPr lang="en-US" dirty="0"/>
              <a:t>Channel 1 or 2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2400" y="662734"/>
            <a:ext cx="5029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>
                <a:solidFill>
                  <a:srgbClr val="002060"/>
                </a:solidFill>
                <a:effectLst/>
              </a:rPr>
              <a:t>typedef struct {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  <a:effectLst/>
              </a:rPr>
              <a:t>u16 DeviceId;	/* Unique ID  of device */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  <a:effectLst/>
              </a:rPr>
              <a:t>u32 BaseAddress;	/* Device base address */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  <a:effectLst/>
              </a:rPr>
              <a:t>int InterruptPresent;	/* Are interrupts supported in h/w */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  <a:effectLst/>
              </a:rPr>
              <a:t>int IsDual;		/* Are 2 channels supported in h/w */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  <a:effectLst/>
              </a:rPr>
              <a:t>} XGpio_Config;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4343400"/>
            <a:ext cx="50897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>
                <a:solidFill>
                  <a:srgbClr val="002060"/>
                </a:solidFill>
                <a:effectLst/>
              </a:rPr>
              <a:t>typedef struct {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  <a:effectLst/>
              </a:rPr>
              <a:t>u32 BaseAddress;	/* Device base address */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  <a:effectLst/>
              </a:rPr>
              <a:t>u32 IsReady;	/* Device is initialized and ready */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  <a:effectLst/>
              </a:rPr>
              <a:t>int InterruptPresent;	/* Are interrupts supported in h/w */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  <a:effectLst/>
              </a:rPr>
              <a:t>int IsDual;		/* Are 2 channels supported in h/w */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  <a:effectLst/>
              </a:rPr>
              <a:t>} XGpio;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582" y="2263172"/>
            <a:ext cx="3505200" cy="396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83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1 or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AXI GPIO has two channels of 32 bits each, GPIO 1 is always enabled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channel, GPIO 2, can be enabled or disabled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035176"/>
            <a:ext cx="5111843" cy="435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82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xgpio.c: initialization and Level 1 Driver Functions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int XGpio_Initialize(XGpio *InstancePtr, u16 DeviceId);</a:t>
            </a:r>
          </a:p>
          <a:p>
            <a:r>
              <a:rPr lang="en-US" dirty="0"/>
              <a:t>XGpio_Config *XGpio_LookupConfig(u16 DeviceId);</a:t>
            </a:r>
          </a:p>
          <a:p>
            <a:r>
              <a:rPr lang="en-US" dirty="0"/>
              <a:t>int XGpio_CfgInitialize(XGpio *InstancePtr, XGpio_Config * Config, u32 EffectiveAddr);</a:t>
            </a:r>
          </a:p>
          <a:p>
            <a:endParaRPr lang="en-US" dirty="0"/>
          </a:p>
          <a:p>
            <a:r>
              <a:rPr lang="en-US" dirty="0"/>
              <a:t>void XGpio_SetDataDirection(XGpio *InstancePtr, unsigned Channel, u32 DirectionMask);</a:t>
            </a:r>
          </a:p>
          <a:p>
            <a:r>
              <a:rPr lang="en-US" dirty="0"/>
              <a:t>u32 XGpio_GetDataDirection(XGpio *InstancePtr, unsigned Channel);</a:t>
            </a:r>
          </a:p>
          <a:p>
            <a:endParaRPr lang="en-US" dirty="0"/>
          </a:p>
          <a:p>
            <a:r>
              <a:rPr lang="en-US" dirty="0"/>
              <a:t>u32 XGpio_DiscreteRead(XGpio *InstancePtr, unsigned Channel);</a:t>
            </a:r>
          </a:p>
          <a:p>
            <a:endParaRPr lang="en-US" dirty="0"/>
          </a:p>
          <a:p>
            <a:r>
              <a:rPr lang="en-US" dirty="0"/>
              <a:t>void XGpio_DiscreteWrite(XGpio *InstancePtr, unsigned Channel, u32 Mask);</a:t>
            </a:r>
          </a:p>
        </p:txBody>
      </p:sp>
    </p:spTree>
    <p:extLst>
      <p:ext uri="{BB962C8B-B14F-4D97-AF65-F5344CB8AC3E}">
        <p14:creationId xmlns:p14="http://schemas.microsoft.com/office/powerpoint/2010/main" val="3453191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XGpio_Initialize(), XGpio_SetDataDirection(), XGpio_DiscreteRead()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XGpio_Initialize(&amp;dip, XPAR_SWITCHES_DEVICE_ID);</a:t>
            </a:r>
          </a:p>
          <a:p>
            <a:endParaRPr lang="en-US" dirty="0"/>
          </a:p>
          <a:p>
            <a:r>
              <a:rPr lang="en-US" dirty="0"/>
              <a:t>   XGpio_SetDataDirection(&amp;dip, 1, 0xffffffff);</a:t>
            </a:r>
          </a:p>
          <a:p>
            <a:endParaRPr lang="en-US" dirty="0"/>
          </a:p>
          <a:p>
            <a:r>
              <a:rPr lang="en-US" dirty="0"/>
              <a:t>psb_check = XGpio_DiscreteRead(&amp;push, 1);</a:t>
            </a:r>
          </a:p>
        </p:txBody>
      </p:sp>
    </p:spTree>
    <p:extLst>
      <p:ext uri="{BB962C8B-B14F-4D97-AF65-F5344CB8AC3E}">
        <p14:creationId xmlns:p14="http://schemas.microsoft.com/office/powerpoint/2010/main" val="1062272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XGpio_Initialize(&amp;dip, XPAR_SWITCHES_DEVICE_ID);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file xgpio_sinit.c</a:t>
            </a:r>
          </a:p>
          <a:p>
            <a:r>
              <a:rPr lang="en-US" dirty="0"/>
              <a:t>InstancePtr is a pointer to an XGpio instance</a:t>
            </a:r>
          </a:p>
          <a:p>
            <a:r>
              <a:rPr lang="en-US" dirty="0"/>
              <a:t>DeviceId is the unique id of the device controlled by this Xgpio instance. Passing in a device id associates the generic Xgpio instance to a specific device, as chosen by the caller or application developer.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3098921"/>
            <a:ext cx="5410200" cy="329320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1600" dirty="0">
                <a:solidFill>
                  <a:srgbClr val="002060"/>
                </a:solidFill>
                <a:effectLst/>
              </a:rPr>
              <a:t>int XGpio_Initialize(XGpio * InstancePtr, u16 DeviceId)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{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XGpio_Config *ConfigPtr;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Xil_AssertNonvoid(InstancePtr != NULL);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ConfigPtr = XGpio_LookupConfig(DeviceId);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if (ConfigPtr == (XGpio_Config *) NULL) {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	InstancePtr-&gt;IsReady = 0;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	return (XST_DEVICE_NOT_FOUND);  }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return XGpio_CfgInitialize(InstancePtr, ConfigPtr, 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	ConfigPtr-&gt;BaseAddress);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8035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XGpio_CfgInitialize(XGpio * InstancePtr, XGpio_Config * Config, u32 EffectiveAddr)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EffectiveAddr is the device base address in the virtual memory address space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1649" y="1524000"/>
            <a:ext cx="7696200" cy="477053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int XGpio_CfgInitialize(XGpio * InstancePtr, XGpio_Config * Config,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u32 EffectiveAddr)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{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Xil_AssertNonvoid(InstancePtr != NULL);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/* * Set some default values. */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#if (XPAR_XGPIO_USE_DCR_BRIDGE != 0)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InstancePtr-&gt;BaseAddress = ((EffectiveAddr &gt;&gt; 2)) &amp; 0xFFF;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#else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InstancePtr-&gt;BaseAddress = EffectiveAddr;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#endif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InstancePtr-&gt;InterruptPresent = Config-&gt;InterruptPresent;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InstancePtr-&gt;IsDual = Config-&gt;IsDual;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/* Indicate the instance is now ready to use, initialized without error*/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InstancePtr-&gt;IsReady = XIL_COMPONENT_IS_READY;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return (XST_SUCCESS);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95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ARM Timer References</a:t>
            </a:r>
            <a:endParaRPr lang="en-US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Xilinx: Zynq-7000 All Programmable SoC, </a:t>
            </a:r>
            <a:r>
              <a:rPr lang="en-US" i="1" dirty="0"/>
              <a:t>Technical Reference Manual, </a:t>
            </a:r>
            <a:r>
              <a:rPr lang="en-US" dirty="0"/>
              <a:t>UG585 (v1.10) February 23, 2015</a:t>
            </a:r>
          </a:p>
          <a:p>
            <a:r>
              <a:rPr lang="en-US" dirty="0"/>
              <a:t>Altera: </a:t>
            </a:r>
            <a:r>
              <a:rPr lang="pt-BR" dirty="0"/>
              <a:t>SoC FPGA ARM Cortex-A9 MPCore </a:t>
            </a:r>
            <a:r>
              <a:rPr lang="en-US" dirty="0"/>
              <a:t>Processor Advance Information Brief, aib-01020, February 2012 Altera Corporation</a:t>
            </a:r>
          </a:p>
          <a:p>
            <a:r>
              <a:rPr lang="en-US" dirty="0"/>
              <a:t>Altera: Cyclone V Device Handbook, Volume 3: Hard Processor System Technical Reference Manual, November 2012 Altera Corporation</a:t>
            </a:r>
          </a:p>
          <a:p>
            <a:r>
              <a:rPr lang="en-US" dirty="0"/>
              <a:t>Xilinx Processor IP Library – scutimer v2_0 C:\Xilinx\SDK\2014.4\data\embeddedsw\XilinxProcessorIPLib\drivers\scutimer_v2_0</a:t>
            </a:r>
          </a:p>
          <a:p>
            <a:r>
              <a:rPr lang="en-US" dirty="0"/>
              <a:t>Altera : Introduction to the ARM® Processor Using Altera Toolchain, Altera Corporation University Program, April 2014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890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XGpio_SetDataDirection()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Ptr is a pointer to an XGpio instance to be worked on.</a:t>
            </a:r>
          </a:p>
          <a:p>
            <a:r>
              <a:rPr lang="en-US" dirty="0"/>
              <a:t>Channel contains the channel of the GPIO (1 or 2) to operate on.</a:t>
            </a:r>
          </a:p>
          <a:p>
            <a:r>
              <a:rPr lang="en-US" dirty="0"/>
              <a:t>DirectionMask is a bitmask specifying which discretes are input and which are output. Bits set to 0 are output and bits set to 1 are input.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2971800"/>
            <a:ext cx="7696200" cy="35886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void XGpio_SetDataDirection(XGpio * InstancePtr, unsigned Channel,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    u32 DirectionMask)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{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Xil_AssertVoid(InstancePtr != NULL);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Xil_AssertVoid(InstancePtr-&gt;IsReady == XIL_COMPONENT_IS_READY);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Xil_AssertVoid((Channel == 1) ||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     ((Channel == 2) &amp;&amp; (InstancePtr-&gt;IsDual == TRUE)));</a:t>
            </a:r>
          </a:p>
          <a:p>
            <a:pPr>
              <a:buNone/>
            </a:pPr>
            <a:endParaRPr lang="en-US" sz="1600" dirty="0">
              <a:solidFill>
                <a:srgbClr val="002060"/>
              </a:solidFill>
              <a:effectLst/>
            </a:endParaRP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XGpio_WriteReg(InstancePtr-&gt;BaseAddress,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((Channel - 1) * XGPIO_CHAN_OFFSET) + XGPIO_TRI_OFFSET,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DirectionMask);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8396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XGpio_DiscreteRead()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InstancePtr is a pointer to an XGpio instance to be worked on.</a:t>
            </a:r>
          </a:p>
          <a:p>
            <a:r>
              <a:rPr lang="en-US" dirty="0"/>
              <a:t>Channel contains the channel of the GPIO (1 or 2) to operate on.</a:t>
            </a:r>
          </a:p>
          <a:p>
            <a:r>
              <a:rPr lang="en-US" dirty="0"/>
              <a:t>Return Current copy of the discrete register.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7700" y="2464838"/>
            <a:ext cx="6896100" cy="397031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effectLst/>
              </a:rPr>
              <a:t>u32 XGpio_DiscreteRead(XGpio * InstancePtr, unsigned Channel)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effectLst/>
              </a:rPr>
              <a:t>{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effectLst/>
              </a:rPr>
              <a:t>Xil_AssertNonvoid(InstancePtr != NULL);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effectLst/>
              </a:rPr>
              <a:t>Xil_AssertNonvoid(InstancePtr-&gt;IsReady == XIL_COMPONENT_IS_READY);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effectLst/>
              </a:rPr>
              <a:t>Xil_AssertNonvoid((Channel == 1) ||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effectLst/>
              </a:rPr>
              <a:t>((Channel == 2) &amp;&amp; (InstancePtr-&gt;IsDual == TRUE)));</a:t>
            </a:r>
          </a:p>
          <a:p>
            <a:pPr>
              <a:buNone/>
            </a:pPr>
            <a:endParaRPr lang="en-US" sz="1800" dirty="0">
              <a:solidFill>
                <a:srgbClr val="002060"/>
              </a:solidFill>
              <a:effectLst/>
            </a:endParaRP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effectLst/>
              </a:rPr>
              <a:t>return XGpio_ReadReg(InstancePtr-&gt;BaseAddress,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effectLst/>
              </a:rPr>
              <a:t>      ((Channel - 1) * XGPIO_CHAN_OFFSET) +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effectLst/>
              </a:rPr>
              <a:t>      XGPIO_DATA_OFFSET);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287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#7: LED Ping Pong Game on Zybo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Reset Button: BTN2</a:t>
            </a:r>
          </a:p>
          <a:p>
            <a:r>
              <a:rPr lang="en-US" dirty="0"/>
              <a:t>Start Button: BTN1</a:t>
            </a:r>
          </a:p>
          <a:p>
            <a:r>
              <a:rPr lang="en-US" dirty="0"/>
              <a:t>Left Paddle: BTN3</a:t>
            </a:r>
          </a:p>
          <a:p>
            <a:r>
              <a:rPr lang="en-US" dirty="0"/>
              <a:t>Right Paddle: BTN0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2" y="4038600"/>
            <a:ext cx="3798163" cy="879125"/>
          </a:xfrm>
          <a:prstGeom prst="rect">
            <a:avLst/>
          </a:prstGeom>
        </p:spPr>
      </p:pic>
      <p:pic>
        <p:nvPicPr>
          <p:cNvPr id="1026" name="Picture 2" descr="http://www.tabletennisspot.com/wp-content/uploads/2015/07/ping_pong_paddl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24" y="5548013"/>
            <a:ext cx="1521385" cy="100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Callout 4"/>
          <p:cNvSpPr/>
          <p:nvPr/>
        </p:nvSpPr>
        <p:spPr bwMode="auto">
          <a:xfrm>
            <a:off x="1143000" y="2825913"/>
            <a:ext cx="1371600" cy="381000"/>
          </a:xfrm>
          <a:prstGeom prst="wedgeEllipseCallout">
            <a:avLst>
              <a:gd name="adj1" fmla="val 40605"/>
              <a:gd name="adj2" fmla="val 365701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200" dirty="0">
                <a:solidFill>
                  <a:srgbClr val="002060"/>
                </a:solidFill>
                <a:effectLst/>
              </a:rPr>
              <a:t>Left paddle</a:t>
            </a:r>
            <a:endParaRPr kumimoji="1" lang="en-US" sz="12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  <p:sp>
        <p:nvSpPr>
          <p:cNvPr id="8" name="Oval Callout 7"/>
          <p:cNvSpPr/>
          <p:nvPr/>
        </p:nvSpPr>
        <p:spPr bwMode="auto">
          <a:xfrm>
            <a:off x="2063750" y="5939912"/>
            <a:ext cx="1535582" cy="381000"/>
          </a:xfrm>
          <a:prstGeom prst="wedgeEllipseCallout">
            <a:avLst>
              <a:gd name="adj1" fmla="val 47445"/>
              <a:gd name="adj2" fmla="val -33547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200" dirty="0">
                <a:solidFill>
                  <a:srgbClr val="002060"/>
                </a:solidFill>
                <a:effectLst/>
              </a:rPr>
              <a:t>Right Paddle</a:t>
            </a:r>
            <a:endParaRPr kumimoji="1" lang="en-US" sz="12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0306" y="853144"/>
            <a:ext cx="4678649" cy="552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287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#7: LED Ping Pong Game with Polling on Zybo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143000"/>
            <a:ext cx="8686413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54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ct val="20000"/>
              </a:spcBef>
              <a:spcAft>
                <a:spcPct val="0"/>
              </a:spcAft>
              <a:buClrTx/>
            </a:pPr>
            <a:r>
              <a:rPr lang="en-US" sz="2800" dirty="0"/>
              <a:t>Always start with a skeleton code</a:t>
            </a:r>
          </a:p>
          <a:p>
            <a:pPr>
              <a:spcBef>
                <a:spcPct val="20000"/>
              </a:spcBef>
              <a:spcAft>
                <a:spcPct val="0"/>
              </a:spcAft>
              <a:buClrTx/>
            </a:pPr>
            <a:r>
              <a:rPr lang="en-US" sz="2800" dirty="0"/>
              <a:t>Well structured and self documented code</a:t>
            </a:r>
          </a:p>
          <a:p>
            <a:pPr>
              <a:spcBef>
                <a:spcPct val="20000"/>
              </a:spcBef>
              <a:spcAft>
                <a:spcPct val="0"/>
              </a:spcAft>
              <a:buClrTx/>
            </a:pPr>
            <a:r>
              <a:rPr lang="en-US" sz="2800" dirty="0"/>
              <a:t>Self documented variables</a:t>
            </a:r>
          </a:p>
          <a:p>
            <a:pPr>
              <a:spcBef>
                <a:spcPct val="20000"/>
              </a:spcBef>
              <a:spcAft>
                <a:spcPct val="0"/>
              </a:spcAft>
              <a:buClrTx/>
            </a:pPr>
            <a:r>
              <a:rPr lang="en-US" sz="2800" dirty="0"/>
              <a:t>No magic numbers or ports</a:t>
            </a:r>
          </a:p>
          <a:p>
            <a:pPr>
              <a:spcBef>
                <a:spcPct val="20000"/>
              </a:spcBef>
              <a:spcAft>
                <a:spcPct val="0"/>
              </a:spcAft>
              <a:buClrTx/>
            </a:pPr>
            <a:r>
              <a:rPr lang="en-US" sz="2800" dirty="0"/>
              <a:t>Not about what to do but how to do it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Philosophy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933864" y="3615743"/>
            <a:ext cx="3930073" cy="533400"/>
            <a:chOff x="2623127" y="3276600"/>
            <a:chExt cx="3930073" cy="533400"/>
          </a:xfrm>
        </p:grpSpPr>
        <p:sp>
          <p:nvSpPr>
            <p:cNvPr id="5" name="Rectangle 4"/>
            <p:cNvSpPr/>
            <p:nvPr/>
          </p:nvSpPr>
          <p:spPr bwMode="auto">
            <a:xfrm>
              <a:off x="2623127" y="3276600"/>
              <a:ext cx="990600" cy="53340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kumimoji="1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Tahoma" pitchFamily="34" charset="0"/>
                </a:rPr>
                <a:t>LED3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613727" y="3276600"/>
              <a:ext cx="990600" cy="53340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kumimoji="1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Tahoma" pitchFamily="34" charset="0"/>
                </a:rPr>
                <a:t>LED2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572000" y="3276600"/>
              <a:ext cx="990600" cy="53340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kumimoji="1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Tahoma" pitchFamily="34" charset="0"/>
                </a:rPr>
                <a:t>LED1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562600" y="3276600"/>
              <a:ext cx="990600" cy="53340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kumimoji="1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Tahoma" pitchFamily="34" charset="0"/>
                </a:rPr>
                <a:t>LED0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09600" y="4554327"/>
            <a:ext cx="6324600" cy="533400"/>
            <a:chOff x="2623127" y="3276600"/>
            <a:chExt cx="3930073" cy="533400"/>
          </a:xfrm>
          <a:solidFill>
            <a:srgbClr val="FFC000"/>
          </a:solidFill>
        </p:grpSpPr>
        <p:sp>
          <p:nvSpPr>
            <p:cNvPr id="12" name="Rectangle 11"/>
            <p:cNvSpPr/>
            <p:nvPr/>
          </p:nvSpPr>
          <p:spPr bwMode="auto">
            <a:xfrm>
              <a:off x="2623127" y="3276600"/>
              <a:ext cx="990600" cy="5334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lang="en-US" sz="2000" dirty="0">
                  <a:solidFill>
                    <a:srgbClr val="0070C0"/>
                  </a:solidFill>
                </a:rPr>
                <a:t>Left </a:t>
              </a:r>
              <a:r>
                <a:rPr kumimoji="1" lang="en-US" sz="2000" b="0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</a:rPr>
                <a:t>Paddle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613727" y="3276600"/>
              <a:ext cx="990600" cy="5334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kumimoji="1" lang="en-US" sz="2400" b="0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Tahoma" pitchFamily="34" charset="0"/>
                </a:rPr>
                <a:t>Reset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4572000" y="3276600"/>
              <a:ext cx="990600" cy="5334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kumimoji="1" lang="en-US" sz="2400" b="0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Tahoma" pitchFamily="34" charset="0"/>
                </a:rPr>
                <a:t>Start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5562600" y="3276600"/>
              <a:ext cx="990600" cy="5334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kumimoji="1" lang="en-US" sz="2000" b="0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Tahoma" pitchFamily="34" charset="0"/>
                </a:rPr>
                <a:t>Right Paddle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72837" y="5292452"/>
            <a:ext cx="601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Ball_Position={0b1000, 0b0100, 0b0010, 0b0001}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249864" y="5897287"/>
            <a:ext cx="2180360" cy="400110"/>
            <a:chOff x="2245013" y="5701849"/>
            <a:chExt cx="2180360" cy="400110"/>
          </a:xfrm>
        </p:grpSpPr>
        <p:sp>
          <p:nvSpPr>
            <p:cNvPr id="21" name="TextBox 20"/>
            <p:cNvSpPr txBox="1"/>
            <p:nvPr/>
          </p:nvSpPr>
          <p:spPr>
            <a:xfrm>
              <a:off x="2245013" y="5701849"/>
              <a:ext cx="1548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2000" dirty="0">
                  <a:solidFill>
                    <a:srgbClr val="002060"/>
                  </a:solidFill>
                </a:rPr>
                <a:t>Move right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>
              <a:off x="3891973" y="5901904"/>
              <a:ext cx="5334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</p:grpSp>
      <p:grpSp>
        <p:nvGrpSpPr>
          <p:cNvPr id="30" name="Group 29"/>
          <p:cNvGrpSpPr/>
          <p:nvPr/>
        </p:nvGrpSpPr>
        <p:grpSpPr>
          <a:xfrm>
            <a:off x="1512173" y="5875736"/>
            <a:ext cx="2219860" cy="400110"/>
            <a:chOff x="4825282" y="5804213"/>
            <a:chExt cx="2219860" cy="400110"/>
          </a:xfrm>
        </p:grpSpPr>
        <p:sp>
          <p:nvSpPr>
            <p:cNvPr id="27" name="TextBox 26"/>
            <p:cNvSpPr txBox="1"/>
            <p:nvPr/>
          </p:nvSpPr>
          <p:spPr>
            <a:xfrm>
              <a:off x="5496931" y="5804213"/>
              <a:ext cx="1548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2000" dirty="0">
                  <a:solidFill>
                    <a:srgbClr val="002060"/>
                  </a:solidFill>
                </a:rPr>
                <a:t>Move left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H="1">
              <a:off x="4825282" y="6023372"/>
              <a:ext cx="590691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4480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9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2" name="AutoShape 35"/>
          <p:cNvSpPr>
            <a:spLocks noChangeArrowheads="1"/>
          </p:cNvSpPr>
          <p:nvPr/>
        </p:nvSpPr>
        <p:spPr bwMode="auto">
          <a:xfrm>
            <a:off x="3580286" y="1441432"/>
            <a:ext cx="2316292" cy="423199"/>
          </a:xfrm>
          <a:prstGeom prst="flowChartProcess">
            <a:avLst/>
          </a:prstGeom>
          <a:solidFill>
            <a:srgbClr val="FFFFFF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dirty="0">
                <a:solidFill>
                  <a:srgbClr val="0000CC"/>
                </a:solidFill>
                <a:latin typeface="+mj-lt"/>
              </a:rPr>
              <a:t>Initialization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+mj-lt"/>
            </a:endParaRPr>
          </a:p>
        </p:txBody>
      </p:sp>
      <p:sp>
        <p:nvSpPr>
          <p:cNvPr id="33" name="AutoShape 34"/>
          <p:cNvSpPr>
            <a:spLocks noChangeArrowheads="1"/>
          </p:cNvSpPr>
          <p:nvPr/>
        </p:nvSpPr>
        <p:spPr bwMode="auto">
          <a:xfrm>
            <a:off x="3952260" y="2952561"/>
            <a:ext cx="1513986" cy="571500"/>
          </a:xfrm>
          <a:prstGeom prst="flowChartDecision">
            <a:avLst/>
          </a:prstGeom>
          <a:solidFill>
            <a:srgbClr val="FFFFFF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dirty="0">
                <a:solidFill>
                  <a:srgbClr val="0000CC"/>
                </a:solidFill>
                <a:latin typeface="+mj-lt"/>
              </a:rPr>
              <a:t>over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+mj-lt"/>
            </a:endParaRPr>
          </a:p>
        </p:txBody>
      </p:sp>
      <p:cxnSp>
        <p:nvCxnSpPr>
          <p:cNvPr id="34" name="Straight Arrow Connector 33"/>
          <p:cNvCxnSpPr>
            <a:stCxn id="47" idx="2"/>
            <a:endCxn id="33" idx="0"/>
          </p:cNvCxnSpPr>
          <p:nvPr/>
        </p:nvCxnSpPr>
        <p:spPr bwMode="auto">
          <a:xfrm>
            <a:off x="4709253" y="2646638"/>
            <a:ext cx="0" cy="30592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35" name="Rectangle 34"/>
          <p:cNvSpPr/>
          <p:nvPr/>
        </p:nvSpPr>
        <p:spPr>
          <a:xfrm>
            <a:off x="4875142" y="3463710"/>
            <a:ext cx="561051" cy="369332"/>
          </a:xfrm>
          <a:prstGeom prst="rect">
            <a:avLst/>
          </a:prstGeom>
          <a:ln w="38100">
            <a:noFill/>
          </a:ln>
        </p:spPr>
        <p:txBody>
          <a:bodyPr wrap="none" anchor="ctr">
            <a:spAutoFit/>
          </a:bodyPr>
          <a:lstStyle/>
          <a:p>
            <a:pPr lvl="0" eaLnBrk="1" hangingPunct="1">
              <a:spcBef>
                <a:spcPct val="0"/>
              </a:spcBef>
              <a:buNone/>
            </a:pPr>
            <a:r>
              <a:rPr kumimoji="0" lang="en-US" sz="1800" dirty="0">
                <a:solidFill>
                  <a:srgbClr val="0000CC"/>
                </a:solidFill>
                <a:latin typeface="+mj-lt"/>
              </a:rPr>
              <a:t>Yes</a:t>
            </a:r>
          </a:p>
        </p:txBody>
      </p:sp>
      <p:sp>
        <p:nvSpPr>
          <p:cNvPr id="36" name="Flowchart: Alternate Process 35"/>
          <p:cNvSpPr/>
          <p:nvPr/>
        </p:nvSpPr>
        <p:spPr bwMode="auto">
          <a:xfrm>
            <a:off x="3691901" y="530043"/>
            <a:ext cx="823917" cy="457200"/>
          </a:xfrm>
          <a:prstGeom prst="flowChartAlternateProcess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</a:rPr>
              <a:t>Start</a:t>
            </a:r>
          </a:p>
        </p:txBody>
      </p:sp>
      <p:cxnSp>
        <p:nvCxnSpPr>
          <p:cNvPr id="37" name="Shape 47"/>
          <p:cNvCxnSpPr>
            <a:stCxn id="36" idx="3"/>
            <a:endCxn id="32" idx="0"/>
          </p:cNvCxnSpPr>
          <p:nvPr/>
        </p:nvCxnSpPr>
        <p:spPr bwMode="auto">
          <a:xfrm>
            <a:off x="4515818" y="758643"/>
            <a:ext cx="222614" cy="682789"/>
          </a:xfrm>
          <a:prstGeom prst="bentConnector2">
            <a:avLst/>
          </a:prstGeom>
          <a:ln w="381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AutoShape 35"/>
          <p:cNvSpPr>
            <a:spLocks noChangeArrowheads="1"/>
          </p:cNvSpPr>
          <p:nvPr/>
        </p:nvSpPr>
        <p:spPr bwMode="auto">
          <a:xfrm>
            <a:off x="3551107" y="4035833"/>
            <a:ext cx="2316292" cy="450015"/>
          </a:xfrm>
          <a:prstGeom prst="flowChartProcess">
            <a:avLst/>
          </a:prstGeom>
          <a:solidFill>
            <a:srgbClr val="FFFFFF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dirty="0">
                <a:solidFill>
                  <a:srgbClr val="0000CC"/>
                </a:solidFill>
                <a:latin typeface="+mj-lt"/>
              </a:rPr>
              <a:t>Update Ball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+mj-lt"/>
            </a:endParaRPr>
          </a:p>
        </p:txBody>
      </p:sp>
      <p:sp>
        <p:nvSpPr>
          <p:cNvPr id="39" name="AutoShape 34"/>
          <p:cNvSpPr>
            <a:spLocks noChangeArrowheads="1"/>
          </p:cNvSpPr>
          <p:nvPr/>
        </p:nvSpPr>
        <p:spPr bwMode="auto">
          <a:xfrm>
            <a:off x="729993" y="5525741"/>
            <a:ext cx="1927370" cy="829290"/>
          </a:xfrm>
          <a:prstGeom prst="flowChartDecision">
            <a:avLst/>
          </a:prstGeom>
          <a:solidFill>
            <a:srgbClr val="FFFFFF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dirty="0">
                <a:solidFill>
                  <a:srgbClr val="0000CC"/>
                </a:solidFill>
                <a:latin typeface="+mj-lt"/>
              </a:rPr>
              <a:t>Game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+mj-lt"/>
              </a:rPr>
              <a:t>over</a:t>
            </a:r>
          </a:p>
        </p:txBody>
      </p:sp>
      <p:cxnSp>
        <p:nvCxnSpPr>
          <p:cNvPr id="40" name="Straight Arrow Connector 39"/>
          <p:cNvCxnSpPr>
            <a:stCxn id="33" idx="2"/>
            <a:endCxn id="38" idx="0"/>
          </p:cNvCxnSpPr>
          <p:nvPr/>
        </p:nvCxnSpPr>
        <p:spPr bwMode="auto">
          <a:xfrm>
            <a:off x="4709253" y="3524061"/>
            <a:ext cx="0" cy="5117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38" idx="2"/>
            <a:endCxn id="49" idx="0"/>
          </p:cNvCxnSpPr>
          <p:nvPr/>
        </p:nvCxnSpPr>
        <p:spPr bwMode="auto">
          <a:xfrm flipH="1">
            <a:off x="4700668" y="4485848"/>
            <a:ext cx="8585" cy="3406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42" name="Shape 47"/>
          <p:cNvCxnSpPr>
            <a:stCxn id="50" idx="0"/>
            <a:endCxn id="32" idx="1"/>
          </p:cNvCxnSpPr>
          <p:nvPr/>
        </p:nvCxnSpPr>
        <p:spPr bwMode="auto">
          <a:xfrm rot="5400000" flipH="1" flipV="1">
            <a:off x="1454251" y="1659031"/>
            <a:ext cx="2132033" cy="2120037"/>
          </a:xfrm>
          <a:prstGeom prst="bentConnector2">
            <a:avLst/>
          </a:prstGeom>
          <a:ln w="381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hape 47"/>
          <p:cNvCxnSpPr>
            <a:stCxn id="33" idx="1"/>
            <a:endCxn id="47" idx="1"/>
          </p:cNvCxnSpPr>
          <p:nvPr/>
        </p:nvCxnSpPr>
        <p:spPr bwMode="auto">
          <a:xfrm rot="10800000">
            <a:off x="3551108" y="2435039"/>
            <a:ext cx="401153" cy="803272"/>
          </a:xfrm>
          <a:prstGeom prst="bentConnector3">
            <a:avLst>
              <a:gd name="adj1" fmla="val 156986"/>
            </a:avLst>
          </a:prstGeom>
          <a:ln w="381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97632" y="5276541"/>
            <a:ext cx="561051" cy="369332"/>
          </a:xfrm>
          <a:prstGeom prst="rect">
            <a:avLst/>
          </a:prstGeom>
          <a:ln w="38100">
            <a:noFill/>
          </a:ln>
        </p:spPr>
        <p:txBody>
          <a:bodyPr wrap="square" anchor="ctr">
            <a:spAutoFit/>
          </a:bodyPr>
          <a:lstStyle/>
          <a:p>
            <a:pPr lvl="0" eaLnBrk="1" hangingPunct="1">
              <a:spcBef>
                <a:spcPct val="0"/>
              </a:spcBef>
              <a:buNone/>
            </a:pPr>
            <a:r>
              <a:rPr kumimoji="0" lang="en-US" sz="1800" dirty="0">
                <a:solidFill>
                  <a:srgbClr val="0000CC"/>
                </a:solidFill>
                <a:latin typeface="+mj-lt"/>
              </a:rPr>
              <a:t>Yes</a:t>
            </a:r>
          </a:p>
        </p:txBody>
      </p:sp>
      <p:cxnSp>
        <p:nvCxnSpPr>
          <p:cNvPr id="45" name="Shape 47"/>
          <p:cNvCxnSpPr>
            <a:stCxn id="32" idx="3"/>
            <a:endCxn id="51" idx="1"/>
          </p:cNvCxnSpPr>
          <p:nvPr/>
        </p:nvCxnSpPr>
        <p:spPr bwMode="auto">
          <a:xfrm>
            <a:off x="5896578" y="1653032"/>
            <a:ext cx="980308" cy="173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689724" y="5972861"/>
            <a:ext cx="479618" cy="369332"/>
          </a:xfrm>
          <a:prstGeom prst="rect">
            <a:avLst/>
          </a:prstGeom>
          <a:ln w="38100">
            <a:noFill/>
          </a:ln>
        </p:spPr>
        <p:txBody>
          <a:bodyPr wrap="none" anchor="ctr">
            <a:spAutoFit/>
          </a:bodyPr>
          <a:lstStyle/>
          <a:p>
            <a:pPr lvl="0" eaLnBrk="1" hangingPunct="1">
              <a:spcBef>
                <a:spcPct val="0"/>
              </a:spcBef>
              <a:buNone/>
            </a:pPr>
            <a:r>
              <a:rPr kumimoji="0" lang="en-US" sz="1800" dirty="0">
                <a:solidFill>
                  <a:srgbClr val="0000CC"/>
                </a:solidFill>
                <a:latin typeface="+mj-lt"/>
              </a:rPr>
              <a:t>No</a:t>
            </a:r>
          </a:p>
        </p:txBody>
      </p:sp>
      <p:sp>
        <p:nvSpPr>
          <p:cNvPr id="47" name="AutoShape 35"/>
          <p:cNvSpPr>
            <a:spLocks noChangeArrowheads="1"/>
          </p:cNvSpPr>
          <p:nvPr/>
        </p:nvSpPr>
        <p:spPr bwMode="auto">
          <a:xfrm>
            <a:off x="3551107" y="2223439"/>
            <a:ext cx="2316292" cy="423199"/>
          </a:xfrm>
          <a:prstGeom prst="flowChartProcess">
            <a:avLst/>
          </a:prstGeom>
          <a:solidFill>
            <a:srgbClr val="FFFFFF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dirty="0">
                <a:solidFill>
                  <a:srgbClr val="0000CC"/>
                </a:solidFill>
                <a:latin typeface="+mj-lt"/>
              </a:rPr>
              <a:t>Delay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+mj-l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601848" y="2800410"/>
            <a:ext cx="479618" cy="369332"/>
          </a:xfrm>
          <a:prstGeom prst="rect">
            <a:avLst/>
          </a:prstGeom>
          <a:ln w="38100">
            <a:noFill/>
          </a:ln>
        </p:spPr>
        <p:txBody>
          <a:bodyPr wrap="none" anchor="ctr">
            <a:spAutoFit/>
          </a:bodyPr>
          <a:lstStyle/>
          <a:p>
            <a:pPr lvl="0" eaLnBrk="1" hangingPunct="1">
              <a:spcBef>
                <a:spcPct val="0"/>
              </a:spcBef>
              <a:buNone/>
            </a:pPr>
            <a:r>
              <a:rPr kumimoji="0" lang="en-US" sz="1800" dirty="0">
                <a:solidFill>
                  <a:srgbClr val="0000CC"/>
                </a:solidFill>
                <a:latin typeface="+mj-lt"/>
              </a:rPr>
              <a:t>No</a:t>
            </a:r>
          </a:p>
        </p:txBody>
      </p:sp>
      <p:sp>
        <p:nvSpPr>
          <p:cNvPr id="49" name="AutoShape 35"/>
          <p:cNvSpPr>
            <a:spLocks noChangeArrowheads="1"/>
          </p:cNvSpPr>
          <p:nvPr/>
        </p:nvSpPr>
        <p:spPr bwMode="auto">
          <a:xfrm>
            <a:off x="3542522" y="4826526"/>
            <a:ext cx="2316292" cy="450015"/>
          </a:xfrm>
          <a:prstGeom prst="flowChartProcess">
            <a:avLst/>
          </a:prstGeom>
          <a:solidFill>
            <a:srgbClr val="FFFFFF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dirty="0">
                <a:solidFill>
                  <a:srgbClr val="0000CC"/>
                </a:solidFill>
                <a:latin typeface="+mj-lt"/>
              </a:rPr>
              <a:t>Check Switches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+mj-lt"/>
            </a:endParaRPr>
          </a:p>
        </p:txBody>
      </p:sp>
      <p:sp>
        <p:nvSpPr>
          <p:cNvPr id="50" name="AutoShape 35"/>
          <p:cNvSpPr>
            <a:spLocks noChangeArrowheads="1"/>
          </p:cNvSpPr>
          <p:nvPr/>
        </p:nvSpPr>
        <p:spPr bwMode="auto">
          <a:xfrm>
            <a:off x="302103" y="3785065"/>
            <a:ext cx="2316292" cy="450015"/>
          </a:xfrm>
          <a:prstGeom prst="flowChartProcess">
            <a:avLst/>
          </a:prstGeom>
          <a:solidFill>
            <a:srgbClr val="FFFFFF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dirty="0">
                <a:solidFill>
                  <a:srgbClr val="0000CC"/>
                </a:solidFill>
                <a:latin typeface="+mj-lt"/>
              </a:rPr>
              <a:t>Update Scores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+mj-lt"/>
            </a:endParaRPr>
          </a:p>
        </p:txBody>
      </p:sp>
      <p:sp>
        <p:nvSpPr>
          <p:cNvPr id="51" name="AutoShape 34"/>
          <p:cNvSpPr>
            <a:spLocks noChangeArrowheads="1"/>
          </p:cNvSpPr>
          <p:nvPr/>
        </p:nvSpPr>
        <p:spPr bwMode="auto">
          <a:xfrm>
            <a:off x="6876886" y="1369013"/>
            <a:ext cx="1513986" cy="571500"/>
          </a:xfrm>
          <a:prstGeom prst="flowChartDecision">
            <a:avLst/>
          </a:prstGeom>
          <a:solidFill>
            <a:srgbClr val="FFFFFF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dirty="0">
                <a:solidFill>
                  <a:srgbClr val="0000CC"/>
                </a:solidFill>
                <a:latin typeface="+mj-lt"/>
              </a:rPr>
              <a:t>Start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+mj-lt"/>
            </a:endParaRPr>
          </a:p>
        </p:txBody>
      </p:sp>
      <p:cxnSp>
        <p:nvCxnSpPr>
          <p:cNvPr id="52" name="Shape 47"/>
          <p:cNvCxnSpPr>
            <a:stCxn id="51" idx="2"/>
            <a:endCxn id="47" idx="3"/>
          </p:cNvCxnSpPr>
          <p:nvPr/>
        </p:nvCxnSpPr>
        <p:spPr bwMode="auto">
          <a:xfrm rot="5400000">
            <a:off x="6503376" y="1304536"/>
            <a:ext cx="494526" cy="1766480"/>
          </a:xfrm>
          <a:prstGeom prst="bentConnector2">
            <a:avLst/>
          </a:prstGeom>
          <a:ln w="381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hape 47"/>
          <p:cNvCxnSpPr>
            <a:stCxn id="51" idx="0"/>
            <a:endCxn id="32" idx="0"/>
          </p:cNvCxnSpPr>
          <p:nvPr/>
        </p:nvCxnSpPr>
        <p:spPr bwMode="auto">
          <a:xfrm rot="16200000" flipH="1" flipV="1">
            <a:off x="6149946" y="-42502"/>
            <a:ext cx="72419" cy="2895447"/>
          </a:xfrm>
          <a:prstGeom prst="bentConnector3">
            <a:avLst>
              <a:gd name="adj1" fmla="val -315663"/>
            </a:avLst>
          </a:prstGeom>
          <a:ln w="381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633879" y="2279855"/>
            <a:ext cx="561051" cy="369332"/>
          </a:xfrm>
          <a:prstGeom prst="rect">
            <a:avLst/>
          </a:prstGeom>
          <a:ln w="38100">
            <a:noFill/>
          </a:ln>
        </p:spPr>
        <p:txBody>
          <a:bodyPr wrap="none" anchor="ctr">
            <a:spAutoFit/>
          </a:bodyPr>
          <a:lstStyle/>
          <a:p>
            <a:pPr lvl="0" eaLnBrk="1" hangingPunct="1">
              <a:spcBef>
                <a:spcPct val="0"/>
              </a:spcBef>
              <a:buNone/>
            </a:pPr>
            <a:r>
              <a:rPr kumimoji="0" lang="en-US" sz="1800" dirty="0">
                <a:solidFill>
                  <a:srgbClr val="0000CC"/>
                </a:solidFill>
                <a:latin typeface="+mj-lt"/>
              </a:rPr>
              <a:t>Yes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772566" y="1029671"/>
            <a:ext cx="479618" cy="369332"/>
          </a:xfrm>
          <a:prstGeom prst="rect">
            <a:avLst/>
          </a:prstGeom>
          <a:ln w="38100">
            <a:noFill/>
          </a:ln>
        </p:spPr>
        <p:txBody>
          <a:bodyPr wrap="none" anchor="ctr">
            <a:spAutoFit/>
          </a:bodyPr>
          <a:lstStyle/>
          <a:p>
            <a:pPr lvl="0" eaLnBrk="1" hangingPunct="1">
              <a:spcBef>
                <a:spcPct val="0"/>
              </a:spcBef>
              <a:buNone/>
            </a:pPr>
            <a:r>
              <a:rPr kumimoji="0" lang="en-US" sz="1800" dirty="0">
                <a:solidFill>
                  <a:srgbClr val="0000CC"/>
                </a:solidFill>
                <a:latin typeface="+mj-lt"/>
              </a:rPr>
              <a:t>No</a:t>
            </a:r>
          </a:p>
        </p:txBody>
      </p:sp>
      <p:cxnSp>
        <p:nvCxnSpPr>
          <p:cNvPr id="57" name="Shape 47"/>
          <p:cNvCxnSpPr>
            <a:stCxn id="39" idx="1"/>
            <a:endCxn id="50" idx="2"/>
          </p:cNvCxnSpPr>
          <p:nvPr/>
        </p:nvCxnSpPr>
        <p:spPr bwMode="auto">
          <a:xfrm rot="10800000" flipH="1">
            <a:off x="729993" y="4235080"/>
            <a:ext cx="730256" cy="1705306"/>
          </a:xfrm>
          <a:prstGeom prst="bentConnector4">
            <a:avLst>
              <a:gd name="adj1" fmla="val -31304"/>
              <a:gd name="adj2" fmla="val 62157"/>
            </a:avLst>
          </a:prstGeom>
          <a:ln w="381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hape 47"/>
          <p:cNvCxnSpPr>
            <a:stCxn id="39" idx="3"/>
            <a:endCxn id="47" idx="3"/>
          </p:cNvCxnSpPr>
          <p:nvPr/>
        </p:nvCxnSpPr>
        <p:spPr bwMode="auto">
          <a:xfrm flipV="1">
            <a:off x="2657363" y="2435039"/>
            <a:ext cx="3210036" cy="3505347"/>
          </a:xfrm>
          <a:prstGeom prst="bentConnector3">
            <a:avLst>
              <a:gd name="adj1" fmla="val 130359"/>
            </a:avLst>
          </a:prstGeom>
          <a:ln w="381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ASM Chart of Ping-pong Version 1</a:t>
            </a:r>
            <a:br>
              <a:rPr lang="en-US" dirty="0"/>
            </a:br>
            <a:endParaRPr lang="en-US" dirty="0"/>
          </a:p>
        </p:txBody>
      </p:sp>
      <p:cxnSp>
        <p:nvCxnSpPr>
          <p:cNvPr id="78" name="Shape 47"/>
          <p:cNvCxnSpPr>
            <a:stCxn id="49" idx="1"/>
            <a:endCxn id="39" idx="0"/>
          </p:cNvCxnSpPr>
          <p:nvPr/>
        </p:nvCxnSpPr>
        <p:spPr bwMode="auto">
          <a:xfrm rot="10800000" flipV="1">
            <a:off x="1693678" y="5051533"/>
            <a:ext cx="1848844" cy="474207"/>
          </a:xfrm>
          <a:prstGeom prst="bentConnector2">
            <a:avLst/>
          </a:prstGeom>
          <a:ln w="381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633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9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2" name="AutoShape 35"/>
          <p:cNvSpPr>
            <a:spLocks noChangeArrowheads="1"/>
          </p:cNvSpPr>
          <p:nvPr/>
        </p:nvSpPr>
        <p:spPr bwMode="auto">
          <a:xfrm>
            <a:off x="3580286" y="1441432"/>
            <a:ext cx="2316292" cy="423199"/>
          </a:xfrm>
          <a:prstGeom prst="flowChartProcess">
            <a:avLst/>
          </a:prstGeom>
          <a:solidFill>
            <a:srgbClr val="FFFFFF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dirty="0">
                <a:solidFill>
                  <a:srgbClr val="0000CC"/>
                </a:solidFill>
                <a:latin typeface="+mj-lt"/>
              </a:rPr>
              <a:t>Initialization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+mj-lt"/>
            </a:endParaRPr>
          </a:p>
        </p:txBody>
      </p:sp>
      <p:sp>
        <p:nvSpPr>
          <p:cNvPr id="33" name="AutoShape 34"/>
          <p:cNvSpPr>
            <a:spLocks noChangeArrowheads="1"/>
          </p:cNvSpPr>
          <p:nvPr/>
        </p:nvSpPr>
        <p:spPr bwMode="auto">
          <a:xfrm>
            <a:off x="3952260" y="2952561"/>
            <a:ext cx="1513986" cy="571500"/>
          </a:xfrm>
          <a:prstGeom prst="flowChartDecision">
            <a:avLst/>
          </a:prstGeom>
          <a:solidFill>
            <a:srgbClr val="FFFFFF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dirty="0">
                <a:solidFill>
                  <a:srgbClr val="0000CC"/>
                </a:solidFill>
                <a:latin typeface="+mj-lt"/>
              </a:rPr>
              <a:t>over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875142" y="3463710"/>
            <a:ext cx="561051" cy="369332"/>
          </a:xfrm>
          <a:prstGeom prst="rect">
            <a:avLst/>
          </a:prstGeom>
          <a:ln w="38100">
            <a:noFill/>
          </a:ln>
        </p:spPr>
        <p:txBody>
          <a:bodyPr wrap="none" anchor="ctr">
            <a:spAutoFit/>
          </a:bodyPr>
          <a:lstStyle/>
          <a:p>
            <a:pPr lvl="0" eaLnBrk="1" hangingPunct="1">
              <a:spcBef>
                <a:spcPct val="0"/>
              </a:spcBef>
              <a:buNone/>
            </a:pPr>
            <a:r>
              <a:rPr kumimoji="0" lang="en-US" sz="1800" dirty="0">
                <a:solidFill>
                  <a:srgbClr val="0000CC"/>
                </a:solidFill>
                <a:latin typeface="+mj-lt"/>
              </a:rPr>
              <a:t>Yes</a:t>
            </a:r>
          </a:p>
        </p:txBody>
      </p:sp>
      <p:sp>
        <p:nvSpPr>
          <p:cNvPr id="36" name="Flowchart: Alternate Process 35"/>
          <p:cNvSpPr/>
          <p:nvPr/>
        </p:nvSpPr>
        <p:spPr bwMode="auto">
          <a:xfrm>
            <a:off x="3691901" y="530043"/>
            <a:ext cx="823917" cy="457200"/>
          </a:xfrm>
          <a:prstGeom prst="flowChartAlternateProcess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</a:rPr>
              <a:t>Start</a:t>
            </a:r>
          </a:p>
        </p:txBody>
      </p:sp>
      <p:cxnSp>
        <p:nvCxnSpPr>
          <p:cNvPr id="37" name="Shape 47"/>
          <p:cNvCxnSpPr>
            <a:stCxn id="36" idx="3"/>
            <a:endCxn id="32" idx="0"/>
          </p:cNvCxnSpPr>
          <p:nvPr/>
        </p:nvCxnSpPr>
        <p:spPr bwMode="auto">
          <a:xfrm>
            <a:off x="4515818" y="758643"/>
            <a:ext cx="222614" cy="682789"/>
          </a:xfrm>
          <a:prstGeom prst="bentConnector2">
            <a:avLst/>
          </a:prstGeom>
          <a:ln w="381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AutoShape 35"/>
          <p:cNvSpPr>
            <a:spLocks noChangeArrowheads="1"/>
          </p:cNvSpPr>
          <p:nvPr/>
        </p:nvSpPr>
        <p:spPr bwMode="auto">
          <a:xfrm>
            <a:off x="3551107" y="4035833"/>
            <a:ext cx="2316292" cy="450015"/>
          </a:xfrm>
          <a:prstGeom prst="flowChartProcess">
            <a:avLst/>
          </a:prstGeom>
          <a:solidFill>
            <a:srgbClr val="FFFFFF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dirty="0">
                <a:solidFill>
                  <a:srgbClr val="0000CC"/>
                </a:solidFill>
                <a:latin typeface="+mj-lt"/>
              </a:rPr>
              <a:t>Update Ball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+mj-lt"/>
            </a:endParaRPr>
          </a:p>
        </p:txBody>
      </p:sp>
      <p:sp>
        <p:nvSpPr>
          <p:cNvPr id="39" name="AutoShape 34"/>
          <p:cNvSpPr>
            <a:spLocks noChangeArrowheads="1"/>
          </p:cNvSpPr>
          <p:nvPr/>
        </p:nvSpPr>
        <p:spPr bwMode="auto">
          <a:xfrm>
            <a:off x="729993" y="5525741"/>
            <a:ext cx="1927370" cy="829290"/>
          </a:xfrm>
          <a:prstGeom prst="flowChartDecision">
            <a:avLst/>
          </a:prstGeom>
          <a:solidFill>
            <a:srgbClr val="FFFFFF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dirty="0">
                <a:solidFill>
                  <a:srgbClr val="0000CC"/>
                </a:solidFill>
                <a:latin typeface="+mj-lt"/>
              </a:rPr>
              <a:t>Game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+mj-lt"/>
              </a:rPr>
              <a:t>over</a:t>
            </a:r>
          </a:p>
        </p:txBody>
      </p:sp>
      <p:cxnSp>
        <p:nvCxnSpPr>
          <p:cNvPr id="40" name="Straight Arrow Connector 39"/>
          <p:cNvCxnSpPr>
            <a:stCxn id="33" idx="2"/>
            <a:endCxn id="38" idx="0"/>
          </p:cNvCxnSpPr>
          <p:nvPr/>
        </p:nvCxnSpPr>
        <p:spPr bwMode="auto">
          <a:xfrm>
            <a:off x="4709253" y="3524061"/>
            <a:ext cx="0" cy="5117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38" idx="2"/>
            <a:endCxn id="49" idx="0"/>
          </p:cNvCxnSpPr>
          <p:nvPr/>
        </p:nvCxnSpPr>
        <p:spPr bwMode="auto">
          <a:xfrm flipH="1">
            <a:off x="4700668" y="4485848"/>
            <a:ext cx="8585" cy="3406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42" name="Shape 47"/>
          <p:cNvCxnSpPr>
            <a:stCxn id="50" idx="0"/>
            <a:endCxn id="32" idx="1"/>
          </p:cNvCxnSpPr>
          <p:nvPr/>
        </p:nvCxnSpPr>
        <p:spPr bwMode="auto">
          <a:xfrm rot="5400000" flipH="1" flipV="1">
            <a:off x="2304310" y="987952"/>
            <a:ext cx="610896" cy="1941056"/>
          </a:xfrm>
          <a:prstGeom prst="bentConnector2">
            <a:avLst/>
          </a:prstGeom>
          <a:ln w="381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hape 47"/>
          <p:cNvCxnSpPr>
            <a:stCxn id="33" idx="3"/>
            <a:endCxn id="49" idx="3"/>
          </p:cNvCxnSpPr>
          <p:nvPr/>
        </p:nvCxnSpPr>
        <p:spPr bwMode="auto">
          <a:xfrm>
            <a:off x="5466246" y="3238311"/>
            <a:ext cx="392568" cy="1813223"/>
          </a:xfrm>
          <a:prstGeom prst="bentConnector3">
            <a:avLst>
              <a:gd name="adj1" fmla="val 265501"/>
            </a:avLst>
          </a:prstGeom>
          <a:ln w="381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17106" y="5423797"/>
            <a:ext cx="561051" cy="369332"/>
          </a:xfrm>
          <a:prstGeom prst="rect">
            <a:avLst/>
          </a:prstGeom>
          <a:ln w="38100">
            <a:noFill/>
          </a:ln>
        </p:spPr>
        <p:txBody>
          <a:bodyPr wrap="square" anchor="ctr">
            <a:spAutoFit/>
          </a:bodyPr>
          <a:lstStyle/>
          <a:p>
            <a:pPr lvl="0" eaLnBrk="1" hangingPunct="1">
              <a:spcBef>
                <a:spcPct val="0"/>
              </a:spcBef>
              <a:buNone/>
            </a:pPr>
            <a:r>
              <a:rPr kumimoji="0" lang="en-US" sz="1800" dirty="0">
                <a:solidFill>
                  <a:srgbClr val="0000CC"/>
                </a:solidFill>
                <a:latin typeface="+mj-lt"/>
              </a:rPr>
              <a:t>Yes</a:t>
            </a:r>
          </a:p>
        </p:txBody>
      </p:sp>
      <p:cxnSp>
        <p:nvCxnSpPr>
          <p:cNvPr id="45" name="Shape 47"/>
          <p:cNvCxnSpPr>
            <a:stCxn id="32" idx="3"/>
            <a:endCxn id="51" idx="1"/>
          </p:cNvCxnSpPr>
          <p:nvPr/>
        </p:nvCxnSpPr>
        <p:spPr bwMode="auto">
          <a:xfrm>
            <a:off x="5896578" y="1653032"/>
            <a:ext cx="980308" cy="173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689724" y="5972861"/>
            <a:ext cx="479618" cy="369332"/>
          </a:xfrm>
          <a:prstGeom prst="rect">
            <a:avLst/>
          </a:prstGeom>
          <a:ln w="38100">
            <a:noFill/>
          </a:ln>
        </p:spPr>
        <p:txBody>
          <a:bodyPr wrap="none" anchor="ctr">
            <a:spAutoFit/>
          </a:bodyPr>
          <a:lstStyle/>
          <a:p>
            <a:pPr lvl="0" eaLnBrk="1" hangingPunct="1">
              <a:spcBef>
                <a:spcPct val="0"/>
              </a:spcBef>
              <a:buNone/>
            </a:pPr>
            <a:r>
              <a:rPr kumimoji="0" lang="en-US" sz="1800" dirty="0">
                <a:solidFill>
                  <a:srgbClr val="0000CC"/>
                </a:solidFill>
                <a:latin typeface="+mj-lt"/>
              </a:rPr>
              <a:t>No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506962" y="2800271"/>
            <a:ext cx="479618" cy="369332"/>
          </a:xfrm>
          <a:prstGeom prst="rect">
            <a:avLst/>
          </a:prstGeom>
          <a:ln w="38100">
            <a:noFill/>
          </a:ln>
        </p:spPr>
        <p:txBody>
          <a:bodyPr wrap="none" anchor="ctr">
            <a:spAutoFit/>
          </a:bodyPr>
          <a:lstStyle/>
          <a:p>
            <a:pPr lvl="0" eaLnBrk="1" hangingPunct="1">
              <a:spcBef>
                <a:spcPct val="0"/>
              </a:spcBef>
              <a:buNone/>
            </a:pPr>
            <a:r>
              <a:rPr kumimoji="0" lang="en-US" sz="1800" dirty="0">
                <a:solidFill>
                  <a:srgbClr val="0000CC"/>
                </a:solidFill>
                <a:latin typeface="+mj-lt"/>
              </a:rPr>
              <a:t>No</a:t>
            </a:r>
          </a:p>
        </p:txBody>
      </p:sp>
      <p:sp>
        <p:nvSpPr>
          <p:cNvPr id="49" name="AutoShape 35"/>
          <p:cNvSpPr>
            <a:spLocks noChangeArrowheads="1"/>
          </p:cNvSpPr>
          <p:nvPr/>
        </p:nvSpPr>
        <p:spPr bwMode="auto">
          <a:xfrm>
            <a:off x="3542522" y="4826526"/>
            <a:ext cx="2316292" cy="450015"/>
          </a:xfrm>
          <a:prstGeom prst="flowChartProcess">
            <a:avLst/>
          </a:prstGeom>
          <a:solidFill>
            <a:srgbClr val="FFFFFF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dirty="0">
                <a:solidFill>
                  <a:srgbClr val="0000CC"/>
                </a:solidFill>
                <a:latin typeface="+mj-lt"/>
              </a:rPr>
              <a:t>Check Switches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+mj-lt"/>
            </a:endParaRPr>
          </a:p>
        </p:txBody>
      </p:sp>
      <p:sp>
        <p:nvSpPr>
          <p:cNvPr id="50" name="AutoShape 35"/>
          <p:cNvSpPr>
            <a:spLocks noChangeArrowheads="1"/>
          </p:cNvSpPr>
          <p:nvPr/>
        </p:nvSpPr>
        <p:spPr bwMode="auto">
          <a:xfrm>
            <a:off x="481084" y="2263928"/>
            <a:ext cx="2316292" cy="450015"/>
          </a:xfrm>
          <a:prstGeom prst="flowChartProcess">
            <a:avLst/>
          </a:prstGeom>
          <a:solidFill>
            <a:srgbClr val="FFFFFF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dirty="0">
                <a:solidFill>
                  <a:srgbClr val="0000CC"/>
                </a:solidFill>
                <a:latin typeface="+mj-lt"/>
              </a:rPr>
              <a:t>Update Scores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+mj-lt"/>
            </a:endParaRPr>
          </a:p>
        </p:txBody>
      </p:sp>
      <p:sp>
        <p:nvSpPr>
          <p:cNvPr id="51" name="AutoShape 34"/>
          <p:cNvSpPr>
            <a:spLocks noChangeArrowheads="1"/>
          </p:cNvSpPr>
          <p:nvPr/>
        </p:nvSpPr>
        <p:spPr bwMode="auto">
          <a:xfrm>
            <a:off x="6876886" y="1369013"/>
            <a:ext cx="1513986" cy="571500"/>
          </a:xfrm>
          <a:prstGeom prst="flowChartDecision">
            <a:avLst/>
          </a:prstGeom>
          <a:solidFill>
            <a:srgbClr val="FFFFFF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dirty="0">
                <a:solidFill>
                  <a:srgbClr val="0000CC"/>
                </a:solidFill>
                <a:latin typeface="+mj-lt"/>
              </a:rPr>
              <a:t>Start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+mj-lt"/>
            </a:endParaRPr>
          </a:p>
        </p:txBody>
      </p:sp>
      <p:cxnSp>
        <p:nvCxnSpPr>
          <p:cNvPr id="52" name="Shape 47"/>
          <p:cNvCxnSpPr>
            <a:stCxn id="51" idx="2"/>
            <a:endCxn id="33" idx="0"/>
          </p:cNvCxnSpPr>
          <p:nvPr/>
        </p:nvCxnSpPr>
        <p:spPr bwMode="auto">
          <a:xfrm rot="5400000">
            <a:off x="5665542" y="984224"/>
            <a:ext cx="1012048" cy="2924626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hape 47"/>
          <p:cNvCxnSpPr>
            <a:stCxn id="51" idx="0"/>
            <a:endCxn id="32" idx="0"/>
          </p:cNvCxnSpPr>
          <p:nvPr/>
        </p:nvCxnSpPr>
        <p:spPr bwMode="auto">
          <a:xfrm rot="16200000" flipH="1" flipV="1">
            <a:off x="6149946" y="-42502"/>
            <a:ext cx="72419" cy="2895447"/>
          </a:xfrm>
          <a:prstGeom prst="bentConnector3">
            <a:avLst>
              <a:gd name="adj1" fmla="val -315663"/>
            </a:avLst>
          </a:prstGeom>
          <a:ln w="381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633879" y="2279855"/>
            <a:ext cx="561051" cy="369332"/>
          </a:xfrm>
          <a:prstGeom prst="rect">
            <a:avLst/>
          </a:prstGeom>
          <a:ln w="38100">
            <a:noFill/>
          </a:ln>
        </p:spPr>
        <p:txBody>
          <a:bodyPr wrap="none" anchor="ctr">
            <a:spAutoFit/>
          </a:bodyPr>
          <a:lstStyle/>
          <a:p>
            <a:pPr lvl="0" eaLnBrk="1" hangingPunct="1">
              <a:spcBef>
                <a:spcPct val="0"/>
              </a:spcBef>
              <a:buNone/>
            </a:pPr>
            <a:r>
              <a:rPr kumimoji="0" lang="en-US" sz="1800" dirty="0">
                <a:solidFill>
                  <a:srgbClr val="0000CC"/>
                </a:solidFill>
                <a:latin typeface="+mj-lt"/>
              </a:rPr>
              <a:t>Yes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772566" y="1029671"/>
            <a:ext cx="479618" cy="369332"/>
          </a:xfrm>
          <a:prstGeom prst="rect">
            <a:avLst/>
          </a:prstGeom>
          <a:ln w="38100">
            <a:noFill/>
          </a:ln>
        </p:spPr>
        <p:txBody>
          <a:bodyPr wrap="none" anchor="ctr">
            <a:spAutoFit/>
          </a:bodyPr>
          <a:lstStyle/>
          <a:p>
            <a:pPr lvl="0" eaLnBrk="1" hangingPunct="1">
              <a:spcBef>
                <a:spcPct val="0"/>
              </a:spcBef>
              <a:buNone/>
            </a:pPr>
            <a:r>
              <a:rPr kumimoji="0" lang="en-US" sz="1800" dirty="0">
                <a:solidFill>
                  <a:srgbClr val="0000CC"/>
                </a:solidFill>
                <a:latin typeface="+mj-lt"/>
              </a:rPr>
              <a:t>No</a:t>
            </a:r>
          </a:p>
        </p:txBody>
      </p:sp>
      <p:cxnSp>
        <p:nvCxnSpPr>
          <p:cNvPr id="57" name="Shape 47"/>
          <p:cNvCxnSpPr>
            <a:stCxn id="39" idx="1"/>
            <a:endCxn id="50" idx="1"/>
          </p:cNvCxnSpPr>
          <p:nvPr/>
        </p:nvCxnSpPr>
        <p:spPr bwMode="auto">
          <a:xfrm rot="10800000">
            <a:off x="481085" y="2488936"/>
            <a:ext cx="248909" cy="3451450"/>
          </a:xfrm>
          <a:prstGeom prst="bentConnector3">
            <a:avLst>
              <a:gd name="adj1" fmla="val 191841"/>
            </a:avLst>
          </a:prstGeom>
          <a:ln w="381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ASM Chart of Ping-pong Version 2</a:t>
            </a:r>
          </a:p>
        </p:txBody>
      </p:sp>
      <p:cxnSp>
        <p:nvCxnSpPr>
          <p:cNvPr id="78" name="Shape 47"/>
          <p:cNvCxnSpPr>
            <a:stCxn id="49" idx="2"/>
            <a:endCxn id="39" idx="3"/>
          </p:cNvCxnSpPr>
          <p:nvPr/>
        </p:nvCxnSpPr>
        <p:spPr bwMode="auto">
          <a:xfrm rot="5400000">
            <a:off x="3347094" y="4586811"/>
            <a:ext cx="663845" cy="2043305"/>
          </a:xfrm>
          <a:prstGeom prst="bentConnector2">
            <a:avLst/>
          </a:prstGeom>
          <a:ln w="381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hape 47"/>
          <p:cNvCxnSpPr>
            <a:stCxn id="39" idx="0"/>
            <a:endCxn id="33" idx="1"/>
          </p:cNvCxnSpPr>
          <p:nvPr/>
        </p:nvCxnSpPr>
        <p:spPr bwMode="auto">
          <a:xfrm rot="5400000" flipH="1" flipV="1">
            <a:off x="1679254" y="3252735"/>
            <a:ext cx="2287430" cy="2258582"/>
          </a:xfrm>
          <a:prstGeom prst="bentConnector2">
            <a:avLst/>
          </a:prstGeom>
          <a:ln w="381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20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#7: LED Ping Pong Game on Zybo: Template (page 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609600"/>
            <a:ext cx="6400800" cy="599548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>
                <a:solidFill>
                  <a:srgbClr val="002060"/>
                </a:solidFill>
                <a:effectLst/>
              </a:rPr>
              <a:t>#define START 1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  <a:effectLst/>
              </a:rPr>
              <a:t>#define STOP 0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  <a:effectLst/>
              </a:rPr>
              <a:t>#define LEFT 0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  <a:effectLst/>
              </a:rPr>
              <a:t>#define RIGHT 1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  <a:effectLst/>
              </a:rPr>
              <a:t>#define RESETBUTTON 0b0100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  <a:effectLst/>
              </a:rPr>
              <a:t>#define STARTBUTTON 0b0010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  <a:effectLst/>
              </a:rPr>
              <a:t>#define LEFTPADDLE 0b1000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  <a:effectLst/>
              </a:rPr>
              <a:t>#define RIGHTPADDLE 0b0001</a:t>
            </a:r>
          </a:p>
          <a:p>
            <a:pPr>
              <a:buNone/>
            </a:pPr>
            <a:endParaRPr lang="en-US" sz="1400" dirty="0">
              <a:solidFill>
                <a:srgbClr val="002060"/>
              </a:solidFill>
              <a:effectLst/>
            </a:endParaRP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  <a:effectLst/>
              </a:rPr>
              <a:t>int LED_PATTERNS[4]={0b1000, 0b0100, 0b0010,0b0001};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  <a:effectLst/>
              </a:rPr>
              <a:t>int scoreright, scoreleft;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  <a:effectLst/>
              </a:rPr>
              <a:t>char GameOver, StartDirection;</a:t>
            </a:r>
          </a:p>
          <a:p>
            <a:pPr>
              <a:buNone/>
            </a:pPr>
            <a:endParaRPr lang="en-US" sz="1400" dirty="0">
              <a:solidFill>
                <a:srgbClr val="002060"/>
              </a:solidFill>
              <a:effectLst/>
            </a:endParaRP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  <a:effectLst/>
              </a:rPr>
              <a:t>int main (void)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  <a:effectLst/>
              </a:rPr>
              <a:t>{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  <a:effectLst/>
              </a:rPr>
              <a:t>unsigned int i;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  <a:effectLst/>
              </a:rPr>
              <a:t>   //initialize variables, timers, ports</a:t>
            </a:r>
          </a:p>
          <a:p>
            <a:pPr>
              <a:buNone/>
            </a:pPr>
            <a:endParaRPr lang="en-US" sz="1400" dirty="0">
              <a:solidFill>
                <a:srgbClr val="002060"/>
              </a:solidFill>
              <a:effectLst/>
            </a:endParaRP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  <a:effectLst/>
              </a:rPr>
              <a:t>   xil_printf("-- Start of the Ping Pong Program --\r\n");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  <a:effectLst/>
              </a:rPr>
              <a:t>   GameOver=STOP;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  <a:effectLst/>
              </a:rPr>
              <a:t>   scoreright = 0; scoreleft = 0;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  <a:effectLst/>
              </a:rPr>
              <a:t>   xil_printf("Score Left = %d   Score Right = %d\r\n", scoreright, scoreleft);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  <a:effectLst/>
              </a:rPr>
              <a:t>   StartDirection=LEFT;</a:t>
            </a:r>
          </a:p>
        </p:txBody>
      </p:sp>
    </p:spTree>
    <p:extLst>
      <p:ext uri="{BB962C8B-B14F-4D97-AF65-F5344CB8AC3E}">
        <p14:creationId xmlns:p14="http://schemas.microsoft.com/office/powerpoint/2010/main" val="3135039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#7: LED Ping Pong Game on Zybo: Template (page 2)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3436" y="609600"/>
            <a:ext cx="8153400" cy="649408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   while (1)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   {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	  // Read push buttons and reset score if Button 2 is pressed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	   	  psb_check = XGpio_DiscreteRead(&amp;push, 1);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	  if(psb_check== RESETBUTTON)	//reset game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	     {</a:t>
            </a:r>
          </a:p>
          <a:p>
            <a:pPr>
              <a:buNone/>
            </a:pPr>
            <a:r>
              <a:rPr lang="pt-BR" sz="1600" dirty="0">
                <a:solidFill>
                  <a:srgbClr val="002060"/>
                </a:solidFill>
                <a:effectLst/>
              </a:rPr>
              <a:t>		  xil_printf("\n\rNew Game - Scores Reset\r\n");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		  	     }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	  if(psb_check == STARTBUTTON)	GameOver=START;	//start game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		//start the game and follow StartDirection}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   }	//while(1)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} //main()</a:t>
            </a:r>
          </a:p>
          <a:p>
            <a:pPr>
              <a:buNone/>
            </a:pPr>
            <a:endParaRPr lang="en-US" sz="1600" dirty="0">
              <a:solidFill>
                <a:srgbClr val="002060"/>
              </a:solidFill>
              <a:effectLst/>
            </a:endParaRP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void MoveBallRight(void) {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char i, EarlyPress;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	EarlyPress=0;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//move LED to the right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// check for button pushes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//set StartDirection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//set GameOver; display scores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921864"/>
      </p:ext>
    </p:extLst>
  </p:cSld>
  <p:clrMapOvr>
    <a:masterClrMapping/>
  </p:clrMapOvr>
</p:sld>
</file>

<file path=ppt/theme/theme1.xml><?xml version="1.0" encoding="utf-8"?>
<a:theme xmlns:a="http://schemas.openxmlformats.org/drawingml/2006/main" name="slide with bullets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4D4D4D"/>
        </a:dk1>
        <a:lt1>
          <a:srgbClr val="FFFFFF"/>
        </a:lt1>
        <a:dk2>
          <a:srgbClr val="006666"/>
        </a:dk2>
        <a:lt2>
          <a:srgbClr val="CC9900"/>
        </a:lt2>
        <a:accent1>
          <a:srgbClr val="CC9900"/>
        </a:accent1>
        <a:accent2>
          <a:srgbClr val="800000"/>
        </a:accent2>
        <a:accent3>
          <a:srgbClr val="AAB8B8"/>
        </a:accent3>
        <a:accent4>
          <a:srgbClr val="DADADA"/>
        </a:accent4>
        <a:accent5>
          <a:srgbClr val="E2CAAA"/>
        </a:accent5>
        <a:accent6>
          <a:srgbClr val="730000"/>
        </a:accent6>
        <a:hlink>
          <a:srgbClr val="C0C0C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10000"/>
        </a:dk1>
        <a:lt1>
          <a:srgbClr val="C0C0C0"/>
        </a:lt1>
        <a:dk2>
          <a:srgbClr val="010000"/>
        </a:dk2>
        <a:lt2>
          <a:srgbClr val="C0C0C0"/>
        </a:lt2>
        <a:accent1>
          <a:srgbClr val="969696"/>
        </a:accent1>
        <a:accent2>
          <a:srgbClr val="000000"/>
        </a:accent2>
        <a:accent3>
          <a:srgbClr val="DCDCDC"/>
        </a:accent3>
        <a:accent4>
          <a:srgbClr val="010000"/>
        </a:accent4>
        <a:accent5>
          <a:srgbClr val="C9C9C9"/>
        </a:accent5>
        <a:accent6>
          <a:srgbClr val="000000"/>
        </a:accent6>
        <a:hlink>
          <a:srgbClr val="FFFF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4D4D4D"/>
        </a:dk1>
        <a:lt1>
          <a:srgbClr val="99CCFF"/>
        </a:lt1>
        <a:dk2>
          <a:srgbClr val="4D4D4D"/>
        </a:dk2>
        <a:lt2>
          <a:srgbClr val="000000"/>
        </a:lt2>
        <a:accent1>
          <a:srgbClr val="990099"/>
        </a:accent1>
        <a:accent2>
          <a:srgbClr val="FFCC00"/>
        </a:accent2>
        <a:accent3>
          <a:srgbClr val="CAE2FF"/>
        </a:accent3>
        <a:accent4>
          <a:srgbClr val="404040"/>
        </a:accent4>
        <a:accent5>
          <a:srgbClr val="CAAACA"/>
        </a:accent5>
        <a:accent6>
          <a:srgbClr val="E7B900"/>
        </a:accent6>
        <a:hlink>
          <a:srgbClr val="FFFF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00"/>
        </a:lt1>
        <a:dk2>
          <a:srgbClr val="000066"/>
        </a:dk2>
        <a:lt2>
          <a:srgbClr val="99CC00"/>
        </a:lt2>
        <a:accent1>
          <a:srgbClr val="99CC00"/>
        </a:accent1>
        <a:accent2>
          <a:srgbClr val="FFFF00"/>
        </a:accent2>
        <a:accent3>
          <a:srgbClr val="AAAAB8"/>
        </a:accent3>
        <a:accent4>
          <a:srgbClr val="DADA00"/>
        </a:accent4>
        <a:accent5>
          <a:srgbClr val="CAE2AA"/>
        </a:accent5>
        <a:accent6>
          <a:srgbClr val="E7E700"/>
        </a:accent6>
        <a:hlink>
          <a:srgbClr val="9999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969696"/>
        </a:dk1>
        <a:lt1>
          <a:srgbClr val="FFCC00"/>
        </a:lt1>
        <a:dk2>
          <a:srgbClr val="FF6600"/>
        </a:dk2>
        <a:lt2>
          <a:srgbClr val="009900"/>
        </a:lt2>
        <a:accent1>
          <a:srgbClr val="FFCC00"/>
        </a:accent1>
        <a:accent2>
          <a:srgbClr val="009900"/>
        </a:accent2>
        <a:accent3>
          <a:srgbClr val="FFB8AA"/>
        </a:accent3>
        <a:accent4>
          <a:srgbClr val="DAAE00"/>
        </a:accent4>
        <a:accent5>
          <a:srgbClr val="FFE2AA"/>
        </a:accent5>
        <a:accent6>
          <a:srgbClr val="008A00"/>
        </a:accent6>
        <a:hlink>
          <a:srgbClr val="FFFFFF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CC00"/>
        </a:lt1>
        <a:dk2>
          <a:srgbClr val="336600"/>
        </a:dk2>
        <a:lt2>
          <a:srgbClr val="969696"/>
        </a:lt2>
        <a:accent1>
          <a:srgbClr val="336600"/>
        </a:accent1>
        <a:accent2>
          <a:srgbClr val="CCCC00"/>
        </a:accent2>
        <a:accent3>
          <a:srgbClr val="FFE2AA"/>
        </a:accent3>
        <a:accent4>
          <a:srgbClr val="000000"/>
        </a:accent4>
        <a:accent5>
          <a:srgbClr val="ADB8AA"/>
        </a:accent5>
        <a:accent6>
          <a:srgbClr val="B9B900"/>
        </a:accent6>
        <a:hlink>
          <a:srgbClr val="FFFFFF"/>
        </a:hlink>
        <a:folHlink>
          <a:srgbClr val="FFFFA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10000"/>
        </a:dk1>
        <a:lt1>
          <a:srgbClr val="99CCFF"/>
        </a:lt1>
        <a:dk2>
          <a:srgbClr val="666633"/>
        </a:dk2>
        <a:lt2>
          <a:srgbClr val="969696"/>
        </a:lt2>
        <a:accent1>
          <a:srgbClr val="666633"/>
        </a:accent1>
        <a:accent2>
          <a:srgbClr val="FFCC00"/>
        </a:accent2>
        <a:accent3>
          <a:srgbClr val="CAE2FF"/>
        </a:accent3>
        <a:accent4>
          <a:srgbClr val="010000"/>
        </a:accent4>
        <a:accent5>
          <a:srgbClr val="B8B8AD"/>
        </a:accent5>
        <a:accent6>
          <a:srgbClr val="E7B900"/>
        </a:accent6>
        <a:hlink>
          <a:srgbClr val="FFFFFF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9900CC"/>
        </a:dk1>
        <a:lt1>
          <a:srgbClr val="FFCC00"/>
        </a:lt1>
        <a:dk2>
          <a:srgbClr val="FF3300"/>
        </a:dk2>
        <a:lt2>
          <a:srgbClr val="969696"/>
        </a:lt2>
        <a:accent1>
          <a:srgbClr val="FF3300"/>
        </a:accent1>
        <a:accent2>
          <a:srgbClr val="FFCC00"/>
        </a:accent2>
        <a:accent3>
          <a:srgbClr val="FFE2AA"/>
        </a:accent3>
        <a:accent4>
          <a:srgbClr val="8200AE"/>
        </a:accent4>
        <a:accent5>
          <a:srgbClr val="FFADAA"/>
        </a:accent5>
        <a:accent6>
          <a:srgbClr val="E7B900"/>
        </a:accent6>
        <a:hlink>
          <a:srgbClr val="FFFFFF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10spring2017SoC Vivado, Zynq-7000" id="{ABE65AE7-A4EF-451D-A42F-6182CD7A4176}" vid="{C6A3C767-86A2-40C8-85BE-312FF72B164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2017spring software and hardware template</Template>
  <TotalTime>12175</TotalTime>
  <Words>1656</Words>
  <Application>Microsoft Office PowerPoint</Application>
  <PresentationFormat>On-screen Show (4:3)</PresentationFormat>
  <Paragraphs>353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Courier New</vt:lpstr>
      <vt:lpstr>Tahoma</vt:lpstr>
      <vt:lpstr>Times</vt:lpstr>
      <vt:lpstr>Times New Roman</vt:lpstr>
      <vt:lpstr>Vivaldi</vt:lpstr>
      <vt:lpstr>Wingdings</vt:lpstr>
      <vt:lpstr>slide with bullets</vt:lpstr>
      <vt:lpstr>Lecture 14 LED Ping-Pong Game with Polling</vt:lpstr>
      <vt:lpstr>ARM Timer References</vt:lpstr>
      <vt:lpstr>Lab #7: LED Ping Pong Game on Zybo</vt:lpstr>
      <vt:lpstr>Lab #7: LED Ping Pong Game with Polling on Zybo</vt:lpstr>
      <vt:lpstr>Design Philosophy</vt:lpstr>
      <vt:lpstr>ASM Chart of Ping-pong Version 1 </vt:lpstr>
      <vt:lpstr>ASM Chart of Ping-pong Version 2</vt:lpstr>
      <vt:lpstr>Lab #7: LED Ping Pong Game on Zybo: Template (page 1)</vt:lpstr>
      <vt:lpstr>Lab #7: LED Ping Pong Game on Zybo: Template (page 2)</vt:lpstr>
      <vt:lpstr>Lab #7: LED Ping Pong Game on Zybo: Template (page 3)</vt:lpstr>
      <vt:lpstr>David Robinson’s Solution: pong.h (no magic # and port)</vt:lpstr>
      <vt:lpstr>David Robinson’s Solution: main() in pong.c (less than a page) </vt:lpstr>
      <vt:lpstr>EMIO - Bank 2 and Bank 3 of GPIO: simply wires between PL and PS</vt:lpstr>
      <vt:lpstr>Definition of a XGPio Port: DeviceID, BaseAddress, Channel</vt:lpstr>
      <vt:lpstr>Channel 1 or 2</vt:lpstr>
      <vt:lpstr>xgpio.c: initialization and Level 1 Driver Functions</vt:lpstr>
      <vt:lpstr>XGpio_Initialize(), XGpio_SetDataDirection(), XGpio_DiscreteRead()</vt:lpstr>
      <vt:lpstr>XGpio_Initialize(&amp;dip, XPAR_SWITCHES_DEVICE_ID);</vt:lpstr>
      <vt:lpstr>XGpio_CfgInitialize(XGpio * InstancePtr, XGpio_Config * Config, u32 EffectiveAddr)</vt:lpstr>
      <vt:lpstr>XGpio_SetDataDirection()</vt:lpstr>
      <vt:lpstr>XGpio_DiscreteRead()</vt:lpstr>
    </vt:vector>
  </TitlesOfParts>
  <Company>Rose-Hulman Inst of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 430 Microcomputers</dc:title>
  <dc:creator>Laptop Software Suite</dc:creator>
  <cp:lastModifiedBy>guest_user</cp:lastModifiedBy>
  <cp:revision>1496</cp:revision>
  <cp:lastPrinted>2017-01-10T17:56:44Z</cp:lastPrinted>
  <dcterms:created xsi:type="dcterms:W3CDTF">1999-12-06T02:14:27Z</dcterms:created>
  <dcterms:modified xsi:type="dcterms:W3CDTF">2019-06-06T23:43:58Z</dcterms:modified>
</cp:coreProperties>
</file>