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53" r:id="rId1"/>
  </p:sldMasterIdLst>
  <p:notesMasterIdLst>
    <p:notesMasterId r:id="rId22"/>
  </p:notesMasterIdLst>
  <p:handoutMasterIdLst>
    <p:handoutMasterId r:id="rId23"/>
  </p:handoutMasterIdLst>
  <p:sldIdLst>
    <p:sldId id="640" r:id="rId2"/>
    <p:sldId id="848" r:id="rId3"/>
    <p:sldId id="855" r:id="rId4"/>
    <p:sldId id="822" r:id="rId5"/>
    <p:sldId id="849" r:id="rId6"/>
    <p:sldId id="850" r:id="rId7"/>
    <p:sldId id="824" r:id="rId8"/>
    <p:sldId id="831" r:id="rId9"/>
    <p:sldId id="853" r:id="rId10"/>
    <p:sldId id="825" r:id="rId11"/>
    <p:sldId id="826" r:id="rId12"/>
    <p:sldId id="854" r:id="rId13"/>
    <p:sldId id="828" r:id="rId14"/>
    <p:sldId id="856" r:id="rId15"/>
    <p:sldId id="829" r:id="rId16"/>
    <p:sldId id="833" r:id="rId17"/>
    <p:sldId id="834" r:id="rId18"/>
    <p:sldId id="852" r:id="rId19"/>
    <p:sldId id="851" r:id="rId20"/>
    <p:sldId id="857" r:id="rId2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har char="•"/>
      <a:defRPr kumimoji="1" sz="3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har char="•"/>
      <a:defRPr kumimoji="1" sz="3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har char="•"/>
      <a:defRPr kumimoji="1" sz="3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har char="•"/>
      <a:defRPr kumimoji="1" sz="3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har char="•"/>
      <a:defRPr kumimoji="1" sz="3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3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umimoji="1" sz="3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umimoji="1" sz="3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umimoji="1" sz="3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87539" autoAdjust="0"/>
  </p:normalViewPr>
  <p:slideViewPr>
    <p:cSldViewPr>
      <p:cViewPr varScale="1">
        <p:scale>
          <a:sx n="86" d="100"/>
          <a:sy n="86" d="100"/>
        </p:scale>
        <p:origin x="141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876" y="119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170255" cy="47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t" anchorCtr="0" compatLnSpc="1">
            <a:prstTxWarp prst="textNoShape">
              <a:avLst/>
            </a:prstTxWarp>
          </a:bodyPr>
          <a:lstStyle>
            <a:lvl1pPr defTabSz="967009">
              <a:defRPr kumimoji="0" sz="13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Laptop Software Suite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46" y="1"/>
            <a:ext cx="3170254" cy="47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t" anchorCtr="0" compatLnSpc="1">
            <a:prstTxWarp prst="textNoShape">
              <a:avLst/>
            </a:prstTxWarp>
          </a:bodyPr>
          <a:lstStyle>
            <a:lvl1pPr algn="r" defTabSz="967009">
              <a:defRPr kumimoji="0" sz="1300">
                <a:solidFill>
                  <a:schemeClr val="tx1"/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372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121634"/>
            <a:ext cx="3170255" cy="47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b" anchorCtr="0" compatLnSpc="1">
            <a:prstTxWarp prst="textNoShape">
              <a:avLst/>
            </a:prstTxWarp>
          </a:bodyPr>
          <a:lstStyle>
            <a:lvl1pPr defTabSz="967009">
              <a:defRPr kumimoji="0" sz="13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372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46" y="9121634"/>
            <a:ext cx="3170254" cy="47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b" anchorCtr="0" compatLnSpc="1">
            <a:prstTxWarp prst="textNoShape">
              <a:avLst/>
            </a:prstTxWarp>
          </a:bodyPr>
          <a:lstStyle>
            <a:lvl1pPr algn="r" defTabSz="967009">
              <a:defRPr kumimoji="0" sz="1300">
                <a:solidFill>
                  <a:schemeClr val="tx1"/>
                </a:solidFill>
                <a:effectLst/>
              </a:defRPr>
            </a:lvl1pPr>
          </a:lstStyle>
          <a:p>
            <a:fld id="{575B36FB-67C8-4F1C-8499-7888AE05B25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72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04" name="Rectangle 103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170255" cy="47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t" anchorCtr="0" compatLnSpc="1">
            <a:prstTxWarp prst="textNoShape">
              <a:avLst/>
            </a:prstTxWarp>
          </a:bodyPr>
          <a:lstStyle>
            <a:lvl1pPr defTabSz="967009">
              <a:buFontTx/>
              <a:buChar char="•"/>
              <a:defRPr kumimoji="0" sz="1300">
                <a:solidFill>
                  <a:schemeClr val="tx1"/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362505" name="Rectangle 103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255713" y="719138"/>
            <a:ext cx="4803775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2506" name="Rectangle 103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690" y="4560817"/>
            <a:ext cx="5365820" cy="4321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2507" name="Rectangle 1035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46" y="1"/>
            <a:ext cx="3170254" cy="47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t" anchorCtr="0" compatLnSpc="1">
            <a:prstTxWarp prst="textNoShape">
              <a:avLst/>
            </a:prstTxWarp>
          </a:bodyPr>
          <a:lstStyle>
            <a:lvl1pPr algn="r" defTabSz="967009">
              <a:buFontTx/>
              <a:buChar char="•"/>
              <a:defRPr kumimoji="0" sz="1300">
                <a:solidFill>
                  <a:schemeClr val="tx1"/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362508" name="Rectangle 103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21634"/>
            <a:ext cx="3170255" cy="47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b" anchorCtr="0" compatLnSpc="1">
            <a:prstTxWarp prst="textNoShape">
              <a:avLst/>
            </a:prstTxWarp>
          </a:bodyPr>
          <a:lstStyle>
            <a:lvl1pPr defTabSz="967009">
              <a:buFontTx/>
              <a:buChar char="•"/>
              <a:defRPr kumimoji="0" sz="1300">
                <a:solidFill>
                  <a:schemeClr val="tx1"/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362509" name="Rectangle 103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46" y="9121634"/>
            <a:ext cx="3170254" cy="47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b" anchorCtr="0" compatLnSpc="1">
            <a:prstTxWarp prst="textNoShape">
              <a:avLst/>
            </a:prstTxWarp>
          </a:bodyPr>
          <a:lstStyle>
            <a:lvl1pPr algn="r" defTabSz="967009">
              <a:buFontTx/>
              <a:buChar char="•"/>
              <a:defRPr kumimoji="0" sz="1300">
                <a:solidFill>
                  <a:schemeClr val="tx1"/>
                </a:solidFill>
                <a:effectLst/>
              </a:defRPr>
            </a:lvl1pPr>
          </a:lstStyle>
          <a:p>
            <a:fld id="{362CC374-0673-434D-B4B6-0BEF1F34546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1932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433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926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7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67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50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44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2294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81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632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992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602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546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245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28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327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37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418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723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495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046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17spring poi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9542"/>
            <a:ext cx="8686800" cy="381000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 flipV="1">
            <a:off x="457200" y="526418"/>
            <a:ext cx="8153400" cy="0"/>
          </a:xfrm>
          <a:prstGeom prst="line">
            <a:avLst/>
          </a:prstGeom>
          <a:noFill/>
          <a:ln w="57150" cmpd="thinThick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381000" y="745066"/>
            <a:ext cx="38100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buFont typeface="Wingdings" pitchFamily="2" charset="2"/>
              <a:buChar char="q"/>
              <a:defRPr sz="2000">
                <a:solidFill>
                  <a:srgbClr val="002060"/>
                </a:solidFill>
              </a:defRPr>
            </a:lvl1pPr>
            <a:lvl2pPr>
              <a:spcBef>
                <a:spcPts val="1000"/>
              </a:spcBef>
              <a:spcAft>
                <a:spcPts val="600"/>
              </a:spcAft>
              <a:buFont typeface="Courier New" pitchFamily="49" charset="0"/>
              <a:buChar char="o"/>
              <a:defRPr sz="1800">
                <a:solidFill>
                  <a:srgbClr val="002060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33900" y="745066"/>
            <a:ext cx="40767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buFont typeface="Wingdings" pitchFamily="2" charset="2"/>
              <a:buChar char="q"/>
              <a:defRPr sz="2000">
                <a:solidFill>
                  <a:srgbClr val="002060"/>
                </a:solidFill>
              </a:defRPr>
            </a:lvl1pPr>
            <a:lvl2pPr>
              <a:spcBef>
                <a:spcPts val="1000"/>
              </a:spcBef>
              <a:spcAft>
                <a:spcPts val="600"/>
              </a:spcAft>
              <a:buFont typeface="Courier New" pitchFamily="49" charset="0"/>
              <a:buChar char="o"/>
              <a:defRPr sz="1800">
                <a:solidFill>
                  <a:srgbClr val="002060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7175033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ce530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5466"/>
            <a:ext cx="8763000" cy="381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67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ce530 half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534400" cy="381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381000" y="762001"/>
            <a:ext cx="4038600" cy="5715000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q"/>
              <a:defRPr sz="2200" b="0">
                <a:solidFill>
                  <a:srgbClr val="002060"/>
                </a:solidFill>
              </a:defRPr>
            </a:lvl1pPr>
            <a:lvl2pPr>
              <a:buFont typeface="Courier New" pitchFamily="49" charset="0"/>
              <a:buChar char="o"/>
              <a:defRPr sz="1800" b="0"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343400" y="6542842"/>
            <a:ext cx="1746742" cy="291646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© </a:t>
            </a:r>
            <a:r>
              <a:rPr lang="en-US" sz="1100" dirty="0"/>
              <a:t>Copyright 2014 Xilinx</a:t>
            </a:r>
          </a:p>
        </p:txBody>
      </p:sp>
    </p:spTree>
    <p:extLst>
      <p:ext uri="{BB962C8B-B14F-4D97-AF65-F5344CB8AC3E}">
        <p14:creationId xmlns:p14="http://schemas.microsoft.com/office/powerpoint/2010/main" val="27659515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ce530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4800"/>
            <a:ext cx="6781800" cy="609600"/>
          </a:xfrm>
          <a:prstGeom prst="rect">
            <a:avLst/>
          </a:prstGeom>
          <a:gradFill>
            <a:gsLst>
              <a:gs pos="0">
                <a:srgbClr val="FFC000"/>
              </a:gs>
              <a:gs pos="39999">
                <a:schemeClr val="tx1">
                  <a:lumMod val="85000"/>
                </a:schemeClr>
              </a:gs>
              <a:gs pos="70000">
                <a:schemeClr val="tx2">
                  <a:lumMod val="90000"/>
                </a:schemeClr>
              </a:gs>
              <a:gs pos="88000">
                <a:srgbClr val="92D050"/>
              </a:gs>
              <a:gs pos="100000">
                <a:srgbClr val="8C3D91"/>
              </a:gs>
            </a:gsLst>
            <a:lin ang="5400000" scaled="0"/>
          </a:gradFill>
          <a:ln w="12700">
            <a:noFill/>
            <a:miter lim="800000"/>
            <a:headEnd/>
            <a:tailEnd/>
          </a:ln>
          <a:effectLst>
            <a:outerShdw dist="56796" dir="3806097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81000" y="1042374"/>
            <a:ext cx="5638800" cy="5157874"/>
          </a:xfrm>
          <a:prstGeom prst="rect">
            <a:avLst/>
          </a:prstGeom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 extrusionH="76200" prstMaterial="plastic">
            <a:extrusionClr>
              <a:srgbClr val="6600CC"/>
            </a:extrusionClr>
          </a:sp3d>
        </p:spPr>
        <p:txBody>
          <a:bodyPr/>
          <a:lstStyle>
            <a:lvl1pPr>
              <a:defRPr sz="2000">
                <a:solidFill>
                  <a:srgbClr val="002060"/>
                </a:solidFill>
              </a:defRPr>
            </a:lvl1pPr>
            <a:lvl2pPr>
              <a:defRPr sz="1800"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8955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17spring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49" y="107913"/>
            <a:ext cx="8686800" cy="276970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 flipV="1">
            <a:off x="457200" y="485030"/>
            <a:ext cx="8153400" cy="0"/>
          </a:xfrm>
          <a:prstGeom prst="line">
            <a:avLst/>
          </a:prstGeom>
          <a:noFill/>
          <a:ln w="57150" cmpd="thinThick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04949" y="635726"/>
            <a:ext cx="8458200" cy="5756404"/>
          </a:xfrm>
          <a:prstGeom prst="rect">
            <a:avLst/>
          </a:prstGeom>
        </p:spPr>
        <p:txBody>
          <a:bodyPr/>
          <a:lstStyle>
            <a:lvl1pPr eaLnBrk="0" hangingPunct="0">
              <a:lnSpc>
                <a:spcPct val="100000"/>
              </a:lnSpc>
              <a:spcBef>
                <a:spcPts val="100"/>
              </a:spcBef>
              <a:spcAft>
                <a:spcPts val="400"/>
              </a:spcAft>
              <a:buFont typeface="Wingdings" pitchFamily="2" charset="2"/>
              <a:buChar char="q"/>
              <a:defRPr sz="2400">
                <a:solidFill>
                  <a:srgbClr val="002060"/>
                </a:solidFill>
              </a:defRPr>
            </a:lvl1pPr>
            <a:lvl2pPr>
              <a:spcBef>
                <a:spcPts val="100"/>
              </a:spcBef>
              <a:spcAft>
                <a:spcPts val="200"/>
              </a:spcAft>
              <a:buFont typeface="Courier New" pitchFamily="49" charset="0"/>
              <a:buChar char="o"/>
              <a:defRPr sz="1800"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2574386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17sprin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4800"/>
            <a:ext cx="6781800" cy="609600"/>
          </a:xfrm>
          <a:prstGeom prst="rect">
            <a:avLst/>
          </a:prstGeom>
          <a:gradFill>
            <a:gsLst>
              <a:gs pos="0">
                <a:srgbClr val="FFC000"/>
              </a:gs>
              <a:gs pos="39999">
                <a:schemeClr val="tx1">
                  <a:lumMod val="85000"/>
                </a:schemeClr>
              </a:gs>
              <a:gs pos="70000">
                <a:schemeClr val="tx2">
                  <a:lumMod val="90000"/>
                </a:schemeClr>
              </a:gs>
              <a:gs pos="88000">
                <a:srgbClr val="92D050"/>
              </a:gs>
              <a:gs pos="100000">
                <a:srgbClr val="8C3D91"/>
              </a:gs>
            </a:gsLst>
            <a:lin ang="5400000" scaled="0"/>
          </a:gradFill>
          <a:ln w="12700">
            <a:noFill/>
            <a:miter lim="800000"/>
            <a:headEnd/>
            <a:tailEnd/>
          </a:ln>
          <a:effectLst>
            <a:outerShdw dist="56796" dir="3806097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81000" y="1042374"/>
            <a:ext cx="5867400" cy="5129826"/>
          </a:xfrm>
          <a:prstGeom prst="rect">
            <a:avLst/>
          </a:prstGeom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 extrusionH="76200" prstMaterial="plastic">
            <a:extrusionClr>
              <a:srgbClr val="6600CC"/>
            </a:extrusionClr>
          </a:sp3d>
        </p:spPr>
        <p:txBody>
          <a:bodyPr/>
          <a:lstStyle>
            <a:lvl1pPr>
              <a:spcBef>
                <a:spcPts val="800"/>
              </a:spcBef>
              <a:spcAft>
                <a:spcPts val="200"/>
              </a:spcAft>
              <a:defRPr sz="2200">
                <a:solidFill>
                  <a:srgbClr val="002060"/>
                </a:solidFill>
              </a:defRPr>
            </a:lvl1pPr>
            <a:lvl2pPr>
              <a:spcBef>
                <a:spcPts val="400"/>
              </a:spcBef>
              <a:defRPr sz="1600"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Picture 5" descr="bar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185751" y="6359660"/>
            <a:ext cx="3726474" cy="49661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5134167" y="6050573"/>
            <a:ext cx="370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1800" baseline="0" dirty="0">
                <a:solidFill>
                  <a:srgbClr val="002060"/>
                </a:solidFill>
                <a:effectLst/>
              </a:rPr>
              <a:t>Software and Hardware Co-Design</a:t>
            </a:r>
            <a:endParaRPr lang="en-US" sz="1800" dirty="0">
              <a:solidFill>
                <a:srgbClr val="00B0F0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15367" y="378767"/>
            <a:ext cx="18181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buNone/>
            </a:pPr>
            <a:r>
              <a:rPr lang="en-US" sz="2400" b="0" cap="none" spc="0" dirty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Spring 2019</a:t>
            </a:r>
          </a:p>
        </p:txBody>
      </p:sp>
      <p:pic>
        <p:nvPicPr>
          <p:cNvPr id="15" name="Picture 2" descr="http://www.mouser.com/images/digilentinc/lrg/410-279-KI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473" y="3505200"/>
            <a:ext cx="1749425" cy="148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012328" y="5062194"/>
            <a:ext cx="1899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</a:rPr>
              <a:t>Zybo Development Board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301" y="5218491"/>
            <a:ext cx="673837" cy="69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83164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17spring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4831"/>
            <a:ext cx="8763000" cy="32173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381000" y="457200"/>
            <a:ext cx="8229600" cy="0"/>
          </a:xfrm>
          <a:prstGeom prst="line">
            <a:avLst/>
          </a:prstGeom>
          <a:noFill/>
          <a:ln w="57150" cmpd="thinThick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35792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17spring half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534400" cy="381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 flipV="1">
            <a:off x="381000" y="457200"/>
            <a:ext cx="8082379" cy="11099"/>
          </a:xfrm>
          <a:prstGeom prst="line">
            <a:avLst/>
          </a:prstGeom>
          <a:noFill/>
          <a:ln w="57150" cmpd="thinThick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228600" y="685800"/>
            <a:ext cx="44196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Font typeface="Wingdings" pitchFamily="2" charset="2"/>
              <a:buChar char="q"/>
              <a:defRPr sz="2000" b="0">
                <a:solidFill>
                  <a:srgbClr val="002060"/>
                </a:solidFill>
              </a:defRPr>
            </a:lvl1pPr>
            <a:lvl2pPr>
              <a:spcBef>
                <a:spcPts val="300"/>
              </a:spcBef>
              <a:buFont typeface="Courier New" pitchFamily="49" charset="0"/>
              <a:buChar char="o"/>
              <a:defRPr sz="1800" b="0"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922388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17spring half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3505200" cy="38100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228600" y="609600"/>
            <a:ext cx="3657600" cy="0"/>
          </a:xfrm>
          <a:prstGeom prst="line">
            <a:avLst/>
          </a:prstGeom>
          <a:noFill/>
          <a:ln w="57150" cmpd="thinThick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56853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17spring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68665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ce530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49" y="104030"/>
            <a:ext cx="8686800" cy="381000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 flipV="1">
            <a:off x="457200" y="526418"/>
            <a:ext cx="8153400" cy="0"/>
          </a:xfrm>
          <a:prstGeom prst="line">
            <a:avLst/>
          </a:prstGeom>
          <a:noFill/>
          <a:ln w="57150" cmpd="thinThick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745066"/>
            <a:ext cx="84582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buFont typeface="Wingdings" pitchFamily="2" charset="2"/>
              <a:buChar char="q"/>
              <a:defRPr sz="2000">
                <a:solidFill>
                  <a:srgbClr val="002060"/>
                </a:solidFill>
              </a:defRPr>
            </a:lvl1pPr>
            <a:lvl2pPr>
              <a:spcBef>
                <a:spcPts val="500"/>
              </a:spcBef>
              <a:spcAft>
                <a:spcPts val="400"/>
              </a:spcAft>
              <a:buFont typeface="Courier New" pitchFamily="49" charset="0"/>
              <a:buChar char="o"/>
              <a:defRPr sz="1800"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343400" y="6542842"/>
            <a:ext cx="1746742" cy="291646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© </a:t>
            </a:r>
            <a:r>
              <a:rPr lang="en-US" sz="1100" dirty="0"/>
              <a:t>Copyright 2014 Xilinx</a:t>
            </a:r>
          </a:p>
        </p:txBody>
      </p:sp>
    </p:spTree>
    <p:extLst>
      <p:ext uri="{BB962C8B-B14F-4D97-AF65-F5344CB8AC3E}">
        <p14:creationId xmlns:p14="http://schemas.microsoft.com/office/powerpoint/2010/main" val="2267898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ce530 poi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9542"/>
            <a:ext cx="8686800" cy="381000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 flipV="1">
            <a:off x="457200" y="526418"/>
            <a:ext cx="8153400" cy="0"/>
          </a:xfrm>
          <a:prstGeom prst="line">
            <a:avLst/>
          </a:prstGeom>
          <a:noFill/>
          <a:ln w="57150" cmpd="thinThick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381000" y="745066"/>
            <a:ext cx="38100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buFont typeface="Wingdings" pitchFamily="2" charset="2"/>
              <a:buChar char="q"/>
              <a:defRPr sz="2000">
                <a:solidFill>
                  <a:srgbClr val="002060"/>
                </a:solidFill>
              </a:defRPr>
            </a:lvl1pPr>
            <a:lvl2pPr>
              <a:spcBef>
                <a:spcPts val="1000"/>
              </a:spcBef>
              <a:spcAft>
                <a:spcPts val="600"/>
              </a:spcAft>
              <a:buFont typeface="Courier New" pitchFamily="49" charset="0"/>
              <a:buChar char="o"/>
              <a:defRPr sz="1800">
                <a:solidFill>
                  <a:srgbClr val="002060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343400" y="6542842"/>
            <a:ext cx="1746742" cy="291646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© </a:t>
            </a:r>
            <a:r>
              <a:rPr lang="en-US" sz="1100" dirty="0"/>
              <a:t>Copyright 2014 Xilinx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33900" y="745066"/>
            <a:ext cx="40767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buFont typeface="Wingdings" pitchFamily="2" charset="2"/>
              <a:buChar char="q"/>
              <a:defRPr sz="2000">
                <a:solidFill>
                  <a:srgbClr val="002060"/>
                </a:solidFill>
              </a:defRPr>
            </a:lvl1pPr>
            <a:lvl2pPr>
              <a:spcBef>
                <a:spcPts val="1000"/>
              </a:spcBef>
              <a:spcAft>
                <a:spcPts val="600"/>
              </a:spcAft>
              <a:buFont typeface="Courier New" pitchFamily="49" charset="0"/>
              <a:buChar char="o"/>
              <a:defRPr sz="1800">
                <a:solidFill>
                  <a:srgbClr val="002060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9745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Documents and Settings\Jennifer Lockhart\Desktop\Picture2 copy.jpg"/>
          <p:cNvPicPr>
            <a:picLocks noChangeArrowheads="1"/>
          </p:cNvPicPr>
          <p:nvPr/>
        </p:nvPicPr>
        <p:blipFill>
          <a:blip r:embed="rId14"/>
          <a:srcRect t="2487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Slide Number Placeholder 4"/>
          <p:cNvSpPr txBox="1">
            <a:spLocks/>
          </p:cNvSpPr>
          <p:nvPr/>
        </p:nvSpPr>
        <p:spPr>
          <a:xfrm>
            <a:off x="76200" y="6506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900" kern="1200">
                <a:solidFill>
                  <a:srgbClr val="FFC000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3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3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3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3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l">
              <a:buFontTx/>
              <a:buNone/>
            </a:pPr>
            <a:r>
              <a:rPr lang="en-US" b="0" dirty="0">
                <a:solidFill>
                  <a:srgbClr val="0070C0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Lecture 17</a:t>
            </a:r>
            <a:r>
              <a:rPr lang="en-US" b="0" baseline="0" dirty="0">
                <a:solidFill>
                  <a:srgbClr val="0070C0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 Verilog uart IP  Spring </a:t>
            </a:r>
            <a:r>
              <a:rPr lang="en-US" b="0" dirty="0">
                <a:solidFill>
                  <a:srgbClr val="0070C0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2019 HUST --  </a:t>
            </a:r>
            <a:fld id="{8D53829D-69C5-427B-BC55-CADFE39DF8BA}" type="slidenum">
              <a:rPr lang="en-US" b="0" smtClean="0">
                <a:solidFill>
                  <a:srgbClr val="0070C0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pPr algn="l">
                <a:buFontTx/>
                <a:buNone/>
              </a:pPr>
              <a:t>‹#›</a:t>
            </a:fld>
            <a:endParaRPr lang="en-US" b="0" dirty="0">
              <a:solidFill>
                <a:srgbClr val="0070C0"/>
              </a:solidFill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6506103"/>
            <a:ext cx="2312133" cy="318915"/>
          </a:xfrm>
          <a:prstGeom prst="rect">
            <a:avLst/>
          </a:prstGeom>
        </p:spPr>
      </p:pic>
      <p:pic>
        <p:nvPicPr>
          <p:cNvPr id="9" name="Picture 8" descr="All_Programmable_Lock_up.jpg"/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0000" y="5791200"/>
            <a:ext cx="1251442" cy="50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3205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p:hf hdr="0" ftr="0" dt="0"/>
  <p:txStyles>
    <p:titleStyle>
      <a:lvl1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Tahom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Tahom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Tahom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rgbClr val="0000FF"/>
          </a:solidFill>
          <a:latin typeface="Tahom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rgbClr val="0000FF"/>
          </a:solidFill>
          <a:latin typeface="Tahom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rgbClr val="0000FF"/>
          </a:solidFill>
          <a:latin typeface="Tahom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rgbClr val="0000FF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60000"/>
        </a:spcBef>
        <a:spcAft>
          <a:spcPct val="0"/>
        </a:spcAft>
        <a:buClr>
          <a:srgbClr val="6600CC"/>
        </a:buClr>
        <a:buFont typeface="Wingdings" pitchFamily="2" charset="2"/>
        <a:buChar char="q"/>
        <a:defRPr kumimoji="1" sz="2200">
          <a:solidFill>
            <a:srgbClr val="FF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40000"/>
        </a:spcBef>
        <a:spcAft>
          <a:spcPct val="0"/>
        </a:spcAft>
        <a:buClr>
          <a:srgbClr val="6600CC"/>
        </a:buClr>
        <a:buFont typeface="Courier New" pitchFamily="49" charset="0"/>
        <a:buChar char="o"/>
        <a:defRPr kumimoji="1" sz="1800">
          <a:solidFill>
            <a:srgbClr val="FF0000"/>
          </a:solidFill>
          <a:latin typeface="+mn-lt"/>
        </a:defRPr>
      </a:lvl2pPr>
      <a:lvl3pPr marL="11430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6600CC"/>
        </a:buClr>
        <a:buFont typeface="Vivaldi" pitchFamily="66" charset="0"/>
        <a:buChar char="#"/>
        <a:defRPr kumimoji="1">
          <a:solidFill>
            <a:srgbClr val="FF0000"/>
          </a:solidFill>
          <a:latin typeface="+mn-lt"/>
        </a:defRPr>
      </a:lvl3pPr>
      <a:lvl4pPr marL="1600200" indent="-228600" algn="l" rtl="0" eaLnBrk="1" fontAlgn="base" hangingPunct="1">
        <a:lnSpc>
          <a:spcPct val="75000"/>
        </a:lnSpc>
        <a:spcBef>
          <a:spcPct val="30000"/>
        </a:spcBef>
        <a:spcAft>
          <a:spcPct val="0"/>
        </a:spcAft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lnSpc>
          <a:spcPct val="75000"/>
        </a:lnSpc>
        <a:spcBef>
          <a:spcPct val="3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lnSpc>
          <a:spcPct val="75000"/>
        </a:lnSpc>
        <a:spcBef>
          <a:spcPct val="3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lnSpc>
          <a:spcPct val="75000"/>
        </a:lnSpc>
        <a:spcBef>
          <a:spcPct val="3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lnSpc>
          <a:spcPct val="75000"/>
        </a:lnSpc>
        <a:spcBef>
          <a:spcPct val="3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lnSpc>
          <a:spcPct val="75000"/>
        </a:lnSpc>
        <a:spcBef>
          <a:spcPct val="3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17 Verilog uart ip and Lab #9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Verilog uart Modules from Xilinx uart sources</a:t>
            </a:r>
          </a:p>
          <a:p>
            <a:r>
              <a:rPr lang="en-US" dirty="0"/>
              <a:t>Make an IP for the uart module</a:t>
            </a:r>
          </a:p>
          <a:p>
            <a:r>
              <a:rPr lang="en-US" dirty="0"/>
              <a:t>Clock Sources for PL circuits</a:t>
            </a:r>
          </a:p>
          <a:p>
            <a:r>
              <a:rPr lang="en-US" dirty="0"/>
              <a:t>Add the uart IP to Repository</a:t>
            </a:r>
          </a:p>
          <a:p>
            <a:r>
              <a:rPr lang="en-US" dirty="0"/>
              <a:t>Include the uart module IP in the block design from Lab #9 Part 2</a:t>
            </a:r>
          </a:p>
          <a:p>
            <a:r>
              <a:rPr lang="en-US" dirty="0"/>
              <a:t>Clock and reset for the uart IP</a:t>
            </a:r>
          </a:p>
          <a:p>
            <a:r>
              <a:rPr lang="en-US" dirty="0"/>
              <a:t>Launch SDK and write C code to read two TMP101 sensors and display the values in C and F to both custom uart terminal and standard terminal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257800"/>
            <a:ext cx="933450" cy="7276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524000"/>
            <a:ext cx="1121561" cy="153451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IP to Repository of the Vivado IP Catalog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If you cannot see your new ip in your IP Catalog, add it to Catalog.</a:t>
            </a:r>
          </a:p>
          <a:p>
            <a:r>
              <a:rPr lang="en-US" dirty="0"/>
              <a:t>Click Project Settings, Select IP</a:t>
            </a:r>
          </a:p>
          <a:p>
            <a:r>
              <a:rPr lang="en-US" dirty="0"/>
              <a:t>Choose Add Repository and uart_ip repository directory</a:t>
            </a:r>
          </a:p>
          <a:p>
            <a:r>
              <a:rPr lang="en-US" dirty="0"/>
              <a:t>Select the IP</a:t>
            </a:r>
          </a:p>
          <a:p>
            <a:r>
              <a:rPr lang="en-US" dirty="0"/>
              <a:t>Click Apply. Click OK. Now the ip is ready to be used.</a:t>
            </a:r>
          </a:p>
          <a:p>
            <a:r>
              <a:rPr lang="en-US" dirty="0"/>
              <a:t>After the ip is changed, the ip component in a block design will need to be updated: right click on the component to open Edit in IP Packager. Repackage this ip and return to your block design.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180" y="3936082"/>
            <a:ext cx="3767137" cy="280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63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Add the IP and AXI_GPIO block to Zynq block design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project entitled lab9part2I2CuartIP</a:t>
            </a:r>
          </a:p>
          <a:p>
            <a:r>
              <a:rPr lang="en-US" dirty="0"/>
              <a:t>Create a block design for two I2C modules as in Lab 9 Part 2</a:t>
            </a:r>
          </a:p>
          <a:p>
            <a:pPr lvl="1"/>
            <a:r>
              <a:rPr lang="en-US" dirty="0"/>
              <a:t>Keep or enable M_AXI_GP0, FCLK_CLK0, and FCLK_RESET0_N</a:t>
            </a:r>
          </a:p>
          <a:p>
            <a:r>
              <a:rPr lang="en-US" dirty="0"/>
              <a:t>Make sure to “Run Block Automation” right after zynq7 processing system is added.</a:t>
            </a:r>
          </a:p>
          <a:p>
            <a:r>
              <a:rPr lang="en-US" dirty="0"/>
              <a:t>Add UARTmodule2018spring_v1_0 IP to Vivado Repository </a:t>
            </a:r>
          </a:p>
          <a:p>
            <a:r>
              <a:rPr lang="en-US" dirty="0"/>
              <a:t>Add UARTmodule2018spring_v1_0 IP to the Block Design</a:t>
            </a: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362200" y="3733800"/>
            <a:ext cx="3810000" cy="285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79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Add AXI_GPIO 0 and 1 to Zynq block design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two AXI_GPIO ip to block design</a:t>
            </a:r>
          </a:p>
          <a:p>
            <a:pPr lvl="1"/>
            <a:r>
              <a:rPr lang="en-US" dirty="0"/>
              <a:t>Set gpio 0 to have two channels: 1 and 2 and gpio 1 to have one channel</a:t>
            </a:r>
          </a:p>
          <a:p>
            <a:pPr lvl="1"/>
            <a:r>
              <a:rPr lang="en-US" dirty="0"/>
              <a:t>Choose both channels to be custom</a:t>
            </a:r>
          </a:p>
          <a:p>
            <a:pPr lvl="1"/>
            <a:r>
              <a:rPr lang="en-US" dirty="0"/>
              <a:t>For gpio 0, Set channel 1, to be 8 bit output for tx_data and channel 2 to be 1 bit output for write_to_uart.</a:t>
            </a:r>
          </a:p>
          <a:p>
            <a:pPr lvl="1"/>
            <a:r>
              <a:rPr lang="en-US" dirty="0"/>
              <a:t>For gpio 1, set channel 1 to be 1 bit input for tx_full.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576251"/>
            <a:ext cx="4724400" cy="29137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3174767"/>
            <a:ext cx="4114800" cy="355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52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TMP101 Breakout Board Circuit Schematic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TMP101 breakout board</a:t>
            </a:r>
          </a:p>
          <a:p>
            <a:r>
              <a:rPr lang="en-US" dirty="0"/>
              <a:t>Pin 1 SCL</a:t>
            </a:r>
          </a:p>
          <a:p>
            <a:r>
              <a:rPr lang="en-US" dirty="0"/>
              <a:t>Pin 2 SDA</a:t>
            </a:r>
          </a:p>
          <a:p>
            <a:r>
              <a:rPr lang="en-US" dirty="0"/>
              <a:t>Pin 3 GND</a:t>
            </a:r>
          </a:p>
          <a:p>
            <a:r>
              <a:rPr lang="en-US" dirty="0"/>
              <a:t>Pin 4 V+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524556"/>
            <a:ext cx="1828800" cy="250215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3505200" y="4286691"/>
            <a:ext cx="5410200" cy="240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826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Block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axi_gpio_0 to write to tx_data and write_to_uart</a:t>
            </a:r>
          </a:p>
          <a:p>
            <a:r>
              <a:rPr lang="en-US" dirty="0"/>
              <a:t>axi_gpio_1 to read from tx_full</a:t>
            </a:r>
          </a:p>
          <a:p>
            <a:r>
              <a:rPr lang="en-US" dirty="0"/>
              <a:t>Clock is FCLK_CLK0, reset is FCLK_RESET0_N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057400"/>
            <a:ext cx="8434251" cy="449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87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 Assignment and xdc file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UART 1 on MIO: MIO 48, MIO 49</a:t>
            </a:r>
          </a:p>
          <a:p>
            <a:r>
              <a:rPr lang="en-US" dirty="0"/>
              <a:t>I2C 0 on MIO: SCL on MIO 14 (JF9), SDA on MIO 15 (JF10) on Pmod F</a:t>
            </a:r>
          </a:p>
          <a:p>
            <a:r>
              <a:rPr lang="en-US" dirty="0"/>
              <a:t>I2C 1 on EMIO: SCL on V20 (JB3), rx on W20 (JB4) on Pmod C</a:t>
            </a:r>
          </a:p>
          <a:p>
            <a:r>
              <a:rPr lang="en-US" dirty="0"/>
              <a:t>Custom uart ip: tx on V15 (JC1), rx on W15 (JC2) on Pmod 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901798"/>
            <a:ext cx="81438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8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SDK and Create a Software Project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I2C 0 Peripheral Device is PS7_I2C_0</a:t>
            </a:r>
          </a:p>
          <a:p>
            <a:pPr lvl="1"/>
            <a:r>
              <a:rPr lang="en-US" dirty="0"/>
              <a:t>Use I2C Software Driver in the PS Block: iicps v2_3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UARTmodule2018spring_v1_0 IP is connected through AXI_GPIO_0 and AXI_GPIO_1</a:t>
            </a:r>
          </a:p>
          <a:p>
            <a:pPr lvl="1"/>
            <a:r>
              <a:rPr lang="en-US" dirty="0"/>
              <a:t>Dual ports on GPIO_0 and single port on GPIO_1</a:t>
            </a:r>
          </a:p>
          <a:p>
            <a:pPr lvl="1"/>
            <a:r>
              <a:rPr lang="en-US" dirty="0"/>
              <a:t>Use XGpio device driver, </a:t>
            </a:r>
            <a:r>
              <a:rPr lang="en-GB" dirty="0"/>
              <a:t>gpio v4_0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1535217"/>
            <a:ext cx="4410075" cy="1762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884" y="1937817"/>
            <a:ext cx="3915991" cy="1115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4505754"/>
            <a:ext cx="3886200" cy="1885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4953000"/>
            <a:ext cx="39147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13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xgpio.c: initialization and Basic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int XGpio_Initialize(XGpio *InstancePtr, u16 DeviceId);</a:t>
            </a:r>
          </a:p>
          <a:p>
            <a:r>
              <a:rPr lang="en-US" dirty="0"/>
              <a:t>XGpio_Config *XGpio_LookupConfig(u16 DeviceId);</a:t>
            </a:r>
          </a:p>
          <a:p>
            <a:r>
              <a:rPr lang="en-US" dirty="0"/>
              <a:t>int XGpio_CfgInitialize(XGpio *InstancePtr, XGpio_Config * Config, u32 EffectiveAddr);</a:t>
            </a:r>
          </a:p>
          <a:p>
            <a:endParaRPr lang="en-US" dirty="0"/>
          </a:p>
          <a:p>
            <a:r>
              <a:rPr lang="en-US" dirty="0"/>
              <a:t>void XGpio_SetDataDirection(XGpio *InstancePtr, unsigned Channel, u32 DirectionMask);</a:t>
            </a:r>
          </a:p>
          <a:p>
            <a:r>
              <a:rPr lang="en-US" dirty="0"/>
              <a:t>u32 XGpio_GetDataDirection(XGpio *InstancePtr, unsigned Channel);</a:t>
            </a:r>
          </a:p>
          <a:p>
            <a:endParaRPr lang="en-US" dirty="0"/>
          </a:p>
          <a:p>
            <a:r>
              <a:rPr lang="en-US" dirty="0"/>
              <a:t>u32 XGpio_DiscreteRead(XGpio *InstancePtr, unsigned Channel);</a:t>
            </a:r>
          </a:p>
          <a:p>
            <a:endParaRPr lang="en-US" dirty="0"/>
          </a:p>
          <a:p>
            <a:r>
              <a:rPr lang="en-US" dirty="0"/>
              <a:t>void XGpio_DiscreteWrite(XGpio *InstancePtr, unsigned Channel, u32 data);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732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Xgpio Functions for UARTmodule2019spring_v1_0 ip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Define a device </a:t>
            </a:r>
          </a:p>
          <a:p>
            <a:pPr lvl="1"/>
            <a:r>
              <a:rPr lang="pt-BR" dirty="0"/>
              <a:t>Xgpio uart1;</a:t>
            </a:r>
          </a:p>
          <a:p>
            <a:r>
              <a:rPr lang="pt-BR" dirty="0"/>
              <a:t>Initialize the device</a:t>
            </a:r>
          </a:p>
          <a:p>
            <a:pPr lvl="1"/>
            <a:r>
              <a:rPr lang="pt-BR" dirty="0"/>
              <a:t>XGpio_Initialize(&amp;uart1, </a:t>
            </a:r>
            <a:r>
              <a:rPr lang="en-US" dirty="0"/>
              <a:t>XPAR_AXI_GPIO_0_DEVICE_ID</a:t>
            </a:r>
            <a:r>
              <a:rPr lang="pt-BR" dirty="0"/>
              <a:t>);</a:t>
            </a:r>
          </a:p>
          <a:p>
            <a:r>
              <a:rPr lang="en-US" dirty="0"/>
              <a:t>Set I/O directions to be output for both channel 1 and channel 2</a:t>
            </a:r>
          </a:p>
          <a:p>
            <a:pPr lvl="1"/>
            <a:r>
              <a:rPr lang="en-US" dirty="0"/>
              <a:t>XGpio_SetDataDirection(&amp;uart1, 1, 0x00000000);</a:t>
            </a:r>
          </a:p>
          <a:p>
            <a:pPr lvl="1"/>
            <a:r>
              <a:rPr lang="en-US" dirty="0"/>
              <a:t>XGpio_SetDataDirection(&amp;uart1, 2, 0x00000000);</a:t>
            </a:r>
          </a:p>
          <a:p>
            <a:r>
              <a:rPr lang="en-US" dirty="0"/>
              <a:t>Write to channel 1 to send an ASCII word</a:t>
            </a:r>
          </a:p>
          <a:p>
            <a:pPr lvl="1"/>
            <a:r>
              <a:rPr lang="en-US" dirty="0"/>
              <a:t>XGpio_DiscreteWrite(&amp;uart1, 1, data);</a:t>
            </a:r>
          </a:p>
          <a:p>
            <a:r>
              <a:rPr lang="en-US" dirty="0"/>
              <a:t>Write to channel 2 to send write_to_uart=1</a:t>
            </a:r>
          </a:p>
          <a:p>
            <a:pPr lvl="1"/>
            <a:r>
              <a:rPr lang="en-US" dirty="0"/>
              <a:t>XGpio_DiscreteWrite(&amp;uart1, 2, 1);</a:t>
            </a:r>
          </a:p>
          <a:p>
            <a:r>
              <a:rPr lang="en-US" dirty="0"/>
              <a:t>Write to channel 2 to send write_to_uart signal=0</a:t>
            </a:r>
          </a:p>
          <a:p>
            <a:pPr lvl="1"/>
            <a:r>
              <a:rPr lang="en-US" dirty="0"/>
              <a:t>XGpio_DiscreteWrite(&amp;uart1, 2, 0);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39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#9 Part 2: two TMP101 and two URAT Terminals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85801"/>
            <a:ext cx="4177781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EBDB25-F60F-4B0A-9582-4124AB8E452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85800" y="4284136"/>
            <a:ext cx="3886200" cy="2345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33FA3B-F70C-42F0-A516-A39A90B6A3F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815840" y="4284136"/>
            <a:ext cx="3642360" cy="234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5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Module  UARTmodule2019spring.v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Read_from_uart and write_to_uart are active</a:t>
            </a:r>
            <a:br>
              <a:rPr lang="en-US" dirty="0"/>
            </a:br>
            <a:r>
              <a:rPr lang="en-US" dirty="0"/>
              <a:t>high level signals</a:t>
            </a:r>
          </a:p>
          <a:p>
            <a:pPr lvl="1"/>
            <a:r>
              <a:rPr lang="en-US" dirty="0"/>
              <a:t>They are turned into one shot signals in the module</a:t>
            </a:r>
          </a:p>
          <a:p>
            <a:r>
              <a:rPr lang="en-US" dirty="0"/>
              <a:t>Three parameters are defined parameter TRANSMITTED_BITS=8,</a:t>
            </a:r>
            <a:br>
              <a:rPr lang="en-US" dirty="0"/>
            </a:br>
            <a:r>
              <a:rPr lang="en-US" dirty="0"/>
              <a:t>BAUDRATE=20'd19200, FREQUENCY=30'd50000000;</a:t>
            </a:r>
          </a:p>
          <a:p>
            <a:r>
              <a:rPr lang="en-US" dirty="0"/>
              <a:t>To transmit a byte, </a:t>
            </a:r>
          </a:p>
          <a:p>
            <a:pPr lvl="1"/>
            <a:r>
              <a:rPr lang="en-US" dirty="0"/>
              <a:t>Check if tx_full is full, if it is not, place data on tx_data and set write_to_uart to high to put data on</a:t>
            </a:r>
            <a:br>
              <a:rPr lang="en-US" dirty="0"/>
            </a:br>
            <a:r>
              <a:rPr lang="en-US" dirty="0"/>
              <a:t>sending buffer</a:t>
            </a:r>
          </a:p>
          <a:p>
            <a:r>
              <a:rPr lang="en-US" dirty="0"/>
              <a:t>To receive,</a:t>
            </a:r>
          </a:p>
          <a:p>
            <a:pPr lvl="1"/>
            <a:r>
              <a:rPr lang="en-US" dirty="0"/>
              <a:t>Check if rx_data_present, if it is</a:t>
            </a:r>
            <a:br>
              <a:rPr lang="en-US" dirty="0"/>
            </a:br>
            <a:r>
              <a:rPr lang="en-US" dirty="0"/>
              <a:t>read data on rx_data, </a:t>
            </a:r>
            <a:br>
              <a:rPr lang="en-US" dirty="0"/>
            </a:br>
            <a:r>
              <a:rPr lang="en-US" dirty="0"/>
              <a:t>set read_from_uart to high</a:t>
            </a:r>
            <a:br>
              <a:rPr lang="en-US" dirty="0"/>
            </a:br>
            <a:r>
              <a:rPr lang="en-US" dirty="0"/>
              <a:t>remove it from receiving buffer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E8BEC7-ACF7-46B6-AC7D-37E54D6896B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352800"/>
            <a:ext cx="3657600" cy="310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86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sprintf() to write to a string and send it to the new uart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 sprintf (char *str, const char *format, ….)</a:t>
            </a:r>
          </a:p>
          <a:p>
            <a:pPr lvl="1"/>
            <a:r>
              <a:rPr lang="en-US" dirty="0"/>
              <a:t>printf to a string pointed by str instead of standard terminal.</a:t>
            </a:r>
          </a:p>
          <a:p>
            <a:pPr lvl="1"/>
            <a:r>
              <a:rPr lang="en-US" dirty="0"/>
              <a:t>Return the total number of characters written to str, exclucing the null-character appended at the end of the string. A negative number is returned in case of failure.</a:t>
            </a:r>
          </a:p>
          <a:p>
            <a:pPr lvl="1"/>
            <a:r>
              <a:rPr lang="en-US" dirty="0"/>
              <a:t>Example, char Message[20]; float pi=3.14159;</a:t>
            </a:r>
            <a:br>
              <a:rPr lang="en-US" dirty="0"/>
            </a:br>
            <a:r>
              <a:rPr lang="en-US" dirty="0" err="1"/>
              <a:t>sprintf</a:t>
            </a:r>
            <a:r>
              <a:rPr lang="en-US" dirty="0"/>
              <a:t>(Message, “Test sprint to write pi %7.5f”, pi); </a:t>
            </a:r>
          </a:p>
          <a:p>
            <a:pPr lvl="1"/>
            <a:r>
              <a:rPr lang="en-US" dirty="0"/>
              <a:t>//%7.5f specifies 7 total digits and 5 fraction digits.</a:t>
            </a:r>
          </a:p>
          <a:p>
            <a:r>
              <a:rPr lang="en-US" dirty="0"/>
              <a:t>How to send a string to uart: </a:t>
            </a:r>
          </a:p>
          <a:p>
            <a:pPr lvl="1"/>
            <a:r>
              <a:rPr lang="en-US" dirty="0"/>
              <a:t>strlen(Message)=number of characters</a:t>
            </a:r>
          </a:p>
          <a:p>
            <a:pPr lvl="1"/>
            <a:r>
              <a:rPr lang="en-US" dirty="0"/>
              <a:t>Check to make sure tx_full is false.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4724400"/>
            <a:ext cx="6105525" cy="206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2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Module  UARTmodule2018spring.v</a:t>
            </a: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EA655C-FB03-4250-B0ED-B1330BB7C0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8600" y="1295400"/>
            <a:ext cx="8534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06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Project for UARTmodule2019spring.v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project for UARTmodule2019spring.v</a:t>
            </a:r>
          </a:p>
          <a:p>
            <a:r>
              <a:rPr lang="en-US" dirty="0"/>
              <a:t>Create a new RTL project entitled uart_ip.</a:t>
            </a:r>
          </a:p>
          <a:p>
            <a:r>
              <a:rPr lang="en-US" dirty="0"/>
              <a:t>Select Zybo as the board for this project.</a:t>
            </a:r>
          </a:p>
          <a:p>
            <a:r>
              <a:rPr lang="en-US" dirty="0"/>
              <a:t>Add all Verilog files for UARTmodule2019spring.v to this project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FA1ECB-A279-4B1B-8A17-C8B46C273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2819400"/>
            <a:ext cx="9144000" cy="337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208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an IP of UARTmodule2019spring.v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Tools-&gt;Create and Package IP, and Next.</a:t>
            </a:r>
          </a:p>
          <a:p>
            <a:r>
              <a:rPr lang="en-US" dirty="0"/>
              <a:t>Choose “Package your current project” , Next.</a:t>
            </a:r>
          </a:p>
          <a:p>
            <a:r>
              <a:rPr lang="en-US" dirty="0"/>
              <a:t>Choose “Include IP generated files” and specify a location for this IP. Next and Finish.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warning may appear. Reset should be active low. Make this change and repackage this ip. This warning still appears. Ignore it.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5291779"/>
            <a:ext cx="8591550" cy="1209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2286000"/>
            <a:ext cx="64198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67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and Package the IP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Review and Package -&gt; Choose “Package IP”, Next.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Choose IP Catalog and type UART to see the new ip.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5451474"/>
            <a:ext cx="2800350" cy="1276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79" y="5194299"/>
            <a:ext cx="4991100" cy="1533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78BE14-9AAE-4961-96BB-A45614E894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612" y="1241618"/>
            <a:ext cx="8115300" cy="31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57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Zybo Clock Sources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50MHz crystal oscillator</a:t>
            </a:r>
          </a:p>
          <a:p>
            <a:r>
              <a:rPr lang="en-US" dirty="0"/>
              <a:t>The PL has two MMCM (mixed-mode clock manager) and two PLL’s</a:t>
            </a:r>
          </a:p>
          <a:p>
            <a:r>
              <a:rPr lang="en-US" dirty="0"/>
              <a:t>Four PS reference clocks and the 125MHz external reference can be used to drive PS</a:t>
            </a:r>
          </a:p>
          <a:p>
            <a:r>
              <a:rPr lang="en-US" dirty="0"/>
              <a:t>Choose to drive PL with FCLK_CLK[0] which also drives AXI blocks.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525" y="3276600"/>
            <a:ext cx="6543675" cy="284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25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Configuration of Zynq Processing System (5.5)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CPU at 650MHz</a:t>
            </a:r>
          </a:p>
          <a:p>
            <a:r>
              <a:rPr lang="en-US" dirty="0"/>
              <a:t>DDR at 525MHz</a:t>
            </a:r>
          </a:p>
          <a:p>
            <a:r>
              <a:rPr lang="en-US" dirty="0"/>
              <a:t>PL Fabric on FCLK_CLK0 at 50 MHz, change this clock to match your uart clock</a:t>
            </a:r>
          </a:p>
          <a:p>
            <a:r>
              <a:rPr lang="en-US" dirty="0"/>
              <a:t>TTC0 at 133MHz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348" y="2362200"/>
            <a:ext cx="6003077" cy="426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014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 signal 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Choose FCLK_RESET0_N as the reset signal for the ip. This signal is active low. Therefore, all resets in the ip must be active low.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3827423"/>
            <a:ext cx="5476875" cy="29771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473189"/>
            <a:ext cx="8229600" cy="222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5374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 with bullets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4D4D4D"/>
        </a:dk1>
        <a:lt1>
          <a:srgbClr val="FFFFFF"/>
        </a:lt1>
        <a:dk2>
          <a:srgbClr val="006666"/>
        </a:dk2>
        <a:lt2>
          <a:srgbClr val="CC9900"/>
        </a:lt2>
        <a:accent1>
          <a:srgbClr val="CC9900"/>
        </a:accent1>
        <a:accent2>
          <a:srgbClr val="800000"/>
        </a:accent2>
        <a:accent3>
          <a:srgbClr val="AAB8B8"/>
        </a:accent3>
        <a:accent4>
          <a:srgbClr val="DADADA"/>
        </a:accent4>
        <a:accent5>
          <a:srgbClr val="E2CAAA"/>
        </a:accent5>
        <a:accent6>
          <a:srgbClr val="730000"/>
        </a:accent6>
        <a:hlink>
          <a:srgbClr val="C0C0C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10000"/>
        </a:dk1>
        <a:lt1>
          <a:srgbClr val="C0C0C0"/>
        </a:lt1>
        <a:dk2>
          <a:srgbClr val="010000"/>
        </a:dk2>
        <a:lt2>
          <a:srgbClr val="C0C0C0"/>
        </a:lt2>
        <a:accent1>
          <a:srgbClr val="969696"/>
        </a:accent1>
        <a:accent2>
          <a:srgbClr val="000000"/>
        </a:accent2>
        <a:accent3>
          <a:srgbClr val="DCDCDC"/>
        </a:accent3>
        <a:accent4>
          <a:srgbClr val="010000"/>
        </a:accent4>
        <a:accent5>
          <a:srgbClr val="C9C9C9"/>
        </a:accent5>
        <a:accent6>
          <a:srgbClr val="000000"/>
        </a:accent6>
        <a:hlink>
          <a:srgbClr val="FFFF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4D4D4D"/>
        </a:dk1>
        <a:lt1>
          <a:srgbClr val="99CCFF"/>
        </a:lt1>
        <a:dk2>
          <a:srgbClr val="4D4D4D"/>
        </a:dk2>
        <a:lt2>
          <a:srgbClr val="000000"/>
        </a:lt2>
        <a:accent1>
          <a:srgbClr val="990099"/>
        </a:accent1>
        <a:accent2>
          <a:srgbClr val="FFCC00"/>
        </a:accent2>
        <a:accent3>
          <a:srgbClr val="CAE2FF"/>
        </a:accent3>
        <a:accent4>
          <a:srgbClr val="404040"/>
        </a:accent4>
        <a:accent5>
          <a:srgbClr val="CAAACA"/>
        </a:accent5>
        <a:accent6>
          <a:srgbClr val="E7B900"/>
        </a:accent6>
        <a:hlink>
          <a:srgbClr val="FFFF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00"/>
        </a:lt1>
        <a:dk2>
          <a:srgbClr val="000066"/>
        </a:dk2>
        <a:lt2>
          <a:srgbClr val="99CC00"/>
        </a:lt2>
        <a:accent1>
          <a:srgbClr val="99CC00"/>
        </a:accent1>
        <a:accent2>
          <a:srgbClr val="FFFF00"/>
        </a:accent2>
        <a:accent3>
          <a:srgbClr val="AAAAB8"/>
        </a:accent3>
        <a:accent4>
          <a:srgbClr val="DADA00"/>
        </a:accent4>
        <a:accent5>
          <a:srgbClr val="CAE2AA"/>
        </a:accent5>
        <a:accent6>
          <a:srgbClr val="E7E700"/>
        </a:accent6>
        <a:hlink>
          <a:srgbClr val="9999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969696"/>
        </a:dk1>
        <a:lt1>
          <a:srgbClr val="FFCC00"/>
        </a:lt1>
        <a:dk2>
          <a:srgbClr val="FF6600"/>
        </a:dk2>
        <a:lt2>
          <a:srgbClr val="009900"/>
        </a:lt2>
        <a:accent1>
          <a:srgbClr val="FFCC00"/>
        </a:accent1>
        <a:accent2>
          <a:srgbClr val="009900"/>
        </a:accent2>
        <a:accent3>
          <a:srgbClr val="FFB8AA"/>
        </a:accent3>
        <a:accent4>
          <a:srgbClr val="DAAE00"/>
        </a:accent4>
        <a:accent5>
          <a:srgbClr val="FFE2AA"/>
        </a:accent5>
        <a:accent6>
          <a:srgbClr val="008A00"/>
        </a:accent6>
        <a:hlink>
          <a:srgbClr val="FFFFFF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CC00"/>
        </a:lt1>
        <a:dk2>
          <a:srgbClr val="336600"/>
        </a:dk2>
        <a:lt2>
          <a:srgbClr val="969696"/>
        </a:lt2>
        <a:accent1>
          <a:srgbClr val="336600"/>
        </a:accent1>
        <a:accent2>
          <a:srgbClr val="CCCC00"/>
        </a:accent2>
        <a:accent3>
          <a:srgbClr val="FFE2AA"/>
        </a:accent3>
        <a:accent4>
          <a:srgbClr val="000000"/>
        </a:accent4>
        <a:accent5>
          <a:srgbClr val="ADB8AA"/>
        </a:accent5>
        <a:accent6>
          <a:srgbClr val="B9B900"/>
        </a:accent6>
        <a:hlink>
          <a:srgbClr val="FFFFFF"/>
        </a:hlink>
        <a:folHlink>
          <a:srgbClr val="FFFFA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10000"/>
        </a:dk1>
        <a:lt1>
          <a:srgbClr val="99CCFF"/>
        </a:lt1>
        <a:dk2>
          <a:srgbClr val="666633"/>
        </a:dk2>
        <a:lt2>
          <a:srgbClr val="969696"/>
        </a:lt2>
        <a:accent1>
          <a:srgbClr val="666633"/>
        </a:accent1>
        <a:accent2>
          <a:srgbClr val="FFCC00"/>
        </a:accent2>
        <a:accent3>
          <a:srgbClr val="CAE2FF"/>
        </a:accent3>
        <a:accent4>
          <a:srgbClr val="010000"/>
        </a:accent4>
        <a:accent5>
          <a:srgbClr val="B8B8AD"/>
        </a:accent5>
        <a:accent6>
          <a:srgbClr val="E7B900"/>
        </a:accent6>
        <a:hlink>
          <a:srgbClr val="FFFFFF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9900CC"/>
        </a:dk1>
        <a:lt1>
          <a:srgbClr val="FFCC00"/>
        </a:lt1>
        <a:dk2>
          <a:srgbClr val="FF3300"/>
        </a:dk2>
        <a:lt2>
          <a:srgbClr val="969696"/>
        </a:lt2>
        <a:accent1>
          <a:srgbClr val="FF3300"/>
        </a:accent1>
        <a:accent2>
          <a:srgbClr val="FFCC00"/>
        </a:accent2>
        <a:accent3>
          <a:srgbClr val="FFE2AA"/>
        </a:accent3>
        <a:accent4>
          <a:srgbClr val="8200AE"/>
        </a:accent4>
        <a:accent5>
          <a:srgbClr val="FFADAA"/>
        </a:accent5>
        <a:accent6>
          <a:srgbClr val="E7B900"/>
        </a:accent6>
        <a:hlink>
          <a:srgbClr val="FFFFFF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10spring2017SoC Vivado, Zynq-7000" id="{ABE65AE7-A4EF-451D-A42F-6182CD7A4176}" vid="{C6A3C767-86A2-40C8-85BE-312FF72B164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2017spring software and hardware template</Template>
  <TotalTime>11571</TotalTime>
  <Words>1209</Words>
  <Application>Microsoft Office PowerPoint</Application>
  <PresentationFormat>On-screen Show (4:3)</PresentationFormat>
  <Paragraphs>156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Courier New</vt:lpstr>
      <vt:lpstr>Tahoma</vt:lpstr>
      <vt:lpstr>Times</vt:lpstr>
      <vt:lpstr>Times New Roman</vt:lpstr>
      <vt:lpstr>Vivaldi</vt:lpstr>
      <vt:lpstr>Wingdings</vt:lpstr>
      <vt:lpstr>slide with bullets</vt:lpstr>
      <vt:lpstr>Lecture 17 Verilog uart ip and Lab #9 Part 2</vt:lpstr>
      <vt:lpstr>UART Module  UARTmodule2019spring.v</vt:lpstr>
      <vt:lpstr>UART Module  UARTmodule2018spring.v</vt:lpstr>
      <vt:lpstr>Create a Project for UARTmodule2019spring.v</vt:lpstr>
      <vt:lpstr>Making an IP of UARTmodule2019spring.v</vt:lpstr>
      <vt:lpstr>Review and Package the IP</vt:lpstr>
      <vt:lpstr>Zybo Clock Sources</vt:lpstr>
      <vt:lpstr>Clock Configuration of Zynq Processing System (5.5)</vt:lpstr>
      <vt:lpstr>Reset signal </vt:lpstr>
      <vt:lpstr>Add IP to Repository of the Vivado IP Catalog</vt:lpstr>
      <vt:lpstr>Add the IP and AXI_GPIO block to Zynq block design</vt:lpstr>
      <vt:lpstr>Add AXI_GPIO 0 and 1 to Zynq block design</vt:lpstr>
      <vt:lpstr>TMP101 Breakout Board Circuit Schematic</vt:lpstr>
      <vt:lpstr>The Block Design</vt:lpstr>
      <vt:lpstr>Pin Assignment and xdc file</vt:lpstr>
      <vt:lpstr>Launch SDK and Create a Software Project</vt:lpstr>
      <vt:lpstr>xgpio.c: initialization and Basic Functions</vt:lpstr>
      <vt:lpstr>Xgpio Functions for UARTmodule2019spring_v1_0 ip </vt:lpstr>
      <vt:lpstr>Lab #9 Part 2: two TMP101 and two URAT Terminals</vt:lpstr>
      <vt:lpstr>sprintf() to write to a string and send it to the new uart</vt:lpstr>
    </vt:vector>
  </TitlesOfParts>
  <Company>Rose-Hulman Inst of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 430 Microcomputers</dc:title>
  <dc:creator>Laptop Software Suite</dc:creator>
  <cp:lastModifiedBy>guest_user</cp:lastModifiedBy>
  <cp:revision>1388</cp:revision>
  <cp:lastPrinted>2017-01-08T23:34:41Z</cp:lastPrinted>
  <dcterms:created xsi:type="dcterms:W3CDTF">1999-12-06T02:14:27Z</dcterms:created>
  <dcterms:modified xsi:type="dcterms:W3CDTF">2019-06-11T03:52:36Z</dcterms:modified>
</cp:coreProperties>
</file>