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0" r:id="rId1"/>
    <p:sldMasterId id="2147483803" r:id="rId2"/>
    <p:sldMasterId id="2147483807" r:id="rId3"/>
  </p:sldMasterIdLst>
  <p:notesMasterIdLst>
    <p:notesMasterId r:id="rId43"/>
  </p:notesMasterIdLst>
  <p:handoutMasterIdLst>
    <p:handoutMasterId r:id="rId44"/>
  </p:handoutMasterIdLst>
  <p:sldIdLst>
    <p:sldId id="640" r:id="rId4"/>
    <p:sldId id="907" r:id="rId5"/>
    <p:sldId id="922" r:id="rId6"/>
    <p:sldId id="929" r:id="rId7"/>
    <p:sldId id="923" r:id="rId8"/>
    <p:sldId id="924" r:id="rId9"/>
    <p:sldId id="930" r:id="rId10"/>
    <p:sldId id="925" r:id="rId11"/>
    <p:sldId id="921" r:id="rId12"/>
    <p:sldId id="892" r:id="rId13"/>
    <p:sldId id="893" r:id="rId14"/>
    <p:sldId id="896" r:id="rId15"/>
    <p:sldId id="897" r:id="rId16"/>
    <p:sldId id="898" r:id="rId17"/>
    <p:sldId id="899" r:id="rId18"/>
    <p:sldId id="900" r:id="rId19"/>
    <p:sldId id="901" r:id="rId20"/>
    <p:sldId id="908" r:id="rId21"/>
    <p:sldId id="902" r:id="rId22"/>
    <p:sldId id="905" r:id="rId23"/>
    <p:sldId id="909" r:id="rId24"/>
    <p:sldId id="904" r:id="rId25"/>
    <p:sldId id="920" r:id="rId26"/>
    <p:sldId id="919" r:id="rId27"/>
    <p:sldId id="926" r:id="rId28"/>
    <p:sldId id="928" r:id="rId29"/>
    <p:sldId id="917" r:id="rId30"/>
    <p:sldId id="918" r:id="rId31"/>
    <p:sldId id="916" r:id="rId32"/>
    <p:sldId id="856" r:id="rId33"/>
    <p:sldId id="910" r:id="rId34"/>
    <p:sldId id="876" r:id="rId35"/>
    <p:sldId id="883" r:id="rId36"/>
    <p:sldId id="913" r:id="rId37"/>
    <p:sldId id="932" r:id="rId38"/>
    <p:sldId id="931" r:id="rId39"/>
    <p:sldId id="888" r:id="rId40"/>
    <p:sldId id="911" r:id="rId41"/>
    <p:sldId id="912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kumimoji="1" sz="1400" kern="1200">
        <a:solidFill>
          <a:srgbClr val="0000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kumimoji="1" sz="1400" kern="1200">
        <a:solidFill>
          <a:srgbClr val="0000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kumimoji="1" sz="1400" kern="1200">
        <a:solidFill>
          <a:srgbClr val="0000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kumimoji="1" sz="1400" kern="1200">
        <a:solidFill>
          <a:srgbClr val="0000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kumimoji="1" sz="1400" kern="1200">
        <a:solidFill>
          <a:srgbClr val="0000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400" kern="1200">
        <a:solidFill>
          <a:srgbClr val="0000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1400" kern="1200">
        <a:solidFill>
          <a:srgbClr val="0000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1400" kern="1200">
        <a:solidFill>
          <a:srgbClr val="0000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1400" kern="1200">
        <a:solidFill>
          <a:srgbClr val="0000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4D4"/>
    <a:srgbClr val="0000CC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5411" autoAdjust="0"/>
  </p:normalViewPr>
  <p:slideViewPr>
    <p:cSldViewPr>
      <p:cViewPr varScale="1">
        <p:scale>
          <a:sx n="82" d="100"/>
          <a:sy n="82" d="100"/>
        </p:scale>
        <p:origin x="153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2256" y="-105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255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defTabSz="967009"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Laptop Software Suite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46" y="1"/>
            <a:ext cx="3170254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algn="r" defTabSz="967009"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21634"/>
            <a:ext cx="3170255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defTabSz="967009"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46" y="9121634"/>
            <a:ext cx="3170254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algn="r" defTabSz="967009"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fld id="{575B36FB-67C8-4F1C-8499-7888AE05B25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2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4" name="Rectangle 103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255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defTabSz="967009">
              <a:buFontTx/>
              <a:buChar char="•"/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62505" name="Rectangle 103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2506" name="Rectangle 10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690" y="4560817"/>
            <a:ext cx="5365820" cy="432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2507" name="Rectangle 103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46" y="1"/>
            <a:ext cx="3170254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algn="r" defTabSz="967009">
              <a:buFontTx/>
              <a:buChar char="•"/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62508" name="Rectangle 103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1634"/>
            <a:ext cx="3170255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defTabSz="967009">
              <a:buFontTx/>
              <a:buChar char="•"/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62509" name="Rectangle 103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46" y="9121634"/>
            <a:ext cx="3170254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algn="r" defTabSz="967009">
              <a:buFontTx/>
              <a:buChar char="•"/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fld id="{362CC374-0673-434D-B4B6-0BEF1F34546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93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33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14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4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76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69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755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68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74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84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43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98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82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0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68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59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59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54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71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27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b="1" dirty="0"/>
              <a:t>CMSC 121 Introduction to UNIX</a:t>
            </a:r>
          </a:p>
          <a:p>
            <a:pPr>
              <a:lnSpc>
                <a:spcPct val="80000"/>
              </a:lnSpc>
            </a:pPr>
            <a:endParaRPr lang="en-US" altLang="en-US" sz="800" dirty="0"/>
          </a:p>
          <a:p>
            <a:pPr>
              <a:lnSpc>
                <a:spcPct val="80000"/>
              </a:lnSpc>
            </a:pPr>
            <a:r>
              <a:rPr lang="en-US" altLang="en-US" sz="1200" dirty="0"/>
              <a:t>Much of the material in these slides was taken from</a:t>
            </a:r>
          </a:p>
          <a:p>
            <a:pPr>
              <a:lnSpc>
                <a:spcPct val="80000"/>
              </a:lnSpc>
            </a:pPr>
            <a:r>
              <a:rPr lang="en-US" altLang="en-US" sz="1200" dirty="0"/>
              <a:t>Dan Hood’s CMSC 121 Lecture Notes.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411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b="1" dirty="0"/>
              <a:t>CMSC 121 Introduction to UNIX</a:t>
            </a:r>
          </a:p>
          <a:p>
            <a:pPr>
              <a:lnSpc>
                <a:spcPct val="80000"/>
              </a:lnSpc>
            </a:pPr>
            <a:endParaRPr lang="en-US" altLang="en-US" sz="800" dirty="0"/>
          </a:p>
          <a:p>
            <a:pPr>
              <a:lnSpc>
                <a:spcPct val="80000"/>
              </a:lnSpc>
            </a:pPr>
            <a:r>
              <a:rPr lang="en-US" altLang="en-US" sz="1200" dirty="0"/>
              <a:t>Much of the material in these slides was taken from</a:t>
            </a:r>
          </a:p>
          <a:p>
            <a:pPr>
              <a:lnSpc>
                <a:spcPct val="80000"/>
              </a:lnSpc>
            </a:pPr>
            <a:r>
              <a:rPr lang="en-US" altLang="en-US" sz="1200" dirty="0"/>
              <a:t>Dan Hood’s CMSC 121 Lecture Notes.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351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b="1" dirty="0"/>
              <a:t>CMSC 121 Introduction to UNIX</a:t>
            </a:r>
          </a:p>
          <a:p>
            <a:pPr>
              <a:lnSpc>
                <a:spcPct val="80000"/>
              </a:lnSpc>
            </a:pPr>
            <a:endParaRPr lang="en-US" altLang="en-US" sz="800" dirty="0"/>
          </a:p>
          <a:p>
            <a:pPr>
              <a:lnSpc>
                <a:spcPct val="80000"/>
              </a:lnSpc>
            </a:pPr>
            <a:r>
              <a:rPr lang="en-US" altLang="en-US" sz="1200" dirty="0"/>
              <a:t>Much of the material in these slides was taken from</a:t>
            </a:r>
          </a:p>
          <a:p>
            <a:pPr>
              <a:lnSpc>
                <a:spcPct val="80000"/>
              </a:lnSpc>
            </a:pPr>
            <a:r>
              <a:rPr lang="en-US" altLang="en-US" sz="1200" dirty="0"/>
              <a:t>Dan Hood’s CMSC 121 Lecture Notes.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88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643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40784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26340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84113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33976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30028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41132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31346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17876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4831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36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50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72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59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4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0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874872" y="308039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2F1554-35A0-4B07-A4E5-B02BBEDF9AB5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8E66F6-A6E6-463A-B25C-341BF1DF1A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768146" y="6541395"/>
            <a:ext cx="3274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  <a:effectLst/>
              </a:rPr>
              <a:t>www.bu.edu/tech/2012/09/introduction-to-linux.pptx</a:t>
            </a:r>
          </a:p>
        </p:txBody>
      </p:sp>
    </p:spTree>
    <p:extLst>
      <p:ext uri="{BB962C8B-B14F-4D97-AF65-F5344CB8AC3E}">
        <p14:creationId xmlns:p14="http://schemas.microsoft.com/office/powerpoint/2010/main" val="137530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9B2F1554-35A0-4B07-A4E5-B02BBEDF9AB5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4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9B2F1554-35A0-4B07-A4E5-B02BBEDF9AB5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9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530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8" y="104030"/>
            <a:ext cx="8815251" cy="422388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745066"/>
            <a:ext cx="84582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500"/>
              </a:spcBef>
              <a:spcAft>
                <a:spcPts val="4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322157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190" y="228600"/>
            <a:ext cx="7807680" cy="5030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190" y="1295400"/>
            <a:ext cx="8006279" cy="510540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2400"/>
            </a:lvl1pPr>
            <a:lvl2pPr>
              <a:spcBef>
                <a:spcPts val="40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38520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spring poi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9542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57200" y="526418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745066"/>
            <a:ext cx="38100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© </a:t>
            </a:r>
            <a:r>
              <a:rPr lang="en-US" sz="1100" dirty="0"/>
              <a:t>Copyright 2014 Xilinx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33900" y="745066"/>
            <a:ext cx="40767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85749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spring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9" y="104030"/>
            <a:ext cx="8686800" cy="27697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57200" y="485030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04949" y="635726"/>
            <a:ext cx="8458200" cy="575640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400"/>
              </a:spcBef>
              <a:spcAft>
                <a:spcPts val="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© </a:t>
            </a:r>
            <a:r>
              <a:rPr lang="en-US" sz="1100" dirty="0"/>
              <a:t>Copyright 2014 Xilinx</a:t>
            </a:r>
          </a:p>
        </p:txBody>
      </p:sp>
    </p:spTree>
    <p:extLst>
      <p:ext uri="{BB962C8B-B14F-4D97-AF65-F5344CB8AC3E}">
        <p14:creationId xmlns:p14="http://schemas.microsoft.com/office/powerpoint/2010/main" val="936094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spri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6781800" cy="609600"/>
          </a:xfrm>
          <a:prstGeom prst="rect">
            <a:avLst/>
          </a:prstGeom>
          <a:gradFill>
            <a:gsLst>
              <a:gs pos="0">
                <a:srgbClr val="FFC000"/>
              </a:gs>
              <a:gs pos="39999">
                <a:schemeClr val="tx1">
                  <a:lumMod val="85000"/>
                </a:schemeClr>
              </a:gs>
              <a:gs pos="70000">
                <a:schemeClr val="tx2">
                  <a:lumMod val="90000"/>
                </a:schemeClr>
              </a:gs>
              <a:gs pos="88000">
                <a:srgbClr val="92D050"/>
              </a:gs>
              <a:gs pos="100000">
                <a:srgbClr val="8C3D91"/>
              </a:gs>
            </a:gsLst>
            <a:lin ang="5400000" scaled="0"/>
          </a:gradFill>
          <a:ln w="12700">
            <a:noFill/>
            <a:miter lim="800000"/>
            <a:headEnd/>
            <a:tailEnd/>
          </a:ln>
          <a:effectLst>
            <a:outerShdw dist="56796" dir="3806097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81000" y="1042374"/>
            <a:ext cx="5638800" cy="5008199"/>
          </a:xfrm>
          <a:prstGeom prst="rect">
            <a:avLst/>
          </a:prstGeom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 prstMaterial="plastic">
            <a:extrusionClr>
              <a:srgbClr val="6600CC"/>
            </a:extrusionClr>
          </a:sp3d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2060"/>
                </a:solidFill>
              </a:defRPr>
            </a:lvl1pPr>
            <a:lvl2pPr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Picture 5" descr="bar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185751" y="6359660"/>
            <a:ext cx="3726474" cy="49661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134167" y="6050573"/>
            <a:ext cx="370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1800" baseline="0" dirty="0">
                <a:solidFill>
                  <a:srgbClr val="002060"/>
                </a:solidFill>
                <a:effectLst/>
              </a:rPr>
              <a:t>Software and Hardware Co-Design</a:t>
            </a:r>
            <a:endParaRPr lang="en-US" sz="1800" dirty="0">
              <a:solidFill>
                <a:srgbClr val="00B0F0"/>
              </a:solidFill>
              <a:effectLst/>
            </a:endParaRP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© </a:t>
            </a:r>
            <a:r>
              <a:rPr lang="en-US" sz="1100" dirty="0"/>
              <a:t>Copyright 2014 Xilinx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15367" y="378767"/>
            <a:ext cx="18181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Spring 2019</a:t>
            </a:r>
          </a:p>
        </p:txBody>
      </p:sp>
      <p:pic>
        <p:nvPicPr>
          <p:cNvPr id="15" name="Picture 2" descr="http://www.mouser.com/images/digilentinc/lrg/410-279-K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473" y="3505200"/>
            <a:ext cx="1749425" cy="148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012328" y="5062194"/>
            <a:ext cx="1899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</a:rPr>
              <a:t>Zybo Development Board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301" y="5218491"/>
            <a:ext cx="673837" cy="69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00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spri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" y="76200"/>
            <a:ext cx="8763000" cy="32173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381000" y="397934"/>
            <a:ext cx="82296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43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17spring half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381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375820" y="523040"/>
            <a:ext cx="8082379" cy="11099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762001"/>
            <a:ext cx="4038600" cy="5715000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q"/>
              <a:defRPr sz="2200" b="0">
                <a:solidFill>
                  <a:srgbClr val="002060"/>
                </a:solidFill>
              </a:defRPr>
            </a:lvl1pPr>
            <a:lvl2pPr>
              <a:buFont typeface="Courier New" pitchFamily="49" charset="0"/>
              <a:buChar char="o"/>
              <a:defRPr sz="1800" b="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© </a:t>
            </a:r>
            <a:r>
              <a:rPr lang="en-US" sz="1100" dirty="0"/>
              <a:t>Copyright 2014 Xilinx</a:t>
            </a:r>
          </a:p>
        </p:txBody>
      </p:sp>
    </p:spTree>
    <p:extLst>
      <p:ext uri="{BB962C8B-B14F-4D97-AF65-F5344CB8AC3E}">
        <p14:creationId xmlns:p14="http://schemas.microsoft.com/office/powerpoint/2010/main" val="3275860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17spring half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3505200" cy="38100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228600" y="609600"/>
            <a:ext cx="36576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© </a:t>
            </a:r>
            <a:r>
              <a:rPr lang="en-US" sz="1100" dirty="0"/>
              <a:t>Copyright 2014 Xilinx</a:t>
            </a:r>
          </a:p>
        </p:txBody>
      </p:sp>
    </p:spTree>
    <p:extLst>
      <p:ext uri="{BB962C8B-B14F-4D97-AF65-F5344CB8AC3E}">
        <p14:creationId xmlns:p14="http://schemas.microsoft.com/office/powerpoint/2010/main" val="42479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9B2F1554-35A0-4B07-A4E5-B02BBEDF9AB5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7188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spring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© </a:t>
            </a:r>
            <a:r>
              <a:rPr lang="en-US" sz="1100" dirty="0"/>
              <a:t>Copyright 2014 Xilinx</a:t>
            </a:r>
          </a:p>
        </p:txBody>
      </p:sp>
    </p:spTree>
    <p:extLst>
      <p:ext uri="{BB962C8B-B14F-4D97-AF65-F5344CB8AC3E}">
        <p14:creationId xmlns:p14="http://schemas.microsoft.com/office/powerpoint/2010/main" val="3735158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497winter2016cover">
    <p:bg>
      <p:bgPr>
        <a:solidFill>
          <a:srgbClr val="FFF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81000" y="1219200"/>
            <a:ext cx="5486400" cy="4648200"/>
          </a:xfrm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 prstMaterial="plastic">
            <a:extrusionClr>
              <a:srgbClr val="6600CC"/>
            </a:extrusionClr>
          </a:sp3d>
        </p:spPr>
        <p:txBody>
          <a:bodyPr/>
          <a:lstStyle>
            <a:lvl1pPr>
              <a:defRPr sz="20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46566"/>
            <a:ext cx="6858000" cy="609600"/>
          </a:xfrm>
          <a:prstGeom prst="rect">
            <a:avLst/>
          </a:prstGeom>
          <a:gradFill>
            <a:gsLst>
              <a:gs pos="10600">
                <a:srgbClr val="E8960C"/>
              </a:gs>
              <a:gs pos="0">
                <a:srgbClr val="FFC000"/>
              </a:gs>
              <a:gs pos="39999">
                <a:srgbClr val="948938"/>
              </a:gs>
              <a:gs pos="70000">
                <a:srgbClr val="FFC000"/>
              </a:gs>
              <a:gs pos="88000">
                <a:schemeClr val="bg1">
                  <a:lumMod val="20000"/>
                  <a:lumOff val="80000"/>
                </a:schemeClr>
              </a:gs>
              <a:gs pos="100000">
                <a:srgbClr val="8C3D91"/>
              </a:gs>
            </a:gsLst>
            <a:lin ang="5400000" scaled="0"/>
          </a:gradFill>
          <a:ln w="12700">
            <a:noFill/>
            <a:miter lim="800000"/>
            <a:headEnd/>
            <a:tailEnd/>
          </a:ln>
          <a:effectLst>
            <a:outerShdw dist="56796" dir="3806097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56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ECE497winter2016full">
    <p:bg>
      <p:bgPr>
        <a:solidFill>
          <a:srgbClr val="FFF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81000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>
            <a:lvl1pPr>
              <a:defRPr sz="20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773063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497winter2016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0820"/>
            <a:ext cx="8763000" cy="23178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356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CE497winter2016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866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530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8" y="104030"/>
            <a:ext cx="8815251" cy="422388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745066"/>
            <a:ext cx="84582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500"/>
              </a:spcBef>
              <a:spcAft>
                <a:spcPts val="4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587427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9B2F1554-35A0-4B07-A4E5-B02BBEDF9AB5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93632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9B2F1554-35A0-4B07-A4E5-B02BBEDF9AB5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4086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9B2F1554-35A0-4B07-A4E5-B02BBEDF9AB5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6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9B2F1554-35A0-4B07-A4E5-B02BBEDF9AB5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2457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9B2F1554-35A0-4B07-A4E5-B02BBEDF9AB5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7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9B2F1554-35A0-4B07-A4E5-B02BBEDF9AB5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66F6-A6E6-463A-B25C-341BF1DF1A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44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2F1554-35A0-4B07-A4E5-B02BBEDF9AB5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8E66F6-A6E6-463A-B25C-341BF1DF1A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768146" y="6541395"/>
            <a:ext cx="3274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  <a:effectLst/>
              </a:rPr>
              <a:t>www.bu.edu/tech/2012/09/introduction-to-linux.pptx</a:t>
            </a:r>
          </a:p>
        </p:txBody>
      </p:sp>
    </p:spTree>
    <p:extLst>
      <p:ext uri="{BB962C8B-B14F-4D97-AF65-F5344CB8AC3E}">
        <p14:creationId xmlns:p14="http://schemas.microsoft.com/office/powerpoint/2010/main" val="1923827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58E66F6-A6E6-463A-B25C-341BF1DF1A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68146" y="6541395"/>
            <a:ext cx="3274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  <a:effectLst/>
              </a:rPr>
              <a:t>www.bu.edu/tech/2012/09/introduction-to-linux.pptx</a:t>
            </a:r>
          </a:p>
        </p:txBody>
      </p:sp>
    </p:spTree>
    <p:extLst>
      <p:ext uri="{BB962C8B-B14F-4D97-AF65-F5344CB8AC3E}">
        <p14:creationId xmlns:p14="http://schemas.microsoft.com/office/powerpoint/2010/main" val="170474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806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3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0" y="1"/>
            <a:ext cx="9144000" cy="838200"/>
          </a:xfrm>
          <a:prstGeom prst="roundRect">
            <a:avLst>
              <a:gd name="adj" fmla="val 102"/>
            </a:avLst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70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2481" y="106573"/>
            <a:ext cx="7807680" cy="73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7841" y="1143000"/>
            <a:ext cx="7688160" cy="519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93920" y="6539727"/>
            <a:ext cx="4976640" cy="245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8" b="0" i="0" kern="12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https://www.wmo.int/pages/prog/www/TEM/ictsemra2/Lecture_C3.</a:t>
            </a:r>
            <a:r>
              <a:rPr lang="en-US" sz="998" b="1" i="0" kern="12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ppt</a:t>
            </a:r>
            <a:endParaRPr lang="en-US" sz="998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9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</p:sldLayoutIdLst>
  <p:hf sldNum="0" hdr="0" dt="0"/>
  <p:txStyles>
    <p:titleStyle>
      <a:lvl1pPr marL="325445" indent="-325445" algn="ctr" defTabSz="65233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628" b="1" i="1" kern="1200">
          <a:solidFill>
            <a:srgbClr val="000000"/>
          </a:solidFill>
          <a:latin typeface="+mj-lt"/>
          <a:ea typeface="+mj-ea"/>
          <a:cs typeface="+mj-cs"/>
        </a:defRPr>
      </a:lvl1pPr>
      <a:lvl2pPr marL="391686" indent="-325445" algn="l" defTabSz="65233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1">
          <a:solidFill>
            <a:srgbClr val="000000"/>
          </a:solidFill>
          <a:latin typeface="Times New Roman" panose="02020603050405020304" pitchFamily="18" charset="0"/>
          <a:cs typeface="HG Mincho Light J;MS Mincho;HG " charset="0"/>
        </a:defRPr>
      </a:lvl2pPr>
      <a:lvl3pPr marL="587529" indent="-325445" algn="l" defTabSz="65233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1">
          <a:solidFill>
            <a:srgbClr val="000000"/>
          </a:solidFill>
          <a:latin typeface="Times New Roman" panose="02020603050405020304" pitchFamily="18" charset="0"/>
          <a:cs typeface="HG Mincho Light J;MS Mincho;HG " charset="0"/>
        </a:defRPr>
      </a:lvl3pPr>
      <a:lvl4pPr marL="783372" indent="-325445" algn="l" defTabSz="65233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1">
          <a:solidFill>
            <a:srgbClr val="000000"/>
          </a:solidFill>
          <a:latin typeface="Times New Roman" panose="02020603050405020304" pitchFamily="18" charset="0"/>
          <a:cs typeface="HG Mincho Light J;MS Mincho;HG " charset="0"/>
        </a:defRPr>
      </a:lvl4pPr>
      <a:lvl5pPr marL="979214" indent="-325445" algn="l" defTabSz="65233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1">
          <a:solidFill>
            <a:srgbClr val="000000"/>
          </a:solidFill>
          <a:latin typeface="Times New Roman" panose="02020603050405020304" pitchFamily="18" charset="0"/>
          <a:cs typeface="HG Mincho Light J;MS Mincho;HG " charset="0"/>
        </a:defRPr>
      </a:lvl5pPr>
      <a:lvl6pPr marL="1393941" indent="-325445" algn="l" defTabSz="65233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1">
          <a:solidFill>
            <a:srgbClr val="000000"/>
          </a:solidFill>
          <a:latin typeface="Times New Roman" panose="02020603050405020304" pitchFamily="18" charset="0"/>
          <a:cs typeface="HG Mincho Light J;MS Mincho;HG " charset="0"/>
        </a:defRPr>
      </a:lvl6pPr>
      <a:lvl7pPr marL="1808667" indent="-325445" algn="l" defTabSz="65233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1">
          <a:solidFill>
            <a:srgbClr val="000000"/>
          </a:solidFill>
          <a:latin typeface="Times New Roman" panose="02020603050405020304" pitchFamily="18" charset="0"/>
          <a:cs typeface="HG Mincho Light J;MS Mincho;HG " charset="0"/>
        </a:defRPr>
      </a:lvl7pPr>
      <a:lvl8pPr marL="2223393" indent="-325445" algn="l" defTabSz="65233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1">
          <a:solidFill>
            <a:srgbClr val="000000"/>
          </a:solidFill>
          <a:latin typeface="Times New Roman" panose="02020603050405020304" pitchFamily="18" charset="0"/>
          <a:cs typeface="HG Mincho Light J;MS Mincho;HG " charset="0"/>
        </a:defRPr>
      </a:lvl8pPr>
      <a:lvl9pPr marL="2638119" indent="-325445" algn="l" defTabSz="65233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1">
          <a:solidFill>
            <a:srgbClr val="000000"/>
          </a:solidFill>
          <a:latin typeface="Times New Roman" panose="02020603050405020304" pitchFamily="18" charset="0"/>
          <a:cs typeface="HG Mincho Light J;MS Mincho;HG " charset="0"/>
        </a:defRPr>
      </a:lvl9pPr>
    </p:titleStyle>
    <p:bodyStyle>
      <a:lvl1pPr marL="456487" indent="-391686" algn="l" defTabSz="65233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9966"/>
        </a:buClr>
        <a:buSzPct val="75000"/>
        <a:buFont typeface="StarSymbol" charset="0"/>
        <a:buChar char="➲"/>
        <a:defRPr sz="2903" kern="1200">
          <a:solidFill>
            <a:srgbClr val="E6E6E6"/>
          </a:solidFill>
          <a:latin typeface="+mn-lt"/>
          <a:ea typeface="+mn-ea"/>
          <a:cs typeface="+mn-cs"/>
        </a:defRPr>
      </a:lvl1pPr>
      <a:lvl2pPr marL="717131" indent="-391686" algn="l" defTabSz="65233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9966"/>
        </a:buClr>
        <a:buSzPct val="75000"/>
        <a:buFont typeface="StarSymbol" charset="0"/>
        <a:buChar char="●"/>
        <a:defRPr sz="2540" kern="1200">
          <a:solidFill>
            <a:srgbClr val="E6E6E6"/>
          </a:solidFill>
          <a:latin typeface="+mn-lt"/>
          <a:ea typeface="+mn-ea"/>
          <a:cs typeface="+mn-cs"/>
        </a:defRPr>
      </a:lvl2pPr>
      <a:lvl3pPr marL="979214" indent="-391686" algn="l" defTabSz="65233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9966"/>
        </a:buClr>
        <a:buSzPct val="75000"/>
        <a:buFont typeface="StarSymbol" charset="0"/>
        <a:buChar char="●"/>
        <a:defRPr sz="2177" kern="1200">
          <a:solidFill>
            <a:srgbClr val="E6E6E6"/>
          </a:solidFill>
          <a:latin typeface="+mn-lt"/>
          <a:ea typeface="+mn-ea"/>
          <a:cs typeface="+mn-cs"/>
        </a:defRPr>
      </a:lvl3pPr>
      <a:lvl4pPr marL="1239859" indent="-391686" algn="l" defTabSz="65233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9966"/>
        </a:buClr>
        <a:buSzPct val="75000"/>
        <a:buFont typeface="StarSymbol" charset="0"/>
        <a:buChar char="●"/>
        <a:defRPr sz="1814" kern="1200">
          <a:solidFill>
            <a:srgbClr val="E6E6E6"/>
          </a:solidFill>
          <a:latin typeface="+mn-lt"/>
          <a:ea typeface="+mn-ea"/>
          <a:cs typeface="+mn-cs"/>
        </a:defRPr>
      </a:lvl4pPr>
      <a:lvl5pPr marL="1501943" indent="-391686" algn="l" defTabSz="65233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9966"/>
        </a:buClr>
        <a:buSzPct val="75000"/>
        <a:buFont typeface="StarSymbol" charset="0"/>
        <a:buChar char="●"/>
        <a:defRPr sz="1814" kern="1200">
          <a:solidFill>
            <a:srgbClr val="99CCFF"/>
          </a:solidFill>
          <a:latin typeface="+mn-lt"/>
          <a:ea typeface="+mn-ea"/>
          <a:cs typeface="+mn-cs"/>
        </a:defRPr>
      </a:lvl5pPr>
      <a:lvl6pPr marL="2280994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Documents and Settings\Jennifer Lockhart\Desktop\Picture2 copy.jpg"/>
          <p:cNvPicPr>
            <a:picLocks noChangeArrowheads="1"/>
          </p:cNvPicPr>
          <p:nvPr/>
        </p:nvPicPr>
        <p:blipFill>
          <a:blip r:embed="rId14"/>
          <a:srcRect t="2487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Slide Number Placeholder 4"/>
          <p:cNvSpPr txBox="1">
            <a:spLocks/>
          </p:cNvSpPr>
          <p:nvPr/>
        </p:nvSpPr>
        <p:spPr>
          <a:xfrm>
            <a:off x="76200" y="6506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900" kern="1200">
                <a:solidFill>
                  <a:srgbClr val="FFC000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l">
              <a:buFontTx/>
              <a:buNone/>
            </a:pPr>
            <a:r>
              <a:rPr lang="en-US" b="0" dirty="0">
                <a:solidFill>
                  <a:srgbClr val="0070C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Lecture 21 </a:t>
            </a:r>
            <a:r>
              <a:rPr lang="en-US" b="0" dirty="0">
                <a:solidFill>
                  <a:srgbClr val="0070C0"/>
                </a:solidFill>
                <a:effectLst/>
              </a:rPr>
              <a:t>Device Tree, Ubuntu and Linux Basics</a:t>
            </a:r>
            <a:r>
              <a:rPr lang="en-US" b="0" baseline="0" dirty="0">
                <a:solidFill>
                  <a:srgbClr val="0070C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Spring </a:t>
            </a:r>
            <a:r>
              <a:rPr lang="en-US" b="0" dirty="0">
                <a:solidFill>
                  <a:srgbClr val="0070C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2019 HUST --  </a:t>
            </a:r>
            <a:fld id="{8D53829D-69C5-427B-BC55-CADFE39DF8BA}" type="slidenum">
              <a:rPr lang="en-US" b="0" smtClean="0">
                <a:solidFill>
                  <a:srgbClr val="0070C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pPr algn="l">
                <a:buFontTx/>
                <a:buNone/>
              </a:pPr>
              <a:t>‹#›</a:t>
            </a:fld>
            <a:endParaRPr lang="en-US" b="0" dirty="0">
              <a:solidFill>
                <a:srgbClr val="0070C0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506103"/>
            <a:ext cx="2312133" cy="318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7FC067-3F84-424A-9B23-27696D52A4F2}"/>
              </a:ext>
            </a:extLst>
          </p:cNvPr>
          <p:cNvSpPr txBox="1"/>
          <p:nvPr userDrawn="1"/>
        </p:nvSpPr>
        <p:spPr>
          <a:xfrm>
            <a:off x="4768146" y="6541395"/>
            <a:ext cx="3274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  <a:effectLst/>
              </a:rPr>
              <a:t>www.bu.edu/tech/2012/09/introduction-to-linux.pptx</a:t>
            </a:r>
          </a:p>
        </p:txBody>
      </p:sp>
    </p:spTree>
    <p:extLst>
      <p:ext uri="{BB962C8B-B14F-4D97-AF65-F5344CB8AC3E}">
        <p14:creationId xmlns:p14="http://schemas.microsoft.com/office/powerpoint/2010/main" val="218873595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</p:sldLayoutIdLst>
  <p:txStyles>
    <p:titleStyle>
      <a:lvl1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60000"/>
        </a:spcBef>
        <a:spcAft>
          <a:spcPct val="0"/>
        </a:spcAft>
        <a:buClr>
          <a:srgbClr val="6600CC"/>
        </a:buClr>
        <a:buFont typeface="Wingdings" pitchFamily="2" charset="2"/>
        <a:buChar char="q"/>
        <a:defRPr kumimoji="1" sz="22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40000"/>
        </a:spcBef>
        <a:spcAft>
          <a:spcPct val="0"/>
        </a:spcAft>
        <a:buClr>
          <a:srgbClr val="6600CC"/>
        </a:buClr>
        <a:buFont typeface="Courier New" pitchFamily="49" charset="0"/>
        <a:buChar char="o"/>
        <a:defRPr kumimoji="1" sz="1800">
          <a:solidFill>
            <a:srgbClr val="FF0000"/>
          </a:solidFill>
          <a:latin typeface="+mn-lt"/>
        </a:defRPr>
      </a:lvl2pPr>
      <a:lvl3pPr marL="1143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6600CC"/>
        </a:buClr>
        <a:buFont typeface="Vivaldi" pitchFamily="66" charset="0"/>
        <a:buChar char="#"/>
        <a:defRPr kumimoji="1">
          <a:solidFill>
            <a:srgbClr val="FF0000"/>
          </a:solidFill>
          <a:latin typeface="+mn-lt"/>
        </a:defRPr>
      </a:lvl3pPr>
      <a:lvl4pPr marL="16002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linux.org/Device_Tree_Usage#Sample_Machin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hyperlink" Target="https://github.com/DigilentInc/Linux-Digilent-Dev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www.socallinuxexpo.org/sites/default/files/presentations/Contemporary%20Device%20Tree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linux.org/Device_Tree_Usage#Sample_Machin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linux.org/Device_Tree_Usage#Sample_Machin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linux.org/Device_Tree_Usage#Sample_Machin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linux.org/Device_Tree_Usage#Sample_Machin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linux.org/Device_Tree_Usage#Sample_Machin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linux.org/Device_Tree_Usage#Sample_Machin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linux.org/Device_Tree_Usage#Sample_Machin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linux.org/Device_Tree_Usage#Sample_Machin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lentInc/Linux-Digilent-Dev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lentInc/Linux-Digilent-Dev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NOME#cite_note-10" TargetMode="External"/><Relationship Id="rId3" Type="http://schemas.openxmlformats.org/officeDocument/2006/relationships/hyperlink" Target="http://www.gnome.org/" TargetMode="External"/><Relationship Id="rId7" Type="http://schemas.openxmlformats.org/officeDocument/2006/relationships/hyperlink" Target="https://en.wikipedia.org/wiki/Unix-lik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en.wikipedia.org/wiki/Desktop_environment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en.wikipedia.org/wiki/Free_and_open-source_software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s://en.wikipedia.org/wiki/Help:IPA/English" TargetMode="External"/><Relationship Id="rId9" Type="http://schemas.openxmlformats.org/officeDocument/2006/relationships/hyperlink" Target="https://en.wikipedia.org/wiki/Operating_syste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6/11/managing-devices-linu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elinux.org/images/f/f9/Petazzoni-device-tree-dummies_0.pdf" TargetMode="Externa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21 Device Tree, Ubuntu and Linux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to Turn on Four LEDs?</a:t>
            </a:r>
          </a:p>
          <a:p>
            <a:r>
              <a:rPr lang="en-US" dirty="0"/>
              <a:t>Device Tree Introduction</a:t>
            </a:r>
          </a:p>
          <a:p>
            <a:pPr lvl="1"/>
            <a:r>
              <a:rPr lang="en-US" dirty="0"/>
              <a:t>Device Tree Usage </a:t>
            </a:r>
            <a:r>
              <a:rPr lang="en-US" sz="1100" dirty="0"/>
              <a:t>(</a:t>
            </a:r>
            <a:r>
              <a:rPr lang="en-US" sz="1100" dirty="0">
                <a:hlinkClick r:id="rId3"/>
              </a:rPr>
              <a:t>https://elinux.org/Device_Tree_Usage#Sample_Machine</a:t>
            </a:r>
            <a:r>
              <a:rPr lang="en-US" sz="1100" dirty="0"/>
              <a:t>) </a:t>
            </a:r>
          </a:p>
          <a:p>
            <a:pPr lvl="1"/>
            <a:r>
              <a:rPr lang="en-US" dirty="0"/>
              <a:t>Zybo Device Tree </a:t>
            </a:r>
            <a:br>
              <a:rPr lang="en-US" dirty="0"/>
            </a:br>
            <a:r>
              <a:rPr lang="en-US" sz="1100" dirty="0"/>
              <a:t>(</a:t>
            </a:r>
            <a:r>
              <a:rPr lang="en-US" sz="1100" dirty="0">
                <a:hlinkClick r:id="rId4"/>
              </a:rPr>
              <a:t>https://github.com/DigilentInc/Linux-Digilent-Dev</a:t>
            </a:r>
            <a:r>
              <a:rPr lang="en-US" sz="1100" dirty="0"/>
              <a:t>)</a:t>
            </a:r>
          </a:p>
          <a:p>
            <a:r>
              <a:rPr lang="en-US" dirty="0"/>
              <a:t>Device Tree and Device Driver</a:t>
            </a:r>
          </a:p>
          <a:p>
            <a:r>
              <a:rPr lang="en-US" dirty="0"/>
              <a:t>Oracle Virtual Box and Ubuntu Installation</a:t>
            </a:r>
          </a:p>
          <a:p>
            <a:r>
              <a:rPr lang="en-US" altLang="en-US" dirty="0"/>
              <a:t>Unix Operating System: Kernel and Shell</a:t>
            </a:r>
          </a:p>
          <a:p>
            <a:r>
              <a:rPr lang="en-US" dirty="0"/>
              <a:t>Linux File System</a:t>
            </a:r>
          </a:p>
          <a:p>
            <a:r>
              <a:rPr lang="en-US" dirty="0"/>
              <a:t>Linux Shell Command Line Interface</a:t>
            </a:r>
          </a:p>
          <a:p>
            <a:pPr lvl="1"/>
            <a:r>
              <a:rPr lang="en-US" dirty="0"/>
              <a:t>Terminal</a:t>
            </a:r>
          </a:p>
          <a:p>
            <a:r>
              <a:rPr lang="en-US" dirty="0"/>
              <a:t>Basic Shell Commands </a:t>
            </a:r>
          </a:p>
          <a:p>
            <a:endParaRPr lang="en-US" dirty="0"/>
          </a:p>
        </p:txBody>
      </p:sp>
      <p:pic>
        <p:nvPicPr>
          <p:cNvPr id="4" name="Picture 3" descr="http://upload.wikimedia.org/wikipedia/commons/thumb/a/af/Tux.png/220px-Tu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319" y="5105400"/>
            <a:ext cx="870612" cy="103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gnu symbol photo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898" y="2721461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d/d5/Virtualbox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386" y="4805528"/>
            <a:ext cx="1332734" cy="133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Tree Structure of Nodes and Properties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Nodes are groupings of properties and child nodes</a:t>
            </a:r>
          </a:p>
          <a:p>
            <a:r>
              <a:rPr lang="en-US" dirty="0"/>
              <a:t>A single root node: / {   };</a:t>
            </a:r>
          </a:p>
          <a:p>
            <a:r>
              <a:rPr lang="en-US" dirty="0"/>
              <a:t>Children nodes: node1 {  child_node1 {   }; child_node2 {  };  };</a:t>
            </a:r>
          </a:p>
          <a:p>
            <a:endParaRPr lang="en-US" dirty="0"/>
          </a:p>
          <a:p>
            <a:r>
              <a:rPr lang="en-US" dirty="0"/>
              <a:t>Properties are Key-Value Pairs</a:t>
            </a:r>
          </a:p>
          <a:p>
            <a:pPr lvl="1"/>
            <a:r>
              <a:rPr lang="en-US" dirty="0"/>
              <a:t>Text strings “my string”</a:t>
            </a:r>
          </a:p>
          <a:p>
            <a:pPr lvl="1"/>
            <a:r>
              <a:rPr lang="en-US" dirty="0"/>
              <a:t>Cells are 32 bit unsigned integers delimited by angle brackets: &lt;0xdeadbeef 11 0xf00d&gt;</a:t>
            </a:r>
          </a:p>
          <a:p>
            <a:pPr lvl="1"/>
            <a:r>
              <a:rPr lang="en-US" dirty="0"/>
              <a:t>Binary data with square brackets: [0x01 0x02 0x03 0x04]</a:t>
            </a:r>
          </a:p>
          <a:p>
            <a:pPr lvl="1"/>
            <a:r>
              <a:rPr lang="en-US" dirty="0"/>
              <a:t>mixed data, concatenate with a comma</a:t>
            </a:r>
          </a:p>
          <a:p>
            <a:pPr lvl="1"/>
            <a:r>
              <a:rPr lang="en-US" dirty="0"/>
              <a:t>“my string”, &lt;0xdeadbeef&gt;, [0x04], “your string”</a:t>
            </a:r>
          </a:p>
          <a:p>
            <a:pPr lvl="1"/>
            <a:r>
              <a:rPr lang="en-US" dirty="0"/>
              <a:t>Commas are also to create lists of strings: “red”, “blue”;</a:t>
            </a:r>
          </a:p>
          <a:p>
            <a:r>
              <a:rPr lang="en-US" dirty="0"/>
              <a:t>Compatible = “” uniquely specifies a node for an OS to identify the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1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300037"/>
            <a:ext cx="8029575" cy="6257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7699177" y="5407224"/>
            <a:ext cx="2133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/>
                <a:hlinkClick r:id="rId4"/>
              </a:rPr>
              <a:t>Matt Porter</a:t>
            </a:r>
          </a:p>
          <a:p>
            <a:r>
              <a:rPr lang="en-US" sz="1000" dirty="0">
                <a:effectLst/>
                <a:hlinkClick r:id="rId4"/>
              </a:rPr>
              <a:t>Konsulko</a:t>
            </a:r>
          </a:p>
          <a:p>
            <a:r>
              <a:rPr lang="en-US" sz="1000" dirty="0">
                <a:effectLst/>
                <a:hlinkClick r:id="rId4"/>
              </a:rPr>
              <a:t>mporter@konsulko.com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696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Imaginary Sample Machine  </a:t>
            </a:r>
            <a:r>
              <a:rPr lang="en-US" sz="1400" dirty="0"/>
              <a:t>(</a:t>
            </a:r>
            <a:r>
              <a:rPr lang="en-US" sz="1400" dirty="0">
                <a:hlinkClick r:id="rId3"/>
              </a:rPr>
              <a:t>http://elinux.org/Device_Tree_Usage#Sample_Machine</a:t>
            </a:r>
            <a:r>
              <a:rPr lang="en-US" sz="1400" dirty="0"/>
              <a:t>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manufactured by "Acme“ (loosely based on ARM)</a:t>
            </a:r>
          </a:p>
          <a:p>
            <a:r>
              <a:rPr lang="en-US" dirty="0"/>
              <a:t>Named "Coyote's Revenge“ One 32bit ARM CPU</a:t>
            </a:r>
          </a:p>
          <a:p>
            <a:r>
              <a:rPr lang="en-US" dirty="0"/>
              <a:t>processor local bus attached to memory mapped serial port, spi bus controller, i2c controller, interrupt controller, and external bus bridge</a:t>
            </a:r>
          </a:p>
          <a:p>
            <a:r>
              <a:rPr lang="en-US" dirty="0"/>
              <a:t>256MB of SDRAM based at 0</a:t>
            </a:r>
          </a:p>
          <a:p>
            <a:r>
              <a:rPr lang="en-US" dirty="0"/>
              <a:t>2 Serial ports based at 0x101F1000 and 0x101F2000</a:t>
            </a:r>
          </a:p>
          <a:p>
            <a:r>
              <a:rPr lang="en-US" dirty="0"/>
              <a:t>GPIO controller based at 0x101F3000</a:t>
            </a:r>
          </a:p>
          <a:p>
            <a:r>
              <a:rPr lang="en-US" dirty="0"/>
              <a:t>SPI controller based at 0x10170000 with following devices </a:t>
            </a:r>
          </a:p>
          <a:p>
            <a:pPr lvl="1"/>
            <a:r>
              <a:rPr lang="en-US" dirty="0"/>
              <a:t>MMC slot with SS pin attached to GPIO #1</a:t>
            </a:r>
          </a:p>
          <a:p>
            <a:r>
              <a:rPr lang="en-US" dirty="0"/>
              <a:t>External bus bridge with following devices </a:t>
            </a:r>
          </a:p>
          <a:p>
            <a:pPr lvl="1"/>
            <a:r>
              <a:rPr lang="en-US" dirty="0"/>
              <a:t>SMC SMC91111 Ethernet device attached to external bus based at 0x10100000</a:t>
            </a:r>
          </a:p>
          <a:p>
            <a:pPr lvl="1"/>
            <a:r>
              <a:rPr lang="en-US" dirty="0"/>
              <a:t>i2c controller based at 0x10160000 with following devices </a:t>
            </a:r>
          </a:p>
          <a:p>
            <a:pPr lvl="2"/>
            <a:r>
              <a:rPr lang="en-US" dirty="0"/>
              <a:t>Maxim DS1338 real time clock. Responds to slave address 1101000 (0x58)</a:t>
            </a:r>
          </a:p>
          <a:p>
            <a:pPr lvl="1"/>
            <a:r>
              <a:rPr lang="en-US" dirty="0"/>
              <a:t>64MB of NOR flash based at 0x30000000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144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Imaginary Sample Machine  </a:t>
            </a:r>
            <a:r>
              <a:rPr lang="en-US" sz="1400" dirty="0"/>
              <a:t>(</a:t>
            </a:r>
            <a:r>
              <a:rPr lang="en-US" sz="1400" dirty="0">
                <a:hlinkClick r:id="rId3"/>
              </a:rPr>
              <a:t>http://elinux.org/Device_Tree_Usage#Sample_Machine</a:t>
            </a:r>
            <a:r>
              <a:rPr lang="en-US" sz="1400" dirty="0"/>
              <a:t>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Initial structure – root node and device names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1800" dirty="0"/>
              <a:t>/ {</a:t>
            </a:r>
          </a:p>
          <a:p>
            <a:pPr marL="0" indent="0">
              <a:buNone/>
            </a:pPr>
            <a:r>
              <a:rPr lang="en-US" sz="1800" dirty="0"/>
              <a:t> 			compatible = “acme,coyotes-revenge”;</a:t>
            </a:r>
          </a:p>
          <a:p>
            <a:pPr marL="0" indent="0">
              <a:buNone/>
            </a:pPr>
            <a:r>
              <a:rPr lang="en-US" sz="1800" dirty="0"/>
              <a:t>		};</a:t>
            </a:r>
          </a:p>
          <a:p>
            <a:pPr lvl="1"/>
            <a:r>
              <a:rPr lang="en-US" dirty="0"/>
              <a:t>Compatible contains &lt;manufacturer&gt;, &lt;model&gt;, used by Linux to decide how to run the machine</a:t>
            </a:r>
          </a:p>
          <a:p>
            <a:pPr lvl="1"/>
            <a:r>
              <a:rPr lang="en-US" dirty="0"/>
              <a:t>The OS could find the details of this machine if the details are kept</a:t>
            </a:r>
          </a:p>
          <a:p>
            <a:endParaRPr lang="en-US" dirty="0"/>
          </a:p>
          <a:p>
            <a:r>
              <a:rPr lang="en-US" dirty="0"/>
              <a:t>CPUs – a child node for each CPU. ARM Dual-core Cortex-A9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/ {</a:t>
            </a:r>
          </a:p>
          <a:p>
            <a:pPr marL="0" indent="0">
              <a:buNone/>
            </a:pPr>
            <a:r>
              <a:rPr lang="en-US" sz="1800" dirty="0"/>
              <a:t> 		compatible = “acme,coyotes-revenge”;</a:t>
            </a:r>
          </a:p>
          <a:p>
            <a:pPr marL="0" indent="0">
              <a:buNone/>
            </a:pPr>
            <a:r>
              <a:rPr lang="en-US" sz="1800" dirty="0"/>
              <a:t>		cpus@0 {</a:t>
            </a:r>
          </a:p>
          <a:p>
            <a:pPr marL="0" indent="0">
              <a:buNone/>
            </a:pPr>
            <a:r>
              <a:rPr lang="en-US" sz="1800" dirty="0"/>
              <a:t>			compatible = “arm, cortex-a9”;</a:t>
            </a:r>
          </a:p>
          <a:p>
            <a:pPr marL="0" indent="0">
              <a:buNone/>
            </a:pPr>
            <a:r>
              <a:rPr lang="en-US" sz="1800" dirty="0"/>
              <a:t>		};</a:t>
            </a:r>
          </a:p>
          <a:p>
            <a:pPr marL="0" indent="0">
              <a:buNone/>
            </a:pPr>
            <a:r>
              <a:rPr lang="en-US" sz="1800" dirty="0"/>
              <a:t>		cpus@1 {</a:t>
            </a:r>
          </a:p>
          <a:p>
            <a:pPr marL="0" indent="0">
              <a:buNone/>
            </a:pPr>
            <a:r>
              <a:rPr lang="en-US" sz="1800" dirty="0"/>
              <a:t>			compatible = “arm, cortex-a9”;</a:t>
            </a:r>
          </a:p>
          <a:p>
            <a:pPr marL="0" indent="0">
              <a:buNone/>
            </a:pPr>
            <a:r>
              <a:rPr lang="en-US" sz="1800" dirty="0"/>
              <a:t>		};</a:t>
            </a:r>
          </a:p>
          <a:p>
            <a:pPr marL="0" indent="0">
              <a:buNone/>
            </a:pPr>
            <a:r>
              <a:rPr lang="en-US" sz="1800" dirty="0"/>
              <a:t>	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1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Imaginary Sample Machine  </a:t>
            </a:r>
            <a:r>
              <a:rPr lang="en-US" sz="1400" dirty="0"/>
              <a:t>(</a:t>
            </a:r>
            <a:r>
              <a:rPr lang="en-US" sz="1400" dirty="0">
                <a:hlinkClick r:id="rId3"/>
              </a:rPr>
              <a:t>http://elinux.org/Device_Tree_Usage#Sample_Machine</a:t>
            </a:r>
            <a:r>
              <a:rPr lang="en-US" sz="1400" dirty="0"/>
              <a:t>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Node Names	- &lt;name&gt;[@&lt;unit-address&gt;]</a:t>
            </a:r>
          </a:p>
          <a:p>
            <a:pPr lvl="1"/>
            <a:r>
              <a:rPr lang="en-US" dirty="0"/>
              <a:t>Name can be up to 31 characters in length</a:t>
            </a:r>
          </a:p>
          <a:p>
            <a:pPr lvl="1"/>
            <a:r>
              <a:rPr lang="en-US" dirty="0"/>
              <a:t>Unit-address is included so that the node is identified by an address, base address of the device registers</a:t>
            </a:r>
          </a:p>
          <a:p>
            <a:r>
              <a:rPr lang="en-US" dirty="0"/>
              <a:t>Device nodes - every device is represented by a device tree node.</a:t>
            </a:r>
          </a:p>
          <a:p>
            <a:pPr lvl="1"/>
            <a:r>
              <a:rPr lang="en-US" dirty="0"/>
              <a:t>This tree is incomplete as information about connections between devices is missing.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99135" y="2667000"/>
            <a:ext cx="6400800" cy="404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/ { compatible = "acme,coyotes-revenge"; 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	cpus { cpu@0 { compatible = "arm,cortex-a9"; }; 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		cpu@1 { compatible = "arm,cortex-a9"; }; }; </a:t>
            </a:r>
          </a:p>
          <a:p>
            <a:pPr>
              <a:buNone/>
            </a:pPr>
            <a:endParaRPr lang="en-US" sz="1200" dirty="0">
              <a:solidFill>
                <a:srgbClr val="002060"/>
              </a:solidFill>
              <a:effectLst/>
            </a:endParaRP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	serial@101F0000 { compatible = "arm,pl011"; }; 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	serial@101F2000 { compatible = "arm,pl011"; }; 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	gpio@101F3000 { compatible = "arm,pl061"; }; 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	interrupt-controller@10140000 { compatible = "arm,pl190"; };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	spi@10115000 { compatible = "arm,pl022"; }; </a:t>
            </a:r>
          </a:p>
          <a:p>
            <a:pPr>
              <a:buNone/>
            </a:pPr>
            <a:endParaRPr lang="en-US" sz="1200" dirty="0">
              <a:solidFill>
                <a:srgbClr val="002060"/>
              </a:solidFill>
              <a:effectLst/>
            </a:endParaRP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	external-bus { ethernet@0,0 { 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		compatible = "smc,smc91c111"; }; 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		i2c@1,0 { compatible = "acme,a1234-i2c-bus"; 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			rtc@58 { compatible = "maxim,ds1338"; }; 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		}; 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		flash@2,0 { compatible = "samsung,k8f1315ebm", "cfi-flash"; }; 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	}; 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2973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Imaginary Sample Machine  </a:t>
            </a:r>
            <a:r>
              <a:rPr lang="en-US" sz="1400" dirty="0"/>
              <a:t>(</a:t>
            </a:r>
            <a:r>
              <a:rPr lang="en-US" sz="1400" dirty="0">
                <a:hlinkClick r:id="rId3"/>
              </a:rPr>
              <a:t>http://elinux.org/Device_Tree_Usage#Sample_Machine</a:t>
            </a:r>
            <a:r>
              <a:rPr lang="en-US" sz="1400" dirty="0"/>
              <a:t>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Compatible is a list of strings: &lt;manufacturer&gt;, &lt;model&gt; </a:t>
            </a:r>
          </a:p>
          <a:p>
            <a:pPr lvl="1"/>
            <a:r>
              <a:rPr lang="en-US" dirty="0"/>
              <a:t>flash@2,0 { compatible = "samsung,k8f1315ebm", "cfi-flash"; }; </a:t>
            </a:r>
          </a:p>
          <a:p>
            <a:pPr lvl="1"/>
            <a:r>
              <a:rPr lang="en-US" dirty="0"/>
              <a:t>Manufacturer = Samsung, k8f1315ebm</a:t>
            </a:r>
          </a:p>
          <a:p>
            <a:pPr lvl="1"/>
            <a:r>
              <a:rPr lang="en-US" dirty="0"/>
              <a:t>Model = cfi-flash</a:t>
            </a:r>
          </a:p>
          <a:p>
            <a:r>
              <a:rPr lang="en-US" dirty="0"/>
              <a:t>Addressing: each &lt;address1 lengh1&gt; is a tuple</a:t>
            </a:r>
          </a:p>
          <a:p>
            <a:pPr lvl="2"/>
            <a:r>
              <a:rPr lang="en-US" dirty="0"/>
              <a:t>reg: reg = &lt;address1 length1 [address2 length2]  [address3 length3] &gt; </a:t>
            </a:r>
          </a:p>
          <a:p>
            <a:pPr lvl="2"/>
            <a:r>
              <a:rPr lang="en-US" dirty="0"/>
              <a:t>#address-cells:  how many addresses are in a tuple</a:t>
            </a:r>
          </a:p>
          <a:p>
            <a:pPr lvl="2"/>
            <a:r>
              <a:rPr lang="en-US" dirty="0"/>
              <a:t>#size-cells: how many lengths are in a tuple</a:t>
            </a:r>
          </a:p>
          <a:p>
            <a:r>
              <a:rPr lang="en-US" dirty="0"/>
              <a:t>CPU addressing</a:t>
            </a:r>
          </a:p>
          <a:p>
            <a:pPr lvl="1"/>
            <a:r>
              <a:rPr lang="en-US" dirty="0"/>
              <a:t>One address in a tuple</a:t>
            </a:r>
          </a:p>
          <a:p>
            <a:pPr lvl="1"/>
            <a:r>
              <a:rPr lang="en-US" dirty="0"/>
              <a:t>No length (size) in a tuple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3529584"/>
            <a:ext cx="4800600" cy="315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cpus { 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	#address-cells = &lt;1&gt;;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	#size-cells = &lt;0&gt;;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	cpu@0 { 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		compatible = "arm,cortex-a9"; 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		reg = &lt;0&gt;;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	}; 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	cpu@1 { 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		compatible = "arm,cortex-a9"; 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		reg = &lt;1&gt;;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	}; </a:t>
            </a:r>
          </a:p>
          <a:p>
            <a:pPr>
              <a:buNone/>
            </a:pPr>
            <a:r>
              <a:rPr lang="en-US" sz="1400" dirty="0">
                <a:solidFill>
                  <a:srgbClr val="002060"/>
                </a:solidFill>
                <a:effectLst/>
              </a:rPr>
              <a:t>};</a:t>
            </a:r>
          </a:p>
        </p:txBody>
      </p:sp>
      <p:sp>
        <p:nvSpPr>
          <p:cNvPr id="4" name="Oval Callout 3"/>
          <p:cNvSpPr/>
          <p:nvPr/>
        </p:nvSpPr>
        <p:spPr bwMode="auto">
          <a:xfrm>
            <a:off x="394063" y="5105400"/>
            <a:ext cx="2806337" cy="914400"/>
          </a:xfrm>
          <a:prstGeom prst="wedgeEllipseCallout">
            <a:avLst>
              <a:gd name="adj1" fmla="val 91715"/>
              <a:gd name="adj2" fmla="val -94179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itchFamily="34" charset="0"/>
              </a:rPr>
              <a:t>@0 is the base address of cpu0 </a:t>
            </a:r>
          </a:p>
        </p:txBody>
      </p:sp>
    </p:spTree>
    <p:extLst>
      <p:ext uri="{BB962C8B-B14F-4D97-AF65-F5344CB8AC3E}">
        <p14:creationId xmlns:p14="http://schemas.microsoft.com/office/powerpoint/2010/main" val="1096505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Imaginary Sample Machine  </a:t>
            </a:r>
            <a:r>
              <a:rPr lang="en-US" sz="1400" dirty="0"/>
              <a:t>(</a:t>
            </a:r>
            <a:r>
              <a:rPr lang="en-US" sz="1400" dirty="0">
                <a:hlinkClick r:id="rId3"/>
              </a:rPr>
              <a:t>http://elinux.org/Device_Tree_Usage#Sample_Machine</a:t>
            </a:r>
            <a:r>
              <a:rPr lang="en-US" sz="1400" dirty="0"/>
              <a:t>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Memory Mapped Device – base address and number of registers</a:t>
            </a:r>
          </a:p>
          <a:p>
            <a:pPr lvl="1"/>
            <a:r>
              <a:rPr lang="en-US" dirty="0"/>
              <a:t>One address in a tuple</a:t>
            </a:r>
          </a:p>
          <a:p>
            <a:pPr lvl="1"/>
            <a:r>
              <a:rPr lang="en-US" dirty="0"/>
              <a:t>One length in a tuple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981200"/>
            <a:ext cx="7696200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/ { 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effectLst/>
              </a:rPr>
              <a:t>	#address-cells = &lt;1&gt;; 	//</a:t>
            </a:r>
            <a:r>
              <a:rPr lang="en-US" sz="1600" dirty="0">
                <a:solidFill>
                  <a:srgbClr val="002060"/>
                </a:solidFill>
                <a:effectLst/>
              </a:rPr>
              <a:t>one address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effectLst/>
              </a:rPr>
              <a:t>	#size-cells = &lt;1&gt;;</a:t>
            </a:r>
            <a:r>
              <a:rPr lang="en-US" sz="1600" dirty="0">
                <a:solidFill>
                  <a:srgbClr val="002060"/>
                </a:solidFill>
                <a:effectLst/>
              </a:rPr>
              <a:t> ... 	//one length or size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serial@101f0000 { 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	compatible = "arm,pl011"; 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effectLst/>
              </a:rPr>
              <a:t>		reg = &lt;0x101f0000  0x1000 &gt;;</a:t>
            </a:r>
            <a:r>
              <a:rPr lang="en-US" sz="1600" dirty="0">
                <a:solidFill>
                  <a:srgbClr val="002060"/>
                </a:solidFill>
                <a:effectLst/>
              </a:rPr>
              <a:t> 	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}; 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gpio@101f3000 { 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	compatible = "arm,pl061"; 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effectLst/>
              </a:rPr>
              <a:t>		reg = &lt;0x101f3000  0x1000 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  <a:effectLst/>
              </a:rPr>
              <a:t>		             0x101f4000  0x0010&gt;;</a:t>
            </a:r>
            <a:r>
              <a:rPr lang="en-US" sz="1600" dirty="0">
                <a:solidFill>
                  <a:srgbClr val="002060"/>
                </a:solidFill>
                <a:effectLst/>
              </a:rPr>
              <a:t> 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}; 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}; 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3276600" y="6248400"/>
            <a:ext cx="1752600" cy="457200"/>
          </a:xfrm>
          <a:prstGeom prst="wedgeRoundRectCallout">
            <a:avLst>
              <a:gd name="adj1" fmla="val -9818"/>
              <a:gd name="adj2" fmla="val -27305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itchFamily="34" charset="0"/>
              </a:rPr>
              <a:t>Base Address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562600" y="6248400"/>
            <a:ext cx="762000" cy="457200"/>
          </a:xfrm>
          <a:prstGeom prst="wedgeRoundRectCallout">
            <a:avLst>
              <a:gd name="adj1" fmla="val -77934"/>
              <a:gd name="adj2" fmla="val -27305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itchFamily="34" charset="0"/>
              </a:rPr>
              <a:t>size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6313714" y="2551670"/>
            <a:ext cx="2806337" cy="1371600"/>
          </a:xfrm>
          <a:prstGeom prst="wedgeEllipseCallout">
            <a:avLst>
              <a:gd name="adj1" fmla="val -133771"/>
              <a:gd name="adj2" fmla="val -20982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itchFamily="34" charset="0"/>
              </a:rPr>
              <a:t>@101f000 is </a:t>
            </a:r>
            <a:r>
              <a:rPr lang="en-US" sz="2000" dirty="0">
                <a:solidFill>
                  <a:srgbClr val="002060"/>
                </a:solidFill>
                <a:effectLst/>
              </a:rPr>
              <a:t>base </a:t>
            </a:r>
            <a:r>
              <a:rPr kumimoji="1" 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itchFamily="34" charset="0"/>
              </a:rPr>
              <a:t>address of serial</a:t>
            </a:r>
          </a:p>
        </p:txBody>
      </p:sp>
    </p:spTree>
    <p:extLst>
      <p:ext uri="{BB962C8B-B14F-4D97-AF65-F5344CB8AC3E}">
        <p14:creationId xmlns:p14="http://schemas.microsoft.com/office/powerpoint/2010/main" val="323304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Imaginary Sample Machine  </a:t>
            </a:r>
            <a:r>
              <a:rPr lang="en-US" sz="1400" dirty="0"/>
              <a:t>(</a:t>
            </a:r>
            <a:r>
              <a:rPr lang="en-US" sz="1400" dirty="0">
                <a:hlinkClick r:id="rId3"/>
              </a:rPr>
              <a:t>http://elinux.org/Device_Tree_Usage#Sample_Machine</a:t>
            </a:r>
            <a:r>
              <a:rPr lang="en-US" sz="1400" dirty="0"/>
              <a:t>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Non Memory Mapped Device, device@1,0</a:t>
            </a:r>
          </a:p>
          <a:p>
            <a:pPr lvl="1"/>
            <a:r>
              <a:rPr lang="en-US" dirty="0"/>
              <a:t>i2c device has #address cell=1 and #size cells=0, i.e., i2c@1,0</a:t>
            </a:r>
          </a:p>
          <a:p>
            <a:pPr lvl="1"/>
            <a:r>
              <a:rPr lang="en-US" dirty="0"/>
              <a:t>It is not mapped into memory space</a:t>
            </a:r>
          </a:p>
          <a:p>
            <a:pPr lvl="1"/>
            <a:r>
              <a:rPr lang="en-US" dirty="0"/>
              <a:t>It register has three  fields: chip select number, offset address, length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286000"/>
            <a:ext cx="7696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effectLst/>
              </a:rPr>
              <a:t>i2c@1,0 { 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effectLst/>
              </a:rPr>
              <a:t>	compatible = "acme,a1234-i2c-bus"; 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effectLst/>
              </a:rPr>
              <a:t>	#address-cells = &lt;2&gt;; 	</a:t>
            </a:r>
            <a:r>
              <a:rPr lang="en-US" sz="2000" dirty="0">
                <a:solidFill>
                  <a:srgbClr val="002060"/>
                </a:solidFill>
                <a:effectLst/>
              </a:rPr>
              <a:t>//one address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effectLst/>
              </a:rPr>
              <a:t>	#size-cells = &lt;1&gt;;</a:t>
            </a:r>
            <a:r>
              <a:rPr lang="en-US" sz="2000" dirty="0">
                <a:solidFill>
                  <a:srgbClr val="002060"/>
                </a:solidFill>
                <a:effectLst/>
              </a:rPr>
              <a:t> 		//no size data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effectLst/>
              </a:rPr>
              <a:t>	reg = &lt;1 0 0x1000&gt;; </a:t>
            </a:r>
          </a:p>
          <a:p>
            <a:r>
              <a:rPr lang="en-US" sz="2000" dirty="0">
                <a:solidFill>
                  <a:srgbClr val="002060"/>
                </a:solidFill>
                <a:effectLst/>
              </a:rPr>
              <a:t>//real time clock value is accessible at address 58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effectLst/>
              </a:rPr>
              <a:t>	rtc@58 { 	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effectLst/>
              </a:rPr>
              <a:t>		compatible = "maxim,ds1338"; 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effectLst/>
              </a:rPr>
              <a:t>		reg = &lt;58&gt;;</a:t>
            </a:r>
            <a:r>
              <a:rPr lang="en-US" sz="2000" dirty="0">
                <a:solidFill>
                  <a:srgbClr val="002060"/>
                </a:solidFill>
                <a:effectLst/>
              </a:rPr>
              <a:t> 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effectLst/>
              </a:rPr>
              <a:t>	}; 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effectLst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641972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Imaginary Sample Machine  </a:t>
            </a:r>
            <a:r>
              <a:rPr lang="en-US" sz="1400" dirty="0"/>
              <a:t>(</a:t>
            </a:r>
            <a:r>
              <a:rPr lang="en-US" sz="1400" dirty="0">
                <a:hlinkClick r:id="rId3"/>
              </a:rPr>
              <a:t>http://elinux.org/Device_Tree_Usage#Sample_Machine</a:t>
            </a:r>
            <a:r>
              <a:rPr lang="en-US" sz="1400" dirty="0"/>
              <a:t>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Interrupts – page 7</a:t>
            </a:r>
          </a:p>
          <a:p>
            <a:pPr lvl="1"/>
            <a:r>
              <a:rPr lang="en-US" dirty="0"/>
              <a:t>Interrupt controller is defined as intc: interrupt_controller@10100000</a:t>
            </a:r>
          </a:p>
          <a:p>
            <a:pPr lvl="1"/>
            <a:r>
              <a:rPr lang="en-US" dirty="0"/>
              <a:t>Interrupt controller is a parent node at root level that takes care of all interrupts</a:t>
            </a:r>
          </a:p>
          <a:p>
            <a:pPr lvl="1"/>
            <a:r>
              <a:rPr lang="en-US" dirty="0"/>
              <a:t>Each interrupt has a vector number and triggering event: edge, level, high state, low state, etc.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667000"/>
            <a:ext cx="3505200" cy="366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2060"/>
                </a:solidFill>
                <a:effectLst/>
              </a:rPr>
              <a:t>/ { 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effectLst/>
              </a:rPr>
              <a:t>   compatible = "acme,coyotes-revenge";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effectLst/>
              </a:rPr>
              <a:t>   #address_cellts = &lt;1&gt;;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effectLst/>
              </a:rPr>
              <a:t>   #size_cells = &lt;1&gt;;</a:t>
            </a:r>
          </a:p>
          <a:p>
            <a:r>
              <a:rPr lang="en-US" dirty="0">
                <a:solidFill>
                  <a:srgbClr val="002060"/>
                </a:solidFill>
                <a:effectLst/>
              </a:rPr>
              <a:t>//interrupt controller parent node</a:t>
            </a:r>
          </a:p>
          <a:p>
            <a:endParaRPr lang="en-US" dirty="0">
              <a:solidFill>
                <a:srgbClr val="002060"/>
              </a:solidFill>
              <a:effectLst/>
            </a:endParaRP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effectLst/>
              </a:rPr>
              <a:t>   interrupt-parent = &lt;&amp;intc&gt;;</a:t>
            </a:r>
            <a:r>
              <a:rPr lang="en-US" dirty="0">
                <a:solidFill>
                  <a:srgbClr val="002060"/>
                </a:solidFill>
                <a:effectLst/>
              </a:rPr>
              <a:t>	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  <a:effectLst/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effectLst/>
              </a:rPr>
              <a:t>   </a:t>
            </a:r>
            <a:r>
              <a:rPr lang="en-US" b="1" dirty="0">
                <a:solidFill>
                  <a:srgbClr val="002060"/>
                </a:solidFill>
                <a:effectLst/>
              </a:rPr>
              <a:t>intc: </a:t>
            </a:r>
            <a:r>
              <a:rPr lang="en-US" dirty="0">
                <a:solidFill>
                  <a:srgbClr val="002060"/>
                </a:solidFill>
                <a:effectLst/>
              </a:rPr>
              <a:t>interrept-controller@10140000 {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effectLst/>
              </a:rPr>
              <a:t>        compatible = “arm, p1190”;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effectLst/>
              </a:rPr>
              <a:t>        reg = &lt;0x10140000 0x1000&gt;; 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effectLst/>
              </a:rPr>
              <a:t>        interrupt-controller;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effectLst/>
              </a:rPr>
              <a:t>        #interrupt-cells = &lt;2&gt;;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effectLst/>
              </a:rPr>
              <a:t>   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3569" y="3573515"/>
            <a:ext cx="3852548" cy="315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serial@101f0000 {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       compatible = “arm, p1011”;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       reg = &lt;0x101f0000 0x1000;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       interrupts = &lt;1  0&gt;;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   };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  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effectLst/>
              </a:rPr>
              <a:t> </a:t>
            </a:r>
            <a:r>
              <a:rPr lang="en-US" dirty="0">
                <a:solidFill>
                  <a:srgbClr val="002060"/>
                </a:solidFill>
                <a:effectLst/>
              </a:rPr>
              <a:t>gpio@101f3000 {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effectLst/>
              </a:rPr>
              <a:t>       compatible = “arm, p1061”;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effectLst/>
              </a:rPr>
              <a:t>       reg = &lt;0x101f3000 0x1000 0x101f4000 0x0010&gt;;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effectLst/>
              </a:rPr>
              <a:t>       interrupts = &lt;3  0&gt;;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effectLst/>
              </a:rPr>
              <a:t>   };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effectLst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21693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Imaginary Sample Machine  </a:t>
            </a:r>
            <a:r>
              <a:rPr lang="en-US" sz="1400" dirty="0"/>
              <a:t>(</a:t>
            </a:r>
            <a:r>
              <a:rPr lang="en-US" sz="1400" dirty="0">
                <a:hlinkClick r:id="rId3"/>
              </a:rPr>
              <a:t>http://elinux.org/Device_Tree_Usage#Sample_Machine</a:t>
            </a:r>
            <a:r>
              <a:rPr lang="en-US" sz="1400" dirty="0"/>
              <a:t>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Aliases – a short name for a device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Chosen mode</a:t>
            </a:r>
          </a:p>
          <a:p>
            <a:pPr lvl="1"/>
            <a:r>
              <a:rPr lang="en-US" dirty="0"/>
              <a:t>serves as a place for passing data between firmware and the OS, like boot arguments.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3094" y="1219200"/>
            <a:ext cx="7696200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aliases { 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	ethernet0 = &amp;eth0; 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	serial0 = &amp;serial0; 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effectLst/>
              </a:rPr>
              <a:t>};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4419600"/>
            <a:ext cx="8559800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chosen { 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	bootargs = "root=/dev/nfs rw nfsroot=192.168.1.1 console=ttyS0,115200"; 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305095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Turn on  and off four LEDs?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3B7E1-39C5-40F1-9F00-9E7D79813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762000"/>
            <a:ext cx="4038600" cy="3796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06986"/>
            <a:ext cx="4267200" cy="317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50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zynq-zybo.dts: CPUs, UART1, Generic Interrupt Controller (GIC)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153400" cy="648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</a:rPr>
              <a:t>/dts-v1/;</a:t>
            </a:r>
          </a:p>
          <a:p>
            <a:r>
              <a:rPr lang="en-US" sz="1200" dirty="0">
                <a:effectLst/>
              </a:rPr>
              <a:t>/ {</a:t>
            </a:r>
          </a:p>
          <a:p>
            <a:r>
              <a:rPr lang="en-US" sz="1200" dirty="0">
                <a:effectLst/>
              </a:rPr>
              <a:t>	#address-cells = &lt;1&gt;;</a:t>
            </a:r>
          </a:p>
          <a:p>
            <a:r>
              <a:rPr lang="en-US" sz="1200" dirty="0">
                <a:effectLst/>
              </a:rPr>
              <a:t>	#size-cells = &lt;1&gt;;</a:t>
            </a:r>
          </a:p>
          <a:p>
            <a:r>
              <a:rPr lang="en-US" sz="1200" dirty="0">
                <a:effectLst/>
              </a:rPr>
              <a:t>	compatible = "xlnx,zynq-7000";</a:t>
            </a:r>
          </a:p>
          <a:p>
            <a:r>
              <a:rPr lang="en-US" sz="1200" dirty="0">
                <a:effectLst/>
              </a:rPr>
              <a:t>	model = "Xilinx Zynq";</a:t>
            </a:r>
          </a:p>
          <a:p>
            <a:r>
              <a:rPr lang="en-US" sz="1200" dirty="0">
                <a:effectLst/>
              </a:rPr>
              <a:t>	aliases {</a:t>
            </a:r>
          </a:p>
          <a:p>
            <a:r>
              <a:rPr lang="en-US" sz="1200" dirty="0">
                <a:effectLst/>
              </a:rPr>
              <a:t>		ethernet0 = &amp;ps7_ethernet_0;</a:t>
            </a:r>
          </a:p>
          <a:p>
            <a:r>
              <a:rPr lang="en-US" sz="1200" dirty="0">
                <a:effectLst/>
              </a:rPr>
              <a:t>		serial0 = &amp;ps7_uart_1;</a:t>
            </a:r>
          </a:p>
          <a:p>
            <a:r>
              <a:rPr lang="en-US" sz="1200" dirty="0">
                <a:effectLst/>
              </a:rPr>
              <a:t>		spi0 = &amp;ps7_qspi_0;</a:t>
            </a:r>
          </a:p>
          <a:p>
            <a:r>
              <a:rPr lang="en-US" sz="1200" dirty="0">
                <a:effectLst/>
              </a:rPr>
              <a:t>	} ;</a:t>
            </a:r>
          </a:p>
          <a:p>
            <a:r>
              <a:rPr lang="en-US" sz="1200" dirty="0">
                <a:effectLst/>
              </a:rPr>
              <a:t>	chosen {</a:t>
            </a:r>
          </a:p>
          <a:p>
            <a:r>
              <a:rPr lang="en-US" sz="1200" dirty="0">
                <a:effectLst/>
              </a:rPr>
              <a:t>		bootargs = "console=ttyPS0,115200 root=/dev/ram rw earlyprintk";</a:t>
            </a:r>
          </a:p>
          <a:p>
            <a:r>
              <a:rPr lang="en-US" sz="1200" dirty="0">
                <a:effectLst/>
              </a:rPr>
              <a:t>		linux,stdout-path = "/amba@0/serial@e0001000";</a:t>
            </a:r>
          </a:p>
          <a:p>
            <a:r>
              <a:rPr lang="en-US" sz="1200" dirty="0">
                <a:effectLst/>
              </a:rPr>
              <a:t>	} ;</a:t>
            </a:r>
          </a:p>
          <a:p>
            <a:r>
              <a:rPr lang="en-US" sz="1200" dirty="0">
                <a:effectLst/>
              </a:rPr>
              <a:t>	cpus {</a:t>
            </a:r>
          </a:p>
          <a:p>
            <a:r>
              <a:rPr lang="en-US" sz="1200" dirty="0">
                <a:effectLst/>
              </a:rPr>
              <a:t>		#address-cells = &lt;1&gt;;</a:t>
            </a:r>
          </a:p>
          <a:p>
            <a:r>
              <a:rPr lang="en-US" sz="1200" dirty="0">
                <a:effectLst/>
              </a:rPr>
              <a:t>		#size-cells = &lt;0&gt;;</a:t>
            </a:r>
          </a:p>
          <a:p>
            <a:r>
              <a:rPr lang="en-US" sz="1200" dirty="0">
                <a:effectLst/>
              </a:rPr>
              <a:t>		ps7_cortexa9_0: cpu@0 {</a:t>
            </a:r>
          </a:p>
          <a:p>
            <a:r>
              <a:rPr lang="en-US" sz="1200" dirty="0">
                <a:effectLst/>
              </a:rPr>
              <a:t>			bus-handle = &lt;&amp;ps7_axi_interconnect_0&gt;;</a:t>
            </a:r>
          </a:p>
          <a:p>
            <a:r>
              <a:rPr lang="en-US" sz="1200" dirty="0">
                <a:effectLst/>
              </a:rPr>
              <a:t>			clock-latency = &lt;1000&gt;;</a:t>
            </a:r>
          </a:p>
          <a:p>
            <a:r>
              <a:rPr lang="en-US" sz="1200" dirty="0">
                <a:effectLst/>
              </a:rPr>
              <a:t>			clocks = &lt;&amp;clkc 3&gt;;</a:t>
            </a:r>
          </a:p>
          <a:p>
            <a:r>
              <a:rPr lang="en-US" sz="1200" dirty="0">
                <a:effectLst/>
              </a:rPr>
              <a:t>			compatible = "arm,cortex-a9";</a:t>
            </a:r>
          </a:p>
          <a:p>
            <a:r>
              <a:rPr lang="en-US" sz="1200" dirty="0">
                <a:effectLst/>
              </a:rPr>
              <a:t>			device_type = "cpu";</a:t>
            </a:r>
          </a:p>
          <a:p>
            <a:r>
              <a:rPr lang="en-US" sz="1200" dirty="0">
                <a:effectLst/>
              </a:rPr>
              <a:t>			interrupt-handle = &lt;&amp;ps7_scugic_0&gt;;</a:t>
            </a:r>
          </a:p>
          <a:p>
            <a:r>
              <a:rPr lang="en-US" sz="1200" dirty="0">
                <a:effectLst/>
              </a:rPr>
              <a:t>			operating-points = &lt;666667 1000000 333334 1000000 222223 1000000&gt;;</a:t>
            </a:r>
          </a:p>
          <a:p>
            <a:r>
              <a:rPr lang="en-US" sz="1200" dirty="0">
                <a:effectLst/>
              </a:rPr>
              <a:t>			reg = &lt;0x0&gt;;</a:t>
            </a:r>
          </a:p>
          <a:p>
            <a:r>
              <a:rPr lang="en-US" sz="1200" dirty="0">
                <a:effectLst/>
              </a:rPr>
              <a:t>		} 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8200" y="685800"/>
            <a:ext cx="434340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effectLst/>
                <a:hlinkClick r:id="rId3"/>
              </a:rPr>
              <a:t>Source: </a:t>
            </a:r>
          </a:p>
          <a:p>
            <a:r>
              <a:rPr lang="en-US" dirty="0">
                <a:solidFill>
                  <a:srgbClr val="002060"/>
                </a:solidFill>
                <a:effectLst/>
                <a:hlinkClick r:id="rId3"/>
              </a:rPr>
              <a:t>https://github.com/DigilentInc/Linux-Digilent-Dev</a:t>
            </a:r>
            <a:r>
              <a:rPr lang="en-US" dirty="0">
                <a:solidFill>
                  <a:srgbClr val="00206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190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09600" y="304800"/>
            <a:ext cx="5867400" cy="448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</a:rPr>
              <a:t>	ps7_cortexa9_1: cpu@1 {</a:t>
            </a:r>
          </a:p>
          <a:p>
            <a:r>
              <a:rPr lang="en-US" sz="1200" dirty="0">
                <a:effectLst/>
              </a:rPr>
              <a:t>		bus-handle = &lt;&amp;ps7_axi_interconnect_0&gt;;</a:t>
            </a:r>
          </a:p>
          <a:p>
            <a:r>
              <a:rPr lang="en-US" sz="1200" dirty="0">
                <a:effectLst/>
              </a:rPr>
              <a:t>		clocks = &lt;&amp;clkc 3&gt;;</a:t>
            </a:r>
          </a:p>
          <a:p>
            <a:r>
              <a:rPr lang="en-US" sz="1200" dirty="0">
                <a:effectLst/>
              </a:rPr>
              <a:t>		compatible = "arm,cortex-a9";</a:t>
            </a:r>
          </a:p>
          <a:p>
            <a:r>
              <a:rPr lang="en-US" sz="1200" dirty="0">
                <a:effectLst/>
              </a:rPr>
              <a:t>		device_type = "cpu";</a:t>
            </a:r>
          </a:p>
          <a:p>
            <a:r>
              <a:rPr lang="en-US" sz="1200" dirty="0">
                <a:effectLst/>
              </a:rPr>
              <a:t>		interrupt-handle = &lt;&amp;ps7_scugic_0&gt;;</a:t>
            </a:r>
          </a:p>
          <a:p>
            <a:r>
              <a:rPr lang="en-US" sz="1200" dirty="0">
                <a:effectLst/>
              </a:rPr>
              <a:t>		reg = &lt;0x1&gt;;</a:t>
            </a:r>
          </a:p>
          <a:p>
            <a:r>
              <a:rPr lang="en-US" sz="1200" dirty="0">
                <a:effectLst/>
              </a:rPr>
              <a:t>	} ;</a:t>
            </a:r>
          </a:p>
          <a:p>
            <a:r>
              <a:rPr lang="en-US" sz="1200" dirty="0">
                <a:effectLst/>
              </a:rPr>
              <a:t>} ;</a:t>
            </a:r>
          </a:p>
          <a:p>
            <a:r>
              <a:rPr lang="en-US" sz="1200" dirty="0">
                <a:effectLst/>
              </a:rPr>
              <a:t>	pmu {</a:t>
            </a:r>
          </a:p>
          <a:p>
            <a:r>
              <a:rPr lang="en-US" sz="1200" dirty="0">
                <a:effectLst/>
              </a:rPr>
              <a:t>		compatible = "arm,cortex-a9-pmu";</a:t>
            </a:r>
          </a:p>
          <a:p>
            <a:r>
              <a:rPr lang="en-US" sz="1200" dirty="0">
                <a:effectLst/>
              </a:rPr>
              <a:t>		interrupt-parent = &lt;&amp;ps7_scugic_0&gt;;</a:t>
            </a:r>
          </a:p>
          <a:p>
            <a:r>
              <a:rPr lang="en-US" sz="1200" dirty="0">
                <a:effectLst/>
              </a:rPr>
              <a:t>		interrupts = &lt;0 5 4&gt;, &lt;0 6 4&gt;;</a:t>
            </a:r>
          </a:p>
          <a:p>
            <a:r>
              <a:rPr lang="nn-NO" sz="1200" dirty="0">
                <a:effectLst/>
              </a:rPr>
              <a:t>		reg = &lt;0xf8891000 0x1000&gt;, &lt;0xf8893000 0x1000&gt;;</a:t>
            </a:r>
          </a:p>
          <a:p>
            <a:r>
              <a:rPr lang="en-US" sz="1200" dirty="0">
                <a:effectLst/>
              </a:rPr>
              <a:t>		reg-names = "cpu0", "cpu1";</a:t>
            </a:r>
          </a:p>
          <a:p>
            <a:r>
              <a:rPr lang="en-US" sz="1200" dirty="0">
                <a:effectLst/>
              </a:rPr>
              <a:t>	} ;</a:t>
            </a:r>
          </a:p>
          <a:p>
            <a:r>
              <a:rPr lang="en-US" sz="1200" dirty="0">
                <a:effectLst/>
              </a:rPr>
              <a:t>	ps7_ddr_0: memory@0 {</a:t>
            </a:r>
          </a:p>
          <a:p>
            <a:r>
              <a:rPr lang="en-US" sz="1200" dirty="0">
                <a:effectLst/>
              </a:rPr>
              <a:t>		device_type = "memory";</a:t>
            </a:r>
          </a:p>
          <a:p>
            <a:r>
              <a:rPr lang="en-US" sz="1200" dirty="0">
                <a:effectLst/>
              </a:rPr>
              <a:t>		reg = &lt;0x0 0x20000000&gt;;</a:t>
            </a:r>
          </a:p>
          <a:p>
            <a:r>
              <a:rPr lang="en-US" sz="1200" dirty="0">
                <a:effectLst/>
              </a:rPr>
              <a:t>	}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3962400"/>
            <a:ext cx="4800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effectLst/>
            </a:endParaRPr>
          </a:p>
          <a:p>
            <a:r>
              <a:rPr lang="en-US" sz="1200" dirty="0">
                <a:effectLst/>
              </a:rPr>
              <a:t>ps7_scugic_0: ps7-scugic@f8f01000 {</a:t>
            </a:r>
          </a:p>
          <a:p>
            <a:r>
              <a:rPr lang="en-US" sz="1200" dirty="0">
                <a:effectLst/>
              </a:rPr>
              <a:t>	#address-cells = &lt;2&gt;;</a:t>
            </a:r>
          </a:p>
          <a:p>
            <a:r>
              <a:rPr lang="en-US" sz="1200" dirty="0">
                <a:effectLst/>
              </a:rPr>
              <a:t>	#interrupt-cells = &lt;3&gt;;</a:t>
            </a:r>
          </a:p>
          <a:p>
            <a:r>
              <a:rPr lang="en-US" sz="1200" dirty="0">
                <a:effectLst/>
              </a:rPr>
              <a:t>	#size-cells = &lt;1&gt;;</a:t>
            </a:r>
          </a:p>
          <a:p>
            <a:r>
              <a:rPr lang="en-US" sz="1200" dirty="0">
                <a:effectLst/>
              </a:rPr>
              <a:t>	compatible = "arm,cortex-a9-gic", "arm,gic";</a:t>
            </a:r>
          </a:p>
          <a:p>
            <a:r>
              <a:rPr lang="en-US" sz="1200" dirty="0">
                <a:effectLst/>
              </a:rPr>
              <a:t>	interrupt-controller ;</a:t>
            </a:r>
          </a:p>
          <a:p>
            <a:r>
              <a:rPr lang="en-US" sz="1200" dirty="0">
                <a:effectLst/>
              </a:rPr>
              <a:t>	num_cpus = &lt;2&gt;;</a:t>
            </a:r>
          </a:p>
          <a:p>
            <a:r>
              <a:rPr lang="en-US" sz="1200" dirty="0">
                <a:effectLst/>
              </a:rPr>
              <a:t>	num_interrupts = &lt;96&gt;;</a:t>
            </a:r>
          </a:p>
          <a:p>
            <a:r>
              <a:rPr lang="en-US" sz="1200" dirty="0">
                <a:effectLst/>
              </a:rPr>
              <a:t>	reg = &lt;0xf8f01000 0x1000&gt;, &lt;0xf8f00100 0x100&gt;;</a:t>
            </a:r>
          </a:p>
          <a:p>
            <a:r>
              <a:rPr lang="en-US" sz="1200" dirty="0">
                <a:effectLst/>
              </a:rPr>
              <a:t>} 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289605"/>
            <a:ext cx="4419600" cy="315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effectLst/>
            </a:endParaRPr>
          </a:p>
          <a:p>
            <a:r>
              <a:rPr lang="en-US" sz="1200" dirty="0">
                <a:effectLst/>
              </a:rPr>
              <a:t>ps7_uart_1: serial@e0001000 {</a:t>
            </a:r>
          </a:p>
          <a:p>
            <a:r>
              <a:rPr lang="en-US" sz="1200" dirty="0">
                <a:effectLst/>
              </a:rPr>
              <a:t>	clock-names = "uart_clk", "pclk";</a:t>
            </a:r>
          </a:p>
          <a:p>
            <a:r>
              <a:rPr lang="en-US" sz="1200" dirty="0">
                <a:effectLst/>
              </a:rPr>
              <a:t>	clocks = &lt;&amp;clkc 24&gt;, &lt;&amp;clkc 41&gt;;</a:t>
            </a:r>
          </a:p>
          <a:p>
            <a:r>
              <a:rPr lang="en-US" sz="1200" dirty="0">
                <a:effectLst/>
              </a:rPr>
              <a:t>	compatible = "xlnx,xuartps", "cdns,uart-r1p8";</a:t>
            </a:r>
          </a:p>
          <a:p>
            <a:r>
              <a:rPr lang="en-US" sz="1200" dirty="0">
                <a:effectLst/>
              </a:rPr>
              <a:t>	current-speed = &lt;115200&gt;;</a:t>
            </a:r>
          </a:p>
          <a:p>
            <a:r>
              <a:rPr lang="en-US" sz="1200" dirty="0">
                <a:effectLst/>
              </a:rPr>
              <a:t>	device_type = "serial";</a:t>
            </a:r>
          </a:p>
          <a:p>
            <a:r>
              <a:rPr lang="en-US" sz="1200" dirty="0">
                <a:effectLst/>
              </a:rPr>
              <a:t>	interrupt-parent = &lt;&amp;ps7_scugic_0&gt;;</a:t>
            </a:r>
          </a:p>
          <a:p>
            <a:r>
              <a:rPr lang="en-US" sz="1200" dirty="0">
                <a:effectLst/>
              </a:rPr>
              <a:t>	interrupts = &lt;0 50 4&gt;;</a:t>
            </a:r>
          </a:p>
          <a:p>
            <a:r>
              <a:rPr lang="en-US" sz="1200" dirty="0">
                <a:effectLst/>
              </a:rPr>
              <a:t>	port-number = &lt;0&gt;;</a:t>
            </a:r>
          </a:p>
          <a:p>
            <a:r>
              <a:rPr lang="en-US" sz="1200" dirty="0">
                <a:effectLst/>
              </a:rPr>
              <a:t>	reg = &lt;0xe0001000 0x1000&gt;;</a:t>
            </a:r>
          </a:p>
          <a:p>
            <a:r>
              <a:rPr lang="en-US" sz="1200" dirty="0">
                <a:effectLst/>
              </a:rPr>
              <a:t>	xlnx,has-modem = &lt;0x0&gt;;</a:t>
            </a:r>
          </a:p>
          <a:p>
            <a:r>
              <a:rPr lang="en-US" sz="1200" dirty="0">
                <a:effectLst/>
              </a:rPr>
              <a:t>} ;</a:t>
            </a:r>
          </a:p>
          <a:p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8457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Compile the DTB File under Linux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A device tree blob (DTB file) is needed to boot Linux</a:t>
            </a:r>
          </a:p>
          <a:p>
            <a:r>
              <a:rPr lang="en-US" sz="1800" dirty="0"/>
              <a:t>Get the Linux kernel source code from Digilent Git repository: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https://github.com/DigilentInc/Linux-Digilent-Dev</a:t>
            </a:r>
            <a:r>
              <a:rPr lang="en-US" sz="1800" dirty="0"/>
              <a:t>.</a:t>
            </a:r>
          </a:p>
          <a:p>
            <a:r>
              <a:rPr lang="en-US" sz="1800" dirty="0"/>
              <a:t>Default configuration for Zybo is located at arch/arm/configs/xylinx_zynq_defconfig.</a:t>
            </a:r>
          </a:p>
          <a:p>
            <a:r>
              <a:rPr lang="en-US" sz="1800" dirty="0"/>
              <a:t>There is a zynq-zybo.dts in \u-boot-digilent-master\arch\arm\dts from u-boot-digilent-master.zip</a:t>
            </a:r>
          </a:p>
          <a:p>
            <a:r>
              <a:rPr lang="en-US" sz="1800" dirty="0"/>
              <a:t>Device tree compiler dtc can be called to make a DTB file from DTS file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545374" y="4563330"/>
            <a:ext cx="8177349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350" y="3513928"/>
            <a:ext cx="889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</a:rPr>
              <a:t>./scripts/dtc/dtc –I dts –O dtb –o ../devicetree.dtb arch/arm/boot/dts/zynq-zybo.dts</a:t>
            </a:r>
          </a:p>
        </p:txBody>
      </p:sp>
    </p:spTree>
    <p:extLst>
      <p:ext uri="{BB962C8B-B14F-4D97-AF65-F5344CB8AC3E}">
        <p14:creationId xmlns:p14="http://schemas.microsoft.com/office/powerpoint/2010/main" val="1304138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LED IP Device Node Name Is Unique and Consistent: </a:t>
            </a:r>
            <a:r>
              <a:rPr lang="en-US" b="1" dirty="0">
                <a:solidFill>
                  <a:srgbClr val="FF0000"/>
                </a:solidFill>
              </a:rPr>
              <a:t>led_ip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The base address of LED IP device led_ip_0 is 0x43C30000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This is the address of the LED device is transferred to the device tree file: zynq-zybo.dts</a:t>
            </a:r>
          </a:p>
          <a:p>
            <a:pPr lvl="1"/>
            <a:r>
              <a:rPr lang="en-US" sz="1600" dirty="0"/>
              <a:t>The LED IP device node name is </a:t>
            </a:r>
            <a:r>
              <a:rPr lang="en-US" sz="1600" b="1" dirty="0">
                <a:solidFill>
                  <a:srgbClr val="FF0000"/>
                </a:solidFill>
              </a:rPr>
              <a:t>led_ip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800" dirty="0"/>
              <a:t>Device driver must refer to the node name </a:t>
            </a:r>
            <a:br>
              <a:rPr lang="en-US" sz="1800" dirty="0"/>
            </a:br>
            <a:r>
              <a:rPr lang="en-US" sz="1800" b="1" dirty="0">
                <a:solidFill>
                  <a:srgbClr val="FF0000"/>
                </a:solidFill>
              </a:rPr>
              <a:t>led_ip</a:t>
            </a:r>
            <a:r>
              <a:rPr lang="en-US" sz="1800" dirty="0"/>
              <a:t> to access the device tree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File open and close statement </a:t>
            </a:r>
            <a:br>
              <a:rPr lang="en-US" sz="1800" dirty="0"/>
            </a:br>
            <a:r>
              <a:rPr lang="en-US" sz="1800" dirty="0"/>
              <a:t>must also refer to process /proc/</a:t>
            </a:r>
            <a:r>
              <a:rPr lang="en-US" sz="1800" b="1" dirty="0">
                <a:solidFill>
                  <a:srgbClr val="FF0000"/>
                </a:solidFill>
              </a:rPr>
              <a:t>led_ip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49" y="1066800"/>
            <a:ext cx="8672513" cy="4705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913" y="2635045"/>
            <a:ext cx="4595949" cy="1637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892" y="4582691"/>
            <a:ext cx="4419600" cy="12037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628" y="5808274"/>
            <a:ext cx="3586216" cy="92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73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Device Node Name: led_ip in zynq-zybo.dts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066800"/>
            <a:ext cx="7659191" cy="428425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</a:rPr>
              <a:t>		} ;</a:t>
            </a:r>
          </a:p>
          <a:p>
            <a:r>
              <a:rPr lang="en-US" sz="1800" dirty="0">
                <a:effectLst/>
              </a:rPr>
              <a:t>		ps7_xadc: ps7-xadc@f8007100 {</a:t>
            </a:r>
          </a:p>
          <a:p>
            <a:r>
              <a:rPr lang="en-US" sz="1800" dirty="0">
                <a:effectLst/>
              </a:rPr>
              <a:t>			clocks = &lt;&amp;clkc 12&gt;;</a:t>
            </a:r>
          </a:p>
          <a:p>
            <a:r>
              <a:rPr lang="en-US" sz="1800" dirty="0">
                <a:effectLst/>
              </a:rPr>
              <a:t>			compatible = "xlnx,zynq-xadc-1.00.a";</a:t>
            </a:r>
          </a:p>
          <a:p>
            <a:r>
              <a:rPr lang="en-US" sz="1800" dirty="0">
                <a:effectLst/>
              </a:rPr>
              <a:t>			interrupt-parent = &lt;&amp;ps7_scugic_0&gt;;</a:t>
            </a:r>
          </a:p>
          <a:p>
            <a:r>
              <a:rPr lang="en-US" sz="1800" dirty="0">
                <a:effectLst/>
              </a:rPr>
              <a:t>			interrupts = &lt;0 7 4&gt;;</a:t>
            </a:r>
          </a:p>
          <a:p>
            <a:r>
              <a:rPr lang="en-US" sz="1800" dirty="0">
                <a:effectLst/>
              </a:rPr>
              <a:t>			reg = &lt;0xf8007100 0x20&gt;;</a:t>
            </a:r>
          </a:p>
          <a:p>
            <a:r>
              <a:rPr lang="en-US" sz="1800" dirty="0">
                <a:effectLst/>
              </a:rPr>
              <a:t>		} ;</a:t>
            </a:r>
          </a:p>
          <a:p>
            <a:r>
              <a:rPr lang="en-US" sz="1800" dirty="0">
                <a:effectLst/>
              </a:rPr>
              <a:t>		led_ip {</a:t>
            </a:r>
          </a:p>
          <a:p>
            <a:r>
              <a:rPr lang="en-US" sz="1800" dirty="0">
                <a:effectLst/>
              </a:rPr>
              <a:t>			compatible = "JianjianSong, led_ip_0";</a:t>
            </a:r>
          </a:p>
          <a:p>
            <a:r>
              <a:rPr lang="en-US" sz="1800" dirty="0">
                <a:effectLst/>
              </a:rPr>
              <a:t>			reg = &lt;0x43C3000 0x10000&gt;;</a:t>
            </a:r>
          </a:p>
          <a:p>
            <a:r>
              <a:rPr lang="en-US" sz="1800" dirty="0">
                <a:effectLst/>
              </a:rPr>
              <a:t>		};</a:t>
            </a:r>
          </a:p>
          <a:p>
            <a:endParaRPr lang="en-US" dirty="0"/>
          </a:p>
        </p:txBody>
      </p:sp>
      <p:sp>
        <p:nvSpPr>
          <p:cNvPr id="6" name="Oval Callout 5"/>
          <p:cNvSpPr/>
          <p:nvPr/>
        </p:nvSpPr>
        <p:spPr bwMode="auto">
          <a:xfrm>
            <a:off x="762000" y="2819400"/>
            <a:ext cx="1639391" cy="533400"/>
          </a:xfrm>
          <a:prstGeom prst="wedgeEllipseCallout">
            <a:avLst>
              <a:gd name="adj1" fmla="val 61513"/>
              <a:gd name="adj2" fmla="val 1590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led_ip</a:t>
            </a:r>
          </a:p>
        </p:txBody>
      </p:sp>
    </p:spTree>
    <p:extLst>
      <p:ext uri="{BB962C8B-B14F-4D97-AF65-F5344CB8AC3E}">
        <p14:creationId xmlns:p14="http://schemas.microsoft.com/office/powerpoint/2010/main" val="303937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Device Driver Name: led_ip in Device Driver Code myled.c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609600"/>
            <a:ext cx="7430591" cy="417960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</a:rPr>
              <a:t>#include &lt;linux/kernel.h&gt;</a:t>
            </a:r>
          </a:p>
          <a:p>
            <a:r>
              <a:rPr lang="en-US" sz="1600" dirty="0">
                <a:effectLst/>
              </a:rPr>
              <a:t>#include &lt;linux/module.h&gt;</a:t>
            </a:r>
          </a:p>
          <a:p>
            <a:r>
              <a:rPr lang="en-US" sz="1600" dirty="0">
                <a:effectLst/>
              </a:rPr>
              <a:t>#include &lt;asm/uaccess.h&gt;    /* Needed for copy_from_user */</a:t>
            </a:r>
          </a:p>
          <a:p>
            <a:r>
              <a:rPr lang="en-US" sz="1600" dirty="0">
                <a:effectLst/>
              </a:rPr>
              <a:t>#include &lt;asm/io.h&gt;         /* Needed for IO Read/Write Functions */</a:t>
            </a:r>
          </a:p>
          <a:p>
            <a:r>
              <a:rPr lang="en-US" sz="1600" dirty="0">
                <a:effectLst/>
              </a:rPr>
              <a:t>#include &lt;linux/proc_fs.h&gt;  /* Needed for Proc File System Functions */</a:t>
            </a:r>
          </a:p>
          <a:p>
            <a:r>
              <a:rPr lang="en-US" sz="1600" dirty="0">
                <a:effectLst/>
              </a:rPr>
              <a:t>#include &lt;linux/seq_file.h&gt; /* Needed for Sequence File Operations */</a:t>
            </a:r>
          </a:p>
          <a:p>
            <a:r>
              <a:rPr lang="en-US" sz="1600" dirty="0">
                <a:effectLst/>
              </a:rPr>
              <a:t>#include &lt;linux/platform_device.h&gt;  /* Needed for Platform Driver Functions */</a:t>
            </a:r>
          </a:p>
          <a:p>
            <a:r>
              <a:rPr lang="en-US" sz="1600" dirty="0">
                <a:effectLst/>
              </a:rPr>
              <a:t>   </a:t>
            </a:r>
          </a:p>
          <a:p>
            <a:r>
              <a:rPr lang="en-US" sz="1600" dirty="0">
                <a:effectLst/>
              </a:rPr>
              <a:t>/* Define Driver Name */</a:t>
            </a:r>
          </a:p>
          <a:p>
            <a:r>
              <a:rPr lang="en-US" sz="1600" dirty="0">
                <a:effectLst/>
              </a:rPr>
              <a:t>#define DRIVER_NAME "led_ip"</a:t>
            </a:r>
          </a:p>
          <a:p>
            <a:r>
              <a:rPr lang="en-US" sz="1600" dirty="0">
                <a:effectLst/>
              </a:rPr>
              <a:t> </a:t>
            </a:r>
          </a:p>
          <a:p>
            <a:r>
              <a:rPr lang="en-US" sz="1600" dirty="0">
                <a:effectLst/>
              </a:rPr>
              <a:t>unsigned long *base_addr;   /* Virtual Base Address */</a:t>
            </a:r>
          </a:p>
          <a:p>
            <a:r>
              <a:rPr lang="fr-FR" sz="1600" dirty="0">
                <a:effectLst/>
              </a:rPr>
              <a:t>struct resource *res;       /* Device Resource Structure */</a:t>
            </a:r>
          </a:p>
          <a:p>
            <a:r>
              <a:rPr lang="en-US" sz="1600" dirty="0">
                <a:effectLst/>
              </a:rPr>
              <a:t>unsigned long remap_size;   /* Device Memory Size */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400" y="5181600"/>
            <a:ext cx="6172200" cy="15204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</a:rPr>
              <a:t>/* device match table to match with device node in device tree */</a:t>
            </a:r>
          </a:p>
          <a:p>
            <a:r>
              <a:rPr lang="en-US" sz="1600" dirty="0">
                <a:effectLst/>
              </a:rPr>
              <a:t> static const struct of_device_id myled_of_match[] = {</a:t>
            </a:r>
          </a:p>
          <a:p>
            <a:r>
              <a:rPr lang="en-US" sz="1600" dirty="0">
                <a:effectLst/>
              </a:rPr>
              <a:t>     {.compatible = "JianjianSong, led_ip_0"},</a:t>
            </a:r>
          </a:p>
          <a:p>
            <a:r>
              <a:rPr lang="en-US" sz="1600" dirty="0">
                <a:effectLst/>
              </a:rPr>
              <a:t>     {},</a:t>
            </a:r>
          </a:p>
          <a:p>
            <a:r>
              <a:rPr lang="en-US" sz="1600" dirty="0">
                <a:effectLst/>
              </a:rPr>
              <a:t> };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3762592" y="2971800"/>
            <a:ext cx="1639391" cy="533400"/>
          </a:xfrm>
          <a:prstGeom prst="wedgeEllipseCallout">
            <a:avLst>
              <a:gd name="adj1" fmla="val -87958"/>
              <a:gd name="adj2" fmla="val 278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led_ip</a:t>
            </a:r>
          </a:p>
        </p:txBody>
      </p:sp>
    </p:spTree>
    <p:extLst>
      <p:ext uri="{BB962C8B-B14F-4D97-AF65-F5344CB8AC3E}">
        <p14:creationId xmlns:p14="http://schemas.microsoft.com/office/powerpoint/2010/main" val="165442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Application code: fopen() and fclose() in led_blink.c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65462"/>
            <a:ext cx="7659191" cy="62109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</a:rPr>
              <a:t>#include &lt;stdio.h&gt; </a:t>
            </a:r>
          </a:p>
          <a:p>
            <a:r>
              <a:rPr lang="en-US" sz="1600" dirty="0">
                <a:effectLst/>
              </a:rPr>
              <a:t>#include &lt;stdlib.h&gt; </a:t>
            </a:r>
          </a:p>
          <a:p>
            <a:r>
              <a:rPr lang="en-US" sz="1600" dirty="0">
                <a:effectLst/>
              </a:rPr>
              <a:t>#include &lt;unistd.h&gt; </a:t>
            </a:r>
          </a:p>
          <a:p>
            <a:r>
              <a:rPr lang="en-US" sz="1600" dirty="0">
                <a:effectLst/>
              </a:rPr>
              <a:t> int main() </a:t>
            </a:r>
          </a:p>
          <a:p>
            <a:r>
              <a:rPr lang="en-US" sz="1600" dirty="0">
                <a:effectLst/>
              </a:rPr>
              <a:t>{ </a:t>
            </a:r>
          </a:p>
          <a:p>
            <a:r>
              <a:rPr lang="en-US" sz="1600" dirty="0">
                <a:effectLst/>
              </a:rPr>
              <a:t>FILE* fp; </a:t>
            </a:r>
          </a:p>
          <a:p>
            <a:r>
              <a:rPr lang="en-US" sz="1600" dirty="0">
                <a:effectLst/>
              </a:rPr>
              <a:t>while(1) { </a:t>
            </a:r>
          </a:p>
          <a:p>
            <a:r>
              <a:rPr lang="en-US" sz="1600" dirty="0">
                <a:effectLst/>
              </a:rPr>
              <a:t>	fp = fopen("/proc/led_ip", "w"); </a:t>
            </a:r>
          </a:p>
          <a:p>
            <a:r>
              <a:rPr lang="en-US" sz="1600" dirty="0">
                <a:effectLst/>
              </a:rPr>
              <a:t>	if(fp == NULL) { </a:t>
            </a:r>
          </a:p>
          <a:p>
            <a:r>
              <a:rPr lang="en-US" sz="1600" dirty="0">
                <a:effectLst/>
              </a:rPr>
              <a:t>	      printf("Cannot open /proc/myled for write\n");    return -1;    } </a:t>
            </a:r>
          </a:p>
          <a:p>
            <a:r>
              <a:rPr lang="en-US" sz="1600" dirty="0">
                <a:effectLst/>
              </a:rPr>
              <a:t>	fputs("0x0F\n", fp); </a:t>
            </a:r>
          </a:p>
          <a:p>
            <a:r>
              <a:rPr lang="en-US" sz="1600" dirty="0">
                <a:effectLst/>
              </a:rPr>
              <a:t>	fclose(fp); </a:t>
            </a:r>
          </a:p>
          <a:p>
            <a:r>
              <a:rPr lang="en-US" sz="1600" dirty="0">
                <a:effectLst/>
              </a:rPr>
              <a:t>	sleep(1); </a:t>
            </a:r>
          </a:p>
          <a:p>
            <a:r>
              <a:rPr lang="en-US" sz="1600" dirty="0">
                <a:effectLst/>
              </a:rPr>
              <a:t>	fp = fopen("/proc/led_ip", "w"); </a:t>
            </a:r>
          </a:p>
          <a:p>
            <a:r>
              <a:rPr lang="en-US" sz="1600" dirty="0">
                <a:effectLst/>
              </a:rPr>
              <a:t>	if(fp == NULL) { </a:t>
            </a:r>
          </a:p>
          <a:p>
            <a:r>
              <a:rPr lang="en-US" sz="1600" dirty="0">
                <a:effectLst/>
              </a:rPr>
              <a:t>	     printf("Cannot open /proc/myled for write\n");     return -1;     } </a:t>
            </a:r>
          </a:p>
          <a:p>
            <a:r>
              <a:rPr lang="en-US" sz="1600" dirty="0">
                <a:effectLst/>
              </a:rPr>
              <a:t> 	fputs("0x00\n", fp); </a:t>
            </a:r>
          </a:p>
          <a:p>
            <a:r>
              <a:rPr lang="en-US" sz="1600" dirty="0">
                <a:effectLst/>
              </a:rPr>
              <a:t> 	fclose(fp); </a:t>
            </a:r>
          </a:p>
          <a:p>
            <a:r>
              <a:rPr lang="en-US" sz="1600" dirty="0">
                <a:effectLst/>
              </a:rPr>
              <a:t> 	sleep(1); </a:t>
            </a:r>
          </a:p>
          <a:p>
            <a:r>
              <a:rPr lang="en-US" sz="1600" dirty="0">
                <a:effectLst/>
              </a:rPr>
              <a:t>}  	return 0; } </a:t>
            </a:r>
          </a:p>
          <a:p>
            <a:endParaRPr lang="en-US" dirty="0"/>
          </a:p>
        </p:txBody>
      </p:sp>
      <p:sp>
        <p:nvSpPr>
          <p:cNvPr id="3" name="Oval Callout 2"/>
          <p:cNvSpPr/>
          <p:nvPr/>
        </p:nvSpPr>
        <p:spPr bwMode="auto">
          <a:xfrm>
            <a:off x="3886200" y="1447800"/>
            <a:ext cx="2286000" cy="685800"/>
          </a:xfrm>
          <a:prstGeom prst="wedgeEllipseCallout">
            <a:avLst>
              <a:gd name="adj1" fmla="val -67350"/>
              <a:gd name="adj2" fmla="val 1504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/proc/led_ip</a:t>
            </a:r>
          </a:p>
        </p:txBody>
      </p:sp>
    </p:spTree>
    <p:extLst>
      <p:ext uri="{BB962C8B-B14F-4D97-AF65-F5344CB8AC3E}">
        <p14:creationId xmlns:p14="http://schemas.microsoft.com/office/powerpoint/2010/main" val="81779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Oracle Virtual Box and Ubuntu Linux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VirtualBox is a x86 and AMD64/Intel64 virtualization product and it supports creation and management of guest virtual machines.</a:t>
            </a:r>
          </a:p>
          <a:p>
            <a:r>
              <a:rPr lang="en-US" dirty="0"/>
              <a:t>Ubuntu is a free and open-source Linux based on Debian. 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30361"/>
            <a:ext cx="7677150" cy="46247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48" y="4183830"/>
            <a:ext cx="2762251" cy="25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87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VirtualBox and Ubuntu Download and Installation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VirtualBox at </a:t>
            </a:r>
            <a:r>
              <a:rPr lang="en-US" dirty="0">
                <a:hlinkClick r:id="rId3"/>
              </a:rPr>
              <a:t>https://www.virtualbox.org/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Ubuntu is a free and open-source Linux based on Debian.</a:t>
            </a:r>
          </a:p>
          <a:p>
            <a:pPr lvl="1"/>
            <a:r>
              <a:rPr lang="en-US" dirty="0"/>
              <a:t>ubuntu-16.04-desktop-amd64.iso (1.45 GB)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VM VirtualBox Extension Pack: </a:t>
            </a:r>
            <a:r>
              <a:rPr lang="en-US" sz="1600" dirty="0"/>
              <a:t>(Oracle_VM_VirtualBox_Extension_Pack-6.0.2.)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219200"/>
            <a:ext cx="2905125" cy="975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3058635"/>
            <a:ext cx="5257800" cy="1563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5423" y="5485790"/>
            <a:ext cx="59912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55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949" y="2209800"/>
            <a:ext cx="3083702" cy="308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Unix Operating System: Kernel and Shell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Kernel – device drivers, file system, process management (Inter-process communication, interrupts, scheduling), memory management</a:t>
            </a:r>
          </a:p>
          <a:p>
            <a:r>
              <a:rPr lang="en-US" sz="1800" dirty="0"/>
              <a:t>Shells – user interface programs, command line interfaces (terminals)</a:t>
            </a:r>
          </a:p>
          <a:p>
            <a:r>
              <a:rPr lang="en-US" sz="1800" dirty="0"/>
              <a:t>X Windows and GUI are in user mode outside he kernel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791104"/>
            <a:ext cx="4419600" cy="19289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2056" y="6538597"/>
            <a:ext cx="4121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http://www.johnloomis.org/ece314/notes/OperatingSystems/UNIX.html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066896"/>
            <a:ext cx="3827868" cy="247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Turn on four LEDs: Hardware pin connection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hardware approach: LEDs = Switches;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223689"/>
            <a:ext cx="5619750" cy="1552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76255"/>
            <a:ext cx="7191375" cy="135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019108"/>
            <a:ext cx="4938712" cy="183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12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1" name="AutoShape 23"/>
          <p:cNvSpPr>
            <a:spLocks noChangeArrowheads="1"/>
          </p:cNvSpPr>
          <p:nvPr/>
        </p:nvSpPr>
        <p:spPr bwMode="auto">
          <a:xfrm>
            <a:off x="107950" y="2528888"/>
            <a:ext cx="3779838" cy="3779837"/>
          </a:xfrm>
          <a:prstGeom prst="flowChartConnector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/>
          <a:lstStyle/>
          <a:p>
            <a:pPr algn="ctr"/>
            <a:endParaRPr lang="en-US" altLang="en-US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669" name="AutoShape 21"/>
          <p:cNvSpPr>
            <a:spLocks/>
          </p:cNvSpPr>
          <p:nvPr/>
        </p:nvSpPr>
        <p:spPr bwMode="auto">
          <a:xfrm>
            <a:off x="3851275" y="908050"/>
            <a:ext cx="5181600" cy="2449513"/>
          </a:xfrm>
          <a:prstGeom prst="borderCallout2">
            <a:avLst>
              <a:gd name="adj1" fmla="val 4667"/>
              <a:gd name="adj2" fmla="val -1472"/>
              <a:gd name="adj3" fmla="val 4667"/>
              <a:gd name="adj4" fmla="val -9069"/>
              <a:gd name="adj5" fmla="val 115944"/>
              <a:gd name="adj6" fmla="val -1688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- Surrounding the kernel and acting as a user interface to the Unix operating system</a:t>
            </a:r>
          </a:p>
          <a:p>
            <a:r>
              <a:rPr lang="en-US" altLang="zh-CN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- Command language interpreter</a:t>
            </a:r>
          </a:p>
          <a:p>
            <a:r>
              <a:rPr lang="en-US" altLang="zh-CN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  -  Interprets the command users enter</a:t>
            </a:r>
          </a:p>
          <a:p>
            <a:r>
              <a:rPr lang="en-US" altLang="zh-CN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  - Selects and runs the command or program</a:t>
            </a:r>
          </a:p>
          <a:p>
            <a:r>
              <a:rPr lang="en-US" altLang="zh-CN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  - Provides the results to the screen or file as </a:t>
            </a:r>
          </a:p>
          <a:p>
            <a:r>
              <a:rPr lang="en-US" altLang="zh-CN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    directed by the command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 shell, Bourne shell, Korn shell</a:t>
            </a:r>
          </a:p>
        </p:txBody>
      </p:sp>
      <p:sp>
        <p:nvSpPr>
          <p:cNvPr id="27672" name="AutoShape 24"/>
          <p:cNvSpPr>
            <a:spLocks noChangeArrowheads="1"/>
          </p:cNvSpPr>
          <p:nvPr/>
        </p:nvSpPr>
        <p:spPr bwMode="auto">
          <a:xfrm>
            <a:off x="755650" y="3249613"/>
            <a:ext cx="2447925" cy="2447925"/>
          </a:xfrm>
          <a:prstGeom prst="flowChartConnector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/>
          <a:lstStyle/>
          <a:p>
            <a:pPr algn="ctr"/>
            <a:r>
              <a:rPr lang="en-US" altLang="zh-CN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shell</a:t>
            </a: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539750" y="2889250"/>
            <a:ext cx="2808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Tools and applications</a:t>
            </a:r>
          </a:p>
        </p:txBody>
      </p:sp>
      <p:sp>
        <p:nvSpPr>
          <p:cNvPr id="27668" name="AutoShape 20"/>
          <p:cNvSpPr>
            <a:spLocks/>
          </p:cNvSpPr>
          <p:nvPr/>
        </p:nvSpPr>
        <p:spPr bwMode="auto">
          <a:xfrm>
            <a:off x="4211638" y="3430588"/>
            <a:ext cx="4681537" cy="3311525"/>
          </a:xfrm>
          <a:prstGeom prst="borderCallout2">
            <a:avLst>
              <a:gd name="adj1" fmla="val 3454"/>
              <a:gd name="adj2" fmla="val -1630"/>
              <a:gd name="adj3" fmla="val 3454"/>
              <a:gd name="adj4" fmla="val -19500"/>
              <a:gd name="adj5" fmla="val 40556"/>
              <a:gd name="adj6" fmla="val -37574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The main part of operating system, and responsible for controlling system resources. 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Loaded into memory when the system boots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Process control and scheduling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Memory management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Device I/O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System error handling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User programs requesting services from the kernel through system calls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Hardware devices getting kernel response through interrupts</a:t>
            </a:r>
          </a:p>
        </p:txBody>
      </p:sp>
      <p:sp>
        <p:nvSpPr>
          <p:cNvPr id="27673" name="AutoShape 25"/>
          <p:cNvSpPr>
            <a:spLocks noChangeArrowheads="1"/>
          </p:cNvSpPr>
          <p:nvPr/>
        </p:nvSpPr>
        <p:spPr bwMode="auto">
          <a:xfrm>
            <a:off x="1403350" y="3897313"/>
            <a:ext cx="1152525" cy="1152525"/>
          </a:xfrm>
          <a:prstGeom prst="flowChartConnector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kernel</a:t>
            </a:r>
          </a:p>
        </p:txBody>
      </p:sp>
      <p:sp>
        <p:nvSpPr>
          <p:cNvPr id="27677" name="AutoShape 29"/>
          <p:cNvSpPr>
            <a:spLocks noChangeArrowheads="1"/>
          </p:cNvSpPr>
          <p:nvPr/>
        </p:nvSpPr>
        <p:spPr bwMode="auto">
          <a:xfrm>
            <a:off x="539750" y="1268413"/>
            <a:ext cx="2484438" cy="1008062"/>
          </a:xfrm>
          <a:prstGeom prst="wedgeRoundRectCallout">
            <a:avLst>
              <a:gd name="adj1" fmla="val -6421"/>
              <a:gd name="adj2" fmla="val 74250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offering additional functionality to the operating system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Unix Functionally Organized at Three Levels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7397750" y="6542088"/>
            <a:ext cx="1746250" cy="2921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dirty="0">
                <a:effectLst/>
                <a:latin typeface="Arial" panose="020B0604020202020204" pitchFamily="34" charset="0"/>
              </a:rPr>
              <a:t>LI Xiang, Telecommunication Division, NMC, China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184200" y="6338888"/>
            <a:ext cx="1676400" cy="433388"/>
          </a:xfrm>
          <a:prstGeom prst="wedgeEllipseCallout">
            <a:avLst>
              <a:gd name="adj1" fmla="val 50271"/>
              <a:gd name="adj2" fmla="val -33310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effectLst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416167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/>
              <a:t>Linux File System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sz="quarter" idx="10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dirty="0"/>
              <a:t>Linux has an hierarchical, unified file system</a:t>
            </a:r>
          </a:p>
          <a:p>
            <a:r>
              <a:rPr lang="en-US" altLang="en-US" dirty="0"/>
              <a:t>Supports 256-character filenames.</a:t>
            </a:r>
          </a:p>
          <a:p>
            <a:r>
              <a:rPr lang="en-US" altLang="en-US" dirty="0"/>
              <a:t>All command line entries are case sensitive.</a:t>
            </a:r>
          </a:p>
          <a:p>
            <a:r>
              <a:rPr lang="en-US" altLang="en-US" dirty="0"/>
              <a:t>Use the slash(/) rather than the backslash(\) you have been using in DOS.</a:t>
            </a:r>
            <a:endParaRPr lang="en-GB" altLang="en-US" dirty="0"/>
          </a:p>
          <a:p>
            <a:pPr>
              <a:spcBef>
                <a:spcPts val="600"/>
              </a:spcBef>
            </a:pPr>
            <a:r>
              <a:rPr lang="en-US" altLang="en-US" dirty="0"/>
              <a:t>Ordinary files</a:t>
            </a:r>
          </a:p>
          <a:p>
            <a:pPr lvl="1"/>
            <a:r>
              <a:rPr lang="en-US" altLang="en-US" dirty="0"/>
              <a:t>text files</a:t>
            </a:r>
          </a:p>
          <a:p>
            <a:pPr lvl="1"/>
            <a:r>
              <a:rPr lang="en-US" altLang="en-US" dirty="0"/>
              <a:t>data files</a:t>
            </a:r>
          </a:p>
          <a:p>
            <a:pPr lvl="1"/>
            <a:r>
              <a:rPr lang="en-US" altLang="en-US" dirty="0"/>
              <a:t>command text files</a:t>
            </a:r>
          </a:p>
          <a:p>
            <a:pPr lvl="1"/>
            <a:r>
              <a:rPr lang="en-US" altLang="en-US" dirty="0"/>
              <a:t>executable files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directories</a:t>
            </a:r>
          </a:p>
          <a:p>
            <a:r>
              <a:rPr lang="en-US" altLang="en-US" dirty="0"/>
              <a:t>links</a:t>
            </a:r>
          </a:p>
          <a:p>
            <a:pPr lvl="1"/>
            <a:r>
              <a:rPr lang="en-US" altLang="en-US" dirty="0"/>
              <a:t>rather than having multiple copies of a file, Linux uses linking to one file to save disk space.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special device files</a:t>
            </a:r>
          </a:p>
        </p:txBody>
      </p:sp>
    </p:spTree>
    <p:extLst>
      <p:ext uri="{BB962C8B-B14F-4D97-AF65-F5344CB8AC3E}">
        <p14:creationId xmlns:p14="http://schemas.microsoft.com/office/powerpoint/2010/main" val="1474337746"/>
      </p:ext>
    </p:extLst>
  </p:cSld>
  <p:clrMapOvr>
    <a:masterClrMapping/>
  </p:clrMapOvr>
  <p:transition spd="med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/>
              <a:t>File Directory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/- Root – the top of directory tree (cd / to change to root) </a:t>
            </a:r>
          </a:p>
          <a:p>
            <a:r>
              <a:rPr lang="en-US" dirty="0"/>
              <a:t>/bin – essential user binaries (executable programs)</a:t>
            </a:r>
          </a:p>
          <a:p>
            <a:r>
              <a:rPr lang="en-US" dirty="0"/>
              <a:t>/dev – device files for physical or </a:t>
            </a:r>
            <a:br>
              <a:rPr lang="en-US" dirty="0"/>
            </a:br>
            <a:r>
              <a:rPr lang="en-US" dirty="0"/>
              <a:t>pseudo devices</a:t>
            </a:r>
          </a:p>
          <a:p>
            <a:r>
              <a:rPr lang="en-US" dirty="0"/>
              <a:t>/home – a user’s home directory</a:t>
            </a:r>
            <a:br>
              <a:rPr lang="en-US" dirty="0"/>
            </a:br>
            <a:r>
              <a:rPr lang="en-US" dirty="0"/>
              <a:t>(cd ~ to get to home directory)</a:t>
            </a:r>
          </a:p>
          <a:p>
            <a:r>
              <a:rPr lang="en-US" dirty="0"/>
              <a:t>/lib – essential shared libraries</a:t>
            </a:r>
          </a:p>
          <a:p>
            <a:r>
              <a:rPr lang="en-US" dirty="0"/>
              <a:t>/mnt – temporary mount points</a:t>
            </a:r>
            <a:br>
              <a:rPr lang="en-US" dirty="0"/>
            </a:br>
            <a:r>
              <a:rPr lang="en-US" dirty="0"/>
              <a:t>to mount file systems</a:t>
            </a:r>
          </a:p>
          <a:p>
            <a:r>
              <a:rPr lang="en-US" dirty="0"/>
              <a:t>/opt – optional software packages</a:t>
            </a:r>
          </a:p>
          <a:p>
            <a:r>
              <a:rPr lang="en-US" dirty="0"/>
              <a:t>/proc – kernel &amp; process files</a:t>
            </a:r>
          </a:p>
          <a:p>
            <a:r>
              <a:rPr lang="en-US" dirty="0"/>
              <a:t>/root – home directory for root user</a:t>
            </a:r>
          </a:p>
          <a:p>
            <a:r>
              <a:rPr lang="en-US" dirty="0"/>
              <a:t>/etc – system configuration files</a:t>
            </a:r>
          </a:p>
          <a:p>
            <a:r>
              <a:rPr lang="en-US" dirty="0"/>
              <a:t>Command pwd shows current directory</a:t>
            </a:r>
          </a:p>
          <a:p>
            <a:endParaRPr lang="en-US" dirty="0"/>
          </a:p>
        </p:txBody>
      </p:sp>
      <p:pic>
        <p:nvPicPr>
          <p:cNvPr id="5" name="Rectangle 5" descr="figure24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2600"/>
            <a:ext cx="36541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239178"/>
      </p:ext>
    </p:extLst>
  </p:cSld>
  <p:clrMapOvr>
    <a:masterClrMapping/>
  </p:clrMapOvr>
  <p:transition spd="med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/>
              <a:t>Ubuntu Windows and Terminals under Oracle VirtualBox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Ctrl+Alt+t to start a terminal</a:t>
            </a:r>
          </a:p>
          <a:p>
            <a:r>
              <a:rPr lang="en-US" dirty="0"/>
              <a:t>You can also click on the bottom left corner to  show applications. Click on terminal icon to start it.</a:t>
            </a:r>
          </a:p>
          <a:p>
            <a:r>
              <a:rPr lang="en-US" dirty="0"/>
              <a:t>When typing a file or directory name, type first few letters and hit Tab to complete the name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72" y="2438400"/>
            <a:ext cx="4419600" cy="32489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063" y="3581400"/>
            <a:ext cx="5187020" cy="30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56178"/>
      </p:ext>
    </p:extLst>
  </p:cSld>
  <p:clrMapOvr>
    <a:masterClrMapping/>
  </p:clrMapOvr>
  <p:transition spd="med"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/>
              <a:t>Linux Shell </a:t>
            </a:r>
            <a:r>
              <a:rPr lang="en-US" altLang="zh-CN" dirty="0"/>
              <a:t>is a User Program</a:t>
            </a:r>
            <a:endParaRPr lang="en-GB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Shell is a user program or it's environment provided for user interaction. </a:t>
            </a:r>
          </a:p>
          <a:p>
            <a:r>
              <a:rPr lang="en-US" dirty="0"/>
              <a:t>Shell is an command language interpreter that executes commands read from the standard input device (keyboard) or from a file.</a:t>
            </a:r>
          </a:p>
          <a:p>
            <a:r>
              <a:rPr lang="en-US" dirty="0"/>
              <a:t>Shell is not part of system kernel, but uses the system kernel to execute programs, create files etc.</a:t>
            </a:r>
          </a:p>
          <a:p>
            <a:r>
              <a:rPr lang="en-US" dirty="0"/>
              <a:t>To find all available shells in your system type following command:</a:t>
            </a:r>
            <a:br>
              <a:rPr lang="en-US" dirty="0"/>
            </a:br>
            <a:r>
              <a:rPr lang="en-US" b="1" dirty="0"/>
              <a:t>$ cat /etc/shells</a:t>
            </a:r>
            <a:endParaRPr lang="en-US" dirty="0"/>
          </a:p>
          <a:p>
            <a:r>
              <a:rPr lang="en-US" i="1" dirty="0"/>
              <a:t>Ea</a:t>
            </a:r>
            <a:r>
              <a:rPr lang="en-US" dirty="0"/>
              <a:t>ch shell does the same job, but each understand a different command syntax and provides different built-in functions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161635"/>
            <a:ext cx="6072324" cy="220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90280"/>
      </p:ext>
    </p:extLst>
  </p:cSld>
  <p:clrMapOvr>
    <a:masterClrMapping/>
  </p:clrMapOvr>
  <p:transition spd="med"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/>
              <a:t>A Command Line Interface Terminal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terminal is a wrapper program that runs a shell</a:t>
            </a:r>
          </a:p>
          <a:p>
            <a:r>
              <a:rPr lang="en-US" dirty="0"/>
              <a:t>A terminal is what a user sees</a:t>
            </a:r>
          </a:p>
          <a:p>
            <a:r>
              <a:rPr lang="en-US" dirty="0"/>
              <a:t>Available shells: cat /etc/shells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665" y="2209800"/>
            <a:ext cx="6108616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57101"/>
      </p:ext>
    </p:extLst>
  </p:cSld>
  <p:clrMapOvr>
    <a:masterClrMapping/>
  </p:clrMapOvr>
  <p:transition spd="med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/>
              <a:t>Ubuntu Linux Command Line Terminal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Terminal command: command name  options arguments</a:t>
            </a:r>
          </a:p>
          <a:p>
            <a:pPr lvl="1"/>
            <a:r>
              <a:rPr lang="en-US" dirty="0"/>
              <a:t>ls –l /dev</a:t>
            </a:r>
          </a:p>
          <a:p>
            <a:r>
              <a:rPr lang="en-US" dirty="0"/>
              <a:t>Connecting commands with pipes (|) – output of a command to be input of another command</a:t>
            </a:r>
          </a:p>
          <a:p>
            <a:pPr lvl="1"/>
            <a:r>
              <a:rPr lang="en-US" dirty="0"/>
              <a:t>ls –l /dev | grep dvd</a:t>
            </a:r>
          </a:p>
          <a:p>
            <a:r>
              <a:rPr lang="en-US" dirty="0"/>
              <a:t>PgUp </a:t>
            </a:r>
            <a:r>
              <a:rPr lang="en-US" dirty="0">
                <a:sym typeface="Symbol" panose="05050102010706020507" pitchFamily="18" charset="2"/>
              </a:rPr>
              <a:t></a:t>
            </a:r>
            <a:r>
              <a:rPr lang="en-US" dirty="0"/>
              <a:t>and PgDn </a:t>
            </a:r>
            <a:r>
              <a:rPr lang="en-US" dirty="0">
                <a:sym typeface="Symbol" panose="05050102010706020507" pitchFamily="18" charset="2"/>
              </a:rPr>
              <a:t>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to recall commands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219722"/>
            <a:ext cx="5715000" cy="31724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31" y="2424785"/>
            <a:ext cx="5410200" cy="49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85737"/>
      </p:ext>
    </p:extLst>
  </p:cSld>
  <p:clrMapOvr>
    <a:masterClrMapping/>
  </p:clrMapOvr>
  <p:transition spd="med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/>
              <a:t>Linux Shell Terminal Commands (tab to complete file/dir name)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sudo – prefix to elevated privileges to root level.</a:t>
            </a:r>
          </a:p>
          <a:p>
            <a:r>
              <a:rPr lang="en-US" dirty="0">
                <a:effectLst/>
              </a:rPr>
              <a:t>man COMMANDNAME to display manual or help page of a command.</a:t>
            </a:r>
          </a:p>
          <a:p>
            <a:r>
              <a:rPr lang="en-US" dirty="0">
                <a:effectLst/>
              </a:rPr>
              <a:t>ls to display files in this directory.  </a:t>
            </a:r>
          </a:p>
          <a:p>
            <a:pPr lvl="1"/>
            <a:r>
              <a:rPr lang="en-US" dirty="0">
                <a:effectLst/>
              </a:rPr>
              <a:t>ls –a to list hidden files. </a:t>
            </a:r>
          </a:p>
          <a:p>
            <a:pPr lvl="1"/>
            <a:r>
              <a:rPr lang="en-US" dirty="0">
                <a:effectLst/>
              </a:rPr>
              <a:t>ls –l to display details of files. </a:t>
            </a:r>
          </a:p>
          <a:p>
            <a:pPr lvl="1"/>
            <a:r>
              <a:rPr lang="en-US" dirty="0">
                <a:effectLst/>
              </a:rPr>
              <a:t>ls /proc to display all processes</a:t>
            </a:r>
          </a:p>
          <a:p>
            <a:pPr lvl="1"/>
            <a:r>
              <a:rPr lang="en-US" dirty="0">
                <a:effectLst/>
              </a:rPr>
              <a:t>ls /dev to display all devices</a:t>
            </a:r>
          </a:p>
          <a:p>
            <a:r>
              <a:rPr lang="en-US" dirty="0">
                <a:effectLst/>
              </a:rPr>
              <a:t>cd directory name to go to a directory. </a:t>
            </a:r>
          </a:p>
          <a:p>
            <a:pPr lvl="1"/>
            <a:r>
              <a:rPr lang="en-US" dirty="0">
                <a:effectLst/>
              </a:rPr>
              <a:t>cd ~ to go to home directory.</a:t>
            </a:r>
          </a:p>
          <a:p>
            <a:pPr lvl="1"/>
            <a:r>
              <a:rPr lang="en-US" dirty="0">
                <a:effectLst/>
              </a:rPr>
              <a:t>cd / to go to root directory.</a:t>
            </a:r>
          </a:p>
          <a:p>
            <a:r>
              <a:rPr lang="en-US" dirty="0">
                <a:effectLst/>
              </a:rPr>
              <a:t>mkdir name and rmdir name to create or remove a directory. </a:t>
            </a:r>
          </a:p>
          <a:p>
            <a:r>
              <a:rPr lang="en-US" dirty="0">
                <a:effectLst/>
              </a:rPr>
              <a:t>rm  FILENAME to remove a file or directory. </a:t>
            </a:r>
          </a:p>
          <a:p>
            <a:pPr lvl="1"/>
            <a:r>
              <a:rPr lang="en-US" dirty="0">
                <a:effectLst/>
              </a:rPr>
              <a:t>rm –fr to remove forcibly and recursively a directory and all files in its sub directory.</a:t>
            </a:r>
          </a:p>
        </p:txBody>
      </p:sp>
    </p:spTree>
    <p:extLst>
      <p:ext uri="{BB962C8B-B14F-4D97-AF65-F5344CB8AC3E}">
        <p14:creationId xmlns:p14="http://schemas.microsoft.com/office/powerpoint/2010/main" val="2315363801"/>
      </p:ext>
    </p:extLst>
  </p:cSld>
  <p:clrMapOvr>
    <a:masterClrMapping/>
  </p:clrMapOvr>
  <p:transition spd="med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85800" y="635000"/>
            <a:ext cx="8458200" cy="575786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cp to copy a file. 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cp file new_file to copy file to a copy called new_file.</a:t>
            </a:r>
          </a:p>
          <a:p>
            <a:r>
              <a:rPr lang="en-US" dirty="0">
                <a:solidFill>
                  <a:srgbClr val="002060"/>
                </a:solidFill>
              </a:rPr>
              <a:t>mv to move a file from another directory or rename a file</a:t>
            </a:r>
          </a:p>
          <a:p>
            <a:r>
              <a:rPr lang="en-US" dirty="0">
                <a:solidFill>
                  <a:srgbClr val="002060"/>
                </a:solidFill>
                <a:effectLst/>
              </a:rPr>
              <a:t>chmod to change permissions of a file. </a:t>
            </a:r>
          </a:p>
          <a:p>
            <a:pPr lvl="1"/>
            <a:r>
              <a:rPr lang="en-US" dirty="0">
                <a:solidFill>
                  <a:srgbClr val="002060"/>
                </a:solidFill>
                <a:effectLst/>
              </a:rPr>
              <a:t>chmod –x file to make the file executable. </a:t>
            </a:r>
          </a:p>
          <a:p>
            <a:pPr lvl="1"/>
            <a:r>
              <a:rPr lang="en-US" dirty="0">
                <a:solidFill>
                  <a:srgbClr val="002060"/>
                </a:solidFill>
                <a:effectLst/>
              </a:rPr>
              <a:t>chmod 755 file to assign root permissions to  the file.</a:t>
            </a:r>
          </a:p>
          <a:p>
            <a:r>
              <a:rPr lang="en-US" dirty="0">
                <a:solidFill>
                  <a:srgbClr val="002060"/>
                </a:solidFill>
                <a:effectLst/>
              </a:rPr>
              <a:t>insmod FILENAME [options] to insert a module into the Linux kernel.</a:t>
            </a:r>
          </a:p>
          <a:p>
            <a:r>
              <a:rPr lang="en-US" dirty="0">
                <a:solidFill>
                  <a:srgbClr val="002060"/>
                </a:solidFill>
                <a:effectLst/>
              </a:rPr>
              <a:t>mount to mount a file system</a:t>
            </a:r>
          </a:p>
          <a:p>
            <a:r>
              <a:rPr lang="en-US" dirty="0">
                <a:solidFill>
                  <a:srgbClr val="002060"/>
                </a:solidFill>
                <a:effectLst/>
              </a:rPr>
              <a:t>locate to find location of a file</a:t>
            </a:r>
          </a:p>
          <a:p>
            <a:r>
              <a:rPr lang="en-US" dirty="0">
                <a:solidFill>
                  <a:srgbClr val="002060"/>
                </a:solidFill>
                <a:effectLst/>
              </a:rPr>
              <a:t>df to find disk space usage</a:t>
            </a:r>
          </a:p>
          <a:p>
            <a:r>
              <a:rPr lang="en-US" dirty="0">
                <a:solidFill>
                  <a:srgbClr val="002060"/>
                </a:solidFill>
                <a:effectLst/>
              </a:rPr>
              <a:t>zip, unzip to compress a file into a zip archive or extract a zipped file</a:t>
            </a:r>
          </a:p>
          <a:p>
            <a:r>
              <a:rPr lang="en-US" dirty="0">
                <a:solidFill>
                  <a:srgbClr val="002060"/>
                </a:solidFill>
                <a:effectLst/>
              </a:rPr>
              <a:t>tar to work with tarball archive files such as .tar, .tar.gz, .tar.bz2, etc.</a:t>
            </a:r>
          </a:p>
          <a:p>
            <a:pPr lvl="1"/>
            <a:r>
              <a:rPr lang="en-US" dirty="0">
                <a:solidFill>
                  <a:srgbClr val="002060"/>
                </a:solidFill>
                <a:effectLst/>
              </a:rPr>
              <a:t>tar –xvf to untar a tar archive.</a:t>
            </a:r>
          </a:p>
          <a:p>
            <a:r>
              <a:rPr lang="en-US" dirty="0">
                <a:solidFill>
                  <a:srgbClr val="002060"/>
                </a:solidFill>
                <a:effectLst/>
              </a:rPr>
              <a:t>source FILENAME to read and execute commands from filename.</a:t>
            </a:r>
          </a:p>
          <a:p>
            <a:r>
              <a:rPr lang="en-US" dirty="0">
                <a:solidFill>
                  <a:srgbClr val="002060"/>
                </a:solidFill>
              </a:rPr>
              <a:t>pwd to display current directory </a:t>
            </a:r>
            <a:r>
              <a:rPr lang="en-US" dirty="0">
                <a:solidFill>
                  <a:srgbClr val="002060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9018589"/>
      </p:ext>
    </p:extLst>
  </p:cSld>
  <p:clrMapOvr>
    <a:masterClrMapping/>
  </p:clrMapOvr>
  <p:transition spd="med"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/>
              <a:t>Text Editor gedit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gedit is the </a:t>
            </a:r>
            <a:r>
              <a:rPr lang="en-US" dirty="0">
                <a:hlinkClick r:id="rId3"/>
              </a:rPr>
              <a:t>GNOME</a:t>
            </a:r>
            <a:r>
              <a:rPr lang="en-US" dirty="0"/>
              <a:t> text editor.</a:t>
            </a:r>
          </a:p>
          <a:p>
            <a:r>
              <a:rPr lang="en-US" b="1" dirty="0"/>
              <a:t>GNOME</a:t>
            </a:r>
            <a:r>
              <a:rPr lang="en-US" dirty="0"/>
              <a:t> (</a:t>
            </a:r>
            <a:r>
              <a:rPr lang="en-US" dirty="0">
                <a:hlinkClick r:id="rId4" tooltip="Help:IPA/English"/>
              </a:rPr>
              <a:t>/(ɡ)noʊm/</a:t>
            </a:r>
            <a:r>
              <a:rPr lang="en-US" dirty="0"/>
              <a:t>) is a </a:t>
            </a:r>
            <a:r>
              <a:rPr lang="en-US" dirty="0">
                <a:hlinkClick r:id="rId5" tooltip="Free and open-source software"/>
              </a:rPr>
              <a:t>free and open-source</a:t>
            </a:r>
            <a:r>
              <a:rPr lang="en-US" dirty="0"/>
              <a:t> </a:t>
            </a:r>
            <a:r>
              <a:rPr lang="en-US" dirty="0">
                <a:hlinkClick r:id="rId6" tooltip="Desktop environment"/>
              </a:rPr>
              <a:t>desktop environment</a:t>
            </a:r>
            <a:r>
              <a:rPr lang="en-US" dirty="0"/>
              <a:t> for </a:t>
            </a:r>
            <a:r>
              <a:rPr lang="en-US" dirty="0">
                <a:hlinkClick r:id="rId7" tooltip="Unix-like"/>
              </a:rPr>
              <a:t>Unix-like</a:t>
            </a:r>
            <a:r>
              <a:rPr lang="en-US" baseline="30000" dirty="0">
                <a:hlinkClick r:id="rId8"/>
              </a:rPr>
              <a:t>[10]</a:t>
            </a:r>
            <a:r>
              <a:rPr lang="en-US" dirty="0"/>
              <a:t> </a:t>
            </a:r>
            <a:r>
              <a:rPr lang="en-US" dirty="0">
                <a:hlinkClick r:id="rId9" tooltip="Operating system"/>
              </a:rPr>
              <a:t>operating systems</a:t>
            </a:r>
            <a:r>
              <a:rPr lang="en-US" dirty="0"/>
              <a:t>.</a:t>
            </a:r>
          </a:p>
          <a:p>
            <a:r>
              <a:rPr lang="en-US" dirty="0"/>
              <a:t>Ctrl+S to save current document</a:t>
            </a:r>
          </a:p>
          <a:p>
            <a:r>
              <a:rPr lang="en-US" dirty="0"/>
              <a:t>Ctrl+W to close current document</a:t>
            </a:r>
          </a:p>
          <a:p>
            <a:r>
              <a:rPr lang="en-US" dirty="0"/>
              <a:t>Ctrl+Q to quit gedit</a:t>
            </a:r>
          </a:p>
          <a:p>
            <a:r>
              <a:rPr lang="en-US" dirty="0"/>
              <a:t>Ctrl+Z to undo last action</a:t>
            </a:r>
          </a:p>
          <a:p>
            <a:r>
              <a:rPr lang="en-US" dirty="0"/>
              <a:t>Ctrl+C to copy selected text</a:t>
            </a:r>
          </a:p>
          <a:p>
            <a:r>
              <a:rPr lang="en-US" dirty="0"/>
              <a:t>Ctrl+V to paste content of clipboard</a:t>
            </a:r>
          </a:p>
          <a:p>
            <a:r>
              <a:rPr lang="en-US" dirty="0"/>
              <a:t>Ctrl+A to select all text</a:t>
            </a:r>
          </a:p>
          <a:p>
            <a:r>
              <a:rPr lang="en-US" dirty="0"/>
              <a:t>Ctrl+D to delete current line</a:t>
            </a:r>
          </a:p>
          <a:p>
            <a:r>
              <a:rPr lang="en-US" dirty="0"/>
              <a:t>Ctrl+F to find a string</a:t>
            </a:r>
          </a:p>
          <a:p>
            <a:r>
              <a:rPr lang="en-US" dirty="0"/>
              <a:t>F1 to get user’s guide</a:t>
            </a:r>
          </a:p>
          <a:p>
            <a:endParaRPr lang="en-US" dirty="0">
              <a:effectLst/>
            </a:endParaRPr>
          </a:p>
        </p:txBody>
      </p:sp>
      <p:pic>
        <p:nvPicPr>
          <p:cNvPr id="2050" name="Picture 2" descr="gedit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785" y="5916714"/>
            <a:ext cx="148441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51267" y="1985697"/>
            <a:ext cx="3714209" cy="32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68307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Turn on four LEDs: LED IP address at 0x43C00000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40" y="635726"/>
            <a:ext cx="7061191" cy="3968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65" y="3513928"/>
            <a:ext cx="3409950" cy="32053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6830" y="4723347"/>
            <a:ext cx="5217785" cy="19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0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Turn on four LEDs: Write to LED IP address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to Address 0x43C00000 from xparameters.h</a:t>
            </a:r>
          </a:p>
          <a:p>
            <a:r>
              <a:rPr lang="en-US" dirty="0"/>
              <a:t>Simple Level 1 software driver is called, which uses Level 0 driver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677084"/>
            <a:ext cx="5233987" cy="16142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51" y="3391758"/>
            <a:ext cx="8015287" cy="681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47" y="4173340"/>
            <a:ext cx="7943851" cy="700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5105400"/>
            <a:ext cx="5305425" cy="123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0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Turn on four LEDs: Write to a file in Linux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087" y="5181600"/>
            <a:ext cx="1814512" cy="14297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149" y="5553367"/>
            <a:ext cx="4229100" cy="11295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5057734"/>
            <a:ext cx="4943475" cy="4000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333702" y="3779978"/>
            <a:ext cx="3865180" cy="111337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led_ip {</a:t>
            </a:r>
          </a:p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compatible = "JIanjianSong, led_ip_0";</a:t>
            </a:r>
          </a:p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reg = &lt;0x43C3000 0x10000&gt;;</a:t>
            </a:r>
          </a:p>
          <a:p>
            <a:r>
              <a:rPr kumimoji="1" 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1" 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344714" y="1855365"/>
            <a:ext cx="4648201" cy="195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/* Define Driver Name */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#define DRIVER_NAME "led_ip"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….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static const struct of_device_id myled_of_match[] = {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    {.compatible = "JianjianSong, led_ip_0"},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    {},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};</a:t>
            </a:r>
          </a:p>
        </p:txBody>
      </p:sp>
      <p:sp>
        <p:nvSpPr>
          <p:cNvPr id="17" name="Oval Callout 16"/>
          <p:cNvSpPr/>
          <p:nvPr/>
        </p:nvSpPr>
        <p:spPr bwMode="auto">
          <a:xfrm>
            <a:off x="1524000" y="2359430"/>
            <a:ext cx="2127115" cy="957332"/>
          </a:xfrm>
          <a:prstGeom prst="wedgeEllipseCallout">
            <a:avLst>
              <a:gd name="adj1" fmla="val -83082"/>
              <a:gd name="adj2" fmla="val 9917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Device tree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chemeClr val="tx1"/>
                </a:solidFill>
                <a:effectLst/>
              </a:rPr>
              <a:t>*Name, ID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chemeClr val="tx1"/>
                </a:solidFill>
                <a:effectLst/>
              </a:rPr>
              <a:t>*base address</a:t>
            </a:r>
            <a:endParaRPr kumimoji="1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Callout 17"/>
          <p:cNvSpPr/>
          <p:nvPr/>
        </p:nvSpPr>
        <p:spPr bwMode="auto">
          <a:xfrm>
            <a:off x="6969015" y="4108064"/>
            <a:ext cx="1814513" cy="457200"/>
          </a:xfrm>
          <a:prstGeom prst="wedgeEllipseCallout">
            <a:avLst>
              <a:gd name="adj1" fmla="val -32331"/>
              <a:gd name="adj2" fmla="val -1926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Device driver</a:t>
            </a:r>
          </a:p>
        </p:txBody>
      </p:sp>
      <p:sp>
        <p:nvSpPr>
          <p:cNvPr id="19" name="Flowchart: Punched Tape 18"/>
          <p:cNvSpPr/>
          <p:nvPr/>
        </p:nvSpPr>
        <p:spPr bwMode="auto">
          <a:xfrm>
            <a:off x="5348287" y="654052"/>
            <a:ext cx="1828800" cy="1060477"/>
          </a:xfrm>
          <a:prstGeom prst="flowChartPunchedTap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3000" dirty="0">
                <a:solidFill>
                  <a:srgbClr val="0070C0"/>
                </a:solidFill>
                <a:effectLst/>
              </a:rPr>
              <a:t>l</a:t>
            </a:r>
            <a:r>
              <a:rPr kumimoji="1" lang="en-US" sz="3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</a:rPr>
              <a:t>ed_ip file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51083" y="784618"/>
            <a:ext cx="3430317" cy="1272781"/>
          </a:xfrm>
          <a:prstGeom prst="rect">
            <a:avLst/>
          </a:prstGeom>
          <a:solidFill>
            <a:srgbClr val="F0F4D4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002060"/>
                </a:solidFill>
                <a:effectLst/>
                <a:latin typeface="Courier New" panose="02070309020205020404" pitchFamily="49" charset="0"/>
              </a:rPr>
              <a:t>fp = fopen("/proc/led_ip", "w"); </a:t>
            </a:r>
          </a:p>
          <a:p>
            <a:r>
              <a:rPr lang="en-US" sz="1600" b="1" dirty="0">
                <a:solidFill>
                  <a:srgbClr val="002060"/>
                </a:solidFill>
                <a:effectLst/>
                <a:latin typeface="Courier New" panose="02070309020205020404" pitchFamily="49" charset="0"/>
              </a:rPr>
              <a:t>fputs("0x0F\n", fp); </a:t>
            </a:r>
          </a:p>
          <a:p>
            <a:r>
              <a:rPr lang="en-US" sz="1600" b="1" dirty="0">
                <a:solidFill>
                  <a:srgbClr val="002060"/>
                </a:solidFill>
                <a:effectLst/>
                <a:latin typeface="Courier New" panose="02070309020205020404" pitchFamily="49" charset="0"/>
              </a:rPr>
              <a:t>fclose(fp);</a:t>
            </a:r>
            <a:endParaRPr lang="en-US" sz="1600" b="1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Left-Right Arrow 2"/>
          <p:cNvSpPr/>
          <p:nvPr/>
        </p:nvSpPr>
        <p:spPr bwMode="auto">
          <a:xfrm>
            <a:off x="3810000" y="990600"/>
            <a:ext cx="1295400" cy="228600"/>
          </a:xfrm>
          <a:prstGeom prst="left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Left-Up Arrow 3"/>
          <p:cNvSpPr/>
          <p:nvPr/>
        </p:nvSpPr>
        <p:spPr bwMode="auto">
          <a:xfrm rot="16200000">
            <a:off x="7639035" y="1123964"/>
            <a:ext cx="762029" cy="419100"/>
          </a:xfrm>
          <a:prstGeom prst="leftUp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Up-Down Arrow 6"/>
          <p:cNvSpPr/>
          <p:nvPr/>
        </p:nvSpPr>
        <p:spPr bwMode="auto">
          <a:xfrm>
            <a:off x="6096000" y="4108064"/>
            <a:ext cx="152400" cy="1073536"/>
          </a:xfrm>
          <a:prstGeom prst="upDown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8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Every Device is a File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Everything on a Linux computer is accessible as a file in the file system space.</a:t>
            </a:r>
          </a:p>
          <a:p>
            <a:r>
              <a:rPr lang="en-US" dirty="0"/>
              <a:t>Command cat reads file</a:t>
            </a:r>
            <a:br>
              <a:rPr lang="en-US" dirty="0"/>
            </a:br>
            <a:r>
              <a:rPr lang="en-US" dirty="0"/>
              <a:t>/etc/resolv.conf  and displays</a:t>
            </a:r>
            <a:br>
              <a:rPr lang="en-US" dirty="0"/>
            </a:br>
            <a:r>
              <a:rPr lang="en-US" dirty="0"/>
              <a:t>text on the file on a terminal</a:t>
            </a:r>
          </a:p>
          <a:p>
            <a:r>
              <a:rPr lang="en-US" dirty="0"/>
              <a:t>cat sends request to File</a:t>
            </a:r>
            <a:br>
              <a:rPr lang="en-US" dirty="0"/>
            </a:br>
            <a:r>
              <a:rPr lang="en-US" dirty="0"/>
              <a:t>/dev/sda2 to ask for the file</a:t>
            </a:r>
          </a:p>
          <a:p>
            <a:r>
              <a:rPr lang="en-US" dirty="0"/>
              <a:t>File /etc/resolv.conf is on</a:t>
            </a:r>
            <a:br>
              <a:rPr lang="en-US" dirty="0"/>
            </a:br>
            <a:r>
              <a:rPr lang="en-US" dirty="0"/>
              <a:t>hard drive and is sent by </a:t>
            </a:r>
            <a:br>
              <a:rPr lang="en-US" dirty="0"/>
            </a:br>
            <a:r>
              <a:rPr lang="en-US" dirty="0"/>
              <a:t>Hard Drive Device Driver to</a:t>
            </a:r>
            <a:br>
              <a:rPr lang="en-US" dirty="0"/>
            </a:br>
            <a:r>
              <a:rPr lang="en-US" dirty="0"/>
              <a:t>device file /dev/sda2</a:t>
            </a:r>
          </a:p>
          <a:p>
            <a:r>
              <a:rPr lang="en-US" dirty="0"/>
              <a:t>cat reads /dev/sda2 and</a:t>
            </a:r>
            <a:br>
              <a:rPr lang="en-US" dirty="0"/>
            </a:br>
            <a:r>
              <a:rPr lang="en-US" dirty="0"/>
              <a:t>sends data to file</a:t>
            </a:r>
            <a:br>
              <a:rPr lang="en-US" dirty="0"/>
            </a:br>
            <a:r>
              <a:rPr lang="en-US" dirty="0"/>
              <a:t>/dev/pts/6 </a:t>
            </a:r>
          </a:p>
          <a:p>
            <a:r>
              <a:rPr lang="en-US" dirty="0"/>
              <a:t>Terminal Device Driver gets</a:t>
            </a:r>
            <a:br>
              <a:rPr lang="en-US" dirty="0"/>
            </a:br>
            <a:r>
              <a:rPr lang="en-US" dirty="0"/>
              <a:t>data from /dev/pts/6 and</a:t>
            </a:r>
            <a:br>
              <a:rPr lang="en-US" dirty="0"/>
            </a:br>
            <a:r>
              <a:rPr lang="en-US" dirty="0"/>
              <a:t>sends data to Terminal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600" y="6210425"/>
            <a:ext cx="2249214" cy="3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hlinkClick r:id="rId3"/>
              </a:rPr>
              <a:t>Managing devices in Linux</a:t>
            </a:r>
            <a:endParaRPr lang="en-US" dirty="0">
              <a:effectLst/>
            </a:endParaRPr>
          </a:p>
        </p:txBody>
      </p:sp>
      <p:pic>
        <p:nvPicPr>
          <p:cNvPr id="20" name="Picture 2" descr="dboth-dev-dir_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69" y="1441046"/>
            <a:ext cx="44577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257800" y="6507342"/>
            <a:ext cx="3657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https://opensource.com/article/16/11/managing-devices-linux</a:t>
            </a:r>
          </a:p>
        </p:txBody>
      </p:sp>
    </p:spTree>
    <p:extLst>
      <p:ext uri="{BB962C8B-B14F-4D97-AF65-F5344CB8AC3E}">
        <p14:creationId xmlns:p14="http://schemas.microsoft.com/office/powerpoint/2010/main" val="365606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Pros and Cons on How to Turn on four LEDs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Access point is direct pin connection</a:t>
            </a:r>
          </a:p>
          <a:p>
            <a:pPr lvl="1"/>
            <a:r>
              <a:rPr lang="en-US" dirty="0"/>
              <a:t>Easy to implement but hard to change pin numbers</a:t>
            </a:r>
          </a:p>
          <a:p>
            <a:r>
              <a:rPr lang="en-US" dirty="0"/>
              <a:t>Bare Metal Application</a:t>
            </a:r>
          </a:p>
          <a:p>
            <a:pPr lvl="1"/>
            <a:r>
              <a:rPr lang="en-US" dirty="0"/>
              <a:t>Access point is a direct address</a:t>
            </a:r>
          </a:p>
          <a:p>
            <a:pPr lvl="1"/>
            <a:r>
              <a:rPr lang="en-US" dirty="0"/>
              <a:t>Pin assignment can be changed as long as the address is the same</a:t>
            </a:r>
          </a:p>
          <a:p>
            <a:r>
              <a:rPr lang="en-US" dirty="0"/>
              <a:t>OS Support, i.e., Linux</a:t>
            </a:r>
          </a:p>
          <a:p>
            <a:pPr lvl="1"/>
            <a:r>
              <a:rPr lang="en-US" dirty="0"/>
              <a:t>Access point is a file pointer, any application can use this device</a:t>
            </a:r>
          </a:p>
          <a:p>
            <a:pPr lvl="1"/>
            <a:r>
              <a:rPr lang="en-US" dirty="0"/>
              <a:t>Device driver has the same device node name as that in the device tree</a:t>
            </a:r>
          </a:p>
          <a:p>
            <a:pPr lvl="1"/>
            <a:r>
              <a:rPr lang="en-US" dirty="0"/>
              <a:t>Device level change can be updated through device tree</a:t>
            </a:r>
          </a:p>
          <a:p>
            <a:pPr lvl="1"/>
            <a:r>
              <a:rPr lang="en-US" dirty="0"/>
              <a:t>Pin assignment can be done independent of the device driver</a:t>
            </a:r>
          </a:p>
          <a:p>
            <a:pPr lvl="1"/>
            <a:endParaRPr lang="en-US" dirty="0"/>
          </a:p>
          <a:p>
            <a:r>
              <a:rPr lang="en-US" dirty="0"/>
              <a:t>USB Example: each USB device has its own driver that needs to be installed and updated when the device is updated. The update is transparent to applications that use the USB device.</a:t>
            </a:r>
          </a:p>
        </p:txBody>
      </p:sp>
    </p:spTree>
    <p:extLst>
      <p:ext uri="{BB962C8B-B14F-4D97-AF65-F5344CB8AC3E}">
        <p14:creationId xmlns:p14="http://schemas.microsoft.com/office/powerpoint/2010/main" val="404302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Device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A device tree is a tree data structure with nodes that describe the physical devices in a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696" y="2819400"/>
            <a:ext cx="2199453" cy="2807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41" y="1899638"/>
            <a:ext cx="6150859" cy="4617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3053" y="6212086"/>
            <a:ext cx="2785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effectLst/>
                <a:hlinkClick r:id="rId5"/>
              </a:rPr>
              <a:t>https://elinux.org/images/f/f9/Petazzoni-device-tree-dummies_0.pdf</a:t>
            </a:r>
            <a:endParaRPr lang="en-US" sz="11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8225" y="5792579"/>
            <a:ext cx="162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Thomas Petazzoni</a:t>
            </a:r>
          </a:p>
        </p:txBody>
      </p:sp>
    </p:spTree>
    <p:extLst>
      <p:ext uri="{BB962C8B-B14F-4D97-AF65-F5344CB8AC3E}">
        <p14:creationId xmlns:p14="http://schemas.microsoft.com/office/powerpoint/2010/main" val="171723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HG Mincho Light J;MS Mincho;HG "/>
      </a:majorFont>
      <a:minorFont>
        <a:latin typeface="Arial"/>
        <a:ea typeface=""/>
        <a:cs typeface="HG Mincho Light J;MS Mincho;HG 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lide with bullets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4D4D4D"/>
        </a:dk1>
        <a:lt1>
          <a:srgbClr val="FFFFFF"/>
        </a:lt1>
        <a:dk2>
          <a:srgbClr val="006666"/>
        </a:dk2>
        <a:lt2>
          <a:srgbClr val="CC9900"/>
        </a:lt2>
        <a:accent1>
          <a:srgbClr val="CC9900"/>
        </a:accent1>
        <a:accent2>
          <a:srgbClr val="800000"/>
        </a:accent2>
        <a:accent3>
          <a:srgbClr val="AAB8B8"/>
        </a:accent3>
        <a:accent4>
          <a:srgbClr val="DADADA"/>
        </a:accent4>
        <a:accent5>
          <a:srgbClr val="E2CAAA"/>
        </a:accent5>
        <a:accent6>
          <a:srgbClr val="730000"/>
        </a:accent6>
        <a:hlink>
          <a:srgbClr val="C0C0C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10000"/>
        </a:dk1>
        <a:lt1>
          <a:srgbClr val="C0C0C0"/>
        </a:lt1>
        <a:dk2>
          <a:srgbClr val="010000"/>
        </a:dk2>
        <a:lt2>
          <a:srgbClr val="C0C0C0"/>
        </a:lt2>
        <a:accent1>
          <a:srgbClr val="969696"/>
        </a:accent1>
        <a:accent2>
          <a:srgbClr val="000000"/>
        </a:accent2>
        <a:accent3>
          <a:srgbClr val="DCDCDC"/>
        </a:accent3>
        <a:accent4>
          <a:srgbClr val="010000"/>
        </a:accent4>
        <a:accent5>
          <a:srgbClr val="C9C9C9"/>
        </a:accent5>
        <a:accent6>
          <a:srgbClr val="000000"/>
        </a:accent6>
        <a:hlink>
          <a:srgbClr val="FFF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99CCFF"/>
        </a:lt1>
        <a:dk2>
          <a:srgbClr val="4D4D4D"/>
        </a:dk2>
        <a:lt2>
          <a:srgbClr val="000000"/>
        </a:lt2>
        <a:accent1>
          <a:srgbClr val="990099"/>
        </a:accent1>
        <a:accent2>
          <a:srgbClr val="FFCC00"/>
        </a:accent2>
        <a:accent3>
          <a:srgbClr val="CAE2FF"/>
        </a:accent3>
        <a:accent4>
          <a:srgbClr val="404040"/>
        </a:accent4>
        <a:accent5>
          <a:srgbClr val="CAAACA"/>
        </a:accent5>
        <a:accent6>
          <a:srgbClr val="E7B900"/>
        </a:accent6>
        <a:hlink>
          <a:srgbClr val="FFF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00"/>
        </a:lt1>
        <a:dk2>
          <a:srgbClr val="000066"/>
        </a:dk2>
        <a:lt2>
          <a:srgbClr val="99CC00"/>
        </a:lt2>
        <a:accent1>
          <a:srgbClr val="99CC00"/>
        </a:accent1>
        <a:accent2>
          <a:srgbClr val="FFFF00"/>
        </a:accent2>
        <a:accent3>
          <a:srgbClr val="AAAAB8"/>
        </a:accent3>
        <a:accent4>
          <a:srgbClr val="DADA00"/>
        </a:accent4>
        <a:accent5>
          <a:srgbClr val="CAE2AA"/>
        </a:accent5>
        <a:accent6>
          <a:srgbClr val="E7E700"/>
        </a:accent6>
        <a:hlink>
          <a:srgbClr val="9999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969696"/>
        </a:dk1>
        <a:lt1>
          <a:srgbClr val="FFCC00"/>
        </a:lt1>
        <a:dk2>
          <a:srgbClr val="FF6600"/>
        </a:dk2>
        <a:lt2>
          <a:srgbClr val="009900"/>
        </a:lt2>
        <a:accent1>
          <a:srgbClr val="FFCC00"/>
        </a:accent1>
        <a:accent2>
          <a:srgbClr val="009900"/>
        </a:accent2>
        <a:accent3>
          <a:srgbClr val="FFB8AA"/>
        </a:accent3>
        <a:accent4>
          <a:srgbClr val="DAAE00"/>
        </a:accent4>
        <a:accent5>
          <a:srgbClr val="FFE2AA"/>
        </a:accent5>
        <a:accent6>
          <a:srgbClr val="008A00"/>
        </a:accent6>
        <a:hlink>
          <a:srgbClr val="FFFFFF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CC00"/>
        </a:lt1>
        <a:dk2>
          <a:srgbClr val="336600"/>
        </a:dk2>
        <a:lt2>
          <a:srgbClr val="969696"/>
        </a:lt2>
        <a:accent1>
          <a:srgbClr val="336600"/>
        </a:accent1>
        <a:accent2>
          <a:srgbClr val="CCCC00"/>
        </a:accent2>
        <a:accent3>
          <a:srgbClr val="FFE2AA"/>
        </a:accent3>
        <a:accent4>
          <a:srgbClr val="000000"/>
        </a:accent4>
        <a:accent5>
          <a:srgbClr val="ADB8AA"/>
        </a:accent5>
        <a:accent6>
          <a:srgbClr val="B9B900"/>
        </a:accent6>
        <a:hlink>
          <a:srgbClr val="FFFFFF"/>
        </a:hlink>
        <a:folHlink>
          <a:srgbClr val="FFFF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10000"/>
        </a:dk1>
        <a:lt1>
          <a:srgbClr val="99CCFF"/>
        </a:lt1>
        <a:dk2>
          <a:srgbClr val="666633"/>
        </a:dk2>
        <a:lt2>
          <a:srgbClr val="969696"/>
        </a:lt2>
        <a:accent1>
          <a:srgbClr val="666633"/>
        </a:accent1>
        <a:accent2>
          <a:srgbClr val="FFCC00"/>
        </a:accent2>
        <a:accent3>
          <a:srgbClr val="CAE2FF"/>
        </a:accent3>
        <a:accent4>
          <a:srgbClr val="010000"/>
        </a:accent4>
        <a:accent5>
          <a:srgbClr val="B8B8AD"/>
        </a:accent5>
        <a:accent6>
          <a:srgbClr val="E7B900"/>
        </a:accent6>
        <a:hlink>
          <a:srgbClr val="FFFF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9900CC"/>
        </a:dk1>
        <a:lt1>
          <a:srgbClr val="FFCC00"/>
        </a:lt1>
        <a:dk2>
          <a:srgbClr val="FF3300"/>
        </a:dk2>
        <a:lt2>
          <a:srgbClr val="969696"/>
        </a:lt2>
        <a:accent1>
          <a:srgbClr val="FF3300"/>
        </a:accent1>
        <a:accent2>
          <a:srgbClr val="FFCC00"/>
        </a:accent2>
        <a:accent3>
          <a:srgbClr val="FFE2AA"/>
        </a:accent3>
        <a:accent4>
          <a:srgbClr val="8200AE"/>
        </a:accent4>
        <a:accent5>
          <a:srgbClr val="FFADAA"/>
        </a:accent5>
        <a:accent6>
          <a:srgbClr val="E7B900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5spring2018SoC I2C Controller in Verilog" id="{9A9F2CCE-988F-4BF2-894A-575E2A888C66}" vid="{654682D8-80A2-4AEB-9C1B-841FE7FE8F40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Lecture_C3 Li Xiang_Telecomm_NMC_CHINA</Template>
  <TotalTime>15095</TotalTime>
  <Words>2744</Words>
  <Application>Microsoft Office PowerPoint</Application>
  <PresentationFormat>On-screen Show (4:3)</PresentationFormat>
  <Paragraphs>576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4" baseType="lpstr">
      <vt:lpstr>StarSymbol</vt:lpstr>
      <vt:lpstr>Arial</vt:lpstr>
      <vt:lpstr>Courier New</vt:lpstr>
      <vt:lpstr>Lucida Sans Unicode</vt:lpstr>
      <vt:lpstr>Tahoma</vt:lpstr>
      <vt:lpstr>Times</vt:lpstr>
      <vt:lpstr>Times New Roman</vt:lpstr>
      <vt:lpstr>Verdana</vt:lpstr>
      <vt:lpstr>Vivaldi</vt:lpstr>
      <vt:lpstr>Wingdings</vt:lpstr>
      <vt:lpstr>Wingdings 2</vt:lpstr>
      <vt:lpstr>Wingdings 3</vt:lpstr>
      <vt:lpstr>Concourse</vt:lpstr>
      <vt:lpstr>Office Theme</vt:lpstr>
      <vt:lpstr>slide with bullets</vt:lpstr>
      <vt:lpstr>Lecture 21 Device Tree, Ubuntu and Linux Basics</vt:lpstr>
      <vt:lpstr>How to Turn on  and off four LEDs?</vt:lpstr>
      <vt:lpstr>How to Turn on four LEDs: Hardware pin connection </vt:lpstr>
      <vt:lpstr>How to Turn on four LEDs: LED IP address at 0x43C00000</vt:lpstr>
      <vt:lpstr>How to Turn on four LEDs: Write to LED IP address</vt:lpstr>
      <vt:lpstr>How to Turn on four LEDs: Write to a file in Linux</vt:lpstr>
      <vt:lpstr>Every Device is a File</vt:lpstr>
      <vt:lpstr>Pros and Cons on How to Turn on four LEDs</vt:lpstr>
      <vt:lpstr>Device Tree</vt:lpstr>
      <vt:lpstr>A Tree Structure of Nodes and Properties</vt:lpstr>
      <vt:lpstr>PowerPoint Presentation</vt:lpstr>
      <vt:lpstr>An Imaginary Sample Machine  (http://elinux.org/Device_Tree_Usage#Sample_Machine.)</vt:lpstr>
      <vt:lpstr>An Imaginary Sample Machine  (http://elinux.org/Device_Tree_Usage#Sample_Machine.)</vt:lpstr>
      <vt:lpstr>An Imaginary Sample Machine  (http://elinux.org/Device_Tree_Usage#Sample_Machine.)</vt:lpstr>
      <vt:lpstr>An Imaginary Sample Machine  (http://elinux.org/Device_Tree_Usage#Sample_Machine.)</vt:lpstr>
      <vt:lpstr>An Imaginary Sample Machine  (http://elinux.org/Device_Tree_Usage#Sample_Machine.)</vt:lpstr>
      <vt:lpstr>An Imaginary Sample Machine  (http://elinux.org/Device_Tree_Usage#Sample_Machine.)</vt:lpstr>
      <vt:lpstr>An Imaginary Sample Machine  (http://elinux.org/Device_Tree_Usage#Sample_Machine.)</vt:lpstr>
      <vt:lpstr>An Imaginary Sample Machine  (http://elinux.org/Device_Tree_Usage#Sample_Machine.)</vt:lpstr>
      <vt:lpstr>zynq-zybo.dts: CPUs, UART1, Generic Interrupt Controller (GIC)</vt:lpstr>
      <vt:lpstr>PowerPoint Presentation</vt:lpstr>
      <vt:lpstr>Compile the DTB File under Linux</vt:lpstr>
      <vt:lpstr>LED IP Device Node Name Is Unique and Consistent: led_ip</vt:lpstr>
      <vt:lpstr>Device Node Name: led_ip in zynq-zybo.dts</vt:lpstr>
      <vt:lpstr>Device Driver Name: led_ip in Device Driver Code myled.c</vt:lpstr>
      <vt:lpstr>Application code: fopen() and fclose() in led_blink.c</vt:lpstr>
      <vt:lpstr>Oracle Virtual Box and Ubuntu Linux</vt:lpstr>
      <vt:lpstr>VirtualBox and Ubuntu Download and Installation</vt:lpstr>
      <vt:lpstr>Unix Operating System: Kernel and Shell</vt:lpstr>
      <vt:lpstr>Unix Functionally Organized at Three Levels</vt:lpstr>
      <vt:lpstr>Linux File System</vt:lpstr>
      <vt:lpstr>File Directory Tree</vt:lpstr>
      <vt:lpstr>Ubuntu Windows and Terminals under Oracle VirtualBox</vt:lpstr>
      <vt:lpstr>Linux Shell is a User Program</vt:lpstr>
      <vt:lpstr>A Command Line Interface Terminal</vt:lpstr>
      <vt:lpstr>Ubuntu Linux Command Line Terminal</vt:lpstr>
      <vt:lpstr>Linux Shell Terminal Commands (tab to complete file/dir name) </vt:lpstr>
      <vt:lpstr>PowerPoint Presentation</vt:lpstr>
      <vt:lpstr>Text Editor gedit</vt:lpstr>
    </vt:vector>
  </TitlesOfParts>
  <Company>Rose-Hulman Inst of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 430 Microcomputers</dc:title>
  <dc:creator>Laptop Software Suite</dc:creator>
  <cp:lastModifiedBy>guest_user</cp:lastModifiedBy>
  <cp:revision>1813</cp:revision>
  <cp:lastPrinted>2017-01-24T18:09:48Z</cp:lastPrinted>
  <dcterms:created xsi:type="dcterms:W3CDTF">1999-12-06T02:14:27Z</dcterms:created>
  <dcterms:modified xsi:type="dcterms:W3CDTF">2019-06-12T17:17:32Z</dcterms:modified>
</cp:coreProperties>
</file>