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101"/>
  </p:notesMasterIdLst>
  <p:handoutMasterIdLst>
    <p:handoutMasterId r:id="rId102"/>
  </p:handoutMasterIdLst>
  <p:sldIdLst>
    <p:sldId id="655" r:id="rId3"/>
    <p:sldId id="656" r:id="rId4"/>
    <p:sldId id="654" r:id="rId5"/>
    <p:sldId id="744" r:id="rId6"/>
    <p:sldId id="657" r:id="rId7"/>
    <p:sldId id="658" r:id="rId8"/>
    <p:sldId id="659" r:id="rId9"/>
    <p:sldId id="745" r:id="rId10"/>
    <p:sldId id="661" r:id="rId11"/>
    <p:sldId id="662" r:id="rId12"/>
    <p:sldId id="663" r:id="rId13"/>
    <p:sldId id="746" r:id="rId14"/>
    <p:sldId id="664" r:id="rId15"/>
    <p:sldId id="754" r:id="rId16"/>
    <p:sldId id="665" r:id="rId17"/>
    <p:sldId id="666" r:id="rId18"/>
    <p:sldId id="667" r:id="rId19"/>
    <p:sldId id="755" r:id="rId20"/>
    <p:sldId id="669" r:id="rId21"/>
    <p:sldId id="747" r:id="rId22"/>
    <p:sldId id="757" r:id="rId23"/>
    <p:sldId id="758" r:id="rId24"/>
    <p:sldId id="759" r:id="rId25"/>
    <p:sldId id="673" r:id="rId26"/>
    <p:sldId id="674" r:id="rId27"/>
    <p:sldId id="675" r:id="rId28"/>
    <p:sldId id="748" r:id="rId29"/>
    <p:sldId id="676" r:id="rId30"/>
    <p:sldId id="677" r:id="rId31"/>
    <p:sldId id="678" r:id="rId32"/>
    <p:sldId id="679" r:id="rId33"/>
    <p:sldId id="680" r:id="rId34"/>
    <p:sldId id="681" r:id="rId35"/>
    <p:sldId id="682" r:id="rId36"/>
    <p:sldId id="683" r:id="rId37"/>
    <p:sldId id="684" r:id="rId38"/>
    <p:sldId id="743" r:id="rId39"/>
    <p:sldId id="686" r:id="rId40"/>
    <p:sldId id="687" r:id="rId41"/>
    <p:sldId id="688" r:id="rId42"/>
    <p:sldId id="689" r:id="rId43"/>
    <p:sldId id="749" r:id="rId44"/>
    <p:sldId id="690" r:id="rId45"/>
    <p:sldId id="691" r:id="rId46"/>
    <p:sldId id="692" r:id="rId47"/>
    <p:sldId id="693" r:id="rId48"/>
    <p:sldId id="694" r:id="rId49"/>
    <p:sldId id="750" r:id="rId50"/>
    <p:sldId id="695" r:id="rId51"/>
    <p:sldId id="696" r:id="rId52"/>
    <p:sldId id="698" r:id="rId53"/>
    <p:sldId id="699" r:id="rId54"/>
    <p:sldId id="700" r:id="rId55"/>
    <p:sldId id="751" r:id="rId56"/>
    <p:sldId id="701" r:id="rId57"/>
    <p:sldId id="753" r:id="rId58"/>
    <p:sldId id="702" r:id="rId59"/>
    <p:sldId id="703" r:id="rId60"/>
    <p:sldId id="704" r:id="rId61"/>
    <p:sldId id="705" r:id="rId62"/>
    <p:sldId id="706" r:id="rId63"/>
    <p:sldId id="707" r:id="rId64"/>
    <p:sldId id="708" r:id="rId65"/>
    <p:sldId id="709" r:id="rId66"/>
    <p:sldId id="710" r:id="rId67"/>
    <p:sldId id="760" r:id="rId68"/>
    <p:sldId id="712" r:id="rId69"/>
    <p:sldId id="713" r:id="rId70"/>
    <p:sldId id="714" r:id="rId71"/>
    <p:sldId id="715" r:id="rId72"/>
    <p:sldId id="716" r:id="rId73"/>
    <p:sldId id="756" r:id="rId74"/>
    <p:sldId id="718" r:id="rId75"/>
    <p:sldId id="719" r:id="rId76"/>
    <p:sldId id="720" r:id="rId77"/>
    <p:sldId id="721" r:id="rId78"/>
    <p:sldId id="722" r:id="rId79"/>
    <p:sldId id="723" r:id="rId80"/>
    <p:sldId id="724" r:id="rId81"/>
    <p:sldId id="725" r:id="rId82"/>
    <p:sldId id="726" r:id="rId83"/>
    <p:sldId id="752" r:id="rId84"/>
    <p:sldId id="727" r:id="rId85"/>
    <p:sldId id="728" r:id="rId86"/>
    <p:sldId id="761" r:id="rId87"/>
    <p:sldId id="729" r:id="rId88"/>
    <p:sldId id="730" r:id="rId89"/>
    <p:sldId id="732" r:id="rId90"/>
    <p:sldId id="762" r:id="rId91"/>
    <p:sldId id="734" r:id="rId92"/>
    <p:sldId id="735" r:id="rId93"/>
    <p:sldId id="736" r:id="rId94"/>
    <p:sldId id="737" r:id="rId95"/>
    <p:sldId id="738" r:id="rId96"/>
    <p:sldId id="739" r:id="rId97"/>
    <p:sldId id="740" r:id="rId98"/>
    <p:sldId id="763" r:id="rId99"/>
    <p:sldId id="742" r:id="rId10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00"/>
    <a:srgbClr val="3333FF"/>
    <a:srgbClr val="0000CC"/>
    <a:srgbClr val="FFCCFF"/>
    <a:srgbClr val="0066FF"/>
    <a:srgbClr val="A50021"/>
    <a:srgbClr val="CC3300"/>
    <a:srgbClr val="FFFFFF"/>
    <a:srgbClr val="01E4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3917" autoAdjust="0"/>
    <p:restoredTop sz="95396" autoAdjust="0"/>
  </p:normalViewPr>
  <p:slideViewPr>
    <p:cSldViewPr>
      <p:cViewPr varScale="1">
        <p:scale>
          <a:sx n="68" d="100"/>
          <a:sy n="68" d="100"/>
        </p:scale>
        <p:origin x="-456" y="-90"/>
      </p:cViewPr>
      <p:guideLst>
        <p:guide orient="horz" pos="2160"/>
        <p:guide pos="2880"/>
      </p:guideLst>
    </p:cSldViewPr>
  </p:slideViewPr>
  <p:outlineViewPr>
    <p:cViewPr>
      <p:scale>
        <a:sx n="33" d="100"/>
        <a:sy n="33" d="100"/>
      </p:scale>
      <p:origin x="0" y="17172"/>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1C574F-3193-4286-995E-C0C4FC1CB49E}" type="doc">
      <dgm:prSet loTypeId="urn:microsoft.com/office/officeart/2005/8/layout/hList1" loCatId="list" qsTypeId="urn:microsoft.com/office/officeart/2005/8/quickstyle/simple3" qsCatId="simple" csTypeId="urn:microsoft.com/office/officeart/2005/8/colors/accent3_3" csCatId="accent3" phldr="1"/>
      <dgm:spPr/>
      <dgm:t>
        <a:bodyPr/>
        <a:lstStyle/>
        <a:p>
          <a:endParaRPr lang="zh-CN" altLang="en-US"/>
        </a:p>
      </dgm:t>
    </dgm:pt>
    <dgm:pt modelId="{232C553D-EE44-4CF4-A5A9-F544CE464D38}">
      <dgm:prSet/>
      <dgm:spPr/>
      <dgm:t>
        <a:bodyPr/>
        <a:lstStyle/>
        <a:p>
          <a:pPr rtl="0"/>
          <a:r>
            <a:rPr lang="zh-CN" b="1" dirty="0" smtClean="0">
              <a:latin typeface="+mj-ea"/>
              <a:ea typeface="+mj-ea"/>
            </a:rPr>
            <a:t>可见：</a:t>
          </a:r>
          <a:endParaRPr lang="zh-CN" dirty="0">
            <a:latin typeface="+mj-ea"/>
            <a:ea typeface="+mj-ea"/>
          </a:endParaRPr>
        </a:p>
      </dgm:t>
    </dgm:pt>
    <dgm:pt modelId="{B1C8BAB2-138B-4D51-9564-1812D612D815}" type="parTrans" cxnId="{E32D239F-8D8D-4754-AB56-8D6CDE951AD1}">
      <dgm:prSet/>
      <dgm:spPr/>
      <dgm:t>
        <a:bodyPr/>
        <a:lstStyle/>
        <a:p>
          <a:endParaRPr lang="zh-CN" altLang="en-US">
            <a:latin typeface="+mj-ea"/>
            <a:ea typeface="+mj-ea"/>
          </a:endParaRPr>
        </a:p>
      </dgm:t>
    </dgm:pt>
    <dgm:pt modelId="{85566B32-6EF9-4394-8AE1-2998F807C3B8}" type="sibTrans" cxnId="{E32D239F-8D8D-4754-AB56-8D6CDE951AD1}">
      <dgm:prSet/>
      <dgm:spPr/>
      <dgm:t>
        <a:bodyPr/>
        <a:lstStyle/>
        <a:p>
          <a:endParaRPr lang="zh-CN" altLang="en-US">
            <a:latin typeface="+mj-ea"/>
            <a:ea typeface="+mj-ea"/>
          </a:endParaRPr>
        </a:p>
      </dgm:t>
    </dgm:pt>
    <dgm:pt modelId="{7C6776AD-48AB-46FC-902F-A98435CFE02D}">
      <dgm:prSet/>
      <dgm:spPr/>
      <dgm:t>
        <a:bodyPr/>
        <a:lstStyle/>
        <a:p>
          <a:pPr rtl="0"/>
          <a:r>
            <a:rPr lang="zh-CN" b="1" dirty="0" smtClean="0">
              <a:latin typeface="+mj-ea"/>
              <a:ea typeface="+mj-ea"/>
            </a:rPr>
            <a:t>非理想信道条件下，最佳接收滤波器的传输特性应该</a:t>
          </a:r>
          <a:r>
            <a:rPr lang="zh-CN" b="1" dirty="0" smtClean="0">
              <a:latin typeface="+mj-ea"/>
              <a:ea typeface="+mj-ea"/>
            </a:rPr>
            <a:t>是</a:t>
          </a:r>
          <a:r>
            <a:rPr lang="en-US" altLang="zh-CN" b="1" dirty="0" smtClean="0">
              <a:latin typeface="+mj-ea"/>
              <a:ea typeface="+mj-ea"/>
            </a:rPr>
            <a:t>: </a:t>
          </a:r>
          <a:r>
            <a:rPr lang="zh-CN" b="1" dirty="0" smtClean="0">
              <a:solidFill>
                <a:srgbClr val="0000FF"/>
              </a:solidFill>
              <a:latin typeface="+mj-ea"/>
              <a:ea typeface="+mj-ea"/>
            </a:rPr>
            <a:t>传输</a:t>
          </a:r>
          <a:r>
            <a:rPr lang="zh-CN" b="1" dirty="0" smtClean="0">
              <a:solidFill>
                <a:srgbClr val="0000FF"/>
              </a:solidFill>
              <a:latin typeface="+mj-ea"/>
              <a:ea typeface="+mj-ea"/>
            </a:rPr>
            <a:t>特性为</a:t>
          </a:r>
          <a:r>
            <a:rPr lang="en-US" b="1" i="1" dirty="0" smtClean="0">
              <a:solidFill>
                <a:srgbClr val="0000FF"/>
              </a:solidFill>
              <a:latin typeface="+mj-ea"/>
              <a:ea typeface="+mj-ea"/>
            </a:rPr>
            <a:t>G</a:t>
          </a:r>
          <a:r>
            <a:rPr lang="en-US" b="1" baseline="-25000" dirty="0" smtClean="0">
              <a:solidFill>
                <a:srgbClr val="0000FF"/>
              </a:solidFill>
              <a:latin typeface="+mj-ea"/>
              <a:ea typeface="+mj-ea"/>
            </a:rPr>
            <a:t>R</a:t>
          </a:r>
          <a:r>
            <a:rPr lang="en-US" b="1" dirty="0" smtClean="0">
              <a:solidFill>
                <a:srgbClr val="0000FF"/>
              </a:solidFill>
              <a:latin typeface="+mj-ea"/>
              <a:ea typeface="+mj-ea"/>
              <a:sym typeface="Symbol"/>
            </a:rPr>
            <a:t></a:t>
          </a:r>
          <a:r>
            <a:rPr lang="en-US" b="1" dirty="0" smtClean="0">
              <a:solidFill>
                <a:srgbClr val="0000FF"/>
              </a:solidFill>
              <a:latin typeface="+mj-ea"/>
              <a:ea typeface="+mj-ea"/>
            </a:rPr>
            <a:t>(</a:t>
          </a:r>
          <a:r>
            <a:rPr lang="en-US" b="1" i="1" dirty="0" smtClean="0">
              <a:solidFill>
                <a:srgbClr val="0000FF"/>
              </a:solidFill>
              <a:latin typeface="+mj-ea"/>
              <a:ea typeface="+mj-ea"/>
            </a:rPr>
            <a:t>f</a:t>
          </a:r>
          <a:r>
            <a:rPr lang="en-US" b="1" dirty="0" smtClean="0">
              <a:solidFill>
                <a:srgbClr val="0000FF"/>
              </a:solidFill>
              <a:latin typeface="+mj-ea"/>
              <a:ea typeface="+mj-ea"/>
            </a:rPr>
            <a:t>)</a:t>
          </a:r>
          <a:r>
            <a:rPr lang="zh-CN" b="1" dirty="0" smtClean="0">
              <a:solidFill>
                <a:srgbClr val="0000FF"/>
              </a:solidFill>
              <a:latin typeface="+mj-ea"/>
              <a:ea typeface="+mj-ea"/>
            </a:rPr>
            <a:t>的匹配滤波器和传输特性为</a:t>
          </a:r>
          <a:r>
            <a:rPr lang="en-US" b="1" i="1" dirty="0" smtClean="0">
              <a:solidFill>
                <a:srgbClr val="0000FF"/>
              </a:solidFill>
              <a:latin typeface="+mj-ea"/>
              <a:ea typeface="+mj-ea"/>
            </a:rPr>
            <a:t>T</a:t>
          </a:r>
          <a:r>
            <a:rPr lang="en-US" b="1" dirty="0" smtClean="0">
              <a:solidFill>
                <a:srgbClr val="0000FF"/>
              </a:solidFill>
              <a:latin typeface="+mj-ea"/>
              <a:ea typeface="+mj-ea"/>
            </a:rPr>
            <a:t>(</a:t>
          </a:r>
          <a:r>
            <a:rPr lang="en-US" b="1" i="1" dirty="0" smtClean="0">
              <a:solidFill>
                <a:srgbClr val="0000FF"/>
              </a:solidFill>
              <a:latin typeface="+mj-ea"/>
              <a:ea typeface="+mj-ea"/>
            </a:rPr>
            <a:t>f</a:t>
          </a:r>
          <a:r>
            <a:rPr lang="en-US" b="1" dirty="0" smtClean="0">
              <a:solidFill>
                <a:srgbClr val="0000FF"/>
              </a:solidFill>
              <a:latin typeface="+mj-ea"/>
              <a:ea typeface="+mj-ea"/>
            </a:rPr>
            <a:t>)</a:t>
          </a:r>
          <a:r>
            <a:rPr lang="zh-CN" b="1" dirty="0" smtClean="0">
              <a:solidFill>
                <a:srgbClr val="0000FF"/>
              </a:solidFill>
              <a:latin typeface="+mj-ea"/>
              <a:ea typeface="+mj-ea"/>
            </a:rPr>
            <a:t>的均衡滤波器级连</a:t>
          </a:r>
          <a:r>
            <a:rPr lang="zh-CN" b="1" dirty="0" smtClean="0">
              <a:latin typeface="+mj-ea"/>
              <a:ea typeface="+mj-ea"/>
            </a:rPr>
            <a:t>。</a:t>
          </a:r>
          <a:endParaRPr lang="zh-CN" dirty="0">
            <a:latin typeface="+mj-ea"/>
            <a:ea typeface="+mj-ea"/>
          </a:endParaRPr>
        </a:p>
      </dgm:t>
    </dgm:pt>
    <dgm:pt modelId="{18F38DD7-8B65-41B5-9BEA-E07ABBD82BB9}" type="parTrans" cxnId="{38307F99-5943-4D9C-8A46-6C27F17C90DB}">
      <dgm:prSet/>
      <dgm:spPr/>
      <dgm:t>
        <a:bodyPr/>
        <a:lstStyle/>
        <a:p>
          <a:endParaRPr lang="zh-CN" altLang="en-US">
            <a:latin typeface="+mj-ea"/>
            <a:ea typeface="+mj-ea"/>
          </a:endParaRPr>
        </a:p>
      </dgm:t>
    </dgm:pt>
    <dgm:pt modelId="{791FBA79-7F76-44AF-8D97-B4126640EE70}" type="sibTrans" cxnId="{38307F99-5943-4D9C-8A46-6C27F17C90DB}">
      <dgm:prSet/>
      <dgm:spPr/>
      <dgm:t>
        <a:bodyPr/>
        <a:lstStyle/>
        <a:p>
          <a:endParaRPr lang="zh-CN" altLang="en-US">
            <a:latin typeface="+mj-ea"/>
            <a:ea typeface="+mj-ea"/>
          </a:endParaRPr>
        </a:p>
      </dgm:t>
    </dgm:pt>
    <dgm:pt modelId="{0964EF4B-1430-43E3-85DC-F27DCF045CFD}" type="pres">
      <dgm:prSet presAssocID="{CB1C574F-3193-4286-995E-C0C4FC1CB49E}" presName="Name0" presStyleCnt="0">
        <dgm:presLayoutVars>
          <dgm:dir/>
          <dgm:animLvl val="lvl"/>
          <dgm:resizeHandles val="exact"/>
        </dgm:presLayoutVars>
      </dgm:prSet>
      <dgm:spPr/>
      <dgm:t>
        <a:bodyPr/>
        <a:lstStyle/>
        <a:p>
          <a:endParaRPr lang="zh-CN" altLang="en-US"/>
        </a:p>
      </dgm:t>
    </dgm:pt>
    <dgm:pt modelId="{72F3456C-E7D5-43DA-9609-449239322958}" type="pres">
      <dgm:prSet presAssocID="{232C553D-EE44-4CF4-A5A9-F544CE464D38}" presName="composite" presStyleCnt="0"/>
      <dgm:spPr/>
    </dgm:pt>
    <dgm:pt modelId="{BE7CAAE9-79C4-4918-B437-B41F6780FF84}" type="pres">
      <dgm:prSet presAssocID="{232C553D-EE44-4CF4-A5A9-F544CE464D38}" presName="parTx" presStyleLbl="alignNode1" presStyleIdx="0" presStyleCnt="1">
        <dgm:presLayoutVars>
          <dgm:chMax val="0"/>
          <dgm:chPref val="0"/>
          <dgm:bulletEnabled val="1"/>
        </dgm:presLayoutVars>
      </dgm:prSet>
      <dgm:spPr/>
      <dgm:t>
        <a:bodyPr/>
        <a:lstStyle/>
        <a:p>
          <a:endParaRPr lang="zh-CN" altLang="en-US"/>
        </a:p>
      </dgm:t>
    </dgm:pt>
    <dgm:pt modelId="{191C87C0-3D6D-403B-B30E-780392759446}" type="pres">
      <dgm:prSet presAssocID="{232C553D-EE44-4CF4-A5A9-F544CE464D38}" presName="desTx" presStyleLbl="alignAccFollowNode1" presStyleIdx="0" presStyleCnt="1">
        <dgm:presLayoutVars>
          <dgm:bulletEnabled val="1"/>
        </dgm:presLayoutVars>
      </dgm:prSet>
      <dgm:spPr/>
      <dgm:t>
        <a:bodyPr/>
        <a:lstStyle/>
        <a:p>
          <a:endParaRPr lang="zh-CN" altLang="en-US"/>
        </a:p>
      </dgm:t>
    </dgm:pt>
  </dgm:ptLst>
  <dgm:cxnLst>
    <dgm:cxn modelId="{E32D239F-8D8D-4754-AB56-8D6CDE951AD1}" srcId="{CB1C574F-3193-4286-995E-C0C4FC1CB49E}" destId="{232C553D-EE44-4CF4-A5A9-F544CE464D38}" srcOrd="0" destOrd="0" parTransId="{B1C8BAB2-138B-4D51-9564-1812D612D815}" sibTransId="{85566B32-6EF9-4394-8AE1-2998F807C3B8}"/>
    <dgm:cxn modelId="{38307F99-5943-4D9C-8A46-6C27F17C90DB}" srcId="{232C553D-EE44-4CF4-A5A9-F544CE464D38}" destId="{7C6776AD-48AB-46FC-902F-A98435CFE02D}" srcOrd="0" destOrd="0" parTransId="{18F38DD7-8B65-41B5-9BEA-E07ABBD82BB9}" sibTransId="{791FBA79-7F76-44AF-8D97-B4126640EE70}"/>
    <dgm:cxn modelId="{C8D0EE32-4398-46E8-B07E-41435CC7B8B7}" type="presOf" srcId="{7C6776AD-48AB-46FC-902F-A98435CFE02D}" destId="{191C87C0-3D6D-403B-B30E-780392759446}" srcOrd="0" destOrd="0" presId="urn:microsoft.com/office/officeart/2005/8/layout/hList1"/>
    <dgm:cxn modelId="{A0E6E606-89F4-41DD-AF3E-2F9BA0925178}" type="presOf" srcId="{CB1C574F-3193-4286-995E-C0C4FC1CB49E}" destId="{0964EF4B-1430-43E3-85DC-F27DCF045CFD}" srcOrd="0" destOrd="0" presId="urn:microsoft.com/office/officeart/2005/8/layout/hList1"/>
    <dgm:cxn modelId="{FC7DC899-EC17-480B-9953-6EDEC4F86FA0}" type="presOf" srcId="{232C553D-EE44-4CF4-A5A9-F544CE464D38}" destId="{BE7CAAE9-79C4-4918-B437-B41F6780FF84}" srcOrd="0" destOrd="0" presId="urn:microsoft.com/office/officeart/2005/8/layout/hList1"/>
    <dgm:cxn modelId="{BDCEC973-9F26-4863-90C1-A0A79D4EBD90}" type="presParOf" srcId="{0964EF4B-1430-43E3-85DC-F27DCF045CFD}" destId="{72F3456C-E7D5-43DA-9609-449239322958}" srcOrd="0" destOrd="0" presId="urn:microsoft.com/office/officeart/2005/8/layout/hList1"/>
    <dgm:cxn modelId="{6D544FB4-EAF3-4180-8CFD-DD478AF6038D}" type="presParOf" srcId="{72F3456C-E7D5-43DA-9609-449239322958}" destId="{BE7CAAE9-79C4-4918-B437-B41F6780FF84}" srcOrd="0" destOrd="0" presId="urn:microsoft.com/office/officeart/2005/8/layout/hList1"/>
    <dgm:cxn modelId="{4B9C54AE-8AF6-45D3-946C-6B5437E40837}" type="presParOf" srcId="{72F3456C-E7D5-43DA-9609-449239322958}" destId="{191C87C0-3D6D-403B-B30E-780392759446}" srcOrd="1" destOrd="0" presId="urn:microsoft.com/office/officeart/2005/8/layout/hList1"/>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7CAAE9-79C4-4918-B437-B41F6780FF84}">
      <dsp:nvSpPr>
        <dsp:cNvPr id="0" name=""/>
        <dsp:cNvSpPr/>
      </dsp:nvSpPr>
      <dsp:spPr>
        <a:xfrm>
          <a:off x="0" y="15813"/>
          <a:ext cx="5144972" cy="604800"/>
        </a:xfrm>
        <a:prstGeom prst="rect">
          <a:avLst/>
        </a:prstGeom>
        <a:gradFill rotWithShape="0">
          <a:gsLst>
            <a:gs pos="0">
              <a:schemeClr val="accent3">
                <a:shade val="80000"/>
                <a:hueOff val="0"/>
                <a:satOff val="0"/>
                <a:lumOff val="0"/>
                <a:alphaOff val="0"/>
                <a:tint val="70000"/>
                <a:satMod val="180000"/>
              </a:schemeClr>
            </a:gs>
            <a:gs pos="62000">
              <a:schemeClr val="accent3">
                <a:shade val="80000"/>
                <a:hueOff val="0"/>
                <a:satOff val="0"/>
                <a:lumOff val="0"/>
                <a:alphaOff val="0"/>
                <a:tint val="30000"/>
                <a:satMod val="180000"/>
              </a:schemeClr>
            </a:gs>
            <a:gs pos="100000">
              <a:schemeClr val="accent3">
                <a:shade val="80000"/>
                <a:hueOff val="0"/>
                <a:satOff val="0"/>
                <a:lumOff val="0"/>
                <a:alphaOff val="0"/>
                <a:tint val="22000"/>
                <a:satMod val="180000"/>
              </a:schemeClr>
            </a:gs>
          </a:gsLst>
          <a:lin ang="16200000" scaled="0"/>
        </a:gradFill>
        <a:ln w="9525" cap="flat" cmpd="sng" algn="ctr">
          <a:solidFill>
            <a:schemeClr val="accent3">
              <a:shade val="80000"/>
              <a:hueOff val="0"/>
              <a:satOff val="0"/>
              <a:lumOff val="0"/>
              <a:alphaOff val="0"/>
            </a:schemeClr>
          </a:solidFill>
          <a:prstDash val="solid"/>
        </a:ln>
        <a:effectLst>
          <a:outerShdw blurRad="50800" dist="38100" dir="5400000" rotWithShape="0">
            <a:srgbClr val="000000">
              <a:alpha val="43137"/>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49352" tIns="85344" rIns="149352" bIns="85344" numCol="1" spcCol="1270" anchor="ctr" anchorCtr="0">
          <a:noAutofit/>
        </a:bodyPr>
        <a:lstStyle/>
        <a:p>
          <a:pPr lvl="0" algn="ctr" defTabSz="933450" rtl="0">
            <a:lnSpc>
              <a:spcPct val="90000"/>
            </a:lnSpc>
            <a:spcBef>
              <a:spcPct val="0"/>
            </a:spcBef>
            <a:spcAft>
              <a:spcPct val="35000"/>
            </a:spcAft>
          </a:pPr>
          <a:r>
            <a:rPr lang="zh-CN" sz="2100" b="1" kern="1200" dirty="0" smtClean="0">
              <a:latin typeface="+mj-ea"/>
              <a:ea typeface="+mj-ea"/>
            </a:rPr>
            <a:t>可见：</a:t>
          </a:r>
          <a:endParaRPr lang="zh-CN" sz="2100" kern="1200" dirty="0">
            <a:latin typeface="+mj-ea"/>
            <a:ea typeface="+mj-ea"/>
          </a:endParaRPr>
        </a:p>
      </dsp:txBody>
      <dsp:txXfrm>
        <a:off x="0" y="15813"/>
        <a:ext cx="5144972" cy="604800"/>
      </dsp:txXfrm>
    </dsp:sp>
    <dsp:sp modelId="{191C87C0-3D6D-403B-B30E-780392759446}">
      <dsp:nvSpPr>
        <dsp:cNvPr id="0" name=""/>
        <dsp:cNvSpPr/>
      </dsp:nvSpPr>
      <dsp:spPr>
        <a:xfrm>
          <a:off x="0" y="620613"/>
          <a:ext cx="5144972" cy="1959930"/>
        </a:xfrm>
        <a:prstGeom prst="rect">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rtl="0">
            <a:lnSpc>
              <a:spcPct val="90000"/>
            </a:lnSpc>
            <a:spcBef>
              <a:spcPct val="0"/>
            </a:spcBef>
            <a:spcAft>
              <a:spcPct val="15000"/>
            </a:spcAft>
            <a:buChar char="••"/>
          </a:pPr>
          <a:r>
            <a:rPr lang="zh-CN" sz="2100" b="1" kern="1200" dirty="0" smtClean="0">
              <a:latin typeface="+mj-ea"/>
              <a:ea typeface="+mj-ea"/>
            </a:rPr>
            <a:t>非理想信道条件下，最佳接收滤波器的传输特性应该</a:t>
          </a:r>
          <a:r>
            <a:rPr lang="zh-CN" sz="2100" b="1" kern="1200" dirty="0" smtClean="0">
              <a:latin typeface="+mj-ea"/>
              <a:ea typeface="+mj-ea"/>
            </a:rPr>
            <a:t>是</a:t>
          </a:r>
          <a:r>
            <a:rPr lang="en-US" altLang="zh-CN" sz="2100" b="1" kern="1200" dirty="0" smtClean="0">
              <a:latin typeface="+mj-ea"/>
              <a:ea typeface="+mj-ea"/>
            </a:rPr>
            <a:t>: </a:t>
          </a:r>
          <a:r>
            <a:rPr lang="zh-CN" sz="2100" b="1" kern="1200" dirty="0" smtClean="0">
              <a:solidFill>
                <a:srgbClr val="0000FF"/>
              </a:solidFill>
              <a:latin typeface="+mj-ea"/>
              <a:ea typeface="+mj-ea"/>
            </a:rPr>
            <a:t>传输</a:t>
          </a:r>
          <a:r>
            <a:rPr lang="zh-CN" sz="2100" b="1" kern="1200" dirty="0" smtClean="0">
              <a:solidFill>
                <a:srgbClr val="0000FF"/>
              </a:solidFill>
              <a:latin typeface="+mj-ea"/>
              <a:ea typeface="+mj-ea"/>
            </a:rPr>
            <a:t>特性为</a:t>
          </a:r>
          <a:r>
            <a:rPr lang="en-US" sz="2100" b="1" i="1" kern="1200" dirty="0" smtClean="0">
              <a:solidFill>
                <a:srgbClr val="0000FF"/>
              </a:solidFill>
              <a:latin typeface="+mj-ea"/>
              <a:ea typeface="+mj-ea"/>
            </a:rPr>
            <a:t>G</a:t>
          </a:r>
          <a:r>
            <a:rPr lang="en-US" sz="2100" b="1" kern="1200" baseline="-25000" dirty="0" smtClean="0">
              <a:solidFill>
                <a:srgbClr val="0000FF"/>
              </a:solidFill>
              <a:latin typeface="+mj-ea"/>
              <a:ea typeface="+mj-ea"/>
            </a:rPr>
            <a:t>R</a:t>
          </a:r>
          <a:r>
            <a:rPr lang="en-US" sz="2100" b="1" kern="1200" dirty="0" smtClean="0">
              <a:solidFill>
                <a:srgbClr val="0000FF"/>
              </a:solidFill>
              <a:latin typeface="+mj-ea"/>
              <a:ea typeface="+mj-ea"/>
              <a:sym typeface="Symbol"/>
            </a:rPr>
            <a:t></a:t>
          </a:r>
          <a:r>
            <a:rPr lang="en-US" sz="2100" b="1" kern="1200" dirty="0" smtClean="0">
              <a:solidFill>
                <a:srgbClr val="0000FF"/>
              </a:solidFill>
              <a:latin typeface="+mj-ea"/>
              <a:ea typeface="+mj-ea"/>
            </a:rPr>
            <a:t>(</a:t>
          </a:r>
          <a:r>
            <a:rPr lang="en-US" sz="2100" b="1" i="1" kern="1200" dirty="0" smtClean="0">
              <a:solidFill>
                <a:srgbClr val="0000FF"/>
              </a:solidFill>
              <a:latin typeface="+mj-ea"/>
              <a:ea typeface="+mj-ea"/>
            </a:rPr>
            <a:t>f</a:t>
          </a:r>
          <a:r>
            <a:rPr lang="en-US" sz="2100" b="1" kern="1200" dirty="0" smtClean="0">
              <a:solidFill>
                <a:srgbClr val="0000FF"/>
              </a:solidFill>
              <a:latin typeface="+mj-ea"/>
              <a:ea typeface="+mj-ea"/>
            </a:rPr>
            <a:t>)</a:t>
          </a:r>
          <a:r>
            <a:rPr lang="zh-CN" sz="2100" b="1" kern="1200" dirty="0" smtClean="0">
              <a:solidFill>
                <a:srgbClr val="0000FF"/>
              </a:solidFill>
              <a:latin typeface="+mj-ea"/>
              <a:ea typeface="+mj-ea"/>
            </a:rPr>
            <a:t>的匹配滤波器和传输特性为</a:t>
          </a:r>
          <a:r>
            <a:rPr lang="en-US" sz="2100" b="1" i="1" kern="1200" dirty="0" smtClean="0">
              <a:solidFill>
                <a:srgbClr val="0000FF"/>
              </a:solidFill>
              <a:latin typeface="+mj-ea"/>
              <a:ea typeface="+mj-ea"/>
            </a:rPr>
            <a:t>T</a:t>
          </a:r>
          <a:r>
            <a:rPr lang="en-US" sz="2100" b="1" kern="1200" dirty="0" smtClean="0">
              <a:solidFill>
                <a:srgbClr val="0000FF"/>
              </a:solidFill>
              <a:latin typeface="+mj-ea"/>
              <a:ea typeface="+mj-ea"/>
            </a:rPr>
            <a:t>(</a:t>
          </a:r>
          <a:r>
            <a:rPr lang="en-US" sz="2100" b="1" i="1" kern="1200" dirty="0" smtClean="0">
              <a:solidFill>
                <a:srgbClr val="0000FF"/>
              </a:solidFill>
              <a:latin typeface="+mj-ea"/>
              <a:ea typeface="+mj-ea"/>
            </a:rPr>
            <a:t>f</a:t>
          </a:r>
          <a:r>
            <a:rPr lang="en-US" sz="2100" b="1" kern="1200" dirty="0" smtClean="0">
              <a:solidFill>
                <a:srgbClr val="0000FF"/>
              </a:solidFill>
              <a:latin typeface="+mj-ea"/>
              <a:ea typeface="+mj-ea"/>
            </a:rPr>
            <a:t>)</a:t>
          </a:r>
          <a:r>
            <a:rPr lang="zh-CN" sz="2100" b="1" kern="1200" dirty="0" smtClean="0">
              <a:solidFill>
                <a:srgbClr val="0000FF"/>
              </a:solidFill>
              <a:latin typeface="+mj-ea"/>
              <a:ea typeface="+mj-ea"/>
            </a:rPr>
            <a:t>的均衡滤波器级连</a:t>
          </a:r>
          <a:r>
            <a:rPr lang="zh-CN" sz="2100" b="1" kern="1200" dirty="0" smtClean="0">
              <a:latin typeface="+mj-ea"/>
              <a:ea typeface="+mj-ea"/>
            </a:rPr>
            <a:t>。</a:t>
          </a:r>
          <a:endParaRPr lang="zh-CN" sz="2100" kern="1200" dirty="0">
            <a:latin typeface="+mj-ea"/>
            <a:ea typeface="+mj-ea"/>
          </a:endParaRPr>
        </a:p>
      </dsp:txBody>
      <dsp:txXfrm>
        <a:off x="0" y="620613"/>
        <a:ext cx="5144972" cy="195993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5.wmf"/><Relationship Id="rId7" Type="http://schemas.openxmlformats.org/officeDocument/2006/relationships/image" Target="../media/image39.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4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59.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4" Type="http://schemas.openxmlformats.org/officeDocument/2006/relationships/image" Target="../media/image6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3.wmf"/><Relationship Id="rId1" Type="http://schemas.openxmlformats.org/officeDocument/2006/relationships/image" Target="../media/image65.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8.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70.wmf"/><Relationship Id="rId1" Type="http://schemas.openxmlformats.org/officeDocument/2006/relationships/image" Target="../media/image69.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 Id="rId6" Type="http://schemas.openxmlformats.org/officeDocument/2006/relationships/image" Target="../media/image88.wmf"/><Relationship Id="rId5" Type="http://schemas.openxmlformats.org/officeDocument/2006/relationships/image" Target="../media/image87.wmf"/><Relationship Id="rId4" Type="http://schemas.openxmlformats.org/officeDocument/2006/relationships/image" Target="../media/image86.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90.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4" Type="http://schemas.openxmlformats.org/officeDocument/2006/relationships/image" Target="../media/image95.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00.wmf"/><Relationship Id="rId1" Type="http://schemas.openxmlformats.org/officeDocument/2006/relationships/image" Target="../media/image99.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109.wmf"/><Relationship Id="rId13" Type="http://schemas.openxmlformats.org/officeDocument/2006/relationships/image" Target="../media/image114.wmf"/><Relationship Id="rId3" Type="http://schemas.openxmlformats.org/officeDocument/2006/relationships/image" Target="../media/image104.wmf"/><Relationship Id="rId7" Type="http://schemas.openxmlformats.org/officeDocument/2006/relationships/image" Target="../media/image108.wmf"/><Relationship Id="rId12" Type="http://schemas.openxmlformats.org/officeDocument/2006/relationships/image" Target="../media/image113.wmf"/><Relationship Id="rId2" Type="http://schemas.openxmlformats.org/officeDocument/2006/relationships/image" Target="../media/image103.wmf"/><Relationship Id="rId1" Type="http://schemas.openxmlformats.org/officeDocument/2006/relationships/image" Target="../media/image102.wmf"/><Relationship Id="rId6" Type="http://schemas.openxmlformats.org/officeDocument/2006/relationships/image" Target="../media/image107.wmf"/><Relationship Id="rId11" Type="http://schemas.openxmlformats.org/officeDocument/2006/relationships/image" Target="../media/image112.wmf"/><Relationship Id="rId5" Type="http://schemas.openxmlformats.org/officeDocument/2006/relationships/image" Target="../media/image106.wmf"/><Relationship Id="rId10" Type="http://schemas.openxmlformats.org/officeDocument/2006/relationships/image" Target="../media/image111.wmf"/><Relationship Id="rId4" Type="http://schemas.openxmlformats.org/officeDocument/2006/relationships/image" Target="../media/image105.wmf"/><Relationship Id="rId9" Type="http://schemas.openxmlformats.org/officeDocument/2006/relationships/image" Target="../media/image110.wmf"/><Relationship Id="rId14" Type="http://schemas.openxmlformats.org/officeDocument/2006/relationships/image" Target="../media/image115.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1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10.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 Id="rId6" Type="http://schemas.openxmlformats.org/officeDocument/2006/relationships/image" Target="../media/image122.wmf"/><Relationship Id="rId5" Type="http://schemas.openxmlformats.org/officeDocument/2006/relationships/image" Target="../media/image127.wmf"/><Relationship Id="rId4" Type="http://schemas.openxmlformats.org/officeDocument/2006/relationships/image" Target="../media/image126.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26.wmf"/><Relationship Id="rId1" Type="http://schemas.openxmlformats.org/officeDocument/2006/relationships/image" Target="../media/image128.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29.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 Id="rId4" Type="http://schemas.openxmlformats.org/officeDocument/2006/relationships/image" Target="../media/image133.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34.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36.wmf"/><Relationship Id="rId1" Type="http://schemas.openxmlformats.org/officeDocument/2006/relationships/image" Target="../media/image135.wmf"/><Relationship Id="rId6" Type="http://schemas.openxmlformats.org/officeDocument/2006/relationships/image" Target="../media/image139.wmf"/><Relationship Id="rId5" Type="http://schemas.openxmlformats.org/officeDocument/2006/relationships/image" Target="../media/image138.wmf"/><Relationship Id="rId4" Type="http://schemas.openxmlformats.org/officeDocument/2006/relationships/image" Target="../media/image137.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141.wmf"/><Relationship Id="rId1" Type="http://schemas.openxmlformats.org/officeDocument/2006/relationships/image" Target="../media/image140.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3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143.wmf"/><Relationship Id="rId1" Type="http://schemas.openxmlformats.org/officeDocument/2006/relationships/image" Target="../media/image142.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 Id="rId4" Type="http://schemas.openxmlformats.org/officeDocument/2006/relationships/image" Target="../media/image148.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150.wmf"/><Relationship Id="rId1" Type="http://schemas.openxmlformats.org/officeDocument/2006/relationships/image" Target="../media/image149.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154.wmf"/><Relationship Id="rId2" Type="http://schemas.openxmlformats.org/officeDocument/2006/relationships/image" Target="../media/image153.wmf"/><Relationship Id="rId1" Type="http://schemas.openxmlformats.org/officeDocument/2006/relationships/image" Target="../media/image152.wmf"/></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157.wmf"/><Relationship Id="rId1" Type="http://schemas.openxmlformats.org/officeDocument/2006/relationships/image" Target="../media/image156.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58.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46.w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161.wmf"/><Relationship Id="rId1" Type="http://schemas.openxmlformats.org/officeDocument/2006/relationships/image" Target="../media/image160.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165.wmf"/><Relationship Id="rId2" Type="http://schemas.openxmlformats.org/officeDocument/2006/relationships/image" Target="../media/image164.wmf"/><Relationship Id="rId1" Type="http://schemas.openxmlformats.org/officeDocument/2006/relationships/image" Target="../media/image163.wmf"/><Relationship Id="rId4" Type="http://schemas.openxmlformats.org/officeDocument/2006/relationships/image" Target="../media/image166.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168.wmf"/><Relationship Id="rId2" Type="http://schemas.openxmlformats.org/officeDocument/2006/relationships/image" Target="../media/image167.wmf"/><Relationship Id="rId1" Type="http://schemas.openxmlformats.org/officeDocument/2006/relationships/image" Target="../media/image166.wmf"/><Relationship Id="rId5" Type="http://schemas.openxmlformats.org/officeDocument/2006/relationships/image" Target="../media/image170.wmf"/><Relationship Id="rId4" Type="http://schemas.openxmlformats.org/officeDocument/2006/relationships/image" Target="../media/image16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60.vml.rels><?xml version="1.0" encoding="UTF-8" standalone="yes"?>
<Relationships xmlns="http://schemas.openxmlformats.org/package/2006/relationships"><Relationship Id="rId2" Type="http://schemas.openxmlformats.org/officeDocument/2006/relationships/image" Target="../media/image172.wmf"/><Relationship Id="rId1" Type="http://schemas.openxmlformats.org/officeDocument/2006/relationships/image" Target="../media/image171.wmf"/></Relationships>
</file>

<file path=ppt/drawings/_rels/vmlDrawing61.vml.rels><?xml version="1.0" encoding="UTF-8" standalone="yes"?>
<Relationships xmlns="http://schemas.openxmlformats.org/package/2006/relationships"><Relationship Id="rId2" Type="http://schemas.openxmlformats.org/officeDocument/2006/relationships/image" Target="../media/image174.wmf"/><Relationship Id="rId1" Type="http://schemas.openxmlformats.org/officeDocument/2006/relationships/image" Target="../media/image173.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176.wmf"/><Relationship Id="rId2" Type="http://schemas.openxmlformats.org/officeDocument/2006/relationships/image" Target="../media/image175.wmf"/><Relationship Id="rId1" Type="http://schemas.openxmlformats.org/officeDocument/2006/relationships/image" Target="../media/image174.wmf"/><Relationship Id="rId4" Type="http://schemas.openxmlformats.org/officeDocument/2006/relationships/image" Target="../media/image177.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180.wmf"/><Relationship Id="rId2" Type="http://schemas.openxmlformats.org/officeDocument/2006/relationships/image" Target="../media/image179.wmf"/><Relationship Id="rId1" Type="http://schemas.openxmlformats.org/officeDocument/2006/relationships/image" Target="../media/image178.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171.wmf"/><Relationship Id="rId2" Type="http://schemas.openxmlformats.org/officeDocument/2006/relationships/image" Target="../media/image170.wmf"/><Relationship Id="rId1" Type="http://schemas.openxmlformats.org/officeDocument/2006/relationships/image" Target="../media/image180.wmf"/><Relationship Id="rId5" Type="http://schemas.openxmlformats.org/officeDocument/2006/relationships/image" Target="../media/image182.wmf"/><Relationship Id="rId4" Type="http://schemas.openxmlformats.org/officeDocument/2006/relationships/image" Target="../media/image181.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185.wmf"/><Relationship Id="rId2" Type="http://schemas.openxmlformats.org/officeDocument/2006/relationships/image" Target="../media/image184.wmf"/><Relationship Id="rId1" Type="http://schemas.openxmlformats.org/officeDocument/2006/relationships/image" Target="../media/image183.wmf"/><Relationship Id="rId4" Type="http://schemas.openxmlformats.org/officeDocument/2006/relationships/image" Target="../media/image186.w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87.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191.wmf"/><Relationship Id="rId2" Type="http://schemas.openxmlformats.org/officeDocument/2006/relationships/image" Target="../media/image190.wmf"/><Relationship Id="rId1" Type="http://schemas.openxmlformats.org/officeDocument/2006/relationships/image" Target="../media/image189.wmf"/><Relationship Id="rId4" Type="http://schemas.openxmlformats.org/officeDocument/2006/relationships/image" Target="../media/image19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5" Type="http://schemas.openxmlformats.org/officeDocument/2006/relationships/image" Target="../media/image23.wmf"/><Relationship Id="rId4"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zh-CN" altLang="en-US"/>
              <a:pPr/>
              <a:t>2013/5/29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p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zh-CN" altLang="en-US"/>
              <a:pPr/>
              <a:t>2013/5/29</a:t>
            </a:fld>
            <a:endParaRP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p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EBCE50-A6DE-4951-894B-C4A96D46F66B}" type="slidenum">
              <a:rPr lang="en-US" altLang="zh-CN"/>
              <a:pPr/>
              <a:t>5</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alphaModFix amt="82000"/>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1191" y="2825016"/>
            <a:ext cx="9141714"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1191" y="3075710"/>
            <a:ext cx="9141714"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800100" y="3165764"/>
            <a:ext cx="7543800" cy="1711037"/>
          </a:xfrm>
        </p:spPr>
        <p:txBody>
          <a:bodyPr anchor="b">
            <a:normAutofit/>
          </a:bodyPr>
          <a:lstStyle>
            <a:lvl1pPr algn="l">
              <a:lnSpc>
                <a:spcPct val="80000"/>
              </a:lnSpc>
              <a:defRPr sz="5400">
                <a:solidFill>
                  <a:schemeClr val="tx1"/>
                </a:solidFill>
              </a:defRPr>
            </a:lvl1pPr>
          </a:lstStyle>
          <a:p>
            <a:r>
              <a:rPr lang="en-US" altLang="zh-CN" smtClean="0"/>
              <a:t>Click to edit Master title style</a:t>
            </a:r>
            <a:endParaRPr lang="en-US" dirty="0"/>
          </a:p>
        </p:txBody>
      </p:sp>
      <p:sp>
        <p:nvSpPr>
          <p:cNvPr id="3" name="Subtitle 2"/>
          <p:cNvSpPr>
            <a:spLocks noGrp="1"/>
          </p:cNvSpPr>
          <p:nvPr>
            <p:ph type="subTitle" idx="1"/>
          </p:nvPr>
        </p:nvSpPr>
        <p:spPr bwMode="white">
          <a:xfrm>
            <a:off x="800100" y="4953000"/>
            <a:ext cx="75438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Date Placeholder 3"/>
          <p:cNvSpPr>
            <a:spLocks noGrp="1"/>
          </p:cNvSpPr>
          <p:nvPr>
            <p:ph type="dt" sz="half" idx="10"/>
          </p:nvPr>
        </p:nvSpPr>
        <p:spPr/>
        <p:txBody>
          <a:bodyPr/>
          <a:lstStyle/>
          <a:p>
            <a:fld id="{2E5BCD62-8F57-4B53-8336-FBE2563071CF}" type="datetime1">
              <a:rPr lang="zh-CN" altLang="en-US" smtClean="0"/>
              <a:pPr/>
              <a:t>2013/5/29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4771542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57200"/>
            <a:ext cx="1457325" cy="5638801"/>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1143000" y="457200"/>
            <a:ext cx="5286375" cy="5638801"/>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9326787E-F7E8-4E51-8B70-F88B5DFA73CF}" type="datetime1">
              <a:rPr lang="zh-CN" altLang="en-US" smtClean="0"/>
              <a:pPr/>
              <a:t>2013/5/29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5246350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28800"/>
            <a:ext cx="8229600" cy="217170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4152900"/>
            <a:ext cx="8229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00800"/>
            <a:ext cx="2133600" cy="320675"/>
          </a:xfrm>
        </p:spPr>
        <p:txBody>
          <a:bodyPr/>
          <a:lstStyle>
            <a:lvl1pPr>
              <a:defRPr/>
            </a:lvl1pPr>
          </a:lstStyle>
          <a:p>
            <a:fld id="{C28FCE42-5AB2-40D2-A85F-6D694A950C94}" type="datetime1">
              <a:rPr lang="zh-CN" altLang="en-US" smtClean="0"/>
              <a:pPr/>
              <a:t>2013/5/29</a:t>
            </a:fld>
            <a:endParaRPr lang="en-US" altLang="zh-CN"/>
          </a:p>
        </p:txBody>
      </p:sp>
      <p:sp>
        <p:nvSpPr>
          <p:cNvPr id="6" name="页脚占位符 5"/>
          <p:cNvSpPr>
            <a:spLocks noGrp="1"/>
          </p:cNvSpPr>
          <p:nvPr>
            <p:ph type="ftr" sz="quarter" idx="11"/>
          </p:nvPr>
        </p:nvSpPr>
        <p:spPr>
          <a:xfrm>
            <a:off x="3124200" y="6400800"/>
            <a:ext cx="2895600" cy="320675"/>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400800"/>
            <a:ext cx="2133600" cy="320675"/>
          </a:xfrm>
        </p:spPr>
        <p:txBody>
          <a:bodyPr/>
          <a:lstStyle>
            <a:lvl1pPr>
              <a:defRPr/>
            </a:lvl1pPr>
          </a:lstStyle>
          <a:p>
            <a:fld id="{CF285480-69E1-4FBB-ADFD-10FF4D0268EA}" type="slidenum">
              <a:rPr lang="en-US" altLang="zh-CN"/>
              <a:pPr/>
              <a:t>‹#›</a:t>
            </a:fld>
            <a:endParaRPr lang="en-US" altLang="zh-CN"/>
          </a:p>
        </p:txBody>
      </p:sp>
    </p:spTree>
    <p:extLst>
      <p:ext uri="{BB962C8B-B14F-4D97-AF65-F5344CB8AC3E}">
        <p14:creationId xmlns:p14="http://schemas.microsoft.com/office/powerpoint/2010/main" val="2513869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00800"/>
            <a:ext cx="2133600" cy="320675"/>
          </a:xfrm>
        </p:spPr>
        <p:txBody>
          <a:bodyPr/>
          <a:lstStyle>
            <a:lvl1pPr>
              <a:defRPr/>
            </a:lvl1pPr>
          </a:lstStyle>
          <a:p>
            <a:fld id="{B0F44FE1-AC8F-4B98-A489-DB73EBE3AE85}" type="datetime1">
              <a:rPr lang="zh-CN" altLang="en-US" smtClean="0"/>
              <a:pPr/>
              <a:t>2013/5/29</a:t>
            </a:fld>
            <a:endParaRPr lang="en-US" altLang="zh-CN"/>
          </a:p>
        </p:txBody>
      </p:sp>
      <p:sp>
        <p:nvSpPr>
          <p:cNvPr id="6" name="页脚占位符 5"/>
          <p:cNvSpPr>
            <a:spLocks noGrp="1"/>
          </p:cNvSpPr>
          <p:nvPr>
            <p:ph type="ftr" sz="quarter" idx="11"/>
          </p:nvPr>
        </p:nvSpPr>
        <p:spPr>
          <a:xfrm>
            <a:off x="3124200" y="6400800"/>
            <a:ext cx="2895600" cy="320675"/>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400800"/>
            <a:ext cx="2133600" cy="320675"/>
          </a:xfrm>
        </p:spPr>
        <p:txBody>
          <a:bodyPr/>
          <a:lstStyle>
            <a:lvl1pPr>
              <a:defRPr/>
            </a:lvl1pPr>
          </a:lstStyle>
          <a:p>
            <a:fld id="{9704CB3B-DB8E-4C92-A291-5A517B376942}" type="slidenum">
              <a:rPr lang="en-US" altLang="zh-CN"/>
              <a:pPr/>
              <a:t>‹#›</a:t>
            </a:fld>
            <a:endParaRPr lang="en-US" altLang="zh-CN"/>
          </a:p>
        </p:txBody>
      </p:sp>
    </p:spTree>
    <p:extLst>
      <p:ext uri="{BB962C8B-B14F-4D97-AF65-F5344CB8AC3E}">
        <p14:creationId xmlns:p14="http://schemas.microsoft.com/office/powerpoint/2010/main" val="3365599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828800"/>
            <a:ext cx="4038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52900"/>
            <a:ext cx="4038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400800"/>
            <a:ext cx="2133600" cy="320675"/>
          </a:xfrm>
        </p:spPr>
        <p:txBody>
          <a:bodyPr/>
          <a:lstStyle>
            <a:lvl1pPr>
              <a:defRPr/>
            </a:lvl1pPr>
          </a:lstStyle>
          <a:p>
            <a:fld id="{A79DB8D3-C73A-4D60-85D1-F561EBDA258C}" type="datetime1">
              <a:rPr lang="zh-CN" altLang="en-US" smtClean="0"/>
              <a:pPr/>
              <a:t>2013/5/29</a:t>
            </a:fld>
            <a:endParaRPr lang="en-US" altLang="zh-CN"/>
          </a:p>
        </p:txBody>
      </p:sp>
      <p:sp>
        <p:nvSpPr>
          <p:cNvPr id="7" name="页脚占位符 6"/>
          <p:cNvSpPr>
            <a:spLocks noGrp="1"/>
          </p:cNvSpPr>
          <p:nvPr>
            <p:ph type="ftr" sz="quarter" idx="11"/>
          </p:nvPr>
        </p:nvSpPr>
        <p:spPr>
          <a:xfrm>
            <a:off x="3124200" y="6400800"/>
            <a:ext cx="2895600" cy="320675"/>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400800"/>
            <a:ext cx="2133600" cy="320675"/>
          </a:xfrm>
        </p:spPr>
        <p:txBody>
          <a:bodyPr/>
          <a:lstStyle>
            <a:lvl1pPr>
              <a:defRPr/>
            </a:lvl1pPr>
          </a:lstStyle>
          <a:p>
            <a:fld id="{CADA21AF-6EDC-4066-AE95-7A571A3B4D3A}" type="slidenum">
              <a:rPr lang="en-US" altLang="zh-CN"/>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20713"/>
            <a:ext cx="7696200" cy="4865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fld id="{E4AF605B-4BEF-4FC8-B075-BDBD869F0A46}" type="datetime1">
              <a:rPr lang="zh-CN" altLang="en-US" smtClean="0"/>
              <a:pPr>
                <a:defRPr/>
              </a:pPr>
              <a:t>2013/5/29</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92D46637-8092-4437-BC39-121534909CFE}" type="slidenum">
              <a:rPr lang="en-US" altLang="zh-CN"/>
              <a:pPr>
                <a:defRPr/>
              </a:pPr>
              <a:t>‹#›</a:t>
            </a:fld>
            <a:endParaRPr lang="en-US" altLang="zh-CN"/>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dirty="0" smtClean="0"/>
              <a:t>Click to edit Master title style</a:t>
            </a:r>
            <a:endParaRPr lang="en-US" dirty="0"/>
          </a:p>
        </p:txBody>
      </p:sp>
      <p:sp>
        <p:nvSpPr>
          <p:cNvPr id="3" name="Content Placeholder 2"/>
          <p:cNvSpPr>
            <a:spLocks noGrp="1"/>
          </p:cNvSpPr>
          <p:nvPr>
            <p:ph idx="1"/>
          </p:nvPr>
        </p:nvSpPr>
        <p:spPr/>
        <p:txBody>
          <a:bodyPr>
            <a:normAutofit/>
          </a:bodyPr>
          <a:lstStyle>
            <a:lvl1pPr>
              <a:lnSpc>
                <a:spcPct val="100000"/>
              </a:lnSpc>
              <a:defRPr sz="2800" b="1">
                <a:solidFill>
                  <a:schemeClr val="tx1"/>
                </a:solidFill>
              </a:defRPr>
            </a:lvl1pPr>
            <a:lvl2pPr>
              <a:lnSpc>
                <a:spcPct val="100000"/>
              </a:lnSpc>
              <a:defRPr sz="2400" b="1">
                <a:solidFill>
                  <a:schemeClr val="tx1"/>
                </a:solidFill>
              </a:defRPr>
            </a:lvl2pPr>
            <a:lvl3pPr>
              <a:lnSpc>
                <a:spcPct val="100000"/>
              </a:lnSpc>
              <a:defRPr sz="2000" b="1">
                <a:solidFill>
                  <a:schemeClr val="tx1"/>
                </a:solidFill>
              </a:defRPr>
            </a:lvl3pPr>
            <a:lvl4pPr>
              <a:lnSpc>
                <a:spcPct val="100000"/>
              </a:lnSpc>
              <a:defRPr sz="1800" b="1">
                <a:solidFill>
                  <a:schemeClr val="tx1"/>
                </a:solidFill>
              </a:defRPr>
            </a:lvl4pPr>
            <a:lvl5pPr>
              <a:lnSpc>
                <a:spcPct val="100000"/>
              </a:lnSpc>
              <a:defRPr sz="1800" b="1">
                <a:solidFill>
                  <a:schemeClr val="tx1"/>
                </a:solidFill>
              </a:defRPr>
            </a:lvl5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Date Placeholder 3"/>
          <p:cNvSpPr>
            <a:spLocks noGrp="1"/>
          </p:cNvSpPr>
          <p:nvPr>
            <p:ph type="dt" sz="half" idx="10"/>
          </p:nvPr>
        </p:nvSpPr>
        <p:spPr/>
        <p:txBody>
          <a:bodyPr/>
          <a:lstStyle/>
          <a:p>
            <a:fld id="{2B02F40E-CFEF-4AFE-9C6B-C84F08687E59}" type="datetime1">
              <a:rPr lang="zh-CN" altLang="en-US" smtClean="0"/>
              <a:pPr/>
              <a:t>2013/5/29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cxnSp>
        <p:nvCxnSpPr>
          <p:cNvPr id="8" name="直接连接符 7"/>
          <p:cNvCxnSpPr/>
          <p:nvPr userDrawn="1"/>
        </p:nvCxnSpPr>
        <p:spPr>
          <a:xfrm>
            <a:off x="0" y="1052736"/>
            <a:ext cx="91440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24441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43000" y="1828800"/>
            <a:ext cx="6858000" cy="2743200"/>
          </a:xfrm>
        </p:spPr>
        <p:txBody>
          <a:bodyPr anchor="b">
            <a:normAutofit/>
          </a:bodyPr>
          <a:lstStyle>
            <a:lvl1pPr>
              <a:defRPr sz="5400">
                <a:solidFill>
                  <a:schemeClr val="tx1"/>
                </a:solidFill>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1143000" y="4589464"/>
            <a:ext cx="6858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dirty="0" smtClean="0"/>
              <a:t>Click to edit Master text styles</a:t>
            </a:r>
          </a:p>
        </p:txBody>
      </p:sp>
    </p:spTree>
    <p:extLst>
      <p:ext uri="{BB962C8B-B14F-4D97-AF65-F5344CB8AC3E}">
        <p14:creationId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dirty="0" smtClean="0"/>
              <a:t>Click to edit Master title style</a:t>
            </a:r>
            <a:endParaRPr lang="en-US" dirty="0"/>
          </a:p>
        </p:txBody>
      </p:sp>
      <p:sp>
        <p:nvSpPr>
          <p:cNvPr id="3" name="Content Placeholder 2"/>
          <p:cNvSpPr>
            <a:spLocks noGrp="1"/>
          </p:cNvSpPr>
          <p:nvPr>
            <p:ph sz="half" idx="1"/>
          </p:nvPr>
        </p:nvSpPr>
        <p:spPr>
          <a:xfrm>
            <a:off x="611560" y="1412777"/>
            <a:ext cx="3788990" cy="4683224"/>
          </a:xfrm>
        </p:spPr>
        <p:txBody>
          <a:bodyPr>
            <a:normAutofit/>
          </a:bodyPr>
          <a:lstStyle>
            <a:lvl1pPr>
              <a:defRPr sz="2800"/>
            </a:lvl1pPr>
            <a:lvl2pPr>
              <a:defRPr sz="2400"/>
            </a:lvl2pPr>
            <a:lvl3pPr>
              <a:defRPr sz="2000"/>
            </a:lvl3pPr>
            <a:lvl4pPr>
              <a:defRPr sz="1800"/>
            </a:lvl4pPr>
            <a:lvl5pPr>
              <a:defRPr sz="18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Content Placeholder 3"/>
          <p:cNvSpPr>
            <a:spLocks noGrp="1"/>
          </p:cNvSpPr>
          <p:nvPr>
            <p:ph sz="half" idx="2"/>
          </p:nvPr>
        </p:nvSpPr>
        <p:spPr>
          <a:xfrm>
            <a:off x="4815458" y="1412777"/>
            <a:ext cx="3788990" cy="4683224"/>
          </a:xfrm>
        </p:spPr>
        <p:txBody>
          <a:bodyPr>
            <a:normAutofit/>
          </a:bodyPr>
          <a:lstStyle>
            <a:lvl1pPr>
              <a:defRPr sz="2800"/>
            </a:lvl1pPr>
            <a:lvl2pPr>
              <a:defRPr sz="2400"/>
            </a:lvl2pPr>
            <a:lvl3pPr>
              <a:defRPr sz="2000"/>
            </a:lvl3pPr>
            <a:lvl4pPr>
              <a:defRPr sz="1800"/>
            </a:lvl4pPr>
            <a:lvl5pPr>
              <a:defRPr sz="18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5" name="Date Placeholder 4"/>
          <p:cNvSpPr>
            <a:spLocks noGrp="1"/>
          </p:cNvSpPr>
          <p:nvPr>
            <p:ph type="dt" sz="half" idx="10"/>
          </p:nvPr>
        </p:nvSpPr>
        <p:spPr/>
        <p:txBody>
          <a:bodyPr/>
          <a:lstStyle/>
          <a:p>
            <a:fld id="{F8C63FEA-8F01-42D8-B546-019856787FCA}" type="datetime1">
              <a:rPr lang="zh-CN" altLang="en-US" smtClean="0"/>
              <a:pPr/>
              <a:t>2013/5/29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cxnSp>
        <p:nvCxnSpPr>
          <p:cNvPr id="8" name="直接连接符 7"/>
          <p:cNvCxnSpPr/>
          <p:nvPr userDrawn="1"/>
        </p:nvCxnSpPr>
        <p:spPr>
          <a:xfrm>
            <a:off x="0" y="1052736"/>
            <a:ext cx="91440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45679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4650" y="1196752"/>
            <a:ext cx="3791276" cy="576064"/>
          </a:xfrm>
        </p:spPr>
        <p:txBody>
          <a:bodyPr anchor="ctr">
            <a:normAutofit/>
          </a:bodyPr>
          <a:lstStyle>
            <a:lvl1pPr marL="0" indent="0">
              <a:spcBef>
                <a:spcPts val="0"/>
              </a:spcBef>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Click to edit Master text styles</a:t>
            </a:r>
          </a:p>
        </p:txBody>
      </p:sp>
      <p:sp>
        <p:nvSpPr>
          <p:cNvPr id="4" name="Content Placeholder 3"/>
          <p:cNvSpPr>
            <a:spLocks noGrp="1"/>
          </p:cNvSpPr>
          <p:nvPr>
            <p:ph sz="half" idx="2"/>
          </p:nvPr>
        </p:nvSpPr>
        <p:spPr>
          <a:xfrm>
            <a:off x="564650" y="1916832"/>
            <a:ext cx="3791276" cy="4320480"/>
          </a:xfrm>
        </p:spPr>
        <p:txBody>
          <a:bodyPr>
            <a:normAutofit/>
          </a:bodyPr>
          <a:lstStyle>
            <a:lvl1pPr>
              <a:defRPr sz="2400"/>
            </a:lvl1pPr>
            <a:lvl2pPr>
              <a:defRPr sz="2000"/>
            </a:lvl2pPr>
            <a:lvl3pPr>
              <a:defRPr sz="1800"/>
            </a:lvl3pPr>
            <a:lvl4pPr>
              <a:defRPr sz="1600"/>
            </a:lvl4pPr>
            <a:lvl5pPr>
              <a:defRPr sz="16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5" name="Text Placeholder 4"/>
          <p:cNvSpPr>
            <a:spLocks noGrp="1"/>
          </p:cNvSpPr>
          <p:nvPr>
            <p:ph type="body" sz="quarter" idx="3"/>
          </p:nvPr>
        </p:nvSpPr>
        <p:spPr>
          <a:xfrm>
            <a:off x="4813172" y="1196752"/>
            <a:ext cx="3791276" cy="576064"/>
          </a:xfrm>
        </p:spPr>
        <p:txBody>
          <a:bodyPr anchor="ctr">
            <a:noAutofit/>
          </a:bodyPr>
          <a:lstStyle>
            <a:lvl1pPr marL="0" indent="0">
              <a:spcBef>
                <a:spcPts val="0"/>
              </a:spcBef>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Click to edit Master text styles</a:t>
            </a:r>
          </a:p>
        </p:txBody>
      </p:sp>
      <p:sp>
        <p:nvSpPr>
          <p:cNvPr id="6" name="Content Placeholder 5"/>
          <p:cNvSpPr>
            <a:spLocks noGrp="1"/>
          </p:cNvSpPr>
          <p:nvPr>
            <p:ph sz="quarter" idx="4"/>
          </p:nvPr>
        </p:nvSpPr>
        <p:spPr>
          <a:xfrm>
            <a:off x="4813172" y="1916832"/>
            <a:ext cx="3791276" cy="4320480"/>
          </a:xfrm>
        </p:spPr>
        <p:txBody>
          <a:bodyPr>
            <a:normAutofit/>
          </a:bodyPr>
          <a:lstStyle>
            <a:lvl1pPr>
              <a:defRPr sz="2400"/>
            </a:lvl1pPr>
            <a:lvl2pPr>
              <a:defRPr sz="2000"/>
            </a:lvl2pPr>
            <a:lvl3pPr>
              <a:defRPr sz="1800"/>
            </a:lvl3pPr>
            <a:lvl4pPr>
              <a:defRPr sz="1600"/>
            </a:lvl4pPr>
            <a:lvl5pPr>
              <a:defRPr sz="16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7" name="Date Placeholder 6"/>
          <p:cNvSpPr>
            <a:spLocks noGrp="1"/>
          </p:cNvSpPr>
          <p:nvPr>
            <p:ph type="dt" sz="half" idx="10"/>
          </p:nvPr>
        </p:nvSpPr>
        <p:spPr/>
        <p:txBody>
          <a:bodyPr/>
          <a:lstStyle/>
          <a:p>
            <a:fld id="{CEC86A0E-F87F-4AA4-BBB0-92F112C002E7}" type="datetime1">
              <a:rPr lang="zh-CN" altLang="en-US" smtClean="0"/>
              <a:pPr/>
              <a:t>2013/5/29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
        <p:nvSpPr>
          <p:cNvPr id="10" name="Title 1"/>
          <p:cNvSpPr>
            <a:spLocks noGrp="1"/>
          </p:cNvSpPr>
          <p:nvPr>
            <p:ph type="title"/>
          </p:nvPr>
        </p:nvSpPr>
        <p:spPr>
          <a:xfrm>
            <a:off x="539552" y="188640"/>
            <a:ext cx="8064896" cy="811560"/>
          </a:xfrm>
        </p:spPr>
        <p:txBody>
          <a:bodyPr/>
          <a:lstStyle>
            <a:lvl1pPr>
              <a:defRPr>
                <a:solidFill>
                  <a:schemeClr val="tx1"/>
                </a:solidFill>
              </a:defRPr>
            </a:lvl1pPr>
          </a:lstStyle>
          <a:p>
            <a:r>
              <a:rPr lang="en-US" altLang="zh-CN" dirty="0" smtClean="0"/>
              <a:t>Click to edit Master title style</a:t>
            </a:r>
            <a:endParaRPr lang="en-US" dirty="0"/>
          </a:p>
        </p:txBody>
      </p:sp>
      <p:cxnSp>
        <p:nvCxnSpPr>
          <p:cNvPr id="11" name="直接连接符 10"/>
          <p:cNvCxnSpPr/>
          <p:nvPr userDrawn="1"/>
        </p:nvCxnSpPr>
        <p:spPr>
          <a:xfrm>
            <a:off x="0" y="1052736"/>
            <a:ext cx="91440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79065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dirty="0" smtClean="0"/>
              <a:t>Click to edit Master title style</a:t>
            </a:r>
            <a:endParaRPr lang="en-US" dirty="0"/>
          </a:p>
        </p:txBody>
      </p:sp>
      <p:sp>
        <p:nvSpPr>
          <p:cNvPr id="3" name="Date Placeholder 2"/>
          <p:cNvSpPr>
            <a:spLocks noGrp="1"/>
          </p:cNvSpPr>
          <p:nvPr>
            <p:ph type="dt" sz="half" idx="10"/>
          </p:nvPr>
        </p:nvSpPr>
        <p:spPr/>
        <p:txBody>
          <a:bodyPr/>
          <a:lstStyle/>
          <a:p>
            <a:fld id="{765275BE-E8DB-41ED-AFDA-BE9C4E741AD2}" type="datetime1">
              <a:rPr lang="zh-CN" altLang="en-US" smtClean="0"/>
              <a:pPr/>
              <a:t>2013/5/29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cxnSp>
        <p:nvCxnSpPr>
          <p:cNvPr id="6" name="直接连接符 5"/>
          <p:cNvCxnSpPr/>
          <p:nvPr userDrawn="1"/>
        </p:nvCxnSpPr>
        <p:spPr>
          <a:xfrm>
            <a:off x="0" y="1052736"/>
            <a:ext cx="91440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89767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9AD3C-7996-48E0-A255-FD86DC9CDB1C}" type="datetime1">
              <a:rPr lang="zh-CN" altLang="en-US" smtClean="0"/>
              <a:pPr/>
              <a:t>2013/5/29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01941" y="1600200"/>
            <a:ext cx="2341960" cy="1828800"/>
          </a:xfrm>
        </p:spPr>
        <p:txBody>
          <a:bodyPr anchor="b">
            <a:normAutofit/>
          </a:bodyPr>
          <a:lstStyle>
            <a:lvl1pPr>
              <a:defRPr sz="3400"/>
            </a:lvl1pPr>
          </a:lstStyle>
          <a:p>
            <a:r>
              <a:rPr lang="en-US" altLang="zh-CN" smtClean="0"/>
              <a:t>Click to edit Master title style</a:t>
            </a:r>
            <a:endParaRPr lang="en-US" dirty="0"/>
          </a:p>
        </p:txBody>
      </p:sp>
      <p:sp>
        <p:nvSpPr>
          <p:cNvPr id="3" name="Content Placeholder 2"/>
          <p:cNvSpPr>
            <a:spLocks noGrp="1"/>
          </p:cNvSpPr>
          <p:nvPr>
            <p:ph idx="1"/>
          </p:nvPr>
        </p:nvSpPr>
        <p:spPr>
          <a:xfrm>
            <a:off x="570309" y="762000"/>
            <a:ext cx="4800600" cy="5334000"/>
          </a:xfrm>
        </p:spPr>
        <p:txBody>
          <a:bodyPr>
            <a:normAutofit/>
          </a:bodyPr>
          <a:lstStyle>
            <a:lvl1pPr>
              <a:defRPr sz="2800"/>
            </a:lvl1pPr>
            <a:lvl2pPr>
              <a:defRPr sz="2400"/>
            </a:lvl2pPr>
            <a:lvl3pPr>
              <a:defRPr sz="2000"/>
            </a:lvl3pPr>
            <a:lvl4pPr>
              <a:defRPr sz="1800"/>
            </a:lvl4pPr>
            <a:lvl5pPr>
              <a:defRPr sz="18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Text Placeholder 3"/>
          <p:cNvSpPr>
            <a:spLocks noGrp="1"/>
          </p:cNvSpPr>
          <p:nvPr>
            <p:ph type="body" sz="half" idx="2"/>
          </p:nvPr>
        </p:nvSpPr>
        <p:spPr>
          <a:xfrm>
            <a:off x="6000780" y="3429000"/>
            <a:ext cx="234312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AFD13E7B-9ADE-4177-8C27-BF21BC5C685D}" type="datetime1">
              <a:rPr lang="zh-CN" altLang="en-US" smtClean="0"/>
              <a:pPr/>
              <a:t>2013/5/29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blackWhite">
          <a:xfrm>
            <a:off x="483068" y="640080"/>
            <a:ext cx="500634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p:nvPr>
        </p:nvSpPr>
        <p:spPr>
          <a:xfrm>
            <a:off x="5998464" y="1600200"/>
            <a:ext cx="2345436" cy="1828800"/>
          </a:xfrm>
        </p:spPr>
        <p:txBody>
          <a:bodyPr anchor="b">
            <a:normAutofit/>
          </a:bodyPr>
          <a:lstStyle>
            <a:lvl1pPr>
              <a:defRPr sz="3400"/>
            </a:lvl1pPr>
          </a:lstStyle>
          <a:p>
            <a:r>
              <a:rPr lang="en-US" altLang="zh-CN" dirty="0" smtClean="0"/>
              <a:t>Click to edit Master title style</a:t>
            </a:r>
            <a:endParaRPr lang="en-US" dirty="0"/>
          </a:p>
        </p:txBody>
      </p:sp>
      <p:sp>
        <p:nvSpPr>
          <p:cNvPr id="3" name="Picture Placeholder 2"/>
          <p:cNvSpPr>
            <a:spLocks noGrp="1"/>
          </p:cNvSpPr>
          <p:nvPr>
            <p:ph type="pic" idx="1"/>
          </p:nvPr>
        </p:nvSpPr>
        <p:spPr>
          <a:xfrm>
            <a:off x="585938" y="777240"/>
            <a:ext cx="48006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a:p>
        </p:txBody>
      </p:sp>
      <p:sp>
        <p:nvSpPr>
          <p:cNvPr id="4" name="Text Placeholder 3"/>
          <p:cNvSpPr>
            <a:spLocks noGrp="1"/>
          </p:cNvSpPr>
          <p:nvPr>
            <p:ph type="body" sz="half" idx="2"/>
          </p:nvPr>
        </p:nvSpPr>
        <p:spPr>
          <a:xfrm>
            <a:off x="5998464" y="3429000"/>
            <a:ext cx="2345436"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58AF42F9-7D91-48E5-85B5-F66F13D3717B}" type="datetime1">
              <a:rPr lang="zh-CN" altLang="en-US" smtClean="0"/>
              <a:pPr/>
              <a:t>2013/5/29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9772497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9552" y="188640"/>
            <a:ext cx="8064896" cy="811560"/>
          </a:xfrm>
          <a:prstGeom prst="rect">
            <a:avLst/>
          </a:prstGeom>
        </p:spPr>
        <p:txBody>
          <a:bodyPr vert="horz" lIns="91440" tIns="45720" rIns="91440" bIns="45720" rtlCol="0" anchor="b">
            <a:normAutofit/>
          </a:bodyPr>
          <a:lstStyle/>
          <a:p>
            <a:r>
              <a:rPr lang="en-US" altLang="zh-CN" dirty="0" smtClean="0"/>
              <a:t>Click to edit Master title style</a:t>
            </a:r>
            <a:endParaRPr dirty="0"/>
          </a:p>
        </p:txBody>
      </p:sp>
      <p:sp>
        <p:nvSpPr>
          <p:cNvPr id="3" name="Text Placeholder 2"/>
          <p:cNvSpPr>
            <a:spLocks noGrp="1"/>
          </p:cNvSpPr>
          <p:nvPr>
            <p:ph type="body" idx="1"/>
          </p:nvPr>
        </p:nvSpPr>
        <p:spPr>
          <a:xfrm>
            <a:off x="539552" y="1196752"/>
            <a:ext cx="8064896" cy="5040560"/>
          </a:xfrm>
          <a:prstGeom prst="rect">
            <a:avLst/>
          </a:prstGeom>
        </p:spPr>
        <p:txBody>
          <a:bodyPr vert="horz" lIns="91440" tIns="45720" rIns="91440" bIns="45720" rtlCol="0">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dirty="0"/>
          </a:p>
        </p:txBody>
      </p:sp>
      <p:sp>
        <p:nvSpPr>
          <p:cNvPr id="4" name="Date Placeholder 3"/>
          <p:cNvSpPr>
            <a:spLocks noGrp="1"/>
          </p:cNvSpPr>
          <p:nvPr>
            <p:ph type="dt" sz="half" idx="2"/>
          </p:nvPr>
        </p:nvSpPr>
        <p:spPr>
          <a:xfrm>
            <a:off x="6372200" y="6556200"/>
            <a:ext cx="742950" cy="257176"/>
          </a:xfrm>
          <a:prstGeom prst="rect">
            <a:avLst/>
          </a:prstGeom>
        </p:spPr>
        <p:txBody>
          <a:bodyPr vert="horz" lIns="91440" tIns="45720" rIns="91440" bIns="45720" rtlCol="0" anchor="ctr"/>
          <a:lstStyle>
            <a:lvl1pPr algn="r">
              <a:defRPr sz="800" b="1" baseline="0">
                <a:solidFill>
                  <a:schemeClr val="tx1">
                    <a:lumMod val="85000"/>
                  </a:schemeClr>
                </a:solidFill>
                <a:latin typeface="Century Schoolbook" pitchFamily="18" charset="0"/>
              </a:defRPr>
            </a:lvl1pPr>
          </a:lstStyle>
          <a:p>
            <a:fld id="{0F0D37C3-3FCE-4800-9412-22E38500280A}" type="datetime1">
              <a:rPr lang="zh-CN" altLang="en-US" smtClean="0"/>
              <a:pPr/>
              <a:t>2013/5/29</a:t>
            </a:fld>
            <a:endParaRPr lang="zh-CN" altLang="en-US"/>
          </a:p>
        </p:txBody>
      </p:sp>
      <p:sp>
        <p:nvSpPr>
          <p:cNvPr id="5" name="Footer Placeholder 4"/>
          <p:cNvSpPr>
            <a:spLocks noGrp="1"/>
          </p:cNvSpPr>
          <p:nvPr>
            <p:ph type="ftr" sz="quarter" idx="3"/>
          </p:nvPr>
        </p:nvSpPr>
        <p:spPr>
          <a:xfrm>
            <a:off x="539552" y="6556200"/>
            <a:ext cx="5161165" cy="257176"/>
          </a:xfrm>
          <a:prstGeom prst="rect">
            <a:avLst/>
          </a:prstGeom>
        </p:spPr>
        <p:txBody>
          <a:bodyPr vert="horz" lIns="91440" tIns="45720" rIns="91440" bIns="45720" rtlCol="0" anchor="ctr"/>
          <a:lstStyle>
            <a:lvl1pPr algn="l">
              <a:defRPr sz="800" baseline="0">
                <a:solidFill>
                  <a:schemeClr val="tx1">
                    <a:lumMod val="85000"/>
                  </a:schemeClr>
                </a:solidFill>
                <a:latin typeface="Century Schoolbook" pitchFamily="18" charset="0"/>
              </a:defRPr>
            </a:lvl1pPr>
          </a:lstStyle>
          <a:p>
            <a:endParaRPr lang="zh-CN" altLang="en-US"/>
          </a:p>
        </p:txBody>
      </p:sp>
      <p:sp>
        <p:nvSpPr>
          <p:cNvPr id="6" name="Slide Number Placeholder 5"/>
          <p:cNvSpPr>
            <a:spLocks noGrp="1"/>
          </p:cNvSpPr>
          <p:nvPr>
            <p:ph type="sldNum" sz="quarter" idx="4"/>
          </p:nvPr>
        </p:nvSpPr>
        <p:spPr>
          <a:xfrm>
            <a:off x="8407846" y="6556200"/>
            <a:ext cx="628650" cy="257176"/>
          </a:xfrm>
          <a:prstGeom prst="rect">
            <a:avLst/>
          </a:prstGeom>
        </p:spPr>
        <p:txBody>
          <a:bodyPr vert="horz" lIns="91440" tIns="45720" rIns="91440" bIns="45720" rtlCol="0" anchor="ctr"/>
          <a:lstStyle>
            <a:lvl1pPr algn="r">
              <a:defRPr sz="2000" b="1" baseline="0">
                <a:solidFill>
                  <a:schemeClr val="tx1">
                    <a:lumMod val="85000"/>
                  </a:schemeClr>
                </a:solidFill>
                <a:latin typeface="Century Schoolbook" pitchFamily="18" charset="0"/>
              </a:defRPr>
            </a:lvl1pPr>
          </a:lstStyle>
          <a:p>
            <a:fld id="{E31375A4-56A4-47D6-9801-1991572033F7}" type="slidenum">
              <a:rPr lang="en-US" altLang="zh-CN" smtClean="0"/>
              <a:pPr/>
              <a:t>‹#›</a:t>
            </a:fld>
            <a:endParaRPr lang="en-US" altLang="zh-CN"/>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400" b="1" i="0" kern="1200" baseline="0">
          <a:solidFill>
            <a:srgbClr val="0070C0"/>
          </a:solidFill>
          <a:latin typeface="Century Schoolbook" pitchFamily="18" charset="0"/>
          <a:ea typeface="微软雅黑" pitchFamily="34" charset="-122"/>
          <a:cs typeface="+mj-cs"/>
        </a:defRPr>
      </a:lvl1pPr>
    </p:titleStyle>
    <p:bodyStyle>
      <a:lvl1pPr marL="228600" indent="-228600" algn="l" defTabSz="914400" rtl="0" eaLnBrk="1" latinLnBrk="0" hangingPunct="1">
        <a:lnSpc>
          <a:spcPct val="100000"/>
        </a:lnSpc>
        <a:spcBef>
          <a:spcPts val="1800"/>
        </a:spcBef>
        <a:buClr>
          <a:schemeClr val="accent1"/>
        </a:buClr>
        <a:buFont typeface="Arial" pitchFamily="34" charset="0"/>
        <a:buChar char="•"/>
        <a:defRPr sz="2400" b="1" kern="1200" baseline="0">
          <a:solidFill>
            <a:schemeClr val="tx1"/>
          </a:solidFill>
          <a:effectLst/>
          <a:latin typeface="Century Schoolbook" pitchFamily="18" charset="0"/>
          <a:ea typeface="微软雅黑" pitchFamily="34" charset="-122"/>
          <a:cs typeface="+mn-cs"/>
        </a:defRPr>
      </a:lvl1pPr>
      <a:lvl2pPr marL="594360" indent="-228600" algn="l" defTabSz="914400" rtl="0" eaLnBrk="1" latinLnBrk="0" hangingPunct="1">
        <a:lnSpc>
          <a:spcPct val="100000"/>
        </a:lnSpc>
        <a:spcBef>
          <a:spcPts val="1000"/>
        </a:spcBef>
        <a:buClr>
          <a:schemeClr val="accent1"/>
        </a:buClr>
        <a:buFont typeface="Arial" pitchFamily="34" charset="0"/>
        <a:buChar char="•"/>
        <a:defRPr sz="2000" b="1" kern="1200" baseline="0">
          <a:solidFill>
            <a:schemeClr val="tx1"/>
          </a:solidFill>
          <a:effectLst/>
          <a:latin typeface="Century Schoolbook" pitchFamily="18" charset="0"/>
          <a:ea typeface="微软雅黑" pitchFamily="34" charset="-122"/>
          <a:cs typeface="+mn-cs"/>
        </a:defRPr>
      </a:lvl2pPr>
      <a:lvl3pPr marL="914400" indent="-228600" algn="l" defTabSz="914400" rtl="0" eaLnBrk="1" latinLnBrk="0" hangingPunct="1">
        <a:lnSpc>
          <a:spcPct val="100000"/>
        </a:lnSpc>
        <a:spcBef>
          <a:spcPts val="800"/>
        </a:spcBef>
        <a:buClr>
          <a:schemeClr val="accent1"/>
        </a:buClr>
        <a:buFont typeface="Arial" pitchFamily="34" charset="0"/>
        <a:buChar char="•"/>
        <a:defRPr sz="1800" b="1" kern="1200" baseline="0">
          <a:solidFill>
            <a:schemeClr val="tx1"/>
          </a:solidFill>
          <a:effectLst/>
          <a:latin typeface="Century Schoolbook" pitchFamily="18" charset="0"/>
          <a:ea typeface="微软雅黑" pitchFamily="34" charset="-122"/>
          <a:cs typeface="+mn-cs"/>
        </a:defRPr>
      </a:lvl3pPr>
      <a:lvl4pPr marL="123444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4pPr>
      <a:lvl5pPr marL="150876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p15:clr>
            <a:srgbClr val="F26B43"/>
          </p15:clr>
        </p15:guide>
        <p15:guide id="2" pos="3840">
          <p15:clr>
            <a:srgbClr val="F26B43"/>
          </p15:clr>
        </p15:guide>
        <p15:guide id="3" orient="horz" pos="1008">
          <p15:clr>
            <a:srgbClr val="F26B43"/>
          </p15:clr>
        </p15:guide>
        <p15:guide id="4" orient="horz" pos="1152">
          <p15:clr>
            <a:srgbClr val="F26B43"/>
          </p15:clr>
        </p15:guide>
        <p15:guide id="5" orient="horz" pos="3840">
          <p15:clr>
            <a:srgbClr val="F26B43"/>
          </p15:clr>
        </p15:guide>
        <p15:guide id="6" orient="horz" pos="288">
          <p15:clr>
            <a:srgbClr val="F26B43"/>
          </p15:clr>
        </p15:guide>
        <p15:guide id="7" pos="6720">
          <p15:clr>
            <a:srgbClr val="F26B43"/>
          </p15:clr>
        </p15:guide>
        <p15:guide id="8" pos="960">
          <p15:clr>
            <a:srgbClr val="F26B43"/>
          </p15:clr>
        </p15:guide>
        <p15:guide id="9" pos="672">
          <p15:clr>
            <a:srgbClr val="F26B43"/>
          </p15:clr>
        </p15:guide>
        <p15:guide id="10" pos="700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wmf"/><Relationship Id="rId5" Type="http://schemas.openxmlformats.org/officeDocument/2006/relationships/oleObject" Target="../embeddings/oleObject13.bin"/><Relationship Id="rId4" Type="http://schemas.openxmlformats.org/officeDocument/2006/relationships/image" Target="../media/image12.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4.wmf"/></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image" Target="../media/image15.jpeg"/><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6.bin"/><Relationship Id="rId5" Type="http://schemas.openxmlformats.org/officeDocument/2006/relationships/image" Target="../media/image16.wmf"/><Relationship Id="rId4" Type="http://schemas.openxmlformats.org/officeDocument/2006/relationships/oleObject" Target="../embeddings/oleObject15.bin"/><Relationship Id="rId9" Type="http://schemas.openxmlformats.org/officeDocument/2006/relationships/image" Target="../media/image18.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23.wmf"/><Relationship Id="rId3" Type="http://schemas.openxmlformats.org/officeDocument/2006/relationships/oleObject" Target="../embeddings/oleObject18.bin"/><Relationship Id="rId7" Type="http://schemas.openxmlformats.org/officeDocument/2006/relationships/image" Target="../media/image15.jpeg"/><Relationship Id="rId12"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0.wmf"/><Relationship Id="rId11" Type="http://schemas.openxmlformats.org/officeDocument/2006/relationships/image" Target="../media/image22.wmf"/><Relationship Id="rId5" Type="http://schemas.openxmlformats.org/officeDocument/2006/relationships/oleObject" Target="../embeddings/oleObject19.bin"/><Relationship Id="rId10" Type="http://schemas.openxmlformats.org/officeDocument/2006/relationships/oleObject" Target="../embeddings/oleObject21.bin"/><Relationship Id="rId4" Type="http://schemas.openxmlformats.org/officeDocument/2006/relationships/image" Target="../media/image19.wmf"/><Relationship Id="rId9" Type="http://schemas.openxmlformats.org/officeDocument/2006/relationships/image" Target="../media/image21.wmf"/></Relationships>
</file>

<file path=ppt/slides/_rels/slide18.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4.wmf"/><Relationship Id="rId5" Type="http://schemas.openxmlformats.org/officeDocument/2006/relationships/oleObject" Target="../embeddings/oleObject24.bin"/><Relationship Id="rId4" Type="http://schemas.openxmlformats.org/officeDocument/2006/relationships/image" Target="../media/image23.wmf"/><Relationship Id="rId9" Type="http://schemas.openxmlformats.org/officeDocument/2006/relationships/image" Target="../media/image15.jpeg"/></Relationships>
</file>

<file path=ppt/slides/_rels/slide19.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7.wmf"/><Relationship Id="rId5" Type="http://schemas.openxmlformats.org/officeDocument/2006/relationships/oleObject" Target="../embeddings/oleObject27.bin"/><Relationship Id="rId4" Type="http://schemas.openxmlformats.org/officeDocument/2006/relationships/image" Target="../media/image2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0.wmf"/><Relationship Id="rId5" Type="http://schemas.openxmlformats.org/officeDocument/2006/relationships/oleObject" Target="../embeddings/oleObject30.bin"/><Relationship Id="rId4" Type="http://schemas.openxmlformats.org/officeDocument/2006/relationships/image" Target="../media/image29.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2.wmf"/><Relationship Id="rId5" Type="http://schemas.openxmlformats.org/officeDocument/2006/relationships/oleObject" Target="../embeddings/oleObject32.bin"/><Relationship Id="rId4" Type="http://schemas.openxmlformats.org/officeDocument/2006/relationships/image" Target="../media/image31.wmf"/></Relationships>
</file>

<file path=ppt/slides/_rels/slide23.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38.bin"/><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37.wmf"/><Relationship Id="rId2" Type="http://schemas.openxmlformats.org/officeDocument/2006/relationships/slideLayout" Target="../slideLayouts/slideLayout2.xml"/><Relationship Id="rId16" Type="http://schemas.openxmlformats.org/officeDocument/2006/relationships/image" Target="../media/image39.wmf"/><Relationship Id="rId1" Type="http://schemas.openxmlformats.org/officeDocument/2006/relationships/vmlDrawing" Target="../drawings/vmlDrawing14.vml"/><Relationship Id="rId6" Type="http://schemas.openxmlformats.org/officeDocument/2006/relationships/image" Target="../media/image34.wmf"/><Relationship Id="rId11" Type="http://schemas.openxmlformats.org/officeDocument/2006/relationships/oleObject" Target="../embeddings/oleObject37.bin"/><Relationship Id="rId5" Type="http://schemas.openxmlformats.org/officeDocument/2006/relationships/oleObject" Target="../embeddings/oleObject34.bin"/><Relationship Id="rId15" Type="http://schemas.openxmlformats.org/officeDocument/2006/relationships/oleObject" Target="../embeddings/oleObject39.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36.bin"/><Relationship Id="rId14" Type="http://schemas.openxmlformats.org/officeDocument/2006/relationships/image" Target="../media/image38.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4.xml"/><Relationship Id="rId1" Type="http://schemas.openxmlformats.org/officeDocument/2006/relationships/vmlDrawing" Target="../drawings/vmlDrawing15.vml"/><Relationship Id="rId4" Type="http://schemas.openxmlformats.org/officeDocument/2006/relationships/image" Target="../media/image40.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0.wmf"/><Relationship Id="rId5" Type="http://schemas.openxmlformats.org/officeDocument/2006/relationships/oleObject" Target="../embeddings/oleObject42.bin"/><Relationship Id="rId4" Type="http://schemas.openxmlformats.org/officeDocument/2006/relationships/image" Target="../media/image41.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oleObject" Target="../embeddings/oleObject44.bin"/><Relationship Id="rId4" Type="http://schemas.openxmlformats.org/officeDocument/2006/relationships/image" Target="../media/image42.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4.wmf"/><Relationship Id="rId5" Type="http://schemas.openxmlformats.org/officeDocument/2006/relationships/oleObject" Target="../embeddings/oleObject46.bin"/><Relationship Id="rId4" Type="http://schemas.openxmlformats.org/officeDocument/2006/relationships/image" Target="../media/image43.wmf"/></Relationships>
</file>

<file path=ppt/slides/_rels/slide29.x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oleObject" Target="../embeddings/oleObject52.bin"/><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6.wmf"/><Relationship Id="rId11" Type="http://schemas.openxmlformats.org/officeDocument/2006/relationships/oleObject" Target="../embeddings/oleObject51.bin"/><Relationship Id="rId5" Type="http://schemas.openxmlformats.org/officeDocument/2006/relationships/oleObject" Target="../embeddings/oleObject48.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50.bin"/><Relationship Id="rId14" Type="http://schemas.openxmlformats.org/officeDocument/2006/relationships/image" Target="../media/image50.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52.wmf"/><Relationship Id="rId5" Type="http://schemas.openxmlformats.org/officeDocument/2006/relationships/oleObject" Target="../embeddings/oleObject54.bin"/><Relationship Id="rId4" Type="http://schemas.openxmlformats.org/officeDocument/2006/relationships/image" Target="../media/image51.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51.wmf"/></Relationships>
</file>

<file path=ppt/slides/_rels/slide32.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54.wmf"/><Relationship Id="rId5" Type="http://schemas.openxmlformats.org/officeDocument/2006/relationships/oleObject" Target="../embeddings/oleObject57.bin"/><Relationship Id="rId4" Type="http://schemas.openxmlformats.org/officeDocument/2006/relationships/image" Target="../media/image53.wmf"/></Relationships>
</file>

<file path=ppt/slides/_rels/slide33.x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oleObject" Target="../embeddings/oleObject64.bin"/><Relationship Id="rId3" Type="http://schemas.openxmlformats.org/officeDocument/2006/relationships/oleObject" Target="../embeddings/oleObject59.bin"/><Relationship Id="rId7" Type="http://schemas.openxmlformats.org/officeDocument/2006/relationships/oleObject" Target="../embeddings/oleObject61.bin"/><Relationship Id="rId12" Type="http://schemas.openxmlformats.org/officeDocument/2006/relationships/image" Target="../media/image60.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57.wmf"/><Relationship Id="rId11" Type="http://schemas.openxmlformats.org/officeDocument/2006/relationships/oleObject" Target="../embeddings/oleObject63.bin"/><Relationship Id="rId5" Type="http://schemas.openxmlformats.org/officeDocument/2006/relationships/oleObject" Target="../embeddings/oleObject60.bin"/><Relationship Id="rId10" Type="http://schemas.openxmlformats.org/officeDocument/2006/relationships/image" Target="../media/image59.wmf"/><Relationship Id="rId4" Type="http://schemas.openxmlformats.org/officeDocument/2006/relationships/image" Target="../media/image56.wmf"/><Relationship Id="rId9" Type="http://schemas.openxmlformats.org/officeDocument/2006/relationships/oleObject" Target="../embeddings/oleObject62.bin"/><Relationship Id="rId14" Type="http://schemas.openxmlformats.org/officeDocument/2006/relationships/image" Target="../media/image61.wmf"/></Relationships>
</file>

<file path=ppt/slides/_rels/slide34.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65.bin"/><Relationship Id="rId7"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63.wmf"/><Relationship Id="rId5" Type="http://schemas.openxmlformats.org/officeDocument/2006/relationships/oleObject" Target="../embeddings/oleObject66.bin"/><Relationship Id="rId10" Type="http://schemas.openxmlformats.org/officeDocument/2006/relationships/image" Target="../media/image65.wmf"/><Relationship Id="rId4" Type="http://schemas.openxmlformats.org/officeDocument/2006/relationships/image" Target="../media/image62.wmf"/><Relationship Id="rId9" Type="http://schemas.openxmlformats.org/officeDocument/2006/relationships/oleObject" Target="../embeddings/oleObject68.bin"/></Relationships>
</file>

<file path=ppt/slides/_rels/slide35.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69.bin"/><Relationship Id="rId7"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63.wmf"/><Relationship Id="rId5" Type="http://schemas.openxmlformats.org/officeDocument/2006/relationships/oleObject" Target="../embeddings/oleObject70.bin"/><Relationship Id="rId4" Type="http://schemas.openxmlformats.org/officeDocument/2006/relationships/image" Target="../media/image65.wmf"/></Relationships>
</file>

<file path=ppt/slides/_rels/slide3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65.wmf"/><Relationship Id="rId5" Type="http://schemas.openxmlformats.org/officeDocument/2006/relationships/oleObject" Target="../embeddings/oleObject73.bin"/><Relationship Id="rId4" Type="http://schemas.openxmlformats.org/officeDocument/2006/relationships/image" Target="../media/image68.wmf"/></Relationships>
</file>

<file path=ppt/slides/_rels/slide38.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74.bin"/><Relationship Id="rId7"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70.wmf"/><Relationship Id="rId5" Type="http://schemas.openxmlformats.org/officeDocument/2006/relationships/oleObject" Target="../embeddings/oleObject75.bin"/><Relationship Id="rId4" Type="http://schemas.openxmlformats.org/officeDocument/2006/relationships/image" Target="../media/image69.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72.wmf"/><Relationship Id="rId5" Type="http://schemas.openxmlformats.org/officeDocument/2006/relationships/oleObject" Target="../embeddings/oleObject78.bin"/><Relationship Id="rId4" Type="http://schemas.openxmlformats.org/officeDocument/2006/relationships/image" Target="../media/image71.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79.bin"/><Relationship Id="rId7"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74.wmf"/><Relationship Id="rId5" Type="http://schemas.openxmlformats.org/officeDocument/2006/relationships/oleObject" Target="../embeddings/oleObject80.bin"/><Relationship Id="rId4" Type="http://schemas.openxmlformats.org/officeDocument/2006/relationships/image" Target="../media/image73.wmf"/></Relationships>
</file>

<file path=ppt/slides/_rels/slide41.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82.bin"/><Relationship Id="rId7" Type="http://schemas.openxmlformats.org/officeDocument/2006/relationships/oleObject" Target="../embeddings/oleObject84.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78.wmf"/><Relationship Id="rId5" Type="http://schemas.openxmlformats.org/officeDocument/2006/relationships/oleObject" Target="../embeddings/oleObject83.bin"/><Relationship Id="rId4" Type="http://schemas.openxmlformats.org/officeDocument/2006/relationships/image" Target="../media/image77.wmf"/></Relationships>
</file>

<file path=ppt/slides/_rels/slide44.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oleObject" Target="../embeddings/oleObject85.bin"/><Relationship Id="rId7" Type="http://schemas.openxmlformats.org/officeDocument/2006/relationships/oleObject" Target="../embeddings/oleObject87.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81.wmf"/><Relationship Id="rId5" Type="http://schemas.openxmlformats.org/officeDocument/2006/relationships/oleObject" Target="../embeddings/oleObject86.bin"/><Relationship Id="rId4" Type="http://schemas.openxmlformats.org/officeDocument/2006/relationships/image" Target="../media/image80.wmf"/></Relationships>
</file>

<file path=ppt/slides/_rels/slide45.xml.rels><?xml version="1.0" encoding="UTF-8" standalone="yes"?>
<Relationships xmlns="http://schemas.openxmlformats.org/package/2006/relationships"><Relationship Id="rId8" Type="http://schemas.openxmlformats.org/officeDocument/2006/relationships/image" Target="../media/image85.wmf"/><Relationship Id="rId13" Type="http://schemas.openxmlformats.org/officeDocument/2006/relationships/oleObject" Target="../embeddings/oleObject93.bin"/><Relationship Id="rId3" Type="http://schemas.openxmlformats.org/officeDocument/2006/relationships/oleObject" Target="../embeddings/oleObject88.bin"/><Relationship Id="rId7" Type="http://schemas.openxmlformats.org/officeDocument/2006/relationships/oleObject" Target="../embeddings/oleObject90.bin"/><Relationship Id="rId12" Type="http://schemas.openxmlformats.org/officeDocument/2006/relationships/image" Target="../media/image87.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84.wmf"/><Relationship Id="rId11" Type="http://schemas.openxmlformats.org/officeDocument/2006/relationships/oleObject" Target="../embeddings/oleObject92.bin"/><Relationship Id="rId5" Type="http://schemas.openxmlformats.org/officeDocument/2006/relationships/oleObject" Target="../embeddings/oleObject89.bin"/><Relationship Id="rId10" Type="http://schemas.openxmlformats.org/officeDocument/2006/relationships/image" Target="../media/image86.wmf"/><Relationship Id="rId4" Type="http://schemas.openxmlformats.org/officeDocument/2006/relationships/image" Target="../media/image83.wmf"/><Relationship Id="rId9" Type="http://schemas.openxmlformats.org/officeDocument/2006/relationships/oleObject" Target="../embeddings/oleObject91.bin"/><Relationship Id="rId14" Type="http://schemas.openxmlformats.org/officeDocument/2006/relationships/image" Target="../media/image88.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89.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91.wmf"/><Relationship Id="rId5" Type="http://schemas.openxmlformats.org/officeDocument/2006/relationships/oleObject" Target="../embeddings/oleObject96.bin"/><Relationship Id="rId4" Type="http://schemas.openxmlformats.org/officeDocument/2006/relationships/image" Target="../media/image90.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oleObject" Target="../embeddings/oleObject97.bin"/><Relationship Id="rId7" Type="http://schemas.openxmlformats.org/officeDocument/2006/relationships/oleObject" Target="../embeddings/oleObject99.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93.wmf"/><Relationship Id="rId5" Type="http://schemas.openxmlformats.org/officeDocument/2006/relationships/oleObject" Target="../embeddings/oleObject98.bin"/><Relationship Id="rId10" Type="http://schemas.openxmlformats.org/officeDocument/2006/relationships/image" Target="../media/image95.wmf"/><Relationship Id="rId4" Type="http://schemas.openxmlformats.org/officeDocument/2006/relationships/image" Target="../media/image92.wmf"/><Relationship Id="rId9" Type="http://schemas.openxmlformats.org/officeDocument/2006/relationships/oleObject" Target="../embeddings/oleObject100.bin"/></Relationships>
</file>

<file path=ppt/slides/_rels/slide51.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oleObject" Target="../embeddings/oleObject101.bin"/><Relationship Id="rId7" Type="http://schemas.openxmlformats.org/officeDocument/2006/relationships/oleObject" Target="../embeddings/oleObject103.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97.wmf"/><Relationship Id="rId5" Type="http://schemas.openxmlformats.org/officeDocument/2006/relationships/oleObject" Target="../embeddings/oleObject102.bin"/><Relationship Id="rId4" Type="http://schemas.openxmlformats.org/officeDocument/2006/relationships/image" Target="../media/image96.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00.wmf"/><Relationship Id="rId5" Type="http://schemas.openxmlformats.org/officeDocument/2006/relationships/oleObject" Target="../embeddings/oleObject105.bin"/><Relationship Id="rId4" Type="http://schemas.openxmlformats.org/officeDocument/2006/relationships/image" Target="../media/image99.wmf"/></Relationships>
</file>

<file path=ppt/slides/_rels/slide53.xml.rels><?xml version="1.0" encoding="UTF-8" standalone="yes"?>
<Relationships xmlns="http://schemas.openxmlformats.org/package/2006/relationships"><Relationship Id="rId2" Type="http://schemas.openxmlformats.org/officeDocument/2006/relationships/image" Target="../media/image10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104.wmf"/><Relationship Id="rId13" Type="http://schemas.openxmlformats.org/officeDocument/2006/relationships/oleObject" Target="../embeddings/oleObject111.bin"/><Relationship Id="rId18" Type="http://schemas.openxmlformats.org/officeDocument/2006/relationships/image" Target="../media/image109.wmf"/><Relationship Id="rId26" Type="http://schemas.openxmlformats.org/officeDocument/2006/relationships/image" Target="../media/image113.wmf"/><Relationship Id="rId3" Type="http://schemas.openxmlformats.org/officeDocument/2006/relationships/oleObject" Target="../embeddings/oleObject106.bin"/><Relationship Id="rId21" Type="http://schemas.openxmlformats.org/officeDocument/2006/relationships/oleObject" Target="../embeddings/oleObject115.bin"/><Relationship Id="rId7" Type="http://schemas.openxmlformats.org/officeDocument/2006/relationships/oleObject" Target="../embeddings/oleObject108.bin"/><Relationship Id="rId12" Type="http://schemas.openxmlformats.org/officeDocument/2006/relationships/image" Target="../media/image106.wmf"/><Relationship Id="rId17" Type="http://schemas.openxmlformats.org/officeDocument/2006/relationships/oleObject" Target="../embeddings/oleObject113.bin"/><Relationship Id="rId25" Type="http://schemas.openxmlformats.org/officeDocument/2006/relationships/oleObject" Target="../embeddings/oleObject117.bin"/><Relationship Id="rId2" Type="http://schemas.openxmlformats.org/officeDocument/2006/relationships/slideLayout" Target="../slideLayouts/slideLayout2.xml"/><Relationship Id="rId16" Type="http://schemas.openxmlformats.org/officeDocument/2006/relationships/image" Target="../media/image108.wmf"/><Relationship Id="rId20" Type="http://schemas.openxmlformats.org/officeDocument/2006/relationships/image" Target="../media/image110.wmf"/><Relationship Id="rId29" Type="http://schemas.openxmlformats.org/officeDocument/2006/relationships/oleObject" Target="../embeddings/oleObject119.bin"/><Relationship Id="rId1" Type="http://schemas.openxmlformats.org/officeDocument/2006/relationships/vmlDrawing" Target="../drawings/vmlDrawing38.vml"/><Relationship Id="rId6" Type="http://schemas.openxmlformats.org/officeDocument/2006/relationships/image" Target="../media/image103.wmf"/><Relationship Id="rId11" Type="http://schemas.openxmlformats.org/officeDocument/2006/relationships/oleObject" Target="../embeddings/oleObject110.bin"/><Relationship Id="rId24" Type="http://schemas.openxmlformats.org/officeDocument/2006/relationships/image" Target="../media/image112.wmf"/><Relationship Id="rId5" Type="http://schemas.openxmlformats.org/officeDocument/2006/relationships/oleObject" Target="../embeddings/oleObject107.bin"/><Relationship Id="rId15" Type="http://schemas.openxmlformats.org/officeDocument/2006/relationships/oleObject" Target="../embeddings/oleObject112.bin"/><Relationship Id="rId23" Type="http://schemas.openxmlformats.org/officeDocument/2006/relationships/oleObject" Target="../embeddings/oleObject116.bin"/><Relationship Id="rId28" Type="http://schemas.openxmlformats.org/officeDocument/2006/relationships/image" Target="../media/image114.wmf"/><Relationship Id="rId10" Type="http://schemas.openxmlformats.org/officeDocument/2006/relationships/image" Target="../media/image105.wmf"/><Relationship Id="rId19" Type="http://schemas.openxmlformats.org/officeDocument/2006/relationships/oleObject" Target="../embeddings/oleObject114.bin"/><Relationship Id="rId4" Type="http://schemas.openxmlformats.org/officeDocument/2006/relationships/image" Target="../media/image102.wmf"/><Relationship Id="rId9" Type="http://schemas.openxmlformats.org/officeDocument/2006/relationships/oleObject" Target="../embeddings/oleObject109.bin"/><Relationship Id="rId14" Type="http://schemas.openxmlformats.org/officeDocument/2006/relationships/image" Target="../media/image107.wmf"/><Relationship Id="rId22" Type="http://schemas.openxmlformats.org/officeDocument/2006/relationships/image" Target="../media/image111.wmf"/><Relationship Id="rId27" Type="http://schemas.openxmlformats.org/officeDocument/2006/relationships/oleObject" Target="../embeddings/oleObject118.bin"/><Relationship Id="rId30" Type="http://schemas.openxmlformats.org/officeDocument/2006/relationships/image" Target="../media/image115.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20.bin"/><Relationship Id="rId2" Type="http://schemas.openxmlformats.org/officeDocument/2006/relationships/slideLayout" Target="../slideLayouts/slideLayout2.xml"/><Relationship Id="rId1" Type="http://schemas.openxmlformats.org/officeDocument/2006/relationships/vmlDrawing" Target="../drawings/vmlDrawing39.vml"/><Relationship Id="rId4" Type="http://schemas.openxmlformats.org/officeDocument/2006/relationships/image" Target="../media/image116.wmf"/></Relationships>
</file>

<file path=ppt/slides/_rels/slide58.x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oleObject" Target="../embeddings/oleObject121.bin"/><Relationship Id="rId7" Type="http://schemas.openxmlformats.org/officeDocument/2006/relationships/oleObject" Target="../embeddings/oleObject123.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18.wmf"/><Relationship Id="rId5" Type="http://schemas.openxmlformats.org/officeDocument/2006/relationships/oleObject" Target="../embeddings/oleObject122.bin"/><Relationship Id="rId4" Type="http://schemas.openxmlformats.org/officeDocument/2006/relationships/image" Target="../media/image117.wmf"/></Relationships>
</file>

<file path=ppt/slides/_rels/slide59.x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oleObject" Target="../embeddings/oleObject124.bin"/><Relationship Id="rId7" Type="http://schemas.openxmlformats.org/officeDocument/2006/relationships/oleObject" Target="../embeddings/oleObject126.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121.wmf"/><Relationship Id="rId5" Type="http://schemas.openxmlformats.org/officeDocument/2006/relationships/oleObject" Target="../embeddings/oleObject125.bin"/><Relationship Id="rId4" Type="http://schemas.openxmlformats.org/officeDocument/2006/relationships/image" Target="../media/image120.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60.xml.rels><?xml version="1.0" encoding="UTF-8" standalone="yes"?>
<Relationships xmlns="http://schemas.openxmlformats.org/package/2006/relationships"><Relationship Id="rId8" Type="http://schemas.openxmlformats.org/officeDocument/2006/relationships/image" Target="../media/image125.wmf"/><Relationship Id="rId13" Type="http://schemas.openxmlformats.org/officeDocument/2006/relationships/oleObject" Target="../embeddings/oleObject132.bin"/><Relationship Id="rId3" Type="http://schemas.openxmlformats.org/officeDocument/2006/relationships/oleObject" Target="../embeddings/oleObject127.bin"/><Relationship Id="rId7" Type="http://schemas.openxmlformats.org/officeDocument/2006/relationships/oleObject" Target="../embeddings/oleObject129.bin"/><Relationship Id="rId12" Type="http://schemas.openxmlformats.org/officeDocument/2006/relationships/image" Target="../media/image127.wmf"/><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124.wmf"/><Relationship Id="rId11" Type="http://schemas.openxmlformats.org/officeDocument/2006/relationships/oleObject" Target="../embeddings/oleObject131.bin"/><Relationship Id="rId5" Type="http://schemas.openxmlformats.org/officeDocument/2006/relationships/oleObject" Target="../embeddings/oleObject128.bin"/><Relationship Id="rId10" Type="http://schemas.openxmlformats.org/officeDocument/2006/relationships/image" Target="../media/image126.wmf"/><Relationship Id="rId4" Type="http://schemas.openxmlformats.org/officeDocument/2006/relationships/image" Target="../media/image123.wmf"/><Relationship Id="rId9" Type="http://schemas.openxmlformats.org/officeDocument/2006/relationships/oleObject" Target="../embeddings/oleObject130.bin"/><Relationship Id="rId14" Type="http://schemas.openxmlformats.org/officeDocument/2006/relationships/image" Target="../media/image122.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33.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126.wmf"/><Relationship Id="rId5" Type="http://schemas.openxmlformats.org/officeDocument/2006/relationships/oleObject" Target="../embeddings/oleObject134.bin"/><Relationship Id="rId4" Type="http://schemas.openxmlformats.org/officeDocument/2006/relationships/image" Target="../media/image128.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slideLayout" Target="../slideLayouts/slideLayout2.xml"/><Relationship Id="rId1" Type="http://schemas.openxmlformats.org/officeDocument/2006/relationships/vmlDrawing" Target="../drawings/vmlDrawing44.vml"/><Relationship Id="rId4" Type="http://schemas.openxmlformats.org/officeDocument/2006/relationships/image" Target="../media/image129.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132.wmf"/><Relationship Id="rId3" Type="http://schemas.openxmlformats.org/officeDocument/2006/relationships/oleObject" Target="../embeddings/oleObject136.bin"/><Relationship Id="rId7" Type="http://schemas.openxmlformats.org/officeDocument/2006/relationships/oleObject" Target="../embeddings/oleObject138.bin"/><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131.wmf"/><Relationship Id="rId5" Type="http://schemas.openxmlformats.org/officeDocument/2006/relationships/oleObject" Target="../embeddings/oleObject137.bin"/><Relationship Id="rId10" Type="http://schemas.openxmlformats.org/officeDocument/2006/relationships/image" Target="../media/image133.wmf"/><Relationship Id="rId4" Type="http://schemas.openxmlformats.org/officeDocument/2006/relationships/image" Target="../media/image130.wmf"/><Relationship Id="rId9" Type="http://schemas.openxmlformats.org/officeDocument/2006/relationships/oleObject" Target="../embeddings/oleObject139.bin"/></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40.bin"/><Relationship Id="rId2" Type="http://schemas.openxmlformats.org/officeDocument/2006/relationships/slideLayout" Target="../slideLayouts/slideLayout2.xml"/><Relationship Id="rId1" Type="http://schemas.openxmlformats.org/officeDocument/2006/relationships/vmlDrawing" Target="../drawings/vmlDrawing46.vml"/><Relationship Id="rId4" Type="http://schemas.openxmlformats.org/officeDocument/2006/relationships/image" Target="../media/image134.wmf"/></Relationships>
</file>

<file path=ppt/slides/_rels/slide66.xml.rels><?xml version="1.0" encoding="UTF-8" standalone="yes"?>
<Relationships xmlns="http://schemas.openxmlformats.org/package/2006/relationships"><Relationship Id="rId8" Type="http://schemas.openxmlformats.org/officeDocument/2006/relationships/image" Target="../media/image128.wmf"/><Relationship Id="rId13" Type="http://schemas.openxmlformats.org/officeDocument/2006/relationships/oleObject" Target="../embeddings/oleObject146.bin"/><Relationship Id="rId3" Type="http://schemas.openxmlformats.org/officeDocument/2006/relationships/oleObject" Target="../embeddings/oleObject141.bin"/><Relationship Id="rId7" Type="http://schemas.openxmlformats.org/officeDocument/2006/relationships/oleObject" Target="../embeddings/oleObject143.bin"/><Relationship Id="rId12" Type="http://schemas.openxmlformats.org/officeDocument/2006/relationships/image" Target="../media/image138.wmf"/><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image" Target="../media/image136.wmf"/><Relationship Id="rId11" Type="http://schemas.openxmlformats.org/officeDocument/2006/relationships/oleObject" Target="../embeddings/oleObject145.bin"/><Relationship Id="rId5" Type="http://schemas.openxmlformats.org/officeDocument/2006/relationships/oleObject" Target="../embeddings/oleObject142.bin"/><Relationship Id="rId10" Type="http://schemas.openxmlformats.org/officeDocument/2006/relationships/image" Target="../media/image137.wmf"/><Relationship Id="rId4" Type="http://schemas.openxmlformats.org/officeDocument/2006/relationships/image" Target="../media/image135.wmf"/><Relationship Id="rId9" Type="http://schemas.openxmlformats.org/officeDocument/2006/relationships/oleObject" Target="../embeddings/oleObject144.bin"/><Relationship Id="rId14" Type="http://schemas.openxmlformats.org/officeDocument/2006/relationships/image" Target="../media/image139.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47.bin"/><Relationship Id="rId2" Type="http://schemas.openxmlformats.org/officeDocument/2006/relationships/slideLayout" Target="../slideLayouts/slideLayout4.xml"/><Relationship Id="rId1" Type="http://schemas.openxmlformats.org/officeDocument/2006/relationships/vmlDrawing" Target="../drawings/vmlDrawing48.vml"/><Relationship Id="rId6" Type="http://schemas.openxmlformats.org/officeDocument/2006/relationships/image" Target="../media/image141.wmf"/><Relationship Id="rId5" Type="http://schemas.openxmlformats.org/officeDocument/2006/relationships/oleObject" Target="../embeddings/oleObject148.bin"/><Relationship Id="rId4" Type="http://schemas.openxmlformats.org/officeDocument/2006/relationships/image" Target="../media/image140.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49.bin"/><Relationship Id="rId2" Type="http://schemas.openxmlformats.org/officeDocument/2006/relationships/slideLayout" Target="../slideLayouts/slideLayout2.xml"/><Relationship Id="rId1" Type="http://schemas.openxmlformats.org/officeDocument/2006/relationships/vmlDrawing" Target="../drawings/vmlDrawing49.vml"/><Relationship Id="rId4" Type="http://schemas.openxmlformats.org/officeDocument/2006/relationships/image" Target="../media/image137.wmf"/></Relationships>
</file>

<file path=ppt/slides/_rels/slide69.xml.rels><?xml version="1.0" encoding="UTF-8" standalone="yes"?>
<Relationships xmlns="http://schemas.openxmlformats.org/package/2006/relationships"><Relationship Id="rId3" Type="http://schemas.openxmlformats.org/officeDocument/2006/relationships/image" Target="../media/image144.png"/><Relationship Id="rId7" Type="http://schemas.openxmlformats.org/officeDocument/2006/relationships/image" Target="../media/image143.wmf"/><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oleObject" Target="../embeddings/oleObject151.bin"/><Relationship Id="rId5" Type="http://schemas.openxmlformats.org/officeDocument/2006/relationships/image" Target="../media/image142.wmf"/><Relationship Id="rId4" Type="http://schemas.openxmlformats.org/officeDocument/2006/relationships/oleObject" Target="../embeddings/oleObject150.bin"/></Relationships>
</file>

<file path=ppt/slides/_rels/slide7.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4.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6.bin"/></Relationships>
</file>

<file path=ppt/slides/_rels/slide70.xml.rels><?xml version="1.0" encoding="UTF-8" standalone="yes"?>
<Relationships xmlns="http://schemas.openxmlformats.org/package/2006/relationships"><Relationship Id="rId8" Type="http://schemas.openxmlformats.org/officeDocument/2006/relationships/image" Target="../media/image147.wmf"/><Relationship Id="rId3" Type="http://schemas.openxmlformats.org/officeDocument/2006/relationships/oleObject" Target="../embeddings/oleObject152.bin"/><Relationship Id="rId7" Type="http://schemas.openxmlformats.org/officeDocument/2006/relationships/oleObject" Target="../embeddings/oleObject154.bin"/><Relationship Id="rId2" Type="http://schemas.openxmlformats.org/officeDocument/2006/relationships/slideLayout" Target="../slideLayouts/slideLayout2.xml"/><Relationship Id="rId1" Type="http://schemas.openxmlformats.org/officeDocument/2006/relationships/vmlDrawing" Target="../drawings/vmlDrawing51.vml"/><Relationship Id="rId6" Type="http://schemas.openxmlformats.org/officeDocument/2006/relationships/image" Target="../media/image146.wmf"/><Relationship Id="rId5" Type="http://schemas.openxmlformats.org/officeDocument/2006/relationships/oleObject" Target="../embeddings/oleObject153.bin"/><Relationship Id="rId10" Type="http://schemas.openxmlformats.org/officeDocument/2006/relationships/image" Target="../media/image148.wmf"/><Relationship Id="rId4" Type="http://schemas.openxmlformats.org/officeDocument/2006/relationships/image" Target="../media/image145.wmf"/><Relationship Id="rId9" Type="http://schemas.openxmlformats.org/officeDocument/2006/relationships/oleObject" Target="../embeddings/oleObject155.bin"/></Relationships>
</file>

<file path=ppt/slides/_rels/slide71.xml.rels><?xml version="1.0" encoding="UTF-8" standalone="yes"?>
<Relationships xmlns="http://schemas.openxmlformats.org/package/2006/relationships"><Relationship Id="rId3" Type="http://schemas.openxmlformats.org/officeDocument/2006/relationships/image" Target="../media/image151.png"/><Relationship Id="rId7" Type="http://schemas.openxmlformats.org/officeDocument/2006/relationships/image" Target="../media/image150.wmf"/><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oleObject" Target="../embeddings/oleObject157.bin"/><Relationship Id="rId5" Type="http://schemas.openxmlformats.org/officeDocument/2006/relationships/image" Target="../media/image149.wmf"/><Relationship Id="rId4" Type="http://schemas.openxmlformats.org/officeDocument/2006/relationships/oleObject" Target="../embeddings/oleObject156.bin"/></Relationships>
</file>

<file path=ppt/slides/_rels/slide72.xml.rels><?xml version="1.0" encoding="UTF-8" standalone="yes"?>
<Relationships xmlns="http://schemas.openxmlformats.org/package/2006/relationships"><Relationship Id="rId8" Type="http://schemas.openxmlformats.org/officeDocument/2006/relationships/image" Target="../media/image154.wmf"/><Relationship Id="rId3" Type="http://schemas.openxmlformats.org/officeDocument/2006/relationships/oleObject" Target="../embeddings/oleObject158.bin"/><Relationship Id="rId7" Type="http://schemas.openxmlformats.org/officeDocument/2006/relationships/oleObject" Target="../embeddings/oleObject160.bin"/><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image" Target="../media/image153.wmf"/><Relationship Id="rId5" Type="http://schemas.openxmlformats.org/officeDocument/2006/relationships/oleObject" Target="../embeddings/oleObject159.bin"/><Relationship Id="rId4" Type="http://schemas.openxmlformats.org/officeDocument/2006/relationships/image" Target="../media/image152.wmf"/></Relationships>
</file>

<file path=ppt/slides/_rels/slide73.xml.rels><?xml version="1.0" encoding="UTF-8" standalone="yes"?>
<Relationships xmlns="http://schemas.openxmlformats.org/package/2006/relationships"><Relationship Id="rId2" Type="http://schemas.openxmlformats.org/officeDocument/2006/relationships/image" Target="../media/image15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61.bin"/><Relationship Id="rId2" Type="http://schemas.openxmlformats.org/officeDocument/2006/relationships/slideLayout" Target="../slideLayouts/slideLayout2.xml"/><Relationship Id="rId1" Type="http://schemas.openxmlformats.org/officeDocument/2006/relationships/vmlDrawing" Target="../drawings/vmlDrawing54.vml"/><Relationship Id="rId6" Type="http://schemas.openxmlformats.org/officeDocument/2006/relationships/image" Target="../media/image157.wmf"/><Relationship Id="rId5" Type="http://schemas.openxmlformats.org/officeDocument/2006/relationships/oleObject" Target="../embeddings/oleObject162.bin"/><Relationship Id="rId4" Type="http://schemas.openxmlformats.org/officeDocument/2006/relationships/image" Target="../media/image156.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63.bin"/><Relationship Id="rId2" Type="http://schemas.openxmlformats.org/officeDocument/2006/relationships/slideLayout" Target="../slideLayouts/slideLayout2.xml"/><Relationship Id="rId1" Type="http://schemas.openxmlformats.org/officeDocument/2006/relationships/vmlDrawing" Target="../drawings/vmlDrawing55.vml"/><Relationship Id="rId5" Type="http://schemas.openxmlformats.org/officeDocument/2006/relationships/image" Target="../media/image159.jpeg"/><Relationship Id="rId4" Type="http://schemas.openxmlformats.org/officeDocument/2006/relationships/image" Target="../media/image158.w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64.bin"/><Relationship Id="rId2" Type="http://schemas.openxmlformats.org/officeDocument/2006/relationships/slideLayout" Target="../slideLayouts/slideLayout2.xml"/><Relationship Id="rId1" Type="http://schemas.openxmlformats.org/officeDocument/2006/relationships/vmlDrawing" Target="../drawings/vmlDrawing56.vml"/><Relationship Id="rId4" Type="http://schemas.openxmlformats.org/officeDocument/2006/relationships/image" Target="../media/image146.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65.bin"/><Relationship Id="rId2" Type="http://schemas.openxmlformats.org/officeDocument/2006/relationships/slideLayout" Target="../slideLayouts/slideLayout2.xml"/><Relationship Id="rId1" Type="http://schemas.openxmlformats.org/officeDocument/2006/relationships/vmlDrawing" Target="../drawings/vmlDrawing57.vml"/><Relationship Id="rId6" Type="http://schemas.openxmlformats.org/officeDocument/2006/relationships/image" Target="../media/image161.wmf"/><Relationship Id="rId5" Type="http://schemas.openxmlformats.org/officeDocument/2006/relationships/oleObject" Target="../embeddings/oleObject166.bin"/><Relationship Id="rId4" Type="http://schemas.openxmlformats.org/officeDocument/2006/relationships/image" Target="../media/image160.w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6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8" Type="http://schemas.openxmlformats.org/officeDocument/2006/relationships/image" Target="../media/image165.wmf"/><Relationship Id="rId3" Type="http://schemas.openxmlformats.org/officeDocument/2006/relationships/oleObject" Target="../embeddings/oleObject167.bin"/><Relationship Id="rId7" Type="http://schemas.openxmlformats.org/officeDocument/2006/relationships/oleObject" Target="../embeddings/oleObject169.bin"/><Relationship Id="rId2" Type="http://schemas.openxmlformats.org/officeDocument/2006/relationships/slideLayout" Target="../slideLayouts/slideLayout2.xml"/><Relationship Id="rId1" Type="http://schemas.openxmlformats.org/officeDocument/2006/relationships/vmlDrawing" Target="../drawings/vmlDrawing58.vml"/><Relationship Id="rId6" Type="http://schemas.openxmlformats.org/officeDocument/2006/relationships/image" Target="../media/image164.wmf"/><Relationship Id="rId5" Type="http://schemas.openxmlformats.org/officeDocument/2006/relationships/oleObject" Target="../embeddings/oleObject168.bin"/><Relationship Id="rId10" Type="http://schemas.openxmlformats.org/officeDocument/2006/relationships/image" Target="../media/image166.wmf"/><Relationship Id="rId4" Type="http://schemas.openxmlformats.org/officeDocument/2006/relationships/image" Target="../media/image163.wmf"/><Relationship Id="rId9" Type="http://schemas.openxmlformats.org/officeDocument/2006/relationships/oleObject" Target="../embeddings/oleObject170.bin"/></Relationships>
</file>

<file path=ppt/slides/_rels/slide87.xml.rels><?xml version="1.0" encoding="UTF-8" standalone="yes"?>
<Relationships xmlns="http://schemas.openxmlformats.org/package/2006/relationships"><Relationship Id="rId8" Type="http://schemas.openxmlformats.org/officeDocument/2006/relationships/image" Target="../media/image168.wmf"/><Relationship Id="rId3" Type="http://schemas.openxmlformats.org/officeDocument/2006/relationships/oleObject" Target="../embeddings/oleObject171.bin"/><Relationship Id="rId7" Type="http://schemas.openxmlformats.org/officeDocument/2006/relationships/oleObject" Target="../embeddings/oleObject173.bin"/><Relationship Id="rId12" Type="http://schemas.openxmlformats.org/officeDocument/2006/relationships/image" Target="../media/image170.wmf"/><Relationship Id="rId2" Type="http://schemas.openxmlformats.org/officeDocument/2006/relationships/slideLayout" Target="../slideLayouts/slideLayout2.xml"/><Relationship Id="rId1" Type="http://schemas.openxmlformats.org/officeDocument/2006/relationships/vmlDrawing" Target="../drawings/vmlDrawing59.vml"/><Relationship Id="rId6" Type="http://schemas.openxmlformats.org/officeDocument/2006/relationships/image" Target="../media/image167.wmf"/><Relationship Id="rId11" Type="http://schemas.openxmlformats.org/officeDocument/2006/relationships/oleObject" Target="../embeddings/oleObject175.bin"/><Relationship Id="rId5" Type="http://schemas.openxmlformats.org/officeDocument/2006/relationships/oleObject" Target="../embeddings/oleObject172.bin"/><Relationship Id="rId10" Type="http://schemas.openxmlformats.org/officeDocument/2006/relationships/image" Target="../media/image169.wmf"/><Relationship Id="rId4" Type="http://schemas.openxmlformats.org/officeDocument/2006/relationships/image" Target="../media/image166.wmf"/><Relationship Id="rId9" Type="http://schemas.openxmlformats.org/officeDocument/2006/relationships/oleObject" Target="../embeddings/oleObject174.bin"/></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76.bin"/><Relationship Id="rId2" Type="http://schemas.openxmlformats.org/officeDocument/2006/relationships/slideLayout" Target="../slideLayouts/slideLayout2.xml"/><Relationship Id="rId1" Type="http://schemas.openxmlformats.org/officeDocument/2006/relationships/vmlDrawing" Target="../drawings/vmlDrawing60.vml"/><Relationship Id="rId6" Type="http://schemas.openxmlformats.org/officeDocument/2006/relationships/image" Target="../media/image172.wmf"/><Relationship Id="rId5" Type="http://schemas.openxmlformats.org/officeDocument/2006/relationships/oleObject" Target="../embeddings/oleObject177.bin"/><Relationship Id="rId4" Type="http://schemas.openxmlformats.org/officeDocument/2006/relationships/image" Target="../media/image171.w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78.bin"/><Relationship Id="rId2" Type="http://schemas.openxmlformats.org/officeDocument/2006/relationships/slideLayout" Target="../slideLayouts/slideLayout2.xml"/><Relationship Id="rId1" Type="http://schemas.openxmlformats.org/officeDocument/2006/relationships/vmlDrawing" Target="../drawings/vmlDrawing61.vml"/><Relationship Id="rId6" Type="http://schemas.openxmlformats.org/officeDocument/2006/relationships/image" Target="../media/image174.wmf"/><Relationship Id="rId5" Type="http://schemas.openxmlformats.org/officeDocument/2006/relationships/oleObject" Target="../embeddings/oleObject179.bin"/><Relationship Id="rId4" Type="http://schemas.openxmlformats.org/officeDocument/2006/relationships/image" Target="../media/image173.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10.bin"/><Relationship Id="rId4" Type="http://schemas.openxmlformats.org/officeDocument/2006/relationships/image" Target="../media/image10.wmf"/></Relationships>
</file>

<file path=ppt/slides/_rels/slide90.xml.rels><?xml version="1.0" encoding="UTF-8" standalone="yes"?>
<Relationships xmlns="http://schemas.openxmlformats.org/package/2006/relationships"><Relationship Id="rId8" Type="http://schemas.openxmlformats.org/officeDocument/2006/relationships/image" Target="../media/image176.wmf"/><Relationship Id="rId3" Type="http://schemas.openxmlformats.org/officeDocument/2006/relationships/oleObject" Target="../embeddings/oleObject180.bin"/><Relationship Id="rId7" Type="http://schemas.openxmlformats.org/officeDocument/2006/relationships/oleObject" Target="../embeddings/oleObject182.bin"/><Relationship Id="rId2" Type="http://schemas.openxmlformats.org/officeDocument/2006/relationships/slideLayout" Target="../slideLayouts/slideLayout2.xml"/><Relationship Id="rId1" Type="http://schemas.openxmlformats.org/officeDocument/2006/relationships/vmlDrawing" Target="../drawings/vmlDrawing62.vml"/><Relationship Id="rId6" Type="http://schemas.openxmlformats.org/officeDocument/2006/relationships/image" Target="../media/image175.wmf"/><Relationship Id="rId5" Type="http://schemas.openxmlformats.org/officeDocument/2006/relationships/oleObject" Target="../embeddings/oleObject181.bin"/><Relationship Id="rId10" Type="http://schemas.openxmlformats.org/officeDocument/2006/relationships/image" Target="../media/image177.wmf"/><Relationship Id="rId4" Type="http://schemas.openxmlformats.org/officeDocument/2006/relationships/image" Target="../media/image174.wmf"/><Relationship Id="rId9" Type="http://schemas.openxmlformats.org/officeDocument/2006/relationships/oleObject" Target="../embeddings/oleObject183.bin"/></Relationships>
</file>

<file path=ppt/slides/_rels/slide91.xml.rels><?xml version="1.0" encoding="UTF-8" standalone="yes"?>
<Relationships xmlns="http://schemas.openxmlformats.org/package/2006/relationships"><Relationship Id="rId8" Type="http://schemas.openxmlformats.org/officeDocument/2006/relationships/image" Target="../media/image180.wmf"/><Relationship Id="rId3" Type="http://schemas.openxmlformats.org/officeDocument/2006/relationships/oleObject" Target="../embeddings/oleObject184.bin"/><Relationship Id="rId7" Type="http://schemas.openxmlformats.org/officeDocument/2006/relationships/oleObject" Target="../embeddings/oleObject186.bin"/><Relationship Id="rId2" Type="http://schemas.openxmlformats.org/officeDocument/2006/relationships/slideLayout" Target="../slideLayouts/slideLayout2.xml"/><Relationship Id="rId1" Type="http://schemas.openxmlformats.org/officeDocument/2006/relationships/vmlDrawing" Target="../drawings/vmlDrawing63.vml"/><Relationship Id="rId6" Type="http://schemas.openxmlformats.org/officeDocument/2006/relationships/image" Target="../media/image179.wmf"/><Relationship Id="rId5" Type="http://schemas.openxmlformats.org/officeDocument/2006/relationships/oleObject" Target="../embeddings/oleObject185.bin"/><Relationship Id="rId4" Type="http://schemas.openxmlformats.org/officeDocument/2006/relationships/image" Target="../media/image178.wmf"/></Relationships>
</file>

<file path=ppt/slides/_rels/slide92.xml.rels><?xml version="1.0" encoding="UTF-8" standalone="yes"?>
<Relationships xmlns="http://schemas.openxmlformats.org/package/2006/relationships"><Relationship Id="rId8" Type="http://schemas.openxmlformats.org/officeDocument/2006/relationships/image" Target="../media/image171.wmf"/><Relationship Id="rId3" Type="http://schemas.openxmlformats.org/officeDocument/2006/relationships/oleObject" Target="../embeddings/oleObject187.bin"/><Relationship Id="rId7" Type="http://schemas.openxmlformats.org/officeDocument/2006/relationships/oleObject" Target="../embeddings/oleObject189.bin"/><Relationship Id="rId12" Type="http://schemas.openxmlformats.org/officeDocument/2006/relationships/image" Target="../media/image182.wmf"/><Relationship Id="rId2" Type="http://schemas.openxmlformats.org/officeDocument/2006/relationships/slideLayout" Target="../slideLayouts/slideLayout2.xml"/><Relationship Id="rId1" Type="http://schemas.openxmlformats.org/officeDocument/2006/relationships/vmlDrawing" Target="../drawings/vmlDrawing64.vml"/><Relationship Id="rId6" Type="http://schemas.openxmlformats.org/officeDocument/2006/relationships/image" Target="../media/image170.wmf"/><Relationship Id="rId11" Type="http://schemas.openxmlformats.org/officeDocument/2006/relationships/oleObject" Target="../embeddings/oleObject191.bin"/><Relationship Id="rId5" Type="http://schemas.openxmlformats.org/officeDocument/2006/relationships/oleObject" Target="../embeddings/oleObject188.bin"/><Relationship Id="rId10" Type="http://schemas.openxmlformats.org/officeDocument/2006/relationships/image" Target="../media/image181.wmf"/><Relationship Id="rId4" Type="http://schemas.openxmlformats.org/officeDocument/2006/relationships/image" Target="../media/image180.wmf"/><Relationship Id="rId9" Type="http://schemas.openxmlformats.org/officeDocument/2006/relationships/oleObject" Target="../embeddings/oleObject190.bin"/></Relationships>
</file>

<file path=ppt/slides/_rels/slide93.xml.rels><?xml version="1.0" encoding="UTF-8" standalone="yes"?>
<Relationships xmlns="http://schemas.openxmlformats.org/package/2006/relationships"><Relationship Id="rId8" Type="http://schemas.openxmlformats.org/officeDocument/2006/relationships/image" Target="../media/image185.wmf"/><Relationship Id="rId3" Type="http://schemas.openxmlformats.org/officeDocument/2006/relationships/oleObject" Target="../embeddings/oleObject192.bin"/><Relationship Id="rId7" Type="http://schemas.openxmlformats.org/officeDocument/2006/relationships/oleObject" Target="../embeddings/oleObject194.bin"/><Relationship Id="rId2" Type="http://schemas.openxmlformats.org/officeDocument/2006/relationships/slideLayout" Target="../slideLayouts/slideLayout2.xml"/><Relationship Id="rId1" Type="http://schemas.openxmlformats.org/officeDocument/2006/relationships/vmlDrawing" Target="../drawings/vmlDrawing65.vml"/><Relationship Id="rId6" Type="http://schemas.openxmlformats.org/officeDocument/2006/relationships/image" Target="../media/image184.wmf"/><Relationship Id="rId5" Type="http://schemas.openxmlformats.org/officeDocument/2006/relationships/oleObject" Target="../embeddings/oleObject193.bin"/><Relationship Id="rId10" Type="http://schemas.openxmlformats.org/officeDocument/2006/relationships/image" Target="../media/image186.wmf"/><Relationship Id="rId4" Type="http://schemas.openxmlformats.org/officeDocument/2006/relationships/image" Target="../media/image183.wmf"/><Relationship Id="rId9" Type="http://schemas.openxmlformats.org/officeDocument/2006/relationships/oleObject" Target="../embeddings/oleObject195.bin"/></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96.bin"/><Relationship Id="rId2" Type="http://schemas.openxmlformats.org/officeDocument/2006/relationships/slideLayout" Target="../slideLayouts/slideLayout2.xml"/><Relationship Id="rId1" Type="http://schemas.openxmlformats.org/officeDocument/2006/relationships/vmlDrawing" Target="../drawings/vmlDrawing66.vml"/><Relationship Id="rId5" Type="http://schemas.openxmlformats.org/officeDocument/2006/relationships/image" Target="../media/image188.jpeg"/><Relationship Id="rId4" Type="http://schemas.openxmlformats.org/officeDocument/2006/relationships/image" Target="../media/image187.wm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8" Type="http://schemas.openxmlformats.org/officeDocument/2006/relationships/image" Target="../media/image191.wmf"/><Relationship Id="rId13" Type="http://schemas.openxmlformats.org/officeDocument/2006/relationships/diagramQuickStyle" Target="../diagrams/quickStyle1.xml"/><Relationship Id="rId3" Type="http://schemas.openxmlformats.org/officeDocument/2006/relationships/oleObject" Target="../embeddings/oleObject197.bin"/><Relationship Id="rId7" Type="http://schemas.openxmlformats.org/officeDocument/2006/relationships/oleObject" Target="../embeddings/oleObject199.bin"/><Relationship Id="rId12" Type="http://schemas.openxmlformats.org/officeDocument/2006/relationships/diagramLayout" Target="../diagrams/layout1.xml"/><Relationship Id="rId2" Type="http://schemas.openxmlformats.org/officeDocument/2006/relationships/slideLayout" Target="../slideLayouts/slideLayout2.xml"/><Relationship Id="rId1" Type="http://schemas.openxmlformats.org/officeDocument/2006/relationships/vmlDrawing" Target="../drawings/vmlDrawing67.vml"/><Relationship Id="rId6" Type="http://schemas.openxmlformats.org/officeDocument/2006/relationships/image" Target="../media/image190.wmf"/><Relationship Id="rId11" Type="http://schemas.openxmlformats.org/officeDocument/2006/relationships/diagramData" Target="../diagrams/data1.xml"/><Relationship Id="rId5" Type="http://schemas.openxmlformats.org/officeDocument/2006/relationships/oleObject" Target="../embeddings/oleObject198.bin"/><Relationship Id="rId15" Type="http://schemas.microsoft.com/office/2007/relationships/diagramDrawing" Target="../diagrams/drawing1.xml"/><Relationship Id="rId10" Type="http://schemas.openxmlformats.org/officeDocument/2006/relationships/image" Target="../media/image192.wmf"/><Relationship Id="rId4" Type="http://schemas.openxmlformats.org/officeDocument/2006/relationships/image" Target="../media/image189.wmf"/><Relationship Id="rId9" Type="http://schemas.openxmlformats.org/officeDocument/2006/relationships/oleObject" Target="../embeddings/oleObject200.bin"/><Relationship Id="rId14" Type="http://schemas.openxmlformats.org/officeDocument/2006/relationships/diagramColors" Target="../diagrams/colors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6"/>
          <p:cNvSpPr>
            <a:spLocks noGrp="1" noChangeArrowheads="1"/>
          </p:cNvSpPr>
          <p:nvPr>
            <p:ph type="ctrTitle"/>
          </p:nvPr>
        </p:nvSpPr>
        <p:spPr/>
        <p:txBody>
          <a:bodyPr/>
          <a:lstStyle/>
          <a:p>
            <a:r>
              <a:rPr lang="zh-CN" altLang="en-US" smtClean="0"/>
              <a:t>通信原理</a:t>
            </a:r>
            <a:endParaRPr lang="zh-CN" altLang="en-US"/>
          </a:p>
        </p:txBody>
      </p:sp>
      <p:sp>
        <p:nvSpPr>
          <p:cNvPr id="5" name="副标题 4"/>
          <p:cNvSpPr>
            <a:spLocks noGrp="1"/>
          </p:cNvSpPr>
          <p:nvPr>
            <p:ph type="subTitle" idx="1"/>
          </p:nvPr>
        </p:nvSpPr>
        <p:spPr/>
        <p:txBody>
          <a:bodyPr/>
          <a:lstStyle/>
          <a:p>
            <a:endParaRPr lang="zh-CN" altLang="en-US"/>
          </a:p>
        </p:txBody>
      </p:sp>
      <p:sp>
        <p:nvSpPr>
          <p:cNvPr id="3" name="灯片编号占位符 5"/>
          <p:cNvSpPr>
            <a:spLocks noGrp="1"/>
          </p:cNvSpPr>
          <p:nvPr>
            <p:ph type="sldNum" sz="quarter" idx="4294967295"/>
          </p:nvPr>
        </p:nvSpPr>
        <p:spPr>
          <a:xfrm>
            <a:off x="7239000" y="6243638"/>
            <a:ext cx="1905000" cy="457200"/>
          </a:xfrm>
          <a:prstGeom prst="rect">
            <a:avLst/>
          </a:prstGeom>
        </p:spPr>
        <p:txBody>
          <a:bodyPr/>
          <a:lstStyle/>
          <a:p>
            <a:fld id="{61303E60-8093-45FE-9623-68EEBD94BC02}" type="slidenum">
              <a:rPr lang="en-US" altLang="zh-CN"/>
              <a:pPr/>
              <a:t>1</a:t>
            </a:fld>
            <a:endParaRPr lang="en-US" altLang="zh-CN"/>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dirty="0" smtClean="0">
                <a:solidFill>
                  <a:srgbClr val="0000FF"/>
                </a:solidFill>
              </a:rPr>
              <a:t>接收电压的概率分布</a:t>
            </a:r>
            <a:endParaRPr lang="zh-CN" altLang="en-US" dirty="0">
              <a:solidFill>
                <a:srgbClr val="0000FF"/>
              </a:solidFill>
            </a:endParaRPr>
          </a:p>
        </p:txBody>
      </p:sp>
      <p:sp>
        <p:nvSpPr>
          <p:cNvPr id="29699" name="Rectangle 3"/>
          <p:cNvSpPr>
            <a:spLocks noGrp="1" noChangeArrowheads="1"/>
          </p:cNvSpPr>
          <p:nvPr>
            <p:ph type="body" idx="1"/>
          </p:nvPr>
        </p:nvSpPr>
        <p:spPr/>
        <p:txBody>
          <a:bodyPr>
            <a:normAutofit fontScale="92500"/>
          </a:bodyPr>
          <a:lstStyle/>
          <a:p>
            <a:r>
              <a:rPr lang="zh-CN" altLang="en-US" dirty="0" smtClean="0"/>
              <a:t>设：接收电压</a:t>
            </a:r>
            <a:r>
              <a:rPr lang="en-US" altLang="zh-CN" i="1" dirty="0" smtClean="0"/>
              <a:t>r(t)</a:t>
            </a:r>
            <a:r>
              <a:rPr lang="zh-CN" altLang="en-US" dirty="0" smtClean="0"/>
              <a:t>为</a:t>
            </a:r>
            <a:r>
              <a:rPr lang="zh-CN" altLang="en-US" dirty="0" smtClean="0">
                <a:solidFill>
                  <a:srgbClr val="0000FF"/>
                </a:solidFill>
              </a:rPr>
              <a:t>信号电压</a:t>
            </a:r>
            <a:r>
              <a:rPr lang="en-US" altLang="zh-CN" i="1" dirty="0" smtClean="0">
                <a:solidFill>
                  <a:srgbClr val="0000FF"/>
                </a:solidFill>
              </a:rPr>
              <a:t>s(t)</a:t>
            </a:r>
            <a:r>
              <a:rPr lang="zh-CN" altLang="en-US" dirty="0" smtClean="0"/>
              <a:t>和</a:t>
            </a:r>
            <a:r>
              <a:rPr lang="zh-CN" altLang="en-US" dirty="0" smtClean="0">
                <a:solidFill>
                  <a:srgbClr val="C00000"/>
                </a:solidFill>
              </a:rPr>
              <a:t>噪声电压</a:t>
            </a:r>
            <a:r>
              <a:rPr lang="en-US" altLang="zh-CN" i="1" dirty="0" smtClean="0">
                <a:solidFill>
                  <a:srgbClr val="C00000"/>
                </a:solidFill>
              </a:rPr>
              <a:t>n(t)</a:t>
            </a:r>
            <a:r>
              <a:rPr lang="zh-CN" altLang="en-US" dirty="0" smtClean="0"/>
              <a:t>之和</a:t>
            </a:r>
            <a:r>
              <a:rPr lang="en-US" altLang="zh-CN" dirty="0" smtClean="0"/>
              <a:t>:		</a:t>
            </a:r>
            <a:r>
              <a:rPr lang="en-US" altLang="zh-CN" i="1" dirty="0" smtClean="0"/>
              <a:t>r(t) = s(t) + n(t)</a:t>
            </a:r>
            <a:r>
              <a:rPr lang="en-US" altLang="zh-CN" dirty="0" smtClean="0"/>
              <a:t>			</a:t>
            </a:r>
          </a:p>
          <a:p>
            <a:r>
              <a:rPr lang="zh-CN" altLang="en-US" dirty="0" smtClean="0"/>
              <a:t>发送码元确定后，接收电压</a:t>
            </a:r>
            <a:r>
              <a:rPr lang="en-US" altLang="zh-CN" i="1" dirty="0" smtClean="0"/>
              <a:t>r</a:t>
            </a:r>
            <a:r>
              <a:rPr lang="en-US" altLang="zh-CN" dirty="0" smtClean="0"/>
              <a:t>(</a:t>
            </a:r>
            <a:r>
              <a:rPr lang="en-US" altLang="zh-CN" i="1" dirty="0" smtClean="0"/>
              <a:t>t</a:t>
            </a:r>
            <a:r>
              <a:rPr lang="en-US" altLang="zh-CN" dirty="0" smtClean="0"/>
              <a:t>)</a:t>
            </a:r>
            <a:r>
              <a:rPr lang="zh-CN" altLang="en-US" dirty="0" smtClean="0"/>
              <a:t>的随机性将</a:t>
            </a:r>
            <a:r>
              <a:rPr lang="zh-CN" altLang="en-US" dirty="0" smtClean="0">
                <a:solidFill>
                  <a:srgbClr val="0000FF"/>
                </a:solidFill>
              </a:rPr>
              <a:t>完全由噪声决定</a:t>
            </a:r>
            <a:r>
              <a:rPr lang="zh-CN" altLang="en-US" dirty="0" smtClean="0"/>
              <a:t>，故它仍</a:t>
            </a:r>
            <a:r>
              <a:rPr lang="zh-CN" altLang="en-US" dirty="0" smtClean="0">
                <a:solidFill>
                  <a:srgbClr val="0000FF"/>
                </a:solidFill>
              </a:rPr>
              <a:t>服从高斯分布</a:t>
            </a:r>
            <a:r>
              <a:rPr lang="zh-CN" altLang="en-US" dirty="0" smtClean="0"/>
              <a:t>，其方差仍为</a:t>
            </a:r>
            <a:r>
              <a:rPr lang="zh-CN" altLang="en-US" i="1" dirty="0" smtClean="0">
                <a:sym typeface="Symbol" pitchFamily="18" charset="2"/>
              </a:rPr>
              <a:t></a:t>
            </a:r>
            <a:r>
              <a:rPr lang="en-US" altLang="zh-CN" i="1" baseline="-25000" dirty="0" smtClean="0"/>
              <a:t>n</a:t>
            </a:r>
            <a:r>
              <a:rPr lang="en-US" altLang="zh-CN" baseline="30000" dirty="0" smtClean="0"/>
              <a:t>2</a:t>
            </a:r>
            <a:r>
              <a:rPr lang="zh-CN" altLang="en-US" dirty="0" smtClean="0"/>
              <a:t>，但是均值变为</a:t>
            </a:r>
            <a:r>
              <a:rPr lang="en-US" altLang="zh-CN" i="1" dirty="0" smtClean="0"/>
              <a:t>s</a:t>
            </a:r>
            <a:r>
              <a:rPr lang="en-US" altLang="zh-CN" dirty="0" smtClean="0"/>
              <a:t>(</a:t>
            </a:r>
            <a:r>
              <a:rPr lang="en-US" altLang="zh-CN" i="1" dirty="0" smtClean="0"/>
              <a:t>t</a:t>
            </a:r>
            <a:r>
              <a:rPr lang="en-US" altLang="zh-CN" dirty="0" smtClean="0"/>
              <a:t>)</a:t>
            </a:r>
            <a:r>
              <a:rPr lang="zh-CN" altLang="en-US" dirty="0" smtClean="0"/>
              <a:t>。</a:t>
            </a:r>
            <a:endParaRPr lang="en-US" altLang="zh-CN" dirty="0" smtClean="0"/>
          </a:p>
          <a:p>
            <a:r>
              <a:rPr lang="zh-CN" altLang="en-US" dirty="0" smtClean="0"/>
              <a:t>当发送码元“</a:t>
            </a:r>
            <a:r>
              <a:rPr lang="en-US" altLang="zh-CN" dirty="0" smtClean="0"/>
              <a:t>0”</a:t>
            </a:r>
            <a:r>
              <a:rPr lang="zh-CN" altLang="en-US" dirty="0" smtClean="0"/>
              <a:t>时，波形为</a:t>
            </a:r>
            <a:r>
              <a:rPr lang="en-US" altLang="zh-CN" i="1" dirty="0" smtClean="0"/>
              <a:t>s</a:t>
            </a:r>
            <a:r>
              <a:rPr lang="en-US" altLang="zh-CN" i="1" baseline="-25000" dirty="0" smtClean="0"/>
              <a:t>0</a:t>
            </a:r>
            <a:r>
              <a:rPr lang="en-US" altLang="zh-CN" dirty="0" smtClean="0"/>
              <a:t>(</a:t>
            </a:r>
            <a:r>
              <a:rPr lang="en-US" altLang="zh-CN" i="1" dirty="0" smtClean="0"/>
              <a:t>t</a:t>
            </a:r>
            <a:r>
              <a:rPr lang="en-US" altLang="zh-CN" dirty="0" smtClean="0"/>
              <a:t>)</a:t>
            </a:r>
            <a:r>
              <a:rPr lang="zh-CN" altLang="en-US" dirty="0" smtClean="0"/>
              <a:t>，接收电压</a:t>
            </a:r>
            <a:r>
              <a:rPr lang="en-US" altLang="zh-CN" i="1" dirty="0" smtClean="0"/>
              <a:t>r</a:t>
            </a:r>
            <a:r>
              <a:rPr lang="en-US" altLang="zh-CN" dirty="0" smtClean="0"/>
              <a:t>(</a:t>
            </a:r>
            <a:r>
              <a:rPr lang="en-US" altLang="zh-CN" i="1" dirty="0" smtClean="0"/>
              <a:t>t</a:t>
            </a:r>
            <a:r>
              <a:rPr lang="en-US" altLang="zh-CN" dirty="0" smtClean="0"/>
              <a:t>)</a:t>
            </a:r>
            <a:r>
              <a:rPr lang="zh-CN" altLang="en-US" dirty="0" smtClean="0"/>
              <a:t>的</a:t>
            </a:r>
            <a:r>
              <a:rPr lang="en-US" altLang="zh-CN" i="1" dirty="0" smtClean="0"/>
              <a:t>k</a:t>
            </a:r>
            <a:r>
              <a:rPr lang="zh-CN" altLang="en-US" dirty="0" smtClean="0"/>
              <a:t>维联合概率密度函数为</a:t>
            </a:r>
          </a:p>
          <a:p>
            <a:endParaRPr lang="zh-CN" altLang="en-US" dirty="0" smtClean="0"/>
          </a:p>
          <a:p>
            <a:pPr lvl="1"/>
            <a:r>
              <a:rPr lang="zh-CN" altLang="en-US" dirty="0" smtClean="0"/>
              <a:t>式中 </a:t>
            </a:r>
            <a:r>
              <a:rPr lang="en-US" altLang="zh-CN" i="1" dirty="0" smtClean="0"/>
              <a:t>r = </a:t>
            </a:r>
            <a:r>
              <a:rPr lang="en-US" altLang="zh-CN" i="1" dirty="0" smtClean="0">
                <a:solidFill>
                  <a:srgbClr val="0000FF"/>
                </a:solidFill>
              </a:rPr>
              <a:t>s</a:t>
            </a:r>
            <a:r>
              <a:rPr lang="en-US" altLang="zh-CN" i="1" dirty="0" smtClean="0"/>
              <a:t> + </a:t>
            </a:r>
            <a:r>
              <a:rPr lang="en-US" altLang="zh-CN" i="1" dirty="0" smtClean="0">
                <a:solidFill>
                  <a:srgbClr val="C00000"/>
                </a:solidFill>
              </a:rPr>
              <a:t>n</a:t>
            </a:r>
            <a:r>
              <a:rPr lang="zh-CN" altLang="en-US" dirty="0" smtClean="0"/>
              <a:t>：</a:t>
            </a:r>
            <a:r>
              <a:rPr lang="en-US" altLang="zh-CN" dirty="0" smtClean="0"/>
              <a:t> </a:t>
            </a:r>
            <a:r>
              <a:rPr lang="en-US" altLang="zh-CN" i="1" dirty="0" smtClean="0"/>
              <a:t>k</a:t>
            </a:r>
            <a:r>
              <a:rPr lang="en-US" altLang="zh-CN" dirty="0" smtClean="0"/>
              <a:t> </a:t>
            </a:r>
            <a:r>
              <a:rPr lang="zh-CN" altLang="en-US" dirty="0" smtClean="0"/>
              <a:t>维矢量，一码元内接收电压的</a:t>
            </a:r>
            <a:r>
              <a:rPr lang="en-US" altLang="zh-CN" dirty="0" smtClean="0"/>
              <a:t>k</a:t>
            </a:r>
            <a:r>
              <a:rPr lang="zh-CN" altLang="en-US" dirty="0" smtClean="0"/>
              <a:t>个样值；</a:t>
            </a:r>
          </a:p>
          <a:p>
            <a:pPr lvl="1"/>
            <a:r>
              <a:rPr lang="zh-CN" altLang="en-US" dirty="0" smtClean="0"/>
              <a:t>    </a:t>
            </a:r>
            <a:r>
              <a:rPr lang="en-US" altLang="zh-CN" i="1" dirty="0" smtClean="0">
                <a:solidFill>
                  <a:srgbClr val="0000FF"/>
                </a:solidFill>
              </a:rPr>
              <a:t>s</a:t>
            </a:r>
            <a:r>
              <a:rPr lang="en-US" altLang="zh-CN" dirty="0" smtClean="0"/>
              <a:t> </a:t>
            </a:r>
            <a:r>
              <a:rPr lang="zh-CN" altLang="en-US" dirty="0" smtClean="0"/>
              <a:t>： </a:t>
            </a:r>
            <a:r>
              <a:rPr lang="en-US" altLang="zh-CN" i="1" dirty="0" smtClean="0"/>
              <a:t>k</a:t>
            </a:r>
            <a:r>
              <a:rPr lang="en-US" altLang="zh-CN" dirty="0" smtClean="0"/>
              <a:t> </a:t>
            </a:r>
            <a:r>
              <a:rPr lang="zh-CN" altLang="en-US" dirty="0" smtClean="0"/>
              <a:t>维，表示一个码元内</a:t>
            </a:r>
            <a:r>
              <a:rPr lang="zh-CN" altLang="en-US" dirty="0" smtClean="0">
                <a:solidFill>
                  <a:srgbClr val="0000FF"/>
                </a:solidFill>
              </a:rPr>
              <a:t>信号电压</a:t>
            </a:r>
            <a:r>
              <a:rPr lang="zh-CN" altLang="en-US" dirty="0" smtClean="0"/>
              <a:t>的</a:t>
            </a:r>
            <a:r>
              <a:rPr lang="en-US" altLang="zh-CN" dirty="0" smtClean="0"/>
              <a:t>k</a:t>
            </a:r>
            <a:r>
              <a:rPr lang="zh-CN" altLang="en-US" dirty="0" smtClean="0"/>
              <a:t>个抽样值。	</a:t>
            </a:r>
            <a:endParaRPr lang="zh-CN" altLang="en-US" dirty="0"/>
          </a:p>
        </p:txBody>
      </p:sp>
      <p:sp>
        <p:nvSpPr>
          <p:cNvPr id="6" name="灯片编号占位符 5"/>
          <p:cNvSpPr>
            <a:spLocks noGrp="1"/>
          </p:cNvSpPr>
          <p:nvPr>
            <p:ph type="sldNum" sz="quarter" idx="12"/>
          </p:nvPr>
        </p:nvSpPr>
        <p:spPr/>
        <p:txBody>
          <a:bodyPr/>
          <a:lstStyle/>
          <a:p>
            <a:fld id="{9AB1E045-3584-45DB-B8BA-027BBDF01F2B}" type="slidenum">
              <a:rPr lang="en-US" altLang="zh-CN" smtClean="0"/>
              <a:pPr/>
              <a:t>10</a:t>
            </a:fld>
            <a:endParaRPr lang="en-US" altLang="zh-CN"/>
          </a:p>
        </p:txBody>
      </p:sp>
      <p:sp>
        <p:nvSpPr>
          <p:cNvPr id="29701" name="Rectangle 5"/>
          <p:cNvSpPr>
            <a:spLocks noChangeArrowheads="1"/>
          </p:cNvSpPr>
          <p:nvPr/>
        </p:nvSpPr>
        <p:spPr bwMode="auto">
          <a:xfrm>
            <a:off x="0" y="31670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9700" name="Object 4"/>
          <p:cNvGraphicFramePr>
            <a:graphicFrameLocks noChangeAspect="1"/>
          </p:cNvGraphicFramePr>
          <p:nvPr/>
        </p:nvGraphicFramePr>
        <p:xfrm>
          <a:off x="1979712" y="4221088"/>
          <a:ext cx="4994275" cy="882650"/>
        </p:xfrm>
        <a:graphic>
          <a:graphicData uri="http://schemas.openxmlformats.org/presentationml/2006/ole">
            <mc:AlternateContent xmlns:mc="http://schemas.openxmlformats.org/markup-compatibility/2006">
              <mc:Choice xmlns:v="urn:schemas-microsoft-com:vml" Requires="v">
                <p:oleObj spid="_x0000_s178246" name="公式" r:id="rId3" imgW="2959100" imgH="520700" progId="Equation.3">
                  <p:embed/>
                </p:oleObj>
              </mc:Choice>
              <mc:Fallback>
                <p:oleObj name="公式" r:id="rId3" imgW="2959100" imgH="520700" progId="Equation.3">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4221088"/>
                        <a:ext cx="4994275" cy="88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椭圆 6"/>
          <p:cNvSpPr/>
          <p:nvPr/>
        </p:nvSpPr>
        <p:spPr>
          <a:xfrm>
            <a:off x="2195736" y="4365104"/>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 calcmode="lin" valueType="num">
                                      <p:cBhvr additive="base">
                                        <p:cTn id="7" dur="5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699">
                                            <p:txEl>
                                              <p:pRg st="2" end="2"/>
                                            </p:txEl>
                                          </p:spTgt>
                                        </p:tgtEl>
                                        <p:attrNameLst>
                                          <p:attrName>style.visibility</p:attrName>
                                        </p:attrNameLst>
                                      </p:cBhvr>
                                      <p:to>
                                        <p:strVal val="visible"/>
                                      </p:to>
                                    </p:set>
                                    <p:anim calcmode="lin" valueType="num">
                                      <p:cBhvr additive="base">
                                        <p:cTn id="13" dur="5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699">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9700"/>
                                        </p:tgtEl>
                                        <p:attrNameLst>
                                          <p:attrName>style.visibility</p:attrName>
                                        </p:attrNameLst>
                                      </p:cBhvr>
                                      <p:to>
                                        <p:strVal val="visible"/>
                                      </p:to>
                                    </p:set>
                                    <p:anim calcmode="lin" valueType="num">
                                      <p:cBhvr additive="base">
                                        <p:cTn id="17" dur="500" fill="hold"/>
                                        <p:tgtEl>
                                          <p:spTgt spid="29700"/>
                                        </p:tgtEl>
                                        <p:attrNameLst>
                                          <p:attrName>ppt_x</p:attrName>
                                        </p:attrNameLst>
                                      </p:cBhvr>
                                      <p:tavLst>
                                        <p:tav tm="0">
                                          <p:val>
                                            <p:strVal val="#ppt_x"/>
                                          </p:val>
                                        </p:tav>
                                        <p:tav tm="100000">
                                          <p:val>
                                            <p:strVal val="#ppt_x"/>
                                          </p:val>
                                        </p:tav>
                                      </p:tavLst>
                                    </p:anim>
                                    <p:anim calcmode="lin" valueType="num">
                                      <p:cBhvr additive="base">
                                        <p:cTn id="18" dur="500" fill="hold"/>
                                        <p:tgtEl>
                                          <p:spTgt spid="2970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9699">
                                            <p:txEl>
                                              <p:pRg st="4" end="4"/>
                                            </p:txEl>
                                          </p:spTgt>
                                        </p:tgtEl>
                                        <p:attrNameLst>
                                          <p:attrName>style.visibility</p:attrName>
                                        </p:attrNameLst>
                                      </p:cBhvr>
                                      <p:to>
                                        <p:strVal val="visible"/>
                                      </p:to>
                                    </p:set>
                                    <p:anim calcmode="lin" valueType="num">
                                      <p:cBhvr additive="base">
                                        <p:cTn id="23" dur="5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9699">
                                            <p:txEl>
                                              <p:pRg st="4" end="4"/>
                                            </p:txEl>
                                          </p:spTgt>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9699">
                                            <p:txEl>
                                              <p:pRg st="5" end="5"/>
                                            </p:txEl>
                                          </p:spTgt>
                                        </p:tgtEl>
                                        <p:attrNameLst>
                                          <p:attrName>style.visibility</p:attrName>
                                        </p:attrNameLst>
                                      </p:cBhvr>
                                      <p:to>
                                        <p:strVal val="visible"/>
                                      </p:to>
                                    </p:set>
                                    <p:anim calcmode="lin" valueType="num">
                                      <p:cBhvr additive="base">
                                        <p:cTn id="34" dur="500" fill="hold"/>
                                        <p:tgtEl>
                                          <p:spTgt spid="29699">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96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endParaRPr lang="zh-CN" altLang="en-US" dirty="0"/>
          </a:p>
        </p:txBody>
      </p:sp>
      <p:sp>
        <p:nvSpPr>
          <p:cNvPr id="30723" name="Rectangle 3"/>
          <p:cNvSpPr>
            <a:spLocks noGrp="1" noChangeArrowheads="1"/>
          </p:cNvSpPr>
          <p:nvPr>
            <p:ph type="body" idx="1"/>
          </p:nvPr>
        </p:nvSpPr>
        <p:spPr/>
        <p:txBody>
          <a:bodyPr>
            <a:normAutofit fontScale="92500" lnSpcReduction="20000"/>
          </a:bodyPr>
          <a:lstStyle/>
          <a:p>
            <a:r>
              <a:rPr lang="zh-CN" altLang="en-US" dirty="0" smtClean="0"/>
              <a:t>同理，发送码元“</a:t>
            </a:r>
            <a:r>
              <a:rPr lang="en-US" altLang="zh-CN" dirty="0" smtClean="0"/>
              <a:t>1</a:t>
            </a:r>
            <a:r>
              <a:rPr lang="zh-CN" altLang="en-US" dirty="0" smtClean="0"/>
              <a:t>”，波形为</a:t>
            </a:r>
            <a:r>
              <a:rPr lang="en-US" altLang="zh-CN" i="1" dirty="0" smtClean="0"/>
              <a:t>s</a:t>
            </a:r>
            <a:r>
              <a:rPr lang="en-US" altLang="zh-CN" baseline="-25000" dirty="0" smtClean="0"/>
              <a:t>1</a:t>
            </a:r>
            <a:r>
              <a:rPr lang="en-US" altLang="zh-CN" dirty="0" smtClean="0"/>
              <a:t>(t)</a:t>
            </a:r>
            <a:r>
              <a:rPr lang="zh-CN" altLang="en-US" dirty="0" smtClean="0"/>
              <a:t>，接收电压</a:t>
            </a:r>
            <a:r>
              <a:rPr lang="en-US" altLang="zh-CN" i="1" dirty="0" smtClean="0"/>
              <a:t>r(t)</a:t>
            </a:r>
            <a:r>
              <a:rPr lang="zh-CN" altLang="en-US" dirty="0" smtClean="0"/>
              <a:t>的</a:t>
            </a:r>
            <a:r>
              <a:rPr lang="en-US" altLang="zh-CN" i="1" dirty="0" smtClean="0"/>
              <a:t>k</a:t>
            </a:r>
            <a:r>
              <a:rPr lang="zh-CN" altLang="en-US" dirty="0" smtClean="0"/>
              <a:t>维联合概率密度函数为</a:t>
            </a:r>
          </a:p>
          <a:p>
            <a:pPr lvl="1"/>
            <a:endParaRPr lang="zh-CN" altLang="en-US" dirty="0" smtClean="0"/>
          </a:p>
          <a:p>
            <a:pPr lvl="1"/>
            <a:endParaRPr lang="zh-CN" altLang="en-US" dirty="0" smtClean="0"/>
          </a:p>
          <a:p>
            <a:r>
              <a:rPr lang="zh-CN" altLang="en-US" dirty="0" smtClean="0">
                <a:solidFill>
                  <a:srgbClr val="0000FF"/>
                </a:solidFill>
              </a:rPr>
              <a:t>扩展</a:t>
            </a:r>
            <a:r>
              <a:rPr lang="zh-CN" altLang="en-US" dirty="0" smtClean="0"/>
              <a:t>：若通信系统传输的是</a:t>
            </a:r>
            <a:r>
              <a:rPr lang="en-US" altLang="zh-CN" dirty="0" smtClean="0">
                <a:solidFill>
                  <a:srgbClr val="0000FF"/>
                </a:solidFill>
              </a:rPr>
              <a:t>M </a:t>
            </a:r>
            <a:r>
              <a:rPr lang="zh-CN" altLang="en-US" dirty="0" smtClean="0">
                <a:solidFill>
                  <a:srgbClr val="0000FF"/>
                </a:solidFill>
              </a:rPr>
              <a:t>进制</a:t>
            </a:r>
            <a:r>
              <a:rPr lang="zh-CN" altLang="en-US" dirty="0" smtClean="0"/>
              <a:t>码元，即可能发送</a:t>
            </a:r>
            <a:r>
              <a:rPr lang="en-US" altLang="zh-CN" i="1" dirty="0" smtClean="0"/>
              <a:t>s</a:t>
            </a:r>
            <a:r>
              <a:rPr lang="en-US" altLang="zh-CN" baseline="-25000" dirty="0" smtClean="0"/>
              <a:t>1</a:t>
            </a:r>
            <a:r>
              <a:rPr lang="zh-CN" altLang="en-US" dirty="0" smtClean="0"/>
              <a:t>，</a:t>
            </a:r>
            <a:r>
              <a:rPr lang="en-US" altLang="zh-CN" i="1" dirty="0" smtClean="0"/>
              <a:t>s</a:t>
            </a:r>
            <a:r>
              <a:rPr lang="en-US" altLang="zh-CN" baseline="-25000" dirty="0" smtClean="0"/>
              <a:t>2</a:t>
            </a:r>
            <a:r>
              <a:rPr lang="zh-CN" altLang="en-US" dirty="0" smtClean="0"/>
              <a:t>，</a:t>
            </a:r>
            <a:r>
              <a:rPr lang="en-US" altLang="zh-CN" dirty="0" smtClean="0"/>
              <a:t>…</a:t>
            </a:r>
            <a:r>
              <a:rPr lang="zh-CN" altLang="en-US" dirty="0" smtClean="0"/>
              <a:t>，</a:t>
            </a:r>
            <a:r>
              <a:rPr lang="en-US" altLang="zh-CN" i="1" dirty="0" err="1" smtClean="0"/>
              <a:t>s</a:t>
            </a:r>
            <a:r>
              <a:rPr lang="en-US" altLang="zh-CN" i="1" baseline="-25000" dirty="0" err="1" smtClean="0"/>
              <a:t>i</a:t>
            </a:r>
            <a:r>
              <a:rPr lang="zh-CN" altLang="en-US" dirty="0" smtClean="0"/>
              <a:t>，</a:t>
            </a:r>
            <a:r>
              <a:rPr lang="en-US" altLang="zh-CN" dirty="0" smtClean="0"/>
              <a:t>…</a:t>
            </a:r>
            <a:r>
              <a:rPr lang="zh-CN" altLang="en-US" dirty="0" smtClean="0"/>
              <a:t>，</a:t>
            </a:r>
            <a:r>
              <a:rPr lang="en-US" altLang="zh-CN" i="1" dirty="0" err="1" smtClean="0"/>
              <a:t>s</a:t>
            </a:r>
            <a:r>
              <a:rPr lang="en-US" altLang="zh-CN" i="1" baseline="-25000" dirty="0" err="1" smtClean="0"/>
              <a:t>M</a:t>
            </a:r>
            <a:r>
              <a:rPr lang="zh-CN" altLang="en-US" dirty="0" smtClean="0"/>
              <a:t>之一，按上述原理，当发送码元是</a:t>
            </a:r>
            <a:r>
              <a:rPr lang="en-US" altLang="zh-CN" i="1" dirty="0" err="1" smtClean="0"/>
              <a:t>s</a:t>
            </a:r>
            <a:r>
              <a:rPr lang="en-US" altLang="zh-CN" i="1" baseline="-25000" dirty="0" err="1" smtClean="0"/>
              <a:t>i</a:t>
            </a:r>
            <a:r>
              <a:rPr lang="zh-CN" altLang="en-US" dirty="0" smtClean="0"/>
              <a:t>时，接收电压的</a:t>
            </a:r>
            <a:r>
              <a:rPr lang="en-US" altLang="zh-CN" i="1" dirty="0" smtClean="0"/>
              <a:t>k</a:t>
            </a:r>
            <a:r>
              <a:rPr lang="zh-CN" altLang="en-US" dirty="0" smtClean="0"/>
              <a:t>维联合概率密度函数为</a:t>
            </a:r>
          </a:p>
          <a:p>
            <a:pPr lvl="1"/>
            <a:endParaRPr lang="zh-CN" altLang="en-US" dirty="0" smtClean="0"/>
          </a:p>
          <a:p>
            <a:endParaRPr lang="zh-CN" altLang="en-US" dirty="0" smtClean="0"/>
          </a:p>
          <a:p>
            <a:r>
              <a:rPr lang="zh-CN" altLang="en-US" dirty="0" smtClean="0"/>
              <a:t>需记住，以上三式中的</a:t>
            </a:r>
            <a:r>
              <a:rPr lang="en-US" altLang="zh-CN" dirty="0" smtClean="0"/>
              <a:t>k </a:t>
            </a:r>
            <a:r>
              <a:rPr lang="zh-CN" altLang="en-US" dirty="0" smtClean="0"/>
              <a:t>维联合概率密度函数不是时间</a:t>
            </a:r>
            <a:r>
              <a:rPr lang="en-US" altLang="zh-CN" dirty="0" smtClean="0"/>
              <a:t>t</a:t>
            </a:r>
            <a:r>
              <a:rPr lang="zh-CN" altLang="en-US" dirty="0" smtClean="0"/>
              <a:t>的函数，并且是一个标量，而</a:t>
            </a:r>
            <a:r>
              <a:rPr lang="en-US" altLang="zh-CN" dirty="0" smtClean="0"/>
              <a:t>r </a:t>
            </a:r>
            <a:r>
              <a:rPr lang="zh-CN" altLang="en-US" dirty="0" smtClean="0"/>
              <a:t>仍是</a:t>
            </a:r>
            <a:r>
              <a:rPr lang="en-US" altLang="zh-CN" dirty="0" smtClean="0"/>
              <a:t>k</a:t>
            </a:r>
            <a:r>
              <a:rPr lang="zh-CN" altLang="en-US" dirty="0" smtClean="0"/>
              <a:t>维空间中的一个点，是一个矢量。</a:t>
            </a:r>
            <a:endParaRPr lang="zh-CN" altLang="en-US" dirty="0"/>
          </a:p>
        </p:txBody>
      </p:sp>
      <p:sp>
        <p:nvSpPr>
          <p:cNvPr id="8" name="灯片编号占位符 5"/>
          <p:cNvSpPr>
            <a:spLocks noGrp="1"/>
          </p:cNvSpPr>
          <p:nvPr>
            <p:ph type="sldNum" sz="quarter" idx="12"/>
          </p:nvPr>
        </p:nvSpPr>
        <p:spPr/>
        <p:txBody>
          <a:bodyPr/>
          <a:lstStyle/>
          <a:p>
            <a:fld id="{53D3FAF9-5466-48E9-BCC2-21D02BE2B52E}" type="slidenum">
              <a:rPr lang="en-US" altLang="zh-CN" smtClean="0"/>
              <a:pPr/>
              <a:t>11</a:t>
            </a:fld>
            <a:endParaRPr lang="en-US" altLang="zh-CN"/>
          </a:p>
        </p:txBody>
      </p:sp>
      <p:sp>
        <p:nvSpPr>
          <p:cNvPr id="30725" name="Rectangle 5"/>
          <p:cNvSpPr>
            <a:spLocks noChangeArrowheads="1"/>
          </p:cNvSpPr>
          <p:nvPr/>
        </p:nvSpPr>
        <p:spPr bwMode="auto">
          <a:xfrm>
            <a:off x="0" y="31670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0724" name="Object 4"/>
          <p:cNvGraphicFramePr>
            <a:graphicFrameLocks noChangeAspect="1"/>
          </p:cNvGraphicFramePr>
          <p:nvPr/>
        </p:nvGraphicFramePr>
        <p:xfrm>
          <a:off x="2123728" y="1772816"/>
          <a:ext cx="4814887" cy="860425"/>
        </p:xfrm>
        <a:graphic>
          <a:graphicData uri="http://schemas.openxmlformats.org/presentationml/2006/ole">
            <mc:AlternateContent xmlns:mc="http://schemas.openxmlformats.org/markup-compatibility/2006">
              <mc:Choice xmlns:v="urn:schemas-microsoft-com:vml" Requires="v">
                <p:oleObj spid="_x0000_s179338" name="公式" r:id="rId3" imgW="2933700" imgH="520700" progId="Equation.3">
                  <p:embed/>
                </p:oleObj>
              </mc:Choice>
              <mc:Fallback>
                <p:oleObj name="公式" r:id="rId3" imgW="2933700" imgH="520700" progId="Equation.3">
                  <p:embed/>
                  <p:pic>
                    <p:nvPicPr>
                      <p:cNvPr id="0" name="Picture 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1772816"/>
                        <a:ext cx="4814887"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7" name="Rectangle 7"/>
          <p:cNvSpPr>
            <a:spLocks noChangeArrowheads="1"/>
          </p:cNvSpPr>
          <p:nvPr/>
        </p:nvSpPr>
        <p:spPr bwMode="auto">
          <a:xfrm>
            <a:off x="0" y="31670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0726" name="Object 6"/>
          <p:cNvGraphicFramePr>
            <a:graphicFrameLocks noChangeAspect="1"/>
          </p:cNvGraphicFramePr>
          <p:nvPr/>
        </p:nvGraphicFramePr>
        <p:xfrm>
          <a:off x="1763688" y="3861048"/>
          <a:ext cx="5175250" cy="927100"/>
        </p:xfrm>
        <a:graphic>
          <a:graphicData uri="http://schemas.openxmlformats.org/presentationml/2006/ole">
            <mc:AlternateContent xmlns:mc="http://schemas.openxmlformats.org/markup-compatibility/2006">
              <mc:Choice xmlns:v="urn:schemas-microsoft-com:vml" Requires="v">
                <p:oleObj spid="_x0000_s179339" name="公式" r:id="rId5" imgW="2921000" imgH="520700" progId="Equation.3">
                  <p:embed/>
                </p:oleObj>
              </mc:Choice>
              <mc:Fallback>
                <p:oleObj name="公式" r:id="rId5" imgW="2921000" imgH="520700" progId="Equation.3">
                  <p:embed/>
                  <p:pic>
                    <p:nvPicPr>
                      <p:cNvPr id="0" name="Picture 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688" y="3861048"/>
                        <a:ext cx="5175250"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椭圆 8"/>
          <p:cNvSpPr/>
          <p:nvPr/>
        </p:nvSpPr>
        <p:spPr>
          <a:xfrm>
            <a:off x="5868144" y="1916832"/>
            <a:ext cx="576064" cy="5760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868144" y="4005064"/>
            <a:ext cx="576064" cy="5760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anim calcmode="lin" valueType="num">
                                      <p:cBhvr additive="base">
                                        <p:cTn id="13" dur="5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0726"/>
                                        </p:tgtEl>
                                        <p:attrNameLst>
                                          <p:attrName>style.visibility</p:attrName>
                                        </p:attrNameLst>
                                      </p:cBhvr>
                                      <p:to>
                                        <p:strVal val="visible"/>
                                      </p:to>
                                    </p:set>
                                    <p:anim calcmode="lin" valueType="num">
                                      <p:cBhvr additive="base">
                                        <p:cTn id="17" dur="500" fill="hold"/>
                                        <p:tgtEl>
                                          <p:spTgt spid="30726"/>
                                        </p:tgtEl>
                                        <p:attrNameLst>
                                          <p:attrName>ppt_x</p:attrName>
                                        </p:attrNameLst>
                                      </p:cBhvr>
                                      <p:tavLst>
                                        <p:tav tm="0">
                                          <p:val>
                                            <p:strVal val="#ppt_x"/>
                                          </p:val>
                                        </p:tav>
                                        <p:tav tm="100000">
                                          <p:val>
                                            <p:strVal val="#ppt_x"/>
                                          </p:val>
                                        </p:tav>
                                      </p:tavLst>
                                    </p:anim>
                                    <p:anim calcmode="lin" valueType="num">
                                      <p:cBhvr additive="base">
                                        <p:cTn id="18" dur="500" fill="hold"/>
                                        <p:tgtEl>
                                          <p:spTgt spid="30726"/>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0723">
                                            <p:txEl>
                                              <p:pRg st="6" end="6"/>
                                            </p:txEl>
                                          </p:spTgt>
                                        </p:tgtEl>
                                        <p:attrNameLst>
                                          <p:attrName>style.visibility</p:attrName>
                                        </p:attrNameLst>
                                      </p:cBhvr>
                                      <p:to>
                                        <p:strVal val="visible"/>
                                      </p:to>
                                    </p:set>
                                    <p:anim calcmode="lin" valueType="num">
                                      <p:cBhvr additive="base">
                                        <p:cTn id="28" dur="500" fill="hold"/>
                                        <p:tgtEl>
                                          <p:spTgt spid="30723">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072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第</a:t>
            </a:r>
            <a:r>
              <a:rPr lang="en-US" altLang="zh-CN" sz="3600" dirty="0" smtClean="0"/>
              <a:t>10</a:t>
            </a:r>
            <a:r>
              <a:rPr lang="zh-CN" altLang="en-US" sz="3600" dirty="0" smtClean="0"/>
              <a:t>章 数字信号最佳接收</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10.1 </a:t>
            </a:r>
            <a:r>
              <a:rPr lang="zh-CN" altLang="en-US" dirty="0" smtClean="0"/>
              <a:t>数字信号的统计特性</a:t>
            </a:r>
          </a:p>
          <a:p>
            <a:r>
              <a:rPr lang="en-US" altLang="zh-CN" dirty="0" smtClean="0">
                <a:solidFill>
                  <a:srgbClr val="0000FF"/>
                </a:solidFill>
              </a:rPr>
              <a:t>10.2 </a:t>
            </a:r>
            <a:r>
              <a:rPr lang="zh-CN" altLang="en-US" dirty="0" smtClean="0">
                <a:solidFill>
                  <a:srgbClr val="0000FF"/>
                </a:solidFill>
              </a:rPr>
              <a:t>数字信号的最佳接收</a:t>
            </a:r>
          </a:p>
          <a:p>
            <a:r>
              <a:rPr lang="en-US" altLang="zh-CN" dirty="0" smtClean="0"/>
              <a:t>10.3 </a:t>
            </a:r>
            <a:r>
              <a:rPr lang="zh-CN" altLang="en-US" dirty="0" smtClean="0"/>
              <a:t>确知数字信号的最佳接收机</a:t>
            </a:r>
          </a:p>
          <a:p>
            <a:r>
              <a:rPr lang="en-US" altLang="zh-CN" dirty="0" smtClean="0"/>
              <a:t>10.4 </a:t>
            </a:r>
            <a:r>
              <a:rPr lang="zh-CN" altLang="en-US" dirty="0" smtClean="0"/>
              <a:t>确知数字信号最佳接收的误码率</a:t>
            </a:r>
          </a:p>
          <a:p>
            <a:r>
              <a:rPr lang="en-US" altLang="zh-CN" dirty="0" smtClean="0"/>
              <a:t>10.5 </a:t>
            </a:r>
            <a:r>
              <a:rPr lang="zh-CN" altLang="en-US" dirty="0" smtClean="0"/>
              <a:t>随相数字信号的最佳接收</a:t>
            </a:r>
            <a:endParaRPr lang="en-US" altLang="zh-CN" dirty="0" smtClean="0"/>
          </a:p>
          <a:p>
            <a:r>
              <a:rPr lang="en-US" altLang="zh-CN" dirty="0" smtClean="0"/>
              <a:t>10.6 </a:t>
            </a:r>
            <a:r>
              <a:rPr lang="zh-CN" altLang="en-US" dirty="0" smtClean="0"/>
              <a:t>起伏数字信号的最佳接收</a:t>
            </a:r>
          </a:p>
          <a:p>
            <a:r>
              <a:rPr lang="en-US" altLang="zh-CN" dirty="0" smtClean="0"/>
              <a:t>10.7 </a:t>
            </a:r>
            <a:r>
              <a:rPr lang="zh-CN" altLang="en-US" dirty="0" smtClean="0"/>
              <a:t>实际接收机和最佳接收机的性能比较</a:t>
            </a:r>
          </a:p>
          <a:p>
            <a:r>
              <a:rPr lang="en-US" altLang="zh-CN" dirty="0" smtClean="0"/>
              <a:t>10.8 </a:t>
            </a:r>
            <a:r>
              <a:rPr lang="zh-CN" altLang="en-US" dirty="0" smtClean="0"/>
              <a:t>数字信号的匹配滤波接收法</a:t>
            </a:r>
          </a:p>
          <a:p>
            <a:r>
              <a:rPr lang="en-US" altLang="zh-CN" dirty="0" smtClean="0"/>
              <a:t>10.9 </a:t>
            </a:r>
            <a:r>
              <a:rPr lang="zh-CN" altLang="en-US" dirty="0" smtClean="0"/>
              <a:t>最佳基带传输系统</a:t>
            </a:r>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12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dirty="0" smtClean="0"/>
              <a:t>10.2 </a:t>
            </a:r>
            <a:r>
              <a:rPr lang="zh-CN" altLang="en-US" dirty="0" smtClean="0"/>
              <a:t>数字信号的最佳接收</a:t>
            </a:r>
          </a:p>
        </p:txBody>
      </p:sp>
      <p:sp>
        <p:nvSpPr>
          <p:cNvPr id="31747" name="Rectangle 3"/>
          <p:cNvSpPr>
            <a:spLocks noGrp="1" noChangeArrowheads="1"/>
          </p:cNvSpPr>
          <p:nvPr>
            <p:ph type="body" idx="1"/>
          </p:nvPr>
        </p:nvSpPr>
        <p:spPr/>
        <p:txBody>
          <a:bodyPr>
            <a:normAutofit fontScale="92500" lnSpcReduction="10000"/>
          </a:bodyPr>
          <a:lstStyle/>
          <a:p>
            <a:r>
              <a:rPr lang="zh-CN" altLang="en-US" dirty="0" smtClean="0">
                <a:solidFill>
                  <a:srgbClr val="0000FF"/>
                </a:solidFill>
              </a:rPr>
              <a:t>“最佳”的准则</a:t>
            </a:r>
            <a:r>
              <a:rPr lang="zh-CN" altLang="en-US" dirty="0" smtClean="0"/>
              <a:t>：错误概率最小</a:t>
            </a:r>
          </a:p>
          <a:p>
            <a:r>
              <a:rPr lang="zh-CN" altLang="en-US" dirty="0" smtClean="0">
                <a:solidFill>
                  <a:srgbClr val="0000FF"/>
                </a:solidFill>
              </a:rPr>
              <a:t>产生错误的原因</a:t>
            </a:r>
            <a:r>
              <a:rPr lang="zh-CN" altLang="en-US" dirty="0" smtClean="0"/>
              <a:t>：暂不考虑失真的影响，主要讨论二进制数字通信系统中如何使</a:t>
            </a:r>
            <a:r>
              <a:rPr lang="zh-CN" altLang="en-US" dirty="0" smtClean="0">
                <a:solidFill>
                  <a:srgbClr val="FF0000"/>
                </a:solidFill>
              </a:rPr>
              <a:t>噪声引起的错误概率最小</a:t>
            </a:r>
            <a:r>
              <a:rPr lang="zh-CN" altLang="en-US" dirty="0" smtClean="0"/>
              <a:t>。</a:t>
            </a:r>
          </a:p>
          <a:p>
            <a:r>
              <a:rPr lang="zh-CN" altLang="en-US" dirty="0" smtClean="0">
                <a:solidFill>
                  <a:srgbClr val="0000FF"/>
                </a:solidFill>
              </a:rPr>
              <a:t>判决规则</a:t>
            </a:r>
          </a:p>
          <a:p>
            <a:pPr lvl="1"/>
            <a:r>
              <a:rPr lang="zh-CN" altLang="en-US" dirty="0" smtClean="0"/>
              <a:t>设在二进制通信系统中发送码元“</a:t>
            </a:r>
            <a:r>
              <a:rPr lang="en-US" altLang="zh-CN" dirty="0" smtClean="0"/>
              <a:t>1”</a:t>
            </a:r>
            <a:r>
              <a:rPr lang="zh-CN" altLang="en-US" dirty="0" smtClean="0"/>
              <a:t>的概率为</a:t>
            </a:r>
            <a:r>
              <a:rPr lang="en-US" altLang="zh-CN" dirty="0" smtClean="0"/>
              <a:t>P(1)</a:t>
            </a:r>
            <a:r>
              <a:rPr lang="zh-CN" altLang="en-US" dirty="0" smtClean="0"/>
              <a:t>，发送码元“</a:t>
            </a:r>
            <a:r>
              <a:rPr lang="en-US" altLang="zh-CN" dirty="0" smtClean="0"/>
              <a:t>0”</a:t>
            </a:r>
            <a:r>
              <a:rPr lang="zh-CN" altLang="en-US" dirty="0" smtClean="0"/>
              <a:t>的概率为</a:t>
            </a:r>
            <a:r>
              <a:rPr lang="en-US" altLang="zh-CN" dirty="0" smtClean="0"/>
              <a:t>P(0)</a:t>
            </a:r>
            <a:r>
              <a:rPr lang="zh-CN" altLang="en-US" dirty="0" smtClean="0"/>
              <a:t>，则</a:t>
            </a:r>
            <a:r>
              <a:rPr lang="zh-CN" altLang="en-US" dirty="0" smtClean="0">
                <a:solidFill>
                  <a:srgbClr val="0000FF"/>
                </a:solidFill>
              </a:rPr>
              <a:t>总误码率</a:t>
            </a:r>
            <a:r>
              <a:rPr lang="en-US" altLang="zh-CN" i="1" dirty="0" err="1" smtClean="0">
                <a:solidFill>
                  <a:srgbClr val="0000FF"/>
                </a:solidFill>
              </a:rPr>
              <a:t>P</a:t>
            </a:r>
            <a:r>
              <a:rPr lang="en-US" altLang="zh-CN" i="1" baseline="-25000" dirty="0" err="1" smtClean="0">
                <a:solidFill>
                  <a:srgbClr val="0000FF"/>
                </a:solidFill>
              </a:rPr>
              <a:t>e</a:t>
            </a:r>
            <a:r>
              <a:rPr lang="zh-CN" altLang="en-US" dirty="0" smtClean="0"/>
              <a:t>等于</a:t>
            </a:r>
          </a:p>
          <a:p>
            <a:pPr lvl="1"/>
            <a:endParaRPr lang="zh-CN" altLang="en-US" dirty="0" smtClean="0"/>
          </a:p>
          <a:p>
            <a:pPr lvl="1"/>
            <a:r>
              <a:rPr lang="zh-CN" altLang="en-US" dirty="0" smtClean="0"/>
              <a:t>式中</a:t>
            </a:r>
          </a:p>
          <a:p>
            <a:pPr lvl="1"/>
            <a:r>
              <a:rPr lang="zh-CN" altLang="en-US" dirty="0" smtClean="0"/>
              <a:t>	</a:t>
            </a:r>
            <a:r>
              <a:rPr lang="en-US" altLang="zh-CN" i="1" dirty="0" smtClean="0"/>
              <a:t>P</a:t>
            </a:r>
            <a:r>
              <a:rPr lang="en-US" altLang="zh-CN" baseline="-25000" dirty="0" smtClean="0"/>
              <a:t>e1</a:t>
            </a:r>
            <a:r>
              <a:rPr lang="en-US" altLang="zh-CN" dirty="0" smtClean="0"/>
              <a:t> = </a:t>
            </a:r>
            <a:r>
              <a:rPr lang="en-US" altLang="zh-CN" i="1" dirty="0" smtClean="0"/>
              <a:t>P</a:t>
            </a:r>
            <a:r>
              <a:rPr lang="en-US" altLang="zh-CN" dirty="0" smtClean="0"/>
              <a:t>(0/1) </a:t>
            </a:r>
            <a:r>
              <a:rPr lang="zh-CN" altLang="en-US" dirty="0" smtClean="0"/>
              <a:t>－ 发送“</a:t>
            </a:r>
            <a:r>
              <a:rPr lang="en-US" altLang="zh-CN" dirty="0" smtClean="0"/>
              <a:t>1”</a:t>
            </a:r>
            <a:r>
              <a:rPr lang="zh-CN" altLang="en-US" dirty="0" smtClean="0"/>
              <a:t>时，收到“</a:t>
            </a:r>
            <a:r>
              <a:rPr lang="en-US" altLang="zh-CN" dirty="0" smtClean="0"/>
              <a:t>0”</a:t>
            </a:r>
            <a:r>
              <a:rPr lang="zh-CN" altLang="en-US" dirty="0" smtClean="0"/>
              <a:t>的条件概率；</a:t>
            </a:r>
          </a:p>
          <a:p>
            <a:pPr lvl="1"/>
            <a:r>
              <a:rPr lang="zh-CN" altLang="en-US" dirty="0" smtClean="0"/>
              <a:t>	 </a:t>
            </a:r>
            <a:r>
              <a:rPr lang="en-US" altLang="zh-CN" i="1" dirty="0" smtClean="0"/>
              <a:t>P</a:t>
            </a:r>
            <a:r>
              <a:rPr lang="en-US" altLang="zh-CN" baseline="-25000" dirty="0" smtClean="0"/>
              <a:t>e0</a:t>
            </a:r>
            <a:r>
              <a:rPr lang="en-US" altLang="zh-CN" dirty="0" smtClean="0"/>
              <a:t> = </a:t>
            </a:r>
            <a:r>
              <a:rPr lang="en-US" altLang="zh-CN" i="1" dirty="0" smtClean="0"/>
              <a:t>P</a:t>
            </a:r>
            <a:r>
              <a:rPr lang="en-US" altLang="zh-CN" dirty="0" smtClean="0"/>
              <a:t>(1/0) </a:t>
            </a:r>
            <a:r>
              <a:rPr lang="zh-CN" altLang="en-US" dirty="0" smtClean="0"/>
              <a:t>－ 发送“</a:t>
            </a:r>
            <a:r>
              <a:rPr lang="en-US" altLang="zh-CN" dirty="0" smtClean="0"/>
              <a:t>0”</a:t>
            </a:r>
            <a:r>
              <a:rPr lang="zh-CN" altLang="en-US" dirty="0" smtClean="0"/>
              <a:t>时，收到“</a:t>
            </a:r>
            <a:r>
              <a:rPr lang="en-US" altLang="zh-CN" dirty="0" smtClean="0"/>
              <a:t>1”</a:t>
            </a:r>
            <a:r>
              <a:rPr lang="zh-CN" altLang="en-US" dirty="0" smtClean="0"/>
              <a:t>的条件概率；</a:t>
            </a:r>
          </a:p>
          <a:p>
            <a:pPr lvl="1"/>
            <a:r>
              <a:rPr lang="zh-CN" altLang="en-US" dirty="0" smtClean="0"/>
              <a:t>	上面这两个条件概率称为</a:t>
            </a:r>
            <a:r>
              <a:rPr lang="zh-CN" altLang="en-US" dirty="0" smtClean="0">
                <a:solidFill>
                  <a:srgbClr val="0000FF"/>
                </a:solidFill>
              </a:rPr>
              <a:t>错误转移概率</a:t>
            </a:r>
            <a:r>
              <a:rPr lang="zh-CN" altLang="en-US" dirty="0" smtClean="0"/>
              <a:t>。</a:t>
            </a:r>
            <a:endParaRPr lang="zh-CN" altLang="en-US" dirty="0"/>
          </a:p>
        </p:txBody>
      </p:sp>
      <p:sp>
        <p:nvSpPr>
          <p:cNvPr id="6" name="灯片编号占位符 5"/>
          <p:cNvSpPr>
            <a:spLocks noGrp="1"/>
          </p:cNvSpPr>
          <p:nvPr>
            <p:ph type="sldNum" sz="quarter" idx="12"/>
          </p:nvPr>
        </p:nvSpPr>
        <p:spPr/>
        <p:txBody>
          <a:bodyPr/>
          <a:lstStyle/>
          <a:p>
            <a:fld id="{33D85857-3EA6-4C14-9327-66814E36B6E4}" type="slidenum">
              <a:rPr lang="en-US" altLang="zh-CN" smtClean="0"/>
              <a:pPr/>
              <a:t>13</a:t>
            </a:fld>
            <a:endParaRPr lang="en-US" altLang="zh-CN"/>
          </a:p>
        </p:txBody>
      </p:sp>
      <p:sp>
        <p:nvSpPr>
          <p:cNvPr id="31749" name="Rectangle 5"/>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1748" name="Object 4"/>
          <p:cNvGraphicFramePr>
            <a:graphicFrameLocks noChangeAspect="1"/>
          </p:cNvGraphicFramePr>
          <p:nvPr>
            <p:extLst>
              <p:ext uri="{D42A27DB-BD31-4B8C-83A1-F6EECF244321}">
                <p14:modId xmlns:p14="http://schemas.microsoft.com/office/powerpoint/2010/main" val="830066085"/>
              </p:ext>
            </p:extLst>
          </p:nvPr>
        </p:nvGraphicFramePr>
        <p:xfrm>
          <a:off x="2699792" y="4077072"/>
          <a:ext cx="2609850" cy="431800"/>
        </p:xfrm>
        <a:graphic>
          <a:graphicData uri="http://schemas.openxmlformats.org/presentationml/2006/ole">
            <mc:AlternateContent xmlns:mc="http://schemas.openxmlformats.org/markup-compatibility/2006">
              <mc:Choice xmlns:v="urn:schemas-microsoft-com:vml" Requires="v">
                <p:oleObj spid="_x0000_s180294" name="公式" r:id="rId3" imgW="1384300" imgH="228600" progId="Equation.3">
                  <p:embed/>
                </p:oleObj>
              </mc:Choice>
              <mc:Fallback>
                <p:oleObj name="公式" r:id="rId3" imgW="1384300" imgH="228600" progId="Equation.3">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4077072"/>
                        <a:ext cx="26098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anim calcmode="lin" valueType="num">
                                      <p:cBhvr additive="base">
                                        <p:cTn id="7" dur="500" fill="hold"/>
                                        <p:tgtEl>
                                          <p:spTgt spid="3174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747">
                                            <p:txEl>
                                              <p:pRg st="2" end="2"/>
                                            </p:txEl>
                                          </p:spTgt>
                                        </p:tgtEl>
                                        <p:attrNameLst>
                                          <p:attrName>style.visibility</p:attrName>
                                        </p:attrNameLst>
                                      </p:cBhvr>
                                      <p:to>
                                        <p:strVal val="visible"/>
                                      </p:to>
                                    </p:set>
                                    <p:anim calcmode="lin" valueType="num">
                                      <p:cBhvr additive="base">
                                        <p:cTn id="13" dur="500" fill="hold"/>
                                        <p:tgtEl>
                                          <p:spTgt spid="3174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7">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1747">
                                            <p:txEl>
                                              <p:pRg st="3" end="3"/>
                                            </p:txEl>
                                          </p:spTgt>
                                        </p:tgtEl>
                                        <p:attrNameLst>
                                          <p:attrName>style.visibility</p:attrName>
                                        </p:attrNameLst>
                                      </p:cBhvr>
                                      <p:to>
                                        <p:strVal val="visible"/>
                                      </p:to>
                                    </p:set>
                                    <p:anim calcmode="lin" valueType="num">
                                      <p:cBhvr additive="base">
                                        <p:cTn id="17" dur="500" fill="hold"/>
                                        <p:tgtEl>
                                          <p:spTgt spid="3174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1747">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1748"/>
                                        </p:tgtEl>
                                        <p:attrNameLst>
                                          <p:attrName>style.visibility</p:attrName>
                                        </p:attrNameLst>
                                      </p:cBhvr>
                                      <p:to>
                                        <p:strVal val="visible"/>
                                      </p:to>
                                    </p:set>
                                    <p:anim calcmode="lin" valueType="num">
                                      <p:cBhvr additive="base">
                                        <p:cTn id="21" dur="500" fill="hold"/>
                                        <p:tgtEl>
                                          <p:spTgt spid="31748"/>
                                        </p:tgtEl>
                                        <p:attrNameLst>
                                          <p:attrName>ppt_x</p:attrName>
                                        </p:attrNameLst>
                                      </p:cBhvr>
                                      <p:tavLst>
                                        <p:tav tm="0">
                                          <p:val>
                                            <p:strVal val="#ppt_x"/>
                                          </p:val>
                                        </p:tav>
                                        <p:tav tm="100000">
                                          <p:val>
                                            <p:strVal val="#ppt_x"/>
                                          </p:val>
                                        </p:tav>
                                      </p:tavLst>
                                    </p:anim>
                                    <p:anim calcmode="lin" valueType="num">
                                      <p:cBhvr additive="base">
                                        <p:cTn id="22" dur="500" fill="hold"/>
                                        <p:tgtEl>
                                          <p:spTgt spid="3174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1747">
                                            <p:txEl>
                                              <p:pRg st="5" end="5"/>
                                            </p:txEl>
                                          </p:spTgt>
                                        </p:tgtEl>
                                        <p:attrNameLst>
                                          <p:attrName>style.visibility</p:attrName>
                                        </p:attrNameLst>
                                      </p:cBhvr>
                                      <p:to>
                                        <p:strVal val="visible"/>
                                      </p:to>
                                    </p:set>
                                    <p:anim calcmode="lin" valueType="num">
                                      <p:cBhvr additive="base">
                                        <p:cTn id="27" dur="500" fill="hold"/>
                                        <p:tgtEl>
                                          <p:spTgt spid="3174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1747">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1747">
                                            <p:txEl>
                                              <p:pRg st="6" end="6"/>
                                            </p:txEl>
                                          </p:spTgt>
                                        </p:tgtEl>
                                        <p:attrNameLst>
                                          <p:attrName>style.visibility</p:attrName>
                                        </p:attrNameLst>
                                      </p:cBhvr>
                                      <p:to>
                                        <p:strVal val="visible"/>
                                      </p:to>
                                    </p:set>
                                    <p:anim calcmode="lin" valueType="num">
                                      <p:cBhvr additive="base">
                                        <p:cTn id="31" dur="500" fill="hold"/>
                                        <p:tgtEl>
                                          <p:spTgt spid="3174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1747">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1747">
                                            <p:txEl>
                                              <p:pRg st="7" end="7"/>
                                            </p:txEl>
                                          </p:spTgt>
                                        </p:tgtEl>
                                        <p:attrNameLst>
                                          <p:attrName>style.visibility</p:attrName>
                                        </p:attrNameLst>
                                      </p:cBhvr>
                                      <p:to>
                                        <p:strVal val="visible"/>
                                      </p:to>
                                    </p:set>
                                    <p:anim calcmode="lin" valueType="num">
                                      <p:cBhvr additive="base">
                                        <p:cTn id="35" dur="500" fill="hold"/>
                                        <p:tgtEl>
                                          <p:spTgt spid="31747">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1747">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1747">
                                            <p:txEl>
                                              <p:pRg st="8" end="8"/>
                                            </p:txEl>
                                          </p:spTgt>
                                        </p:tgtEl>
                                        <p:attrNameLst>
                                          <p:attrName>style.visibility</p:attrName>
                                        </p:attrNameLst>
                                      </p:cBhvr>
                                      <p:to>
                                        <p:strVal val="visible"/>
                                      </p:to>
                                    </p:set>
                                    <p:anim calcmode="lin" valueType="num">
                                      <p:cBhvr additive="base">
                                        <p:cTn id="39" dur="500" fill="hold"/>
                                        <p:tgtEl>
                                          <p:spTgt spid="31747">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174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endParaRPr lang="zh-CN" altLang="en-US" dirty="0"/>
          </a:p>
        </p:txBody>
      </p:sp>
      <p:sp>
        <p:nvSpPr>
          <p:cNvPr id="32771" name="Rectangle 3"/>
          <p:cNvSpPr>
            <a:spLocks noGrp="1" noChangeArrowheads="1"/>
          </p:cNvSpPr>
          <p:nvPr>
            <p:ph type="body" idx="1"/>
          </p:nvPr>
        </p:nvSpPr>
        <p:spPr>
          <a:xfrm>
            <a:off x="539552" y="1196752"/>
            <a:ext cx="7992888" cy="3024336"/>
          </a:xfrm>
        </p:spPr>
        <p:txBody>
          <a:bodyPr>
            <a:normAutofit fontScale="92500" lnSpcReduction="20000"/>
          </a:bodyPr>
          <a:lstStyle/>
          <a:p>
            <a:r>
              <a:rPr lang="zh-CN" altLang="en-US" dirty="0" smtClean="0"/>
              <a:t>按照上述分析，接收端收到的每个码元持续时间内的电压可以用一个</a:t>
            </a:r>
            <a:r>
              <a:rPr lang="en-US" altLang="zh-CN" dirty="0" smtClean="0">
                <a:solidFill>
                  <a:srgbClr val="0000FF"/>
                </a:solidFill>
              </a:rPr>
              <a:t>k </a:t>
            </a:r>
            <a:r>
              <a:rPr lang="zh-CN" altLang="en-US" dirty="0" smtClean="0">
                <a:solidFill>
                  <a:srgbClr val="0000FF"/>
                </a:solidFill>
              </a:rPr>
              <a:t>维矢量</a:t>
            </a:r>
            <a:r>
              <a:rPr lang="zh-CN" altLang="en-US" dirty="0" smtClean="0"/>
              <a:t>表示。</a:t>
            </a:r>
            <a:endParaRPr lang="en-US" altLang="zh-CN" dirty="0" smtClean="0"/>
          </a:p>
          <a:p>
            <a:r>
              <a:rPr lang="zh-CN" altLang="en-US" dirty="0" smtClean="0"/>
              <a:t>接收设备需要</a:t>
            </a:r>
            <a:r>
              <a:rPr lang="zh-CN" altLang="en-US" dirty="0" smtClean="0">
                <a:solidFill>
                  <a:srgbClr val="0000FF"/>
                </a:solidFill>
              </a:rPr>
              <a:t>对每个接收矢量作判决</a:t>
            </a:r>
            <a:r>
              <a:rPr lang="zh-CN" altLang="en-US" dirty="0" smtClean="0"/>
              <a:t>，判定它是发送码元“</a:t>
            </a:r>
            <a:r>
              <a:rPr lang="en-US" altLang="zh-CN" dirty="0" smtClean="0"/>
              <a:t>0”</a:t>
            </a:r>
            <a:r>
              <a:rPr lang="zh-CN" altLang="en-US" dirty="0" smtClean="0"/>
              <a:t>，还是“</a:t>
            </a:r>
            <a:r>
              <a:rPr lang="en-US" altLang="zh-CN" dirty="0" smtClean="0"/>
              <a:t>1”</a:t>
            </a:r>
            <a:r>
              <a:rPr lang="zh-CN" altLang="en-US" dirty="0" smtClean="0"/>
              <a:t>。</a:t>
            </a:r>
          </a:p>
          <a:p>
            <a:r>
              <a:rPr lang="zh-CN" altLang="en-US" dirty="0" smtClean="0"/>
              <a:t>由接收矢量决定的两个联合概率密度函数</a:t>
            </a:r>
            <a:r>
              <a:rPr lang="en-US" altLang="zh-CN" i="1" dirty="0" smtClean="0"/>
              <a:t>f</a:t>
            </a:r>
            <a:r>
              <a:rPr lang="en-US" altLang="zh-CN" baseline="-25000" dirty="0" smtClean="0"/>
              <a:t>0</a:t>
            </a:r>
            <a:r>
              <a:rPr lang="en-US" altLang="zh-CN" dirty="0" smtClean="0"/>
              <a:t>(</a:t>
            </a:r>
            <a:r>
              <a:rPr lang="en-US" altLang="zh-CN" i="1" dirty="0" smtClean="0"/>
              <a:t>r</a:t>
            </a:r>
            <a:r>
              <a:rPr lang="en-US" altLang="zh-CN" dirty="0" smtClean="0"/>
              <a:t>)</a:t>
            </a:r>
            <a:r>
              <a:rPr lang="zh-CN" altLang="en-US" dirty="0" smtClean="0"/>
              <a:t>和</a:t>
            </a:r>
            <a:r>
              <a:rPr lang="en-US" altLang="zh-CN" i="1" dirty="0" smtClean="0"/>
              <a:t>f</a:t>
            </a:r>
            <a:r>
              <a:rPr lang="en-US" altLang="zh-CN" baseline="-25000" dirty="0" smtClean="0"/>
              <a:t>1</a:t>
            </a:r>
            <a:r>
              <a:rPr lang="en-US" altLang="zh-CN" dirty="0" smtClean="0"/>
              <a:t>(</a:t>
            </a:r>
            <a:r>
              <a:rPr lang="en-US" altLang="zh-CN" i="1" dirty="0" smtClean="0"/>
              <a:t>r</a:t>
            </a:r>
            <a:r>
              <a:rPr lang="en-US" altLang="zh-CN" dirty="0" smtClean="0"/>
              <a:t>)</a:t>
            </a:r>
            <a:r>
              <a:rPr lang="zh-CN" altLang="en-US" dirty="0" smtClean="0"/>
              <a:t>的曲线画在下图中（在图中把</a:t>
            </a:r>
            <a:r>
              <a:rPr lang="en-US" altLang="zh-CN" i="1" dirty="0" smtClean="0"/>
              <a:t>r </a:t>
            </a:r>
            <a:r>
              <a:rPr lang="zh-CN" altLang="en-US" dirty="0" smtClean="0"/>
              <a:t>当作</a:t>
            </a:r>
            <a:r>
              <a:rPr lang="en-US" altLang="zh-CN" dirty="0" smtClean="0"/>
              <a:t>1</a:t>
            </a:r>
            <a:r>
              <a:rPr lang="zh-CN" altLang="en-US" dirty="0" smtClean="0"/>
              <a:t>维矢量画出。）：</a:t>
            </a:r>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p:txBody>
      </p:sp>
      <p:sp>
        <p:nvSpPr>
          <p:cNvPr id="22" name="灯片编号占位符 5"/>
          <p:cNvSpPr>
            <a:spLocks noGrp="1"/>
          </p:cNvSpPr>
          <p:nvPr>
            <p:ph type="sldNum" sz="quarter" idx="12"/>
          </p:nvPr>
        </p:nvSpPr>
        <p:spPr/>
        <p:txBody>
          <a:bodyPr/>
          <a:lstStyle/>
          <a:p>
            <a:fld id="{8B904825-90AF-41BB-94CE-27B861509843}" type="slidenum">
              <a:rPr lang="en-US" altLang="zh-CN" smtClean="0"/>
              <a:pPr/>
              <a:t>14</a:t>
            </a:fld>
            <a:endParaRPr lang="en-US" altLang="zh-CN"/>
          </a:p>
        </p:txBody>
      </p:sp>
      <p:grpSp>
        <p:nvGrpSpPr>
          <p:cNvPr id="2" name="Group 23"/>
          <p:cNvGrpSpPr>
            <a:grpSpLocks/>
          </p:cNvGrpSpPr>
          <p:nvPr/>
        </p:nvGrpSpPr>
        <p:grpSpPr bwMode="auto">
          <a:xfrm>
            <a:off x="1979712" y="4077072"/>
            <a:ext cx="5175250" cy="2295525"/>
            <a:chOff x="1463" y="1877"/>
            <a:chExt cx="2749" cy="1219"/>
          </a:xfrm>
        </p:grpSpPr>
        <p:grpSp>
          <p:nvGrpSpPr>
            <p:cNvPr id="3" name="Group 5"/>
            <p:cNvGrpSpPr>
              <a:grpSpLocks/>
            </p:cNvGrpSpPr>
            <p:nvPr/>
          </p:nvGrpSpPr>
          <p:grpSpPr bwMode="auto">
            <a:xfrm>
              <a:off x="1463" y="1877"/>
              <a:ext cx="2749" cy="1180"/>
              <a:chOff x="5474" y="10521"/>
              <a:chExt cx="4980" cy="1998"/>
            </a:xfrm>
          </p:grpSpPr>
          <p:grpSp>
            <p:nvGrpSpPr>
              <p:cNvPr id="4" name="Group 6"/>
              <p:cNvGrpSpPr>
                <a:grpSpLocks/>
              </p:cNvGrpSpPr>
              <p:nvPr/>
            </p:nvGrpSpPr>
            <p:grpSpPr bwMode="auto">
              <a:xfrm>
                <a:off x="5474" y="10521"/>
                <a:ext cx="4980" cy="1824"/>
                <a:chOff x="5474" y="10117"/>
                <a:chExt cx="4980" cy="1824"/>
              </a:xfrm>
            </p:grpSpPr>
            <p:pic>
              <p:nvPicPr>
                <p:cNvPr id="32775" name="Picture 7" descr="最佳接收误码率"/>
                <p:cNvPicPr>
                  <a:picLocks noChangeAspect="1" noChangeArrowheads="1"/>
                </p:cNvPicPr>
                <p:nvPr/>
              </p:nvPicPr>
              <p:blipFill>
                <a:blip r:embed="rId2" cstate="print"/>
                <a:srcRect/>
                <a:stretch>
                  <a:fillRect/>
                </a:stretch>
              </p:blipFill>
              <p:spPr bwMode="auto">
                <a:xfrm>
                  <a:off x="5474" y="10545"/>
                  <a:ext cx="4980" cy="1396"/>
                </a:xfrm>
                <a:prstGeom prst="rect">
                  <a:avLst/>
                </a:prstGeom>
                <a:noFill/>
                <a:ln w="9525">
                  <a:noFill/>
                  <a:miter lim="800000"/>
                  <a:headEnd/>
                  <a:tailEnd/>
                </a:ln>
              </p:spPr>
            </p:pic>
            <p:sp>
              <p:nvSpPr>
                <p:cNvPr id="32776" name="Line 8"/>
                <p:cNvSpPr>
                  <a:spLocks noChangeShapeType="1"/>
                </p:cNvSpPr>
                <p:nvPr/>
              </p:nvSpPr>
              <p:spPr bwMode="auto">
                <a:xfrm flipH="1" flipV="1">
                  <a:off x="7560" y="10215"/>
                  <a:ext cx="14" cy="780"/>
                </a:xfrm>
                <a:prstGeom prst="line">
                  <a:avLst/>
                </a:prstGeom>
                <a:noFill/>
                <a:ln w="9525">
                  <a:solidFill>
                    <a:srgbClr val="000000"/>
                  </a:solidFill>
                  <a:prstDash val="dash"/>
                  <a:round/>
                  <a:headEnd/>
                  <a:tailEnd/>
                </a:ln>
              </p:spPr>
              <p:txBody>
                <a:bodyPr/>
                <a:lstStyle/>
                <a:p>
                  <a:endParaRPr lang="zh-CN" altLang="en-US"/>
                </a:p>
              </p:txBody>
            </p:sp>
            <p:sp>
              <p:nvSpPr>
                <p:cNvPr id="32777" name="Text Box 9"/>
                <p:cNvSpPr txBox="1">
                  <a:spLocks noChangeArrowheads="1"/>
                </p:cNvSpPr>
                <p:nvPr/>
              </p:nvSpPr>
              <p:spPr bwMode="auto">
                <a:xfrm>
                  <a:off x="6526" y="10117"/>
                  <a:ext cx="554" cy="420"/>
                </a:xfrm>
                <a:prstGeom prst="rect">
                  <a:avLst/>
                </a:prstGeom>
                <a:noFill/>
                <a:ln w="9525">
                  <a:noFill/>
                  <a:miter lim="800000"/>
                  <a:headEnd/>
                  <a:tailEnd/>
                </a:ln>
              </p:spPr>
              <p:txBody>
                <a:bodyPr/>
                <a:lstStyle/>
                <a:p>
                  <a:pPr algn="just"/>
                  <a:r>
                    <a:rPr lang="en-US" altLang="zh-CN" sz="2000" i="1">
                      <a:latin typeface="Times New Roman" pitchFamily="18" charset="0"/>
                    </a:rPr>
                    <a:t>A</a:t>
                  </a:r>
                  <a:r>
                    <a:rPr lang="en-US" altLang="zh-CN" sz="2000" baseline="-25000">
                      <a:latin typeface="Times New Roman" pitchFamily="18" charset="0"/>
                    </a:rPr>
                    <a:t>0</a:t>
                  </a:r>
                  <a:endParaRPr lang="en-US" altLang="zh-CN" sz="3600"/>
                </a:p>
              </p:txBody>
            </p:sp>
            <p:sp>
              <p:nvSpPr>
                <p:cNvPr id="32778" name="Text Box 10"/>
                <p:cNvSpPr txBox="1">
                  <a:spLocks noChangeArrowheads="1"/>
                </p:cNvSpPr>
                <p:nvPr/>
              </p:nvSpPr>
              <p:spPr bwMode="auto">
                <a:xfrm>
                  <a:off x="8102" y="10118"/>
                  <a:ext cx="554" cy="420"/>
                </a:xfrm>
                <a:prstGeom prst="rect">
                  <a:avLst/>
                </a:prstGeom>
                <a:noFill/>
                <a:ln w="9525">
                  <a:noFill/>
                  <a:miter lim="800000"/>
                  <a:headEnd/>
                  <a:tailEnd/>
                </a:ln>
              </p:spPr>
              <p:txBody>
                <a:bodyPr/>
                <a:lstStyle/>
                <a:p>
                  <a:pPr algn="just"/>
                  <a:r>
                    <a:rPr lang="en-US" altLang="zh-CN" sz="2000" i="1">
                      <a:latin typeface="Times New Roman" pitchFamily="18" charset="0"/>
                    </a:rPr>
                    <a:t>A</a:t>
                  </a:r>
                  <a:r>
                    <a:rPr lang="en-US" altLang="zh-CN" sz="2000" baseline="-25000">
                      <a:latin typeface="Times New Roman" pitchFamily="18" charset="0"/>
                    </a:rPr>
                    <a:t>1</a:t>
                  </a:r>
                  <a:endParaRPr lang="en-US" altLang="zh-CN" sz="3600"/>
                </a:p>
              </p:txBody>
            </p:sp>
            <p:sp>
              <p:nvSpPr>
                <p:cNvPr id="32779" name="Line 11"/>
                <p:cNvSpPr>
                  <a:spLocks noChangeShapeType="1"/>
                </p:cNvSpPr>
                <p:nvPr/>
              </p:nvSpPr>
              <p:spPr bwMode="auto">
                <a:xfrm>
                  <a:off x="6974" y="10350"/>
                  <a:ext cx="556" cy="0"/>
                </a:xfrm>
                <a:prstGeom prst="line">
                  <a:avLst/>
                </a:prstGeom>
                <a:noFill/>
                <a:ln w="9525">
                  <a:solidFill>
                    <a:srgbClr val="000000"/>
                  </a:solidFill>
                  <a:round/>
                  <a:headEnd/>
                  <a:tailEnd type="triangle" w="med" len="med"/>
                </a:ln>
              </p:spPr>
              <p:txBody>
                <a:bodyPr/>
                <a:lstStyle/>
                <a:p>
                  <a:endParaRPr lang="zh-CN" altLang="en-US"/>
                </a:p>
              </p:txBody>
            </p:sp>
            <p:sp>
              <p:nvSpPr>
                <p:cNvPr id="32780" name="Line 12"/>
                <p:cNvSpPr>
                  <a:spLocks noChangeShapeType="1"/>
                </p:cNvSpPr>
                <p:nvPr/>
              </p:nvSpPr>
              <p:spPr bwMode="auto">
                <a:xfrm>
                  <a:off x="7618" y="10350"/>
                  <a:ext cx="556" cy="0"/>
                </a:xfrm>
                <a:prstGeom prst="line">
                  <a:avLst/>
                </a:prstGeom>
                <a:noFill/>
                <a:ln w="9525">
                  <a:solidFill>
                    <a:srgbClr val="000000"/>
                  </a:solidFill>
                  <a:round/>
                  <a:headEnd type="triangle" w="med" len="med"/>
                  <a:tailEnd/>
                </a:ln>
              </p:spPr>
              <p:txBody>
                <a:bodyPr/>
                <a:lstStyle/>
                <a:p>
                  <a:endParaRPr lang="zh-CN" altLang="en-US"/>
                </a:p>
              </p:txBody>
            </p:sp>
            <p:sp>
              <p:nvSpPr>
                <p:cNvPr id="32781" name="Line 13"/>
                <p:cNvSpPr>
                  <a:spLocks noChangeShapeType="1"/>
                </p:cNvSpPr>
                <p:nvPr/>
              </p:nvSpPr>
              <p:spPr bwMode="auto">
                <a:xfrm>
                  <a:off x="8578" y="10350"/>
                  <a:ext cx="976" cy="0"/>
                </a:xfrm>
                <a:prstGeom prst="line">
                  <a:avLst/>
                </a:prstGeom>
                <a:noFill/>
                <a:ln w="9525">
                  <a:solidFill>
                    <a:srgbClr val="000000"/>
                  </a:solidFill>
                  <a:round/>
                  <a:headEnd/>
                  <a:tailEnd type="triangle" w="med" len="med"/>
                </a:ln>
              </p:spPr>
              <p:txBody>
                <a:bodyPr/>
                <a:lstStyle/>
                <a:p>
                  <a:endParaRPr lang="zh-CN" altLang="en-US"/>
                </a:p>
              </p:txBody>
            </p:sp>
            <p:sp>
              <p:nvSpPr>
                <p:cNvPr id="32782" name="Line 14"/>
                <p:cNvSpPr>
                  <a:spLocks noChangeShapeType="1"/>
                </p:cNvSpPr>
                <p:nvPr/>
              </p:nvSpPr>
              <p:spPr bwMode="auto">
                <a:xfrm>
                  <a:off x="5668" y="10350"/>
                  <a:ext cx="976" cy="0"/>
                </a:xfrm>
                <a:prstGeom prst="line">
                  <a:avLst/>
                </a:prstGeom>
                <a:noFill/>
                <a:ln w="9525">
                  <a:solidFill>
                    <a:srgbClr val="000000"/>
                  </a:solidFill>
                  <a:round/>
                  <a:headEnd type="triangle" w="med" len="med"/>
                  <a:tailEnd/>
                </a:ln>
              </p:spPr>
              <p:txBody>
                <a:bodyPr/>
                <a:lstStyle/>
                <a:p>
                  <a:endParaRPr lang="zh-CN" altLang="en-US"/>
                </a:p>
              </p:txBody>
            </p:sp>
          </p:grpSp>
          <p:sp>
            <p:nvSpPr>
              <p:cNvPr id="32783" name="Text Box 15"/>
              <p:cNvSpPr txBox="1">
                <a:spLocks noChangeArrowheads="1"/>
              </p:cNvSpPr>
              <p:nvPr/>
            </p:nvSpPr>
            <p:spPr bwMode="auto">
              <a:xfrm>
                <a:off x="9840" y="12084"/>
                <a:ext cx="556" cy="435"/>
              </a:xfrm>
              <a:prstGeom prst="rect">
                <a:avLst/>
              </a:prstGeom>
              <a:noFill/>
              <a:ln w="9525">
                <a:noFill/>
                <a:miter lim="800000"/>
                <a:headEnd/>
                <a:tailEnd/>
              </a:ln>
            </p:spPr>
            <p:txBody>
              <a:bodyPr/>
              <a:lstStyle/>
              <a:p>
                <a:pPr algn="just"/>
                <a:r>
                  <a:rPr lang="en-US" altLang="zh-CN" sz="2000" b="1" i="1">
                    <a:latin typeface="Times New Roman" pitchFamily="18" charset="0"/>
                  </a:rPr>
                  <a:t>r</a:t>
                </a:r>
                <a:endParaRPr lang="en-US" altLang="zh-CN" sz="3600"/>
              </a:p>
            </p:txBody>
          </p:sp>
        </p:grpSp>
        <p:sp>
          <p:nvSpPr>
            <p:cNvPr id="32785" name="Text Box 17"/>
            <p:cNvSpPr txBox="1">
              <a:spLocks noChangeArrowheads="1"/>
            </p:cNvSpPr>
            <p:nvPr/>
          </p:nvSpPr>
          <p:spPr bwMode="auto">
            <a:xfrm>
              <a:off x="1704" y="2219"/>
              <a:ext cx="397" cy="301"/>
            </a:xfrm>
            <a:prstGeom prst="rect">
              <a:avLst/>
            </a:prstGeom>
            <a:noFill/>
            <a:ln w="9525">
              <a:noFill/>
              <a:miter lim="800000"/>
              <a:headEnd/>
              <a:tailEnd/>
            </a:ln>
          </p:spPr>
          <p:txBody>
            <a:bodyPr/>
            <a:lstStyle/>
            <a:p>
              <a:pPr algn="just"/>
              <a:r>
                <a:rPr lang="en-US" altLang="zh-CN" sz="2000" i="1">
                  <a:latin typeface="Times New Roman" pitchFamily="18" charset="0"/>
                </a:rPr>
                <a:t>f</a:t>
              </a:r>
              <a:r>
                <a:rPr lang="en-US" altLang="zh-CN" sz="2000" baseline="-25000">
                  <a:latin typeface="Times New Roman" pitchFamily="18" charset="0"/>
                </a:rPr>
                <a:t>0</a:t>
              </a:r>
              <a:r>
                <a:rPr lang="en-US" altLang="zh-CN" sz="2000">
                  <a:latin typeface="Times New Roman" pitchFamily="18" charset="0"/>
                </a:rPr>
                <a:t>(</a:t>
              </a:r>
              <a:r>
                <a:rPr lang="en-US" altLang="zh-CN" sz="2000" b="1" i="1">
                  <a:latin typeface="Times New Roman" pitchFamily="18" charset="0"/>
                </a:rPr>
                <a:t>r</a:t>
              </a:r>
              <a:r>
                <a:rPr lang="en-US" altLang="zh-CN" sz="2000">
                  <a:latin typeface="Times New Roman" pitchFamily="18" charset="0"/>
                </a:rPr>
                <a:t>)</a:t>
              </a:r>
              <a:endParaRPr lang="en-US" altLang="zh-CN" sz="3600"/>
            </a:p>
          </p:txBody>
        </p:sp>
        <p:sp>
          <p:nvSpPr>
            <p:cNvPr id="32786" name="Text Box 18"/>
            <p:cNvSpPr txBox="1">
              <a:spLocks noChangeArrowheads="1"/>
            </p:cNvSpPr>
            <p:nvPr/>
          </p:nvSpPr>
          <p:spPr bwMode="auto">
            <a:xfrm>
              <a:off x="3401" y="2219"/>
              <a:ext cx="397" cy="301"/>
            </a:xfrm>
            <a:prstGeom prst="rect">
              <a:avLst/>
            </a:prstGeom>
            <a:noFill/>
            <a:ln w="9525">
              <a:noFill/>
              <a:miter lim="800000"/>
              <a:headEnd/>
              <a:tailEnd/>
            </a:ln>
          </p:spPr>
          <p:txBody>
            <a:bodyPr/>
            <a:lstStyle/>
            <a:p>
              <a:pPr algn="just"/>
              <a:r>
                <a:rPr lang="en-US" altLang="zh-CN" sz="2000" i="1">
                  <a:latin typeface="Times New Roman" pitchFamily="18" charset="0"/>
                </a:rPr>
                <a:t>f</a:t>
              </a:r>
              <a:r>
                <a:rPr lang="en-US" altLang="zh-CN" sz="2000" baseline="-25000">
                  <a:latin typeface="Times New Roman" pitchFamily="18" charset="0"/>
                </a:rPr>
                <a:t>1</a:t>
              </a:r>
              <a:r>
                <a:rPr lang="en-US" altLang="zh-CN" sz="2000">
                  <a:latin typeface="Times New Roman" pitchFamily="18" charset="0"/>
                </a:rPr>
                <a:t>(</a:t>
              </a:r>
              <a:r>
                <a:rPr lang="en-US" altLang="zh-CN" sz="2000" b="1" i="1">
                  <a:latin typeface="Times New Roman" pitchFamily="18" charset="0"/>
                </a:rPr>
                <a:t>r</a:t>
              </a:r>
              <a:r>
                <a:rPr lang="en-US" altLang="zh-CN" sz="2000">
                  <a:latin typeface="Times New Roman" pitchFamily="18" charset="0"/>
                </a:rPr>
                <a:t>)</a:t>
              </a:r>
              <a:endParaRPr lang="en-US" altLang="zh-CN" sz="3600"/>
            </a:p>
          </p:txBody>
        </p:sp>
        <p:sp>
          <p:nvSpPr>
            <p:cNvPr id="32787" name="Text Box 19"/>
            <p:cNvSpPr txBox="1">
              <a:spLocks noChangeArrowheads="1"/>
            </p:cNvSpPr>
            <p:nvPr/>
          </p:nvSpPr>
          <p:spPr bwMode="auto">
            <a:xfrm>
              <a:off x="2497" y="2795"/>
              <a:ext cx="398" cy="301"/>
            </a:xfrm>
            <a:prstGeom prst="rect">
              <a:avLst/>
            </a:prstGeom>
            <a:noFill/>
            <a:ln w="9525">
              <a:noFill/>
              <a:miter lim="800000"/>
              <a:headEnd/>
              <a:tailEnd/>
            </a:ln>
          </p:spPr>
          <p:txBody>
            <a:bodyPr/>
            <a:lstStyle/>
            <a:p>
              <a:pPr algn="just"/>
              <a:r>
                <a:rPr lang="en-US" altLang="zh-CN" sz="2000" b="1" i="1">
                  <a:latin typeface="Times New Roman" pitchFamily="18" charset="0"/>
                </a:rPr>
                <a:t>r</a:t>
              </a:r>
              <a:r>
                <a:rPr lang="en-US" altLang="zh-CN" b="1" baseline="-25000">
                  <a:latin typeface="Times New Roman" pitchFamily="18" charset="0"/>
                </a:rPr>
                <a:t>0</a:t>
              </a:r>
              <a:r>
                <a:rPr lang="en-US" altLang="zh-CN" sz="2000" b="1">
                  <a:latin typeface="Times New Roman" pitchFamily="18" charset="0"/>
                  <a:sym typeface="Symbol" pitchFamily="18" charset="2"/>
                </a:rPr>
                <a:t></a:t>
              </a:r>
              <a:endParaRPr lang="en-US" altLang="zh-CN" sz="3600"/>
            </a:p>
          </p:txBody>
        </p:sp>
        <p:sp>
          <p:nvSpPr>
            <p:cNvPr id="32788" name="Text Box 20"/>
            <p:cNvSpPr txBox="1">
              <a:spLocks noChangeArrowheads="1"/>
            </p:cNvSpPr>
            <p:nvPr/>
          </p:nvSpPr>
          <p:spPr bwMode="auto">
            <a:xfrm>
              <a:off x="1828" y="2502"/>
              <a:ext cx="572" cy="301"/>
            </a:xfrm>
            <a:prstGeom prst="rect">
              <a:avLst/>
            </a:prstGeom>
            <a:noFill/>
            <a:ln w="9525">
              <a:noFill/>
              <a:miter lim="800000"/>
              <a:headEnd/>
              <a:tailEnd/>
            </a:ln>
          </p:spPr>
          <p:txBody>
            <a:bodyPr/>
            <a:lstStyle/>
            <a:p>
              <a:pPr algn="just"/>
              <a:r>
                <a:rPr lang="en-US" altLang="zh-CN" sz="2000" i="1">
                  <a:latin typeface="Times New Roman" pitchFamily="18" charset="0"/>
                </a:rPr>
                <a:t>P(A</a:t>
              </a:r>
              <a:r>
                <a:rPr lang="en-US" altLang="zh-CN" sz="2000" baseline="-25000">
                  <a:latin typeface="Times New Roman" pitchFamily="18" charset="0"/>
                </a:rPr>
                <a:t>0</a:t>
              </a:r>
              <a:r>
                <a:rPr lang="en-US" altLang="zh-CN" sz="2000">
                  <a:latin typeface="Times New Roman" pitchFamily="18" charset="0"/>
                </a:rPr>
                <a:t>/1)</a:t>
              </a:r>
              <a:endParaRPr lang="en-US" altLang="zh-CN" sz="3600"/>
            </a:p>
          </p:txBody>
        </p:sp>
        <p:sp>
          <p:nvSpPr>
            <p:cNvPr id="32789" name="Text Box 21"/>
            <p:cNvSpPr txBox="1">
              <a:spLocks noChangeArrowheads="1"/>
            </p:cNvSpPr>
            <p:nvPr/>
          </p:nvSpPr>
          <p:spPr bwMode="auto">
            <a:xfrm>
              <a:off x="2872" y="2387"/>
              <a:ext cx="414" cy="195"/>
            </a:xfrm>
            <a:prstGeom prst="rect">
              <a:avLst/>
            </a:prstGeom>
            <a:solidFill>
              <a:srgbClr val="FFFFFF"/>
            </a:solidFill>
            <a:ln w="9525">
              <a:noFill/>
              <a:miter lim="800000"/>
              <a:headEnd/>
              <a:tailEnd/>
            </a:ln>
          </p:spPr>
          <p:txBody>
            <a:bodyPr lIns="0" tIns="0" rIns="0" bIns="0"/>
            <a:lstStyle/>
            <a:p>
              <a:pPr algn="just"/>
              <a:r>
                <a:rPr lang="en-US" altLang="zh-CN" sz="2000" i="1">
                  <a:latin typeface="Times New Roman" pitchFamily="18" charset="0"/>
                </a:rPr>
                <a:t>P(A</a:t>
              </a:r>
              <a:r>
                <a:rPr lang="en-US" altLang="zh-CN" sz="2000" baseline="-25000">
                  <a:latin typeface="Times New Roman" pitchFamily="18" charset="0"/>
                </a:rPr>
                <a:t>1</a:t>
              </a:r>
              <a:r>
                <a:rPr lang="en-US" altLang="zh-CN" sz="2000">
                  <a:latin typeface="Times New Roman" pitchFamily="18" charset="0"/>
                </a:rPr>
                <a:t>/0)</a:t>
              </a:r>
              <a:endParaRPr lang="en-US" altLang="zh-CN" sz="3600"/>
            </a:p>
          </p:txBody>
        </p:sp>
        <p:sp>
          <p:nvSpPr>
            <p:cNvPr id="32790" name="Rectangle 22"/>
            <p:cNvSpPr>
              <a:spLocks noChangeArrowheads="1"/>
            </p:cNvSpPr>
            <p:nvPr/>
          </p:nvSpPr>
          <p:spPr bwMode="auto">
            <a:xfrm>
              <a:off x="2250" y="2167"/>
              <a:ext cx="149" cy="98"/>
            </a:xfrm>
            <a:prstGeom prst="rect">
              <a:avLst/>
            </a:prstGeom>
            <a:solidFill>
              <a:srgbClr val="FFFFFF"/>
            </a:solidFill>
            <a:ln w="9525">
              <a:noFill/>
              <a:miter lim="800000"/>
              <a:headEnd/>
              <a:tailEnd/>
            </a:ln>
          </p:spPr>
          <p:txBody>
            <a:bodyPr/>
            <a:lstStyle/>
            <a:p>
              <a:endParaRPr lang="zh-CN" alt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1">
                                            <p:txEl>
                                              <p:pRg st="2" end="2"/>
                                            </p:txEl>
                                          </p:spTgt>
                                        </p:tgtEl>
                                        <p:attrNameLst>
                                          <p:attrName>style.visibility</p:attrName>
                                        </p:attrNameLst>
                                      </p:cBhvr>
                                      <p:to>
                                        <p:strVal val="visible"/>
                                      </p:to>
                                    </p:set>
                                    <p:anim calcmode="lin" valueType="num">
                                      <p:cBhvr additive="base">
                                        <p:cTn id="7" dur="500" fill="hold"/>
                                        <p:tgtEl>
                                          <p:spTgt spid="3277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endParaRPr lang="zh-CN" altLang="en-US" dirty="0"/>
          </a:p>
        </p:txBody>
      </p:sp>
      <p:sp>
        <p:nvSpPr>
          <p:cNvPr id="32771" name="Rectangle 3"/>
          <p:cNvSpPr>
            <a:spLocks noGrp="1" noChangeArrowheads="1"/>
          </p:cNvSpPr>
          <p:nvPr>
            <p:ph type="body" idx="1"/>
          </p:nvPr>
        </p:nvSpPr>
        <p:spPr/>
        <p:txBody>
          <a:bodyPr>
            <a:normAutofit lnSpcReduction="10000"/>
          </a:bodyPr>
          <a:lstStyle/>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r>
              <a:rPr lang="zh-CN" altLang="en-US" dirty="0" smtClean="0"/>
              <a:t>可以将此空间划分为两个区域</a:t>
            </a:r>
            <a:r>
              <a:rPr lang="en-US" altLang="zh-CN" i="1" dirty="0" smtClean="0"/>
              <a:t>A</a:t>
            </a:r>
            <a:r>
              <a:rPr lang="en-US" altLang="zh-CN" baseline="-25000" dirty="0" smtClean="0"/>
              <a:t>0</a:t>
            </a:r>
            <a:r>
              <a:rPr lang="zh-CN" altLang="en-US" dirty="0" smtClean="0"/>
              <a:t>和</a:t>
            </a:r>
            <a:r>
              <a:rPr lang="en-US" altLang="zh-CN" i="1" dirty="0" smtClean="0"/>
              <a:t>A</a:t>
            </a:r>
            <a:r>
              <a:rPr lang="en-US" altLang="zh-CN" baseline="-25000" dirty="0" smtClean="0"/>
              <a:t>1</a:t>
            </a:r>
            <a:r>
              <a:rPr lang="zh-CN" altLang="en-US" dirty="0" smtClean="0"/>
              <a:t>，其边界是</a:t>
            </a:r>
            <a:r>
              <a:rPr lang="en-US" altLang="zh-CN" i="1" dirty="0" smtClean="0"/>
              <a:t>r</a:t>
            </a:r>
            <a:r>
              <a:rPr lang="en-US" altLang="zh-CN" baseline="-25000" dirty="0" smtClean="0"/>
              <a:t>0</a:t>
            </a:r>
            <a:r>
              <a:rPr lang="en-US" altLang="zh-CN" dirty="0" smtClean="0">
                <a:sym typeface="Symbol" pitchFamily="18" charset="2"/>
              </a:rPr>
              <a:t></a:t>
            </a:r>
            <a:r>
              <a:rPr lang="zh-CN" altLang="en-US" dirty="0" smtClean="0"/>
              <a:t>，</a:t>
            </a:r>
            <a:endParaRPr lang="en-US" altLang="zh-CN" dirty="0" smtClean="0"/>
          </a:p>
          <a:p>
            <a:r>
              <a:rPr lang="zh-CN" altLang="en-US" dirty="0" smtClean="0">
                <a:solidFill>
                  <a:srgbClr val="0000FF"/>
                </a:solidFill>
              </a:rPr>
              <a:t>判决规则规定</a:t>
            </a:r>
            <a:r>
              <a:rPr lang="zh-CN" altLang="en-US" dirty="0" smtClean="0"/>
              <a:t>为： </a:t>
            </a:r>
          </a:p>
          <a:p>
            <a:pPr lvl="1"/>
            <a:r>
              <a:rPr lang="zh-CN" altLang="en-US" dirty="0" smtClean="0"/>
              <a:t>若接收矢量落在区域</a:t>
            </a:r>
            <a:r>
              <a:rPr lang="en-US" altLang="zh-CN" i="1" dirty="0" smtClean="0"/>
              <a:t>A</a:t>
            </a:r>
            <a:r>
              <a:rPr lang="en-US" altLang="zh-CN" baseline="-25000" dirty="0" smtClean="0"/>
              <a:t>0</a:t>
            </a:r>
            <a:r>
              <a:rPr lang="zh-CN" altLang="en-US" dirty="0" smtClean="0"/>
              <a:t>内，则判为发送码元是“</a:t>
            </a:r>
            <a:r>
              <a:rPr lang="en-US" altLang="zh-CN" dirty="0" smtClean="0"/>
              <a:t>0”</a:t>
            </a:r>
            <a:r>
              <a:rPr lang="zh-CN" altLang="en-US" dirty="0" smtClean="0"/>
              <a:t>；</a:t>
            </a:r>
          </a:p>
          <a:p>
            <a:pPr lvl="1"/>
            <a:r>
              <a:rPr lang="zh-CN" altLang="en-US" dirty="0" smtClean="0"/>
              <a:t>若接收矢量落在区域</a:t>
            </a:r>
            <a:r>
              <a:rPr lang="en-US" altLang="zh-CN" i="1" dirty="0" smtClean="0"/>
              <a:t>A</a:t>
            </a:r>
            <a:r>
              <a:rPr lang="en-US" altLang="zh-CN" baseline="-25000" dirty="0" smtClean="0"/>
              <a:t>1</a:t>
            </a:r>
            <a:r>
              <a:rPr lang="zh-CN" altLang="en-US" dirty="0" smtClean="0"/>
              <a:t>内，则判为发送码元是“</a:t>
            </a:r>
            <a:r>
              <a:rPr lang="en-US" altLang="zh-CN" dirty="0" smtClean="0"/>
              <a:t>1”</a:t>
            </a:r>
            <a:r>
              <a:rPr lang="zh-CN" altLang="en-US" dirty="0" smtClean="0"/>
              <a:t>。</a:t>
            </a:r>
            <a:endParaRPr lang="zh-CN" altLang="en-US" dirty="0"/>
          </a:p>
        </p:txBody>
      </p:sp>
      <p:sp>
        <p:nvSpPr>
          <p:cNvPr id="22" name="灯片编号占位符 5"/>
          <p:cNvSpPr>
            <a:spLocks noGrp="1"/>
          </p:cNvSpPr>
          <p:nvPr>
            <p:ph type="sldNum" sz="quarter" idx="12"/>
          </p:nvPr>
        </p:nvSpPr>
        <p:spPr/>
        <p:txBody>
          <a:bodyPr/>
          <a:lstStyle/>
          <a:p>
            <a:fld id="{8B904825-90AF-41BB-94CE-27B861509843}" type="slidenum">
              <a:rPr lang="en-US" altLang="zh-CN" smtClean="0"/>
              <a:pPr/>
              <a:t>15</a:t>
            </a:fld>
            <a:endParaRPr lang="en-US" altLang="zh-CN"/>
          </a:p>
        </p:txBody>
      </p:sp>
      <p:grpSp>
        <p:nvGrpSpPr>
          <p:cNvPr id="2" name="Group 23"/>
          <p:cNvGrpSpPr>
            <a:grpSpLocks/>
          </p:cNvGrpSpPr>
          <p:nvPr/>
        </p:nvGrpSpPr>
        <p:grpSpPr bwMode="auto">
          <a:xfrm>
            <a:off x="1115616" y="1196752"/>
            <a:ext cx="5175250" cy="2295525"/>
            <a:chOff x="1463" y="1877"/>
            <a:chExt cx="2749" cy="1219"/>
          </a:xfrm>
        </p:grpSpPr>
        <p:grpSp>
          <p:nvGrpSpPr>
            <p:cNvPr id="3" name="Group 5"/>
            <p:cNvGrpSpPr>
              <a:grpSpLocks/>
            </p:cNvGrpSpPr>
            <p:nvPr/>
          </p:nvGrpSpPr>
          <p:grpSpPr bwMode="auto">
            <a:xfrm>
              <a:off x="1463" y="1877"/>
              <a:ext cx="2749" cy="1180"/>
              <a:chOff x="5474" y="10521"/>
              <a:chExt cx="4980" cy="1998"/>
            </a:xfrm>
          </p:grpSpPr>
          <p:grpSp>
            <p:nvGrpSpPr>
              <p:cNvPr id="4" name="Group 6"/>
              <p:cNvGrpSpPr>
                <a:grpSpLocks/>
              </p:cNvGrpSpPr>
              <p:nvPr/>
            </p:nvGrpSpPr>
            <p:grpSpPr bwMode="auto">
              <a:xfrm>
                <a:off x="5474" y="10521"/>
                <a:ext cx="4980" cy="1824"/>
                <a:chOff x="5474" y="10117"/>
                <a:chExt cx="4980" cy="1824"/>
              </a:xfrm>
            </p:grpSpPr>
            <p:pic>
              <p:nvPicPr>
                <p:cNvPr id="32775" name="Picture 7" descr="最佳接收误码率"/>
                <p:cNvPicPr>
                  <a:picLocks noChangeAspect="1" noChangeArrowheads="1"/>
                </p:cNvPicPr>
                <p:nvPr/>
              </p:nvPicPr>
              <p:blipFill>
                <a:blip r:embed="rId2" cstate="print"/>
                <a:srcRect/>
                <a:stretch>
                  <a:fillRect/>
                </a:stretch>
              </p:blipFill>
              <p:spPr bwMode="auto">
                <a:xfrm>
                  <a:off x="5474" y="10545"/>
                  <a:ext cx="4980" cy="1396"/>
                </a:xfrm>
                <a:prstGeom prst="rect">
                  <a:avLst/>
                </a:prstGeom>
                <a:noFill/>
                <a:ln w="9525">
                  <a:noFill/>
                  <a:miter lim="800000"/>
                  <a:headEnd/>
                  <a:tailEnd/>
                </a:ln>
              </p:spPr>
            </p:pic>
            <p:sp>
              <p:nvSpPr>
                <p:cNvPr id="32776" name="Line 8"/>
                <p:cNvSpPr>
                  <a:spLocks noChangeShapeType="1"/>
                </p:cNvSpPr>
                <p:nvPr/>
              </p:nvSpPr>
              <p:spPr bwMode="auto">
                <a:xfrm flipH="1" flipV="1">
                  <a:off x="7560" y="10215"/>
                  <a:ext cx="14" cy="780"/>
                </a:xfrm>
                <a:prstGeom prst="line">
                  <a:avLst/>
                </a:prstGeom>
                <a:noFill/>
                <a:ln w="9525">
                  <a:solidFill>
                    <a:srgbClr val="000000"/>
                  </a:solidFill>
                  <a:prstDash val="dash"/>
                  <a:round/>
                  <a:headEnd/>
                  <a:tailEnd/>
                </a:ln>
              </p:spPr>
              <p:txBody>
                <a:bodyPr/>
                <a:lstStyle/>
                <a:p>
                  <a:endParaRPr lang="zh-CN" altLang="en-US"/>
                </a:p>
              </p:txBody>
            </p:sp>
            <p:sp>
              <p:nvSpPr>
                <p:cNvPr id="32777" name="Text Box 9"/>
                <p:cNvSpPr txBox="1">
                  <a:spLocks noChangeArrowheads="1"/>
                </p:cNvSpPr>
                <p:nvPr/>
              </p:nvSpPr>
              <p:spPr bwMode="auto">
                <a:xfrm>
                  <a:off x="6526" y="10117"/>
                  <a:ext cx="554" cy="420"/>
                </a:xfrm>
                <a:prstGeom prst="rect">
                  <a:avLst/>
                </a:prstGeom>
                <a:noFill/>
                <a:ln w="9525">
                  <a:noFill/>
                  <a:miter lim="800000"/>
                  <a:headEnd/>
                  <a:tailEnd/>
                </a:ln>
              </p:spPr>
              <p:txBody>
                <a:bodyPr/>
                <a:lstStyle/>
                <a:p>
                  <a:pPr algn="just"/>
                  <a:r>
                    <a:rPr lang="en-US" altLang="zh-CN" sz="2000" i="1">
                      <a:latin typeface="Times New Roman" pitchFamily="18" charset="0"/>
                    </a:rPr>
                    <a:t>A</a:t>
                  </a:r>
                  <a:r>
                    <a:rPr lang="en-US" altLang="zh-CN" sz="2000" baseline="-25000">
                      <a:latin typeface="Times New Roman" pitchFamily="18" charset="0"/>
                    </a:rPr>
                    <a:t>0</a:t>
                  </a:r>
                  <a:endParaRPr lang="en-US" altLang="zh-CN" sz="3600"/>
                </a:p>
              </p:txBody>
            </p:sp>
            <p:sp>
              <p:nvSpPr>
                <p:cNvPr id="32778" name="Text Box 10"/>
                <p:cNvSpPr txBox="1">
                  <a:spLocks noChangeArrowheads="1"/>
                </p:cNvSpPr>
                <p:nvPr/>
              </p:nvSpPr>
              <p:spPr bwMode="auto">
                <a:xfrm>
                  <a:off x="8102" y="10118"/>
                  <a:ext cx="554" cy="420"/>
                </a:xfrm>
                <a:prstGeom prst="rect">
                  <a:avLst/>
                </a:prstGeom>
                <a:noFill/>
                <a:ln w="9525">
                  <a:noFill/>
                  <a:miter lim="800000"/>
                  <a:headEnd/>
                  <a:tailEnd/>
                </a:ln>
              </p:spPr>
              <p:txBody>
                <a:bodyPr/>
                <a:lstStyle/>
                <a:p>
                  <a:pPr algn="just"/>
                  <a:r>
                    <a:rPr lang="en-US" altLang="zh-CN" sz="2000" i="1">
                      <a:latin typeface="Times New Roman" pitchFamily="18" charset="0"/>
                    </a:rPr>
                    <a:t>A</a:t>
                  </a:r>
                  <a:r>
                    <a:rPr lang="en-US" altLang="zh-CN" sz="2000" baseline="-25000">
                      <a:latin typeface="Times New Roman" pitchFamily="18" charset="0"/>
                    </a:rPr>
                    <a:t>1</a:t>
                  </a:r>
                  <a:endParaRPr lang="en-US" altLang="zh-CN" sz="3600"/>
                </a:p>
              </p:txBody>
            </p:sp>
            <p:sp>
              <p:nvSpPr>
                <p:cNvPr id="32779" name="Line 11"/>
                <p:cNvSpPr>
                  <a:spLocks noChangeShapeType="1"/>
                </p:cNvSpPr>
                <p:nvPr/>
              </p:nvSpPr>
              <p:spPr bwMode="auto">
                <a:xfrm>
                  <a:off x="6974" y="10350"/>
                  <a:ext cx="556" cy="0"/>
                </a:xfrm>
                <a:prstGeom prst="line">
                  <a:avLst/>
                </a:prstGeom>
                <a:noFill/>
                <a:ln w="9525">
                  <a:solidFill>
                    <a:srgbClr val="000000"/>
                  </a:solidFill>
                  <a:round/>
                  <a:headEnd/>
                  <a:tailEnd type="triangle" w="med" len="med"/>
                </a:ln>
              </p:spPr>
              <p:txBody>
                <a:bodyPr/>
                <a:lstStyle/>
                <a:p>
                  <a:endParaRPr lang="zh-CN" altLang="en-US"/>
                </a:p>
              </p:txBody>
            </p:sp>
            <p:sp>
              <p:nvSpPr>
                <p:cNvPr id="32780" name="Line 12"/>
                <p:cNvSpPr>
                  <a:spLocks noChangeShapeType="1"/>
                </p:cNvSpPr>
                <p:nvPr/>
              </p:nvSpPr>
              <p:spPr bwMode="auto">
                <a:xfrm>
                  <a:off x="7618" y="10350"/>
                  <a:ext cx="556" cy="0"/>
                </a:xfrm>
                <a:prstGeom prst="line">
                  <a:avLst/>
                </a:prstGeom>
                <a:noFill/>
                <a:ln w="9525">
                  <a:solidFill>
                    <a:srgbClr val="000000"/>
                  </a:solidFill>
                  <a:round/>
                  <a:headEnd type="triangle" w="med" len="med"/>
                  <a:tailEnd/>
                </a:ln>
              </p:spPr>
              <p:txBody>
                <a:bodyPr/>
                <a:lstStyle/>
                <a:p>
                  <a:endParaRPr lang="zh-CN" altLang="en-US"/>
                </a:p>
              </p:txBody>
            </p:sp>
            <p:sp>
              <p:nvSpPr>
                <p:cNvPr id="32781" name="Line 13"/>
                <p:cNvSpPr>
                  <a:spLocks noChangeShapeType="1"/>
                </p:cNvSpPr>
                <p:nvPr/>
              </p:nvSpPr>
              <p:spPr bwMode="auto">
                <a:xfrm>
                  <a:off x="8578" y="10350"/>
                  <a:ext cx="976" cy="0"/>
                </a:xfrm>
                <a:prstGeom prst="line">
                  <a:avLst/>
                </a:prstGeom>
                <a:noFill/>
                <a:ln w="9525">
                  <a:solidFill>
                    <a:srgbClr val="000000"/>
                  </a:solidFill>
                  <a:round/>
                  <a:headEnd/>
                  <a:tailEnd type="triangle" w="med" len="med"/>
                </a:ln>
              </p:spPr>
              <p:txBody>
                <a:bodyPr/>
                <a:lstStyle/>
                <a:p>
                  <a:endParaRPr lang="zh-CN" altLang="en-US"/>
                </a:p>
              </p:txBody>
            </p:sp>
            <p:sp>
              <p:nvSpPr>
                <p:cNvPr id="32782" name="Line 14"/>
                <p:cNvSpPr>
                  <a:spLocks noChangeShapeType="1"/>
                </p:cNvSpPr>
                <p:nvPr/>
              </p:nvSpPr>
              <p:spPr bwMode="auto">
                <a:xfrm>
                  <a:off x="5668" y="10350"/>
                  <a:ext cx="976" cy="0"/>
                </a:xfrm>
                <a:prstGeom prst="line">
                  <a:avLst/>
                </a:prstGeom>
                <a:noFill/>
                <a:ln w="9525">
                  <a:solidFill>
                    <a:srgbClr val="000000"/>
                  </a:solidFill>
                  <a:round/>
                  <a:headEnd type="triangle" w="med" len="med"/>
                  <a:tailEnd/>
                </a:ln>
              </p:spPr>
              <p:txBody>
                <a:bodyPr/>
                <a:lstStyle/>
                <a:p>
                  <a:endParaRPr lang="zh-CN" altLang="en-US"/>
                </a:p>
              </p:txBody>
            </p:sp>
          </p:grpSp>
          <p:sp>
            <p:nvSpPr>
              <p:cNvPr id="32783" name="Text Box 15"/>
              <p:cNvSpPr txBox="1">
                <a:spLocks noChangeArrowheads="1"/>
              </p:cNvSpPr>
              <p:nvPr/>
            </p:nvSpPr>
            <p:spPr bwMode="auto">
              <a:xfrm>
                <a:off x="9840" y="12084"/>
                <a:ext cx="556" cy="435"/>
              </a:xfrm>
              <a:prstGeom prst="rect">
                <a:avLst/>
              </a:prstGeom>
              <a:noFill/>
              <a:ln w="9525">
                <a:noFill/>
                <a:miter lim="800000"/>
                <a:headEnd/>
                <a:tailEnd/>
              </a:ln>
            </p:spPr>
            <p:txBody>
              <a:bodyPr/>
              <a:lstStyle/>
              <a:p>
                <a:pPr algn="just"/>
                <a:r>
                  <a:rPr lang="en-US" altLang="zh-CN" sz="2000" b="1" i="1">
                    <a:latin typeface="Times New Roman" pitchFamily="18" charset="0"/>
                  </a:rPr>
                  <a:t>r</a:t>
                </a:r>
                <a:endParaRPr lang="en-US" altLang="zh-CN" sz="3600"/>
              </a:p>
            </p:txBody>
          </p:sp>
        </p:grpSp>
        <p:sp>
          <p:nvSpPr>
            <p:cNvPr id="32785" name="Text Box 17"/>
            <p:cNvSpPr txBox="1">
              <a:spLocks noChangeArrowheads="1"/>
            </p:cNvSpPr>
            <p:nvPr/>
          </p:nvSpPr>
          <p:spPr bwMode="auto">
            <a:xfrm>
              <a:off x="1704" y="2219"/>
              <a:ext cx="397" cy="301"/>
            </a:xfrm>
            <a:prstGeom prst="rect">
              <a:avLst/>
            </a:prstGeom>
            <a:noFill/>
            <a:ln w="9525">
              <a:noFill/>
              <a:miter lim="800000"/>
              <a:headEnd/>
              <a:tailEnd/>
            </a:ln>
          </p:spPr>
          <p:txBody>
            <a:bodyPr/>
            <a:lstStyle/>
            <a:p>
              <a:pPr algn="just"/>
              <a:r>
                <a:rPr lang="en-US" altLang="zh-CN" sz="2000" i="1">
                  <a:latin typeface="Times New Roman" pitchFamily="18" charset="0"/>
                </a:rPr>
                <a:t>f</a:t>
              </a:r>
              <a:r>
                <a:rPr lang="en-US" altLang="zh-CN" sz="2000" baseline="-25000">
                  <a:latin typeface="Times New Roman" pitchFamily="18" charset="0"/>
                </a:rPr>
                <a:t>0</a:t>
              </a:r>
              <a:r>
                <a:rPr lang="en-US" altLang="zh-CN" sz="2000">
                  <a:latin typeface="Times New Roman" pitchFamily="18" charset="0"/>
                </a:rPr>
                <a:t>(</a:t>
              </a:r>
              <a:r>
                <a:rPr lang="en-US" altLang="zh-CN" sz="2000" b="1" i="1">
                  <a:latin typeface="Times New Roman" pitchFamily="18" charset="0"/>
                </a:rPr>
                <a:t>r</a:t>
              </a:r>
              <a:r>
                <a:rPr lang="en-US" altLang="zh-CN" sz="2000">
                  <a:latin typeface="Times New Roman" pitchFamily="18" charset="0"/>
                </a:rPr>
                <a:t>)</a:t>
              </a:r>
              <a:endParaRPr lang="en-US" altLang="zh-CN" sz="3600"/>
            </a:p>
          </p:txBody>
        </p:sp>
        <p:sp>
          <p:nvSpPr>
            <p:cNvPr id="32786" name="Text Box 18"/>
            <p:cNvSpPr txBox="1">
              <a:spLocks noChangeArrowheads="1"/>
            </p:cNvSpPr>
            <p:nvPr/>
          </p:nvSpPr>
          <p:spPr bwMode="auto">
            <a:xfrm>
              <a:off x="3401" y="2219"/>
              <a:ext cx="397" cy="301"/>
            </a:xfrm>
            <a:prstGeom prst="rect">
              <a:avLst/>
            </a:prstGeom>
            <a:noFill/>
            <a:ln w="9525">
              <a:noFill/>
              <a:miter lim="800000"/>
              <a:headEnd/>
              <a:tailEnd/>
            </a:ln>
          </p:spPr>
          <p:txBody>
            <a:bodyPr/>
            <a:lstStyle/>
            <a:p>
              <a:pPr algn="just"/>
              <a:r>
                <a:rPr lang="en-US" altLang="zh-CN" sz="2000" i="1">
                  <a:latin typeface="Times New Roman" pitchFamily="18" charset="0"/>
                </a:rPr>
                <a:t>f</a:t>
              </a:r>
              <a:r>
                <a:rPr lang="en-US" altLang="zh-CN" sz="2000" baseline="-25000">
                  <a:latin typeface="Times New Roman" pitchFamily="18" charset="0"/>
                </a:rPr>
                <a:t>1</a:t>
              </a:r>
              <a:r>
                <a:rPr lang="en-US" altLang="zh-CN" sz="2000">
                  <a:latin typeface="Times New Roman" pitchFamily="18" charset="0"/>
                </a:rPr>
                <a:t>(</a:t>
              </a:r>
              <a:r>
                <a:rPr lang="en-US" altLang="zh-CN" sz="2000" b="1" i="1">
                  <a:latin typeface="Times New Roman" pitchFamily="18" charset="0"/>
                </a:rPr>
                <a:t>r</a:t>
              </a:r>
              <a:r>
                <a:rPr lang="en-US" altLang="zh-CN" sz="2000">
                  <a:latin typeface="Times New Roman" pitchFamily="18" charset="0"/>
                </a:rPr>
                <a:t>)</a:t>
              </a:r>
              <a:endParaRPr lang="en-US" altLang="zh-CN" sz="3600"/>
            </a:p>
          </p:txBody>
        </p:sp>
        <p:sp>
          <p:nvSpPr>
            <p:cNvPr id="32787" name="Text Box 19"/>
            <p:cNvSpPr txBox="1">
              <a:spLocks noChangeArrowheads="1"/>
            </p:cNvSpPr>
            <p:nvPr/>
          </p:nvSpPr>
          <p:spPr bwMode="auto">
            <a:xfrm>
              <a:off x="2497" y="2795"/>
              <a:ext cx="398" cy="301"/>
            </a:xfrm>
            <a:prstGeom prst="rect">
              <a:avLst/>
            </a:prstGeom>
            <a:noFill/>
            <a:ln w="9525">
              <a:noFill/>
              <a:miter lim="800000"/>
              <a:headEnd/>
              <a:tailEnd/>
            </a:ln>
          </p:spPr>
          <p:txBody>
            <a:bodyPr/>
            <a:lstStyle/>
            <a:p>
              <a:pPr algn="just"/>
              <a:r>
                <a:rPr lang="en-US" altLang="zh-CN" sz="2000" b="1" i="1">
                  <a:latin typeface="Times New Roman" pitchFamily="18" charset="0"/>
                </a:rPr>
                <a:t>r</a:t>
              </a:r>
              <a:r>
                <a:rPr lang="en-US" altLang="zh-CN" b="1" baseline="-25000">
                  <a:latin typeface="Times New Roman" pitchFamily="18" charset="0"/>
                </a:rPr>
                <a:t>0</a:t>
              </a:r>
              <a:r>
                <a:rPr lang="en-US" altLang="zh-CN" sz="2000" b="1">
                  <a:latin typeface="Times New Roman" pitchFamily="18" charset="0"/>
                  <a:sym typeface="Symbol" pitchFamily="18" charset="2"/>
                </a:rPr>
                <a:t></a:t>
              </a:r>
              <a:endParaRPr lang="en-US" altLang="zh-CN" sz="3600"/>
            </a:p>
          </p:txBody>
        </p:sp>
        <p:sp>
          <p:nvSpPr>
            <p:cNvPr id="32788" name="Text Box 20"/>
            <p:cNvSpPr txBox="1">
              <a:spLocks noChangeArrowheads="1"/>
            </p:cNvSpPr>
            <p:nvPr/>
          </p:nvSpPr>
          <p:spPr bwMode="auto">
            <a:xfrm>
              <a:off x="1828" y="2502"/>
              <a:ext cx="572" cy="301"/>
            </a:xfrm>
            <a:prstGeom prst="rect">
              <a:avLst/>
            </a:prstGeom>
            <a:noFill/>
            <a:ln w="9525">
              <a:noFill/>
              <a:miter lim="800000"/>
              <a:headEnd/>
              <a:tailEnd/>
            </a:ln>
          </p:spPr>
          <p:txBody>
            <a:bodyPr/>
            <a:lstStyle/>
            <a:p>
              <a:pPr algn="just"/>
              <a:r>
                <a:rPr lang="en-US" altLang="zh-CN" sz="2000" i="1">
                  <a:latin typeface="Times New Roman" pitchFamily="18" charset="0"/>
                </a:rPr>
                <a:t>P(A</a:t>
              </a:r>
              <a:r>
                <a:rPr lang="en-US" altLang="zh-CN" sz="2000" baseline="-25000">
                  <a:latin typeface="Times New Roman" pitchFamily="18" charset="0"/>
                </a:rPr>
                <a:t>0</a:t>
              </a:r>
              <a:r>
                <a:rPr lang="en-US" altLang="zh-CN" sz="2000">
                  <a:latin typeface="Times New Roman" pitchFamily="18" charset="0"/>
                </a:rPr>
                <a:t>/1)</a:t>
              </a:r>
              <a:endParaRPr lang="en-US" altLang="zh-CN" sz="3600"/>
            </a:p>
          </p:txBody>
        </p:sp>
        <p:sp>
          <p:nvSpPr>
            <p:cNvPr id="32789" name="Text Box 21"/>
            <p:cNvSpPr txBox="1">
              <a:spLocks noChangeArrowheads="1"/>
            </p:cNvSpPr>
            <p:nvPr/>
          </p:nvSpPr>
          <p:spPr bwMode="auto">
            <a:xfrm>
              <a:off x="2872" y="2387"/>
              <a:ext cx="414" cy="195"/>
            </a:xfrm>
            <a:prstGeom prst="rect">
              <a:avLst/>
            </a:prstGeom>
            <a:solidFill>
              <a:srgbClr val="FFFFFF"/>
            </a:solidFill>
            <a:ln w="9525">
              <a:noFill/>
              <a:miter lim="800000"/>
              <a:headEnd/>
              <a:tailEnd/>
            </a:ln>
          </p:spPr>
          <p:txBody>
            <a:bodyPr lIns="0" tIns="0" rIns="0" bIns="0"/>
            <a:lstStyle/>
            <a:p>
              <a:pPr algn="just"/>
              <a:r>
                <a:rPr lang="en-US" altLang="zh-CN" sz="2000" i="1">
                  <a:latin typeface="Times New Roman" pitchFamily="18" charset="0"/>
                </a:rPr>
                <a:t>P(A</a:t>
              </a:r>
              <a:r>
                <a:rPr lang="en-US" altLang="zh-CN" sz="2000" baseline="-25000">
                  <a:latin typeface="Times New Roman" pitchFamily="18" charset="0"/>
                </a:rPr>
                <a:t>1</a:t>
              </a:r>
              <a:r>
                <a:rPr lang="en-US" altLang="zh-CN" sz="2000">
                  <a:latin typeface="Times New Roman" pitchFamily="18" charset="0"/>
                </a:rPr>
                <a:t>/0)</a:t>
              </a:r>
              <a:endParaRPr lang="en-US" altLang="zh-CN" sz="3600"/>
            </a:p>
          </p:txBody>
        </p:sp>
        <p:sp>
          <p:nvSpPr>
            <p:cNvPr id="32790" name="Rectangle 22"/>
            <p:cNvSpPr>
              <a:spLocks noChangeArrowheads="1"/>
            </p:cNvSpPr>
            <p:nvPr/>
          </p:nvSpPr>
          <p:spPr bwMode="auto">
            <a:xfrm>
              <a:off x="2250" y="2167"/>
              <a:ext cx="149" cy="98"/>
            </a:xfrm>
            <a:prstGeom prst="rect">
              <a:avLst/>
            </a:prstGeom>
            <a:solidFill>
              <a:srgbClr val="FFFFFF"/>
            </a:solidFill>
            <a:ln w="9525">
              <a:noFill/>
              <a:miter lim="800000"/>
              <a:headEnd/>
              <a:tailEnd/>
            </a:ln>
          </p:spPr>
          <p:txBody>
            <a:bodyPr/>
            <a:lstStyle/>
            <a:p>
              <a:endParaRPr lang="zh-CN" altLang="en-US"/>
            </a:p>
          </p:txBody>
        </p:sp>
      </p:grpSp>
      <p:cxnSp>
        <p:nvCxnSpPr>
          <p:cNvPr id="24" name="直接连接符 23"/>
          <p:cNvCxnSpPr/>
          <p:nvPr/>
        </p:nvCxnSpPr>
        <p:spPr>
          <a:xfrm>
            <a:off x="3275856" y="1268760"/>
            <a:ext cx="0" cy="2088232"/>
          </a:xfrm>
          <a:prstGeom prst="line">
            <a:avLst/>
          </a:prstGeom>
          <a:ln>
            <a:solidFill>
              <a:srgbClr val="FF0000"/>
            </a:solidFill>
            <a:prstDash val="sysDash"/>
          </a:ln>
        </p:spPr>
        <p:style>
          <a:lnRef idx="3">
            <a:schemeClr val="accent2"/>
          </a:lnRef>
          <a:fillRef idx="0">
            <a:schemeClr val="accent2"/>
          </a:fillRef>
          <a:effectRef idx="2">
            <a:schemeClr val="accent2"/>
          </a:effectRef>
          <a:fontRef idx="minor">
            <a:schemeClr val="tx1"/>
          </a:fontRef>
        </p:style>
      </p:cxnSp>
      <p:sp>
        <p:nvSpPr>
          <p:cNvPr id="27" name="矩形 26"/>
          <p:cNvSpPr/>
          <p:nvPr/>
        </p:nvSpPr>
        <p:spPr>
          <a:xfrm>
            <a:off x="5868144" y="1124744"/>
            <a:ext cx="3059832" cy="2123658"/>
          </a:xfrm>
          <a:prstGeom prst="rect">
            <a:avLst/>
          </a:prstGeom>
        </p:spPr>
        <p:txBody>
          <a:bodyPr wrap="square">
            <a:spAutoFit/>
          </a:bodyPr>
          <a:lstStyle/>
          <a:p>
            <a:pPr>
              <a:lnSpc>
                <a:spcPct val="110000"/>
              </a:lnSpc>
            </a:pPr>
            <a:r>
              <a:rPr lang="zh-CN" altLang="en-US" sz="2400" b="1" dirty="0" smtClean="0">
                <a:solidFill>
                  <a:srgbClr val="0000FF"/>
                </a:solidFill>
                <a:latin typeface="+mj-ea"/>
                <a:ea typeface="+mj-ea"/>
              </a:rPr>
              <a:t>显然，区域</a:t>
            </a:r>
            <a:r>
              <a:rPr lang="en-US" altLang="zh-CN" sz="2400" b="1" i="1" dirty="0" smtClean="0">
                <a:solidFill>
                  <a:srgbClr val="0000FF"/>
                </a:solidFill>
                <a:latin typeface="+mj-ea"/>
                <a:ea typeface="+mj-ea"/>
              </a:rPr>
              <a:t>A</a:t>
            </a:r>
            <a:r>
              <a:rPr lang="en-US" altLang="zh-CN" sz="2400" b="1" baseline="-25000" dirty="0" smtClean="0">
                <a:solidFill>
                  <a:srgbClr val="0000FF"/>
                </a:solidFill>
                <a:latin typeface="+mj-ea"/>
                <a:ea typeface="+mj-ea"/>
              </a:rPr>
              <a:t>0</a:t>
            </a:r>
            <a:r>
              <a:rPr lang="zh-CN" altLang="en-US" sz="2400" b="1" dirty="0" smtClean="0">
                <a:solidFill>
                  <a:srgbClr val="0000FF"/>
                </a:solidFill>
                <a:latin typeface="+mj-ea"/>
                <a:ea typeface="+mj-ea"/>
              </a:rPr>
              <a:t>和</a:t>
            </a:r>
            <a:r>
              <a:rPr lang="en-US" altLang="zh-CN" sz="2400" b="1" i="1" dirty="0" smtClean="0">
                <a:solidFill>
                  <a:srgbClr val="0000FF"/>
                </a:solidFill>
                <a:latin typeface="+mj-ea"/>
                <a:ea typeface="+mj-ea"/>
              </a:rPr>
              <a:t>A</a:t>
            </a:r>
            <a:r>
              <a:rPr lang="en-US" altLang="zh-CN" sz="2400" b="1" baseline="-25000" dirty="0" smtClean="0">
                <a:solidFill>
                  <a:srgbClr val="0000FF"/>
                </a:solidFill>
                <a:latin typeface="+mj-ea"/>
                <a:ea typeface="+mj-ea"/>
              </a:rPr>
              <a:t>1</a:t>
            </a:r>
            <a:r>
              <a:rPr lang="zh-CN" altLang="en-US" sz="2400" b="1" dirty="0" smtClean="0">
                <a:solidFill>
                  <a:srgbClr val="0000FF"/>
                </a:solidFill>
                <a:latin typeface="+mj-ea"/>
                <a:ea typeface="+mj-ea"/>
              </a:rPr>
              <a:t>是两互不相容的区域。这两个区域的边界</a:t>
            </a:r>
            <a:r>
              <a:rPr lang="en-US" altLang="zh-CN" sz="2400" b="1" i="1" dirty="0" smtClean="0">
                <a:solidFill>
                  <a:srgbClr val="0000FF"/>
                </a:solidFill>
                <a:latin typeface="+mj-ea"/>
                <a:ea typeface="+mj-ea"/>
              </a:rPr>
              <a:t>r</a:t>
            </a:r>
            <a:r>
              <a:rPr lang="en-US" altLang="zh-CN" sz="2400" b="1" baseline="-25000" dirty="0" smtClean="0">
                <a:solidFill>
                  <a:srgbClr val="0000FF"/>
                </a:solidFill>
                <a:latin typeface="+mj-ea"/>
                <a:ea typeface="+mj-ea"/>
              </a:rPr>
              <a:t>0</a:t>
            </a:r>
            <a:r>
              <a:rPr lang="en-US" altLang="zh-CN" sz="2400" b="1" dirty="0" smtClean="0">
                <a:solidFill>
                  <a:srgbClr val="0000FF"/>
                </a:solidFill>
                <a:latin typeface="+mj-ea"/>
                <a:ea typeface="+mj-ea"/>
                <a:sym typeface="Symbol" pitchFamily="18" charset="2"/>
              </a:rPr>
              <a:t></a:t>
            </a:r>
            <a:r>
              <a:rPr lang="zh-CN" altLang="en-US" sz="2400" b="1" dirty="0" smtClean="0">
                <a:solidFill>
                  <a:srgbClr val="0000FF"/>
                </a:solidFill>
                <a:latin typeface="+mj-ea"/>
                <a:ea typeface="+mj-ea"/>
              </a:rPr>
              <a:t>确定后，错误概率也随之确定了。</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771">
                                            <p:txEl>
                                              <p:pRg st="6" end="6"/>
                                            </p:txEl>
                                          </p:spTgt>
                                        </p:tgtEl>
                                        <p:attrNameLst>
                                          <p:attrName>style.visibility</p:attrName>
                                        </p:attrNameLst>
                                      </p:cBhvr>
                                      <p:to>
                                        <p:strVal val="visible"/>
                                      </p:to>
                                    </p:set>
                                    <p:anim calcmode="lin" valueType="num">
                                      <p:cBhvr additive="base">
                                        <p:cTn id="13" dur="500" fill="hold"/>
                                        <p:tgtEl>
                                          <p:spTgt spid="32771">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771">
                                            <p:txEl>
                                              <p:pRg st="7" end="7"/>
                                            </p:txEl>
                                          </p:spTgt>
                                        </p:tgtEl>
                                        <p:attrNameLst>
                                          <p:attrName>style.visibility</p:attrName>
                                        </p:attrNameLst>
                                      </p:cBhvr>
                                      <p:to>
                                        <p:strVal val="visible"/>
                                      </p:to>
                                    </p:set>
                                    <p:anim calcmode="lin" valueType="num">
                                      <p:cBhvr additive="base">
                                        <p:cTn id="19" dur="500" fill="hold"/>
                                        <p:tgtEl>
                                          <p:spTgt spid="32771">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1">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2771">
                                            <p:txEl>
                                              <p:pRg st="8" end="8"/>
                                            </p:txEl>
                                          </p:spTgt>
                                        </p:tgtEl>
                                        <p:attrNameLst>
                                          <p:attrName>style.visibility</p:attrName>
                                        </p:attrNameLst>
                                      </p:cBhvr>
                                      <p:to>
                                        <p:strVal val="visible"/>
                                      </p:to>
                                    </p:set>
                                    <p:anim calcmode="lin" valueType="num">
                                      <p:cBhvr additive="base">
                                        <p:cTn id="23" dur="500" fill="hold"/>
                                        <p:tgtEl>
                                          <p:spTgt spid="32771">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277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7">
                                            <p:txEl>
                                              <p:pRg st="0" end="0"/>
                                            </p:txEl>
                                          </p:spTgt>
                                        </p:tgtEl>
                                        <p:attrNameLst>
                                          <p:attrName>style.visibility</p:attrName>
                                        </p:attrNameLst>
                                      </p:cBhvr>
                                      <p:to>
                                        <p:strVal val="visible"/>
                                      </p:to>
                                    </p:set>
                                    <p:anim calcmode="lin" valueType="num">
                                      <p:cBhvr additive="base">
                                        <p:cTn id="29"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endParaRPr lang="zh-CN" altLang="en-US" dirty="0"/>
          </a:p>
        </p:txBody>
      </p:sp>
      <p:sp>
        <p:nvSpPr>
          <p:cNvPr id="33795" name="Rectangle 3"/>
          <p:cNvSpPr>
            <a:spLocks noGrp="1" noChangeArrowheads="1"/>
          </p:cNvSpPr>
          <p:nvPr>
            <p:ph type="body" idx="1"/>
          </p:nvPr>
        </p:nvSpPr>
        <p:spPr>
          <a:xfrm>
            <a:off x="539552" y="1196752"/>
            <a:ext cx="8064896" cy="5040560"/>
          </a:xfrm>
        </p:spPr>
        <p:txBody>
          <a:bodyPr>
            <a:normAutofit/>
          </a:bodyPr>
          <a:lstStyle/>
          <a:p>
            <a:pPr>
              <a:lnSpc>
                <a:spcPct val="110000"/>
              </a:lnSpc>
            </a:pPr>
            <a:r>
              <a:rPr lang="zh-CN" altLang="en-US" dirty="0" smtClean="0"/>
              <a:t>这样，总误码率可以写为</a:t>
            </a:r>
          </a:p>
          <a:p>
            <a:pPr lvl="1">
              <a:lnSpc>
                <a:spcPct val="110000"/>
              </a:lnSpc>
            </a:pPr>
            <a:endParaRPr lang="zh-CN" altLang="en-US" dirty="0" smtClean="0"/>
          </a:p>
          <a:p>
            <a:endParaRPr lang="en-US" altLang="zh-CN" dirty="0" smtClean="0"/>
          </a:p>
          <a:p>
            <a:pPr lvl="1"/>
            <a:endParaRPr lang="en-US" altLang="zh-CN" dirty="0" smtClean="0"/>
          </a:p>
          <a:p>
            <a:pPr lvl="3"/>
            <a:endParaRPr lang="zh-CN" altLang="en-US" dirty="0" smtClean="0"/>
          </a:p>
          <a:p>
            <a:r>
              <a:rPr lang="zh-CN" altLang="en-US" dirty="0" smtClean="0"/>
              <a:t>这两个概率在图中分别由两块阴影面积表示。 </a:t>
            </a:r>
            <a:endParaRPr lang="zh-CN" altLang="en-US" dirty="0"/>
          </a:p>
        </p:txBody>
      </p:sp>
      <p:sp>
        <p:nvSpPr>
          <p:cNvPr id="28" name="灯片编号占位符 5"/>
          <p:cNvSpPr>
            <a:spLocks noGrp="1"/>
          </p:cNvSpPr>
          <p:nvPr>
            <p:ph type="sldNum" sz="quarter" idx="12"/>
          </p:nvPr>
        </p:nvSpPr>
        <p:spPr/>
        <p:txBody>
          <a:bodyPr/>
          <a:lstStyle/>
          <a:p>
            <a:fld id="{52CB4D5E-05F6-467D-A6FF-16CC9B806529}" type="slidenum">
              <a:rPr lang="en-US" altLang="zh-CN" smtClean="0"/>
              <a:pPr/>
              <a:t>16</a:t>
            </a:fld>
            <a:endParaRPr lang="en-US" altLang="zh-CN"/>
          </a:p>
        </p:txBody>
      </p:sp>
      <p:grpSp>
        <p:nvGrpSpPr>
          <p:cNvPr id="2" name="Group 4"/>
          <p:cNvGrpSpPr>
            <a:grpSpLocks/>
          </p:cNvGrpSpPr>
          <p:nvPr/>
        </p:nvGrpSpPr>
        <p:grpSpPr bwMode="auto">
          <a:xfrm>
            <a:off x="1835696" y="4509119"/>
            <a:ext cx="5112568" cy="2449079"/>
            <a:chOff x="1463" y="1877"/>
            <a:chExt cx="2749" cy="1271"/>
          </a:xfrm>
        </p:grpSpPr>
        <p:grpSp>
          <p:nvGrpSpPr>
            <p:cNvPr id="3" name="Group 5"/>
            <p:cNvGrpSpPr>
              <a:grpSpLocks/>
            </p:cNvGrpSpPr>
            <p:nvPr/>
          </p:nvGrpSpPr>
          <p:grpSpPr bwMode="auto">
            <a:xfrm>
              <a:off x="1463" y="1877"/>
              <a:ext cx="2749" cy="1180"/>
              <a:chOff x="5474" y="10521"/>
              <a:chExt cx="4980" cy="1998"/>
            </a:xfrm>
          </p:grpSpPr>
          <p:grpSp>
            <p:nvGrpSpPr>
              <p:cNvPr id="4" name="Group 6"/>
              <p:cNvGrpSpPr>
                <a:grpSpLocks/>
              </p:cNvGrpSpPr>
              <p:nvPr/>
            </p:nvGrpSpPr>
            <p:grpSpPr bwMode="auto">
              <a:xfrm>
                <a:off x="5474" y="10521"/>
                <a:ext cx="4980" cy="1824"/>
                <a:chOff x="5474" y="10117"/>
                <a:chExt cx="4980" cy="1824"/>
              </a:xfrm>
            </p:grpSpPr>
            <p:pic>
              <p:nvPicPr>
                <p:cNvPr id="33799" name="Picture 7" descr="最佳接收误码率"/>
                <p:cNvPicPr>
                  <a:picLocks noChangeAspect="1" noChangeArrowheads="1"/>
                </p:cNvPicPr>
                <p:nvPr/>
              </p:nvPicPr>
              <p:blipFill>
                <a:blip r:embed="rId3" cstate="print"/>
                <a:srcRect/>
                <a:stretch>
                  <a:fillRect/>
                </a:stretch>
              </p:blipFill>
              <p:spPr bwMode="auto">
                <a:xfrm>
                  <a:off x="5474" y="10545"/>
                  <a:ext cx="4980" cy="1396"/>
                </a:xfrm>
                <a:prstGeom prst="rect">
                  <a:avLst/>
                </a:prstGeom>
                <a:noFill/>
                <a:ln w="9525">
                  <a:noFill/>
                  <a:miter lim="800000"/>
                  <a:headEnd/>
                  <a:tailEnd/>
                </a:ln>
              </p:spPr>
            </p:pic>
            <p:sp>
              <p:nvSpPr>
                <p:cNvPr id="33800" name="Line 8"/>
                <p:cNvSpPr>
                  <a:spLocks noChangeShapeType="1"/>
                </p:cNvSpPr>
                <p:nvPr/>
              </p:nvSpPr>
              <p:spPr bwMode="auto">
                <a:xfrm flipH="1" flipV="1">
                  <a:off x="7560" y="10215"/>
                  <a:ext cx="14" cy="780"/>
                </a:xfrm>
                <a:prstGeom prst="line">
                  <a:avLst/>
                </a:prstGeom>
                <a:noFill/>
                <a:ln w="9525">
                  <a:solidFill>
                    <a:srgbClr val="000000"/>
                  </a:solidFill>
                  <a:prstDash val="dash"/>
                  <a:round/>
                  <a:headEnd/>
                  <a:tailEnd/>
                </a:ln>
              </p:spPr>
              <p:txBody>
                <a:bodyPr/>
                <a:lstStyle/>
                <a:p>
                  <a:endParaRPr lang="zh-CN" altLang="en-US" sz="2400"/>
                </a:p>
              </p:txBody>
            </p:sp>
            <p:sp>
              <p:nvSpPr>
                <p:cNvPr id="33801" name="Text Box 9"/>
                <p:cNvSpPr txBox="1">
                  <a:spLocks noChangeArrowheads="1"/>
                </p:cNvSpPr>
                <p:nvPr/>
              </p:nvSpPr>
              <p:spPr bwMode="auto">
                <a:xfrm>
                  <a:off x="6526" y="10117"/>
                  <a:ext cx="554" cy="420"/>
                </a:xfrm>
                <a:prstGeom prst="rect">
                  <a:avLst/>
                </a:prstGeom>
                <a:noFill/>
                <a:ln w="9525">
                  <a:noFill/>
                  <a:miter lim="800000"/>
                  <a:headEnd/>
                  <a:tailEnd/>
                </a:ln>
              </p:spPr>
              <p:txBody>
                <a:bodyPr/>
                <a:lstStyle/>
                <a:p>
                  <a:pPr algn="just"/>
                  <a:r>
                    <a:rPr lang="en-US" altLang="zh-CN" i="1">
                      <a:latin typeface="Times New Roman" pitchFamily="18" charset="0"/>
                    </a:rPr>
                    <a:t>A</a:t>
                  </a:r>
                  <a:r>
                    <a:rPr lang="en-US" altLang="zh-CN" baseline="-25000">
                      <a:latin typeface="Times New Roman" pitchFamily="18" charset="0"/>
                    </a:rPr>
                    <a:t>0</a:t>
                  </a:r>
                  <a:endParaRPr lang="en-US" altLang="zh-CN" sz="3200"/>
                </a:p>
              </p:txBody>
            </p:sp>
            <p:sp>
              <p:nvSpPr>
                <p:cNvPr id="33802" name="Text Box 10"/>
                <p:cNvSpPr txBox="1">
                  <a:spLocks noChangeArrowheads="1"/>
                </p:cNvSpPr>
                <p:nvPr/>
              </p:nvSpPr>
              <p:spPr bwMode="auto">
                <a:xfrm>
                  <a:off x="8102" y="10118"/>
                  <a:ext cx="554" cy="420"/>
                </a:xfrm>
                <a:prstGeom prst="rect">
                  <a:avLst/>
                </a:prstGeom>
                <a:noFill/>
                <a:ln w="9525">
                  <a:noFill/>
                  <a:miter lim="800000"/>
                  <a:headEnd/>
                  <a:tailEnd/>
                </a:ln>
              </p:spPr>
              <p:txBody>
                <a:bodyPr/>
                <a:lstStyle/>
                <a:p>
                  <a:pPr algn="just"/>
                  <a:r>
                    <a:rPr lang="en-US" altLang="zh-CN" i="1">
                      <a:latin typeface="Times New Roman" pitchFamily="18" charset="0"/>
                    </a:rPr>
                    <a:t>A</a:t>
                  </a:r>
                  <a:r>
                    <a:rPr lang="en-US" altLang="zh-CN" baseline="-25000">
                      <a:latin typeface="Times New Roman" pitchFamily="18" charset="0"/>
                    </a:rPr>
                    <a:t>1</a:t>
                  </a:r>
                  <a:endParaRPr lang="en-US" altLang="zh-CN" sz="3200"/>
                </a:p>
              </p:txBody>
            </p:sp>
            <p:sp>
              <p:nvSpPr>
                <p:cNvPr id="33803" name="Line 11"/>
                <p:cNvSpPr>
                  <a:spLocks noChangeShapeType="1"/>
                </p:cNvSpPr>
                <p:nvPr/>
              </p:nvSpPr>
              <p:spPr bwMode="auto">
                <a:xfrm>
                  <a:off x="6974" y="10350"/>
                  <a:ext cx="556" cy="0"/>
                </a:xfrm>
                <a:prstGeom prst="line">
                  <a:avLst/>
                </a:prstGeom>
                <a:noFill/>
                <a:ln w="9525">
                  <a:solidFill>
                    <a:srgbClr val="000000"/>
                  </a:solidFill>
                  <a:round/>
                  <a:headEnd/>
                  <a:tailEnd type="triangle" w="med" len="med"/>
                </a:ln>
              </p:spPr>
              <p:txBody>
                <a:bodyPr/>
                <a:lstStyle/>
                <a:p>
                  <a:endParaRPr lang="zh-CN" altLang="en-US" sz="2400"/>
                </a:p>
              </p:txBody>
            </p:sp>
            <p:sp>
              <p:nvSpPr>
                <p:cNvPr id="33804" name="Line 12"/>
                <p:cNvSpPr>
                  <a:spLocks noChangeShapeType="1"/>
                </p:cNvSpPr>
                <p:nvPr/>
              </p:nvSpPr>
              <p:spPr bwMode="auto">
                <a:xfrm>
                  <a:off x="7618" y="10350"/>
                  <a:ext cx="556" cy="0"/>
                </a:xfrm>
                <a:prstGeom prst="line">
                  <a:avLst/>
                </a:prstGeom>
                <a:noFill/>
                <a:ln w="9525">
                  <a:solidFill>
                    <a:srgbClr val="000000"/>
                  </a:solidFill>
                  <a:round/>
                  <a:headEnd type="triangle" w="med" len="med"/>
                  <a:tailEnd/>
                </a:ln>
              </p:spPr>
              <p:txBody>
                <a:bodyPr/>
                <a:lstStyle/>
                <a:p>
                  <a:endParaRPr lang="zh-CN" altLang="en-US" sz="2400"/>
                </a:p>
              </p:txBody>
            </p:sp>
            <p:sp>
              <p:nvSpPr>
                <p:cNvPr id="33805" name="Line 13"/>
                <p:cNvSpPr>
                  <a:spLocks noChangeShapeType="1"/>
                </p:cNvSpPr>
                <p:nvPr/>
              </p:nvSpPr>
              <p:spPr bwMode="auto">
                <a:xfrm>
                  <a:off x="8578" y="10350"/>
                  <a:ext cx="976" cy="0"/>
                </a:xfrm>
                <a:prstGeom prst="line">
                  <a:avLst/>
                </a:prstGeom>
                <a:noFill/>
                <a:ln w="9525">
                  <a:solidFill>
                    <a:srgbClr val="000000"/>
                  </a:solidFill>
                  <a:round/>
                  <a:headEnd/>
                  <a:tailEnd type="triangle" w="med" len="med"/>
                </a:ln>
              </p:spPr>
              <p:txBody>
                <a:bodyPr/>
                <a:lstStyle/>
                <a:p>
                  <a:endParaRPr lang="zh-CN" altLang="en-US" sz="2400"/>
                </a:p>
              </p:txBody>
            </p:sp>
            <p:sp>
              <p:nvSpPr>
                <p:cNvPr id="33806" name="Line 14"/>
                <p:cNvSpPr>
                  <a:spLocks noChangeShapeType="1"/>
                </p:cNvSpPr>
                <p:nvPr/>
              </p:nvSpPr>
              <p:spPr bwMode="auto">
                <a:xfrm>
                  <a:off x="5668" y="10350"/>
                  <a:ext cx="976" cy="0"/>
                </a:xfrm>
                <a:prstGeom prst="line">
                  <a:avLst/>
                </a:prstGeom>
                <a:noFill/>
                <a:ln w="9525">
                  <a:solidFill>
                    <a:srgbClr val="000000"/>
                  </a:solidFill>
                  <a:round/>
                  <a:headEnd type="triangle" w="med" len="med"/>
                  <a:tailEnd/>
                </a:ln>
              </p:spPr>
              <p:txBody>
                <a:bodyPr/>
                <a:lstStyle/>
                <a:p>
                  <a:endParaRPr lang="zh-CN" altLang="en-US" sz="2400"/>
                </a:p>
              </p:txBody>
            </p:sp>
          </p:grpSp>
          <p:sp>
            <p:nvSpPr>
              <p:cNvPr id="33807" name="Text Box 15"/>
              <p:cNvSpPr txBox="1">
                <a:spLocks noChangeArrowheads="1"/>
              </p:cNvSpPr>
              <p:nvPr/>
            </p:nvSpPr>
            <p:spPr bwMode="auto">
              <a:xfrm>
                <a:off x="9840" y="12084"/>
                <a:ext cx="556" cy="435"/>
              </a:xfrm>
              <a:prstGeom prst="rect">
                <a:avLst/>
              </a:prstGeom>
              <a:noFill/>
              <a:ln w="9525">
                <a:noFill/>
                <a:miter lim="800000"/>
                <a:headEnd/>
                <a:tailEnd/>
              </a:ln>
            </p:spPr>
            <p:txBody>
              <a:bodyPr/>
              <a:lstStyle/>
              <a:p>
                <a:pPr algn="just"/>
                <a:r>
                  <a:rPr lang="en-US" altLang="zh-CN" b="1" i="1">
                    <a:latin typeface="Times New Roman" pitchFamily="18" charset="0"/>
                  </a:rPr>
                  <a:t>r</a:t>
                </a:r>
                <a:endParaRPr lang="en-US" altLang="zh-CN" sz="3200"/>
              </a:p>
            </p:txBody>
          </p:sp>
        </p:grpSp>
        <p:sp>
          <p:nvSpPr>
            <p:cNvPr id="33808" name="Text Box 16"/>
            <p:cNvSpPr txBox="1">
              <a:spLocks noChangeArrowheads="1"/>
            </p:cNvSpPr>
            <p:nvPr/>
          </p:nvSpPr>
          <p:spPr bwMode="auto">
            <a:xfrm>
              <a:off x="1704" y="2219"/>
              <a:ext cx="397" cy="301"/>
            </a:xfrm>
            <a:prstGeom prst="rect">
              <a:avLst/>
            </a:prstGeom>
            <a:noFill/>
            <a:ln w="9525">
              <a:noFill/>
              <a:miter lim="800000"/>
              <a:headEnd/>
              <a:tailEnd/>
            </a:ln>
          </p:spPr>
          <p:txBody>
            <a:bodyPr/>
            <a:lstStyle/>
            <a:p>
              <a:pPr algn="just"/>
              <a:r>
                <a:rPr lang="en-US" altLang="zh-CN" i="1">
                  <a:latin typeface="Times New Roman" pitchFamily="18" charset="0"/>
                </a:rPr>
                <a:t>f</a:t>
              </a:r>
              <a:r>
                <a:rPr lang="en-US" altLang="zh-CN" baseline="-25000">
                  <a:latin typeface="Times New Roman" pitchFamily="18" charset="0"/>
                </a:rPr>
                <a:t>0</a:t>
              </a:r>
              <a:r>
                <a:rPr lang="en-US" altLang="zh-CN">
                  <a:latin typeface="Times New Roman" pitchFamily="18" charset="0"/>
                </a:rPr>
                <a:t>(</a:t>
              </a:r>
              <a:r>
                <a:rPr lang="en-US" altLang="zh-CN" b="1" i="1">
                  <a:latin typeface="Times New Roman" pitchFamily="18" charset="0"/>
                </a:rPr>
                <a:t>r</a:t>
              </a:r>
              <a:r>
                <a:rPr lang="en-US" altLang="zh-CN">
                  <a:latin typeface="Times New Roman" pitchFamily="18" charset="0"/>
                </a:rPr>
                <a:t>)</a:t>
              </a:r>
              <a:endParaRPr lang="en-US" altLang="zh-CN" sz="3200"/>
            </a:p>
          </p:txBody>
        </p:sp>
        <p:sp>
          <p:nvSpPr>
            <p:cNvPr id="33809" name="Text Box 17"/>
            <p:cNvSpPr txBox="1">
              <a:spLocks noChangeArrowheads="1"/>
            </p:cNvSpPr>
            <p:nvPr/>
          </p:nvSpPr>
          <p:spPr bwMode="auto">
            <a:xfrm>
              <a:off x="3401" y="2219"/>
              <a:ext cx="397" cy="301"/>
            </a:xfrm>
            <a:prstGeom prst="rect">
              <a:avLst/>
            </a:prstGeom>
            <a:noFill/>
            <a:ln w="9525">
              <a:noFill/>
              <a:miter lim="800000"/>
              <a:headEnd/>
              <a:tailEnd/>
            </a:ln>
          </p:spPr>
          <p:txBody>
            <a:bodyPr/>
            <a:lstStyle/>
            <a:p>
              <a:pPr algn="just"/>
              <a:r>
                <a:rPr lang="en-US" altLang="zh-CN" i="1">
                  <a:latin typeface="Times New Roman" pitchFamily="18" charset="0"/>
                </a:rPr>
                <a:t>f</a:t>
              </a:r>
              <a:r>
                <a:rPr lang="en-US" altLang="zh-CN" baseline="-25000">
                  <a:latin typeface="Times New Roman" pitchFamily="18" charset="0"/>
                </a:rPr>
                <a:t>1</a:t>
              </a:r>
              <a:r>
                <a:rPr lang="en-US" altLang="zh-CN">
                  <a:latin typeface="Times New Roman" pitchFamily="18" charset="0"/>
                </a:rPr>
                <a:t>(</a:t>
              </a:r>
              <a:r>
                <a:rPr lang="en-US" altLang="zh-CN" b="1" i="1">
                  <a:latin typeface="Times New Roman" pitchFamily="18" charset="0"/>
                </a:rPr>
                <a:t>r</a:t>
              </a:r>
              <a:r>
                <a:rPr lang="en-US" altLang="zh-CN">
                  <a:latin typeface="Times New Roman" pitchFamily="18" charset="0"/>
                </a:rPr>
                <a:t>)</a:t>
              </a:r>
              <a:endParaRPr lang="en-US" altLang="zh-CN" sz="3200"/>
            </a:p>
          </p:txBody>
        </p:sp>
        <p:sp>
          <p:nvSpPr>
            <p:cNvPr id="33810" name="Text Box 18"/>
            <p:cNvSpPr txBox="1">
              <a:spLocks noChangeArrowheads="1"/>
            </p:cNvSpPr>
            <p:nvPr/>
          </p:nvSpPr>
          <p:spPr bwMode="auto">
            <a:xfrm>
              <a:off x="2497" y="2847"/>
              <a:ext cx="398" cy="301"/>
            </a:xfrm>
            <a:prstGeom prst="rect">
              <a:avLst/>
            </a:prstGeom>
            <a:noFill/>
            <a:ln w="9525">
              <a:noFill/>
              <a:miter lim="800000"/>
              <a:headEnd/>
              <a:tailEnd/>
            </a:ln>
          </p:spPr>
          <p:txBody>
            <a:bodyPr/>
            <a:lstStyle/>
            <a:p>
              <a:pPr algn="just"/>
              <a:r>
                <a:rPr lang="en-US" altLang="zh-CN" b="1" i="1" dirty="0">
                  <a:latin typeface="Times New Roman" pitchFamily="18" charset="0"/>
                </a:rPr>
                <a:t>r</a:t>
              </a:r>
              <a:r>
                <a:rPr lang="en-US" altLang="zh-CN" sz="1600" b="1" baseline="-25000" dirty="0">
                  <a:latin typeface="Times New Roman" pitchFamily="18" charset="0"/>
                </a:rPr>
                <a:t>0</a:t>
              </a:r>
              <a:r>
                <a:rPr lang="en-US" altLang="zh-CN" b="1" dirty="0">
                  <a:latin typeface="Times New Roman" pitchFamily="18" charset="0"/>
                  <a:sym typeface="Symbol" pitchFamily="18" charset="2"/>
                </a:rPr>
                <a:t></a:t>
              </a:r>
              <a:endParaRPr lang="en-US" altLang="zh-CN" sz="3200" dirty="0"/>
            </a:p>
          </p:txBody>
        </p:sp>
        <p:sp>
          <p:nvSpPr>
            <p:cNvPr id="33811" name="Text Box 19"/>
            <p:cNvSpPr txBox="1">
              <a:spLocks noChangeArrowheads="1"/>
            </p:cNvSpPr>
            <p:nvPr/>
          </p:nvSpPr>
          <p:spPr bwMode="auto">
            <a:xfrm>
              <a:off x="1828" y="2502"/>
              <a:ext cx="572" cy="301"/>
            </a:xfrm>
            <a:prstGeom prst="rect">
              <a:avLst/>
            </a:prstGeom>
            <a:noFill/>
            <a:ln w="9525">
              <a:noFill/>
              <a:miter lim="800000"/>
              <a:headEnd/>
              <a:tailEnd/>
            </a:ln>
          </p:spPr>
          <p:txBody>
            <a:bodyPr/>
            <a:lstStyle/>
            <a:p>
              <a:pPr algn="just"/>
              <a:r>
                <a:rPr lang="en-US" altLang="zh-CN" i="1" dirty="0">
                  <a:latin typeface="Times New Roman" pitchFamily="18" charset="0"/>
                </a:rPr>
                <a:t>P(A</a:t>
              </a:r>
              <a:r>
                <a:rPr lang="en-US" altLang="zh-CN" baseline="-25000" dirty="0">
                  <a:latin typeface="Times New Roman" pitchFamily="18" charset="0"/>
                </a:rPr>
                <a:t>0</a:t>
              </a:r>
              <a:r>
                <a:rPr lang="en-US" altLang="zh-CN" dirty="0">
                  <a:latin typeface="Times New Roman" pitchFamily="18" charset="0"/>
                </a:rPr>
                <a:t>/1)</a:t>
              </a:r>
              <a:endParaRPr lang="en-US" altLang="zh-CN" sz="3200" dirty="0"/>
            </a:p>
          </p:txBody>
        </p:sp>
        <p:sp>
          <p:nvSpPr>
            <p:cNvPr id="33812" name="Text Box 20"/>
            <p:cNvSpPr txBox="1">
              <a:spLocks noChangeArrowheads="1"/>
            </p:cNvSpPr>
            <p:nvPr/>
          </p:nvSpPr>
          <p:spPr bwMode="auto">
            <a:xfrm>
              <a:off x="2872" y="2387"/>
              <a:ext cx="414" cy="195"/>
            </a:xfrm>
            <a:prstGeom prst="rect">
              <a:avLst/>
            </a:prstGeom>
            <a:solidFill>
              <a:srgbClr val="FFFFFF"/>
            </a:solidFill>
            <a:ln w="9525">
              <a:noFill/>
              <a:miter lim="800000"/>
              <a:headEnd/>
              <a:tailEnd/>
            </a:ln>
          </p:spPr>
          <p:txBody>
            <a:bodyPr lIns="0" tIns="0" rIns="0" bIns="0"/>
            <a:lstStyle/>
            <a:p>
              <a:pPr algn="just"/>
              <a:r>
                <a:rPr lang="en-US" altLang="zh-CN" i="1">
                  <a:latin typeface="Times New Roman" pitchFamily="18" charset="0"/>
                </a:rPr>
                <a:t>P(A</a:t>
              </a:r>
              <a:r>
                <a:rPr lang="en-US" altLang="zh-CN" baseline="-25000">
                  <a:latin typeface="Times New Roman" pitchFamily="18" charset="0"/>
                </a:rPr>
                <a:t>1</a:t>
              </a:r>
              <a:r>
                <a:rPr lang="en-US" altLang="zh-CN">
                  <a:latin typeface="Times New Roman" pitchFamily="18" charset="0"/>
                </a:rPr>
                <a:t>/0)</a:t>
              </a:r>
              <a:endParaRPr lang="en-US" altLang="zh-CN" sz="3200"/>
            </a:p>
          </p:txBody>
        </p:sp>
        <p:sp>
          <p:nvSpPr>
            <p:cNvPr id="33813" name="Rectangle 21"/>
            <p:cNvSpPr>
              <a:spLocks noChangeArrowheads="1"/>
            </p:cNvSpPr>
            <p:nvPr/>
          </p:nvSpPr>
          <p:spPr bwMode="auto">
            <a:xfrm>
              <a:off x="2250" y="2167"/>
              <a:ext cx="149" cy="98"/>
            </a:xfrm>
            <a:prstGeom prst="rect">
              <a:avLst/>
            </a:prstGeom>
            <a:solidFill>
              <a:srgbClr val="FFFFFF"/>
            </a:solidFill>
            <a:ln w="9525">
              <a:noFill/>
              <a:miter lim="800000"/>
              <a:headEnd/>
              <a:tailEnd/>
            </a:ln>
          </p:spPr>
          <p:txBody>
            <a:bodyPr/>
            <a:lstStyle/>
            <a:p>
              <a:endParaRPr lang="zh-CN" altLang="en-US" sz="2400"/>
            </a:p>
          </p:txBody>
        </p:sp>
      </p:grpSp>
      <p:sp>
        <p:nvSpPr>
          <p:cNvPr id="33815" name="Rectangle 23"/>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3814" name="Object 22"/>
          <p:cNvGraphicFramePr>
            <a:graphicFrameLocks noChangeAspect="1"/>
          </p:cNvGraphicFramePr>
          <p:nvPr/>
        </p:nvGraphicFramePr>
        <p:xfrm>
          <a:off x="1115616" y="1772816"/>
          <a:ext cx="4095750" cy="449262"/>
        </p:xfrm>
        <a:graphic>
          <a:graphicData uri="http://schemas.openxmlformats.org/presentationml/2006/ole">
            <mc:AlternateContent xmlns:mc="http://schemas.openxmlformats.org/markup-compatibility/2006">
              <mc:Choice xmlns:v="urn:schemas-microsoft-com:vml" Requires="v">
                <p:oleObj spid="_x0000_s181454" name="公式" r:id="rId4" imgW="2082800" imgH="228600" progId="Equation.3">
                  <p:embed/>
                </p:oleObj>
              </mc:Choice>
              <mc:Fallback>
                <p:oleObj name="公式" r:id="rId4" imgW="2082800" imgH="228600" progId="Equation.3">
                  <p:embed/>
                  <p:pic>
                    <p:nvPicPr>
                      <p:cNvPr id="0" name="Picture 1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1772816"/>
                        <a:ext cx="4095750" cy="449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17" name="Rectangle 25"/>
          <p:cNvSpPr>
            <a:spLocks noChangeArrowheads="1"/>
          </p:cNvSpPr>
          <p:nvPr/>
        </p:nvSpPr>
        <p:spPr bwMode="auto">
          <a:xfrm>
            <a:off x="0" y="32718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3816" name="Object 24"/>
          <p:cNvGraphicFramePr>
            <a:graphicFrameLocks noChangeAspect="1"/>
          </p:cNvGraphicFramePr>
          <p:nvPr/>
        </p:nvGraphicFramePr>
        <p:xfrm>
          <a:off x="971600" y="3429000"/>
          <a:ext cx="2519362" cy="590550"/>
        </p:xfrm>
        <a:graphic>
          <a:graphicData uri="http://schemas.openxmlformats.org/presentationml/2006/ole">
            <mc:AlternateContent xmlns:mc="http://schemas.openxmlformats.org/markup-compatibility/2006">
              <mc:Choice xmlns:v="urn:schemas-microsoft-com:vml" Requires="v">
                <p:oleObj spid="_x0000_s181455" name="公式" r:id="rId6" imgW="1345616" imgH="317362" progId="Equation.3">
                  <p:embed/>
                </p:oleObj>
              </mc:Choice>
              <mc:Fallback>
                <p:oleObj name="公式" r:id="rId6" imgW="1345616" imgH="317362" progId="Equation.3">
                  <p:embed/>
                  <p:pic>
                    <p:nvPicPr>
                      <p:cNvPr id="0" name="Picture 1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600" y="3429000"/>
                        <a:ext cx="2519362"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19" name="Rectangle 27"/>
          <p:cNvSpPr>
            <a:spLocks noChangeArrowheads="1"/>
          </p:cNvSpPr>
          <p:nvPr/>
        </p:nvSpPr>
        <p:spPr bwMode="auto">
          <a:xfrm>
            <a:off x="0" y="32718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3818" name="Object 26"/>
          <p:cNvGraphicFramePr>
            <a:graphicFrameLocks noChangeAspect="1"/>
          </p:cNvGraphicFramePr>
          <p:nvPr/>
        </p:nvGraphicFramePr>
        <p:xfrm>
          <a:off x="4860032" y="3501008"/>
          <a:ext cx="2565400" cy="592137"/>
        </p:xfrm>
        <a:graphic>
          <a:graphicData uri="http://schemas.openxmlformats.org/presentationml/2006/ole">
            <mc:AlternateContent xmlns:mc="http://schemas.openxmlformats.org/markup-compatibility/2006">
              <mc:Choice xmlns:v="urn:schemas-microsoft-com:vml" Requires="v">
                <p:oleObj spid="_x0000_s181456" name="公式" r:id="rId8" imgW="1358310" imgH="317362" progId="Equation.3">
                  <p:embed/>
                </p:oleObj>
              </mc:Choice>
              <mc:Fallback>
                <p:oleObj name="公式" r:id="rId8" imgW="1358310" imgH="317362" progId="Equation.3">
                  <p:embed/>
                  <p:pic>
                    <p:nvPicPr>
                      <p:cNvPr id="0" name="Picture 14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60032" y="3501008"/>
                        <a:ext cx="2565400" cy="592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矩形 29"/>
          <p:cNvSpPr/>
          <p:nvPr/>
        </p:nvSpPr>
        <p:spPr>
          <a:xfrm>
            <a:off x="323528" y="2492896"/>
            <a:ext cx="3744416" cy="978729"/>
          </a:xfrm>
          <a:prstGeom prst="rect">
            <a:avLst/>
          </a:prstGeom>
        </p:spPr>
        <p:txBody>
          <a:bodyPr wrap="square">
            <a:spAutoFit/>
          </a:bodyPr>
          <a:lstStyle/>
          <a:p>
            <a:pPr>
              <a:lnSpc>
                <a:spcPct val="120000"/>
              </a:lnSpc>
            </a:pPr>
            <a:r>
              <a:rPr lang="en-US" altLang="zh-CN" sz="2400" b="1" i="1" dirty="0" smtClean="0">
                <a:solidFill>
                  <a:srgbClr val="0000FF"/>
                </a:solidFill>
                <a:latin typeface="+mj-ea"/>
                <a:ea typeface="+mj-ea"/>
              </a:rPr>
              <a:t>P</a:t>
            </a:r>
            <a:r>
              <a:rPr lang="en-US" altLang="zh-CN" sz="2400" b="1" dirty="0" smtClean="0">
                <a:solidFill>
                  <a:srgbClr val="0000FF"/>
                </a:solidFill>
                <a:latin typeface="+mj-ea"/>
                <a:ea typeface="+mj-ea"/>
              </a:rPr>
              <a:t>(</a:t>
            </a:r>
            <a:r>
              <a:rPr lang="en-US" altLang="zh-CN" sz="2400" b="1" i="1" dirty="0" smtClean="0">
                <a:solidFill>
                  <a:srgbClr val="0000FF"/>
                </a:solidFill>
                <a:latin typeface="+mj-ea"/>
                <a:ea typeface="+mj-ea"/>
              </a:rPr>
              <a:t>A</a:t>
            </a:r>
            <a:r>
              <a:rPr lang="en-US" altLang="zh-CN" sz="2400" b="1" baseline="-25000" dirty="0" smtClean="0">
                <a:solidFill>
                  <a:srgbClr val="0000FF"/>
                </a:solidFill>
                <a:latin typeface="+mj-ea"/>
                <a:ea typeface="+mj-ea"/>
              </a:rPr>
              <a:t>0</a:t>
            </a:r>
            <a:r>
              <a:rPr lang="en-US" altLang="zh-CN" sz="2400" b="1" dirty="0" smtClean="0">
                <a:solidFill>
                  <a:srgbClr val="0000FF"/>
                </a:solidFill>
                <a:latin typeface="+mj-ea"/>
                <a:ea typeface="+mj-ea"/>
              </a:rPr>
              <a:t>/1)</a:t>
            </a:r>
            <a:r>
              <a:rPr lang="zh-CN" altLang="en-US" sz="2400" b="1" dirty="0" smtClean="0">
                <a:solidFill>
                  <a:srgbClr val="0000FF"/>
                </a:solidFill>
                <a:latin typeface="+mj-ea"/>
                <a:ea typeface="+mj-ea"/>
              </a:rPr>
              <a:t>表发“</a:t>
            </a:r>
            <a:r>
              <a:rPr lang="en-US" altLang="zh-CN" sz="2400" b="1" dirty="0" smtClean="0">
                <a:solidFill>
                  <a:srgbClr val="0000FF"/>
                </a:solidFill>
                <a:latin typeface="+mj-ea"/>
                <a:ea typeface="+mj-ea"/>
              </a:rPr>
              <a:t>1”</a:t>
            </a:r>
            <a:r>
              <a:rPr lang="zh-CN" altLang="en-US" sz="2400" b="1" dirty="0" smtClean="0">
                <a:solidFill>
                  <a:srgbClr val="0000FF"/>
                </a:solidFill>
                <a:latin typeface="+mj-ea"/>
                <a:ea typeface="+mj-ea"/>
              </a:rPr>
              <a:t>，但矢量</a:t>
            </a:r>
            <a:r>
              <a:rPr lang="en-US" altLang="zh-CN" sz="2400" b="1" i="1" dirty="0" smtClean="0">
                <a:solidFill>
                  <a:srgbClr val="0000FF"/>
                </a:solidFill>
                <a:latin typeface="+mj-ea"/>
                <a:ea typeface="+mj-ea"/>
              </a:rPr>
              <a:t>r</a:t>
            </a:r>
            <a:r>
              <a:rPr lang="zh-CN" altLang="en-US" sz="2400" b="1" dirty="0" smtClean="0">
                <a:solidFill>
                  <a:srgbClr val="0000FF"/>
                </a:solidFill>
                <a:latin typeface="+mj-ea"/>
                <a:ea typeface="+mj-ea"/>
              </a:rPr>
              <a:t>落在区域</a:t>
            </a:r>
            <a:r>
              <a:rPr lang="en-US" altLang="zh-CN" sz="2400" b="1" i="1" dirty="0" smtClean="0">
                <a:solidFill>
                  <a:srgbClr val="0000FF"/>
                </a:solidFill>
                <a:latin typeface="+mj-ea"/>
                <a:ea typeface="+mj-ea"/>
              </a:rPr>
              <a:t>A</a:t>
            </a:r>
            <a:r>
              <a:rPr lang="en-US" altLang="zh-CN" sz="2400" b="1" baseline="-25000" dirty="0" smtClean="0">
                <a:solidFill>
                  <a:srgbClr val="0000FF"/>
                </a:solidFill>
                <a:latin typeface="+mj-ea"/>
                <a:ea typeface="+mj-ea"/>
              </a:rPr>
              <a:t>0</a:t>
            </a:r>
            <a:r>
              <a:rPr lang="zh-CN" altLang="en-US" sz="2400" b="1" dirty="0" smtClean="0">
                <a:solidFill>
                  <a:srgbClr val="0000FF"/>
                </a:solidFill>
                <a:latin typeface="+mj-ea"/>
                <a:ea typeface="+mj-ea"/>
              </a:rPr>
              <a:t>的条件概率         </a:t>
            </a:r>
            <a:endParaRPr lang="en-US" altLang="zh-CN" sz="2400" b="1" dirty="0" smtClean="0">
              <a:solidFill>
                <a:srgbClr val="0000FF"/>
              </a:solidFill>
              <a:latin typeface="+mj-ea"/>
              <a:ea typeface="+mj-ea"/>
            </a:endParaRPr>
          </a:p>
        </p:txBody>
      </p:sp>
      <p:sp>
        <p:nvSpPr>
          <p:cNvPr id="31" name="矩形 30"/>
          <p:cNvSpPr/>
          <p:nvPr/>
        </p:nvSpPr>
        <p:spPr>
          <a:xfrm>
            <a:off x="4355976" y="2492896"/>
            <a:ext cx="4032448" cy="978729"/>
          </a:xfrm>
          <a:prstGeom prst="rect">
            <a:avLst/>
          </a:prstGeom>
        </p:spPr>
        <p:txBody>
          <a:bodyPr wrap="square">
            <a:spAutoFit/>
          </a:bodyPr>
          <a:lstStyle/>
          <a:p>
            <a:pPr>
              <a:lnSpc>
                <a:spcPct val="120000"/>
              </a:lnSpc>
            </a:pPr>
            <a:r>
              <a:rPr lang="en-US" altLang="zh-CN" sz="2400" b="1" i="1" dirty="0" smtClean="0">
                <a:solidFill>
                  <a:srgbClr val="0000FF"/>
                </a:solidFill>
                <a:latin typeface="+mj-ea"/>
                <a:ea typeface="+mj-ea"/>
              </a:rPr>
              <a:t>P</a:t>
            </a:r>
            <a:r>
              <a:rPr lang="en-US" altLang="zh-CN" sz="2400" b="1" dirty="0" smtClean="0">
                <a:solidFill>
                  <a:srgbClr val="0000FF"/>
                </a:solidFill>
                <a:latin typeface="+mj-ea"/>
                <a:ea typeface="+mj-ea"/>
              </a:rPr>
              <a:t>(</a:t>
            </a:r>
            <a:r>
              <a:rPr lang="en-US" altLang="zh-CN" sz="2400" b="1" i="1" dirty="0" smtClean="0">
                <a:solidFill>
                  <a:srgbClr val="0000FF"/>
                </a:solidFill>
                <a:latin typeface="+mj-ea"/>
                <a:ea typeface="+mj-ea"/>
              </a:rPr>
              <a:t>A</a:t>
            </a:r>
            <a:r>
              <a:rPr lang="en-US" altLang="zh-CN" sz="2400" b="1" baseline="-25000" dirty="0" smtClean="0">
                <a:solidFill>
                  <a:srgbClr val="0000FF"/>
                </a:solidFill>
                <a:latin typeface="+mj-ea"/>
                <a:ea typeface="+mj-ea"/>
              </a:rPr>
              <a:t>1</a:t>
            </a:r>
            <a:r>
              <a:rPr lang="en-US" altLang="zh-CN" sz="2400" b="1" dirty="0" smtClean="0">
                <a:solidFill>
                  <a:srgbClr val="0000FF"/>
                </a:solidFill>
                <a:latin typeface="+mj-ea"/>
                <a:ea typeface="+mj-ea"/>
              </a:rPr>
              <a:t>/0)</a:t>
            </a:r>
            <a:r>
              <a:rPr lang="zh-CN" altLang="en-US" sz="2400" b="1" dirty="0" smtClean="0">
                <a:solidFill>
                  <a:srgbClr val="0000FF"/>
                </a:solidFill>
                <a:latin typeface="+mj-ea"/>
                <a:ea typeface="+mj-ea"/>
              </a:rPr>
              <a:t>表发送“</a:t>
            </a:r>
            <a:r>
              <a:rPr lang="en-US" altLang="zh-CN" sz="2400" b="1" dirty="0" smtClean="0">
                <a:solidFill>
                  <a:srgbClr val="0000FF"/>
                </a:solidFill>
                <a:latin typeface="+mj-ea"/>
                <a:ea typeface="+mj-ea"/>
              </a:rPr>
              <a:t>0”</a:t>
            </a:r>
            <a:r>
              <a:rPr lang="zh-CN" altLang="en-US" sz="2400" b="1" dirty="0" smtClean="0">
                <a:solidFill>
                  <a:srgbClr val="0000FF"/>
                </a:solidFill>
                <a:latin typeface="+mj-ea"/>
                <a:ea typeface="+mj-ea"/>
              </a:rPr>
              <a:t>， 但矢量</a:t>
            </a:r>
            <a:r>
              <a:rPr lang="en-US" altLang="zh-CN" sz="2400" b="1" i="1" dirty="0" smtClean="0">
                <a:solidFill>
                  <a:srgbClr val="0000FF"/>
                </a:solidFill>
                <a:latin typeface="+mj-ea"/>
                <a:ea typeface="+mj-ea"/>
              </a:rPr>
              <a:t>r</a:t>
            </a:r>
            <a:r>
              <a:rPr lang="zh-CN" altLang="en-US" sz="2400" b="1" dirty="0" smtClean="0">
                <a:solidFill>
                  <a:srgbClr val="0000FF"/>
                </a:solidFill>
                <a:latin typeface="+mj-ea"/>
                <a:ea typeface="+mj-ea"/>
              </a:rPr>
              <a:t>落在区域</a:t>
            </a:r>
            <a:r>
              <a:rPr lang="en-US" altLang="zh-CN" sz="2400" b="1" i="1" dirty="0" smtClean="0">
                <a:solidFill>
                  <a:srgbClr val="0000FF"/>
                </a:solidFill>
                <a:latin typeface="+mj-ea"/>
                <a:ea typeface="+mj-ea"/>
              </a:rPr>
              <a:t>A</a:t>
            </a:r>
            <a:r>
              <a:rPr lang="en-US" altLang="zh-CN" sz="2400" b="1" baseline="-25000" dirty="0" smtClean="0">
                <a:solidFill>
                  <a:srgbClr val="0000FF"/>
                </a:solidFill>
                <a:latin typeface="+mj-ea"/>
                <a:ea typeface="+mj-ea"/>
              </a:rPr>
              <a:t>1</a:t>
            </a:r>
            <a:r>
              <a:rPr lang="zh-CN" altLang="en-US" sz="2400" b="1" dirty="0" smtClean="0">
                <a:solidFill>
                  <a:srgbClr val="0000FF"/>
                </a:solidFill>
                <a:latin typeface="+mj-ea"/>
                <a:ea typeface="+mj-ea"/>
              </a:rPr>
              <a:t>的条件概率</a:t>
            </a:r>
          </a:p>
        </p:txBody>
      </p:sp>
      <p:cxnSp>
        <p:nvCxnSpPr>
          <p:cNvPr id="33" name="直接箭头连接符 32"/>
          <p:cNvCxnSpPr/>
          <p:nvPr/>
        </p:nvCxnSpPr>
        <p:spPr>
          <a:xfrm flipH="1">
            <a:off x="2555776" y="2204864"/>
            <a:ext cx="216024" cy="288032"/>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34" name="直接箭头连接符 33"/>
          <p:cNvCxnSpPr/>
          <p:nvPr/>
        </p:nvCxnSpPr>
        <p:spPr>
          <a:xfrm>
            <a:off x="4716016" y="2204864"/>
            <a:ext cx="207640" cy="351656"/>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ppt_x"/>
                                          </p:val>
                                        </p:tav>
                                        <p:tav tm="100000">
                                          <p:val>
                                            <p:strVal val="#ppt_x"/>
                                          </p:val>
                                        </p:tav>
                                      </p:tavLst>
                                    </p:anim>
                                    <p:anim calcmode="lin" valueType="num">
                                      <p:cBhvr additive="base">
                                        <p:cTn id="12" dur="500" fill="hold"/>
                                        <p:tgtEl>
                                          <p:spTgt spid="3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33816"/>
                                        </p:tgtEl>
                                        <p:attrNameLst>
                                          <p:attrName>style.visibility</p:attrName>
                                        </p:attrNameLst>
                                      </p:cBhvr>
                                      <p:to>
                                        <p:strVal val="visible"/>
                                      </p:to>
                                    </p:set>
                                    <p:anim calcmode="lin" valueType="num">
                                      <p:cBhvr additive="base">
                                        <p:cTn id="16" dur="500" fill="hold"/>
                                        <p:tgtEl>
                                          <p:spTgt spid="33816"/>
                                        </p:tgtEl>
                                        <p:attrNameLst>
                                          <p:attrName>ppt_x</p:attrName>
                                        </p:attrNameLst>
                                      </p:cBhvr>
                                      <p:tavLst>
                                        <p:tav tm="0">
                                          <p:val>
                                            <p:strVal val="#ppt_x"/>
                                          </p:val>
                                        </p:tav>
                                        <p:tav tm="100000">
                                          <p:val>
                                            <p:strVal val="#ppt_x"/>
                                          </p:val>
                                        </p:tav>
                                      </p:tavLst>
                                    </p:anim>
                                    <p:anim calcmode="lin" valueType="num">
                                      <p:cBhvr additive="base">
                                        <p:cTn id="17" dur="500" fill="hold"/>
                                        <p:tgtEl>
                                          <p:spTgt spid="3381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500" fill="hold"/>
                                        <p:tgtEl>
                                          <p:spTgt spid="31"/>
                                        </p:tgtEl>
                                        <p:attrNameLst>
                                          <p:attrName>ppt_x</p:attrName>
                                        </p:attrNameLst>
                                      </p:cBhvr>
                                      <p:tavLst>
                                        <p:tav tm="0">
                                          <p:val>
                                            <p:strVal val="#ppt_x"/>
                                          </p:val>
                                        </p:tav>
                                        <p:tav tm="100000">
                                          <p:val>
                                            <p:strVal val="#ppt_x"/>
                                          </p:val>
                                        </p:tav>
                                      </p:tavLst>
                                    </p:anim>
                                    <p:anim calcmode="lin" valueType="num">
                                      <p:cBhvr additive="base">
                                        <p:cTn id="23" dur="500" fill="hold"/>
                                        <p:tgtEl>
                                          <p:spTgt spid="31"/>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4"/>
                                        </p:tgtEl>
                                        <p:attrNameLst>
                                          <p:attrName>style.visibility</p:attrName>
                                        </p:attrNameLst>
                                      </p:cBhvr>
                                      <p:to>
                                        <p:strVal val="visible"/>
                                      </p:to>
                                    </p:set>
                                    <p:anim calcmode="lin" valueType="num">
                                      <p:cBhvr additive="base">
                                        <p:cTn id="26" dur="500" fill="hold"/>
                                        <p:tgtEl>
                                          <p:spTgt spid="34"/>
                                        </p:tgtEl>
                                        <p:attrNameLst>
                                          <p:attrName>ppt_x</p:attrName>
                                        </p:attrNameLst>
                                      </p:cBhvr>
                                      <p:tavLst>
                                        <p:tav tm="0">
                                          <p:val>
                                            <p:strVal val="#ppt_x"/>
                                          </p:val>
                                        </p:tav>
                                        <p:tav tm="100000">
                                          <p:val>
                                            <p:strVal val="#ppt_x"/>
                                          </p:val>
                                        </p:tav>
                                      </p:tavLst>
                                    </p:anim>
                                    <p:anim calcmode="lin" valueType="num">
                                      <p:cBhvr additive="base">
                                        <p:cTn id="27" dur="500" fill="hold"/>
                                        <p:tgtEl>
                                          <p:spTgt spid="34"/>
                                        </p:tgtEl>
                                        <p:attrNameLst>
                                          <p:attrName>ppt_y</p:attrName>
                                        </p:attrNameLst>
                                      </p:cBhvr>
                                      <p:tavLst>
                                        <p:tav tm="0">
                                          <p:val>
                                            <p:strVal val="1+#ppt_h/2"/>
                                          </p:val>
                                        </p:tav>
                                        <p:tav tm="100000">
                                          <p:val>
                                            <p:strVal val="#ppt_y"/>
                                          </p:val>
                                        </p:tav>
                                      </p:tavLst>
                                    </p:anim>
                                  </p:childTnLst>
                                </p:cTn>
                              </p:par>
                            </p:childTnLst>
                          </p:cTn>
                        </p:par>
                        <p:par>
                          <p:cTn id="28" fill="hold">
                            <p:stCondLst>
                              <p:cond delay="500"/>
                            </p:stCondLst>
                            <p:childTnLst>
                              <p:par>
                                <p:cTn id="29" presetID="2" presetClass="entr" presetSubtype="4" fill="hold" nodeType="afterEffect">
                                  <p:stCondLst>
                                    <p:cond delay="0"/>
                                  </p:stCondLst>
                                  <p:childTnLst>
                                    <p:set>
                                      <p:cBhvr>
                                        <p:cTn id="30" dur="1" fill="hold">
                                          <p:stCondLst>
                                            <p:cond delay="0"/>
                                          </p:stCondLst>
                                        </p:cTn>
                                        <p:tgtEl>
                                          <p:spTgt spid="33818"/>
                                        </p:tgtEl>
                                        <p:attrNameLst>
                                          <p:attrName>style.visibility</p:attrName>
                                        </p:attrNameLst>
                                      </p:cBhvr>
                                      <p:to>
                                        <p:strVal val="visible"/>
                                      </p:to>
                                    </p:set>
                                    <p:anim calcmode="lin" valueType="num">
                                      <p:cBhvr additive="base">
                                        <p:cTn id="31" dur="500" fill="hold"/>
                                        <p:tgtEl>
                                          <p:spTgt spid="33818"/>
                                        </p:tgtEl>
                                        <p:attrNameLst>
                                          <p:attrName>ppt_x</p:attrName>
                                        </p:attrNameLst>
                                      </p:cBhvr>
                                      <p:tavLst>
                                        <p:tav tm="0">
                                          <p:val>
                                            <p:strVal val="#ppt_x"/>
                                          </p:val>
                                        </p:tav>
                                        <p:tav tm="100000">
                                          <p:val>
                                            <p:strVal val="#ppt_x"/>
                                          </p:val>
                                        </p:tav>
                                      </p:tavLst>
                                    </p:anim>
                                    <p:anim calcmode="lin" valueType="num">
                                      <p:cBhvr additive="base">
                                        <p:cTn id="32" dur="500" fill="hold"/>
                                        <p:tgtEl>
                                          <p:spTgt spid="338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3795">
                                            <p:txEl>
                                              <p:pRg st="5" end="5"/>
                                            </p:txEl>
                                          </p:spTgt>
                                        </p:tgtEl>
                                        <p:attrNameLst>
                                          <p:attrName>style.visibility</p:attrName>
                                        </p:attrNameLst>
                                      </p:cBhvr>
                                      <p:to>
                                        <p:strVal val="visible"/>
                                      </p:to>
                                    </p:set>
                                    <p:anim calcmode="lin" valueType="num">
                                      <p:cBhvr additive="base">
                                        <p:cTn id="37" dur="500" fill="hold"/>
                                        <p:tgtEl>
                                          <p:spTgt spid="3379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379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endParaRPr lang="zh-CN" altLang="en-US" dirty="0"/>
          </a:p>
        </p:txBody>
      </p:sp>
      <p:sp>
        <p:nvSpPr>
          <p:cNvPr id="34819" name="Rectangle 3"/>
          <p:cNvSpPr>
            <a:spLocks noGrp="1" noChangeArrowheads="1"/>
          </p:cNvSpPr>
          <p:nvPr>
            <p:ph type="body" idx="1"/>
          </p:nvPr>
        </p:nvSpPr>
        <p:spPr>
          <a:xfrm>
            <a:off x="539552" y="1196752"/>
            <a:ext cx="8064896" cy="5661248"/>
          </a:xfrm>
        </p:spPr>
        <p:txBody>
          <a:bodyPr>
            <a:normAutofit fontScale="92500" lnSpcReduction="10000"/>
          </a:bodyPr>
          <a:lstStyle/>
          <a:p>
            <a:r>
              <a:rPr lang="zh-CN" altLang="en-US" dirty="0" smtClean="0"/>
              <a:t>将两概率代入得</a:t>
            </a:r>
          </a:p>
          <a:p>
            <a:r>
              <a:rPr lang="zh-CN" altLang="en-US" dirty="0" smtClean="0"/>
              <a:t>由图可知，上式可以写为</a:t>
            </a:r>
          </a:p>
          <a:p>
            <a:endParaRPr lang="en-US" altLang="zh-CN" dirty="0" smtClean="0"/>
          </a:p>
          <a:p>
            <a:pPr>
              <a:lnSpc>
                <a:spcPct val="130000"/>
              </a:lnSpc>
            </a:pPr>
            <a:r>
              <a:rPr lang="zh-CN" altLang="en-US" dirty="0" smtClean="0"/>
              <a:t>可见，</a:t>
            </a:r>
            <a:r>
              <a:rPr lang="en-US" altLang="zh-CN" i="1" dirty="0" err="1" smtClean="0"/>
              <a:t>P</a:t>
            </a:r>
            <a:r>
              <a:rPr lang="en-US" altLang="zh-CN" baseline="-25000" dirty="0" err="1" smtClean="0"/>
              <a:t>e</a:t>
            </a:r>
            <a:r>
              <a:rPr lang="zh-CN" altLang="en-US" dirty="0" smtClean="0"/>
              <a:t>是</a:t>
            </a:r>
            <a:r>
              <a:rPr lang="en-US" altLang="zh-CN" i="1" dirty="0" smtClean="0"/>
              <a:t>r</a:t>
            </a:r>
            <a:r>
              <a:rPr lang="en-US" altLang="zh-CN" baseline="-25000" dirty="0" smtClean="0"/>
              <a:t>0</a:t>
            </a:r>
            <a:r>
              <a:rPr lang="en-US" altLang="zh-CN" dirty="0" smtClean="0">
                <a:sym typeface="Symbol" pitchFamily="18" charset="2"/>
              </a:rPr>
              <a:t></a:t>
            </a:r>
            <a:r>
              <a:rPr lang="zh-CN" altLang="en-US" dirty="0" smtClean="0"/>
              <a:t>的函数。</a:t>
            </a:r>
            <a:endParaRPr lang="en-US" altLang="zh-CN" dirty="0" smtClean="0"/>
          </a:p>
          <a:p>
            <a:pPr>
              <a:lnSpc>
                <a:spcPct val="130000"/>
              </a:lnSpc>
            </a:pPr>
            <a:r>
              <a:rPr lang="zh-CN" altLang="en-US" dirty="0" smtClean="0"/>
              <a:t>为了求出使</a:t>
            </a:r>
            <a:r>
              <a:rPr lang="en-US" altLang="zh-CN" i="1" dirty="0" err="1" smtClean="0"/>
              <a:t>P</a:t>
            </a:r>
            <a:r>
              <a:rPr lang="en-US" altLang="zh-CN" baseline="-25000" dirty="0" err="1" smtClean="0"/>
              <a:t>e</a:t>
            </a:r>
            <a:r>
              <a:rPr lang="zh-CN" altLang="en-US" dirty="0" smtClean="0"/>
              <a:t>最小的判决分界点</a:t>
            </a:r>
            <a:r>
              <a:rPr lang="en-US" altLang="zh-CN" i="1" dirty="0" smtClean="0"/>
              <a:t>r</a:t>
            </a:r>
            <a:r>
              <a:rPr lang="en-US" altLang="zh-CN" baseline="-25000" dirty="0" smtClean="0"/>
              <a:t>0</a:t>
            </a:r>
            <a:r>
              <a:rPr lang="en-US" altLang="zh-CN" dirty="0" smtClean="0">
                <a:sym typeface="Symbol" pitchFamily="18" charset="2"/>
              </a:rPr>
              <a:t></a:t>
            </a:r>
            <a:r>
              <a:rPr lang="zh-CN" altLang="en-US" dirty="0" smtClean="0"/>
              <a:t>，将上式对</a:t>
            </a:r>
            <a:r>
              <a:rPr lang="en-US" altLang="zh-CN" i="1" dirty="0" smtClean="0"/>
              <a:t>r</a:t>
            </a:r>
            <a:r>
              <a:rPr lang="en-US" altLang="zh-CN" baseline="-25000" dirty="0" smtClean="0"/>
              <a:t>0</a:t>
            </a:r>
            <a:r>
              <a:rPr lang="en-US" altLang="zh-CN" dirty="0" smtClean="0">
                <a:sym typeface="Symbol" pitchFamily="18" charset="2"/>
              </a:rPr>
              <a:t></a:t>
            </a:r>
            <a:r>
              <a:rPr lang="zh-CN" altLang="en-US" dirty="0" smtClean="0"/>
              <a:t>求导 </a:t>
            </a:r>
            <a:endParaRPr lang="en-US" altLang="zh-CN" dirty="0" smtClean="0"/>
          </a:p>
          <a:p>
            <a:pPr>
              <a:lnSpc>
                <a:spcPct val="130000"/>
              </a:lnSpc>
            </a:pPr>
            <a:endParaRPr lang="zh-CN" altLang="en-US" dirty="0" smtClean="0"/>
          </a:p>
          <a:p>
            <a:pPr>
              <a:lnSpc>
                <a:spcPct val="130000"/>
              </a:lnSpc>
            </a:pPr>
            <a:r>
              <a:rPr lang="zh-CN" altLang="en-US" dirty="0"/>
              <a:t>当</a:t>
            </a:r>
            <a:r>
              <a:rPr lang="zh-CN" altLang="en-US" dirty="0" smtClean="0"/>
              <a:t>先验概率即</a:t>
            </a:r>
            <a:r>
              <a:rPr lang="en-US" altLang="zh-CN" i="1" dirty="0"/>
              <a:t>P</a:t>
            </a:r>
            <a:r>
              <a:rPr lang="en-US" altLang="zh-CN" dirty="0"/>
              <a:t>(1) = </a:t>
            </a:r>
            <a:r>
              <a:rPr lang="en-US" altLang="zh-CN" i="1" dirty="0"/>
              <a:t>P</a:t>
            </a:r>
            <a:r>
              <a:rPr lang="en-US" altLang="zh-CN" dirty="0"/>
              <a:t>(0)</a:t>
            </a:r>
            <a:r>
              <a:rPr lang="zh-CN" altLang="en-US" dirty="0"/>
              <a:t>时，</a:t>
            </a:r>
            <a:r>
              <a:rPr lang="en-US" altLang="zh-CN" i="1" dirty="0"/>
              <a:t>f</a:t>
            </a:r>
            <a:r>
              <a:rPr lang="en-US" altLang="zh-CN" baseline="-25000" dirty="0"/>
              <a:t>0</a:t>
            </a:r>
            <a:r>
              <a:rPr lang="en-US" altLang="zh-CN" dirty="0"/>
              <a:t>(</a:t>
            </a:r>
            <a:r>
              <a:rPr lang="en-US" altLang="zh-CN" i="1" dirty="0"/>
              <a:t>r</a:t>
            </a:r>
            <a:r>
              <a:rPr lang="en-US" altLang="zh-CN" baseline="-25000" dirty="0"/>
              <a:t>0</a:t>
            </a:r>
            <a:r>
              <a:rPr lang="en-US" altLang="zh-CN" dirty="0"/>
              <a:t>) = </a:t>
            </a:r>
            <a:r>
              <a:rPr lang="en-US" altLang="zh-CN" i="1" dirty="0"/>
              <a:t>f</a:t>
            </a:r>
            <a:r>
              <a:rPr lang="en-US" altLang="zh-CN" baseline="-25000" dirty="0"/>
              <a:t>1</a:t>
            </a:r>
            <a:r>
              <a:rPr lang="en-US" altLang="zh-CN" dirty="0"/>
              <a:t>(</a:t>
            </a:r>
            <a:r>
              <a:rPr lang="en-US" altLang="zh-CN" i="1" dirty="0"/>
              <a:t>r</a:t>
            </a:r>
            <a:r>
              <a:rPr lang="en-US" altLang="zh-CN" baseline="-25000" dirty="0"/>
              <a:t>0</a:t>
            </a:r>
            <a:r>
              <a:rPr lang="en-US" altLang="zh-CN" dirty="0"/>
              <a:t>)</a:t>
            </a:r>
            <a:r>
              <a:rPr lang="zh-CN" altLang="en-US" dirty="0"/>
              <a:t>，所以最佳分界点位于图中两条曲线交点处的</a:t>
            </a:r>
            <a:r>
              <a:rPr lang="en-US" altLang="zh-CN" i="1" dirty="0"/>
              <a:t>r </a:t>
            </a:r>
            <a:r>
              <a:rPr lang="zh-CN" altLang="en-US" dirty="0"/>
              <a:t>值上。</a:t>
            </a:r>
          </a:p>
          <a:p>
            <a:pPr lvl="1">
              <a:lnSpc>
                <a:spcPct val="130000"/>
              </a:lnSpc>
            </a:pPr>
            <a:endParaRPr lang="zh-CN" altLang="en-US" dirty="0" smtClean="0"/>
          </a:p>
        </p:txBody>
      </p:sp>
      <p:sp>
        <p:nvSpPr>
          <p:cNvPr id="31" name="灯片编号占位符 5"/>
          <p:cNvSpPr>
            <a:spLocks noGrp="1"/>
          </p:cNvSpPr>
          <p:nvPr>
            <p:ph type="sldNum" sz="quarter" idx="12"/>
          </p:nvPr>
        </p:nvSpPr>
        <p:spPr/>
        <p:txBody>
          <a:bodyPr/>
          <a:lstStyle/>
          <a:p>
            <a:fld id="{0C2D3DE3-F11E-4DF5-B23F-CC77EA3BB1A6}" type="slidenum">
              <a:rPr lang="en-US" altLang="zh-CN" smtClean="0"/>
              <a:pPr/>
              <a:t>17</a:t>
            </a:fld>
            <a:endParaRPr lang="en-US" altLang="zh-CN"/>
          </a:p>
        </p:txBody>
      </p:sp>
      <p:sp>
        <p:nvSpPr>
          <p:cNvPr id="34822" name="Rectangle 6"/>
          <p:cNvSpPr>
            <a:spLocks noChangeArrowheads="1"/>
          </p:cNvSpPr>
          <p:nvPr/>
        </p:nvSpPr>
        <p:spPr bwMode="auto">
          <a:xfrm>
            <a:off x="0" y="32718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4821" name="Object 5"/>
          <p:cNvGraphicFramePr>
            <a:graphicFrameLocks noChangeAspect="1"/>
          </p:cNvGraphicFramePr>
          <p:nvPr/>
        </p:nvGraphicFramePr>
        <p:xfrm>
          <a:off x="3491880" y="1124744"/>
          <a:ext cx="4095750" cy="571500"/>
        </p:xfrm>
        <a:graphic>
          <a:graphicData uri="http://schemas.openxmlformats.org/presentationml/2006/ole">
            <mc:AlternateContent xmlns:mc="http://schemas.openxmlformats.org/markup-compatibility/2006">
              <mc:Choice xmlns:v="urn:schemas-microsoft-com:vml" Requires="v">
                <p:oleObj spid="_x0000_s182611" name="公式" r:id="rId3" imgW="2260600" imgH="317500" progId="Equation.3">
                  <p:embed/>
                </p:oleObj>
              </mc:Choice>
              <mc:Fallback>
                <p:oleObj name="公式" r:id="rId3" imgW="2260600" imgH="317500" progId="Equation.3">
                  <p:embed/>
                  <p:pic>
                    <p:nvPicPr>
                      <p:cNvPr id="0" name="Picture 2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1124744"/>
                        <a:ext cx="40957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4" name="Rectangle 8"/>
          <p:cNvSpPr>
            <a:spLocks noChangeArrowheads="1"/>
          </p:cNvSpPr>
          <p:nvPr/>
        </p:nvSpPr>
        <p:spPr bwMode="auto">
          <a:xfrm>
            <a:off x="0" y="32432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4823" name="Object 7"/>
          <p:cNvGraphicFramePr>
            <a:graphicFrameLocks noChangeAspect="1"/>
          </p:cNvGraphicFramePr>
          <p:nvPr/>
        </p:nvGraphicFramePr>
        <p:xfrm>
          <a:off x="755576" y="2348880"/>
          <a:ext cx="4230687" cy="679450"/>
        </p:xfrm>
        <a:graphic>
          <a:graphicData uri="http://schemas.openxmlformats.org/presentationml/2006/ole">
            <mc:AlternateContent xmlns:mc="http://schemas.openxmlformats.org/markup-compatibility/2006">
              <mc:Choice xmlns:v="urn:schemas-microsoft-com:vml" Requires="v">
                <p:oleObj spid="_x0000_s182612" name="公式" r:id="rId5" imgW="2311400" imgH="368300" progId="Equation.3">
                  <p:embed/>
                </p:oleObj>
              </mc:Choice>
              <mc:Fallback>
                <p:oleObj name="公式" r:id="rId5" imgW="2311400" imgH="368300" progId="Equation.3">
                  <p:embed/>
                  <p:pic>
                    <p:nvPicPr>
                      <p:cNvPr id="0" name="Picture 2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576" y="2348880"/>
                        <a:ext cx="4230687"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9"/>
          <p:cNvGrpSpPr>
            <a:grpSpLocks/>
          </p:cNvGrpSpPr>
          <p:nvPr/>
        </p:nvGrpSpPr>
        <p:grpSpPr bwMode="auto">
          <a:xfrm>
            <a:off x="5148064" y="1484784"/>
            <a:ext cx="3816424" cy="2160240"/>
            <a:chOff x="1463" y="1877"/>
            <a:chExt cx="2749" cy="1219"/>
          </a:xfrm>
        </p:grpSpPr>
        <p:grpSp>
          <p:nvGrpSpPr>
            <p:cNvPr id="3" name="Group 10"/>
            <p:cNvGrpSpPr>
              <a:grpSpLocks/>
            </p:cNvGrpSpPr>
            <p:nvPr/>
          </p:nvGrpSpPr>
          <p:grpSpPr bwMode="auto">
            <a:xfrm>
              <a:off x="1463" y="1877"/>
              <a:ext cx="2749" cy="1180"/>
              <a:chOff x="5474" y="10521"/>
              <a:chExt cx="4980" cy="1998"/>
            </a:xfrm>
          </p:grpSpPr>
          <p:grpSp>
            <p:nvGrpSpPr>
              <p:cNvPr id="4" name="Group 11"/>
              <p:cNvGrpSpPr>
                <a:grpSpLocks/>
              </p:cNvGrpSpPr>
              <p:nvPr/>
            </p:nvGrpSpPr>
            <p:grpSpPr bwMode="auto">
              <a:xfrm>
                <a:off x="5474" y="10521"/>
                <a:ext cx="4980" cy="1824"/>
                <a:chOff x="5474" y="10117"/>
                <a:chExt cx="4980" cy="1824"/>
              </a:xfrm>
            </p:grpSpPr>
            <p:pic>
              <p:nvPicPr>
                <p:cNvPr id="34828" name="Picture 12" descr="最佳接收误码率"/>
                <p:cNvPicPr>
                  <a:picLocks noChangeAspect="1" noChangeArrowheads="1"/>
                </p:cNvPicPr>
                <p:nvPr/>
              </p:nvPicPr>
              <p:blipFill>
                <a:blip r:embed="rId7" cstate="print"/>
                <a:srcRect/>
                <a:stretch>
                  <a:fillRect/>
                </a:stretch>
              </p:blipFill>
              <p:spPr bwMode="auto">
                <a:xfrm>
                  <a:off x="5474" y="10545"/>
                  <a:ext cx="4980" cy="1396"/>
                </a:xfrm>
                <a:prstGeom prst="rect">
                  <a:avLst/>
                </a:prstGeom>
                <a:noFill/>
                <a:ln w="9525">
                  <a:noFill/>
                  <a:miter lim="800000"/>
                  <a:headEnd/>
                  <a:tailEnd/>
                </a:ln>
              </p:spPr>
            </p:pic>
            <p:sp>
              <p:nvSpPr>
                <p:cNvPr id="34829" name="Line 13"/>
                <p:cNvSpPr>
                  <a:spLocks noChangeShapeType="1"/>
                </p:cNvSpPr>
                <p:nvPr/>
              </p:nvSpPr>
              <p:spPr bwMode="auto">
                <a:xfrm flipH="1" flipV="1">
                  <a:off x="7560" y="10215"/>
                  <a:ext cx="14" cy="780"/>
                </a:xfrm>
                <a:prstGeom prst="line">
                  <a:avLst/>
                </a:prstGeom>
                <a:noFill/>
                <a:ln w="9525">
                  <a:solidFill>
                    <a:srgbClr val="000000"/>
                  </a:solidFill>
                  <a:prstDash val="dash"/>
                  <a:round/>
                  <a:headEnd/>
                  <a:tailEnd/>
                </a:ln>
              </p:spPr>
              <p:txBody>
                <a:bodyPr/>
                <a:lstStyle/>
                <a:p>
                  <a:endParaRPr lang="zh-CN" altLang="en-US"/>
                </a:p>
              </p:txBody>
            </p:sp>
            <p:sp>
              <p:nvSpPr>
                <p:cNvPr id="34830" name="Text Box 14"/>
                <p:cNvSpPr txBox="1">
                  <a:spLocks noChangeArrowheads="1"/>
                </p:cNvSpPr>
                <p:nvPr/>
              </p:nvSpPr>
              <p:spPr bwMode="auto">
                <a:xfrm>
                  <a:off x="6526" y="10117"/>
                  <a:ext cx="554" cy="420"/>
                </a:xfrm>
                <a:prstGeom prst="rect">
                  <a:avLst/>
                </a:prstGeom>
                <a:noFill/>
                <a:ln w="9525">
                  <a:noFill/>
                  <a:miter lim="800000"/>
                  <a:headEnd/>
                  <a:tailEnd/>
                </a:ln>
              </p:spPr>
              <p:txBody>
                <a:bodyPr/>
                <a:lstStyle/>
                <a:p>
                  <a:pPr algn="just"/>
                  <a:r>
                    <a:rPr lang="en-US" altLang="zh-CN" sz="1400" i="1">
                      <a:latin typeface="Times New Roman" pitchFamily="18" charset="0"/>
                    </a:rPr>
                    <a:t>A</a:t>
                  </a:r>
                  <a:r>
                    <a:rPr lang="en-US" altLang="zh-CN" sz="1400" baseline="-25000">
                      <a:latin typeface="Times New Roman" pitchFamily="18" charset="0"/>
                    </a:rPr>
                    <a:t>0</a:t>
                  </a:r>
                  <a:endParaRPr lang="en-US" altLang="zh-CN" sz="2400"/>
                </a:p>
              </p:txBody>
            </p:sp>
            <p:sp>
              <p:nvSpPr>
                <p:cNvPr id="34831" name="Text Box 15"/>
                <p:cNvSpPr txBox="1">
                  <a:spLocks noChangeArrowheads="1"/>
                </p:cNvSpPr>
                <p:nvPr/>
              </p:nvSpPr>
              <p:spPr bwMode="auto">
                <a:xfrm>
                  <a:off x="8102" y="10118"/>
                  <a:ext cx="554" cy="420"/>
                </a:xfrm>
                <a:prstGeom prst="rect">
                  <a:avLst/>
                </a:prstGeom>
                <a:noFill/>
                <a:ln w="9525">
                  <a:noFill/>
                  <a:miter lim="800000"/>
                  <a:headEnd/>
                  <a:tailEnd/>
                </a:ln>
              </p:spPr>
              <p:txBody>
                <a:bodyPr/>
                <a:lstStyle/>
                <a:p>
                  <a:pPr algn="just"/>
                  <a:r>
                    <a:rPr lang="en-US" altLang="zh-CN" sz="1400" i="1">
                      <a:latin typeface="Times New Roman" pitchFamily="18" charset="0"/>
                    </a:rPr>
                    <a:t>A</a:t>
                  </a:r>
                  <a:r>
                    <a:rPr lang="en-US" altLang="zh-CN" sz="1400" baseline="-25000">
                      <a:latin typeface="Times New Roman" pitchFamily="18" charset="0"/>
                    </a:rPr>
                    <a:t>1</a:t>
                  </a:r>
                  <a:endParaRPr lang="en-US" altLang="zh-CN" sz="2400"/>
                </a:p>
              </p:txBody>
            </p:sp>
            <p:sp>
              <p:nvSpPr>
                <p:cNvPr id="34832" name="Line 16"/>
                <p:cNvSpPr>
                  <a:spLocks noChangeShapeType="1"/>
                </p:cNvSpPr>
                <p:nvPr/>
              </p:nvSpPr>
              <p:spPr bwMode="auto">
                <a:xfrm>
                  <a:off x="6974" y="10350"/>
                  <a:ext cx="556" cy="0"/>
                </a:xfrm>
                <a:prstGeom prst="line">
                  <a:avLst/>
                </a:prstGeom>
                <a:noFill/>
                <a:ln w="9525">
                  <a:solidFill>
                    <a:srgbClr val="000000"/>
                  </a:solidFill>
                  <a:round/>
                  <a:headEnd/>
                  <a:tailEnd type="triangle" w="med" len="med"/>
                </a:ln>
              </p:spPr>
              <p:txBody>
                <a:bodyPr/>
                <a:lstStyle/>
                <a:p>
                  <a:endParaRPr lang="zh-CN" altLang="en-US"/>
                </a:p>
              </p:txBody>
            </p:sp>
            <p:sp>
              <p:nvSpPr>
                <p:cNvPr id="34833" name="Line 17"/>
                <p:cNvSpPr>
                  <a:spLocks noChangeShapeType="1"/>
                </p:cNvSpPr>
                <p:nvPr/>
              </p:nvSpPr>
              <p:spPr bwMode="auto">
                <a:xfrm>
                  <a:off x="7618" y="10350"/>
                  <a:ext cx="556" cy="0"/>
                </a:xfrm>
                <a:prstGeom prst="line">
                  <a:avLst/>
                </a:prstGeom>
                <a:noFill/>
                <a:ln w="9525">
                  <a:solidFill>
                    <a:srgbClr val="000000"/>
                  </a:solidFill>
                  <a:round/>
                  <a:headEnd type="triangle" w="med" len="med"/>
                  <a:tailEnd/>
                </a:ln>
              </p:spPr>
              <p:txBody>
                <a:bodyPr/>
                <a:lstStyle/>
                <a:p>
                  <a:endParaRPr lang="zh-CN" altLang="en-US"/>
                </a:p>
              </p:txBody>
            </p:sp>
            <p:sp>
              <p:nvSpPr>
                <p:cNvPr id="34834" name="Line 18"/>
                <p:cNvSpPr>
                  <a:spLocks noChangeShapeType="1"/>
                </p:cNvSpPr>
                <p:nvPr/>
              </p:nvSpPr>
              <p:spPr bwMode="auto">
                <a:xfrm>
                  <a:off x="8578" y="10350"/>
                  <a:ext cx="976" cy="0"/>
                </a:xfrm>
                <a:prstGeom prst="line">
                  <a:avLst/>
                </a:prstGeom>
                <a:noFill/>
                <a:ln w="9525">
                  <a:solidFill>
                    <a:srgbClr val="000000"/>
                  </a:solidFill>
                  <a:round/>
                  <a:headEnd/>
                  <a:tailEnd type="triangle" w="med" len="med"/>
                </a:ln>
              </p:spPr>
              <p:txBody>
                <a:bodyPr/>
                <a:lstStyle/>
                <a:p>
                  <a:endParaRPr lang="zh-CN" altLang="en-US"/>
                </a:p>
              </p:txBody>
            </p:sp>
            <p:sp>
              <p:nvSpPr>
                <p:cNvPr id="34835" name="Line 19"/>
                <p:cNvSpPr>
                  <a:spLocks noChangeShapeType="1"/>
                </p:cNvSpPr>
                <p:nvPr/>
              </p:nvSpPr>
              <p:spPr bwMode="auto">
                <a:xfrm>
                  <a:off x="5668" y="10350"/>
                  <a:ext cx="976" cy="0"/>
                </a:xfrm>
                <a:prstGeom prst="line">
                  <a:avLst/>
                </a:prstGeom>
                <a:noFill/>
                <a:ln w="9525">
                  <a:solidFill>
                    <a:srgbClr val="000000"/>
                  </a:solidFill>
                  <a:round/>
                  <a:headEnd type="triangle" w="med" len="med"/>
                  <a:tailEnd/>
                </a:ln>
              </p:spPr>
              <p:txBody>
                <a:bodyPr/>
                <a:lstStyle/>
                <a:p>
                  <a:endParaRPr lang="zh-CN" altLang="en-US"/>
                </a:p>
              </p:txBody>
            </p:sp>
          </p:grpSp>
          <p:sp>
            <p:nvSpPr>
              <p:cNvPr id="34836" name="Text Box 20"/>
              <p:cNvSpPr txBox="1">
                <a:spLocks noChangeArrowheads="1"/>
              </p:cNvSpPr>
              <p:nvPr/>
            </p:nvSpPr>
            <p:spPr bwMode="auto">
              <a:xfrm>
                <a:off x="9840" y="12084"/>
                <a:ext cx="556" cy="435"/>
              </a:xfrm>
              <a:prstGeom prst="rect">
                <a:avLst/>
              </a:prstGeom>
              <a:noFill/>
              <a:ln w="9525">
                <a:noFill/>
                <a:miter lim="800000"/>
                <a:headEnd/>
                <a:tailEnd/>
              </a:ln>
            </p:spPr>
            <p:txBody>
              <a:bodyPr/>
              <a:lstStyle/>
              <a:p>
                <a:pPr algn="just"/>
                <a:r>
                  <a:rPr lang="en-US" altLang="zh-CN" sz="1400" b="1" i="1">
                    <a:latin typeface="Times New Roman" pitchFamily="18" charset="0"/>
                  </a:rPr>
                  <a:t>r</a:t>
                </a:r>
                <a:endParaRPr lang="en-US" altLang="zh-CN" sz="2400"/>
              </a:p>
            </p:txBody>
          </p:sp>
        </p:grpSp>
        <p:sp>
          <p:nvSpPr>
            <p:cNvPr id="34837" name="Text Box 21"/>
            <p:cNvSpPr txBox="1">
              <a:spLocks noChangeArrowheads="1"/>
            </p:cNvSpPr>
            <p:nvPr/>
          </p:nvSpPr>
          <p:spPr bwMode="auto">
            <a:xfrm>
              <a:off x="1704" y="2219"/>
              <a:ext cx="397" cy="301"/>
            </a:xfrm>
            <a:prstGeom prst="rect">
              <a:avLst/>
            </a:prstGeom>
            <a:noFill/>
            <a:ln w="9525">
              <a:noFill/>
              <a:miter lim="800000"/>
              <a:headEnd/>
              <a:tailEnd/>
            </a:ln>
          </p:spPr>
          <p:txBody>
            <a:bodyPr/>
            <a:lstStyle/>
            <a:p>
              <a:pPr algn="just"/>
              <a:r>
                <a:rPr lang="en-US" altLang="zh-CN" sz="1400" i="1">
                  <a:latin typeface="Times New Roman" pitchFamily="18" charset="0"/>
                </a:rPr>
                <a:t>f</a:t>
              </a:r>
              <a:r>
                <a:rPr lang="en-US" altLang="zh-CN" sz="1400" baseline="-25000">
                  <a:latin typeface="Times New Roman" pitchFamily="18" charset="0"/>
                </a:rPr>
                <a:t>0</a:t>
              </a:r>
              <a:r>
                <a:rPr lang="en-US" altLang="zh-CN" sz="1400">
                  <a:latin typeface="Times New Roman" pitchFamily="18" charset="0"/>
                </a:rPr>
                <a:t>(</a:t>
              </a:r>
              <a:r>
                <a:rPr lang="en-US" altLang="zh-CN" sz="1400" b="1" i="1">
                  <a:latin typeface="Times New Roman" pitchFamily="18" charset="0"/>
                </a:rPr>
                <a:t>r</a:t>
              </a:r>
              <a:r>
                <a:rPr lang="en-US" altLang="zh-CN" sz="1400">
                  <a:latin typeface="Times New Roman" pitchFamily="18" charset="0"/>
                </a:rPr>
                <a:t>)</a:t>
              </a:r>
              <a:endParaRPr lang="en-US" altLang="zh-CN" sz="2400"/>
            </a:p>
          </p:txBody>
        </p:sp>
        <p:sp>
          <p:nvSpPr>
            <p:cNvPr id="34838" name="Text Box 22"/>
            <p:cNvSpPr txBox="1">
              <a:spLocks noChangeArrowheads="1"/>
            </p:cNvSpPr>
            <p:nvPr/>
          </p:nvSpPr>
          <p:spPr bwMode="auto">
            <a:xfrm>
              <a:off x="3401" y="2219"/>
              <a:ext cx="397" cy="301"/>
            </a:xfrm>
            <a:prstGeom prst="rect">
              <a:avLst/>
            </a:prstGeom>
            <a:noFill/>
            <a:ln w="9525">
              <a:noFill/>
              <a:miter lim="800000"/>
              <a:headEnd/>
              <a:tailEnd/>
            </a:ln>
          </p:spPr>
          <p:txBody>
            <a:bodyPr/>
            <a:lstStyle/>
            <a:p>
              <a:pPr algn="just"/>
              <a:r>
                <a:rPr lang="en-US" altLang="zh-CN" sz="1400" i="1">
                  <a:latin typeface="Times New Roman" pitchFamily="18" charset="0"/>
                </a:rPr>
                <a:t>f</a:t>
              </a:r>
              <a:r>
                <a:rPr lang="en-US" altLang="zh-CN" sz="1400" baseline="-25000">
                  <a:latin typeface="Times New Roman" pitchFamily="18" charset="0"/>
                </a:rPr>
                <a:t>1</a:t>
              </a:r>
              <a:r>
                <a:rPr lang="en-US" altLang="zh-CN" sz="1400">
                  <a:latin typeface="Times New Roman" pitchFamily="18" charset="0"/>
                </a:rPr>
                <a:t>(</a:t>
              </a:r>
              <a:r>
                <a:rPr lang="en-US" altLang="zh-CN" sz="1400" b="1" i="1">
                  <a:latin typeface="Times New Roman" pitchFamily="18" charset="0"/>
                </a:rPr>
                <a:t>r</a:t>
              </a:r>
              <a:r>
                <a:rPr lang="en-US" altLang="zh-CN" sz="1400">
                  <a:latin typeface="Times New Roman" pitchFamily="18" charset="0"/>
                </a:rPr>
                <a:t>)</a:t>
              </a:r>
              <a:endParaRPr lang="en-US" altLang="zh-CN" sz="2400"/>
            </a:p>
          </p:txBody>
        </p:sp>
        <p:sp>
          <p:nvSpPr>
            <p:cNvPr id="34839" name="Text Box 23"/>
            <p:cNvSpPr txBox="1">
              <a:spLocks noChangeArrowheads="1"/>
            </p:cNvSpPr>
            <p:nvPr/>
          </p:nvSpPr>
          <p:spPr bwMode="auto">
            <a:xfrm>
              <a:off x="2497" y="2795"/>
              <a:ext cx="398" cy="301"/>
            </a:xfrm>
            <a:prstGeom prst="rect">
              <a:avLst/>
            </a:prstGeom>
            <a:noFill/>
            <a:ln w="9525">
              <a:noFill/>
              <a:miter lim="800000"/>
              <a:headEnd/>
              <a:tailEnd/>
            </a:ln>
          </p:spPr>
          <p:txBody>
            <a:bodyPr/>
            <a:lstStyle/>
            <a:p>
              <a:pPr algn="just"/>
              <a:r>
                <a:rPr lang="en-US" altLang="zh-CN" sz="1400" b="1" i="1">
                  <a:latin typeface="Times New Roman" pitchFamily="18" charset="0"/>
                </a:rPr>
                <a:t>r</a:t>
              </a:r>
              <a:r>
                <a:rPr lang="en-US" altLang="zh-CN" sz="1200" b="1" baseline="-25000">
                  <a:latin typeface="Times New Roman" pitchFamily="18" charset="0"/>
                </a:rPr>
                <a:t>0</a:t>
              </a:r>
              <a:r>
                <a:rPr lang="en-US" altLang="zh-CN" sz="1400" b="1">
                  <a:latin typeface="Times New Roman" pitchFamily="18" charset="0"/>
                  <a:sym typeface="Symbol" pitchFamily="18" charset="2"/>
                </a:rPr>
                <a:t></a:t>
              </a:r>
              <a:endParaRPr lang="en-US" altLang="zh-CN" sz="2400"/>
            </a:p>
          </p:txBody>
        </p:sp>
        <p:sp>
          <p:nvSpPr>
            <p:cNvPr id="34840" name="Text Box 24"/>
            <p:cNvSpPr txBox="1">
              <a:spLocks noChangeArrowheads="1"/>
            </p:cNvSpPr>
            <p:nvPr/>
          </p:nvSpPr>
          <p:spPr bwMode="auto">
            <a:xfrm>
              <a:off x="1828" y="2502"/>
              <a:ext cx="572" cy="301"/>
            </a:xfrm>
            <a:prstGeom prst="rect">
              <a:avLst/>
            </a:prstGeom>
            <a:noFill/>
            <a:ln w="9525">
              <a:noFill/>
              <a:miter lim="800000"/>
              <a:headEnd/>
              <a:tailEnd/>
            </a:ln>
          </p:spPr>
          <p:txBody>
            <a:bodyPr/>
            <a:lstStyle/>
            <a:p>
              <a:pPr algn="just"/>
              <a:r>
                <a:rPr lang="en-US" altLang="zh-CN" sz="1400" i="1" dirty="0">
                  <a:latin typeface="Times New Roman" pitchFamily="18" charset="0"/>
                </a:rPr>
                <a:t>P(A</a:t>
              </a:r>
              <a:r>
                <a:rPr lang="en-US" altLang="zh-CN" sz="1400" baseline="-25000" dirty="0">
                  <a:latin typeface="Times New Roman" pitchFamily="18" charset="0"/>
                </a:rPr>
                <a:t>0</a:t>
              </a:r>
              <a:r>
                <a:rPr lang="en-US" altLang="zh-CN" sz="1400" dirty="0">
                  <a:latin typeface="Times New Roman" pitchFamily="18" charset="0"/>
                </a:rPr>
                <a:t>/1)</a:t>
              </a:r>
              <a:endParaRPr lang="en-US" altLang="zh-CN" sz="2400" dirty="0"/>
            </a:p>
          </p:txBody>
        </p:sp>
        <p:sp>
          <p:nvSpPr>
            <p:cNvPr id="34841" name="Text Box 25"/>
            <p:cNvSpPr txBox="1">
              <a:spLocks noChangeArrowheads="1"/>
            </p:cNvSpPr>
            <p:nvPr/>
          </p:nvSpPr>
          <p:spPr bwMode="auto">
            <a:xfrm>
              <a:off x="2872" y="2387"/>
              <a:ext cx="414" cy="195"/>
            </a:xfrm>
            <a:prstGeom prst="rect">
              <a:avLst/>
            </a:prstGeom>
            <a:solidFill>
              <a:srgbClr val="FFFFFF"/>
            </a:solidFill>
            <a:ln w="9525">
              <a:noFill/>
              <a:miter lim="800000"/>
              <a:headEnd/>
              <a:tailEnd/>
            </a:ln>
          </p:spPr>
          <p:txBody>
            <a:bodyPr lIns="0" tIns="0" rIns="0" bIns="0"/>
            <a:lstStyle/>
            <a:p>
              <a:pPr algn="just"/>
              <a:r>
                <a:rPr lang="en-US" altLang="zh-CN" sz="1400" i="1">
                  <a:latin typeface="Times New Roman" pitchFamily="18" charset="0"/>
                </a:rPr>
                <a:t>P(A</a:t>
              </a:r>
              <a:r>
                <a:rPr lang="en-US" altLang="zh-CN" sz="1400" baseline="-25000">
                  <a:latin typeface="Times New Roman" pitchFamily="18" charset="0"/>
                </a:rPr>
                <a:t>1</a:t>
              </a:r>
              <a:r>
                <a:rPr lang="en-US" altLang="zh-CN" sz="1400">
                  <a:latin typeface="Times New Roman" pitchFamily="18" charset="0"/>
                </a:rPr>
                <a:t>/0)</a:t>
              </a:r>
              <a:endParaRPr lang="en-US" altLang="zh-CN" sz="2400"/>
            </a:p>
          </p:txBody>
        </p:sp>
        <p:sp>
          <p:nvSpPr>
            <p:cNvPr id="34842" name="Rectangle 26"/>
            <p:cNvSpPr>
              <a:spLocks noChangeArrowheads="1"/>
            </p:cNvSpPr>
            <p:nvPr/>
          </p:nvSpPr>
          <p:spPr bwMode="auto">
            <a:xfrm>
              <a:off x="2250" y="2167"/>
              <a:ext cx="149" cy="98"/>
            </a:xfrm>
            <a:prstGeom prst="rect">
              <a:avLst/>
            </a:prstGeom>
            <a:solidFill>
              <a:srgbClr val="FFFFFF"/>
            </a:solidFill>
            <a:ln w="9525">
              <a:noFill/>
              <a:miter lim="800000"/>
              <a:headEnd/>
              <a:tailEnd/>
            </a:ln>
          </p:spPr>
          <p:txBody>
            <a:bodyPr/>
            <a:lstStyle/>
            <a:p>
              <a:endParaRPr lang="zh-CN" altLang="en-US"/>
            </a:p>
          </p:txBody>
        </p:sp>
      </p:grpSp>
      <p:sp>
        <p:nvSpPr>
          <p:cNvPr id="34844" name="Rectangle 28"/>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4843" name="Object 27"/>
          <p:cNvGraphicFramePr>
            <a:graphicFrameLocks noChangeAspect="1"/>
          </p:cNvGraphicFramePr>
          <p:nvPr>
            <p:extLst>
              <p:ext uri="{D42A27DB-BD31-4B8C-83A1-F6EECF244321}">
                <p14:modId xmlns:p14="http://schemas.microsoft.com/office/powerpoint/2010/main" val="2430362668"/>
              </p:ext>
            </p:extLst>
          </p:nvPr>
        </p:nvGraphicFramePr>
        <p:xfrm>
          <a:off x="1475656" y="4183922"/>
          <a:ext cx="3060700" cy="733425"/>
        </p:xfrm>
        <a:graphic>
          <a:graphicData uri="http://schemas.openxmlformats.org/presentationml/2006/ole">
            <mc:AlternateContent xmlns:mc="http://schemas.openxmlformats.org/markup-compatibility/2006">
              <mc:Choice xmlns:v="urn:schemas-microsoft-com:vml" Requires="v">
                <p:oleObj spid="_x0000_s182613" name="公式" r:id="rId8" imgW="1866090" imgH="444307" progId="Equation.3">
                  <p:embed/>
                </p:oleObj>
              </mc:Choice>
              <mc:Fallback>
                <p:oleObj name="公式" r:id="rId8" imgW="1866090" imgH="444307" progId="Equation.3">
                  <p:embed/>
                  <p:pic>
                    <p:nvPicPr>
                      <p:cNvPr id="0" name="Picture 24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5656" y="4183922"/>
                        <a:ext cx="3060700"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46" name="Rectangle 30"/>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82279" name="Object 7"/>
          <p:cNvGraphicFramePr>
            <a:graphicFrameLocks noChangeAspect="1"/>
          </p:cNvGraphicFramePr>
          <p:nvPr>
            <p:extLst>
              <p:ext uri="{D42A27DB-BD31-4B8C-83A1-F6EECF244321}">
                <p14:modId xmlns:p14="http://schemas.microsoft.com/office/powerpoint/2010/main" val="3536148411"/>
              </p:ext>
            </p:extLst>
          </p:nvPr>
        </p:nvGraphicFramePr>
        <p:xfrm>
          <a:off x="4716016" y="4327938"/>
          <a:ext cx="552698" cy="479259"/>
        </p:xfrm>
        <a:graphic>
          <a:graphicData uri="http://schemas.openxmlformats.org/presentationml/2006/ole">
            <mc:AlternateContent xmlns:mc="http://schemas.openxmlformats.org/markup-compatibility/2006">
              <mc:Choice xmlns:v="urn:schemas-microsoft-com:vml" Requires="v">
                <p:oleObj spid="_x0000_s182614" name="Equation" r:id="rId10" imgW="241091" imgH="177646" progId="Equation.DSMT4">
                  <p:embed/>
                </p:oleObj>
              </mc:Choice>
              <mc:Fallback>
                <p:oleObj name="Equation" r:id="rId10" imgW="241091" imgH="177646" progId="Equation.DSMT4">
                  <p:embed/>
                  <p:pic>
                    <p:nvPicPr>
                      <p:cNvPr id="0" name="Picture 2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16016" y="4327938"/>
                        <a:ext cx="552698" cy="479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 name="矩形 32"/>
          <p:cNvSpPr/>
          <p:nvPr/>
        </p:nvSpPr>
        <p:spPr>
          <a:xfrm>
            <a:off x="2123728" y="4183922"/>
            <a:ext cx="3240360" cy="648072"/>
          </a:xfrm>
          <a:prstGeom prst="rect">
            <a:avLst/>
          </a:pr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552580" y="4005064"/>
            <a:ext cx="3411908" cy="1052596"/>
          </a:xfrm>
          <a:prstGeom prst="rect">
            <a:avLst/>
          </a:prstGeom>
        </p:spPr>
        <p:txBody>
          <a:bodyPr wrap="square">
            <a:spAutoFit/>
          </a:bodyPr>
          <a:lstStyle/>
          <a:p>
            <a:pPr>
              <a:lnSpc>
                <a:spcPct val="130000"/>
              </a:lnSpc>
            </a:pPr>
            <a:r>
              <a:rPr lang="zh-CN" altLang="en-US" sz="2400" b="1" dirty="0" smtClean="0">
                <a:solidFill>
                  <a:srgbClr val="0000FF"/>
                </a:solidFill>
                <a:latin typeface="+mj-ea"/>
                <a:ea typeface="+mj-ea"/>
              </a:rPr>
              <a:t>令</a:t>
            </a:r>
            <a:r>
              <a:rPr lang="zh-CN" altLang="en-US" sz="2400" b="1" dirty="0">
                <a:solidFill>
                  <a:srgbClr val="0000FF"/>
                </a:solidFill>
                <a:latin typeface="+mj-ea"/>
                <a:ea typeface="+mj-ea"/>
              </a:rPr>
              <a:t>导函数等于</a:t>
            </a:r>
            <a:r>
              <a:rPr lang="en-US" altLang="zh-CN" sz="2400" b="1" dirty="0">
                <a:solidFill>
                  <a:srgbClr val="0000FF"/>
                </a:solidFill>
                <a:latin typeface="+mj-ea"/>
                <a:ea typeface="+mj-ea"/>
              </a:rPr>
              <a:t>0</a:t>
            </a:r>
            <a:r>
              <a:rPr lang="zh-CN" altLang="en-US" sz="2400" b="1" dirty="0">
                <a:solidFill>
                  <a:srgbClr val="0000FF"/>
                </a:solidFill>
                <a:latin typeface="+mj-ea"/>
                <a:ea typeface="+mj-ea"/>
              </a:rPr>
              <a:t>，即为最佳分界点</a:t>
            </a:r>
            <a:r>
              <a:rPr lang="en-US" altLang="zh-CN" sz="2400" b="1" i="1" dirty="0">
                <a:solidFill>
                  <a:srgbClr val="0000FF"/>
                </a:solidFill>
                <a:latin typeface="+mj-ea"/>
                <a:ea typeface="+mj-ea"/>
              </a:rPr>
              <a:t>r</a:t>
            </a:r>
            <a:r>
              <a:rPr lang="en-US" altLang="zh-CN" sz="2400" b="1" baseline="-25000" dirty="0">
                <a:solidFill>
                  <a:srgbClr val="0000FF"/>
                </a:solidFill>
                <a:latin typeface="+mj-ea"/>
                <a:ea typeface="+mj-ea"/>
              </a:rPr>
              <a:t>0</a:t>
            </a:r>
            <a:r>
              <a:rPr lang="zh-CN" altLang="en-US" sz="2400" b="1" dirty="0">
                <a:solidFill>
                  <a:srgbClr val="0000FF"/>
                </a:solidFill>
                <a:latin typeface="+mj-ea"/>
                <a:ea typeface="+mj-ea"/>
              </a:rPr>
              <a:t>的条件</a:t>
            </a:r>
          </a:p>
        </p:txBody>
      </p:sp>
      <p:graphicFrame>
        <p:nvGraphicFramePr>
          <p:cNvPr id="6" name="对象 5"/>
          <p:cNvGraphicFramePr>
            <a:graphicFrameLocks noChangeAspect="1"/>
          </p:cNvGraphicFramePr>
          <p:nvPr>
            <p:extLst>
              <p:ext uri="{D42A27DB-BD31-4B8C-83A1-F6EECF244321}">
                <p14:modId xmlns:p14="http://schemas.microsoft.com/office/powerpoint/2010/main" val="3404177902"/>
              </p:ext>
            </p:extLst>
          </p:nvPr>
        </p:nvGraphicFramePr>
        <p:xfrm>
          <a:off x="2699792" y="4853767"/>
          <a:ext cx="1574800" cy="771525"/>
        </p:xfrm>
        <a:graphic>
          <a:graphicData uri="http://schemas.openxmlformats.org/presentationml/2006/ole">
            <mc:AlternateContent xmlns:mc="http://schemas.openxmlformats.org/markup-compatibility/2006">
              <mc:Choice xmlns:v="urn:schemas-microsoft-com:vml" Requires="v">
                <p:oleObj spid="_x0000_s182615" name="公式" r:id="rId12" imgW="914400" imgH="444500" progId="Equation.3">
                  <p:embed/>
                </p:oleObj>
              </mc:Choice>
              <mc:Fallback>
                <p:oleObj name="公式" r:id="rId12" imgW="914400" imgH="444500" progId="Equation.3">
                  <p:embed/>
                  <p:pic>
                    <p:nvPicPr>
                      <p:cNvPr id="0" name="Picture 24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99792" y="4853767"/>
                        <a:ext cx="15748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右箭头 6"/>
          <p:cNvSpPr/>
          <p:nvPr/>
        </p:nvSpPr>
        <p:spPr>
          <a:xfrm>
            <a:off x="1619672" y="4831994"/>
            <a:ext cx="864096" cy="685238"/>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cxnSp>
        <p:nvCxnSpPr>
          <p:cNvPr id="9" name="直接箭头连接符 8"/>
          <p:cNvCxnSpPr/>
          <p:nvPr/>
        </p:nvCxnSpPr>
        <p:spPr>
          <a:xfrm flipV="1">
            <a:off x="6876256" y="2787823"/>
            <a:ext cx="0" cy="91088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10" name="椭圆 9"/>
          <p:cNvSpPr/>
          <p:nvPr/>
        </p:nvSpPr>
        <p:spPr>
          <a:xfrm>
            <a:off x="6841741" y="2535006"/>
            <a:ext cx="106523" cy="10190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anim calcmode="lin" valueType="num">
                                      <p:cBhvr additive="base">
                                        <p:cTn id="7" dur="500" fill="hold"/>
                                        <p:tgtEl>
                                          <p:spTgt spid="3481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4823"/>
                                        </p:tgtEl>
                                        <p:attrNameLst>
                                          <p:attrName>style.visibility</p:attrName>
                                        </p:attrNameLst>
                                      </p:cBhvr>
                                      <p:to>
                                        <p:strVal val="visible"/>
                                      </p:to>
                                    </p:set>
                                    <p:anim calcmode="lin" valueType="num">
                                      <p:cBhvr additive="base">
                                        <p:cTn id="15" dur="500" fill="hold"/>
                                        <p:tgtEl>
                                          <p:spTgt spid="34823"/>
                                        </p:tgtEl>
                                        <p:attrNameLst>
                                          <p:attrName>ppt_x</p:attrName>
                                        </p:attrNameLst>
                                      </p:cBhvr>
                                      <p:tavLst>
                                        <p:tav tm="0">
                                          <p:val>
                                            <p:strVal val="#ppt_x"/>
                                          </p:val>
                                        </p:tav>
                                        <p:tav tm="100000">
                                          <p:val>
                                            <p:strVal val="#ppt_x"/>
                                          </p:val>
                                        </p:tav>
                                      </p:tavLst>
                                    </p:anim>
                                    <p:anim calcmode="lin" valueType="num">
                                      <p:cBhvr additive="base">
                                        <p:cTn id="16" dur="500" fill="hold"/>
                                        <p:tgtEl>
                                          <p:spTgt spid="3482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4819">
                                            <p:txEl>
                                              <p:pRg st="3" end="3"/>
                                            </p:txEl>
                                          </p:spTgt>
                                        </p:tgtEl>
                                        <p:attrNameLst>
                                          <p:attrName>style.visibility</p:attrName>
                                        </p:attrNameLst>
                                      </p:cBhvr>
                                      <p:to>
                                        <p:strVal val="visible"/>
                                      </p:to>
                                    </p:set>
                                    <p:anim calcmode="lin" valueType="num">
                                      <p:cBhvr additive="base">
                                        <p:cTn id="21" dur="500" fill="hold"/>
                                        <p:tgtEl>
                                          <p:spTgt spid="3481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48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4819">
                                            <p:txEl>
                                              <p:pRg st="4" end="4"/>
                                            </p:txEl>
                                          </p:spTgt>
                                        </p:tgtEl>
                                        <p:attrNameLst>
                                          <p:attrName>style.visibility</p:attrName>
                                        </p:attrNameLst>
                                      </p:cBhvr>
                                      <p:to>
                                        <p:strVal val="visible"/>
                                      </p:to>
                                    </p:set>
                                    <p:anim calcmode="lin" valueType="num">
                                      <p:cBhvr additive="base">
                                        <p:cTn id="27" dur="500" fill="hold"/>
                                        <p:tgtEl>
                                          <p:spTgt spid="3481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4819">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4843"/>
                                        </p:tgtEl>
                                        <p:attrNameLst>
                                          <p:attrName>style.visibility</p:attrName>
                                        </p:attrNameLst>
                                      </p:cBhvr>
                                      <p:to>
                                        <p:strVal val="visible"/>
                                      </p:to>
                                    </p:set>
                                    <p:anim calcmode="lin" valueType="num">
                                      <p:cBhvr additive="base">
                                        <p:cTn id="31" dur="500" fill="hold"/>
                                        <p:tgtEl>
                                          <p:spTgt spid="34843"/>
                                        </p:tgtEl>
                                        <p:attrNameLst>
                                          <p:attrName>ppt_x</p:attrName>
                                        </p:attrNameLst>
                                      </p:cBhvr>
                                      <p:tavLst>
                                        <p:tav tm="0">
                                          <p:val>
                                            <p:strVal val="#ppt_x"/>
                                          </p:val>
                                        </p:tav>
                                        <p:tav tm="100000">
                                          <p:val>
                                            <p:strVal val="#ppt_x"/>
                                          </p:val>
                                        </p:tav>
                                      </p:tavLst>
                                    </p:anim>
                                    <p:anim calcmode="lin" valueType="num">
                                      <p:cBhvr additive="base">
                                        <p:cTn id="32" dur="500" fill="hold"/>
                                        <p:tgtEl>
                                          <p:spTgt spid="3484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82279"/>
                                        </p:tgtEl>
                                        <p:attrNameLst>
                                          <p:attrName>style.visibility</p:attrName>
                                        </p:attrNameLst>
                                      </p:cBhvr>
                                      <p:to>
                                        <p:strVal val="visible"/>
                                      </p:to>
                                    </p:set>
                                    <p:anim calcmode="lin" valueType="num">
                                      <p:cBhvr additive="base">
                                        <p:cTn id="37" dur="500" fill="hold"/>
                                        <p:tgtEl>
                                          <p:spTgt spid="182279"/>
                                        </p:tgtEl>
                                        <p:attrNameLst>
                                          <p:attrName>ppt_x</p:attrName>
                                        </p:attrNameLst>
                                      </p:cBhvr>
                                      <p:tavLst>
                                        <p:tav tm="0">
                                          <p:val>
                                            <p:strVal val="#ppt_x"/>
                                          </p:val>
                                        </p:tav>
                                        <p:tav tm="100000">
                                          <p:val>
                                            <p:strVal val="#ppt_x"/>
                                          </p:val>
                                        </p:tav>
                                      </p:tavLst>
                                    </p:anim>
                                    <p:anim calcmode="lin" valueType="num">
                                      <p:cBhvr additive="base">
                                        <p:cTn id="38" dur="500" fill="hold"/>
                                        <p:tgtEl>
                                          <p:spTgt spid="182279"/>
                                        </p:tgtEl>
                                        <p:attrNameLst>
                                          <p:attrName>ppt_y</p:attrName>
                                        </p:attrNameLst>
                                      </p:cBhvr>
                                      <p:tavLst>
                                        <p:tav tm="0">
                                          <p:val>
                                            <p:strVal val="1+#ppt_h/2"/>
                                          </p:val>
                                        </p:tav>
                                        <p:tav tm="100000">
                                          <p:val>
                                            <p:strVal val="#ppt_y"/>
                                          </p:val>
                                        </p:tav>
                                      </p:tavLst>
                                    </p:anim>
                                  </p:childTnLst>
                                </p:cTn>
                              </p:par>
                            </p:childTnLst>
                          </p:cTn>
                        </p:par>
                        <p:par>
                          <p:cTn id="39" fill="hold">
                            <p:stCondLst>
                              <p:cond delay="500"/>
                            </p:stCondLst>
                            <p:childTnLst>
                              <p:par>
                                <p:cTn id="40" presetID="2" presetClass="entr" presetSubtype="4" fill="hold" grpId="0" nodeType="after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additive="base">
                                        <p:cTn id="42" dur="500" fill="hold"/>
                                        <p:tgtEl>
                                          <p:spTgt spid="33"/>
                                        </p:tgtEl>
                                        <p:attrNameLst>
                                          <p:attrName>ppt_x</p:attrName>
                                        </p:attrNameLst>
                                      </p:cBhvr>
                                      <p:tavLst>
                                        <p:tav tm="0">
                                          <p:val>
                                            <p:strVal val="#ppt_x"/>
                                          </p:val>
                                        </p:tav>
                                        <p:tav tm="100000">
                                          <p:val>
                                            <p:strVal val="#ppt_x"/>
                                          </p:val>
                                        </p:tav>
                                      </p:tavLst>
                                    </p:anim>
                                    <p:anim calcmode="lin" valueType="num">
                                      <p:cBhvr additive="base">
                                        <p:cTn id="43" dur="500" fill="hold"/>
                                        <p:tgtEl>
                                          <p:spTgt spid="33"/>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fill="hold"/>
                                        <p:tgtEl>
                                          <p:spTgt spid="5"/>
                                        </p:tgtEl>
                                        <p:attrNameLst>
                                          <p:attrName>ppt_x</p:attrName>
                                        </p:attrNameLst>
                                      </p:cBhvr>
                                      <p:tavLst>
                                        <p:tav tm="0">
                                          <p:val>
                                            <p:strVal val="#ppt_x"/>
                                          </p:val>
                                        </p:tav>
                                        <p:tav tm="100000">
                                          <p:val>
                                            <p:strVal val="#ppt_x"/>
                                          </p:val>
                                        </p:tav>
                                      </p:tavLst>
                                    </p:anim>
                                    <p:anim calcmode="lin" valueType="num">
                                      <p:cBhvr additive="base">
                                        <p:cTn id="4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 calcmode="lin" valueType="num">
                                      <p:cBhvr additive="base">
                                        <p:cTn id="52" dur="500" fill="hold"/>
                                        <p:tgtEl>
                                          <p:spTgt spid="7"/>
                                        </p:tgtEl>
                                        <p:attrNameLst>
                                          <p:attrName>ppt_x</p:attrName>
                                        </p:attrNameLst>
                                      </p:cBhvr>
                                      <p:tavLst>
                                        <p:tav tm="0">
                                          <p:val>
                                            <p:strVal val="#ppt_x"/>
                                          </p:val>
                                        </p:tav>
                                        <p:tav tm="100000">
                                          <p:val>
                                            <p:strVal val="#ppt_x"/>
                                          </p:val>
                                        </p:tav>
                                      </p:tavLst>
                                    </p:anim>
                                    <p:anim calcmode="lin" valueType="num">
                                      <p:cBhvr additive="base">
                                        <p:cTn id="53" dur="500" fill="hold"/>
                                        <p:tgtEl>
                                          <p:spTgt spid="7"/>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additive="base">
                                        <p:cTn id="56" dur="500" fill="hold"/>
                                        <p:tgtEl>
                                          <p:spTgt spid="6"/>
                                        </p:tgtEl>
                                        <p:attrNameLst>
                                          <p:attrName>ppt_x</p:attrName>
                                        </p:attrNameLst>
                                      </p:cBhvr>
                                      <p:tavLst>
                                        <p:tav tm="0">
                                          <p:val>
                                            <p:strVal val="#ppt_x"/>
                                          </p:val>
                                        </p:tav>
                                        <p:tav tm="100000">
                                          <p:val>
                                            <p:strVal val="#ppt_x"/>
                                          </p:val>
                                        </p:tav>
                                      </p:tavLst>
                                    </p:anim>
                                    <p:anim calcmode="lin" valueType="num">
                                      <p:cBhvr additive="base">
                                        <p:cTn id="5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34819">
                                            <p:txEl>
                                              <p:pRg st="6" end="6"/>
                                            </p:txEl>
                                          </p:spTgt>
                                        </p:tgtEl>
                                        <p:attrNameLst>
                                          <p:attrName>style.visibility</p:attrName>
                                        </p:attrNameLst>
                                      </p:cBhvr>
                                      <p:to>
                                        <p:strVal val="visible"/>
                                      </p:to>
                                    </p:set>
                                    <p:anim calcmode="lin" valueType="num">
                                      <p:cBhvr additive="base">
                                        <p:cTn id="62" dur="500" fill="hold"/>
                                        <p:tgtEl>
                                          <p:spTgt spid="34819">
                                            <p:txEl>
                                              <p:pRg st="6" end="6"/>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4819">
                                            <p:txEl>
                                              <p:pRg st="6" end="6"/>
                                            </p:txEl>
                                          </p:spTgt>
                                        </p:tgtEl>
                                        <p:attrNameLst>
                                          <p:attrName>ppt_y</p:attrName>
                                        </p:attrNameLst>
                                      </p:cBhvr>
                                      <p:tavLst>
                                        <p:tav tm="0">
                                          <p:val>
                                            <p:strVal val="1+#ppt_h/2"/>
                                          </p:val>
                                        </p:tav>
                                        <p:tav tm="100000">
                                          <p:val>
                                            <p:strVal val="#ppt_y"/>
                                          </p:val>
                                        </p:tav>
                                      </p:tavLst>
                                    </p:anim>
                                  </p:childTnLst>
                                </p:cTn>
                              </p:par>
                            </p:childTnLst>
                          </p:cTn>
                        </p:par>
                        <p:par>
                          <p:cTn id="64" fill="hold">
                            <p:stCondLst>
                              <p:cond delay="500"/>
                            </p:stCondLst>
                            <p:childTnLst>
                              <p:par>
                                <p:cTn id="65" presetID="2" presetClass="entr" presetSubtype="4" fill="hold" grpId="0" nodeType="after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additive="base">
                                        <p:cTn id="67" dur="500" fill="hold"/>
                                        <p:tgtEl>
                                          <p:spTgt spid="10"/>
                                        </p:tgtEl>
                                        <p:attrNameLst>
                                          <p:attrName>ppt_x</p:attrName>
                                        </p:attrNameLst>
                                      </p:cBhvr>
                                      <p:tavLst>
                                        <p:tav tm="0">
                                          <p:val>
                                            <p:strVal val="#ppt_x"/>
                                          </p:val>
                                        </p:tav>
                                        <p:tav tm="100000">
                                          <p:val>
                                            <p:strVal val="#ppt_x"/>
                                          </p:val>
                                        </p:tav>
                                      </p:tavLst>
                                    </p:anim>
                                    <p:anim calcmode="lin" valueType="num">
                                      <p:cBhvr additive="base">
                                        <p:cTn id="68" dur="500" fill="hold"/>
                                        <p:tgtEl>
                                          <p:spTgt spid="10"/>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9"/>
                                        </p:tgtEl>
                                        <p:attrNameLst>
                                          <p:attrName>style.visibility</p:attrName>
                                        </p:attrNameLst>
                                      </p:cBhvr>
                                      <p:to>
                                        <p:strVal val="visible"/>
                                      </p:to>
                                    </p:set>
                                    <p:anim calcmode="lin" valueType="num">
                                      <p:cBhvr additive="base">
                                        <p:cTn id="71" dur="500" fill="hold"/>
                                        <p:tgtEl>
                                          <p:spTgt spid="9"/>
                                        </p:tgtEl>
                                        <p:attrNameLst>
                                          <p:attrName>ppt_x</p:attrName>
                                        </p:attrNameLst>
                                      </p:cBhvr>
                                      <p:tavLst>
                                        <p:tav tm="0">
                                          <p:val>
                                            <p:strVal val="#ppt_x"/>
                                          </p:val>
                                        </p:tav>
                                        <p:tav tm="100000">
                                          <p:val>
                                            <p:strVal val="#ppt_x"/>
                                          </p:val>
                                        </p:tav>
                                      </p:tavLst>
                                    </p:anim>
                                    <p:anim calcmode="lin" valueType="num">
                                      <p:cBhvr additive="base">
                                        <p:cTn id="7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5" grpId="0"/>
      <p:bldP spid="7"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p:txBody>
          <a:bodyPr>
            <a:normAutofit/>
          </a:bodyPr>
          <a:lstStyle/>
          <a:p>
            <a:r>
              <a:rPr lang="zh-CN" altLang="en-US" dirty="0" smtClean="0"/>
              <a:t>在判决边界确定之后，按照接收矢量</a:t>
            </a:r>
            <a:r>
              <a:rPr lang="en-US" altLang="zh-CN" i="1" dirty="0" smtClean="0"/>
              <a:t>r </a:t>
            </a:r>
            <a:r>
              <a:rPr lang="zh-CN" altLang="en-US" dirty="0" smtClean="0"/>
              <a:t>落在区域</a:t>
            </a:r>
            <a:r>
              <a:rPr lang="en-US" altLang="zh-CN" i="1" dirty="0" smtClean="0"/>
              <a:t>A</a:t>
            </a:r>
            <a:r>
              <a:rPr lang="en-US" altLang="zh-CN" baseline="-25000" dirty="0" smtClean="0"/>
              <a:t>0</a:t>
            </a:r>
            <a:r>
              <a:rPr lang="zh-CN" altLang="en-US" dirty="0" smtClean="0"/>
              <a:t>应判为收到的是“</a:t>
            </a:r>
            <a:r>
              <a:rPr lang="en-US" altLang="zh-CN" dirty="0" smtClean="0"/>
              <a:t>0”</a:t>
            </a:r>
            <a:r>
              <a:rPr lang="zh-CN" altLang="en-US" dirty="0" smtClean="0"/>
              <a:t>的判决准则，这时有：</a:t>
            </a:r>
          </a:p>
          <a:p>
            <a:r>
              <a:rPr lang="zh-CN" altLang="en-US" dirty="0" smtClean="0"/>
              <a:t>若                </a:t>
            </a:r>
            <a:r>
              <a:rPr lang="en-US" altLang="zh-CN" dirty="0" smtClean="0"/>
              <a:t>,</a:t>
            </a:r>
            <a:r>
              <a:rPr lang="zh-CN" altLang="en-US" dirty="0" smtClean="0"/>
              <a:t>   则判为“</a:t>
            </a:r>
            <a:r>
              <a:rPr lang="en-US" altLang="zh-CN" dirty="0" smtClean="0"/>
              <a:t>0” </a:t>
            </a:r>
            <a:r>
              <a:rPr lang="zh-CN" altLang="en-US" dirty="0" smtClean="0"/>
              <a:t>；</a:t>
            </a:r>
          </a:p>
          <a:p>
            <a:r>
              <a:rPr lang="zh-CN" altLang="en-US" dirty="0" smtClean="0"/>
              <a:t>反之，若</a:t>
            </a:r>
          </a:p>
          <a:p>
            <a:r>
              <a:rPr lang="zh-CN" altLang="en-US" dirty="0" smtClean="0"/>
              <a:t>           则判为“</a:t>
            </a:r>
            <a:r>
              <a:rPr lang="en-US" altLang="zh-CN" dirty="0" smtClean="0"/>
              <a:t>1” </a:t>
            </a:r>
            <a:r>
              <a:rPr lang="zh-CN" altLang="en-US" dirty="0" smtClean="0"/>
              <a:t>。</a:t>
            </a:r>
          </a:p>
          <a:p>
            <a:r>
              <a:rPr lang="zh-CN" altLang="en-US" dirty="0" smtClean="0"/>
              <a:t>在发送“</a:t>
            </a:r>
            <a:r>
              <a:rPr lang="en-US" altLang="zh-CN" dirty="0" smtClean="0"/>
              <a:t>0”</a:t>
            </a:r>
            <a:r>
              <a:rPr lang="zh-CN" altLang="en-US" dirty="0" smtClean="0"/>
              <a:t>和发送“</a:t>
            </a:r>
            <a:r>
              <a:rPr lang="en-US" altLang="zh-CN" dirty="0" smtClean="0"/>
              <a:t>1”</a:t>
            </a:r>
            <a:r>
              <a:rPr lang="zh-CN" altLang="en-US" dirty="0" smtClean="0"/>
              <a:t>的先验概率相等时，上两式的条件简化为：</a:t>
            </a:r>
            <a:endParaRPr lang="zh-CN" altLang="en-US" dirty="0"/>
          </a:p>
        </p:txBody>
      </p:sp>
      <p:sp>
        <p:nvSpPr>
          <p:cNvPr id="32" name="灯片编号占位符 5"/>
          <p:cNvSpPr>
            <a:spLocks noGrp="1"/>
          </p:cNvSpPr>
          <p:nvPr>
            <p:ph type="sldNum" sz="quarter" idx="12"/>
          </p:nvPr>
        </p:nvSpPr>
        <p:spPr/>
        <p:txBody>
          <a:bodyPr/>
          <a:lstStyle/>
          <a:p>
            <a:fld id="{A2AD0B89-5D90-40C4-BD48-1B85DEED4669}" type="slidenum">
              <a:rPr lang="en-US" altLang="zh-CN" smtClean="0"/>
              <a:pPr/>
              <a:t>18</a:t>
            </a:fld>
            <a:endParaRPr lang="en-US" altLang="zh-CN"/>
          </a:p>
        </p:txBody>
      </p:sp>
      <p:sp>
        <p:nvSpPr>
          <p:cNvPr id="35846" name="Rectangle 6"/>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5845" name="Object 5"/>
          <p:cNvGraphicFramePr>
            <a:graphicFrameLocks noChangeAspect="1"/>
          </p:cNvGraphicFramePr>
          <p:nvPr>
            <p:extLst>
              <p:ext uri="{D42A27DB-BD31-4B8C-83A1-F6EECF244321}">
                <p14:modId xmlns:p14="http://schemas.microsoft.com/office/powerpoint/2010/main" val="89240160"/>
              </p:ext>
            </p:extLst>
          </p:nvPr>
        </p:nvGraphicFramePr>
        <p:xfrm>
          <a:off x="3275856" y="188640"/>
          <a:ext cx="1574800" cy="771525"/>
        </p:xfrm>
        <a:graphic>
          <a:graphicData uri="http://schemas.openxmlformats.org/presentationml/2006/ole">
            <mc:AlternateContent xmlns:mc="http://schemas.openxmlformats.org/markup-compatibility/2006">
              <mc:Choice xmlns:v="urn:schemas-microsoft-com:vml" Requires="v">
                <p:oleObj spid="_x0000_s283843" name="公式" r:id="rId3" imgW="914400" imgH="444500" progId="Equation.3">
                  <p:embed/>
                </p:oleObj>
              </mc:Choice>
              <mc:Fallback>
                <p:oleObj name="公式" r:id="rId3" imgW="914400" imgH="444500" progId="Equation.3">
                  <p:embed/>
                  <p:pic>
                    <p:nvPicPr>
                      <p:cNvPr id="0" name="Picture 1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188640"/>
                        <a:ext cx="15748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8" name="Rectangle 8"/>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5847" name="Object 7"/>
          <p:cNvGraphicFramePr>
            <a:graphicFrameLocks noChangeAspect="1"/>
          </p:cNvGraphicFramePr>
          <p:nvPr>
            <p:extLst>
              <p:ext uri="{D42A27DB-BD31-4B8C-83A1-F6EECF244321}">
                <p14:modId xmlns:p14="http://schemas.microsoft.com/office/powerpoint/2010/main" val="3497940519"/>
              </p:ext>
            </p:extLst>
          </p:nvPr>
        </p:nvGraphicFramePr>
        <p:xfrm>
          <a:off x="1377950" y="2185645"/>
          <a:ext cx="1349375" cy="696912"/>
        </p:xfrm>
        <a:graphic>
          <a:graphicData uri="http://schemas.openxmlformats.org/presentationml/2006/ole">
            <mc:AlternateContent xmlns:mc="http://schemas.openxmlformats.org/markup-compatibility/2006">
              <mc:Choice xmlns:v="urn:schemas-microsoft-com:vml" Requires="v">
                <p:oleObj spid="_x0000_s283844" name="公式" r:id="rId5" imgW="863225" imgH="444307" progId="Equation.3">
                  <p:embed/>
                </p:oleObj>
              </mc:Choice>
              <mc:Fallback>
                <p:oleObj name="公式" r:id="rId5" imgW="863225" imgH="444307" progId="Equation.3">
                  <p:embed/>
                  <p:pic>
                    <p:nvPicPr>
                      <p:cNvPr id="0" name="Picture 1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7950" y="2185645"/>
                        <a:ext cx="1349375" cy="696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50" name="Rectangle 10"/>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5849" name="Object 9"/>
          <p:cNvGraphicFramePr>
            <a:graphicFrameLocks noChangeAspect="1"/>
          </p:cNvGraphicFramePr>
          <p:nvPr>
            <p:extLst>
              <p:ext uri="{D42A27DB-BD31-4B8C-83A1-F6EECF244321}">
                <p14:modId xmlns:p14="http://schemas.microsoft.com/office/powerpoint/2010/main" val="3479698533"/>
              </p:ext>
            </p:extLst>
          </p:nvPr>
        </p:nvGraphicFramePr>
        <p:xfrm>
          <a:off x="2501900" y="2848769"/>
          <a:ext cx="1395413" cy="712788"/>
        </p:xfrm>
        <a:graphic>
          <a:graphicData uri="http://schemas.openxmlformats.org/presentationml/2006/ole">
            <mc:AlternateContent xmlns:mc="http://schemas.openxmlformats.org/markup-compatibility/2006">
              <mc:Choice xmlns:v="urn:schemas-microsoft-com:vml" Requires="v">
                <p:oleObj spid="_x0000_s283845" name="公式" r:id="rId7" imgW="875920" imgH="444307" progId="Equation.3">
                  <p:embed/>
                </p:oleObj>
              </mc:Choice>
              <mc:Fallback>
                <p:oleObj name="公式" r:id="rId7" imgW="875920" imgH="444307" progId="Equation.3">
                  <p:embed/>
                  <p:pic>
                    <p:nvPicPr>
                      <p:cNvPr id="0" name="Picture 1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1900" y="2848769"/>
                        <a:ext cx="1395413" cy="712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1"/>
          <p:cNvGrpSpPr>
            <a:grpSpLocks/>
          </p:cNvGrpSpPr>
          <p:nvPr/>
        </p:nvGrpSpPr>
        <p:grpSpPr bwMode="auto">
          <a:xfrm>
            <a:off x="5241157" y="2204864"/>
            <a:ext cx="3867347" cy="1872208"/>
            <a:chOff x="1463" y="1877"/>
            <a:chExt cx="2749" cy="1219"/>
          </a:xfrm>
        </p:grpSpPr>
        <p:grpSp>
          <p:nvGrpSpPr>
            <p:cNvPr id="3" name="Group 12"/>
            <p:cNvGrpSpPr>
              <a:grpSpLocks/>
            </p:cNvGrpSpPr>
            <p:nvPr/>
          </p:nvGrpSpPr>
          <p:grpSpPr bwMode="auto">
            <a:xfrm>
              <a:off x="1463" y="1877"/>
              <a:ext cx="2749" cy="1180"/>
              <a:chOff x="5474" y="10521"/>
              <a:chExt cx="4980" cy="1998"/>
            </a:xfrm>
          </p:grpSpPr>
          <p:grpSp>
            <p:nvGrpSpPr>
              <p:cNvPr id="4" name="Group 13"/>
              <p:cNvGrpSpPr>
                <a:grpSpLocks/>
              </p:cNvGrpSpPr>
              <p:nvPr/>
            </p:nvGrpSpPr>
            <p:grpSpPr bwMode="auto">
              <a:xfrm>
                <a:off x="5474" y="10521"/>
                <a:ext cx="4980" cy="1824"/>
                <a:chOff x="5474" y="10117"/>
                <a:chExt cx="4980" cy="1824"/>
              </a:xfrm>
            </p:grpSpPr>
            <p:pic>
              <p:nvPicPr>
                <p:cNvPr id="35854" name="Picture 14" descr="最佳接收误码率"/>
                <p:cNvPicPr>
                  <a:picLocks noChangeAspect="1" noChangeArrowheads="1"/>
                </p:cNvPicPr>
                <p:nvPr/>
              </p:nvPicPr>
              <p:blipFill>
                <a:blip r:embed="rId9" cstate="print"/>
                <a:srcRect/>
                <a:stretch>
                  <a:fillRect/>
                </a:stretch>
              </p:blipFill>
              <p:spPr bwMode="auto">
                <a:xfrm>
                  <a:off x="5474" y="10545"/>
                  <a:ext cx="4980" cy="1396"/>
                </a:xfrm>
                <a:prstGeom prst="rect">
                  <a:avLst/>
                </a:prstGeom>
                <a:noFill/>
                <a:ln w="9525">
                  <a:noFill/>
                  <a:miter lim="800000"/>
                  <a:headEnd/>
                  <a:tailEnd/>
                </a:ln>
              </p:spPr>
            </p:pic>
            <p:sp>
              <p:nvSpPr>
                <p:cNvPr id="35855" name="Line 15"/>
                <p:cNvSpPr>
                  <a:spLocks noChangeShapeType="1"/>
                </p:cNvSpPr>
                <p:nvPr/>
              </p:nvSpPr>
              <p:spPr bwMode="auto">
                <a:xfrm flipH="1" flipV="1">
                  <a:off x="7560" y="10215"/>
                  <a:ext cx="14" cy="780"/>
                </a:xfrm>
                <a:prstGeom prst="line">
                  <a:avLst/>
                </a:prstGeom>
                <a:noFill/>
                <a:ln w="9525">
                  <a:solidFill>
                    <a:srgbClr val="000000"/>
                  </a:solidFill>
                  <a:prstDash val="dash"/>
                  <a:round/>
                  <a:headEnd/>
                  <a:tailEnd/>
                </a:ln>
              </p:spPr>
              <p:txBody>
                <a:bodyPr/>
                <a:lstStyle/>
                <a:p>
                  <a:endParaRPr lang="zh-CN" altLang="en-US"/>
                </a:p>
              </p:txBody>
            </p:sp>
            <p:sp>
              <p:nvSpPr>
                <p:cNvPr id="35856" name="Text Box 16"/>
                <p:cNvSpPr txBox="1">
                  <a:spLocks noChangeArrowheads="1"/>
                </p:cNvSpPr>
                <p:nvPr/>
              </p:nvSpPr>
              <p:spPr bwMode="auto">
                <a:xfrm>
                  <a:off x="6526" y="10117"/>
                  <a:ext cx="554" cy="420"/>
                </a:xfrm>
                <a:prstGeom prst="rect">
                  <a:avLst/>
                </a:prstGeom>
                <a:noFill/>
                <a:ln w="9525">
                  <a:noFill/>
                  <a:miter lim="800000"/>
                  <a:headEnd/>
                  <a:tailEnd/>
                </a:ln>
              </p:spPr>
              <p:txBody>
                <a:bodyPr/>
                <a:lstStyle/>
                <a:p>
                  <a:pPr algn="just"/>
                  <a:r>
                    <a:rPr lang="en-US" altLang="zh-CN" sz="1400" i="1">
                      <a:latin typeface="Times New Roman" pitchFamily="18" charset="0"/>
                    </a:rPr>
                    <a:t>A</a:t>
                  </a:r>
                  <a:r>
                    <a:rPr lang="en-US" altLang="zh-CN" sz="1400" baseline="-25000">
                      <a:latin typeface="Times New Roman" pitchFamily="18" charset="0"/>
                    </a:rPr>
                    <a:t>0</a:t>
                  </a:r>
                  <a:endParaRPr lang="en-US" altLang="zh-CN" sz="2400"/>
                </a:p>
              </p:txBody>
            </p:sp>
            <p:sp>
              <p:nvSpPr>
                <p:cNvPr id="35857" name="Text Box 17"/>
                <p:cNvSpPr txBox="1">
                  <a:spLocks noChangeArrowheads="1"/>
                </p:cNvSpPr>
                <p:nvPr/>
              </p:nvSpPr>
              <p:spPr bwMode="auto">
                <a:xfrm>
                  <a:off x="8102" y="10118"/>
                  <a:ext cx="554" cy="420"/>
                </a:xfrm>
                <a:prstGeom prst="rect">
                  <a:avLst/>
                </a:prstGeom>
                <a:noFill/>
                <a:ln w="9525">
                  <a:noFill/>
                  <a:miter lim="800000"/>
                  <a:headEnd/>
                  <a:tailEnd/>
                </a:ln>
              </p:spPr>
              <p:txBody>
                <a:bodyPr/>
                <a:lstStyle/>
                <a:p>
                  <a:pPr algn="just"/>
                  <a:r>
                    <a:rPr lang="en-US" altLang="zh-CN" sz="1400" i="1">
                      <a:latin typeface="Times New Roman" pitchFamily="18" charset="0"/>
                    </a:rPr>
                    <a:t>A</a:t>
                  </a:r>
                  <a:r>
                    <a:rPr lang="en-US" altLang="zh-CN" sz="1400" baseline="-25000">
                      <a:latin typeface="Times New Roman" pitchFamily="18" charset="0"/>
                    </a:rPr>
                    <a:t>1</a:t>
                  </a:r>
                  <a:endParaRPr lang="en-US" altLang="zh-CN" sz="2400"/>
                </a:p>
              </p:txBody>
            </p:sp>
            <p:sp>
              <p:nvSpPr>
                <p:cNvPr id="35858" name="Line 18"/>
                <p:cNvSpPr>
                  <a:spLocks noChangeShapeType="1"/>
                </p:cNvSpPr>
                <p:nvPr/>
              </p:nvSpPr>
              <p:spPr bwMode="auto">
                <a:xfrm>
                  <a:off x="6974" y="10350"/>
                  <a:ext cx="556" cy="0"/>
                </a:xfrm>
                <a:prstGeom prst="line">
                  <a:avLst/>
                </a:prstGeom>
                <a:noFill/>
                <a:ln w="9525">
                  <a:solidFill>
                    <a:srgbClr val="000000"/>
                  </a:solidFill>
                  <a:round/>
                  <a:headEnd/>
                  <a:tailEnd type="triangle" w="med" len="med"/>
                </a:ln>
              </p:spPr>
              <p:txBody>
                <a:bodyPr/>
                <a:lstStyle/>
                <a:p>
                  <a:endParaRPr lang="zh-CN" altLang="en-US"/>
                </a:p>
              </p:txBody>
            </p:sp>
            <p:sp>
              <p:nvSpPr>
                <p:cNvPr id="35859" name="Line 19"/>
                <p:cNvSpPr>
                  <a:spLocks noChangeShapeType="1"/>
                </p:cNvSpPr>
                <p:nvPr/>
              </p:nvSpPr>
              <p:spPr bwMode="auto">
                <a:xfrm>
                  <a:off x="7618" y="10350"/>
                  <a:ext cx="556" cy="0"/>
                </a:xfrm>
                <a:prstGeom prst="line">
                  <a:avLst/>
                </a:prstGeom>
                <a:noFill/>
                <a:ln w="9525">
                  <a:solidFill>
                    <a:srgbClr val="000000"/>
                  </a:solidFill>
                  <a:round/>
                  <a:headEnd type="triangle" w="med" len="med"/>
                  <a:tailEnd/>
                </a:ln>
              </p:spPr>
              <p:txBody>
                <a:bodyPr/>
                <a:lstStyle/>
                <a:p>
                  <a:endParaRPr lang="zh-CN" altLang="en-US"/>
                </a:p>
              </p:txBody>
            </p:sp>
            <p:sp>
              <p:nvSpPr>
                <p:cNvPr id="35860" name="Line 20"/>
                <p:cNvSpPr>
                  <a:spLocks noChangeShapeType="1"/>
                </p:cNvSpPr>
                <p:nvPr/>
              </p:nvSpPr>
              <p:spPr bwMode="auto">
                <a:xfrm>
                  <a:off x="8578" y="10350"/>
                  <a:ext cx="976" cy="0"/>
                </a:xfrm>
                <a:prstGeom prst="line">
                  <a:avLst/>
                </a:prstGeom>
                <a:noFill/>
                <a:ln w="9525">
                  <a:solidFill>
                    <a:srgbClr val="000000"/>
                  </a:solidFill>
                  <a:round/>
                  <a:headEnd/>
                  <a:tailEnd type="triangle" w="med" len="med"/>
                </a:ln>
              </p:spPr>
              <p:txBody>
                <a:bodyPr/>
                <a:lstStyle/>
                <a:p>
                  <a:endParaRPr lang="zh-CN" altLang="en-US"/>
                </a:p>
              </p:txBody>
            </p:sp>
            <p:sp>
              <p:nvSpPr>
                <p:cNvPr id="35861" name="Line 21"/>
                <p:cNvSpPr>
                  <a:spLocks noChangeShapeType="1"/>
                </p:cNvSpPr>
                <p:nvPr/>
              </p:nvSpPr>
              <p:spPr bwMode="auto">
                <a:xfrm>
                  <a:off x="5668" y="10350"/>
                  <a:ext cx="976" cy="0"/>
                </a:xfrm>
                <a:prstGeom prst="line">
                  <a:avLst/>
                </a:prstGeom>
                <a:noFill/>
                <a:ln w="9525">
                  <a:solidFill>
                    <a:srgbClr val="000000"/>
                  </a:solidFill>
                  <a:round/>
                  <a:headEnd type="triangle" w="med" len="med"/>
                  <a:tailEnd/>
                </a:ln>
              </p:spPr>
              <p:txBody>
                <a:bodyPr/>
                <a:lstStyle/>
                <a:p>
                  <a:endParaRPr lang="zh-CN" altLang="en-US"/>
                </a:p>
              </p:txBody>
            </p:sp>
          </p:grpSp>
          <p:sp>
            <p:nvSpPr>
              <p:cNvPr id="35862" name="Text Box 22"/>
              <p:cNvSpPr txBox="1">
                <a:spLocks noChangeArrowheads="1"/>
              </p:cNvSpPr>
              <p:nvPr/>
            </p:nvSpPr>
            <p:spPr bwMode="auto">
              <a:xfrm>
                <a:off x="9840" y="12084"/>
                <a:ext cx="556" cy="435"/>
              </a:xfrm>
              <a:prstGeom prst="rect">
                <a:avLst/>
              </a:prstGeom>
              <a:noFill/>
              <a:ln w="9525">
                <a:noFill/>
                <a:miter lim="800000"/>
                <a:headEnd/>
                <a:tailEnd/>
              </a:ln>
            </p:spPr>
            <p:txBody>
              <a:bodyPr/>
              <a:lstStyle/>
              <a:p>
                <a:pPr algn="just"/>
                <a:r>
                  <a:rPr lang="en-US" altLang="zh-CN" sz="1400" b="1" i="1">
                    <a:latin typeface="Times New Roman" pitchFamily="18" charset="0"/>
                  </a:rPr>
                  <a:t>r</a:t>
                </a:r>
                <a:endParaRPr lang="en-US" altLang="zh-CN" sz="2400"/>
              </a:p>
            </p:txBody>
          </p:sp>
        </p:grpSp>
        <p:sp>
          <p:nvSpPr>
            <p:cNvPr id="35863" name="Text Box 23"/>
            <p:cNvSpPr txBox="1">
              <a:spLocks noChangeArrowheads="1"/>
            </p:cNvSpPr>
            <p:nvPr/>
          </p:nvSpPr>
          <p:spPr bwMode="auto">
            <a:xfrm>
              <a:off x="1704" y="2219"/>
              <a:ext cx="397" cy="301"/>
            </a:xfrm>
            <a:prstGeom prst="rect">
              <a:avLst/>
            </a:prstGeom>
            <a:noFill/>
            <a:ln w="9525">
              <a:noFill/>
              <a:miter lim="800000"/>
              <a:headEnd/>
              <a:tailEnd/>
            </a:ln>
          </p:spPr>
          <p:txBody>
            <a:bodyPr/>
            <a:lstStyle/>
            <a:p>
              <a:pPr algn="just"/>
              <a:r>
                <a:rPr lang="en-US" altLang="zh-CN" sz="1400" i="1">
                  <a:latin typeface="Times New Roman" pitchFamily="18" charset="0"/>
                </a:rPr>
                <a:t>f</a:t>
              </a:r>
              <a:r>
                <a:rPr lang="en-US" altLang="zh-CN" sz="1400" baseline="-25000">
                  <a:latin typeface="Times New Roman" pitchFamily="18" charset="0"/>
                </a:rPr>
                <a:t>0</a:t>
              </a:r>
              <a:r>
                <a:rPr lang="en-US" altLang="zh-CN" sz="1400">
                  <a:latin typeface="Times New Roman" pitchFamily="18" charset="0"/>
                </a:rPr>
                <a:t>(</a:t>
              </a:r>
              <a:r>
                <a:rPr lang="en-US" altLang="zh-CN" sz="1400" b="1" i="1">
                  <a:latin typeface="Times New Roman" pitchFamily="18" charset="0"/>
                </a:rPr>
                <a:t>r</a:t>
              </a:r>
              <a:r>
                <a:rPr lang="en-US" altLang="zh-CN" sz="1400">
                  <a:latin typeface="Times New Roman" pitchFamily="18" charset="0"/>
                </a:rPr>
                <a:t>)</a:t>
              </a:r>
              <a:endParaRPr lang="en-US" altLang="zh-CN" sz="2400"/>
            </a:p>
          </p:txBody>
        </p:sp>
        <p:sp>
          <p:nvSpPr>
            <p:cNvPr id="35864" name="Text Box 24"/>
            <p:cNvSpPr txBox="1">
              <a:spLocks noChangeArrowheads="1"/>
            </p:cNvSpPr>
            <p:nvPr/>
          </p:nvSpPr>
          <p:spPr bwMode="auto">
            <a:xfrm>
              <a:off x="3401" y="2219"/>
              <a:ext cx="397" cy="301"/>
            </a:xfrm>
            <a:prstGeom prst="rect">
              <a:avLst/>
            </a:prstGeom>
            <a:noFill/>
            <a:ln w="9525">
              <a:noFill/>
              <a:miter lim="800000"/>
              <a:headEnd/>
              <a:tailEnd/>
            </a:ln>
          </p:spPr>
          <p:txBody>
            <a:bodyPr/>
            <a:lstStyle/>
            <a:p>
              <a:pPr algn="just"/>
              <a:r>
                <a:rPr lang="en-US" altLang="zh-CN" sz="1400" i="1">
                  <a:latin typeface="Times New Roman" pitchFamily="18" charset="0"/>
                </a:rPr>
                <a:t>f</a:t>
              </a:r>
              <a:r>
                <a:rPr lang="en-US" altLang="zh-CN" sz="1400" baseline="-25000">
                  <a:latin typeface="Times New Roman" pitchFamily="18" charset="0"/>
                </a:rPr>
                <a:t>1</a:t>
              </a:r>
              <a:r>
                <a:rPr lang="en-US" altLang="zh-CN" sz="1400">
                  <a:latin typeface="Times New Roman" pitchFamily="18" charset="0"/>
                </a:rPr>
                <a:t>(</a:t>
              </a:r>
              <a:r>
                <a:rPr lang="en-US" altLang="zh-CN" sz="1400" b="1" i="1">
                  <a:latin typeface="Times New Roman" pitchFamily="18" charset="0"/>
                </a:rPr>
                <a:t>r</a:t>
              </a:r>
              <a:r>
                <a:rPr lang="en-US" altLang="zh-CN" sz="1400">
                  <a:latin typeface="Times New Roman" pitchFamily="18" charset="0"/>
                </a:rPr>
                <a:t>)</a:t>
              </a:r>
              <a:endParaRPr lang="en-US" altLang="zh-CN" sz="2400"/>
            </a:p>
          </p:txBody>
        </p:sp>
        <p:sp>
          <p:nvSpPr>
            <p:cNvPr id="35865" name="Text Box 25"/>
            <p:cNvSpPr txBox="1">
              <a:spLocks noChangeArrowheads="1"/>
            </p:cNvSpPr>
            <p:nvPr/>
          </p:nvSpPr>
          <p:spPr bwMode="auto">
            <a:xfrm>
              <a:off x="2497" y="2795"/>
              <a:ext cx="398" cy="301"/>
            </a:xfrm>
            <a:prstGeom prst="rect">
              <a:avLst/>
            </a:prstGeom>
            <a:noFill/>
            <a:ln w="9525">
              <a:noFill/>
              <a:miter lim="800000"/>
              <a:headEnd/>
              <a:tailEnd/>
            </a:ln>
          </p:spPr>
          <p:txBody>
            <a:bodyPr/>
            <a:lstStyle/>
            <a:p>
              <a:pPr algn="just"/>
              <a:r>
                <a:rPr lang="en-US" altLang="zh-CN" sz="1400" b="1" i="1">
                  <a:latin typeface="Times New Roman" pitchFamily="18" charset="0"/>
                </a:rPr>
                <a:t>r</a:t>
              </a:r>
              <a:r>
                <a:rPr lang="en-US" altLang="zh-CN" sz="1200" b="1" baseline="-25000">
                  <a:latin typeface="Times New Roman" pitchFamily="18" charset="0"/>
                </a:rPr>
                <a:t>0</a:t>
              </a:r>
              <a:r>
                <a:rPr lang="en-US" altLang="zh-CN" sz="1400" b="1">
                  <a:latin typeface="Times New Roman" pitchFamily="18" charset="0"/>
                  <a:sym typeface="Symbol" pitchFamily="18" charset="2"/>
                </a:rPr>
                <a:t></a:t>
              </a:r>
              <a:endParaRPr lang="en-US" altLang="zh-CN" sz="2400"/>
            </a:p>
          </p:txBody>
        </p:sp>
        <p:sp>
          <p:nvSpPr>
            <p:cNvPr id="35866" name="Text Box 26"/>
            <p:cNvSpPr txBox="1">
              <a:spLocks noChangeArrowheads="1"/>
            </p:cNvSpPr>
            <p:nvPr/>
          </p:nvSpPr>
          <p:spPr bwMode="auto">
            <a:xfrm>
              <a:off x="1828" y="2502"/>
              <a:ext cx="572" cy="301"/>
            </a:xfrm>
            <a:prstGeom prst="rect">
              <a:avLst/>
            </a:prstGeom>
            <a:noFill/>
            <a:ln w="9525">
              <a:noFill/>
              <a:miter lim="800000"/>
              <a:headEnd/>
              <a:tailEnd/>
            </a:ln>
          </p:spPr>
          <p:txBody>
            <a:bodyPr/>
            <a:lstStyle/>
            <a:p>
              <a:pPr algn="just"/>
              <a:r>
                <a:rPr lang="en-US" altLang="zh-CN" sz="1400" i="1" dirty="0">
                  <a:latin typeface="Times New Roman" pitchFamily="18" charset="0"/>
                </a:rPr>
                <a:t>P(A</a:t>
              </a:r>
              <a:r>
                <a:rPr lang="en-US" altLang="zh-CN" sz="1400" baseline="-25000" dirty="0">
                  <a:latin typeface="Times New Roman" pitchFamily="18" charset="0"/>
                </a:rPr>
                <a:t>0</a:t>
              </a:r>
              <a:r>
                <a:rPr lang="en-US" altLang="zh-CN" sz="1400" dirty="0">
                  <a:latin typeface="Times New Roman" pitchFamily="18" charset="0"/>
                </a:rPr>
                <a:t>/1)</a:t>
              </a:r>
              <a:endParaRPr lang="en-US" altLang="zh-CN" sz="2400" dirty="0"/>
            </a:p>
          </p:txBody>
        </p:sp>
        <p:sp>
          <p:nvSpPr>
            <p:cNvPr id="35867" name="Text Box 27"/>
            <p:cNvSpPr txBox="1">
              <a:spLocks noChangeArrowheads="1"/>
            </p:cNvSpPr>
            <p:nvPr/>
          </p:nvSpPr>
          <p:spPr bwMode="auto">
            <a:xfrm>
              <a:off x="2872" y="2387"/>
              <a:ext cx="414" cy="195"/>
            </a:xfrm>
            <a:prstGeom prst="rect">
              <a:avLst/>
            </a:prstGeom>
            <a:solidFill>
              <a:srgbClr val="FFFFFF"/>
            </a:solidFill>
            <a:ln w="9525">
              <a:noFill/>
              <a:miter lim="800000"/>
              <a:headEnd/>
              <a:tailEnd/>
            </a:ln>
          </p:spPr>
          <p:txBody>
            <a:bodyPr lIns="0" tIns="0" rIns="0" bIns="0"/>
            <a:lstStyle/>
            <a:p>
              <a:pPr algn="just"/>
              <a:r>
                <a:rPr lang="en-US" altLang="zh-CN" sz="1400" i="1">
                  <a:latin typeface="Times New Roman" pitchFamily="18" charset="0"/>
                </a:rPr>
                <a:t>P(A</a:t>
              </a:r>
              <a:r>
                <a:rPr lang="en-US" altLang="zh-CN" sz="1400" baseline="-25000">
                  <a:latin typeface="Times New Roman" pitchFamily="18" charset="0"/>
                </a:rPr>
                <a:t>1</a:t>
              </a:r>
              <a:r>
                <a:rPr lang="en-US" altLang="zh-CN" sz="1400">
                  <a:latin typeface="Times New Roman" pitchFamily="18" charset="0"/>
                </a:rPr>
                <a:t>/0)</a:t>
              </a:r>
              <a:endParaRPr lang="en-US" altLang="zh-CN" sz="2400"/>
            </a:p>
          </p:txBody>
        </p:sp>
        <p:sp>
          <p:nvSpPr>
            <p:cNvPr id="35868" name="Rectangle 28"/>
            <p:cNvSpPr>
              <a:spLocks noChangeArrowheads="1"/>
            </p:cNvSpPr>
            <p:nvPr/>
          </p:nvSpPr>
          <p:spPr bwMode="auto">
            <a:xfrm>
              <a:off x="2250" y="2167"/>
              <a:ext cx="149" cy="98"/>
            </a:xfrm>
            <a:prstGeom prst="rect">
              <a:avLst/>
            </a:prstGeom>
            <a:solidFill>
              <a:srgbClr val="FFFFFF"/>
            </a:solidFill>
            <a:ln w="9525">
              <a:noFill/>
              <a:miter lim="800000"/>
              <a:headEnd/>
              <a:tailEnd/>
            </a:ln>
          </p:spPr>
          <p:txBody>
            <a:bodyPr/>
            <a:lstStyle/>
            <a:p>
              <a:endParaRPr lang="zh-CN" altLang="en-US"/>
            </a:p>
          </p:txBody>
        </p:sp>
      </p:grpSp>
      <p:grpSp>
        <p:nvGrpSpPr>
          <p:cNvPr id="5" name="Group 32"/>
          <p:cNvGrpSpPr>
            <a:grpSpLocks/>
          </p:cNvGrpSpPr>
          <p:nvPr/>
        </p:nvGrpSpPr>
        <p:grpSpPr bwMode="auto">
          <a:xfrm>
            <a:off x="1025117" y="5228941"/>
            <a:ext cx="5012964" cy="1084092"/>
            <a:chOff x="1774" y="3737"/>
            <a:chExt cx="3050" cy="585"/>
          </a:xfrm>
          <a:solidFill>
            <a:srgbClr val="FFFF00"/>
          </a:solidFill>
        </p:grpSpPr>
        <p:sp>
          <p:nvSpPr>
            <p:cNvPr id="35869" name="Text Box 29"/>
            <p:cNvSpPr txBox="1">
              <a:spLocks noChangeArrowheads="1"/>
            </p:cNvSpPr>
            <p:nvPr/>
          </p:nvSpPr>
          <p:spPr bwMode="auto">
            <a:xfrm>
              <a:off x="1774" y="3737"/>
              <a:ext cx="3050" cy="585"/>
            </a:xfrm>
            <a:prstGeom prst="rect">
              <a:avLst/>
            </a:prstGeom>
            <a:grpFill/>
            <a:ln w="9525">
              <a:solidFill>
                <a:srgbClr val="FF0000"/>
              </a:solidFill>
              <a:miter lim="800000"/>
              <a:headEnd/>
              <a:tailEnd/>
            </a:ln>
            <a:effectLst/>
          </p:spPr>
          <p:txBody>
            <a:bodyPr wrap="square">
              <a:spAutoFit/>
            </a:bodyPr>
            <a:lstStyle/>
            <a:p>
              <a:r>
                <a:rPr lang="en-US" altLang="zh-CN" sz="2400" b="1" dirty="0">
                  <a:ea typeface="楷体_GB2312" pitchFamily="49" charset="-122"/>
                </a:rPr>
                <a:t>     </a:t>
              </a:r>
              <a:r>
                <a:rPr lang="zh-CN" altLang="en-US" sz="2800" b="1" dirty="0">
                  <a:ea typeface="楷体_GB2312" pitchFamily="49" charset="-122"/>
                </a:rPr>
                <a:t>若</a:t>
              </a:r>
              <a:r>
                <a:rPr lang="en-US" altLang="zh-CN" sz="2800" b="1" i="1" dirty="0">
                  <a:latin typeface="Times New Roman" pitchFamily="18" charset="0"/>
                  <a:ea typeface="楷体_GB2312" pitchFamily="49" charset="-122"/>
                </a:rPr>
                <a:t>f</a:t>
              </a:r>
              <a:r>
                <a:rPr lang="en-US" altLang="zh-CN" sz="2800" b="1" baseline="-25000" dirty="0">
                  <a:latin typeface="Times New Roman" pitchFamily="18" charset="0"/>
                  <a:ea typeface="楷体_GB2312" pitchFamily="49" charset="-122"/>
                </a:rPr>
                <a:t>0</a:t>
              </a:r>
              <a:r>
                <a:rPr lang="en-US" altLang="zh-CN" sz="2800" b="1" dirty="0">
                  <a:latin typeface="Times New Roman" pitchFamily="18" charset="0"/>
                  <a:ea typeface="楷体_GB2312" pitchFamily="49" charset="-122"/>
                </a:rPr>
                <a:t>(</a:t>
              </a:r>
              <a:r>
                <a:rPr lang="en-US" altLang="zh-CN" sz="2800" b="1" i="1" dirty="0">
                  <a:latin typeface="Times New Roman" pitchFamily="18" charset="0"/>
                  <a:ea typeface="楷体_GB2312" pitchFamily="49" charset="-122"/>
                </a:rPr>
                <a:t>r</a:t>
              </a:r>
              <a:r>
                <a:rPr lang="en-US" altLang="zh-CN" sz="2800" b="1" dirty="0">
                  <a:latin typeface="Times New Roman" pitchFamily="18" charset="0"/>
                  <a:ea typeface="楷体_GB2312" pitchFamily="49" charset="-122"/>
                </a:rPr>
                <a:t>) &gt; </a:t>
              </a:r>
              <a:r>
                <a:rPr lang="en-US" altLang="zh-CN" sz="2800" b="1" i="1" dirty="0">
                  <a:latin typeface="Times New Roman" pitchFamily="18" charset="0"/>
                  <a:ea typeface="楷体_GB2312" pitchFamily="49" charset="-122"/>
                </a:rPr>
                <a:t>f</a:t>
              </a:r>
              <a:r>
                <a:rPr lang="en-US" altLang="zh-CN" sz="2800" b="1" baseline="-25000" dirty="0">
                  <a:latin typeface="Times New Roman" pitchFamily="18" charset="0"/>
                  <a:ea typeface="楷体_GB2312" pitchFamily="49" charset="-122"/>
                </a:rPr>
                <a:t>1</a:t>
              </a:r>
              <a:r>
                <a:rPr lang="en-US" altLang="zh-CN" sz="2800" b="1" dirty="0">
                  <a:latin typeface="Times New Roman" pitchFamily="18" charset="0"/>
                  <a:ea typeface="楷体_GB2312" pitchFamily="49" charset="-122"/>
                </a:rPr>
                <a:t>(</a:t>
              </a:r>
              <a:r>
                <a:rPr lang="en-US" altLang="zh-CN" sz="2800" b="1" i="1" dirty="0">
                  <a:latin typeface="Times New Roman" pitchFamily="18" charset="0"/>
                  <a:ea typeface="楷体_GB2312" pitchFamily="49" charset="-122"/>
                </a:rPr>
                <a:t>r</a:t>
              </a:r>
              <a:r>
                <a:rPr lang="en-US" altLang="zh-CN" sz="2800" b="1" dirty="0">
                  <a:latin typeface="Times New Roman" pitchFamily="18" charset="0"/>
                  <a:ea typeface="楷体_GB2312" pitchFamily="49" charset="-122"/>
                </a:rPr>
                <a:t>)</a:t>
              </a:r>
              <a:r>
                <a:rPr lang="zh-CN" altLang="en-US" sz="2800" b="1" dirty="0">
                  <a:latin typeface="Times New Roman" pitchFamily="18" charset="0"/>
                  <a:ea typeface="楷体_GB2312" pitchFamily="49" charset="-122"/>
                </a:rPr>
                <a:t>，则判为“</a:t>
              </a:r>
              <a:r>
                <a:rPr lang="en-US" altLang="zh-CN" sz="2800" b="1" dirty="0">
                  <a:latin typeface="Times New Roman" pitchFamily="18" charset="0"/>
                  <a:ea typeface="楷体_GB2312" pitchFamily="49" charset="-122"/>
                </a:rPr>
                <a:t>0”</a:t>
              </a:r>
            </a:p>
            <a:p>
              <a:pPr>
                <a:lnSpc>
                  <a:spcPct val="130000"/>
                </a:lnSpc>
              </a:pPr>
              <a:r>
                <a:rPr lang="en-US" altLang="zh-CN" sz="2800" b="1" dirty="0">
                  <a:latin typeface="Times New Roman" pitchFamily="18" charset="0"/>
                  <a:ea typeface="楷体_GB2312" pitchFamily="49" charset="-122"/>
                </a:rPr>
                <a:t>    </a:t>
              </a:r>
              <a:r>
                <a:rPr lang="zh-CN" altLang="en-US" sz="2800" b="1" dirty="0" smtClean="0">
                  <a:latin typeface="Times New Roman" pitchFamily="18" charset="0"/>
                  <a:ea typeface="楷体_GB2312" pitchFamily="49" charset="-122"/>
                </a:rPr>
                <a:t>若</a:t>
              </a:r>
              <a:r>
                <a:rPr lang="en-US" altLang="zh-CN" sz="2800" b="1" i="1" dirty="0">
                  <a:latin typeface="Times New Roman" pitchFamily="18" charset="0"/>
                  <a:ea typeface="楷体_GB2312" pitchFamily="49" charset="-122"/>
                </a:rPr>
                <a:t>f</a:t>
              </a:r>
              <a:r>
                <a:rPr lang="en-US" altLang="zh-CN" sz="2800" b="1" baseline="-25000" dirty="0">
                  <a:latin typeface="Times New Roman" pitchFamily="18" charset="0"/>
                  <a:ea typeface="楷体_GB2312" pitchFamily="49" charset="-122"/>
                </a:rPr>
                <a:t>0</a:t>
              </a:r>
              <a:r>
                <a:rPr lang="en-US" altLang="zh-CN" sz="2800" b="1" dirty="0">
                  <a:latin typeface="Times New Roman" pitchFamily="18" charset="0"/>
                  <a:ea typeface="楷体_GB2312" pitchFamily="49" charset="-122"/>
                </a:rPr>
                <a:t>(</a:t>
              </a:r>
              <a:r>
                <a:rPr lang="en-US" altLang="zh-CN" sz="2800" b="1" i="1" dirty="0">
                  <a:latin typeface="Times New Roman" pitchFamily="18" charset="0"/>
                  <a:ea typeface="楷体_GB2312" pitchFamily="49" charset="-122"/>
                </a:rPr>
                <a:t>r</a:t>
              </a:r>
              <a:r>
                <a:rPr lang="en-US" altLang="zh-CN" sz="2800" b="1" dirty="0">
                  <a:latin typeface="Times New Roman" pitchFamily="18" charset="0"/>
                  <a:ea typeface="楷体_GB2312" pitchFamily="49" charset="-122"/>
                </a:rPr>
                <a:t>) &lt; </a:t>
              </a:r>
              <a:r>
                <a:rPr lang="en-US" altLang="zh-CN" sz="2800" b="1" i="1" dirty="0">
                  <a:latin typeface="Times New Roman" pitchFamily="18" charset="0"/>
                  <a:ea typeface="楷体_GB2312" pitchFamily="49" charset="-122"/>
                </a:rPr>
                <a:t>f</a:t>
              </a:r>
              <a:r>
                <a:rPr lang="en-US" altLang="zh-CN" sz="2800" b="1" baseline="-25000" dirty="0">
                  <a:latin typeface="Times New Roman" pitchFamily="18" charset="0"/>
                  <a:ea typeface="楷体_GB2312" pitchFamily="49" charset="-122"/>
                </a:rPr>
                <a:t>1</a:t>
              </a:r>
              <a:r>
                <a:rPr lang="en-US" altLang="zh-CN" sz="2800" b="1" dirty="0">
                  <a:latin typeface="Times New Roman" pitchFamily="18" charset="0"/>
                  <a:ea typeface="楷体_GB2312" pitchFamily="49" charset="-122"/>
                </a:rPr>
                <a:t>(</a:t>
              </a:r>
              <a:r>
                <a:rPr lang="en-US" altLang="zh-CN" sz="2800" b="1" i="1" dirty="0">
                  <a:latin typeface="Times New Roman" pitchFamily="18" charset="0"/>
                  <a:ea typeface="楷体_GB2312" pitchFamily="49" charset="-122"/>
                </a:rPr>
                <a:t>r</a:t>
              </a:r>
              <a:r>
                <a:rPr lang="en-US" altLang="zh-CN" sz="2800" b="1" dirty="0">
                  <a:latin typeface="Times New Roman" pitchFamily="18" charset="0"/>
                  <a:ea typeface="楷体_GB2312" pitchFamily="49" charset="-122"/>
                </a:rPr>
                <a:t>)</a:t>
              </a:r>
              <a:r>
                <a:rPr lang="zh-CN" altLang="en-US" sz="2800" b="1" dirty="0">
                  <a:latin typeface="Times New Roman" pitchFamily="18" charset="0"/>
                  <a:ea typeface="楷体_GB2312" pitchFamily="49" charset="-122"/>
                </a:rPr>
                <a:t>，则判为“</a:t>
              </a:r>
              <a:r>
                <a:rPr lang="en-US" altLang="zh-CN" sz="2800" b="1" dirty="0">
                  <a:latin typeface="Times New Roman" pitchFamily="18" charset="0"/>
                  <a:ea typeface="楷体_GB2312" pitchFamily="49" charset="-122"/>
                </a:rPr>
                <a:t>1”</a:t>
              </a:r>
            </a:p>
          </p:txBody>
        </p:sp>
        <p:sp>
          <p:nvSpPr>
            <p:cNvPr id="35870" name="AutoShape 30"/>
            <p:cNvSpPr>
              <a:spLocks/>
            </p:cNvSpPr>
            <p:nvPr/>
          </p:nvSpPr>
          <p:spPr bwMode="auto">
            <a:xfrm>
              <a:off x="1807" y="3737"/>
              <a:ext cx="114" cy="544"/>
            </a:xfrm>
            <a:prstGeom prst="leftBrace">
              <a:avLst>
                <a:gd name="adj1" fmla="val 39766"/>
                <a:gd name="adj2" fmla="val 50000"/>
              </a:avLst>
            </a:prstGeom>
            <a:grpFill/>
            <a:ln w="9525">
              <a:solidFill>
                <a:srgbClr val="FF0000"/>
              </a:solidFill>
              <a:round/>
              <a:headEnd/>
              <a:tailEnd/>
            </a:ln>
            <a:effectLst/>
          </p:spPr>
          <p:txBody>
            <a:bodyPr wrap="none" anchor="ctr"/>
            <a:lstStyle/>
            <a:p>
              <a:endParaRPr lang="zh-CN" altLang="en-US" b="1"/>
            </a:p>
          </p:txBody>
        </p:sp>
      </p:grpSp>
      <p:sp>
        <p:nvSpPr>
          <p:cNvPr id="6" name="矩形 5"/>
          <p:cNvSpPr/>
          <p:nvPr/>
        </p:nvSpPr>
        <p:spPr>
          <a:xfrm>
            <a:off x="6213818" y="5140501"/>
            <a:ext cx="2136360" cy="1200329"/>
          </a:xfrm>
          <a:prstGeom prst="rect">
            <a:avLst/>
          </a:prstGeom>
        </p:spPr>
        <p:txBody>
          <a:bodyPr wrap="square">
            <a:spAutoFit/>
          </a:bodyPr>
          <a:lstStyle/>
          <a:p>
            <a:r>
              <a:rPr lang="zh-CN" altLang="en-US" sz="2400" b="1" dirty="0">
                <a:solidFill>
                  <a:srgbClr val="0000FF"/>
                </a:solidFill>
                <a:latin typeface="+mj-ea"/>
                <a:ea typeface="+mj-ea"/>
              </a:rPr>
              <a:t>这个判决准则常称为</a:t>
            </a:r>
            <a:r>
              <a:rPr lang="zh-CN" altLang="en-US" sz="2400" b="1" dirty="0">
                <a:solidFill>
                  <a:srgbClr val="FF0000"/>
                </a:solidFill>
                <a:latin typeface="+mj-ea"/>
                <a:ea typeface="+mj-ea"/>
              </a:rPr>
              <a:t>最大似然准则</a:t>
            </a:r>
          </a:p>
        </p:txBody>
      </p:sp>
    </p:spTree>
    <p:extLst>
      <p:ext uri="{BB962C8B-B14F-4D97-AF65-F5344CB8AC3E}">
        <p14:creationId xmlns:p14="http://schemas.microsoft.com/office/powerpoint/2010/main" val="114256649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anim calcmode="lin" valueType="num">
                                      <p:cBhvr additive="base">
                                        <p:cTn id="11"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84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5847"/>
                                        </p:tgtEl>
                                        <p:attrNameLst>
                                          <p:attrName>style.visibility</p:attrName>
                                        </p:attrNameLst>
                                      </p:cBhvr>
                                      <p:to>
                                        <p:strVal val="visible"/>
                                      </p:to>
                                    </p:set>
                                    <p:anim calcmode="lin" valueType="num">
                                      <p:cBhvr additive="base">
                                        <p:cTn id="15" dur="500" fill="hold"/>
                                        <p:tgtEl>
                                          <p:spTgt spid="35847"/>
                                        </p:tgtEl>
                                        <p:attrNameLst>
                                          <p:attrName>ppt_x</p:attrName>
                                        </p:attrNameLst>
                                      </p:cBhvr>
                                      <p:tavLst>
                                        <p:tav tm="0">
                                          <p:val>
                                            <p:strVal val="#ppt_x"/>
                                          </p:val>
                                        </p:tav>
                                        <p:tav tm="100000">
                                          <p:val>
                                            <p:strVal val="#ppt_x"/>
                                          </p:val>
                                        </p:tav>
                                      </p:tavLst>
                                    </p:anim>
                                    <p:anim calcmode="lin" valueType="num">
                                      <p:cBhvr additive="base">
                                        <p:cTn id="16" dur="500" fill="hold"/>
                                        <p:tgtEl>
                                          <p:spTgt spid="3584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5843">
                                            <p:txEl>
                                              <p:pRg st="2" end="2"/>
                                            </p:txEl>
                                          </p:spTgt>
                                        </p:tgtEl>
                                        <p:attrNameLst>
                                          <p:attrName>style.visibility</p:attrName>
                                        </p:attrNameLst>
                                      </p:cBhvr>
                                      <p:to>
                                        <p:strVal val="visible"/>
                                      </p:to>
                                    </p:set>
                                    <p:anim calcmode="lin" valueType="num">
                                      <p:cBhvr additive="base">
                                        <p:cTn id="21"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84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5849"/>
                                        </p:tgtEl>
                                        <p:attrNameLst>
                                          <p:attrName>style.visibility</p:attrName>
                                        </p:attrNameLst>
                                      </p:cBhvr>
                                      <p:to>
                                        <p:strVal val="visible"/>
                                      </p:to>
                                    </p:set>
                                    <p:anim calcmode="lin" valueType="num">
                                      <p:cBhvr additive="base">
                                        <p:cTn id="25" dur="500" fill="hold"/>
                                        <p:tgtEl>
                                          <p:spTgt spid="35849"/>
                                        </p:tgtEl>
                                        <p:attrNameLst>
                                          <p:attrName>ppt_x</p:attrName>
                                        </p:attrNameLst>
                                      </p:cBhvr>
                                      <p:tavLst>
                                        <p:tav tm="0">
                                          <p:val>
                                            <p:strVal val="#ppt_x"/>
                                          </p:val>
                                        </p:tav>
                                        <p:tav tm="100000">
                                          <p:val>
                                            <p:strVal val="#ppt_x"/>
                                          </p:val>
                                        </p:tav>
                                      </p:tavLst>
                                    </p:anim>
                                    <p:anim calcmode="lin" valueType="num">
                                      <p:cBhvr additive="base">
                                        <p:cTn id="26" dur="500" fill="hold"/>
                                        <p:tgtEl>
                                          <p:spTgt spid="3584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5843">
                                            <p:txEl>
                                              <p:pRg st="3" end="3"/>
                                            </p:txEl>
                                          </p:spTgt>
                                        </p:tgtEl>
                                        <p:attrNameLst>
                                          <p:attrName>style.visibility</p:attrName>
                                        </p:attrNameLst>
                                      </p:cBhvr>
                                      <p:to>
                                        <p:strVal val="visible"/>
                                      </p:to>
                                    </p:set>
                                    <p:anim calcmode="lin" valueType="num">
                                      <p:cBhvr additive="base">
                                        <p:cTn id="29"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5843">
                                            <p:txEl>
                                              <p:pRg st="4" end="4"/>
                                            </p:txEl>
                                          </p:spTgt>
                                        </p:tgtEl>
                                        <p:attrNameLst>
                                          <p:attrName>style.visibility</p:attrName>
                                        </p:attrNameLst>
                                      </p:cBhvr>
                                      <p:to>
                                        <p:strVal val="visible"/>
                                      </p:to>
                                    </p:set>
                                    <p:anim calcmode="lin" valueType="num">
                                      <p:cBhvr additive="base">
                                        <p:cTn id="35"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5843">
                                            <p:txEl>
                                              <p:pRg st="4" end="4"/>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endParaRPr lang="zh-CN" altLang="en-US" dirty="0"/>
          </a:p>
        </p:txBody>
      </p:sp>
      <p:sp>
        <p:nvSpPr>
          <p:cNvPr id="36867" name="Rectangle 3"/>
          <p:cNvSpPr>
            <a:spLocks noGrp="1" noChangeArrowheads="1"/>
          </p:cNvSpPr>
          <p:nvPr>
            <p:ph type="body" idx="1"/>
          </p:nvPr>
        </p:nvSpPr>
        <p:spPr>
          <a:xfrm>
            <a:off x="539552" y="1196752"/>
            <a:ext cx="8064896" cy="5400600"/>
          </a:xfrm>
        </p:spPr>
        <p:txBody>
          <a:bodyPr>
            <a:normAutofit/>
          </a:bodyPr>
          <a:lstStyle/>
          <a:p>
            <a:r>
              <a:rPr lang="zh-CN" altLang="en-US" dirty="0" smtClean="0">
                <a:solidFill>
                  <a:srgbClr val="0000FF"/>
                </a:solidFill>
              </a:rPr>
              <a:t>最大似然准则</a:t>
            </a:r>
            <a:r>
              <a:rPr lang="zh-CN" altLang="en-US" dirty="0" smtClean="0"/>
              <a:t>：按这个准则判决就可得理论上最佳的误码率，即达到理论上的误码率最小值。</a:t>
            </a:r>
          </a:p>
          <a:p>
            <a:r>
              <a:rPr lang="zh-CN" altLang="en-US" dirty="0" smtClean="0"/>
              <a:t>以上对二进制最佳接收准则的分析，可推广到</a:t>
            </a:r>
            <a:r>
              <a:rPr lang="zh-CN" altLang="en-US" dirty="0" smtClean="0">
                <a:solidFill>
                  <a:srgbClr val="0000FF"/>
                </a:solidFill>
              </a:rPr>
              <a:t>多进制</a:t>
            </a:r>
            <a:r>
              <a:rPr lang="zh-CN" altLang="en-US" dirty="0" smtClean="0"/>
              <a:t>信号的场合：设一</a:t>
            </a:r>
            <a:r>
              <a:rPr lang="en-US" altLang="zh-CN" dirty="0" smtClean="0"/>
              <a:t>M </a:t>
            </a:r>
            <a:r>
              <a:rPr lang="zh-CN" altLang="en-US" dirty="0" smtClean="0"/>
              <a:t>进制数字通信系统，可能的发送码元是</a:t>
            </a:r>
            <a:r>
              <a:rPr lang="en-US" altLang="zh-CN" i="1" dirty="0" smtClean="0"/>
              <a:t>s</a:t>
            </a:r>
            <a:r>
              <a:rPr lang="en-US" altLang="zh-CN" baseline="-25000" dirty="0" smtClean="0"/>
              <a:t>1</a:t>
            </a:r>
            <a:r>
              <a:rPr lang="zh-CN" altLang="en-US" dirty="0" smtClean="0"/>
              <a:t>，</a:t>
            </a:r>
            <a:r>
              <a:rPr lang="en-US" altLang="zh-CN" i="1" dirty="0" smtClean="0"/>
              <a:t>s</a:t>
            </a:r>
            <a:r>
              <a:rPr lang="en-US" altLang="zh-CN" baseline="-25000" dirty="0" smtClean="0"/>
              <a:t>2</a:t>
            </a:r>
            <a:r>
              <a:rPr lang="zh-CN" altLang="en-US" dirty="0" smtClean="0"/>
              <a:t>，</a:t>
            </a:r>
            <a:r>
              <a:rPr lang="en-US" altLang="zh-CN" dirty="0" smtClean="0"/>
              <a:t>…</a:t>
            </a:r>
            <a:r>
              <a:rPr lang="zh-CN" altLang="en-US" dirty="0" smtClean="0"/>
              <a:t>，</a:t>
            </a:r>
            <a:r>
              <a:rPr lang="en-US" altLang="zh-CN" i="1" dirty="0" err="1" smtClean="0"/>
              <a:t>s</a:t>
            </a:r>
            <a:r>
              <a:rPr lang="en-US" altLang="zh-CN" i="1" baseline="-25000" dirty="0" err="1" smtClean="0"/>
              <a:t>i</a:t>
            </a:r>
            <a:r>
              <a:rPr lang="zh-CN" altLang="en-US" dirty="0" smtClean="0"/>
              <a:t>，</a:t>
            </a:r>
            <a:r>
              <a:rPr lang="en-US" altLang="zh-CN" dirty="0" smtClean="0"/>
              <a:t>…</a:t>
            </a:r>
            <a:r>
              <a:rPr lang="zh-CN" altLang="en-US" dirty="0" smtClean="0"/>
              <a:t>，</a:t>
            </a:r>
            <a:r>
              <a:rPr lang="en-US" altLang="zh-CN" i="1" dirty="0" err="1" smtClean="0"/>
              <a:t>s</a:t>
            </a:r>
            <a:r>
              <a:rPr lang="en-US" altLang="zh-CN" i="1" baseline="-25000" dirty="0" err="1" smtClean="0"/>
              <a:t>M</a:t>
            </a:r>
            <a:r>
              <a:rPr lang="zh-CN" altLang="en-US" dirty="0" smtClean="0"/>
              <a:t>之一，它们的先验概率相等，能量相等。</a:t>
            </a:r>
            <a:endParaRPr lang="en-US" altLang="zh-CN" dirty="0" smtClean="0"/>
          </a:p>
          <a:p>
            <a:r>
              <a:rPr lang="zh-CN" altLang="en-US" dirty="0" smtClean="0"/>
              <a:t>当发送码元</a:t>
            </a:r>
            <a:r>
              <a:rPr lang="en-US" altLang="zh-CN" i="1" dirty="0" err="1" smtClean="0"/>
              <a:t>s</a:t>
            </a:r>
            <a:r>
              <a:rPr lang="en-US" altLang="zh-CN" i="1" baseline="-25000" dirty="0" err="1" smtClean="0"/>
              <a:t>i</a:t>
            </a:r>
            <a:r>
              <a:rPr lang="zh-CN" altLang="en-US" dirty="0" smtClean="0"/>
              <a:t>时，接收电压的</a:t>
            </a:r>
            <a:r>
              <a:rPr lang="en-US" altLang="zh-CN" i="1" dirty="0" smtClean="0"/>
              <a:t>k</a:t>
            </a:r>
            <a:r>
              <a:rPr lang="en-US" altLang="zh-CN" dirty="0" smtClean="0"/>
              <a:t> </a:t>
            </a:r>
            <a:r>
              <a:rPr lang="zh-CN" altLang="en-US" dirty="0" smtClean="0"/>
              <a:t>维联合概率密度函数为</a:t>
            </a:r>
          </a:p>
          <a:p>
            <a:pPr lvl="1"/>
            <a:endParaRPr lang="zh-CN" altLang="en-US" dirty="0" smtClean="0"/>
          </a:p>
          <a:p>
            <a:r>
              <a:rPr lang="zh-CN" altLang="en-US" dirty="0" smtClean="0"/>
              <a:t>若                   则判为</a:t>
            </a:r>
            <a:r>
              <a:rPr lang="en-US" altLang="zh-CN" i="1" dirty="0" err="1" smtClean="0"/>
              <a:t>s</a:t>
            </a:r>
            <a:r>
              <a:rPr lang="en-US" altLang="zh-CN" i="1" baseline="-25000" dirty="0" err="1" smtClean="0"/>
              <a:t>i</a:t>
            </a:r>
            <a:r>
              <a:rPr lang="en-US" altLang="zh-CN" dirty="0" smtClean="0"/>
              <a:t>(t)</a:t>
            </a:r>
            <a:r>
              <a:rPr lang="zh-CN" altLang="en-US" dirty="0" smtClean="0"/>
              <a:t>，其中，</a:t>
            </a:r>
            <a:endParaRPr lang="zh-CN" altLang="en-US" dirty="0"/>
          </a:p>
        </p:txBody>
      </p:sp>
      <p:sp>
        <p:nvSpPr>
          <p:cNvPr id="10" name="灯片编号占位符 5"/>
          <p:cNvSpPr>
            <a:spLocks noGrp="1"/>
          </p:cNvSpPr>
          <p:nvPr>
            <p:ph type="sldNum" sz="quarter" idx="12"/>
          </p:nvPr>
        </p:nvSpPr>
        <p:spPr/>
        <p:txBody>
          <a:bodyPr/>
          <a:lstStyle/>
          <a:p>
            <a:fld id="{3191A86B-F77D-47FD-8E09-EFF19FE7FD36}" type="slidenum">
              <a:rPr lang="en-US" altLang="zh-CN" smtClean="0"/>
              <a:pPr/>
              <a:t>19</a:t>
            </a:fld>
            <a:endParaRPr lang="en-US" altLang="zh-CN"/>
          </a:p>
        </p:txBody>
      </p:sp>
      <p:sp>
        <p:nvSpPr>
          <p:cNvPr id="36869" name="Rectangle 5"/>
          <p:cNvSpPr>
            <a:spLocks noChangeArrowheads="1"/>
          </p:cNvSpPr>
          <p:nvPr/>
        </p:nvSpPr>
        <p:spPr bwMode="auto">
          <a:xfrm>
            <a:off x="0" y="31670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6868" name="Object 4"/>
          <p:cNvGraphicFramePr>
            <a:graphicFrameLocks noChangeAspect="1"/>
          </p:cNvGraphicFramePr>
          <p:nvPr>
            <p:extLst>
              <p:ext uri="{D42A27DB-BD31-4B8C-83A1-F6EECF244321}">
                <p14:modId xmlns:p14="http://schemas.microsoft.com/office/powerpoint/2010/main" val="2961978323"/>
              </p:ext>
            </p:extLst>
          </p:nvPr>
        </p:nvGraphicFramePr>
        <p:xfrm>
          <a:off x="2123728" y="4653136"/>
          <a:ext cx="5086350" cy="911225"/>
        </p:xfrm>
        <a:graphic>
          <a:graphicData uri="http://schemas.openxmlformats.org/presentationml/2006/ole">
            <mc:AlternateContent xmlns:mc="http://schemas.openxmlformats.org/markup-compatibility/2006">
              <mc:Choice xmlns:v="urn:schemas-microsoft-com:vml" Requires="v">
                <p:oleObj spid="_x0000_s184532" name="Equation" r:id="rId3" imgW="2921000" imgH="520700" progId="Equation.DSMT4">
                  <p:embed/>
                </p:oleObj>
              </mc:Choice>
              <mc:Fallback>
                <p:oleObj name="Equation" r:id="rId3" imgW="2921000" imgH="520700" progId="Equation.DSMT4">
                  <p:embed/>
                  <p:pic>
                    <p:nvPicPr>
                      <p:cNvPr id="0" name="Picture 1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4653136"/>
                        <a:ext cx="5086350"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1" name="Rectangle 7"/>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6870" name="Object 6"/>
          <p:cNvGraphicFramePr>
            <a:graphicFrameLocks noChangeAspect="1"/>
          </p:cNvGraphicFramePr>
          <p:nvPr>
            <p:extLst>
              <p:ext uri="{D42A27DB-BD31-4B8C-83A1-F6EECF244321}">
                <p14:modId xmlns:p14="http://schemas.microsoft.com/office/powerpoint/2010/main" val="2957276643"/>
              </p:ext>
            </p:extLst>
          </p:nvPr>
        </p:nvGraphicFramePr>
        <p:xfrm>
          <a:off x="1259632" y="5877272"/>
          <a:ext cx="1665288" cy="447675"/>
        </p:xfrm>
        <a:graphic>
          <a:graphicData uri="http://schemas.openxmlformats.org/presentationml/2006/ole">
            <mc:AlternateContent xmlns:mc="http://schemas.openxmlformats.org/markup-compatibility/2006">
              <mc:Choice xmlns:v="urn:schemas-microsoft-com:vml" Requires="v">
                <p:oleObj spid="_x0000_s184533" name="Equation" r:id="rId5" imgW="888614" imgH="241195" progId="Equation.DSMT4">
                  <p:embed/>
                </p:oleObj>
              </mc:Choice>
              <mc:Fallback>
                <p:oleObj name="Equation" r:id="rId5" imgW="888614" imgH="241195" progId="Equation.DSMT4">
                  <p:embed/>
                  <p:pic>
                    <p:nvPicPr>
                      <p:cNvPr id="0" name="Picture 1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9632" y="5877272"/>
                        <a:ext cx="1665288"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3" name="Rectangle 9"/>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6872" name="Object 8"/>
          <p:cNvGraphicFramePr>
            <a:graphicFrameLocks noChangeAspect="1"/>
          </p:cNvGraphicFramePr>
          <p:nvPr>
            <p:extLst>
              <p:ext uri="{D42A27DB-BD31-4B8C-83A1-F6EECF244321}">
                <p14:modId xmlns:p14="http://schemas.microsoft.com/office/powerpoint/2010/main" val="1421101024"/>
              </p:ext>
            </p:extLst>
          </p:nvPr>
        </p:nvGraphicFramePr>
        <p:xfrm>
          <a:off x="6444208" y="5589240"/>
          <a:ext cx="2251075" cy="844550"/>
        </p:xfrm>
        <a:graphic>
          <a:graphicData uri="http://schemas.openxmlformats.org/presentationml/2006/ole">
            <mc:AlternateContent xmlns:mc="http://schemas.openxmlformats.org/markup-compatibility/2006">
              <mc:Choice xmlns:v="urn:schemas-microsoft-com:vml" Requires="v">
                <p:oleObj spid="_x0000_s184534" name="公式" r:id="rId7" imgW="1219200" imgH="457200" progId="Equation.3">
                  <p:embed/>
                </p:oleObj>
              </mc:Choice>
              <mc:Fallback>
                <p:oleObj name="公式" r:id="rId7" imgW="1219200" imgH="457200" progId="Equation.3">
                  <p:embed/>
                  <p:pic>
                    <p:nvPicPr>
                      <p:cNvPr id="0" name="Picture 1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4208" y="5589240"/>
                        <a:ext cx="2251075"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 calcmode="lin" valueType="num">
                                      <p:cBhvr additive="base">
                                        <p:cTn id="7"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8"/>
                                        </p:tgtEl>
                                        <p:attrNameLst>
                                          <p:attrName>style.visibility</p:attrName>
                                        </p:attrNameLst>
                                      </p:cBhvr>
                                      <p:to>
                                        <p:strVal val="visible"/>
                                      </p:to>
                                    </p:set>
                                    <p:anim calcmode="lin" valueType="num">
                                      <p:cBhvr additive="base">
                                        <p:cTn id="13" dur="500" fill="hold"/>
                                        <p:tgtEl>
                                          <p:spTgt spid="36868"/>
                                        </p:tgtEl>
                                        <p:attrNameLst>
                                          <p:attrName>ppt_x</p:attrName>
                                        </p:attrNameLst>
                                      </p:cBhvr>
                                      <p:tavLst>
                                        <p:tav tm="0">
                                          <p:val>
                                            <p:strVal val="#ppt_x"/>
                                          </p:val>
                                        </p:tav>
                                        <p:tav tm="100000">
                                          <p:val>
                                            <p:strVal val="#ppt_x"/>
                                          </p:val>
                                        </p:tav>
                                      </p:tavLst>
                                    </p:anim>
                                    <p:anim calcmode="lin" valueType="num">
                                      <p:cBhvr additive="base">
                                        <p:cTn id="14" dur="500" fill="hold"/>
                                        <p:tgtEl>
                                          <p:spTgt spid="3686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 calcmode="lin" valueType="num">
                                      <p:cBhvr additive="base">
                                        <p:cTn id="17"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6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6867">
                                            <p:txEl>
                                              <p:pRg st="4" end="4"/>
                                            </p:txEl>
                                          </p:spTgt>
                                        </p:tgtEl>
                                        <p:attrNameLst>
                                          <p:attrName>style.visibility</p:attrName>
                                        </p:attrNameLst>
                                      </p:cBhvr>
                                      <p:to>
                                        <p:strVal val="visible"/>
                                      </p:to>
                                    </p:set>
                                    <p:anim calcmode="lin" valueType="num">
                                      <p:cBhvr additive="base">
                                        <p:cTn id="23" dur="5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686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6870"/>
                                        </p:tgtEl>
                                        <p:attrNameLst>
                                          <p:attrName>style.visibility</p:attrName>
                                        </p:attrNameLst>
                                      </p:cBhvr>
                                      <p:to>
                                        <p:strVal val="visible"/>
                                      </p:to>
                                    </p:set>
                                    <p:anim calcmode="lin" valueType="num">
                                      <p:cBhvr additive="base">
                                        <p:cTn id="27" dur="500" fill="hold"/>
                                        <p:tgtEl>
                                          <p:spTgt spid="36870"/>
                                        </p:tgtEl>
                                        <p:attrNameLst>
                                          <p:attrName>ppt_x</p:attrName>
                                        </p:attrNameLst>
                                      </p:cBhvr>
                                      <p:tavLst>
                                        <p:tav tm="0">
                                          <p:val>
                                            <p:strVal val="#ppt_x"/>
                                          </p:val>
                                        </p:tav>
                                        <p:tav tm="100000">
                                          <p:val>
                                            <p:strVal val="#ppt_x"/>
                                          </p:val>
                                        </p:tav>
                                      </p:tavLst>
                                    </p:anim>
                                    <p:anim calcmode="lin" valueType="num">
                                      <p:cBhvr additive="base">
                                        <p:cTn id="28" dur="500" fill="hold"/>
                                        <p:tgtEl>
                                          <p:spTgt spid="3687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6872"/>
                                        </p:tgtEl>
                                        <p:attrNameLst>
                                          <p:attrName>style.visibility</p:attrName>
                                        </p:attrNameLst>
                                      </p:cBhvr>
                                      <p:to>
                                        <p:strVal val="visible"/>
                                      </p:to>
                                    </p:set>
                                    <p:anim calcmode="lin" valueType="num">
                                      <p:cBhvr additive="base">
                                        <p:cTn id="31" dur="500" fill="hold"/>
                                        <p:tgtEl>
                                          <p:spTgt spid="36872"/>
                                        </p:tgtEl>
                                        <p:attrNameLst>
                                          <p:attrName>ppt_x</p:attrName>
                                        </p:attrNameLst>
                                      </p:cBhvr>
                                      <p:tavLst>
                                        <p:tav tm="0">
                                          <p:val>
                                            <p:strVal val="#ppt_x"/>
                                          </p:val>
                                        </p:tav>
                                        <p:tav tm="100000">
                                          <p:val>
                                            <p:strVal val="#ppt_x"/>
                                          </p:val>
                                        </p:tav>
                                      </p:tavLst>
                                    </p:anim>
                                    <p:anim calcmode="lin" valueType="num">
                                      <p:cBhvr additive="base">
                                        <p:cTn id="32" dur="500" fill="hold"/>
                                        <p:tgtEl>
                                          <p:spTgt spid="368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ctrTitle"/>
          </p:nvPr>
        </p:nvSpPr>
        <p:spPr/>
        <p:txBody>
          <a:bodyPr>
            <a:normAutofit/>
          </a:bodyPr>
          <a:lstStyle/>
          <a:p>
            <a:r>
              <a:rPr lang="zh-CN" altLang="en-US" sz="4800" smtClean="0"/>
              <a:t>第</a:t>
            </a:r>
            <a:r>
              <a:rPr lang="en-US" altLang="zh-CN" sz="4800" smtClean="0"/>
              <a:t>10</a:t>
            </a:r>
            <a:r>
              <a:rPr lang="zh-CN" altLang="en-US" sz="4800" smtClean="0"/>
              <a:t>章 数字信号最佳接收</a:t>
            </a:r>
            <a:endParaRPr lang="zh-CN" altLang="en-US" sz="4800" dirty="0"/>
          </a:p>
        </p:txBody>
      </p:sp>
      <p:sp>
        <p:nvSpPr>
          <p:cNvPr id="10" name="副标题 9"/>
          <p:cNvSpPr>
            <a:spLocks noGrp="1"/>
          </p:cNvSpPr>
          <p:nvPr>
            <p:ph type="subTitle" idx="1"/>
          </p:nvPr>
        </p:nvSpPr>
        <p:spPr/>
        <p:txBody>
          <a:bodyPr/>
          <a:lstStyle/>
          <a:p>
            <a:endParaRPr lang="zh-CN" altLang="en-US"/>
          </a:p>
        </p:txBody>
      </p:sp>
      <p:sp>
        <p:nvSpPr>
          <p:cNvPr id="4" name="灯片编号占位符 5"/>
          <p:cNvSpPr>
            <a:spLocks noGrp="1"/>
          </p:cNvSpPr>
          <p:nvPr>
            <p:ph type="sldNum" sz="quarter" idx="4294967295"/>
          </p:nvPr>
        </p:nvSpPr>
        <p:spPr>
          <a:xfrm>
            <a:off x="7239000" y="6243638"/>
            <a:ext cx="1905000" cy="457200"/>
          </a:xfrm>
          <a:prstGeom prst="rect">
            <a:avLst/>
          </a:prstGeom>
        </p:spPr>
        <p:txBody>
          <a:bodyPr/>
          <a:lstStyle/>
          <a:p>
            <a:fld id="{A1D5160A-64E1-440F-AE01-F022633A33DC}" type="slidenum">
              <a:rPr lang="en-US" altLang="zh-CN"/>
              <a:pPr/>
              <a:t>2</a:t>
            </a:fld>
            <a:endParaRPr lang="en-US" altLang="zh-CN"/>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第</a:t>
            </a:r>
            <a:r>
              <a:rPr lang="en-US" altLang="zh-CN" sz="3600" dirty="0" smtClean="0"/>
              <a:t>10</a:t>
            </a:r>
            <a:r>
              <a:rPr lang="zh-CN" altLang="en-US" sz="3600" dirty="0" smtClean="0"/>
              <a:t>章 数字信号最佳接收</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10.1 </a:t>
            </a:r>
            <a:r>
              <a:rPr lang="zh-CN" altLang="en-US" dirty="0" smtClean="0"/>
              <a:t>数字信号的统计特性</a:t>
            </a:r>
          </a:p>
          <a:p>
            <a:r>
              <a:rPr lang="en-US" altLang="zh-CN" dirty="0" smtClean="0"/>
              <a:t>10.2 </a:t>
            </a:r>
            <a:r>
              <a:rPr lang="zh-CN" altLang="en-US" dirty="0" smtClean="0"/>
              <a:t>数字信号的最佳接收</a:t>
            </a:r>
          </a:p>
          <a:p>
            <a:r>
              <a:rPr lang="en-US" altLang="zh-CN" dirty="0" smtClean="0">
                <a:solidFill>
                  <a:srgbClr val="FF0000"/>
                </a:solidFill>
              </a:rPr>
              <a:t>10.3 </a:t>
            </a:r>
            <a:r>
              <a:rPr lang="zh-CN" altLang="en-US" dirty="0" smtClean="0">
                <a:solidFill>
                  <a:srgbClr val="FF0000"/>
                </a:solidFill>
              </a:rPr>
              <a:t>确知数字信号的最佳接收机</a:t>
            </a:r>
          </a:p>
          <a:p>
            <a:r>
              <a:rPr lang="en-US" altLang="zh-CN" dirty="0" smtClean="0"/>
              <a:t>10.4 </a:t>
            </a:r>
            <a:r>
              <a:rPr lang="zh-CN" altLang="en-US" dirty="0" smtClean="0"/>
              <a:t>确知数字信号最佳接收的误码率</a:t>
            </a:r>
          </a:p>
          <a:p>
            <a:r>
              <a:rPr lang="en-US" altLang="zh-CN" dirty="0" smtClean="0"/>
              <a:t>10.5 </a:t>
            </a:r>
            <a:r>
              <a:rPr lang="zh-CN" altLang="en-US" dirty="0" smtClean="0"/>
              <a:t>随相数字信号的最佳接收</a:t>
            </a:r>
            <a:endParaRPr lang="en-US" altLang="zh-CN" dirty="0" smtClean="0"/>
          </a:p>
          <a:p>
            <a:r>
              <a:rPr lang="en-US" altLang="zh-CN" dirty="0" smtClean="0"/>
              <a:t>10.6 </a:t>
            </a:r>
            <a:r>
              <a:rPr lang="zh-CN" altLang="en-US" dirty="0" smtClean="0"/>
              <a:t>起伏数字信号的最佳接收</a:t>
            </a:r>
          </a:p>
          <a:p>
            <a:r>
              <a:rPr lang="en-US" altLang="zh-CN" dirty="0" smtClean="0"/>
              <a:t>10.7 </a:t>
            </a:r>
            <a:r>
              <a:rPr lang="zh-CN" altLang="en-US" dirty="0" smtClean="0"/>
              <a:t>实际接收机和最佳接收机的性能比较</a:t>
            </a:r>
          </a:p>
          <a:p>
            <a:r>
              <a:rPr lang="en-US" altLang="zh-CN" dirty="0" smtClean="0"/>
              <a:t>10.8 </a:t>
            </a:r>
            <a:r>
              <a:rPr lang="zh-CN" altLang="en-US" dirty="0" smtClean="0"/>
              <a:t>数字信号的匹配滤波接收法</a:t>
            </a:r>
          </a:p>
          <a:p>
            <a:r>
              <a:rPr lang="en-US" altLang="zh-CN" dirty="0" smtClean="0"/>
              <a:t>10.9 </a:t>
            </a:r>
            <a:r>
              <a:rPr lang="zh-CN" altLang="en-US" dirty="0" smtClean="0"/>
              <a:t>最佳基带传输系统</a:t>
            </a:r>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20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dirty="0" smtClean="0"/>
              <a:t>10.3 </a:t>
            </a:r>
            <a:r>
              <a:rPr lang="zh-CN" altLang="en-US" dirty="0" smtClean="0"/>
              <a:t>确知数字信号的最佳接收机</a:t>
            </a:r>
          </a:p>
        </p:txBody>
      </p:sp>
      <p:sp>
        <p:nvSpPr>
          <p:cNvPr id="37891" name="Rectangle 3"/>
          <p:cNvSpPr>
            <a:spLocks noGrp="1" noChangeArrowheads="1"/>
          </p:cNvSpPr>
          <p:nvPr>
            <p:ph type="body" idx="1"/>
          </p:nvPr>
        </p:nvSpPr>
        <p:spPr/>
        <p:txBody>
          <a:bodyPr>
            <a:normAutofit fontScale="92500"/>
          </a:bodyPr>
          <a:lstStyle/>
          <a:p>
            <a:r>
              <a:rPr lang="zh-CN" altLang="en-US" dirty="0" smtClean="0">
                <a:solidFill>
                  <a:srgbClr val="0000FF"/>
                </a:solidFill>
              </a:rPr>
              <a:t>确知信号</a:t>
            </a:r>
            <a:r>
              <a:rPr lang="zh-CN" altLang="en-US" dirty="0" smtClean="0"/>
              <a:t>：取值在任何时间都是确定、可预知的信号。</a:t>
            </a:r>
            <a:endParaRPr lang="en-US" altLang="zh-CN" dirty="0" smtClean="0"/>
          </a:p>
          <a:p>
            <a:r>
              <a:rPr lang="zh-CN" altLang="en-US" dirty="0">
                <a:solidFill>
                  <a:srgbClr val="FF0000"/>
                </a:solidFill>
              </a:rPr>
              <a:t>理想恒参</a:t>
            </a:r>
            <a:r>
              <a:rPr lang="zh-CN" altLang="en-US" dirty="0" smtClean="0">
                <a:solidFill>
                  <a:srgbClr val="FF0000"/>
                </a:solidFill>
              </a:rPr>
              <a:t>信道</a:t>
            </a:r>
            <a:r>
              <a:rPr lang="zh-CN" altLang="en-US" dirty="0" smtClean="0"/>
              <a:t>接受到的数字信号可认为是</a:t>
            </a:r>
            <a:r>
              <a:rPr lang="zh-CN" altLang="en-US" dirty="0" smtClean="0">
                <a:solidFill>
                  <a:srgbClr val="0000FF"/>
                </a:solidFill>
              </a:rPr>
              <a:t>确知信号</a:t>
            </a:r>
            <a:r>
              <a:rPr lang="zh-CN" altLang="en-US" dirty="0" smtClean="0"/>
              <a:t>。</a:t>
            </a:r>
            <a:endParaRPr lang="en-US" altLang="zh-CN" dirty="0" smtClean="0"/>
          </a:p>
          <a:p>
            <a:r>
              <a:rPr lang="zh-CN" altLang="en-US" dirty="0"/>
              <a:t>本</a:t>
            </a:r>
            <a:r>
              <a:rPr lang="zh-CN" altLang="en-US" dirty="0" smtClean="0"/>
              <a:t>节：讨论如何构造接收机，实现前一节的最佳接收准则</a:t>
            </a:r>
          </a:p>
          <a:p>
            <a:r>
              <a:rPr lang="zh-CN" altLang="en-US" dirty="0" smtClean="0">
                <a:solidFill>
                  <a:srgbClr val="0000FF"/>
                </a:solidFill>
              </a:rPr>
              <a:t>确知信号的接收电压： </a:t>
            </a:r>
            <a:r>
              <a:rPr lang="zh-CN" altLang="en-US" dirty="0" smtClean="0">
                <a:solidFill>
                  <a:srgbClr val="7030A0"/>
                </a:solidFill>
              </a:rPr>
              <a:t>（</a:t>
            </a:r>
            <a:r>
              <a:rPr lang="en-US" altLang="zh-CN" dirty="0" smtClean="0">
                <a:solidFill>
                  <a:srgbClr val="7030A0"/>
                </a:solidFill>
              </a:rPr>
              <a:t>10.1</a:t>
            </a:r>
            <a:r>
              <a:rPr lang="zh-CN" altLang="en-US" dirty="0" smtClean="0">
                <a:solidFill>
                  <a:srgbClr val="7030A0"/>
                </a:solidFill>
              </a:rPr>
              <a:t>节的分析结果）</a:t>
            </a:r>
            <a:endParaRPr lang="en-US" altLang="zh-CN" dirty="0" smtClean="0">
              <a:solidFill>
                <a:srgbClr val="7030A0"/>
              </a:solidFill>
            </a:endParaRPr>
          </a:p>
          <a:p>
            <a:pPr lvl="1"/>
            <a:r>
              <a:rPr lang="zh-CN" altLang="en-US" dirty="0" smtClean="0"/>
              <a:t>发送</a:t>
            </a:r>
            <a:r>
              <a:rPr lang="zh-CN" altLang="en-US" dirty="0" smtClean="0">
                <a:solidFill>
                  <a:srgbClr val="0000FF"/>
                </a:solidFill>
              </a:rPr>
              <a:t>码元“</a:t>
            </a:r>
            <a:r>
              <a:rPr lang="en-US" altLang="zh-CN" dirty="0" smtClean="0">
                <a:solidFill>
                  <a:srgbClr val="0000FF"/>
                </a:solidFill>
              </a:rPr>
              <a:t>0”</a:t>
            </a:r>
            <a:r>
              <a:rPr lang="zh-CN" altLang="en-US" dirty="0" smtClean="0"/>
              <a:t>，波形</a:t>
            </a:r>
            <a:r>
              <a:rPr lang="en-US" altLang="zh-CN" i="1" dirty="0" smtClean="0">
                <a:solidFill>
                  <a:srgbClr val="0000FF"/>
                </a:solidFill>
              </a:rPr>
              <a:t>s</a:t>
            </a:r>
            <a:r>
              <a:rPr lang="en-US" altLang="zh-CN" baseline="-25000" dirty="0" smtClean="0">
                <a:solidFill>
                  <a:srgbClr val="0000FF"/>
                </a:solidFill>
              </a:rPr>
              <a:t>o</a:t>
            </a:r>
            <a:r>
              <a:rPr lang="en-US" altLang="zh-CN" dirty="0" smtClean="0">
                <a:solidFill>
                  <a:srgbClr val="0000FF"/>
                </a:solidFill>
              </a:rPr>
              <a:t>(</a:t>
            </a:r>
            <a:r>
              <a:rPr lang="en-US" altLang="zh-CN" i="1" dirty="0" smtClean="0">
                <a:solidFill>
                  <a:srgbClr val="0000FF"/>
                </a:solidFill>
              </a:rPr>
              <a:t>t</a:t>
            </a:r>
            <a:r>
              <a:rPr lang="en-US" altLang="zh-CN" dirty="0" smtClean="0">
                <a:solidFill>
                  <a:srgbClr val="0000FF"/>
                </a:solidFill>
              </a:rPr>
              <a:t>)</a:t>
            </a:r>
            <a:r>
              <a:rPr lang="zh-CN" altLang="en-US" dirty="0" smtClean="0"/>
              <a:t>时，接收电压的概率密度为</a:t>
            </a:r>
          </a:p>
          <a:p>
            <a:pPr lvl="1"/>
            <a:endParaRPr lang="zh-CN" altLang="en-US" dirty="0" smtClean="0"/>
          </a:p>
          <a:p>
            <a:pPr lvl="1"/>
            <a:endParaRPr lang="zh-CN" altLang="en-US" dirty="0" smtClean="0"/>
          </a:p>
          <a:p>
            <a:pPr lvl="1"/>
            <a:r>
              <a:rPr lang="zh-CN" altLang="en-US" dirty="0" smtClean="0"/>
              <a:t>发送</a:t>
            </a:r>
            <a:r>
              <a:rPr lang="zh-CN" altLang="en-US" dirty="0" smtClean="0">
                <a:solidFill>
                  <a:srgbClr val="0000FF"/>
                </a:solidFill>
              </a:rPr>
              <a:t>码元“</a:t>
            </a:r>
            <a:r>
              <a:rPr lang="en-US" altLang="zh-CN" dirty="0" smtClean="0">
                <a:solidFill>
                  <a:srgbClr val="0000FF"/>
                </a:solidFill>
              </a:rPr>
              <a:t>1”</a:t>
            </a:r>
            <a:r>
              <a:rPr lang="zh-CN" altLang="en-US" dirty="0" smtClean="0"/>
              <a:t>，波形</a:t>
            </a:r>
            <a:r>
              <a:rPr lang="en-US" altLang="zh-CN" i="1" dirty="0" smtClean="0">
                <a:solidFill>
                  <a:srgbClr val="0000FF"/>
                </a:solidFill>
              </a:rPr>
              <a:t>s</a:t>
            </a:r>
            <a:r>
              <a:rPr lang="en-US" altLang="zh-CN" baseline="-25000" dirty="0" smtClean="0">
                <a:solidFill>
                  <a:srgbClr val="0000FF"/>
                </a:solidFill>
              </a:rPr>
              <a:t>1</a:t>
            </a:r>
            <a:r>
              <a:rPr lang="en-US" altLang="zh-CN" dirty="0" smtClean="0">
                <a:solidFill>
                  <a:srgbClr val="0000FF"/>
                </a:solidFill>
              </a:rPr>
              <a:t>(</a:t>
            </a:r>
            <a:r>
              <a:rPr lang="en-US" altLang="zh-CN" i="1" dirty="0" smtClean="0">
                <a:solidFill>
                  <a:srgbClr val="0000FF"/>
                </a:solidFill>
              </a:rPr>
              <a:t>t</a:t>
            </a:r>
            <a:r>
              <a:rPr lang="en-US" altLang="zh-CN" dirty="0" smtClean="0">
                <a:solidFill>
                  <a:srgbClr val="0000FF"/>
                </a:solidFill>
              </a:rPr>
              <a:t>)</a:t>
            </a:r>
            <a:r>
              <a:rPr lang="zh-CN" altLang="en-US" dirty="0" smtClean="0"/>
              <a:t>时，接收电压的概率密度为</a:t>
            </a:r>
          </a:p>
          <a:p>
            <a:pPr lvl="1"/>
            <a:endParaRPr lang="zh-CN" altLang="en-US" dirty="0" smtClean="0"/>
          </a:p>
          <a:p>
            <a:pPr lvl="1"/>
            <a:endParaRPr lang="zh-CN" altLang="en-US" dirty="0" smtClean="0"/>
          </a:p>
        </p:txBody>
      </p:sp>
      <p:sp>
        <p:nvSpPr>
          <p:cNvPr id="6" name="灯片编号占位符 5"/>
          <p:cNvSpPr>
            <a:spLocks noGrp="1"/>
          </p:cNvSpPr>
          <p:nvPr>
            <p:ph type="sldNum" sz="quarter" idx="12"/>
          </p:nvPr>
        </p:nvSpPr>
        <p:spPr/>
        <p:txBody>
          <a:bodyPr/>
          <a:lstStyle/>
          <a:p>
            <a:fld id="{E7AE3696-E011-4ADC-8E7D-8CC84AFF6834}" type="slidenum">
              <a:rPr lang="en-US" altLang="zh-CN" smtClean="0"/>
              <a:pPr/>
              <a:t>21</a:t>
            </a:fld>
            <a:endParaRPr lang="en-US" altLang="zh-CN"/>
          </a:p>
        </p:txBody>
      </p:sp>
      <p:graphicFrame>
        <p:nvGraphicFramePr>
          <p:cNvPr id="37892" name="Object 4"/>
          <p:cNvGraphicFramePr>
            <a:graphicFrameLocks noChangeAspect="1"/>
          </p:cNvGraphicFramePr>
          <p:nvPr>
            <p:extLst>
              <p:ext uri="{D42A27DB-BD31-4B8C-83A1-F6EECF244321}">
                <p14:modId xmlns:p14="http://schemas.microsoft.com/office/powerpoint/2010/main" val="1678433418"/>
              </p:ext>
            </p:extLst>
          </p:nvPr>
        </p:nvGraphicFramePr>
        <p:xfrm>
          <a:off x="1763688" y="4437112"/>
          <a:ext cx="4951413" cy="874713"/>
        </p:xfrm>
        <a:graphic>
          <a:graphicData uri="http://schemas.openxmlformats.org/presentationml/2006/ole">
            <mc:AlternateContent xmlns:mc="http://schemas.openxmlformats.org/markup-compatibility/2006">
              <mc:Choice xmlns:v="urn:schemas-microsoft-com:vml" Requires="v">
                <p:oleObj spid="_x0000_s285786" name="公式" r:id="rId3" imgW="2959100" imgH="520700" progId="Equation.3">
                  <p:embed/>
                </p:oleObj>
              </mc:Choice>
              <mc:Fallback>
                <p:oleObj name="公式" r:id="rId3" imgW="2959100" imgH="520700" progId="Equation.3">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4437112"/>
                        <a:ext cx="4951413" cy="874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4" name="Object 6"/>
          <p:cNvGraphicFramePr>
            <a:graphicFrameLocks noChangeAspect="1"/>
          </p:cNvGraphicFramePr>
          <p:nvPr>
            <p:extLst>
              <p:ext uri="{D42A27DB-BD31-4B8C-83A1-F6EECF244321}">
                <p14:modId xmlns:p14="http://schemas.microsoft.com/office/powerpoint/2010/main" val="1869864583"/>
              </p:ext>
            </p:extLst>
          </p:nvPr>
        </p:nvGraphicFramePr>
        <p:xfrm>
          <a:off x="1763688" y="5733256"/>
          <a:ext cx="5040313" cy="900112"/>
        </p:xfrm>
        <a:graphic>
          <a:graphicData uri="http://schemas.openxmlformats.org/presentationml/2006/ole">
            <mc:AlternateContent xmlns:mc="http://schemas.openxmlformats.org/markup-compatibility/2006">
              <mc:Choice xmlns:v="urn:schemas-microsoft-com:vml" Requires="v">
                <p:oleObj spid="_x0000_s285787" name="公式" r:id="rId5" imgW="2933700" imgH="520700" progId="Equation.3">
                  <p:embed/>
                </p:oleObj>
              </mc:Choice>
              <mc:Fallback>
                <p:oleObj name="公式" r:id="rId5" imgW="2933700" imgH="520700" progId="Equation.3">
                  <p:embed/>
                  <p:pic>
                    <p:nvPicPr>
                      <p:cNvPr id="0" name="Picture 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688" y="5733256"/>
                        <a:ext cx="5040313" cy="900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 name="直接连接符 2"/>
          <p:cNvCxnSpPr/>
          <p:nvPr/>
        </p:nvCxnSpPr>
        <p:spPr>
          <a:xfrm>
            <a:off x="827584" y="3356992"/>
            <a:ext cx="7560840" cy="0"/>
          </a:xfrm>
          <a:prstGeom prst="line">
            <a:avLst/>
          </a:prstGeom>
        </p:spPr>
        <p:style>
          <a:lnRef idx="3">
            <a:schemeClr val="accent5"/>
          </a:lnRef>
          <a:fillRef idx="0">
            <a:schemeClr val="accent5"/>
          </a:fillRef>
          <a:effectRef idx="2">
            <a:schemeClr val="accent5"/>
          </a:effectRef>
          <a:fontRef idx="minor">
            <a:schemeClr val="tx1"/>
          </a:fontRef>
        </p:style>
      </p:cxnSp>
      <p:sp>
        <p:nvSpPr>
          <p:cNvPr id="2" name="椭圆 1"/>
          <p:cNvSpPr/>
          <p:nvPr/>
        </p:nvSpPr>
        <p:spPr>
          <a:xfrm>
            <a:off x="4283968" y="4797152"/>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283968" y="6093296"/>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656945" y="5301208"/>
            <a:ext cx="226215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b="1" dirty="0" smtClean="0">
                <a:solidFill>
                  <a:srgbClr val="0000FF"/>
                </a:solidFill>
                <a:latin typeface="+mj-ea"/>
                <a:ea typeface="+mj-ea"/>
              </a:rPr>
              <a:t>噪声单边功率谱密度</a:t>
            </a:r>
            <a:endParaRPr lang="zh-CN" altLang="en-US" b="1" dirty="0">
              <a:solidFill>
                <a:srgbClr val="0000FF"/>
              </a:solidFill>
              <a:latin typeface="+mj-ea"/>
              <a:ea typeface="+mj-ea"/>
            </a:endParaRPr>
          </a:p>
        </p:txBody>
      </p:sp>
      <p:sp>
        <p:nvSpPr>
          <p:cNvPr id="5" name="椭圆 4"/>
          <p:cNvSpPr/>
          <p:nvPr/>
        </p:nvSpPr>
        <p:spPr>
          <a:xfrm>
            <a:off x="5580112" y="4509120"/>
            <a:ext cx="648072" cy="648072"/>
          </a:xfrm>
          <a:prstGeom prst="ellipse">
            <a:avLst/>
          </a:pr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660714" y="5912191"/>
            <a:ext cx="648072" cy="648072"/>
          </a:xfrm>
          <a:prstGeom prst="ellipse">
            <a:avLst/>
          </a:pr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948264" y="4765110"/>
            <a:ext cx="576064" cy="156966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zh-CN" altLang="en-US" sz="2400" b="1" dirty="0" smtClean="0">
                <a:solidFill>
                  <a:srgbClr val="0000FF"/>
                </a:solidFill>
                <a:latin typeface="+mj-ea"/>
                <a:ea typeface="+mj-ea"/>
              </a:rPr>
              <a:t>高斯分布</a:t>
            </a:r>
            <a:endParaRPr lang="zh-CN" altLang="en-US" sz="2400" b="1" dirty="0">
              <a:solidFill>
                <a:srgbClr val="0000FF"/>
              </a:solidFill>
              <a:latin typeface="+mj-ea"/>
              <a:ea typeface="+mj-ea"/>
            </a:endParaRPr>
          </a:p>
        </p:txBody>
      </p:sp>
    </p:spTree>
    <p:extLst>
      <p:ext uri="{BB962C8B-B14F-4D97-AF65-F5344CB8AC3E}">
        <p14:creationId xmlns:p14="http://schemas.microsoft.com/office/powerpoint/2010/main" val="280080121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891">
                                            <p:txEl>
                                              <p:pRg st="2" end="2"/>
                                            </p:txEl>
                                          </p:spTgt>
                                        </p:tgtEl>
                                        <p:attrNameLst>
                                          <p:attrName>style.visibility</p:attrName>
                                        </p:attrNameLst>
                                      </p:cBhvr>
                                      <p:to>
                                        <p:strVal val="visible"/>
                                      </p:to>
                                    </p:set>
                                    <p:anim calcmode="lin" valueType="num">
                                      <p:cBhvr additive="base">
                                        <p:cTn id="7" dur="500" fill="hold"/>
                                        <p:tgtEl>
                                          <p:spTgt spid="3789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891">
                                            <p:txEl>
                                              <p:pRg st="3" end="3"/>
                                            </p:txEl>
                                          </p:spTgt>
                                        </p:tgtEl>
                                        <p:attrNameLst>
                                          <p:attrName>style.visibility</p:attrName>
                                        </p:attrNameLst>
                                      </p:cBhvr>
                                      <p:to>
                                        <p:strVal val="visible"/>
                                      </p:to>
                                    </p:set>
                                    <p:anim calcmode="lin" valueType="num">
                                      <p:cBhvr additive="base">
                                        <p:cTn id="13" dur="500" fill="hold"/>
                                        <p:tgtEl>
                                          <p:spTgt spid="3789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91">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7891">
                                            <p:txEl>
                                              <p:pRg st="4" end="4"/>
                                            </p:txEl>
                                          </p:spTgt>
                                        </p:tgtEl>
                                        <p:attrNameLst>
                                          <p:attrName>style.visibility</p:attrName>
                                        </p:attrNameLst>
                                      </p:cBhvr>
                                      <p:to>
                                        <p:strVal val="visible"/>
                                      </p:to>
                                    </p:set>
                                    <p:anim calcmode="lin" valueType="num">
                                      <p:cBhvr additive="base">
                                        <p:cTn id="17" dur="500" fill="hold"/>
                                        <p:tgtEl>
                                          <p:spTgt spid="37891">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7891">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7892"/>
                                        </p:tgtEl>
                                        <p:attrNameLst>
                                          <p:attrName>style.visibility</p:attrName>
                                        </p:attrNameLst>
                                      </p:cBhvr>
                                      <p:to>
                                        <p:strVal val="visible"/>
                                      </p:to>
                                    </p:set>
                                    <p:anim calcmode="lin" valueType="num">
                                      <p:cBhvr additive="base">
                                        <p:cTn id="21" dur="500" fill="hold"/>
                                        <p:tgtEl>
                                          <p:spTgt spid="37892"/>
                                        </p:tgtEl>
                                        <p:attrNameLst>
                                          <p:attrName>ppt_x</p:attrName>
                                        </p:attrNameLst>
                                      </p:cBhvr>
                                      <p:tavLst>
                                        <p:tav tm="0">
                                          <p:val>
                                            <p:strVal val="#ppt_x"/>
                                          </p:val>
                                        </p:tav>
                                        <p:tav tm="100000">
                                          <p:val>
                                            <p:strVal val="#ppt_x"/>
                                          </p:val>
                                        </p:tav>
                                      </p:tavLst>
                                    </p:anim>
                                    <p:anim calcmode="lin" valueType="num">
                                      <p:cBhvr additive="base">
                                        <p:cTn id="22" dur="500" fill="hold"/>
                                        <p:tgtEl>
                                          <p:spTgt spid="3789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7891">
                                            <p:txEl>
                                              <p:pRg st="7" end="7"/>
                                            </p:txEl>
                                          </p:spTgt>
                                        </p:tgtEl>
                                        <p:attrNameLst>
                                          <p:attrName>style.visibility</p:attrName>
                                        </p:attrNameLst>
                                      </p:cBhvr>
                                      <p:to>
                                        <p:strVal val="visible"/>
                                      </p:to>
                                    </p:set>
                                    <p:anim calcmode="lin" valueType="num">
                                      <p:cBhvr additive="base">
                                        <p:cTn id="25" dur="500" fill="hold"/>
                                        <p:tgtEl>
                                          <p:spTgt spid="37891">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891">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7894"/>
                                        </p:tgtEl>
                                        <p:attrNameLst>
                                          <p:attrName>style.visibility</p:attrName>
                                        </p:attrNameLst>
                                      </p:cBhvr>
                                      <p:to>
                                        <p:strVal val="visible"/>
                                      </p:to>
                                    </p:set>
                                    <p:anim calcmode="lin" valueType="num">
                                      <p:cBhvr additive="base">
                                        <p:cTn id="29" dur="500" fill="hold"/>
                                        <p:tgtEl>
                                          <p:spTgt spid="37894"/>
                                        </p:tgtEl>
                                        <p:attrNameLst>
                                          <p:attrName>ppt_x</p:attrName>
                                        </p:attrNameLst>
                                      </p:cBhvr>
                                      <p:tavLst>
                                        <p:tav tm="0">
                                          <p:val>
                                            <p:strVal val="#ppt_x"/>
                                          </p:val>
                                        </p:tav>
                                        <p:tav tm="100000">
                                          <p:val>
                                            <p:strVal val="#ppt_x"/>
                                          </p:val>
                                        </p:tav>
                                      </p:tavLst>
                                    </p:anim>
                                    <p:anim calcmode="lin" valueType="num">
                                      <p:cBhvr additive="base">
                                        <p:cTn id="30" dur="500" fill="hold"/>
                                        <p:tgtEl>
                                          <p:spTgt spid="3789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500" fill="hold"/>
                                        <p:tgtEl>
                                          <p:spTgt spid="2"/>
                                        </p:tgtEl>
                                        <p:attrNameLst>
                                          <p:attrName>ppt_x</p:attrName>
                                        </p:attrNameLst>
                                      </p:cBhvr>
                                      <p:tavLst>
                                        <p:tav tm="0">
                                          <p:val>
                                            <p:strVal val="#ppt_x"/>
                                          </p:val>
                                        </p:tav>
                                        <p:tav tm="100000">
                                          <p:val>
                                            <p:strVal val="#ppt_x"/>
                                          </p:val>
                                        </p:tav>
                                      </p:tavLst>
                                    </p:anim>
                                    <p:anim calcmode="lin" valueType="num">
                                      <p:cBhvr additive="base">
                                        <p:cTn id="50" dur="500" fill="hold"/>
                                        <p:tgtEl>
                                          <p:spTgt spid="2"/>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additive="base">
                                        <p:cTn id="53" dur="500" fill="hold"/>
                                        <p:tgtEl>
                                          <p:spTgt spid="4"/>
                                        </p:tgtEl>
                                        <p:attrNameLst>
                                          <p:attrName>ppt_x</p:attrName>
                                        </p:attrNameLst>
                                      </p:cBhvr>
                                      <p:tavLst>
                                        <p:tav tm="0">
                                          <p:val>
                                            <p:strVal val="#ppt_x"/>
                                          </p:val>
                                        </p:tav>
                                        <p:tav tm="100000">
                                          <p:val>
                                            <p:strVal val="#ppt_x"/>
                                          </p:val>
                                        </p:tav>
                                      </p:tavLst>
                                    </p:anim>
                                    <p:anim calcmode="lin" valueType="num">
                                      <p:cBhvr additive="base">
                                        <p:cTn id="54" dur="500" fill="hold"/>
                                        <p:tgtEl>
                                          <p:spTgt spid="4"/>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additive="base">
                                        <p:cTn id="57" dur="500" fill="hold"/>
                                        <p:tgtEl>
                                          <p:spTgt spid="9"/>
                                        </p:tgtEl>
                                        <p:attrNameLst>
                                          <p:attrName>ppt_x</p:attrName>
                                        </p:attrNameLst>
                                      </p:cBhvr>
                                      <p:tavLst>
                                        <p:tav tm="0">
                                          <p:val>
                                            <p:strVal val="#ppt_x"/>
                                          </p:val>
                                        </p:tav>
                                        <p:tav tm="100000">
                                          <p:val>
                                            <p:strVal val="#ppt_x"/>
                                          </p:val>
                                        </p:tav>
                                      </p:tavLst>
                                    </p:anim>
                                    <p:anim calcmode="lin" valueType="num">
                                      <p:cBhvr additive="base">
                                        <p:cTn id="5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4" grpId="0" animBg="1"/>
      <p:bldP spid="5" grpId="0" animBg="1"/>
      <p:bldP spid="12"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p:txBody>
          <a:bodyPr>
            <a:normAutofit/>
          </a:bodyPr>
          <a:lstStyle/>
          <a:p>
            <a:pPr marL="228600" lvl="1">
              <a:spcBef>
                <a:spcPts val="1800"/>
              </a:spcBef>
            </a:pPr>
            <a:r>
              <a:rPr lang="zh-CN" altLang="en-US" sz="2900" dirty="0" smtClean="0">
                <a:solidFill>
                  <a:srgbClr val="0000FF"/>
                </a:solidFill>
              </a:rPr>
              <a:t>最佳判决准则：</a:t>
            </a:r>
            <a:r>
              <a:rPr lang="zh-CN" altLang="en-US" sz="2800" dirty="0">
                <a:solidFill>
                  <a:srgbClr val="7030A0"/>
                </a:solidFill>
              </a:rPr>
              <a:t>（</a:t>
            </a:r>
            <a:r>
              <a:rPr lang="en-US" altLang="zh-CN" sz="2800" dirty="0" smtClean="0">
                <a:solidFill>
                  <a:srgbClr val="7030A0"/>
                </a:solidFill>
              </a:rPr>
              <a:t>10.2</a:t>
            </a:r>
            <a:r>
              <a:rPr lang="zh-CN" altLang="en-US" sz="2800" dirty="0" smtClean="0">
                <a:solidFill>
                  <a:srgbClr val="7030A0"/>
                </a:solidFill>
              </a:rPr>
              <a:t>节</a:t>
            </a:r>
            <a:r>
              <a:rPr lang="zh-CN" altLang="en-US" sz="2800" dirty="0">
                <a:solidFill>
                  <a:srgbClr val="7030A0"/>
                </a:solidFill>
              </a:rPr>
              <a:t>的分析结果）</a:t>
            </a:r>
            <a:endParaRPr lang="en-US" altLang="zh-CN" sz="2800" dirty="0">
              <a:solidFill>
                <a:srgbClr val="7030A0"/>
              </a:solidFill>
            </a:endParaRPr>
          </a:p>
          <a:p>
            <a:pPr marL="228600" lvl="1">
              <a:spcBef>
                <a:spcPts val="1800"/>
              </a:spcBef>
            </a:pPr>
            <a:r>
              <a:rPr lang="zh-CN" altLang="en-US" sz="2900" dirty="0" smtClean="0"/>
              <a:t>将前两式电压分布代入</a:t>
            </a:r>
            <a:r>
              <a:rPr lang="zh-CN" altLang="en-US" sz="2900" dirty="0"/>
              <a:t>判决</a:t>
            </a:r>
            <a:r>
              <a:rPr lang="zh-CN" altLang="en-US" sz="2900" dirty="0" smtClean="0"/>
              <a:t>准则，简化，到</a:t>
            </a:r>
            <a:r>
              <a:rPr lang="zh-CN" altLang="en-US" sz="2900" dirty="0"/>
              <a:t>：</a:t>
            </a:r>
          </a:p>
          <a:p>
            <a:pPr lvl="1"/>
            <a:r>
              <a:rPr lang="zh-CN" altLang="en-US" dirty="0" smtClean="0"/>
              <a:t>判为发送码元是</a:t>
            </a:r>
            <a:r>
              <a:rPr lang="en-US" altLang="zh-CN" i="1" dirty="0" smtClean="0"/>
              <a:t>s</a:t>
            </a:r>
            <a:r>
              <a:rPr lang="en-US" altLang="zh-CN" baseline="-25000" dirty="0" smtClean="0"/>
              <a:t>0</a:t>
            </a:r>
            <a:r>
              <a:rPr lang="en-US" altLang="zh-CN" dirty="0" smtClean="0"/>
              <a:t>(</a:t>
            </a:r>
            <a:r>
              <a:rPr lang="en-US" altLang="zh-CN" i="1" dirty="0" smtClean="0"/>
              <a:t>t</a:t>
            </a:r>
            <a:r>
              <a:rPr lang="en-US" altLang="zh-CN" dirty="0" smtClean="0"/>
              <a:t>)</a:t>
            </a:r>
            <a:r>
              <a:rPr lang="zh-CN" altLang="en-US" dirty="0" smtClean="0"/>
              <a:t>：</a:t>
            </a:r>
            <a:endParaRPr lang="en-US" altLang="zh-CN" dirty="0" smtClean="0"/>
          </a:p>
          <a:p>
            <a:pPr lvl="1"/>
            <a:endParaRPr lang="en-US" altLang="zh-CN" dirty="0" smtClean="0"/>
          </a:p>
          <a:p>
            <a:endParaRPr lang="en-US" altLang="zh-CN" dirty="0" smtClean="0"/>
          </a:p>
          <a:p>
            <a:pPr lvl="1"/>
            <a:r>
              <a:rPr lang="zh-CN" altLang="en-US" dirty="0" smtClean="0"/>
              <a:t>判为发送码元是</a:t>
            </a:r>
            <a:r>
              <a:rPr lang="en-US" altLang="zh-CN" i="1" dirty="0" smtClean="0"/>
              <a:t>s</a:t>
            </a:r>
            <a:r>
              <a:rPr lang="en-US" altLang="zh-CN" baseline="-25000" dirty="0" smtClean="0"/>
              <a:t>1</a:t>
            </a:r>
            <a:r>
              <a:rPr lang="en-US" altLang="zh-CN" dirty="0" smtClean="0"/>
              <a:t>(</a:t>
            </a:r>
            <a:r>
              <a:rPr lang="en-US" altLang="zh-CN" i="1" dirty="0" smtClean="0"/>
              <a:t>t</a:t>
            </a:r>
            <a:r>
              <a:rPr lang="en-US" altLang="zh-CN" dirty="0" smtClean="0"/>
              <a:t>) </a:t>
            </a:r>
            <a:r>
              <a:rPr lang="zh-CN" altLang="en-US" dirty="0" smtClean="0"/>
              <a:t>： </a:t>
            </a:r>
            <a:endParaRPr lang="zh-CN" altLang="en-US" dirty="0"/>
          </a:p>
        </p:txBody>
      </p:sp>
      <p:sp>
        <p:nvSpPr>
          <p:cNvPr id="12" name="灯片编号占位符 5"/>
          <p:cNvSpPr>
            <a:spLocks noGrp="1"/>
          </p:cNvSpPr>
          <p:nvPr>
            <p:ph type="sldNum" sz="quarter" idx="12"/>
          </p:nvPr>
        </p:nvSpPr>
        <p:spPr/>
        <p:txBody>
          <a:bodyPr/>
          <a:lstStyle/>
          <a:p>
            <a:fld id="{6DD0C67A-F2D9-4116-8C55-4D8686EBC9EE}" type="slidenum">
              <a:rPr lang="en-US" altLang="zh-CN" smtClean="0"/>
              <a:pPr/>
              <a:t>22</a:t>
            </a:fld>
            <a:endParaRPr lang="en-US" altLang="zh-CN"/>
          </a:p>
        </p:txBody>
      </p:sp>
      <p:sp>
        <p:nvSpPr>
          <p:cNvPr id="38917" name="Rectangle 5"/>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8916" name="Object 4"/>
          <p:cNvGraphicFramePr>
            <a:graphicFrameLocks noChangeAspect="1"/>
          </p:cNvGraphicFramePr>
          <p:nvPr>
            <p:extLst>
              <p:ext uri="{D42A27DB-BD31-4B8C-83A1-F6EECF244321}">
                <p14:modId xmlns:p14="http://schemas.microsoft.com/office/powerpoint/2010/main" val="2719463089"/>
              </p:ext>
            </p:extLst>
          </p:nvPr>
        </p:nvGraphicFramePr>
        <p:xfrm>
          <a:off x="1187624" y="3068960"/>
          <a:ext cx="7046913" cy="790575"/>
        </p:xfrm>
        <a:graphic>
          <a:graphicData uri="http://schemas.openxmlformats.org/presentationml/2006/ole">
            <mc:AlternateContent xmlns:mc="http://schemas.openxmlformats.org/markup-compatibility/2006">
              <mc:Choice xmlns:v="urn:schemas-microsoft-com:vml" Requires="v">
                <p:oleObj spid="_x0000_s286808" name="公式" r:id="rId3" imgW="4330700" imgH="482600" progId="Equation.3">
                  <p:embed/>
                </p:oleObj>
              </mc:Choice>
              <mc:Fallback>
                <p:oleObj name="公式" r:id="rId3" imgW="4330700" imgH="482600" progId="Equation.3">
                  <p:embed/>
                  <p:pic>
                    <p:nvPicPr>
                      <p:cNvPr id="0" name="Picture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3068960"/>
                        <a:ext cx="7046913"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19" name="Rectangle 7"/>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8918" name="Object 6"/>
          <p:cNvGraphicFramePr>
            <a:graphicFrameLocks noChangeAspect="1"/>
          </p:cNvGraphicFramePr>
          <p:nvPr>
            <p:extLst>
              <p:ext uri="{D42A27DB-BD31-4B8C-83A1-F6EECF244321}">
                <p14:modId xmlns:p14="http://schemas.microsoft.com/office/powerpoint/2010/main" val="3684409678"/>
              </p:ext>
            </p:extLst>
          </p:nvPr>
        </p:nvGraphicFramePr>
        <p:xfrm>
          <a:off x="1187624" y="4725144"/>
          <a:ext cx="7065963" cy="792163"/>
        </p:xfrm>
        <a:graphic>
          <a:graphicData uri="http://schemas.openxmlformats.org/presentationml/2006/ole">
            <mc:AlternateContent xmlns:mc="http://schemas.openxmlformats.org/markup-compatibility/2006">
              <mc:Choice xmlns:v="urn:schemas-microsoft-com:vml" Requires="v">
                <p:oleObj spid="_x0000_s286809" name="公式" r:id="rId5" imgW="4330700" imgH="482600" progId="Equation.3">
                  <p:embed/>
                </p:oleObj>
              </mc:Choice>
              <mc:Fallback>
                <p:oleObj name="公式" r:id="rId5" imgW="4330700" imgH="482600" progId="Equation.3">
                  <p:embed/>
                  <p:pic>
                    <p:nvPicPr>
                      <p:cNvPr id="0" name="Picture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624" y="4725144"/>
                        <a:ext cx="7065963"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1" name="Rectangle 9"/>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38923" name="Rectangle 11"/>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 name="标题 1"/>
          <p:cNvSpPr>
            <a:spLocks noGrp="1"/>
          </p:cNvSpPr>
          <p:nvPr>
            <p:ph type="title"/>
          </p:nvPr>
        </p:nvSpPr>
        <p:spPr/>
        <p:txBody>
          <a:bodyPr/>
          <a:lstStyle/>
          <a:p>
            <a:endParaRPr lang="zh-CN" altLang="en-US"/>
          </a:p>
        </p:txBody>
      </p:sp>
      <p:sp>
        <p:nvSpPr>
          <p:cNvPr id="3" name="左大括号 2"/>
          <p:cNvSpPr/>
          <p:nvPr/>
        </p:nvSpPr>
        <p:spPr>
          <a:xfrm>
            <a:off x="539552" y="2780928"/>
            <a:ext cx="360040" cy="2448272"/>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44496106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5">
                                            <p:txEl>
                                              <p:pRg st="2" end="2"/>
                                            </p:txEl>
                                          </p:spTgt>
                                        </p:tgtEl>
                                        <p:attrNameLst>
                                          <p:attrName>style.visibility</p:attrName>
                                        </p:attrNameLst>
                                      </p:cBhvr>
                                      <p:to>
                                        <p:strVal val="visible"/>
                                      </p:to>
                                    </p:set>
                                    <p:anim calcmode="lin" valueType="num">
                                      <p:cBhvr additive="base">
                                        <p:cTn id="7" dur="500" fill="hold"/>
                                        <p:tgtEl>
                                          <p:spTgt spid="3891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8916"/>
                                        </p:tgtEl>
                                        <p:attrNameLst>
                                          <p:attrName>style.visibility</p:attrName>
                                        </p:attrNameLst>
                                      </p:cBhvr>
                                      <p:to>
                                        <p:strVal val="visible"/>
                                      </p:to>
                                    </p:set>
                                    <p:anim calcmode="lin" valueType="num">
                                      <p:cBhvr additive="base">
                                        <p:cTn id="11" dur="500" fill="hold"/>
                                        <p:tgtEl>
                                          <p:spTgt spid="38916"/>
                                        </p:tgtEl>
                                        <p:attrNameLst>
                                          <p:attrName>ppt_x</p:attrName>
                                        </p:attrNameLst>
                                      </p:cBhvr>
                                      <p:tavLst>
                                        <p:tav tm="0">
                                          <p:val>
                                            <p:strVal val="#ppt_x"/>
                                          </p:val>
                                        </p:tav>
                                        <p:tav tm="100000">
                                          <p:val>
                                            <p:strVal val="#ppt_x"/>
                                          </p:val>
                                        </p:tav>
                                      </p:tavLst>
                                    </p:anim>
                                    <p:anim calcmode="lin" valueType="num">
                                      <p:cBhvr additive="base">
                                        <p:cTn id="12" dur="500" fill="hold"/>
                                        <p:tgtEl>
                                          <p:spTgt spid="3891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8918"/>
                                        </p:tgtEl>
                                        <p:attrNameLst>
                                          <p:attrName>style.visibility</p:attrName>
                                        </p:attrNameLst>
                                      </p:cBhvr>
                                      <p:to>
                                        <p:strVal val="visible"/>
                                      </p:to>
                                    </p:set>
                                    <p:anim calcmode="lin" valueType="num">
                                      <p:cBhvr additive="base">
                                        <p:cTn id="15" dur="500" fill="hold"/>
                                        <p:tgtEl>
                                          <p:spTgt spid="38918"/>
                                        </p:tgtEl>
                                        <p:attrNameLst>
                                          <p:attrName>ppt_x</p:attrName>
                                        </p:attrNameLst>
                                      </p:cBhvr>
                                      <p:tavLst>
                                        <p:tav tm="0">
                                          <p:val>
                                            <p:strVal val="#ppt_x"/>
                                          </p:val>
                                        </p:tav>
                                        <p:tav tm="100000">
                                          <p:val>
                                            <p:strVal val="#ppt_x"/>
                                          </p:val>
                                        </p:tav>
                                      </p:tavLst>
                                    </p:anim>
                                    <p:anim calcmode="lin" valueType="num">
                                      <p:cBhvr additive="base">
                                        <p:cTn id="16" dur="500" fill="hold"/>
                                        <p:tgtEl>
                                          <p:spTgt spid="3891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8915">
                                            <p:txEl>
                                              <p:pRg st="5" end="5"/>
                                            </p:txEl>
                                          </p:spTgt>
                                        </p:tgtEl>
                                        <p:attrNameLst>
                                          <p:attrName>style.visibility</p:attrName>
                                        </p:attrNameLst>
                                      </p:cBhvr>
                                      <p:to>
                                        <p:strVal val="visible"/>
                                      </p:to>
                                    </p:set>
                                    <p:anim calcmode="lin" valueType="num">
                                      <p:cBhvr additive="base">
                                        <p:cTn id="19" dur="500" fill="hold"/>
                                        <p:tgtEl>
                                          <p:spTgt spid="3891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915">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p:txBody>
          <a:bodyPr>
            <a:normAutofit fontScale="92500" lnSpcReduction="10000"/>
          </a:bodyPr>
          <a:lstStyle/>
          <a:p>
            <a:r>
              <a:rPr lang="zh-CN" altLang="en-US" dirty="0" smtClean="0"/>
              <a:t>将上两式的两端分别取对数，得到若</a:t>
            </a:r>
          </a:p>
          <a:p>
            <a:pPr lvl="1"/>
            <a:endParaRPr lang="zh-CN" altLang="en-US" dirty="0" smtClean="0"/>
          </a:p>
          <a:p>
            <a:endParaRPr lang="zh-CN" altLang="en-US" dirty="0" smtClean="0"/>
          </a:p>
          <a:p>
            <a:endParaRPr lang="en-US" altLang="zh-CN" dirty="0" smtClean="0"/>
          </a:p>
          <a:p>
            <a:r>
              <a:rPr lang="zh-CN" altLang="en-US" dirty="0" smtClean="0"/>
              <a:t>已假设两码元能量相同，即</a:t>
            </a:r>
          </a:p>
          <a:p>
            <a:pPr lvl="1"/>
            <a:endParaRPr lang="en-US" altLang="zh-CN" dirty="0" smtClean="0"/>
          </a:p>
          <a:p>
            <a:pPr lvl="1"/>
            <a:endParaRPr lang="en-US" altLang="zh-CN" dirty="0"/>
          </a:p>
          <a:p>
            <a:pPr lvl="1"/>
            <a:endParaRPr lang="en-US" altLang="zh-CN" dirty="0" smtClean="0"/>
          </a:p>
          <a:p>
            <a:pPr lvl="1"/>
            <a:endParaRPr lang="en-US" altLang="zh-CN" dirty="0"/>
          </a:p>
          <a:p>
            <a:pPr lvl="1"/>
            <a:r>
              <a:rPr lang="en-US" altLang="zh-CN" dirty="0"/>
              <a:t>W</a:t>
            </a:r>
            <a:r>
              <a:rPr lang="en-US" altLang="zh-CN" baseline="-25000" dirty="0"/>
              <a:t>0</a:t>
            </a:r>
            <a:r>
              <a:rPr lang="zh-CN" altLang="en-US" dirty="0"/>
              <a:t>和</a:t>
            </a:r>
            <a:r>
              <a:rPr lang="en-US" altLang="zh-CN" dirty="0"/>
              <a:t>W</a:t>
            </a:r>
            <a:r>
              <a:rPr lang="en-US" altLang="zh-CN" baseline="-25000" dirty="0"/>
              <a:t>1</a:t>
            </a:r>
            <a:r>
              <a:rPr lang="zh-CN" altLang="en-US" dirty="0"/>
              <a:t>可以看作是由先验概率决定的加权因子。</a:t>
            </a:r>
            <a:endParaRPr lang="zh-CN" altLang="en-US" dirty="0" smtClean="0"/>
          </a:p>
          <a:p>
            <a:pPr lvl="1"/>
            <a:endParaRPr lang="zh-CN" altLang="en-US" dirty="0" smtClean="0"/>
          </a:p>
        </p:txBody>
      </p:sp>
      <p:sp>
        <p:nvSpPr>
          <p:cNvPr id="12" name="灯片编号占位符 5"/>
          <p:cNvSpPr>
            <a:spLocks noGrp="1"/>
          </p:cNvSpPr>
          <p:nvPr>
            <p:ph type="sldNum" sz="quarter" idx="12"/>
          </p:nvPr>
        </p:nvSpPr>
        <p:spPr/>
        <p:txBody>
          <a:bodyPr/>
          <a:lstStyle/>
          <a:p>
            <a:fld id="{6DD0C67A-F2D9-4116-8C55-4D8686EBC9EE}" type="slidenum">
              <a:rPr lang="en-US" altLang="zh-CN" smtClean="0"/>
              <a:pPr/>
              <a:t>23</a:t>
            </a:fld>
            <a:endParaRPr lang="en-US" altLang="zh-CN"/>
          </a:p>
        </p:txBody>
      </p:sp>
      <p:sp>
        <p:nvSpPr>
          <p:cNvPr id="38917" name="Rectangle 5"/>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38919" name="Rectangle 7"/>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38921" name="Rectangle 9"/>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8920" name="Object 8"/>
          <p:cNvGraphicFramePr>
            <a:graphicFrameLocks noChangeAspect="1"/>
          </p:cNvGraphicFramePr>
          <p:nvPr>
            <p:extLst>
              <p:ext uri="{D42A27DB-BD31-4B8C-83A1-F6EECF244321}">
                <p14:modId xmlns:p14="http://schemas.microsoft.com/office/powerpoint/2010/main" val="103980568"/>
              </p:ext>
            </p:extLst>
          </p:nvPr>
        </p:nvGraphicFramePr>
        <p:xfrm>
          <a:off x="678626" y="2060848"/>
          <a:ext cx="3476625" cy="757237"/>
        </p:xfrm>
        <a:graphic>
          <a:graphicData uri="http://schemas.openxmlformats.org/presentationml/2006/ole">
            <mc:AlternateContent xmlns:mc="http://schemas.openxmlformats.org/markup-compatibility/2006">
              <mc:Choice xmlns:v="urn:schemas-microsoft-com:vml" Requires="v">
                <p:oleObj spid="_x0000_s288036" name="Equation" r:id="rId3" imgW="1981080" imgH="431640" progId="Equation.DSMT4">
                  <p:embed/>
                </p:oleObj>
              </mc:Choice>
              <mc:Fallback>
                <p:oleObj name="Equation" r:id="rId3" imgW="1981080" imgH="431640" progId="Equation.DSMT4">
                  <p:embed/>
                  <p:pic>
                    <p:nvPicPr>
                      <p:cNvPr id="0" name="Picture 1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626" y="2060848"/>
                        <a:ext cx="3476625" cy="757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3" name="Rectangle 11"/>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8922" name="Object 10"/>
          <p:cNvGraphicFramePr>
            <a:graphicFrameLocks noChangeAspect="1"/>
          </p:cNvGraphicFramePr>
          <p:nvPr>
            <p:extLst>
              <p:ext uri="{D42A27DB-BD31-4B8C-83A1-F6EECF244321}">
                <p14:modId xmlns:p14="http://schemas.microsoft.com/office/powerpoint/2010/main" val="323499588"/>
              </p:ext>
            </p:extLst>
          </p:nvPr>
        </p:nvGraphicFramePr>
        <p:xfrm>
          <a:off x="4867525" y="3284984"/>
          <a:ext cx="2700338" cy="638175"/>
        </p:xfrm>
        <a:graphic>
          <a:graphicData uri="http://schemas.openxmlformats.org/presentationml/2006/ole">
            <mc:AlternateContent xmlns:mc="http://schemas.openxmlformats.org/markup-compatibility/2006">
              <mc:Choice xmlns:v="urn:schemas-microsoft-com:vml" Requires="v">
                <p:oleObj spid="_x0000_s288037" name="公式" r:id="rId5" imgW="1409088" imgH="330057" progId="Equation.3">
                  <p:embed/>
                </p:oleObj>
              </mc:Choice>
              <mc:Fallback>
                <p:oleObj name="公式" r:id="rId5" imgW="1409088" imgH="330057" progId="Equation.3">
                  <p:embed/>
                  <p:pic>
                    <p:nvPicPr>
                      <p:cNvPr id="0" name="Picture 1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7525" y="3284984"/>
                        <a:ext cx="2700338"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标题 1"/>
          <p:cNvSpPr>
            <a:spLocks noGrp="1"/>
          </p:cNvSpPr>
          <p:nvPr>
            <p:ph type="title"/>
          </p:nvPr>
        </p:nvSpPr>
        <p:spPr/>
        <p:txBody>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2731959"/>
              </p:ext>
            </p:extLst>
          </p:nvPr>
        </p:nvGraphicFramePr>
        <p:xfrm>
          <a:off x="4783174" y="2060848"/>
          <a:ext cx="3476625" cy="757238"/>
        </p:xfrm>
        <a:graphic>
          <a:graphicData uri="http://schemas.openxmlformats.org/presentationml/2006/ole">
            <mc:AlternateContent xmlns:mc="http://schemas.openxmlformats.org/markup-compatibility/2006">
              <mc:Choice xmlns:v="urn:schemas-microsoft-com:vml" Requires="v">
                <p:oleObj spid="_x0000_s288038" name="Equation" r:id="rId7" imgW="1981080" imgH="431640" progId="Equation.DSMT4">
                  <p:embed/>
                </p:oleObj>
              </mc:Choice>
              <mc:Fallback>
                <p:oleObj name="Equation" r:id="rId7" imgW="1981080" imgH="431640" progId="Equation.DSMT4">
                  <p:embed/>
                  <p:pic>
                    <p:nvPicPr>
                      <p:cNvPr id="0" name="Picture 1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3174" y="2060848"/>
                        <a:ext cx="3476625" cy="757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矩形 3"/>
          <p:cNvSpPr/>
          <p:nvPr/>
        </p:nvSpPr>
        <p:spPr>
          <a:xfrm>
            <a:off x="4139952" y="1844824"/>
            <a:ext cx="497252" cy="584775"/>
          </a:xfrm>
          <a:prstGeom prst="rect">
            <a:avLst/>
          </a:prstGeom>
        </p:spPr>
        <p:txBody>
          <a:bodyPr wrap="none">
            <a:spAutoFit/>
          </a:bodyPr>
          <a:lstStyle/>
          <a:p>
            <a:r>
              <a:rPr lang="en-US" altLang="zh-CN" sz="3200" b="1" dirty="0">
                <a:solidFill>
                  <a:srgbClr val="00CC00"/>
                </a:solidFill>
                <a:latin typeface="+mj-ea"/>
                <a:ea typeface="+mj-ea"/>
              </a:rPr>
              <a:t>&gt;</a:t>
            </a:r>
            <a:endParaRPr lang="zh-CN" altLang="en-US" sz="3200" b="1" dirty="0">
              <a:solidFill>
                <a:srgbClr val="00CC00"/>
              </a:solidFill>
              <a:latin typeface="+mj-ea"/>
              <a:ea typeface="+mj-ea"/>
            </a:endParaRPr>
          </a:p>
        </p:txBody>
      </p:sp>
      <p:sp>
        <p:nvSpPr>
          <p:cNvPr id="13" name="矩形 12"/>
          <p:cNvSpPr/>
          <p:nvPr/>
        </p:nvSpPr>
        <p:spPr>
          <a:xfrm>
            <a:off x="4139952" y="2420888"/>
            <a:ext cx="497252" cy="584775"/>
          </a:xfrm>
          <a:prstGeom prst="rect">
            <a:avLst/>
          </a:prstGeom>
        </p:spPr>
        <p:txBody>
          <a:bodyPr wrap="none">
            <a:spAutoFit/>
          </a:bodyPr>
          <a:lstStyle/>
          <a:p>
            <a:r>
              <a:rPr lang="en-US" altLang="zh-CN" sz="3200" b="1" dirty="0" smtClean="0">
                <a:solidFill>
                  <a:srgbClr val="FF0000"/>
                </a:solidFill>
                <a:latin typeface="+mj-ea"/>
                <a:ea typeface="+mj-ea"/>
              </a:rPr>
              <a:t>&lt;</a:t>
            </a:r>
            <a:endParaRPr lang="zh-CN" altLang="en-US" sz="3200" b="1" dirty="0">
              <a:solidFill>
                <a:srgbClr val="FF0000"/>
              </a:solidFill>
              <a:latin typeface="+mj-ea"/>
              <a:ea typeface="+mj-ea"/>
            </a:endParaRPr>
          </a:p>
        </p:txBody>
      </p:sp>
      <p:sp>
        <p:nvSpPr>
          <p:cNvPr id="5" name="矩形 4"/>
          <p:cNvSpPr/>
          <p:nvPr/>
        </p:nvSpPr>
        <p:spPr>
          <a:xfrm>
            <a:off x="5004048" y="1700808"/>
            <a:ext cx="3078087" cy="461665"/>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r>
              <a:rPr lang="zh-CN" altLang="en-US" sz="2400" b="1" dirty="0">
                <a:solidFill>
                  <a:srgbClr val="0000FF"/>
                </a:solidFill>
                <a:latin typeface="+mj-ea"/>
                <a:ea typeface="+mj-ea"/>
              </a:rPr>
              <a:t>判为发送码元是</a:t>
            </a:r>
            <a:r>
              <a:rPr lang="en-US" altLang="zh-CN" sz="2400" b="1" i="1" dirty="0">
                <a:solidFill>
                  <a:srgbClr val="0000FF"/>
                </a:solidFill>
                <a:latin typeface="+mj-ea"/>
                <a:ea typeface="+mj-ea"/>
              </a:rPr>
              <a:t>s</a:t>
            </a:r>
            <a:r>
              <a:rPr lang="en-US" altLang="zh-CN" sz="2400" b="1" baseline="-25000" dirty="0">
                <a:solidFill>
                  <a:srgbClr val="0000FF"/>
                </a:solidFill>
                <a:latin typeface="+mj-ea"/>
                <a:ea typeface="+mj-ea"/>
              </a:rPr>
              <a:t>0</a:t>
            </a:r>
            <a:r>
              <a:rPr lang="en-US" altLang="zh-CN" sz="2400" b="1" dirty="0">
                <a:solidFill>
                  <a:srgbClr val="0000FF"/>
                </a:solidFill>
                <a:latin typeface="+mj-ea"/>
                <a:ea typeface="+mj-ea"/>
              </a:rPr>
              <a:t>(</a:t>
            </a:r>
            <a:r>
              <a:rPr lang="en-US" altLang="zh-CN" sz="2400" b="1" i="1" dirty="0">
                <a:solidFill>
                  <a:srgbClr val="0000FF"/>
                </a:solidFill>
                <a:latin typeface="+mj-ea"/>
                <a:ea typeface="+mj-ea"/>
              </a:rPr>
              <a:t>t</a:t>
            </a:r>
            <a:r>
              <a:rPr lang="en-US" altLang="zh-CN" sz="2400" b="1" dirty="0">
                <a:solidFill>
                  <a:srgbClr val="0000FF"/>
                </a:solidFill>
                <a:latin typeface="+mj-ea"/>
                <a:ea typeface="+mj-ea"/>
              </a:rPr>
              <a:t>) </a:t>
            </a:r>
            <a:endParaRPr lang="zh-CN" altLang="en-US" sz="2400" b="1" dirty="0">
              <a:solidFill>
                <a:srgbClr val="0000FF"/>
              </a:solidFill>
              <a:latin typeface="+mj-ea"/>
              <a:ea typeface="+mj-ea"/>
            </a:endParaRPr>
          </a:p>
        </p:txBody>
      </p:sp>
      <p:sp>
        <p:nvSpPr>
          <p:cNvPr id="15" name="矩形 14"/>
          <p:cNvSpPr/>
          <p:nvPr/>
        </p:nvSpPr>
        <p:spPr>
          <a:xfrm>
            <a:off x="4932040" y="2852936"/>
            <a:ext cx="3078087" cy="461665"/>
          </a:xfrm>
          <a:prstGeom prst="rect">
            <a:avLst/>
          </a:prstGeom>
          <a:ln>
            <a:solidFill>
              <a:srgbClr val="C00000"/>
            </a:solidFill>
          </a:ln>
        </p:spPr>
        <p:style>
          <a:lnRef idx="2">
            <a:schemeClr val="accent3"/>
          </a:lnRef>
          <a:fillRef idx="1">
            <a:schemeClr val="lt1"/>
          </a:fillRef>
          <a:effectRef idx="0">
            <a:schemeClr val="accent3"/>
          </a:effectRef>
          <a:fontRef idx="minor">
            <a:schemeClr val="dk1"/>
          </a:fontRef>
        </p:style>
        <p:txBody>
          <a:bodyPr wrap="none">
            <a:spAutoFit/>
          </a:bodyPr>
          <a:lstStyle/>
          <a:p>
            <a:r>
              <a:rPr lang="zh-CN" altLang="en-US" sz="2400" b="1" dirty="0">
                <a:solidFill>
                  <a:srgbClr val="0000FF"/>
                </a:solidFill>
                <a:latin typeface="+mj-ea"/>
                <a:ea typeface="+mj-ea"/>
              </a:rPr>
              <a:t>判为发送码元是</a:t>
            </a:r>
            <a:r>
              <a:rPr lang="en-US" altLang="zh-CN" sz="2400" b="1" i="1" dirty="0" smtClean="0">
                <a:solidFill>
                  <a:srgbClr val="0000FF"/>
                </a:solidFill>
                <a:latin typeface="+mj-ea"/>
                <a:ea typeface="+mj-ea"/>
              </a:rPr>
              <a:t>s</a:t>
            </a:r>
            <a:r>
              <a:rPr lang="en-US" altLang="zh-CN" sz="2400" b="1" baseline="-25000" dirty="0" smtClean="0">
                <a:solidFill>
                  <a:srgbClr val="0000FF"/>
                </a:solidFill>
                <a:latin typeface="+mj-ea"/>
                <a:ea typeface="+mj-ea"/>
              </a:rPr>
              <a:t>1</a:t>
            </a:r>
            <a:r>
              <a:rPr lang="en-US" altLang="zh-CN" sz="2400" b="1" dirty="0" smtClean="0">
                <a:solidFill>
                  <a:srgbClr val="0000FF"/>
                </a:solidFill>
                <a:latin typeface="+mj-ea"/>
                <a:ea typeface="+mj-ea"/>
              </a:rPr>
              <a:t>(</a:t>
            </a:r>
            <a:r>
              <a:rPr lang="en-US" altLang="zh-CN" sz="2400" b="1" i="1" dirty="0" smtClean="0">
                <a:solidFill>
                  <a:srgbClr val="0000FF"/>
                </a:solidFill>
                <a:latin typeface="+mj-ea"/>
                <a:ea typeface="+mj-ea"/>
              </a:rPr>
              <a:t>t</a:t>
            </a:r>
            <a:r>
              <a:rPr lang="en-US" altLang="zh-CN" sz="2400" b="1" dirty="0">
                <a:solidFill>
                  <a:srgbClr val="0000FF"/>
                </a:solidFill>
                <a:latin typeface="+mj-ea"/>
                <a:ea typeface="+mj-ea"/>
              </a:rPr>
              <a:t>) </a:t>
            </a:r>
            <a:endParaRPr lang="zh-CN" altLang="en-US" sz="2400" b="1" dirty="0">
              <a:solidFill>
                <a:srgbClr val="0000FF"/>
              </a:solidFill>
              <a:latin typeface="+mj-ea"/>
              <a:ea typeface="+mj-ea"/>
            </a:endParaRPr>
          </a:p>
        </p:txBody>
      </p:sp>
      <p:cxnSp>
        <p:nvCxnSpPr>
          <p:cNvPr id="7" name="直接箭头连接符 6"/>
          <p:cNvCxnSpPr/>
          <p:nvPr/>
        </p:nvCxnSpPr>
        <p:spPr>
          <a:xfrm flipV="1">
            <a:off x="4572000" y="1992759"/>
            <a:ext cx="422348" cy="146194"/>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9" name="直接箭头连接符 18"/>
          <p:cNvCxnSpPr/>
          <p:nvPr/>
        </p:nvCxnSpPr>
        <p:spPr>
          <a:xfrm>
            <a:off x="4509692" y="2924944"/>
            <a:ext cx="422348" cy="277470"/>
          </a:xfrm>
          <a:prstGeom prst="straightConnector1">
            <a:avLst/>
          </a:prstGeom>
          <a:ln>
            <a:solidFill>
              <a:srgbClr val="C00000"/>
            </a:solidFill>
            <a:tailEnd type="arrow"/>
          </a:ln>
        </p:spPr>
        <p:style>
          <a:lnRef idx="3">
            <a:schemeClr val="accent3"/>
          </a:lnRef>
          <a:fillRef idx="0">
            <a:schemeClr val="accent3"/>
          </a:fillRef>
          <a:effectRef idx="2">
            <a:schemeClr val="accent3"/>
          </a:effectRef>
          <a:fontRef idx="minor">
            <a:schemeClr val="tx1"/>
          </a:fontRef>
        </p:style>
      </p:cxnSp>
      <p:graphicFrame>
        <p:nvGraphicFramePr>
          <p:cNvPr id="10" name="对象 9"/>
          <p:cNvGraphicFramePr>
            <a:graphicFrameLocks noChangeAspect="1"/>
          </p:cNvGraphicFramePr>
          <p:nvPr>
            <p:extLst>
              <p:ext uri="{D42A27DB-BD31-4B8C-83A1-F6EECF244321}">
                <p14:modId xmlns:p14="http://schemas.microsoft.com/office/powerpoint/2010/main" val="4206281019"/>
              </p:ext>
            </p:extLst>
          </p:nvPr>
        </p:nvGraphicFramePr>
        <p:xfrm>
          <a:off x="1475656" y="4482817"/>
          <a:ext cx="2027237" cy="560388"/>
        </p:xfrm>
        <a:graphic>
          <a:graphicData uri="http://schemas.openxmlformats.org/presentationml/2006/ole">
            <mc:AlternateContent xmlns:mc="http://schemas.openxmlformats.org/markup-compatibility/2006">
              <mc:Choice xmlns:v="urn:schemas-microsoft-com:vml" Requires="v">
                <p:oleObj spid="_x0000_s288039" name="Equation" r:id="rId9" imgW="1206360" imgH="330120" progId="Equation.DSMT4">
                  <p:embed/>
                </p:oleObj>
              </mc:Choice>
              <mc:Fallback>
                <p:oleObj name="Equation" r:id="rId9" imgW="1206360" imgH="330120" progId="Equation.DSMT4">
                  <p:embed/>
                  <p:pic>
                    <p:nvPicPr>
                      <p:cNvPr id="0" name="Picture 15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5656" y="4482817"/>
                        <a:ext cx="2027237" cy="560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03015873"/>
              </p:ext>
            </p:extLst>
          </p:nvPr>
        </p:nvGraphicFramePr>
        <p:xfrm>
          <a:off x="1820562" y="5949280"/>
          <a:ext cx="1711325" cy="700088"/>
        </p:xfrm>
        <a:graphic>
          <a:graphicData uri="http://schemas.openxmlformats.org/presentationml/2006/ole">
            <mc:AlternateContent xmlns:mc="http://schemas.openxmlformats.org/markup-compatibility/2006">
              <mc:Choice xmlns:v="urn:schemas-microsoft-com:vml" Requires="v">
                <p:oleObj spid="_x0000_s288040" name="公式" r:id="rId11" imgW="1002865" imgH="406224" progId="Equation.3">
                  <p:embed/>
                </p:oleObj>
              </mc:Choice>
              <mc:Fallback>
                <p:oleObj name="公式" r:id="rId11" imgW="1002865" imgH="406224" progId="Equation.3">
                  <p:embed/>
                  <p:pic>
                    <p:nvPicPr>
                      <p:cNvPr id="0" name="Picture 15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20562" y="5949280"/>
                        <a:ext cx="1711325" cy="700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763455308"/>
              </p:ext>
            </p:extLst>
          </p:nvPr>
        </p:nvGraphicFramePr>
        <p:xfrm>
          <a:off x="3945971" y="5949280"/>
          <a:ext cx="1709737" cy="728663"/>
        </p:xfrm>
        <a:graphic>
          <a:graphicData uri="http://schemas.openxmlformats.org/presentationml/2006/ole">
            <mc:AlternateContent xmlns:mc="http://schemas.openxmlformats.org/markup-compatibility/2006">
              <mc:Choice xmlns:v="urn:schemas-microsoft-com:vml" Requires="v">
                <p:oleObj spid="_x0000_s288041" name="公式" r:id="rId13" imgW="964781" imgH="406224" progId="Equation.3">
                  <p:embed/>
                </p:oleObj>
              </mc:Choice>
              <mc:Fallback>
                <p:oleObj name="公式" r:id="rId13" imgW="964781" imgH="406224" progId="Equation.3">
                  <p:embed/>
                  <p:pic>
                    <p:nvPicPr>
                      <p:cNvPr id="0" name="Picture 15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45971" y="5949280"/>
                        <a:ext cx="1709737" cy="728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212467551"/>
              </p:ext>
            </p:extLst>
          </p:nvPr>
        </p:nvGraphicFramePr>
        <p:xfrm>
          <a:off x="4156456" y="4509120"/>
          <a:ext cx="2047875" cy="560388"/>
        </p:xfrm>
        <a:graphic>
          <a:graphicData uri="http://schemas.openxmlformats.org/presentationml/2006/ole">
            <mc:AlternateContent xmlns:mc="http://schemas.openxmlformats.org/markup-compatibility/2006">
              <mc:Choice xmlns:v="urn:schemas-microsoft-com:vml" Requires="v">
                <p:oleObj spid="_x0000_s288042" name="Equation" r:id="rId15" imgW="1218960" imgH="330120" progId="Equation.DSMT4">
                  <p:embed/>
                </p:oleObj>
              </mc:Choice>
              <mc:Fallback>
                <p:oleObj name="Equation" r:id="rId15" imgW="1218960" imgH="330120" progId="Equation.DSMT4">
                  <p:embed/>
                  <p:pic>
                    <p:nvPicPr>
                      <p:cNvPr id="0" name="Picture 15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56456" y="4509120"/>
                        <a:ext cx="2047875" cy="560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矩形 24"/>
          <p:cNvSpPr/>
          <p:nvPr/>
        </p:nvSpPr>
        <p:spPr>
          <a:xfrm>
            <a:off x="3527372" y="4760350"/>
            <a:ext cx="497252" cy="584775"/>
          </a:xfrm>
          <a:prstGeom prst="rect">
            <a:avLst/>
          </a:prstGeom>
        </p:spPr>
        <p:txBody>
          <a:bodyPr wrap="none">
            <a:spAutoFit/>
          </a:bodyPr>
          <a:lstStyle/>
          <a:p>
            <a:r>
              <a:rPr lang="en-US" altLang="zh-CN" sz="3200" b="1" dirty="0">
                <a:solidFill>
                  <a:srgbClr val="FF0000"/>
                </a:solidFill>
                <a:latin typeface="+mj-ea"/>
                <a:ea typeface="+mj-ea"/>
              </a:rPr>
              <a:t>&gt;</a:t>
            </a:r>
            <a:endParaRPr lang="zh-CN" altLang="en-US" sz="3200" b="1" dirty="0">
              <a:solidFill>
                <a:srgbClr val="FF0000"/>
              </a:solidFill>
              <a:latin typeface="+mj-ea"/>
              <a:ea typeface="+mj-ea"/>
            </a:endParaRPr>
          </a:p>
        </p:txBody>
      </p:sp>
      <p:sp>
        <p:nvSpPr>
          <p:cNvPr id="26" name="矩形 25"/>
          <p:cNvSpPr/>
          <p:nvPr/>
        </p:nvSpPr>
        <p:spPr>
          <a:xfrm>
            <a:off x="3527372" y="4325082"/>
            <a:ext cx="497252" cy="584775"/>
          </a:xfrm>
          <a:prstGeom prst="rect">
            <a:avLst/>
          </a:prstGeom>
        </p:spPr>
        <p:txBody>
          <a:bodyPr wrap="none">
            <a:spAutoFit/>
          </a:bodyPr>
          <a:lstStyle/>
          <a:p>
            <a:r>
              <a:rPr lang="en-US" altLang="zh-CN" sz="3200" b="1" dirty="0" smtClean="0">
                <a:solidFill>
                  <a:srgbClr val="00CC00"/>
                </a:solidFill>
                <a:latin typeface="+mj-ea"/>
                <a:ea typeface="+mj-ea"/>
              </a:rPr>
              <a:t>&lt;</a:t>
            </a:r>
            <a:endParaRPr lang="zh-CN" altLang="en-US" sz="3200" b="1" dirty="0">
              <a:solidFill>
                <a:srgbClr val="00CC00"/>
              </a:solidFill>
              <a:latin typeface="+mj-ea"/>
              <a:ea typeface="+mj-ea"/>
            </a:endParaRPr>
          </a:p>
        </p:txBody>
      </p:sp>
      <p:sp>
        <p:nvSpPr>
          <p:cNvPr id="27" name="矩形 26"/>
          <p:cNvSpPr/>
          <p:nvPr/>
        </p:nvSpPr>
        <p:spPr>
          <a:xfrm>
            <a:off x="4352670" y="4005064"/>
            <a:ext cx="3078087" cy="461665"/>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r>
              <a:rPr lang="zh-CN" altLang="en-US" sz="2400" b="1" dirty="0">
                <a:solidFill>
                  <a:srgbClr val="0000FF"/>
                </a:solidFill>
                <a:latin typeface="+mj-ea"/>
                <a:ea typeface="+mj-ea"/>
              </a:rPr>
              <a:t>判为发送码元是</a:t>
            </a:r>
            <a:r>
              <a:rPr lang="en-US" altLang="zh-CN" sz="2400" b="1" i="1" dirty="0">
                <a:solidFill>
                  <a:srgbClr val="0000FF"/>
                </a:solidFill>
                <a:latin typeface="+mj-ea"/>
                <a:ea typeface="+mj-ea"/>
              </a:rPr>
              <a:t>s</a:t>
            </a:r>
            <a:r>
              <a:rPr lang="en-US" altLang="zh-CN" sz="2400" b="1" baseline="-25000" dirty="0">
                <a:solidFill>
                  <a:srgbClr val="0000FF"/>
                </a:solidFill>
                <a:latin typeface="+mj-ea"/>
                <a:ea typeface="+mj-ea"/>
              </a:rPr>
              <a:t>0</a:t>
            </a:r>
            <a:r>
              <a:rPr lang="en-US" altLang="zh-CN" sz="2400" b="1" dirty="0">
                <a:solidFill>
                  <a:srgbClr val="0000FF"/>
                </a:solidFill>
                <a:latin typeface="+mj-ea"/>
                <a:ea typeface="+mj-ea"/>
              </a:rPr>
              <a:t>(</a:t>
            </a:r>
            <a:r>
              <a:rPr lang="en-US" altLang="zh-CN" sz="2400" b="1" i="1" dirty="0">
                <a:solidFill>
                  <a:srgbClr val="0000FF"/>
                </a:solidFill>
                <a:latin typeface="+mj-ea"/>
                <a:ea typeface="+mj-ea"/>
              </a:rPr>
              <a:t>t</a:t>
            </a:r>
            <a:r>
              <a:rPr lang="en-US" altLang="zh-CN" sz="2400" b="1" dirty="0">
                <a:solidFill>
                  <a:srgbClr val="0000FF"/>
                </a:solidFill>
                <a:latin typeface="+mj-ea"/>
                <a:ea typeface="+mj-ea"/>
              </a:rPr>
              <a:t>) </a:t>
            </a:r>
            <a:endParaRPr lang="zh-CN" altLang="en-US" sz="2400" b="1" dirty="0">
              <a:solidFill>
                <a:srgbClr val="0000FF"/>
              </a:solidFill>
              <a:latin typeface="+mj-ea"/>
              <a:ea typeface="+mj-ea"/>
            </a:endParaRPr>
          </a:p>
        </p:txBody>
      </p:sp>
      <p:sp>
        <p:nvSpPr>
          <p:cNvPr id="28" name="矩形 27"/>
          <p:cNvSpPr/>
          <p:nvPr/>
        </p:nvSpPr>
        <p:spPr>
          <a:xfrm>
            <a:off x="4352669" y="5085184"/>
            <a:ext cx="3078087" cy="461665"/>
          </a:xfrm>
          <a:prstGeom prst="rect">
            <a:avLst/>
          </a:prstGeom>
          <a:ln>
            <a:solidFill>
              <a:srgbClr val="C00000"/>
            </a:solidFill>
          </a:ln>
        </p:spPr>
        <p:style>
          <a:lnRef idx="2">
            <a:schemeClr val="accent3"/>
          </a:lnRef>
          <a:fillRef idx="1">
            <a:schemeClr val="lt1"/>
          </a:fillRef>
          <a:effectRef idx="0">
            <a:schemeClr val="accent3"/>
          </a:effectRef>
          <a:fontRef idx="minor">
            <a:schemeClr val="dk1"/>
          </a:fontRef>
        </p:style>
        <p:txBody>
          <a:bodyPr wrap="none">
            <a:spAutoFit/>
          </a:bodyPr>
          <a:lstStyle/>
          <a:p>
            <a:r>
              <a:rPr lang="zh-CN" altLang="en-US" sz="2400" b="1" dirty="0">
                <a:solidFill>
                  <a:srgbClr val="0000FF"/>
                </a:solidFill>
                <a:latin typeface="+mj-ea"/>
                <a:ea typeface="+mj-ea"/>
              </a:rPr>
              <a:t>判为发送码元是</a:t>
            </a:r>
            <a:r>
              <a:rPr lang="en-US" altLang="zh-CN" sz="2400" b="1" i="1" dirty="0" smtClean="0">
                <a:solidFill>
                  <a:srgbClr val="0000FF"/>
                </a:solidFill>
                <a:latin typeface="+mj-ea"/>
                <a:ea typeface="+mj-ea"/>
              </a:rPr>
              <a:t>s</a:t>
            </a:r>
            <a:r>
              <a:rPr lang="en-US" altLang="zh-CN" sz="2400" b="1" baseline="-25000" dirty="0" smtClean="0">
                <a:solidFill>
                  <a:srgbClr val="0000FF"/>
                </a:solidFill>
                <a:latin typeface="+mj-ea"/>
                <a:ea typeface="+mj-ea"/>
              </a:rPr>
              <a:t>1</a:t>
            </a:r>
            <a:r>
              <a:rPr lang="en-US" altLang="zh-CN" sz="2400" b="1" dirty="0" smtClean="0">
                <a:solidFill>
                  <a:srgbClr val="0000FF"/>
                </a:solidFill>
                <a:latin typeface="+mj-ea"/>
                <a:ea typeface="+mj-ea"/>
              </a:rPr>
              <a:t>(</a:t>
            </a:r>
            <a:r>
              <a:rPr lang="en-US" altLang="zh-CN" sz="2400" b="1" i="1" dirty="0" smtClean="0">
                <a:solidFill>
                  <a:srgbClr val="0000FF"/>
                </a:solidFill>
                <a:latin typeface="+mj-ea"/>
                <a:ea typeface="+mj-ea"/>
              </a:rPr>
              <a:t>t</a:t>
            </a:r>
            <a:r>
              <a:rPr lang="en-US" altLang="zh-CN" sz="2400" b="1" dirty="0">
                <a:solidFill>
                  <a:srgbClr val="0000FF"/>
                </a:solidFill>
                <a:latin typeface="+mj-ea"/>
                <a:ea typeface="+mj-ea"/>
              </a:rPr>
              <a:t>) </a:t>
            </a:r>
            <a:endParaRPr lang="zh-CN" altLang="en-US" sz="2400" b="1" dirty="0">
              <a:solidFill>
                <a:srgbClr val="0000FF"/>
              </a:solidFill>
              <a:latin typeface="+mj-ea"/>
              <a:ea typeface="+mj-ea"/>
            </a:endParaRPr>
          </a:p>
        </p:txBody>
      </p:sp>
      <p:cxnSp>
        <p:nvCxnSpPr>
          <p:cNvPr id="29" name="直接箭头连接符 28"/>
          <p:cNvCxnSpPr/>
          <p:nvPr/>
        </p:nvCxnSpPr>
        <p:spPr>
          <a:xfrm flipV="1">
            <a:off x="3775998" y="4251985"/>
            <a:ext cx="422348" cy="146194"/>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30" name="直接箭头连接符 29"/>
          <p:cNvCxnSpPr/>
          <p:nvPr/>
        </p:nvCxnSpPr>
        <p:spPr>
          <a:xfrm>
            <a:off x="3861620" y="5157192"/>
            <a:ext cx="422348" cy="277470"/>
          </a:xfrm>
          <a:prstGeom prst="straightConnector1">
            <a:avLst/>
          </a:prstGeom>
          <a:ln>
            <a:solidFill>
              <a:srgbClr val="C00000"/>
            </a:solidFill>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43972327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8915">
                                            <p:txEl>
                                              <p:pRg st="4" end="4"/>
                                            </p:txEl>
                                          </p:spTgt>
                                        </p:tgtEl>
                                        <p:attrNameLst>
                                          <p:attrName>style.visibility</p:attrName>
                                        </p:attrNameLst>
                                      </p:cBhvr>
                                      <p:to>
                                        <p:strVal val="visible"/>
                                      </p:to>
                                    </p:set>
                                    <p:anim calcmode="lin" valueType="num">
                                      <p:cBhvr additive="base">
                                        <p:cTn id="25" dur="500" fill="hold"/>
                                        <p:tgtEl>
                                          <p:spTgt spid="389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891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8922"/>
                                        </p:tgtEl>
                                        <p:attrNameLst>
                                          <p:attrName>style.visibility</p:attrName>
                                        </p:attrNameLst>
                                      </p:cBhvr>
                                      <p:to>
                                        <p:strVal val="visible"/>
                                      </p:to>
                                    </p:set>
                                    <p:anim calcmode="lin" valueType="num">
                                      <p:cBhvr additive="base">
                                        <p:cTn id="29" dur="500" fill="hold"/>
                                        <p:tgtEl>
                                          <p:spTgt spid="38922"/>
                                        </p:tgtEl>
                                        <p:attrNameLst>
                                          <p:attrName>ppt_x</p:attrName>
                                        </p:attrNameLst>
                                      </p:cBhvr>
                                      <p:tavLst>
                                        <p:tav tm="0">
                                          <p:val>
                                            <p:strVal val="#ppt_x"/>
                                          </p:val>
                                        </p:tav>
                                        <p:tav tm="100000">
                                          <p:val>
                                            <p:strVal val="#ppt_x"/>
                                          </p:val>
                                        </p:tav>
                                      </p:tavLst>
                                    </p:anim>
                                    <p:anim calcmode="lin" valueType="num">
                                      <p:cBhvr additive="base">
                                        <p:cTn id="30" dur="500" fill="hold"/>
                                        <p:tgtEl>
                                          <p:spTgt spid="38922"/>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8915">
                                            <p:txEl>
                                              <p:pRg st="9" end="9"/>
                                            </p:txEl>
                                          </p:spTgt>
                                        </p:tgtEl>
                                        <p:attrNameLst>
                                          <p:attrName>style.visibility</p:attrName>
                                        </p:attrNameLst>
                                      </p:cBhvr>
                                      <p:to>
                                        <p:strVal val="visible"/>
                                      </p:to>
                                    </p:set>
                                    <p:anim calcmode="lin" valueType="num">
                                      <p:cBhvr additive="base">
                                        <p:cTn id="33" dur="500" fill="hold"/>
                                        <p:tgtEl>
                                          <p:spTgt spid="38915">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8915">
                                            <p:txEl>
                                              <p:pRg st="9" end="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additive="base">
                                        <p:cTn id="49" dur="500" fill="hold"/>
                                        <p:tgtEl>
                                          <p:spTgt spid="26"/>
                                        </p:tgtEl>
                                        <p:attrNameLst>
                                          <p:attrName>ppt_x</p:attrName>
                                        </p:attrNameLst>
                                      </p:cBhvr>
                                      <p:tavLst>
                                        <p:tav tm="0">
                                          <p:val>
                                            <p:strVal val="#ppt_x"/>
                                          </p:val>
                                        </p:tav>
                                        <p:tav tm="100000">
                                          <p:val>
                                            <p:strVal val="#ppt_x"/>
                                          </p:val>
                                        </p:tav>
                                      </p:tavLst>
                                    </p:anim>
                                    <p:anim calcmode="lin" valueType="num">
                                      <p:cBhvr additive="base">
                                        <p:cTn id="50" dur="500" fill="hold"/>
                                        <p:tgtEl>
                                          <p:spTgt spid="26"/>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 calcmode="lin" valueType="num">
                                      <p:cBhvr additive="base">
                                        <p:cTn id="53" dur="500" fill="hold"/>
                                        <p:tgtEl>
                                          <p:spTgt spid="25"/>
                                        </p:tgtEl>
                                        <p:attrNameLst>
                                          <p:attrName>ppt_x</p:attrName>
                                        </p:attrNameLst>
                                      </p:cBhvr>
                                      <p:tavLst>
                                        <p:tav tm="0">
                                          <p:val>
                                            <p:strVal val="#ppt_x"/>
                                          </p:val>
                                        </p:tav>
                                        <p:tav tm="100000">
                                          <p:val>
                                            <p:strVal val="#ppt_x"/>
                                          </p:val>
                                        </p:tav>
                                      </p:tavLst>
                                    </p:anim>
                                    <p:anim calcmode="lin" valueType="num">
                                      <p:cBhvr additive="base">
                                        <p:cTn id="54" dur="500" fill="hold"/>
                                        <p:tgtEl>
                                          <p:spTgt spid="25"/>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anim calcmode="lin" valueType="num">
                                      <p:cBhvr additive="base">
                                        <p:cTn id="57" dur="500" fill="hold"/>
                                        <p:tgtEl>
                                          <p:spTgt spid="30"/>
                                        </p:tgtEl>
                                        <p:attrNameLst>
                                          <p:attrName>ppt_x</p:attrName>
                                        </p:attrNameLst>
                                      </p:cBhvr>
                                      <p:tavLst>
                                        <p:tav tm="0">
                                          <p:val>
                                            <p:strVal val="#ppt_x"/>
                                          </p:val>
                                        </p:tav>
                                        <p:tav tm="100000">
                                          <p:val>
                                            <p:strVal val="#ppt_x"/>
                                          </p:val>
                                        </p:tav>
                                      </p:tavLst>
                                    </p:anim>
                                    <p:anim calcmode="lin" valueType="num">
                                      <p:cBhvr additive="base">
                                        <p:cTn id="58" dur="500" fill="hold"/>
                                        <p:tgtEl>
                                          <p:spTgt spid="30"/>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 calcmode="lin" valueType="num">
                                      <p:cBhvr additive="base">
                                        <p:cTn id="61" dur="500" fill="hold"/>
                                        <p:tgtEl>
                                          <p:spTgt spid="28"/>
                                        </p:tgtEl>
                                        <p:attrNameLst>
                                          <p:attrName>ppt_x</p:attrName>
                                        </p:attrNameLst>
                                      </p:cBhvr>
                                      <p:tavLst>
                                        <p:tav tm="0">
                                          <p:val>
                                            <p:strVal val="#ppt_x"/>
                                          </p:val>
                                        </p:tav>
                                        <p:tav tm="100000">
                                          <p:val>
                                            <p:strVal val="#ppt_x"/>
                                          </p:val>
                                        </p:tav>
                                      </p:tavLst>
                                    </p:anim>
                                    <p:anim calcmode="lin" valueType="num">
                                      <p:cBhvr additive="base">
                                        <p:cTn id="62" dur="500" fill="hold"/>
                                        <p:tgtEl>
                                          <p:spTgt spid="28"/>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1"/>
                                        </p:tgtEl>
                                        <p:attrNameLst>
                                          <p:attrName>style.visibility</p:attrName>
                                        </p:attrNameLst>
                                      </p:cBhvr>
                                      <p:to>
                                        <p:strVal val="visible"/>
                                      </p:to>
                                    </p:set>
                                    <p:anim calcmode="lin" valueType="num">
                                      <p:cBhvr additive="base">
                                        <p:cTn id="65" dur="500" fill="hold"/>
                                        <p:tgtEl>
                                          <p:spTgt spid="11"/>
                                        </p:tgtEl>
                                        <p:attrNameLst>
                                          <p:attrName>ppt_x</p:attrName>
                                        </p:attrNameLst>
                                      </p:cBhvr>
                                      <p:tavLst>
                                        <p:tav tm="0">
                                          <p:val>
                                            <p:strVal val="#ppt_x"/>
                                          </p:val>
                                        </p:tav>
                                        <p:tav tm="100000">
                                          <p:val>
                                            <p:strVal val="#ppt_x"/>
                                          </p:val>
                                        </p:tav>
                                      </p:tavLst>
                                    </p:anim>
                                    <p:anim calcmode="lin" valueType="num">
                                      <p:cBhvr additive="base">
                                        <p:cTn id="66" dur="500" fill="hold"/>
                                        <p:tgtEl>
                                          <p:spTgt spid="11"/>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 calcmode="lin" valueType="num">
                                      <p:cBhvr additive="base">
                                        <p:cTn id="73" dur="500" fill="hold"/>
                                        <p:tgtEl>
                                          <p:spTgt spid="27"/>
                                        </p:tgtEl>
                                        <p:attrNameLst>
                                          <p:attrName>ppt_x</p:attrName>
                                        </p:attrNameLst>
                                      </p:cBhvr>
                                      <p:tavLst>
                                        <p:tav tm="0">
                                          <p:val>
                                            <p:strVal val="#ppt_x"/>
                                          </p:val>
                                        </p:tav>
                                        <p:tav tm="100000">
                                          <p:val>
                                            <p:strVal val="#ppt_x"/>
                                          </p:val>
                                        </p:tav>
                                      </p:tavLst>
                                    </p:anim>
                                    <p:anim calcmode="lin" valueType="num">
                                      <p:cBhvr additive="base">
                                        <p:cTn id="7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animBg="1"/>
      <p:bldP spid="25" grpId="0"/>
      <p:bldP spid="26" grpId="0"/>
      <p:bldP spid="27" grpId="0" animBg="1"/>
      <p:bldP spid="2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内容占位符 20"/>
          <p:cNvSpPr>
            <a:spLocks noGrp="1"/>
          </p:cNvSpPr>
          <p:nvPr>
            <p:ph sz="half" idx="2"/>
          </p:nvPr>
        </p:nvSpPr>
        <p:spPr>
          <a:xfrm>
            <a:off x="752548" y="1196752"/>
            <a:ext cx="7851900" cy="4899249"/>
          </a:xfrm>
        </p:spPr>
        <p:txBody>
          <a:bodyPr/>
          <a:lstStyle/>
          <a:p>
            <a:r>
              <a:rPr lang="zh-CN" altLang="en-US" dirty="0" smtClean="0"/>
              <a:t>式</a:t>
            </a:r>
            <a:r>
              <a:rPr lang="zh-CN" altLang="en-US" dirty="0"/>
              <a:t>画出的最佳接收机原理方框图如下：</a:t>
            </a:r>
          </a:p>
          <a:p>
            <a:endParaRPr lang="zh-CN" altLang="en-US" dirty="0"/>
          </a:p>
        </p:txBody>
      </p:sp>
      <p:sp>
        <p:nvSpPr>
          <p:cNvPr id="23" name="标题 22"/>
          <p:cNvSpPr>
            <a:spLocks noGrp="1"/>
          </p:cNvSpPr>
          <p:nvPr>
            <p:ph type="title"/>
          </p:nvPr>
        </p:nvSpPr>
        <p:spPr/>
        <p:txBody>
          <a:bodyPr>
            <a:normAutofit/>
          </a:bodyPr>
          <a:lstStyle/>
          <a:p>
            <a:r>
              <a:rPr lang="zh-CN" altLang="en-US" dirty="0">
                <a:solidFill>
                  <a:srgbClr val="0000FF"/>
                </a:solidFill>
              </a:rPr>
              <a:t>最佳接收机	</a:t>
            </a:r>
          </a:p>
        </p:txBody>
      </p:sp>
      <p:graphicFrame>
        <p:nvGraphicFramePr>
          <p:cNvPr id="41002" name="Object 42"/>
          <p:cNvGraphicFramePr>
            <a:graphicFrameLocks noGrp="1" noChangeAspect="1"/>
          </p:cNvGraphicFramePr>
          <p:nvPr>
            <p:ph sz="half" idx="1"/>
            <p:extLst>
              <p:ext uri="{D42A27DB-BD31-4B8C-83A1-F6EECF244321}">
                <p14:modId xmlns:p14="http://schemas.microsoft.com/office/powerpoint/2010/main" val="1855686954"/>
              </p:ext>
            </p:extLst>
          </p:nvPr>
        </p:nvGraphicFramePr>
        <p:xfrm>
          <a:off x="1919495" y="1844824"/>
          <a:ext cx="5498572" cy="736922"/>
        </p:xfrm>
        <a:graphic>
          <a:graphicData uri="http://schemas.openxmlformats.org/presentationml/2006/ole">
            <mc:AlternateContent xmlns:mc="http://schemas.openxmlformats.org/markup-compatibility/2006">
              <mc:Choice xmlns:v="urn:schemas-microsoft-com:vml" Requires="v">
                <p:oleObj spid="_x0000_s188487" name="公式" r:id="rId3" imgW="2463800" imgH="330200" progId="Equation.3">
                  <p:embed/>
                </p:oleObj>
              </mc:Choice>
              <mc:Fallback>
                <p:oleObj name="公式" r:id="rId3" imgW="2463800" imgH="330200" progId="Equation.3">
                  <p:embed/>
                  <p:pic>
                    <p:nvPicPr>
                      <p:cNvPr id="0" name="Picture 5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9495" y="1844824"/>
                        <a:ext cx="5498572" cy="73692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 name="灯片编号占位符 5"/>
          <p:cNvSpPr>
            <a:spLocks noGrp="1"/>
          </p:cNvSpPr>
          <p:nvPr>
            <p:ph type="sldNum" sz="quarter" idx="12"/>
          </p:nvPr>
        </p:nvSpPr>
        <p:spPr/>
        <p:txBody>
          <a:bodyPr/>
          <a:lstStyle/>
          <a:p>
            <a:fld id="{C4C391CE-FEF2-47DB-9881-20957814A812}" type="slidenum">
              <a:rPr lang="en-US" altLang="zh-CN" smtClean="0"/>
              <a:pPr/>
              <a:t>24</a:t>
            </a:fld>
            <a:endParaRPr lang="en-US" altLang="zh-CN"/>
          </a:p>
        </p:txBody>
      </p:sp>
      <p:grpSp>
        <p:nvGrpSpPr>
          <p:cNvPr id="2" name="Group 4"/>
          <p:cNvGrpSpPr>
            <a:grpSpLocks/>
          </p:cNvGrpSpPr>
          <p:nvPr/>
        </p:nvGrpSpPr>
        <p:grpSpPr bwMode="auto">
          <a:xfrm>
            <a:off x="522288" y="2869778"/>
            <a:ext cx="8621712" cy="3511550"/>
            <a:chOff x="1179" y="2387"/>
            <a:chExt cx="3969" cy="1933"/>
          </a:xfrm>
        </p:grpSpPr>
        <p:sp>
          <p:nvSpPr>
            <p:cNvPr id="40965" name="AutoShape 5"/>
            <p:cNvSpPr>
              <a:spLocks noChangeAspect="1" noChangeArrowheads="1"/>
            </p:cNvSpPr>
            <p:nvPr/>
          </p:nvSpPr>
          <p:spPr bwMode="auto">
            <a:xfrm>
              <a:off x="1179" y="2387"/>
              <a:ext cx="3969" cy="1933"/>
            </a:xfrm>
            <a:prstGeom prst="rect">
              <a:avLst/>
            </a:prstGeom>
            <a:noFill/>
            <a:ln w="9525">
              <a:noFill/>
              <a:miter lim="800000"/>
              <a:headEnd/>
              <a:tailEnd/>
            </a:ln>
          </p:spPr>
          <p:txBody>
            <a:bodyPr/>
            <a:lstStyle/>
            <a:p>
              <a:endParaRPr lang="zh-CN" altLang="en-US" b="1"/>
            </a:p>
          </p:txBody>
        </p:sp>
        <p:sp>
          <p:nvSpPr>
            <p:cNvPr id="40966" name="Line 6"/>
            <p:cNvSpPr>
              <a:spLocks noChangeShapeType="1"/>
            </p:cNvSpPr>
            <p:nvPr/>
          </p:nvSpPr>
          <p:spPr bwMode="auto">
            <a:xfrm flipH="1">
              <a:off x="4411" y="2638"/>
              <a:ext cx="7" cy="270"/>
            </a:xfrm>
            <a:prstGeom prst="line">
              <a:avLst/>
            </a:prstGeom>
            <a:noFill/>
            <a:ln w="9525">
              <a:solidFill>
                <a:srgbClr val="000000"/>
              </a:solidFill>
              <a:round/>
              <a:headEnd/>
              <a:tailEnd type="triangle" w="med" len="med"/>
            </a:ln>
          </p:spPr>
          <p:txBody>
            <a:bodyPr/>
            <a:lstStyle/>
            <a:p>
              <a:endParaRPr lang="zh-CN" altLang="en-US" b="1"/>
            </a:p>
          </p:txBody>
        </p:sp>
        <p:sp>
          <p:nvSpPr>
            <p:cNvPr id="40967" name="Line 7"/>
            <p:cNvSpPr>
              <a:spLocks noChangeShapeType="1"/>
            </p:cNvSpPr>
            <p:nvPr/>
          </p:nvSpPr>
          <p:spPr bwMode="auto">
            <a:xfrm flipV="1">
              <a:off x="4418" y="3140"/>
              <a:ext cx="0" cy="287"/>
            </a:xfrm>
            <a:prstGeom prst="line">
              <a:avLst/>
            </a:prstGeom>
            <a:noFill/>
            <a:ln w="9525">
              <a:solidFill>
                <a:srgbClr val="000000"/>
              </a:solidFill>
              <a:round/>
              <a:headEnd/>
              <a:tailEnd type="triangle" w="med" len="med"/>
            </a:ln>
          </p:spPr>
          <p:txBody>
            <a:bodyPr/>
            <a:lstStyle/>
            <a:p>
              <a:endParaRPr lang="zh-CN" altLang="en-US" b="1"/>
            </a:p>
          </p:txBody>
        </p:sp>
        <p:sp>
          <p:nvSpPr>
            <p:cNvPr id="40968" name="Text Box 8"/>
            <p:cNvSpPr txBox="1">
              <a:spLocks noChangeArrowheads="1"/>
            </p:cNvSpPr>
            <p:nvPr/>
          </p:nvSpPr>
          <p:spPr bwMode="auto">
            <a:xfrm>
              <a:off x="3486" y="3705"/>
              <a:ext cx="344" cy="255"/>
            </a:xfrm>
            <a:prstGeom prst="rect">
              <a:avLst/>
            </a:prstGeom>
            <a:noFill/>
            <a:ln w="9525">
              <a:noFill/>
              <a:miter lim="800000"/>
              <a:headEnd/>
              <a:tailEnd/>
            </a:ln>
          </p:spPr>
          <p:txBody>
            <a:bodyPr/>
            <a:lstStyle/>
            <a:p>
              <a:pPr algn="just"/>
              <a:r>
                <a:rPr lang="en-US" altLang="zh-CN" sz="2000" b="1" i="1">
                  <a:latin typeface="Times New Roman" pitchFamily="18" charset="0"/>
                </a:rPr>
                <a:t>W</a:t>
              </a:r>
              <a:r>
                <a:rPr lang="en-US" altLang="zh-CN" sz="2000" b="1" baseline="-25000">
                  <a:latin typeface="Times New Roman" pitchFamily="18" charset="0"/>
                </a:rPr>
                <a:t>1</a:t>
              </a:r>
              <a:endParaRPr lang="en-US" altLang="zh-CN" sz="3600" b="1" baseline="-25000"/>
            </a:p>
          </p:txBody>
        </p:sp>
        <p:sp>
          <p:nvSpPr>
            <p:cNvPr id="40969" name="Text Box 9"/>
            <p:cNvSpPr txBox="1">
              <a:spLocks noChangeArrowheads="1"/>
            </p:cNvSpPr>
            <p:nvPr/>
          </p:nvSpPr>
          <p:spPr bwMode="auto">
            <a:xfrm>
              <a:off x="1285" y="2796"/>
              <a:ext cx="344" cy="255"/>
            </a:xfrm>
            <a:prstGeom prst="rect">
              <a:avLst/>
            </a:prstGeom>
            <a:noFill/>
            <a:ln w="9525">
              <a:noFill/>
              <a:miter lim="800000"/>
              <a:headEnd/>
              <a:tailEnd/>
            </a:ln>
          </p:spPr>
          <p:txBody>
            <a:bodyPr/>
            <a:lstStyle/>
            <a:p>
              <a:pPr algn="just"/>
              <a:r>
                <a:rPr lang="en-US" altLang="zh-CN" sz="2000" b="1" i="1">
                  <a:latin typeface="Times New Roman" pitchFamily="18" charset="0"/>
                </a:rPr>
                <a:t>r</a:t>
              </a:r>
              <a:r>
                <a:rPr lang="en-US" altLang="zh-CN" sz="2000" b="1">
                  <a:latin typeface="Times New Roman" pitchFamily="18" charset="0"/>
                </a:rPr>
                <a:t>(</a:t>
              </a:r>
              <a:r>
                <a:rPr lang="en-US" altLang="zh-CN" sz="2000" b="1" i="1">
                  <a:latin typeface="Times New Roman" pitchFamily="18" charset="0"/>
                </a:rPr>
                <a:t>t</a:t>
              </a:r>
              <a:r>
                <a:rPr lang="en-US" altLang="zh-CN" sz="2000" b="1">
                  <a:latin typeface="Times New Roman" pitchFamily="18" charset="0"/>
                </a:rPr>
                <a:t>)</a:t>
              </a:r>
              <a:endParaRPr lang="en-US" altLang="zh-CN" sz="3600" b="1"/>
            </a:p>
          </p:txBody>
        </p:sp>
        <p:sp>
          <p:nvSpPr>
            <p:cNvPr id="40970" name="Text Box 10"/>
            <p:cNvSpPr txBox="1">
              <a:spLocks noChangeArrowheads="1"/>
            </p:cNvSpPr>
            <p:nvPr/>
          </p:nvSpPr>
          <p:spPr bwMode="auto">
            <a:xfrm>
              <a:off x="1968" y="3742"/>
              <a:ext cx="344" cy="255"/>
            </a:xfrm>
            <a:prstGeom prst="rect">
              <a:avLst/>
            </a:prstGeom>
            <a:noFill/>
            <a:ln w="9525">
              <a:noFill/>
              <a:miter lim="800000"/>
              <a:headEnd/>
              <a:tailEnd/>
            </a:ln>
          </p:spPr>
          <p:txBody>
            <a:bodyPr/>
            <a:lstStyle/>
            <a:p>
              <a:pPr algn="just"/>
              <a:r>
                <a:rPr lang="en-US" altLang="zh-CN" sz="2000" b="1" i="1">
                  <a:latin typeface="Times New Roman" pitchFamily="18" charset="0"/>
                </a:rPr>
                <a:t>S</a:t>
              </a:r>
              <a:r>
                <a:rPr lang="en-US" altLang="zh-CN" sz="2000" b="1" baseline="-25000">
                  <a:latin typeface="Times New Roman" pitchFamily="18" charset="0"/>
                </a:rPr>
                <a:t>1</a:t>
              </a:r>
              <a:r>
                <a:rPr lang="en-US" altLang="zh-CN" sz="2000" b="1">
                  <a:latin typeface="Times New Roman" pitchFamily="18" charset="0"/>
                </a:rPr>
                <a:t>(</a:t>
              </a:r>
              <a:r>
                <a:rPr lang="en-US" altLang="zh-CN" sz="2000" b="1" i="1">
                  <a:latin typeface="Times New Roman" pitchFamily="18" charset="0"/>
                </a:rPr>
                <a:t>t</a:t>
              </a:r>
              <a:r>
                <a:rPr lang="en-US" altLang="zh-CN" sz="2000" b="1">
                  <a:latin typeface="Times New Roman" pitchFamily="18" charset="0"/>
                </a:rPr>
                <a:t>)</a:t>
              </a:r>
              <a:endParaRPr lang="en-US" altLang="zh-CN" sz="3600" b="1"/>
            </a:p>
          </p:txBody>
        </p:sp>
        <p:sp>
          <p:nvSpPr>
            <p:cNvPr id="40971" name="Text Box 11"/>
            <p:cNvSpPr txBox="1">
              <a:spLocks noChangeArrowheads="1"/>
            </p:cNvSpPr>
            <p:nvPr/>
          </p:nvSpPr>
          <p:spPr bwMode="auto">
            <a:xfrm>
              <a:off x="1959" y="2925"/>
              <a:ext cx="345" cy="254"/>
            </a:xfrm>
            <a:prstGeom prst="rect">
              <a:avLst/>
            </a:prstGeom>
            <a:noFill/>
            <a:ln w="9525">
              <a:noFill/>
              <a:miter lim="800000"/>
              <a:headEnd/>
              <a:tailEnd/>
            </a:ln>
          </p:spPr>
          <p:txBody>
            <a:bodyPr/>
            <a:lstStyle/>
            <a:p>
              <a:pPr algn="just"/>
              <a:r>
                <a:rPr lang="en-US" altLang="zh-CN" sz="2000" b="1" i="1">
                  <a:latin typeface="Times New Roman" pitchFamily="18" charset="0"/>
                </a:rPr>
                <a:t>S</a:t>
              </a:r>
              <a:r>
                <a:rPr lang="en-US" altLang="zh-CN" sz="2000" b="1" baseline="-25000">
                  <a:latin typeface="Times New Roman" pitchFamily="18" charset="0"/>
                </a:rPr>
                <a:t>0</a:t>
              </a:r>
              <a:r>
                <a:rPr lang="en-US" altLang="zh-CN" sz="2000" b="1">
                  <a:latin typeface="Times New Roman" pitchFamily="18" charset="0"/>
                </a:rPr>
                <a:t>(</a:t>
              </a:r>
              <a:r>
                <a:rPr lang="en-US" altLang="zh-CN" sz="2000" b="1" i="1">
                  <a:latin typeface="Times New Roman" pitchFamily="18" charset="0"/>
                </a:rPr>
                <a:t>t</a:t>
              </a:r>
              <a:r>
                <a:rPr lang="en-US" altLang="zh-CN" sz="2000" b="1">
                  <a:latin typeface="Times New Roman" pitchFamily="18" charset="0"/>
                </a:rPr>
                <a:t>)</a:t>
              </a:r>
              <a:endParaRPr lang="en-US" altLang="zh-CN" sz="3600" b="1"/>
            </a:p>
          </p:txBody>
        </p:sp>
        <p:sp>
          <p:nvSpPr>
            <p:cNvPr id="40972" name="Text Box 12"/>
            <p:cNvSpPr txBox="1">
              <a:spLocks noChangeArrowheads="1"/>
            </p:cNvSpPr>
            <p:nvPr/>
          </p:nvSpPr>
          <p:spPr bwMode="auto">
            <a:xfrm>
              <a:off x="3500" y="2906"/>
              <a:ext cx="273" cy="256"/>
            </a:xfrm>
            <a:prstGeom prst="rect">
              <a:avLst/>
            </a:prstGeom>
            <a:noFill/>
            <a:ln w="9525">
              <a:noFill/>
              <a:miter lim="800000"/>
              <a:headEnd/>
              <a:tailEnd/>
            </a:ln>
          </p:spPr>
          <p:txBody>
            <a:bodyPr/>
            <a:lstStyle/>
            <a:p>
              <a:pPr algn="just"/>
              <a:r>
                <a:rPr lang="en-US" altLang="zh-CN" sz="2000" b="1" i="1">
                  <a:latin typeface="Times New Roman" pitchFamily="18" charset="0"/>
                </a:rPr>
                <a:t>W</a:t>
              </a:r>
              <a:r>
                <a:rPr lang="en-US" altLang="zh-CN" sz="2000" b="1" baseline="-25000">
                  <a:latin typeface="Times New Roman" pitchFamily="18" charset="0"/>
                </a:rPr>
                <a:t>0</a:t>
              </a:r>
              <a:endParaRPr lang="en-US" altLang="zh-CN" sz="3600" b="1" baseline="-25000"/>
            </a:p>
          </p:txBody>
        </p:sp>
        <p:sp>
          <p:nvSpPr>
            <p:cNvPr id="40973" name="Line 13"/>
            <p:cNvSpPr>
              <a:spLocks noChangeShapeType="1"/>
            </p:cNvSpPr>
            <p:nvPr/>
          </p:nvSpPr>
          <p:spPr bwMode="auto">
            <a:xfrm>
              <a:off x="1658" y="2636"/>
              <a:ext cx="0" cy="798"/>
            </a:xfrm>
            <a:prstGeom prst="line">
              <a:avLst/>
            </a:prstGeom>
            <a:noFill/>
            <a:ln w="9525">
              <a:solidFill>
                <a:srgbClr val="000000"/>
              </a:solidFill>
              <a:round/>
              <a:headEnd/>
              <a:tailEnd/>
            </a:ln>
          </p:spPr>
          <p:txBody>
            <a:bodyPr/>
            <a:lstStyle/>
            <a:p>
              <a:endParaRPr lang="zh-CN" altLang="en-US" b="1"/>
            </a:p>
          </p:txBody>
        </p:sp>
        <p:sp>
          <p:nvSpPr>
            <p:cNvPr id="40974" name="Line 14"/>
            <p:cNvSpPr>
              <a:spLocks noChangeShapeType="1"/>
            </p:cNvSpPr>
            <p:nvPr/>
          </p:nvSpPr>
          <p:spPr bwMode="auto">
            <a:xfrm>
              <a:off x="1344" y="3012"/>
              <a:ext cx="322" cy="0"/>
            </a:xfrm>
            <a:prstGeom prst="line">
              <a:avLst/>
            </a:prstGeom>
            <a:noFill/>
            <a:ln w="9525">
              <a:solidFill>
                <a:srgbClr val="000000"/>
              </a:solidFill>
              <a:round/>
              <a:headEnd/>
              <a:tailEnd type="triangle" w="med" len="med"/>
            </a:ln>
          </p:spPr>
          <p:txBody>
            <a:bodyPr/>
            <a:lstStyle/>
            <a:p>
              <a:endParaRPr lang="zh-CN" altLang="en-US" b="1"/>
            </a:p>
          </p:txBody>
        </p:sp>
        <p:sp>
          <p:nvSpPr>
            <p:cNvPr id="40975" name="Text Box 15"/>
            <p:cNvSpPr txBox="1">
              <a:spLocks noChangeArrowheads="1"/>
            </p:cNvSpPr>
            <p:nvPr/>
          </p:nvSpPr>
          <p:spPr bwMode="auto">
            <a:xfrm>
              <a:off x="3788" y="2818"/>
              <a:ext cx="393" cy="254"/>
            </a:xfrm>
            <a:prstGeom prst="rect">
              <a:avLst/>
            </a:prstGeom>
            <a:noFill/>
            <a:ln w="9525">
              <a:noFill/>
              <a:miter lim="800000"/>
              <a:headEnd/>
              <a:tailEnd/>
            </a:ln>
          </p:spPr>
          <p:txBody>
            <a:bodyPr/>
            <a:lstStyle/>
            <a:p>
              <a:pPr algn="just"/>
              <a:r>
                <a:rPr lang="en-US" altLang="zh-CN" sz="2000" b="1" i="1">
                  <a:latin typeface="Times New Roman" pitchFamily="18" charset="0"/>
                </a:rPr>
                <a:t>t</a:t>
              </a:r>
              <a:r>
                <a:rPr lang="en-US" altLang="zh-CN" sz="2000" b="1">
                  <a:latin typeface="Times New Roman" pitchFamily="18" charset="0"/>
                </a:rPr>
                <a:t> = </a:t>
              </a:r>
              <a:r>
                <a:rPr lang="en-US" altLang="zh-CN" sz="2000" b="1" i="1">
                  <a:latin typeface="Times New Roman" pitchFamily="18" charset="0"/>
                </a:rPr>
                <a:t>T</a:t>
              </a:r>
              <a:r>
                <a:rPr lang="en-US" altLang="zh-CN" sz="2000" b="1" baseline="-25000">
                  <a:latin typeface="Times New Roman" pitchFamily="18" charset="0"/>
                </a:rPr>
                <a:t>s</a:t>
              </a:r>
              <a:endParaRPr lang="en-US" altLang="zh-CN" sz="3600" b="1" baseline="-25000"/>
            </a:p>
          </p:txBody>
        </p:sp>
        <p:grpSp>
          <p:nvGrpSpPr>
            <p:cNvPr id="3" name="Group 16"/>
            <p:cNvGrpSpPr>
              <a:grpSpLocks/>
            </p:cNvGrpSpPr>
            <p:nvPr/>
          </p:nvGrpSpPr>
          <p:grpSpPr bwMode="auto">
            <a:xfrm>
              <a:off x="3975" y="2907"/>
              <a:ext cx="995" cy="232"/>
              <a:chOff x="7192" y="11557"/>
              <a:chExt cx="1806" cy="377"/>
            </a:xfrm>
          </p:grpSpPr>
          <p:sp>
            <p:nvSpPr>
              <p:cNvPr id="40977" name="Text Box 17"/>
              <p:cNvSpPr txBox="1">
                <a:spLocks noChangeArrowheads="1"/>
              </p:cNvSpPr>
              <p:nvPr/>
            </p:nvSpPr>
            <p:spPr bwMode="auto">
              <a:xfrm>
                <a:off x="7556" y="11557"/>
                <a:ext cx="936" cy="377"/>
              </a:xfrm>
              <a:prstGeom prst="rect">
                <a:avLst/>
              </a:prstGeom>
              <a:solidFill>
                <a:srgbClr val="FFFFFF"/>
              </a:solidFill>
              <a:ln w="9525">
                <a:solidFill>
                  <a:srgbClr val="000000"/>
                </a:solidFill>
                <a:miter lim="800000"/>
                <a:headEnd/>
                <a:tailEnd/>
              </a:ln>
            </p:spPr>
            <p:txBody>
              <a:bodyPr/>
              <a:lstStyle/>
              <a:p>
                <a:pPr algn="ctr"/>
                <a:r>
                  <a:rPr lang="zh-CN" altLang="en-US" b="1">
                    <a:latin typeface="Times New Roman" pitchFamily="18" charset="0"/>
                  </a:rPr>
                  <a:t>比较判决</a:t>
                </a:r>
                <a:endParaRPr lang="zh-CN" altLang="en-US" sz="3600" b="1"/>
              </a:p>
            </p:txBody>
          </p:sp>
          <p:sp>
            <p:nvSpPr>
              <p:cNvPr id="40978" name="Line 18"/>
              <p:cNvSpPr>
                <a:spLocks noChangeShapeType="1"/>
              </p:cNvSpPr>
              <p:nvPr/>
            </p:nvSpPr>
            <p:spPr bwMode="auto">
              <a:xfrm>
                <a:off x="8504" y="11740"/>
                <a:ext cx="494" cy="0"/>
              </a:xfrm>
              <a:prstGeom prst="line">
                <a:avLst/>
              </a:prstGeom>
              <a:noFill/>
              <a:ln w="9525">
                <a:solidFill>
                  <a:srgbClr val="000000"/>
                </a:solidFill>
                <a:round/>
                <a:headEnd/>
                <a:tailEnd type="triangle" w="med" len="med"/>
              </a:ln>
            </p:spPr>
            <p:txBody>
              <a:bodyPr/>
              <a:lstStyle/>
              <a:p>
                <a:endParaRPr lang="zh-CN" altLang="en-US" b="1"/>
              </a:p>
            </p:txBody>
          </p:sp>
          <p:sp>
            <p:nvSpPr>
              <p:cNvPr id="40979" name="Line 19"/>
              <p:cNvSpPr>
                <a:spLocks noChangeShapeType="1"/>
              </p:cNvSpPr>
              <p:nvPr/>
            </p:nvSpPr>
            <p:spPr bwMode="auto">
              <a:xfrm>
                <a:off x="7192" y="11754"/>
                <a:ext cx="338" cy="1"/>
              </a:xfrm>
              <a:prstGeom prst="line">
                <a:avLst/>
              </a:prstGeom>
              <a:noFill/>
              <a:ln w="9525">
                <a:solidFill>
                  <a:srgbClr val="000000"/>
                </a:solidFill>
                <a:round/>
                <a:headEnd/>
                <a:tailEnd type="triangle" w="med" len="med"/>
              </a:ln>
            </p:spPr>
            <p:txBody>
              <a:bodyPr/>
              <a:lstStyle/>
              <a:p>
                <a:endParaRPr lang="zh-CN" altLang="en-US" b="1"/>
              </a:p>
            </p:txBody>
          </p:sp>
        </p:grpSp>
        <p:grpSp>
          <p:nvGrpSpPr>
            <p:cNvPr id="4" name="Group 20"/>
            <p:cNvGrpSpPr>
              <a:grpSpLocks/>
            </p:cNvGrpSpPr>
            <p:nvPr/>
          </p:nvGrpSpPr>
          <p:grpSpPr bwMode="auto">
            <a:xfrm>
              <a:off x="1669" y="2509"/>
              <a:ext cx="2753" cy="458"/>
              <a:chOff x="3228" y="10907"/>
              <a:chExt cx="4995" cy="745"/>
            </a:xfrm>
          </p:grpSpPr>
          <p:sp>
            <p:nvSpPr>
              <p:cNvPr id="40981" name="Line 21"/>
              <p:cNvSpPr>
                <a:spLocks noChangeShapeType="1"/>
              </p:cNvSpPr>
              <p:nvPr/>
            </p:nvSpPr>
            <p:spPr bwMode="auto">
              <a:xfrm>
                <a:off x="6077" y="11118"/>
                <a:ext cx="454" cy="1"/>
              </a:xfrm>
              <a:prstGeom prst="line">
                <a:avLst/>
              </a:prstGeom>
              <a:noFill/>
              <a:ln w="9525">
                <a:solidFill>
                  <a:srgbClr val="000000"/>
                </a:solidFill>
                <a:round/>
                <a:headEnd/>
                <a:tailEnd type="triangle" w="med" len="med"/>
              </a:ln>
            </p:spPr>
            <p:txBody>
              <a:bodyPr/>
              <a:lstStyle/>
              <a:p>
                <a:endParaRPr lang="zh-CN" altLang="en-US" b="1"/>
              </a:p>
            </p:txBody>
          </p:sp>
          <p:grpSp>
            <p:nvGrpSpPr>
              <p:cNvPr id="5" name="Group 22"/>
              <p:cNvGrpSpPr>
                <a:grpSpLocks/>
              </p:cNvGrpSpPr>
              <p:nvPr/>
            </p:nvGrpSpPr>
            <p:grpSpPr bwMode="auto">
              <a:xfrm>
                <a:off x="3228" y="10907"/>
                <a:ext cx="4995" cy="745"/>
                <a:chOff x="3227" y="10907"/>
                <a:chExt cx="4995" cy="745"/>
              </a:xfrm>
            </p:grpSpPr>
            <p:sp>
              <p:nvSpPr>
                <p:cNvPr id="40983" name="Line 23"/>
                <p:cNvSpPr>
                  <a:spLocks noChangeShapeType="1"/>
                </p:cNvSpPr>
                <p:nvPr/>
              </p:nvSpPr>
              <p:spPr bwMode="auto">
                <a:xfrm flipV="1">
                  <a:off x="3227" y="11104"/>
                  <a:ext cx="614" cy="13"/>
                </a:xfrm>
                <a:prstGeom prst="line">
                  <a:avLst/>
                </a:prstGeom>
                <a:noFill/>
                <a:ln w="9525">
                  <a:solidFill>
                    <a:srgbClr val="000000"/>
                  </a:solidFill>
                  <a:round/>
                  <a:headEnd/>
                  <a:tailEnd type="triangle" w="med" len="med"/>
                </a:ln>
              </p:spPr>
              <p:txBody>
                <a:bodyPr/>
                <a:lstStyle/>
                <a:p>
                  <a:endParaRPr lang="zh-CN" altLang="en-US" b="1"/>
                </a:p>
              </p:txBody>
            </p:sp>
            <p:sp>
              <p:nvSpPr>
                <p:cNvPr id="40984" name="Line 24"/>
                <p:cNvSpPr>
                  <a:spLocks noChangeShapeType="1"/>
                </p:cNvSpPr>
                <p:nvPr/>
              </p:nvSpPr>
              <p:spPr bwMode="auto">
                <a:xfrm flipV="1">
                  <a:off x="4267" y="11104"/>
                  <a:ext cx="871" cy="13"/>
                </a:xfrm>
                <a:prstGeom prst="line">
                  <a:avLst/>
                </a:prstGeom>
                <a:noFill/>
                <a:ln w="9525">
                  <a:solidFill>
                    <a:srgbClr val="000000"/>
                  </a:solidFill>
                  <a:round/>
                  <a:headEnd/>
                  <a:tailEnd type="triangle" w="med" len="med"/>
                </a:ln>
              </p:spPr>
              <p:txBody>
                <a:bodyPr/>
                <a:lstStyle/>
                <a:p>
                  <a:endParaRPr lang="zh-CN" altLang="en-US" b="1"/>
                </a:p>
              </p:txBody>
            </p:sp>
            <p:sp>
              <p:nvSpPr>
                <p:cNvPr id="40985" name="Line 25"/>
                <p:cNvSpPr>
                  <a:spLocks noChangeShapeType="1"/>
                </p:cNvSpPr>
                <p:nvPr/>
              </p:nvSpPr>
              <p:spPr bwMode="auto">
                <a:xfrm flipV="1">
                  <a:off x="7010" y="11118"/>
                  <a:ext cx="1212" cy="1"/>
                </a:xfrm>
                <a:prstGeom prst="line">
                  <a:avLst/>
                </a:prstGeom>
                <a:noFill/>
                <a:ln w="9525">
                  <a:solidFill>
                    <a:srgbClr val="000000"/>
                  </a:solidFill>
                  <a:round/>
                  <a:headEnd/>
                  <a:tailEnd type="triangle" w="med" len="med"/>
                </a:ln>
              </p:spPr>
              <p:txBody>
                <a:bodyPr/>
                <a:lstStyle/>
                <a:p>
                  <a:endParaRPr lang="zh-CN" altLang="en-US" b="1"/>
                </a:p>
              </p:txBody>
            </p:sp>
            <p:sp>
              <p:nvSpPr>
                <p:cNvPr id="40986" name="Line 26"/>
                <p:cNvSpPr>
                  <a:spLocks noChangeShapeType="1"/>
                </p:cNvSpPr>
                <p:nvPr/>
              </p:nvSpPr>
              <p:spPr bwMode="auto">
                <a:xfrm flipV="1">
                  <a:off x="4059" y="11301"/>
                  <a:ext cx="1" cy="351"/>
                </a:xfrm>
                <a:prstGeom prst="line">
                  <a:avLst/>
                </a:prstGeom>
                <a:noFill/>
                <a:ln w="9525">
                  <a:solidFill>
                    <a:srgbClr val="000000"/>
                  </a:solidFill>
                  <a:round/>
                  <a:headEnd/>
                  <a:tailEnd type="triangle" w="med" len="med"/>
                </a:ln>
              </p:spPr>
              <p:txBody>
                <a:bodyPr/>
                <a:lstStyle/>
                <a:p>
                  <a:endParaRPr lang="zh-CN" altLang="en-US" b="1"/>
                </a:p>
              </p:txBody>
            </p:sp>
            <p:sp>
              <p:nvSpPr>
                <p:cNvPr id="40987" name="Line 27"/>
                <p:cNvSpPr>
                  <a:spLocks noChangeShapeType="1"/>
                </p:cNvSpPr>
                <p:nvPr/>
              </p:nvSpPr>
              <p:spPr bwMode="auto">
                <a:xfrm flipV="1">
                  <a:off x="6771" y="11287"/>
                  <a:ext cx="3" cy="351"/>
                </a:xfrm>
                <a:prstGeom prst="line">
                  <a:avLst/>
                </a:prstGeom>
                <a:noFill/>
                <a:ln w="9525">
                  <a:solidFill>
                    <a:srgbClr val="000000"/>
                  </a:solidFill>
                  <a:round/>
                  <a:headEnd/>
                  <a:tailEnd type="triangle" w="med" len="med"/>
                </a:ln>
              </p:spPr>
              <p:txBody>
                <a:bodyPr/>
                <a:lstStyle/>
                <a:p>
                  <a:endParaRPr lang="zh-CN" altLang="en-US" b="1"/>
                </a:p>
              </p:txBody>
            </p:sp>
            <p:sp>
              <p:nvSpPr>
                <p:cNvPr id="40988" name="AutoShape 28"/>
                <p:cNvSpPr>
                  <a:spLocks noChangeArrowheads="1"/>
                </p:cNvSpPr>
                <p:nvPr/>
              </p:nvSpPr>
              <p:spPr bwMode="auto">
                <a:xfrm>
                  <a:off x="3839" y="10907"/>
                  <a:ext cx="429" cy="414"/>
                </a:xfrm>
                <a:prstGeom prst="flowChartSummingJunction">
                  <a:avLst/>
                </a:prstGeom>
                <a:solidFill>
                  <a:srgbClr val="FFFFFF"/>
                </a:solidFill>
                <a:ln w="9525">
                  <a:solidFill>
                    <a:srgbClr val="000000"/>
                  </a:solidFill>
                  <a:round/>
                  <a:headEnd/>
                  <a:tailEnd/>
                </a:ln>
              </p:spPr>
              <p:txBody>
                <a:bodyPr/>
                <a:lstStyle/>
                <a:p>
                  <a:endParaRPr lang="zh-CN" altLang="en-US" b="1"/>
                </a:p>
              </p:txBody>
            </p:sp>
            <p:sp>
              <p:nvSpPr>
                <p:cNvPr id="40989" name="AutoShape 29"/>
                <p:cNvSpPr>
                  <a:spLocks noChangeArrowheads="1"/>
                </p:cNvSpPr>
                <p:nvPr/>
              </p:nvSpPr>
              <p:spPr bwMode="auto">
                <a:xfrm>
                  <a:off x="6545" y="10907"/>
                  <a:ext cx="442" cy="428"/>
                </a:xfrm>
                <a:prstGeom prst="flowChartOr">
                  <a:avLst/>
                </a:prstGeom>
                <a:solidFill>
                  <a:srgbClr val="FFFFFF"/>
                </a:solidFill>
                <a:ln w="9525">
                  <a:solidFill>
                    <a:srgbClr val="000000"/>
                  </a:solidFill>
                  <a:round/>
                  <a:headEnd/>
                  <a:tailEnd/>
                </a:ln>
              </p:spPr>
              <p:txBody>
                <a:bodyPr/>
                <a:lstStyle/>
                <a:p>
                  <a:endParaRPr lang="zh-CN" altLang="en-US" b="1"/>
                </a:p>
              </p:txBody>
            </p:sp>
            <p:sp>
              <p:nvSpPr>
                <p:cNvPr id="40990" name="Text Box 30"/>
                <p:cNvSpPr txBox="1">
                  <a:spLocks noChangeArrowheads="1"/>
                </p:cNvSpPr>
                <p:nvPr/>
              </p:nvSpPr>
              <p:spPr bwMode="auto">
                <a:xfrm>
                  <a:off x="5138" y="10910"/>
                  <a:ext cx="949" cy="390"/>
                </a:xfrm>
                <a:prstGeom prst="rect">
                  <a:avLst/>
                </a:prstGeom>
                <a:solidFill>
                  <a:srgbClr val="FFFFFF"/>
                </a:solidFill>
                <a:ln w="9525">
                  <a:solidFill>
                    <a:srgbClr val="000000"/>
                  </a:solidFill>
                  <a:miter lim="800000"/>
                  <a:headEnd/>
                  <a:tailEnd/>
                </a:ln>
              </p:spPr>
              <p:txBody>
                <a:bodyPr/>
                <a:lstStyle/>
                <a:p>
                  <a:pPr algn="ctr"/>
                  <a:r>
                    <a:rPr lang="zh-CN" altLang="en-US" sz="2000" b="1">
                      <a:latin typeface="Times New Roman" pitchFamily="18" charset="0"/>
                    </a:rPr>
                    <a:t>积分器</a:t>
                  </a:r>
                  <a:endParaRPr lang="zh-CN" altLang="en-US" sz="3600" b="1"/>
                </a:p>
              </p:txBody>
            </p:sp>
          </p:grpSp>
        </p:grpSp>
        <p:grpSp>
          <p:nvGrpSpPr>
            <p:cNvPr id="6" name="Group 31"/>
            <p:cNvGrpSpPr>
              <a:grpSpLocks/>
            </p:cNvGrpSpPr>
            <p:nvPr/>
          </p:nvGrpSpPr>
          <p:grpSpPr bwMode="auto">
            <a:xfrm>
              <a:off x="1653" y="3305"/>
              <a:ext cx="2753" cy="457"/>
              <a:chOff x="3228" y="10907"/>
              <a:chExt cx="4995" cy="745"/>
            </a:xfrm>
          </p:grpSpPr>
          <p:sp>
            <p:nvSpPr>
              <p:cNvPr id="40992" name="Line 32"/>
              <p:cNvSpPr>
                <a:spLocks noChangeShapeType="1"/>
              </p:cNvSpPr>
              <p:nvPr/>
            </p:nvSpPr>
            <p:spPr bwMode="auto">
              <a:xfrm>
                <a:off x="6077" y="11118"/>
                <a:ext cx="454" cy="1"/>
              </a:xfrm>
              <a:prstGeom prst="line">
                <a:avLst/>
              </a:prstGeom>
              <a:noFill/>
              <a:ln w="9525">
                <a:solidFill>
                  <a:srgbClr val="000000"/>
                </a:solidFill>
                <a:round/>
                <a:headEnd/>
                <a:tailEnd type="triangle" w="med" len="med"/>
              </a:ln>
            </p:spPr>
            <p:txBody>
              <a:bodyPr/>
              <a:lstStyle/>
              <a:p>
                <a:endParaRPr lang="zh-CN" altLang="en-US" b="1"/>
              </a:p>
            </p:txBody>
          </p:sp>
          <p:grpSp>
            <p:nvGrpSpPr>
              <p:cNvPr id="7" name="Group 33"/>
              <p:cNvGrpSpPr>
                <a:grpSpLocks/>
              </p:cNvGrpSpPr>
              <p:nvPr/>
            </p:nvGrpSpPr>
            <p:grpSpPr bwMode="auto">
              <a:xfrm>
                <a:off x="3228" y="10907"/>
                <a:ext cx="4995" cy="745"/>
                <a:chOff x="3227" y="10907"/>
                <a:chExt cx="4995" cy="745"/>
              </a:xfrm>
            </p:grpSpPr>
            <p:sp>
              <p:nvSpPr>
                <p:cNvPr id="40994" name="Line 34"/>
                <p:cNvSpPr>
                  <a:spLocks noChangeShapeType="1"/>
                </p:cNvSpPr>
                <p:nvPr/>
              </p:nvSpPr>
              <p:spPr bwMode="auto">
                <a:xfrm flipV="1">
                  <a:off x="3227" y="11104"/>
                  <a:ext cx="614" cy="13"/>
                </a:xfrm>
                <a:prstGeom prst="line">
                  <a:avLst/>
                </a:prstGeom>
                <a:noFill/>
                <a:ln w="9525">
                  <a:solidFill>
                    <a:srgbClr val="000000"/>
                  </a:solidFill>
                  <a:round/>
                  <a:headEnd/>
                  <a:tailEnd type="triangle" w="med" len="med"/>
                </a:ln>
              </p:spPr>
              <p:txBody>
                <a:bodyPr/>
                <a:lstStyle/>
                <a:p>
                  <a:endParaRPr lang="zh-CN" altLang="en-US" b="1"/>
                </a:p>
              </p:txBody>
            </p:sp>
            <p:sp>
              <p:nvSpPr>
                <p:cNvPr id="40995" name="Line 35"/>
                <p:cNvSpPr>
                  <a:spLocks noChangeShapeType="1"/>
                </p:cNvSpPr>
                <p:nvPr/>
              </p:nvSpPr>
              <p:spPr bwMode="auto">
                <a:xfrm flipV="1">
                  <a:off x="4267" y="11104"/>
                  <a:ext cx="871" cy="13"/>
                </a:xfrm>
                <a:prstGeom prst="line">
                  <a:avLst/>
                </a:prstGeom>
                <a:noFill/>
                <a:ln w="9525">
                  <a:solidFill>
                    <a:srgbClr val="000000"/>
                  </a:solidFill>
                  <a:round/>
                  <a:headEnd/>
                  <a:tailEnd type="triangle" w="med" len="med"/>
                </a:ln>
              </p:spPr>
              <p:txBody>
                <a:bodyPr/>
                <a:lstStyle/>
                <a:p>
                  <a:endParaRPr lang="zh-CN" altLang="en-US" b="1"/>
                </a:p>
              </p:txBody>
            </p:sp>
            <p:sp>
              <p:nvSpPr>
                <p:cNvPr id="40996" name="Line 36"/>
                <p:cNvSpPr>
                  <a:spLocks noChangeShapeType="1"/>
                </p:cNvSpPr>
                <p:nvPr/>
              </p:nvSpPr>
              <p:spPr bwMode="auto">
                <a:xfrm flipV="1">
                  <a:off x="7010" y="11118"/>
                  <a:ext cx="1212" cy="1"/>
                </a:xfrm>
                <a:prstGeom prst="line">
                  <a:avLst/>
                </a:prstGeom>
                <a:noFill/>
                <a:ln w="9525">
                  <a:solidFill>
                    <a:srgbClr val="000000"/>
                  </a:solidFill>
                  <a:round/>
                  <a:headEnd/>
                  <a:tailEnd type="triangle" w="med" len="med"/>
                </a:ln>
              </p:spPr>
              <p:txBody>
                <a:bodyPr/>
                <a:lstStyle/>
                <a:p>
                  <a:endParaRPr lang="zh-CN" altLang="en-US" b="1"/>
                </a:p>
              </p:txBody>
            </p:sp>
            <p:sp>
              <p:nvSpPr>
                <p:cNvPr id="40997" name="Line 37"/>
                <p:cNvSpPr>
                  <a:spLocks noChangeShapeType="1"/>
                </p:cNvSpPr>
                <p:nvPr/>
              </p:nvSpPr>
              <p:spPr bwMode="auto">
                <a:xfrm flipV="1">
                  <a:off x="4059" y="11301"/>
                  <a:ext cx="1" cy="351"/>
                </a:xfrm>
                <a:prstGeom prst="line">
                  <a:avLst/>
                </a:prstGeom>
                <a:noFill/>
                <a:ln w="9525">
                  <a:solidFill>
                    <a:srgbClr val="000000"/>
                  </a:solidFill>
                  <a:round/>
                  <a:headEnd/>
                  <a:tailEnd type="triangle" w="med" len="med"/>
                </a:ln>
              </p:spPr>
              <p:txBody>
                <a:bodyPr/>
                <a:lstStyle/>
                <a:p>
                  <a:endParaRPr lang="zh-CN" altLang="en-US" b="1"/>
                </a:p>
              </p:txBody>
            </p:sp>
            <p:sp>
              <p:nvSpPr>
                <p:cNvPr id="40998" name="Line 38"/>
                <p:cNvSpPr>
                  <a:spLocks noChangeShapeType="1"/>
                </p:cNvSpPr>
                <p:nvPr/>
              </p:nvSpPr>
              <p:spPr bwMode="auto">
                <a:xfrm flipV="1">
                  <a:off x="6771" y="11287"/>
                  <a:ext cx="3" cy="351"/>
                </a:xfrm>
                <a:prstGeom prst="line">
                  <a:avLst/>
                </a:prstGeom>
                <a:noFill/>
                <a:ln w="9525">
                  <a:solidFill>
                    <a:srgbClr val="000000"/>
                  </a:solidFill>
                  <a:round/>
                  <a:headEnd/>
                  <a:tailEnd type="triangle" w="med" len="med"/>
                </a:ln>
              </p:spPr>
              <p:txBody>
                <a:bodyPr/>
                <a:lstStyle/>
                <a:p>
                  <a:endParaRPr lang="zh-CN" altLang="en-US" b="1"/>
                </a:p>
              </p:txBody>
            </p:sp>
            <p:sp>
              <p:nvSpPr>
                <p:cNvPr id="40999" name="AutoShape 39"/>
                <p:cNvSpPr>
                  <a:spLocks noChangeArrowheads="1"/>
                </p:cNvSpPr>
                <p:nvPr/>
              </p:nvSpPr>
              <p:spPr bwMode="auto">
                <a:xfrm>
                  <a:off x="3839" y="10907"/>
                  <a:ext cx="429" cy="414"/>
                </a:xfrm>
                <a:prstGeom prst="flowChartSummingJunction">
                  <a:avLst/>
                </a:prstGeom>
                <a:solidFill>
                  <a:srgbClr val="FFFFFF"/>
                </a:solidFill>
                <a:ln w="9525">
                  <a:solidFill>
                    <a:srgbClr val="000000"/>
                  </a:solidFill>
                  <a:round/>
                  <a:headEnd/>
                  <a:tailEnd/>
                </a:ln>
              </p:spPr>
              <p:txBody>
                <a:bodyPr/>
                <a:lstStyle/>
                <a:p>
                  <a:endParaRPr lang="zh-CN" altLang="en-US" b="1"/>
                </a:p>
              </p:txBody>
            </p:sp>
            <p:sp>
              <p:nvSpPr>
                <p:cNvPr id="41000" name="AutoShape 40"/>
                <p:cNvSpPr>
                  <a:spLocks noChangeArrowheads="1"/>
                </p:cNvSpPr>
                <p:nvPr/>
              </p:nvSpPr>
              <p:spPr bwMode="auto">
                <a:xfrm>
                  <a:off x="6545" y="10907"/>
                  <a:ext cx="442" cy="428"/>
                </a:xfrm>
                <a:prstGeom prst="flowChartOr">
                  <a:avLst/>
                </a:prstGeom>
                <a:solidFill>
                  <a:srgbClr val="FFFFFF"/>
                </a:solidFill>
                <a:ln w="9525">
                  <a:solidFill>
                    <a:srgbClr val="000000"/>
                  </a:solidFill>
                  <a:round/>
                  <a:headEnd/>
                  <a:tailEnd/>
                </a:ln>
              </p:spPr>
              <p:txBody>
                <a:bodyPr/>
                <a:lstStyle/>
                <a:p>
                  <a:endParaRPr lang="zh-CN" altLang="en-US" b="1"/>
                </a:p>
              </p:txBody>
            </p:sp>
            <p:sp>
              <p:nvSpPr>
                <p:cNvPr id="41001" name="Text Box 41"/>
                <p:cNvSpPr txBox="1">
                  <a:spLocks noChangeArrowheads="1"/>
                </p:cNvSpPr>
                <p:nvPr/>
              </p:nvSpPr>
              <p:spPr bwMode="auto">
                <a:xfrm>
                  <a:off x="5138" y="10910"/>
                  <a:ext cx="949" cy="390"/>
                </a:xfrm>
                <a:prstGeom prst="rect">
                  <a:avLst/>
                </a:prstGeom>
                <a:solidFill>
                  <a:srgbClr val="FFFFFF"/>
                </a:solidFill>
                <a:ln w="9525">
                  <a:solidFill>
                    <a:srgbClr val="000000"/>
                  </a:solidFill>
                  <a:miter lim="800000"/>
                  <a:headEnd/>
                  <a:tailEnd/>
                </a:ln>
              </p:spPr>
              <p:txBody>
                <a:bodyPr/>
                <a:lstStyle/>
                <a:p>
                  <a:pPr algn="ctr"/>
                  <a:r>
                    <a:rPr lang="zh-CN" altLang="en-US" sz="2000" b="1">
                      <a:latin typeface="Times New Roman" pitchFamily="18" charset="0"/>
                    </a:rPr>
                    <a:t>积分器</a:t>
                  </a:r>
                  <a:endParaRPr lang="zh-CN" altLang="en-US" sz="3600" b="1"/>
                </a:p>
              </p:txBody>
            </p:sp>
          </p:grpSp>
        </p:grpSp>
      </p:gr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p:txBody>
          <a:bodyPr/>
          <a:lstStyle/>
          <a:p>
            <a:r>
              <a:rPr lang="zh-CN" altLang="en-US" dirty="0" smtClean="0"/>
              <a:t>若此二进制信号的先验概率相等，则</a:t>
            </a:r>
          </a:p>
          <a:p>
            <a:pPr lvl="1"/>
            <a:endParaRPr lang="zh-CN" altLang="en-US" dirty="0" smtClean="0"/>
          </a:p>
          <a:p>
            <a:pPr lvl="1"/>
            <a:endParaRPr lang="en-US" altLang="zh-CN" dirty="0" smtClean="0"/>
          </a:p>
          <a:p>
            <a:pPr lvl="1"/>
            <a:endParaRPr lang="zh-CN" altLang="en-US" dirty="0" smtClean="0"/>
          </a:p>
          <a:p>
            <a:r>
              <a:rPr lang="zh-CN" altLang="en-US" dirty="0" smtClean="0"/>
              <a:t>最佳接收机的原理框图也可简化</a:t>
            </a:r>
            <a:endParaRPr lang="zh-CN" altLang="en-US" dirty="0"/>
          </a:p>
        </p:txBody>
      </p:sp>
      <p:sp>
        <p:nvSpPr>
          <p:cNvPr id="36" name="灯片编号占位符 5"/>
          <p:cNvSpPr>
            <a:spLocks noGrp="1"/>
          </p:cNvSpPr>
          <p:nvPr>
            <p:ph type="sldNum" sz="quarter" idx="12"/>
          </p:nvPr>
        </p:nvSpPr>
        <p:spPr/>
        <p:txBody>
          <a:bodyPr/>
          <a:lstStyle/>
          <a:p>
            <a:fld id="{6D6612B4-D3F2-4F62-8135-C84DF26AE90A}" type="slidenum">
              <a:rPr lang="en-US" altLang="zh-CN" smtClean="0"/>
              <a:pPr/>
              <a:t>25</a:t>
            </a:fld>
            <a:endParaRPr lang="en-US" altLang="zh-CN"/>
          </a:p>
        </p:txBody>
      </p:sp>
      <p:grpSp>
        <p:nvGrpSpPr>
          <p:cNvPr id="2" name="Group 37"/>
          <p:cNvGrpSpPr>
            <a:grpSpLocks/>
          </p:cNvGrpSpPr>
          <p:nvPr/>
        </p:nvGrpSpPr>
        <p:grpSpPr bwMode="auto">
          <a:xfrm>
            <a:off x="1037197" y="3952245"/>
            <a:ext cx="7110412" cy="3294062"/>
            <a:chOff x="1377" y="2727"/>
            <a:chExt cx="2644" cy="1287"/>
          </a:xfrm>
        </p:grpSpPr>
        <p:sp>
          <p:nvSpPr>
            <p:cNvPr id="41992" name="AutoShape 8"/>
            <p:cNvSpPr>
              <a:spLocks noChangeAspect="1" noChangeArrowheads="1"/>
            </p:cNvSpPr>
            <p:nvPr/>
          </p:nvSpPr>
          <p:spPr bwMode="auto">
            <a:xfrm>
              <a:off x="1377" y="2727"/>
              <a:ext cx="2644" cy="1287"/>
            </a:xfrm>
            <a:prstGeom prst="rect">
              <a:avLst/>
            </a:prstGeom>
            <a:noFill/>
            <a:ln w="9525">
              <a:noFill/>
              <a:miter lim="800000"/>
              <a:headEnd/>
              <a:tailEnd/>
            </a:ln>
          </p:spPr>
          <p:txBody>
            <a:bodyPr/>
            <a:lstStyle/>
            <a:p>
              <a:endParaRPr lang="zh-CN" altLang="en-US" b="1"/>
            </a:p>
          </p:txBody>
        </p:sp>
        <p:sp>
          <p:nvSpPr>
            <p:cNvPr id="41993" name="Text Box 9"/>
            <p:cNvSpPr txBox="1">
              <a:spLocks noChangeArrowheads="1"/>
            </p:cNvSpPr>
            <p:nvPr/>
          </p:nvSpPr>
          <p:spPr bwMode="auto">
            <a:xfrm>
              <a:off x="1484" y="3158"/>
              <a:ext cx="288" cy="175"/>
            </a:xfrm>
            <a:prstGeom prst="rect">
              <a:avLst/>
            </a:prstGeom>
            <a:noFill/>
            <a:ln w="9525">
              <a:noFill/>
              <a:miter lim="800000"/>
              <a:headEnd/>
              <a:tailEnd/>
            </a:ln>
          </p:spPr>
          <p:txBody>
            <a:bodyPr/>
            <a:lstStyle/>
            <a:p>
              <a:pPr algn="just"/>
              <a:r>
                <a:rPr lang="en-US" altLang="zh-CN" sz="2000" b="1" i="1">
                  <a:latin typeface="Times New Roman" pitchFamily="18" charset="0"/>
                </a:rPr>
                <a:t>r</a:t>
              </a:r>
              <a:r>
                <a:rPr lang="en-US" altLang="zh-CN" sz="2000" b="1">
                  <a:latin typeface="Times New Roman" pitchFamily="18" charset="0"/>
                </a:rPr>
                <a:t>(t)</a:t>
              </a:r>
              <a:endParaRPr lang="en-US" altLang="zh-CN" sz="3600" b="1"/>
            </a:p>
          </p:txBody>
        </p:sp>
        <p:sp>
          <p:nvSpPr>
            <p:cNvPr id="41994" name="Line 10"/>
            <p:cNvSpPr>
              <a:spLocks noChangeShapeType="1"/>
            </p:cNvSpPr>
            <p:nvPr/>
          </p:nvSpPr>
          <p:spPr bwMode="auto">
            <a:xfrm>
              <a:off x="3106" y="3434"/>
              <a:ext cx="307" cy="0"/>
            </a:xfrm>
            <a:prstGeom prst="line">
              <a:avLst/>
            </a:prstGeom>
            <a:noFill/>
            <a:ln w="9525">
              <a:solidFill>
                <a:srgbClr val="000000"/>
              </a:solidFill>
              <a:round/>
              <a:headEnd/>
              <a:tailEnd type="triangle" w="med" len="med"/>
            </a:ln>
          </p:spPr>
          <p:txBody>
            <a:bodyPr/>
            <a:lstStyle/>
            <a:p>
              <a:endParaRPr lang="zh-CN" altLang="en-US" b="1"/>
            </a:p>
          </p:txBody>
        </p:sp>
        <p:grpSp>
          <p:nvGrpSpPr>
            <p:cNvPr id="3" name="Group 12"/>
            <p:cNvGrpSpPr>
              <a:grpSpLocks/>
            </p:cNvGrpSpPr>
            <p:nvPr/>
          </p:nvGrpSpPr>
          <p:grpSpPr bwMode="auto">
            <a:xfrm>
              <a:off x="1527" y="2781"/>
              <a:ext cx="2328" cy="1042"/>
              <a:chOff x="2682" y="10555"/>
              <a:chExt cx="5045" cy="2474"/>
            </a:xfrm>
          </p:grpSpPr>
          <p:sp>
            <p:nvSpPr>
              <p:cNvPr id="41997" name="Text Box 13"/>
              <p:cNvSpPr txBox="1">
                <a:spLocks noChangeArrowheads="1"/>
              </p:cNvSpPr>
              <p:nvPr/>
            </p:nvSpPr>
            <p:spPr bwMode="auto">
              <a:xfrm>
                <a:off x="3772" y="11228"/>
                <a:ext cx="625" cy="416"/>
              </a:xfrm>
              <a:prstGeom prst="rect">
                <a:avLst/>
              </a:prstGeom>
              <a:noFill/>
              <a:ln w="9525">
                <a:noFill/>
                <a:miter lim="800000"/>
                <a:headEnd/>
                <a:tailEnd/>
              </a:ln>
            </p:spPr>
            <p:txBody>
              <a:bodyPr/>
              <a:lstStyle/>
              <a:p>
                <a:pPr algn="just"/>
                <a:r>
                  <a:rPr lang="en-US" altLang="zh-CN" sz="2000" b="1" i="1">
                    <a:latin typeface="Times New Roman" pitchFamily="18" charset="0"/>
                  </a:rPr>
                  <a:t>S</a:t>
                </a:r>
                <a:r>
                  <a:rPr lang="en-US" altLang="zh-CN" sz="2000" b="1" baseline="-25000">
                    <a:latin typeface="Times New Roman" pitchFamily="18" charset="0"/>
                  </a:rPr>
                  <a:t>0</a:t>
                </a:r>
                <a:r>
                  <a:rPr lang="en-US" altLang="zh-CN" sz="2000" b="1">
                    <a:latin typeface="Times New Roman" pitchFamily="18" charset="0"/>
                  </a:rPr>
                  <a:t>(</a:t>
                </a:r>
                <a:r>
                  <a:rPr lang="en-US" altLang="zh-CN" sz="2000" b="1" i="1">
                    <a:latin typeface="Times New Roman" pitchFamily="18" charset="0"/>
                  </a:rPr>
                  <a:t>t</a:t>
                </a:r>
                <a:r>
                  <a:rPr lang="en-US" altLang="zh-CN" sz="2000" b="1">
                    <a:latin typeface="Times New Roman" pitchFamily="18" charset="0"/>
                  </a:rPr>
                  <a:t>)</a:t>
                </a:r>
                <a:endParaRPr lang="en-US" altLang="zh-CN" sz="3600" b="1"/>
              </a:p>
            </p:txBody>
          </p:sp>
          <p:sp>
            <p:nvSpPr>
              <p:cNvPr id="41998" name="Text Box 14"/>
              <p:cNvSpPr txBox="1">
                <a:spLocks noChangeArrowheads="1"/>
              </p:cNvSpPr>
              <p:nvPr/>
            </p:nvSpPr>
            <p:spPr bwMode="auto">
              <a:xfrm>
                <a:off x="3826" y="12613"/>
                <a:ext cx="624" cy="416"/>
              </a:xfrm>
              <a:prstGeom prst="rect">
                <a:avLst/>
              </a:prstGeom>
              <a:noFill/>
              <a:ln w="9525">
                <a:noFill/>
                <a:miter lim="800000"/>
                <a:headEnd/>
                <a:tailEnd/>
              </a:ln>
            </p:spPr>
            <p:txBody>
              <a:bodyPr/>
              <a:lstStyle/>
              <a:p>
                <a:pPr algn="just"/>
                <a:r>
                  <a:rPr lang="en-US" altLang="zh-CN" sz="2000" b="1" i="1" dirty="0">
                    <a:latin typeface="Times New Roman" pitchFamily="18" charset="0"/>
                  </a:rPr>
                  <a:t>S</a:t>
                </a:r>
                <a:r>
                  <a:rPr lang="en-US" altLang="zh-CN" sz="2000" b="1" baseline="-25000" dirty="0">
                    <a:latin typeface="Times New Roman" pitchFamily="18" charset="0"/>
                  </a:rPr>
                  <a:t>1</a:t>
                </a:r>
                <a:r>
                  <a:rPr lang="en-US" altLang="zh-CN" sz="2000" b="1" dirty="0">
                    <a:latin typeface="Times New Roman" pitchFamily="18" charset="0"/>
                  </a:rPr>
                  <a:t>(</a:t>
                </a:r>
                <a:r>
                  <a:rPr lang="en-US" altLang="zh-CN" sz="2000" b="1" i="1" dirty="0">
                    <a:latin typeface="Times New Roman" pitchFamily="18" charset="0"/>
                  </a:rPr>
                  <a:t>t</a:t>
                </a:r>
                <a:r>
                  <a:rPr lang="en-US" altLang="zh-CN" sz="2000" b="1" dirty="0">
                    <a:latin typeface="Times New Roman" pitchFamily="18" charset="0"/>
                  </a:rPr>
                  <a:t>)</a:t>
                </a:r>
                <a:endParaRPr lang="en-US" altLang="zh-CN" sz="3600" b="1" dirty="0"/>
              </a:p>
            </p:txBody>
          </p:sp>
          <p:sp>
            <p:nvSpPr>
              <p:cNvPr id="41999" name="Line 15"/>
              <p:cNvSpPr>
                <a:spLocks noChangeShapeType="1"/>
              </p:cNvSpPr>
              <p:nvPr/>
            </p:nvSpPr>
            <p:spPr bwMode="auto">
              <a:xfrm flipV="1">
                <a:off x="4085" y="12268"/>
                <a:ext cx="0" cy="352"/>
              </a:xfrm>
              <a:prstGeom prst="line">
                <a:avLst/>
              </a:prstGeom>
              <a:noFill/>
              <a:ln w="9525">
                <a:solidFill>
                  <a:srgbClr val="000000"/>
                </a:solidFill>
                <a:round/>
                <a:headEnd/>
                <a:tailEnd type="triangle" w="med" len="med"/>
              </a:ln>
            </p:spPr>
            <p:txBody>
              <a:bodyPr/>
              <a:lstStyle/>
              <a:p>
                <a:endParaRPr lang="zh-CN" altLang="en-US" b="1"/>
              </a:p>
            </p:txBody>
          </p:sp>
          <p:sp>
            <p:nvSpPr>
              <p:cNvPr id="42000" name="Line 16"/>
              <p:cNvSpPr>
                <a:spLocks noChangeShapeType="1"/>
              </p:cNvSpPr>
              <p:nvPr/>
            </p:nvSpPr>
            <p:spPr bwMode="auto">
              <a:xfrm flipV="1">
                <a:off x="4085" y="10968"/>
                <a:ext cx="2" cy="351"/>
              </a:xfrm>
              <a:prstGeom prst="line">
                <a:avLst/>
              </a:prstGeom>
              <a:noFill/>
              <a:ln w="9525">
                <a:solidFill>
                  <a:srgbClr val="000000"/>
                </a:solidFill>
                <a:round/>
                <a:headEnd/>
                <a:tailEnd type="triangle" w="med" len="med"/>
              </a:ln>
            </p:spPr>
            <p:txBody>
              <a:bodyPr/>
              <a:lstStyle/>
              <a:p>
                <a:endParaRPr lang="zh-CN" altLang="en-US" b="1"/>
              </a:p>
            </p:txBody>
          </p:sp>
          <p:sp>
            <p:nvSpPr>
              <p:cNvPr id="42001" name="Line 17"/>
              <p:cNvSpPr>
                <a:spLocks noChangeShapeType="1"/>
              </p:cNvSpPr>
              <p:nvPr/>
            </p:nvSpPr>
            <p:spPr bwMode="auto">
              <a:xfrm>
                <a:off x="3252" y="10772"/>
                <a:ext cx="0" cy="1302"/>
              </a:xfrm>
              <a:prstGeom prst="line">
                <a:avLst/>
              </a:prstGeom>
              <a:noFill/>
              <a:ln w="9525">
                <a:solidFill>
                  <a:srgbClr val="000000"/>
                </a:solidFill>
                <a:round/>
                <a:headEnd/>
                <a:tailEnd/>
              </a:ln>
            </p:spPr>
            <p:txBody>
              <a:bodyPr/>
              <a:lstStyle/>
              <a:p>
                <a:endParaRPr lang="zh-CN" altLang="en-US" b="1"/>
              </a:p>
            </p:txBody>
          </p:sp>
          <p:grpSp>
            <p:nvGrpSpPr>
              <p:cNvPr id="4" name="Group 18"/>
              <p:cNvGrpSpPr>
                <a:grpSpLocks/>
              </p:cNvGrpSpPr>
              <p:nvPr/>
            </p:nvGrpSpPr>
            <p:grpSpPr bwMode="auto">
              <a:xfrm>
                <a:off x="2682" y="10555"/>
                <a:ext cx="5045" cy="1724"/>
                <a:chOff x="2682" y="10555"/>
                <a:chExt cx="5045" cy="1724"/>
              </a:xfrm>
            </p:grpSpPr>
            <p:sp>
              <p:nvSpPr>
                <p:cNvPr id="42003" name="Text Box 19"/>
                <p:cNvSpPr txBox="1">
                  <a:spLocks noChangeArrowheads="1"/>
                </p:cNvSpPr>
                <p:nvPr/>
              </p:nvSpPr>
              <p:spPr bwMode="auto">
                <a:xfrm>
                  <a:off x="5140" y="10577"/>
                  <a:ext cx="949" cy="391"/>
                </a:xfrm>
                <a:prstGeom prst="rect">
                  <a:avLst/>
                </a:prstGeom>
                <a:solidFill>
                  <a:srgbClr val="FFFFFF"/>
                </a:solidFill>
                <a:ln w="9525">
                  <a:solidFill>
                    <a:srgbClr val="000000"/>
                  </a:solidFill>
                  <a:miter lim="800000"/>
                  <a:headEnd/>
                  <a:tailEnd/>
                </a:ln>
              </p:spPr>
              <p:txBody>
                <a:bodyPr/>
                <a:lstStyle/>
                <a:p>
                  <a:pPr algn="ctr"/>
                  <a:r>
                    <a:rPr lang="zh-CN" altLang="en-US" sz="2000" b="1">
                      <a:latin typeface="Times New Roman" pitchFamily="18" charset="0"/>
                    </a:rPr>
                    <a:t>积分器</a:t>
                  </a:r>
                  <a:endParaRPr lang="zh-CN" altLang="en-US" sz="3600" b="1"/>
                </a:p>
              </p:txBody>
            </p:sp>
            <p:sp>
              <p:nvSpPr>
                <p:cNvPr id="42004" name="Line 20"/>
                <p:cNvSpPr>
                  <a:spLocks noChangeShapeType="1"/>
                </p:cNvSpPr>
                <p:nvPr/>
              </p:nvSpPr>
              <p:spPr bwMode="auto">
                <a:xfrm>
                  <a:off x="6103" y="10771"/>
                  <a:ext cx="664" cy="1"/>
                </a:xfrm>
                <a:prstGeom prst="line">
                  <a:avLst/>
                </a:prstGeom>
                <a:noFill/>
                <a:ln w="9525">
                  <a:solidFill>
                    <a:srgbClr val="000000"/>
                  </a:solidFill>
                  <a:round/>
                  <a:headEnd/>
                  <a:tailEnd type="triangle" w="med" len="med"/>
                </a:ln>
              </p:spPr>
              <p:txBody>
                <a:bodyPr/>
                <a:lstStyle/>
                <a:p>
                  <a:endParaRPr lang="zh-CN" altLang="en-US" b="1"/>
                </a:p>
              </p:txBody>
            </p:sp>
            <p:sp>
              <p:nvSpPr>
                <p:cNvPr id="42005" name="Text Box 21"/>
                <p:cNvSpPr txBox="1">
                  <a:spLocks noChangeArrowheads="1"/>
                </p:cNvSpPr>
                <p:nvPr/>
              </p:nvSpPr>
              <p:spPr bwMode="auto">
                <a:xfrm>
                  <a:off x="5140" y="11879"/>
                  <a:ext cx="949" cy="388"/>
                </a:xfrm>
                <a:prstGeom prst="rect">
                  <a:avLst/>
                </a:prstGeom>
                <a:solidFill>
                  <a:srgbClr val="FFFFFF"/>
                </a:solidFill>
                <a:ln w="9525">
                  <a:solidFill>
                    <a:srgbClr val="000000"/>
                  </a:solidFill>
                  <a:miter lim="800000"/>
                  <a:headEnd/>
                  <a:tailEnd/>
                </a:ln>
              </p:spPr>
              <p:txBody>
                <a:bodyPr/>
                <a:lstStyle/>
                <a:p>
                  <a:pPr algn="ctr"/>
                  <a:r>
                    <a:rPr lang="zh-CN" altLang="en-US" sz="2000" b="1">
                      <a:latin typeface="Times New Roman" pitchFamily="18" charset="0"/>
                    </a:rPr>
                    <a:t>积分器</a:t>
                  </a:r>
                  <a:endParaRPr lang="zh-CN" altLang="en-US" sz="3600" b="1"/>
                </a:p>
              </p:txBody>
            </p:sp>
            <p:grpSp>
              <p:nvGrpSpPr>
                <p:cNvPr id="5" name="Group 22"/>
                <p:cNvGrpSpPr>
                  <a:grpSpLocks/>
                </p:cNvGrpSpPr>
                <p:nvPr/>
              </p:nvGrpSpPr>
              <p:grpSpPr bwMode="auto">
                <a:xfrm>
                  <a:off x="6285" y="10787"/>
                  <a:ext cx="1442" cy="1288"/>
                  <a:chOff x="7556" y="11115"/>
                  <a:chExt cx="1442" cy="1287"/>
                </a:xfrm>
              </p:grpSpPr>
              <p:sp>
                <p:nvSpPr>
                  <p:cNvPr id="42007" name="Line 23"/>
                  <p:cNvSpPr>
                    <a:spLocks noChangeShapeType="1"/>
                  </p:cNvSpPr>
                  <p:nvPr/>
                </p:nvSpPr>
                <p:spPr bwMode="auto">
                  <a:xfrm flipH="1">
                    <a:off x="8024" y="11115"/>
                    <a:ext cx="12" cy="443"/>
                  </a:xfrm>
                  <a:prstGeom prst="line">
                    <a:avLst/>
                  </a:prstGeom>
                  <a:noFill/>
                  <a:ln w="9525">
                    <a:solidFill>
                      <a:srgbClr val="000000"/>
                    </a:solidFill>
                    <a:round/>
                    <a:headEnd/>
                    <a:tailEnd type="triangle" w="med" len="med"/>
                  </a:ln>
                </p:spPr>
                <p:txBody>
                  <a:bodyPr/>
                  <a:lstStyle/>
                  <a:p>
                    <a:endParaRPr lang="zh-CN" altLang="en-US" b="1"/>
                  </a:p>
                </p:txBody>
              </p:sp>
              <p:sp>
                <p:nvSpPr>
                  <p:cNvPr id="42008" name="Line 24"/>
                  <p:cNvSpPr>
                    <a:spLocks noChangeShapeType="1"/>
                  </p:cNvSpPr>
                  <p:nvPr/>
                </p:nvSpPr>
                <p:spPr bwMode="auto">
                  <a:xfrm flipV="1">
                    <a:off x="8036" y="11934"/>
                    <a:ext cx="1" cy="468"/>
                  </a:xfrm>
                  <a:prstGeom prst="line">
                    <a:avLst/>
                  </a:prstGeom>
                  <a:noFill/>
                  <a:ln w="9525">
                    <a:solidFill>
                      <a:srgbClr val="000000"/>
                    </a:solidFill>
                    <a:round/>
                    <a:headEnd/>
                    <a:tailEnd type="triangle" w="med" len="med"/>
                  </a:ln>
                </p:spPr>
                <p:txBody>
                  <a:bodyPr/>
                  <a:lstStyle/>
                  <a:p>
                    <a:endParaRPr lang="zh-CN" altLang="en-US" b="1"/>
                  </a:p>
                </p:txBody>
              </p:sp>
              <p:sp>
                <p:nvSpPr>
                  <p:cNvPr id="42009" name="Text Box 25"/>
                  <p:cNvSpPr txBox="1">
                    <a:spLocks noChangeArrowheads="1"/>
                  </p:cNvSpPr>
                  <p:nvPr/>
                </p:nvSpPr>
                <p:spPr bwMode="auto">
                  <a:xfrm>
                    <a:off x="7556" y="11558"/>
                    <a:ext cx="936" cy="377"/>
                  </a:xfrm>
                  <a:prstGeom prst="rect">
                    <a:avLst/>
                  </a:prstGeom>
                  <a:solidFill>
                    <a:srgbClr val="FFFFFF"/>
                  </a:solidFill>
                  <a:ln w="9525">
                    <a:solidFill>
                      <a:srgbClr val="000000"/>
                    </a:solidFill>
                    <a:miter lim="800000"/>
                    <a:headEnd/>
                    <a:tailEnd/>
                  </a:ln>
                </p:spPr>
                <p:txBody>
                  <a:bodyPr/>
                  <a:lstStyle/>
                  <a:p>
                    <a:pPr algn="ctr"/>
                    <a:r>
                      <a:rPr lang="zh-CN" altLang="en-US" b="1">
                        <a:latin typeface="Times New Roman" pitchFamily="18" charset="0"/>
                      </a:rPr>
                      <a:t>比较判决</a:t>
                    </a:r>
                    <a:endParaRPr lang="zh-CN" altLang="en-US" sz="3600" b="1"/>
                  </a:p>
                </p:txBody>
              </p:sp>
              <p:sp>
                <p:nvSpPr>
                  <p:cNvPr id="42010" name="Line 26"/>
                  <p:cNvSpPr>
                    <a:spLocks noChangeShapeType="1"/>
                  </p:cNvSpPr>
                  <p:nvPr/>
                </p:nvSpPr>
                <p:spPr bwMode="auto">
                  <a:xfrm>
                    <a:off x="8504" y="11740"/>
                    <a:ext cx="494" cy="0"/>
                  </a:xfrm>
                  <a:prstGeom prst="line">
                    <a:avLst/>
                  </a:prstGeom>
                  <a:noFill/>
                  <a:ln w="9525">
                    <a:solidFill>
                      <a:srgbClr val="000000"/>
                    </a:solidFill>
                    <a:round/>
                    <a:headEnd/>
                    <a:tailEnd type="triangle" w="med" len="med"/>
                  </a:ln>
                </p:spPr>
                <p:txBody>
                  <a:bodyPr/>
                  <a:lstStyle/>
                  <a:p>
                    <a:endParaRPr lang="zh-CN" altLang="en-US" b="1"/>
                  </a:p>
                </p:txBody>
              </p:sp>
            </p:grpSp>
            <p:grpSp>
              <p:nvGrpSpPr>
                <p:cNvPr id="6" name="Group 27"/>
                <p:cNvGrpSpPr>
                  <a:grpSpLocks/>
                </p:cNvGrpSpPr>
                <p:nvPr/>
              </p:nvGrpSpPr>
              <p:grpSpPr bwMode="auto">
                <a:xfrm>
                  <a:off x="2682" y="10555"/>
                  <a:ext cx="2484" cy="1724"/>
                  <a:chOff x="2682" y="10555"/>
                  <a:chExt cx="2484" cy="1724"/>
                </a:xfrm>
              </p:grpSpPr>
              <p:sp>
                <p:nvSpPr>
                  <p:cNvPr id="42012" name="Line 28"/>
                  <p:cNvSpPr>
                    <a:spLocks noChangeShapeType="1"/>
                  </p:cNvSpPr>
                  <p:nvPr/>
                </p:nvSpPr>
                <p:spPr bwMode="auto">
                  <a:xfrm>
                    <a:off x="3254" y="10771"/>
                    <a:ext cx="611" cy="1"/>
                  </a:xfrm>
                  <a:prstGeom prst="line">
                    <a:avLst/>
                  </a:prstGeom>
                  <a:noFill/>
                  <a:ln w="9525">
                    <a:solidFill>
                      <a:srgbClr val="000000"/>
                    </a:solidFill>
                    <a:round/>
                    <a:headEnd/>
                    <a:tailEnd type="triangle" w="med" len="med"/>
                  </a:ln>
                </p:spPr>
                <p:txBody>
                  <a:bodyPr/>
                  <a:lstStyle/>
                  <a:p>
                    <a:endParaRPr lang="zh-CN" altLang="en-US" b="1"/>
                  </a:p>
                </p:txBody>
              </p:sp>
              <p:sp>
                <p:nvSpPr>
                  <p:cNvPr id="42013" name="Line 29"/>
                  <p:cNvSpPr>
                    <a:spLocks noChangeShapeType="1"/>
                  </p:cNvSpPr>
                  <p:nvPr/>
                </p:nvSpPr>
                <p:spPr bwMode="auto">
                  <a:xfrm>
                    <a:off x="4307" y="10771"/>
                    <a:ext cx="859" cy="1"/>
                  </a:xfrm>
                  <a:prstGeom prst="line">
                    <a:avLst/>
                  </a:prstGeom>
                  <a:noFill/>
                  <a:ln w="9525">
                    <a:solidFill>
                      <a:srgbClr val="000000"/>
                    </a:solidFill>
                    <a:round/>
                    <a:headEnd/>
                    <a:tailEnd type="triangle" w="med" len="med"/>
                  </a:ln>
                </p:spPr>
                <p:txBody>
                  <a:bodyPr/>
                  <a:lstStyle/>
                  <a:p>
                    <a:endParaRPr lang="zh-CN" altLang="en-US" b="1"/>
                  </a:p>
                </p:txBody>
              </p:sp>
              <p:sp>
                <p:nvSpPr>
                  <p:cNvPr id="42014" name="Line 30"/>
                  <p:cNvSpPr>
                    <a:spLocks noChangeShapeType="1"/>
                  </p:cNvSpPr>
                  <p:nvPr/>
                </p:nvSpPr>
                <p:spPr bwMode="auto">
                  <a:xfrm>
                    <a:off x="3254" y="12073"/>
                    <a:ext cx="611" cy="1"/>
                  </a:xfrm>
                  <a:prstGeom prst="line">
                    <a:avLst/>
                  </a:prstGeom>
                  <a:noFill/>
                  <a:ln w="9525">
                    <a:solidFill>
                      <a:srgbClr val="000000"/>
                    </a:solidFill>
                    <a:round/>
                    <a:headEnd/>
                    <a:tailEnd type="triangle" w="med" len="med"/>
                  </a:ln>
                </p:spPr>
                <p:txBody>
                  <a:bodyPr/>
                  <a:lstStyle/>
                  <a:p>
                    <a:endParaRPr lang="zh-CN" altLang="en-US" b="1"/>
                  </a:p>
                </p:txBody>
              </p:sp>
              <p:sp>
                <p:nvSpPr>
                  <p:cNvPr id="42015" name="Line 31"/>
                  <p:cNvSpPr>
                    <a:spLocks noChangeShapeType="1"/>
                  </p:cNvSpPr>
                  <p:nvPr/>
                </p:nvSpPr>
                <p:spPr bwMode="auto">
                  <a:xfrm flipV="1">
                    <a:off x="4307" y="12073"/>
                    <a:ext cx="859" cy="1"/>
                  </a:xfrm>
                  <a:prstGeom prst="line">
                    <a:avLst/>
                  </a:prstGeom>
                  <a:noFill/>
                  <a:ln w="9525">
                    <a:solidFill>
                      <a:srgbClr val="000000"/>
                    </a:solidFill>
                    <a:round/>
                    <a:headEnd/>
                    <a:tailEnd type="triangle" w="med" len="med"/>
                  </a:ln>
                </p:spPr>
                <p:txBody>
                  <a:bodyPr/>
                  <a:lstStyle/>
                  <a:p>
                    <a:endParaRPr lang="zh-CN" altLang="en-US" b="1"/>
                  </a:p>
                </p:txBody>
              </p:sp>
              <p:sp>
                <p:nvSpPr>
                  <p:cNvPr id="42016" name="Line 32"/>
                  <p:cNvSpPr>
                    <a:spLocks noChangeShapeType="1"/>
                  </p:cNvSpPr>
                  <p:nvPr/>
                </p:nvSpPr>
                <p:spPr bwMode="auto">
                  <a:xfrm>
                    <a:off x="2682" y="11385"/>
                    <a:ext cx="584" cy="1"/>
                  </a:xfrm>
                  <a:prstGeom prst="line">
                    <a:avLst/>
                  </a:prstGeom>
                  <a:noFill/>
                  <a:ln w="9525">
                    <a:solidFill>
                      <a:srgbClr val="000000"/>
                    </a:solidFill>
                    <a:round/>
                    <a:headEnd/>
                    <a:tailEnd type="triangle" w="med" len="med"/>
                  </a:ln>
                </p:spPr>
                <p:txBody>
                  <a:bodyPr/>
                  <a:lstStyle/>
                  <a:p>
                    <a:endParaRPr lang="zh-CN" altLang="en-US" b="1"/>
                  </a:p>
                </p:txBody>
              </p:sp>
              <p:sp>
                <p:nvSpPr>
                  <p:cNvPr id="42017" name="AutoShape 33"/>
                  <p:cNvSpPr>
                    <a:spLocks noChangeArrowheads="1"/>
                  </p:cNvSpPr>
                  <p:nvPr/>
                </p:nvSpPr>
                <p:spPr bwMode="auto">
                  <a:xfrm>
                    <a:off x="3874" y="10555"/>
                    <a:ext cx="416" cy="413"/>
                  </a:xfrm>
                  <a:prstGeom prst="flowChartSummingJunction">
                    <a:avLst/>
                  </a:prstGeom>
                  <a:solidFill>
                    <a:srgbClr val="FFFFFF"/>
                  </a:solidFill>
                  <a:ln w="9525">
                    <a:solidFill>
                      <a:srgbClr val="000000"/>
                    </a:solidFill>
                    <a:round/>
                    <a:headEnd/>
                    <a:tailEnd/>
                  </a:ln>
                </p:spPr>
                <p:txBody>
                  <a:bodyPr/>
                  <a:lstStyle/>
                  <a:p>
                    <a:endParaRPr lang="zh-CN" altLang="en-US" b="1"/>
                  </a:p>
                </p:txBody>
              </p:sp>
              <p:sp>
                <p:nvSpPr>
                  <p:cNvPr id="42018" name="AutoShape 34"/>
                  <p:cNvSpPr>
                    <a:spLocks noChangeArrowheads="1"/>
                  </p:cNvSpPr>
                  <p:nvPr/>
                </p:nvSpPr>
                <p:spPr bwMode="auto">
                  <a:xfrm>
                    <a:off x="3874" y="11866"/>
                    <a:ext cx="417" cy="413"/>
                  </a:xfrm>
                  <a:prstGeom prst="flowChartSummingJunction">
                    <a:avLst/>
                  </a:prstGeom>
                  <a:solidFill>
                    <a:srgbClr val="FFFFFF"/>
                  </a:solidFill>
                  <a:ln w="9525">
                    <a:solidFill>
                      <a:srgbClr val="000000"/>
                    </a:solidFill>
                    <a:round/>
                    <a:headEnd/>
                    <a:tailEnd/>
                  </a:ln>
                </p:spPr>
                <p:txBody>
                  <a:bodyPr/>
                  <a:lstStyle/>
                  <a:p>
                    <a:endParaRPr lang="zh-CN" altLang="en-US" b="1"/>
                  </a:p>
                </p:txBody>
              </p:sp>
            </p:grpSp>
          </p:grpSp>
        </p:grpSp>
        <p:sp>
          <p:nvSpPr>
            <p:cNvPr id="42019" name="Text Box 35"/>
            <p:cNvSpPr txBox="1">
              <a:spLocks noChangeArrowheads="1"/>
            </p:cNvSpPr>
            <p:nvPr/>
          </p:nvSpPr>
          <p:spPr bwMode="auto">
            <a:xfrm>
              <a:off x="2738" y="3067"/>
              <a:ext cx="468" cy="174"/>
            </a:xfrm>
            <a:prstGeom prst="rect">
              <a:avLst/>
            </a:prstGeom>
            <a:noFill/>
            <a:ln w="9525">
              <a:noFill/>
              <a:miter lim="800000"/>
              <a:headEnd/>
              <a:tailEnd/>
            </a:ln>
          </p:spPr>
          <p:txBody>
            <a:bodyPr/>
            <a:lstStyle/>
            <a:p>
              <a:pPr algn="just"/>
              <a:r>
                <a:rPr lang="en-US" altLang="zh-CN" sz="2000" b="1" i="1">
                  <a:latin typeface="Times New Roman" pitchFamily="18" charset="0"/>
                </a:rPr>
                <a:t>t</a:t>
              </a:r>
              <a:r>
                <a:rPr lang="en-US" altLang="zh-CN" sz="2000" b="1">
                  <a:latin typeface="Times New Roman" pitchFamily="18" charset="0"/>
                </a:rPr>
                <a:t> = </a:t>
              </a:r>
              <a:r>
                <a:rPr lang="en-US" altLang="zh-CN" sz="2000" b="1" i="1">
                  <a:latin typeface="Times New Roman" pitchFamily="18" charset="0"/>
                </a:rPr>
                <a:t>T</a:t>
              </a:r>
              <a:r>
                <a:rPr lang="en-US" altLang="zh-CN" sz="2000" b="1" baseline="-25000">
                  <a:latin typeface="Times New Roman" pitchFamily="18" charset="0"/>
                </a:rPr>
                <a:t>s</a:t>
              </a:r>
              <a:endParaRPr lang="en-US" altLang="zh-CN" sz="3600" b="1"/>
            </a:p>
          </p:txBody>
        </p:sp>
        <p:sp>
          <p:nvSpPr>
            <p:cNvPr id="42020" name="Line 36"/>
            <p:cNvSpPr>
              <a:spLocks noChangeShapeType="1"/>
            </p:cNvSpPr>
            <p:nvPr/>
          </p:nvSpPr>
          <p:spPr bwMode="auto">
            <a:xfrm>
              <a:off x="3032" y="3151"/>
              <a:ext cx="156" cy="0"/>
            </a:xfrm>
            <a:prstGeom prst="line">
              <a:avLst/>
            </a:prstGeom>
            <a:noFill/>
            <a:ln w="9525">
              <a:solidFill>
                <a:srgbClr val="000000"/>
              </a:solidFill>
              <a:round/>
              <a:headEnd/>
              <a:tailEnd type="triangle" w="med" len="med"/>
            </a:ln>
          </p:spPr>
          <p:txBody>
            <a:bodyPr/>
            <a:lstStyle/>
            <a:p>
              <a:endParaRPr lang="zh-CN" altLang="en-US" b="1"/>
            </a:p>
          </p:txBody>
        </p:sp>
      </p:grpSp>
      <p:sp>
        <p:nvSpPr>
          <p:cNvPr id="41989" name="Rectangle 5"/>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1988" name="Object 4"/>
          <p:cNvGraphicFramePr>
            <a:graphicFrameLocks noChangeAspect="1"/>
          </p:cNvGraphicFramePr>
          <p:nvPr>
            <p:extLst>
              <p:ext uri="{D42A27DB-BD31-4B8C-83A1-F6EECF244321}">
                <p14:modId xmlns:p14="http://schemas.microsoft.com/office/powerpoint/2010/main" val="720742389"/>
              </p:ext>
            </p:extLst>
          </p:nvPr>
        </p:nvGraphicFramePr>
        <p:xfrm>
          <a:off x="2908633" y="2542233"/>
          <a:ext cx="3756280" cy="653727"/>
        </p:xfrm>
        <a:graphic>
          <a:graphicData uri="http://schemas.openxmlformats.org/presentationml/2006/ole">
            <mc:AlternateContent xmlns:mc="http://schemas.openxmlformats.org/markup-compatibility/2006">
              <mc:Choice xmlns:v="urn:schemas-microsoft-com:vml" Requires="v">
                <p:oleObj spid="_x0000_s189582" name="公式" r:id="rId3" imgW="1917700" imgH="330200" progId="Equation.3">
                  <p:embed/>
                </p:oleObj>
              </mc:Choice>
              <mc:Fallback>
                <p:oleObj name="公式" r:id="rId3" imgW="1917700" imgH="330200" progId="Equation.3">
                  <p:embed/>
                  <p:pic>
                    <p:nvPicPr>
                      <p:cNvPr id="0" name="Picture 1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8633" y="2542233"/>
                        <a:ext cx="3756280" cy="65372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90" name="Object 6"/>
          <p:cNvGraphicFramePr>
            <a:graphicFrameLocks noChangeAspect="1"/>
          </p:cNvGraphicFramePr>
          <p:nvPr>
            <p:extLst>
              <p:ext uri="{D42A27DB-BD31-4B8C-83A1-F6EECF244321}">
                <p14:modId xmlns:p14="http://schemas.microsoft.com/office/powerpoint/2010/main" val="1873306772"/>
              </p:ext>
            </p:extLst>
          </p:nvPr>
        </p:nvGraphicFramePr>
        <p:xfrm>
          <a:off x="1007939" y="1628800"/>
          <a:ext cx="4812306" cy="645095"/>
        </p:xfrm>
        <a:graphic>
          <a:graphicData uri="http://schemas.openxmlformats.org/presentationml/2006/ole">
            <mc:AlternateContent xmlns:mc="http://schemas.openxmlformats.org/markup-compatibility/2006">
              <mc:Choice xmlns:v="urn:schemas-microsoft-com:vml" Requires="v">
                <p:oleObj spid="_x0000_s189583" name="公式" r:id="rId5" imgW="2463800" imgH="330200" progId="Equation.3">
                  <p:embed/>
                </p:oleObj>
              </mc:Choice>
              <mc:Fallback>
                <p:oleObj name="公式" r:id="rId5" imgW="2463800" imgH="330200" progId="Equation.3">
                  <p:embed/>
                  <p:pic>
                    <p:nvPicPr>
                      <p:cNvPr id="0" name="Picture 1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7939" y="1628800"/>
                        <a:ext cx="4812306" cy="6450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标题 6"/>
          <p:cNvSpPr>
            <a:spLocks noGrp="1"/>
          </p:cNvSpPr>
          <p:nvPr>
            <p:ph type="title"/>
          </p:nvPr>
        </p:nvSpPr>
        <p:spPr/>
        <p:txBody>
          <a:bodyPr/>
          <a:lstStyle/>
          <a:p>
            <a:endParaRPr lang="zh-CN" altLang="en-US"/>
          </a:p>
        </p:txBody>
      </p:sp>
      <p:sp>
        <p:nvSpPr>
          <p:cNvPr id="8" name="右箭头 7"/>
          <p:cNvSpPr/>
          <p:nvPr/>
        </p:nvSpPr>
        <p:spPr>
          <a:xfrm>
            <a:off x="1440586" y="2542233"/>
            <a:ext cx="1088936" cy="72008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cxnSp>
        <p:nvCxnSpPr>
          <p:cNvPr id="10" name="直接连接符 9"/>
          <p:cNvCxnSpPr/>
          <p:nvPr/>
        </p:nvCxnSpPr>
        <p:spPr>
          <a:xfrm>
            <a:off x="1037197" y="1628800"/>
            <a:ext cx="403389" cy="720080"/>
          </a:xfrm>
          <a:prstGeom prst="line">
            <a:avLst/>
          </a:prstGeom>
        </p:spPr>
        <p:style>
          <a:lnRef idx="3">
            <a:schemeClr val="accent2"/>
          </a:lnRef>
          <a:fillRef idx="0">
            <a:schemeClr val="accent2"/>
          </a:fillRef>
          <a:effectRef idx="2">
            <a:schemeClr val="accent2"/>
          </a:effectRef>
          <a:fontRef idx="minor">
            <a:schemeClr val="tx1"/>
          </a:fontRef>
        </p:style>
      </p:cxnSp>
      <p:cxnSp>
        <p:nvCxnSpPr>
          <p:cNvPr id="40" name="直接连接符 39"/>
          <p:cNvCxnSpPr/>
          <p:nvPr/>
        </p:nvCxnSpPr>
        <p:spPr>
          <a:xfrm>
            <a:off x="3586734" y="1628800"/>
            <a:ext cx="403389" cy="720080"/>
          </a:xfrm>
          <a:prstGeom prst="line">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ppt_x"/>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41988"/>
                                        </p:tgtEl>
                                        <p:attrNameLst>
                                          <p:attrName>style.visibility</p:attrName>
                                        </p:attrNameLst>
                                      </p:cBhvr>
                                      <p:to>
                                        <p:strVal val="visible"/>
                                      </p:to>
                                    </p:set>
                                    <p:anim calcmode="lin" valueType="num">
                                      <p:cBhvr additive="base">
                                        <p:cTn id="20" dur="500" fill="hold"/>
                                        <p:tgtEl>
                                          <p:spTgt spid="41988"/>
                                        </p:tgtEl>
                                        <p:attrNameLst>
                                          <p:attrName>ppt_x</p:attrName>
                                        </p:attrNameLst>
                                      </p:cBhvr>
                                      <p:tavLst>
                                        <p:tav tm="0">
                                          <p:val>
                                            <p:strVal val="#ppt_x"/>
                                          </p:val>
                                        </p:tav>
                                        <p:tav tm="100000">
                                          <p:val>
                                            <p:strVal val="#ppt_x"/>
                                          </p:val>
                                        </p:tav>
                                      </p:tavLst>
                                    </p:anim>
                                    <p:anim calcmode="lin" valueType="num">
                                      <p:cBhvr additive="base">
                                        <p:cTn id="21" dur="500" fill="hold"/>
                                        <p:tgtEl>
                                          <p:spTgt spid="4198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1987">
                                            <p:txEl>
                                              <p:pRg st="4" end="4"/>
                                            </p:txEl>
                                          </p:spTgt>
                                        </p:tgtEl>
                                        <p:attrNameLst>
                                          <p:attrName>style.visibility</p:attrName>
                                        </p:attrNameLst>
                                      </p:cBhvr>
                                      <p:to>
                                        <p:strVal val="visible"/>
                                      </p:to>
                                    </p:set>
                                    <p:anim calcmode="lin" valueType="num">
                                      <p:cBhvr additive="base">
                                        <p:cTn id="26" dur="500" fill="hold"/>
                                        <p:tgtEl>
                                          <p:spTgt spid="41987">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1987">
                                            <p:txEl>
                                              <p:pRg st="4" end="4"/>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ppt_x"/>
                                          </p:val>
                                        </p:tav>
                                        <p:tav tm="100000">
                                          <p:val>
                                            <p:strVal val="#ppt_x"/>
                                          </p:val>
                                        </p:tav>
                                      </p:tavLst>
                                    </p:anim>
                                    <p:anim calcmode="lin" valueType="num">
                                      <p:cBhvr additive="base">
                                        <p:cTn id="3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dirty="0">
                <a:solidFill>
                  <a:srgbClr val="0000FF"/>
                </a:solidFill>
              </a:rPr>
              <a:t>M </a:t>
            </a:r>
            <a:r>
              <a:rPr lang="zh-CN" altLang="en-US" dirty="0">
                <a:solidFill>
                  <a:srgbClr val="0000FF"/>
                </a:solidFill>
              </a:rPr>
              <a:t>进制通信系统的最佳接收机结构</a:t>
            </a:r>
          </a:p>
        </p:txBody>
      </p:sp>
      <p:sp>
        <p:nvSpPr>
          <p:cNvPr id="43011" name="Rectangle 3"/>
          <p:cNvSpPr>
            <a:spLocks noGrp="1" noChangeArrowheads="1"/>
          </p:cNvSpPr>
          <p:nvPr>
            <p:ph type="body" idx="1"/>
          </p:nvPr>
        </p:nvSpPr>
        <p:spPr>
          <a:xfrm>
            <a:off x="539552" y="1196752"/>
            <a:ext cx="8352928" cy="5328592"/>
          </a:xfrm>
        </p:spPr>
        <p:txBody>
          <a:bodyPr>
            <a:normAutofit fontScale="92500"/>
          </a:bodyPr>
          <a:lstStyle/>
          <a:p>
            <a:pPr lvl="3"/>
            <a:endParaRPr lang="zh-CN" altLang="en-US" dirty="0" smtClean="0"/>
          </a:p>
          <a:p>
            <a:pPr lvl="3"/>
            <a:endParaRPr lang="zh-CN" altLang="en-US" dirty="0" smtClean="0"/>
          </a:p>
          <a:p>
            <a:pPr lvl="3"/>
            <a:endParaRPr lang="zh-CN" altLang="en-US" dirty="0" smtClean="0"/>
          </a:p>
          <a:p>
            <a:pPr lvl="3"/>
            <a:endParaRPr lang="zh-CN" altLang="en-US" dirty="0" smtClean="0"/>
          </a:p>
          <a:p>
            <a:pPr lvl="3"/>
            <a:endParaRPr lang="zh-CN" altLang="en-US" dirty="0" smtClean="0"/>
          </a:p>
          <a:p>
            <a:pPr lvl="3"/>
            <a:endParaRPr lang="zh-CN" altLang="en-US" dirty="0" smtClean="0"/>
          </a:p>
          <a:p>
            <a:pPr lvl="3"/>
            <a:endParaRPr lang="zh-CN" altLang="en-US" dirty="0" smtClean="0"/>
          </a:p>
          <a:p>
            <a:pPr lvl="3"/>
            <a:endParaRPr lang="zh-CN" altLang="en-US" dirty="0" smtClean="0"/>
          </a:p>
          <a:p>
            <a:pPr lvl="3"/>
            <a:endParaRPr lang="en-US" altLang="zh-CN" dirty="0" smtClean="0"/>
          </a:p>
          <a:p>
            <a:pPr lvl="3"/>
            <a:endParaRPr lang="zh-CN" altLang="en-US" dirty="0" smtClean="0"/>
          </a:p>
          <a:p>
            <a:r>
              <a:rPr lang="zh-CN" altLang="en-US" dirty="0" smtClean="0"/>
              <a:t>最佳接收机的</a:t>
            </a:r>
            <a:r>
              <a:rPr lang="zh-CN" altLang="en-US" dirty="0" smtClean="0">
                <a:solidFill>
                  <a:srgbClr val="0000FF"/>
                </a:solidFill>
              </a:rPr>
              <a:t>核心是由相乘和积分构成的相关运算</a:t>
            </a:r>
            <a:r>
              <a:rPr lang="zh-CN" altLang="en-US" dirty="0" smtClean="0"/>
              <a:t>，所以常称这种算法为</a:t>
            </a:r>
            <a:r>
              <a:rPr lang="zh-CN" altLang="en-US" dirty="0" smtClean="0">
                <a:solidFill>
                  <a:srgbClr val="0000FF"/>
                </a:solidFill>
              </a:rPr>
              <a:t>相关接收法</a:t>
            </a:r>
            <a:r>
              <a:rPr lang="zh-CN" altLang="en-US" dirty="0" smtClean="0"/>
              <a:t>。</a:t>
            </a:r>
          </a:p>
          <a:p>
            <a:r>
              <a:rPr lang="zh-CN" altLang="en-US" dirty="0" smtClean="0"/>
              <a:t>由最佳接收机得到的误码率是理论上可能达到的最小值。  </a:t>
            </a:r>
            <a:endParaRPr lang="zh-CN" altLang="en-US" dirty="0"/>
          </a:p>
        </p:txBody>
      </p:sp>
      <p:sp>
        <p:nvSpPr>
          <p:cNvPr id="51" name="灯片编号占位符 5"/>
          <p:cNvSpPr>
            <a:spLocks noGrp="1"/>
          </p:cNvSpPr>
          <p:nvPr>
            <p:ph type="sldNum" sz="quarter" idx="12"/>
          </p:nvPr>
        </p:nvSpPr>
        <p:spPr/>
        <p:txBody>
          <a:bodyPr/>
          <a:lstStyle/>
          <a:p>
            <a:fld id="{7992809F-8E5E-4C06-AAE3-57031172F4ED}" type="slidenum">
              <a:rPr lang="en-US" altLang="zh-CN" smtClean="0"/>
              <a:pPr/>
              <a:t>26</a:t>
            </a:fld>
            <a:endParaRPr lang="en-US" altLang="zh-CN"/>
          </a:p>
        </p:txBody>
      </p:sp>
      <p:sp>
        <p:nvSpPr>
          <p:cNvPr id="43054" name="Rectangle 46"/>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43056" name="Rectangle 48"/>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43058" name="Rectangle 50"/>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2" name="Group 51"/>
          <p:cNvGrpSpPr>
            <a:grpSpLocks/>
          </p:cNvGrpSpPr>
          <p:nvPr/>
        </p:nvGrpSpPr>
        <p:grpSpPr bwMode="auto">
          <a:xfrm>
            <a:off x="2006600" y="1196752"/>
            <a:ext cx="5175250" cy="3287639"/>
            <a:chOff x="896" y="1224"/>
            <a:chExt cx="4025" cy="2717"/>
          </a:xfrm>
        </p:grpSpPr>
        <p:grpSp>
          <p:nvGrpSpPr>
            <p:cNvPr id="3" name="Group 4"/>
            <p:cNvGrpSpPr>
              <a:grpSpLocks/>
            </p:cNvGrpSpPr>
            <p:nvPr/>
          </p:nvGrpSpPr>
          <p:grpSpPr bwMode="auto">
            <a:xfrm>
              <a:off x="896" y="1224"/>
              <a:ext cx="4025" cy="2717"/>
              <a:chOff x="2854" y="1473"/>
              <a:chExt cx="6108" cy="4302"/>
            </a:xfrm>
          </p:grpSpPr>
          <p:sp>
            <p:nvSpPr>
              <p:cNvPr id="43013" name="Line 5"/>
              <p:cNvSpPr>
                <a:spLocks noChangeShapeType="1"/>
              </p:cNvSpPr>
              <p:nvPr/>
            </p:nvSpPr>
            <p:spPr bwMode="auto">
              <a:xfrm flipH="1">
                <a:off x="3624" y="1692"/>
                <a:ext cx="0" cy="3186"/>
              </a:xfrm>
              <a:prstGeom prst="line">
                <a:avLst/>
              </a:prstGeom>
              <a:noFill/>
              <a:ln w="9525">
                <a:solidFill>
                  <a:srgbClr val="000000"/>
                </a:solidFill>
                <a:round/>
                <a:headEnd/>
                <a:tailEnd/>
              </a:ln>
            </p:spPr>
            <p:txBody>
              <a:bodyPr/>
              <a:lstStyle/>
              <a:p>
                <a:endParaRPr lang="zh-CN" altLang="en-US" b="1"/>
              </a:p>
            </p:txBody>
          </p:sp>
          <p:grpSp>
            <p:nvGrpSpPr>
              <p:cNvPr id="4" name="Group 6"/>
              <p:cNvGrpSpPr>
                <a:grpSpLocks/>
              </p:cNvGrpSpPr>
              <p:nvPr/>
            </p:nvGrpSpPr>
            <p:grpSpPr bwMode="auto">
              <a:xfrm>
                <a:off x="3628" y="1473"/>
                <a:ext cx="4067" cy="781"/>
                <a:chOff x="3628" y="1473"/>
                <a:chExt cx="4067" cy="781"/>
              </a:xfrm>
            </p:grpSpPr>
            <p:sp>
              <p:nvSpPr>
                <p:cNvPr id="43015" name="Text Box 7"/>
                <p:cNvSpPr txBox="1">
                  <a:spLocks noChangeArrowheads="1"/>
                </p:cNvSpPr>
                <p:nvPr/>
              </p:nvSpPr>
              <p:spPr bwMode="auto">
                <a:xfrm>
                  <a:off x="5818" y="1473"/>
                  <a:ext cx="1094" cy="411"/>
                </a:xfrm>
                <a:prstGeom prst="rect">
                  <a:avLst/>
                </a:prstGeom>
                <a:solidFill>
                  <a:srgbClr val="FFFFFF"/>
                </a:solidFill>
                <a:ln w="9525">
                  <a:solidFill>
                    <a:srgbClr val="000000"/>
                  </a:solidFill>
                  <a:miter lim="800000"/>
                  <a:headEnd/>
                  <a:tailEnd/>
                </a:ln>
              </p:spPr>
              <p:txBody>
                <a:bodyPr/>
                <a:lstStyle/>
                <a:p>
                  <a:pPr algn="ctr"/>
                  <a:r>
                    <a:rPr lang="zh-CN" altLang="en-US" b="1">
                      <a:latin typeface="Times New Roman" pitchFamily="18" charset="0"/>
                    </a:rPr>
                    <a:t>积分器</a:t>
                  </a:r>
                  <a:endParaRPr lang="zh-CN" altLang="en-US" sz="3200" b="1"/>
                </a:p>
              </p:txBody>
            </p:sp>
            <p:grpSp>
              <p:nvGrpSpPr>
                <p:cNvPr id="5" name="Group 8"/>
                <p:cNvGrpSpPr>
                  <a:grpSpLocks/>
                </p:cNvGrpSpPr>
                <p:nvPr/>
              </p:nvGrpSpPr>
              <p:grpSpPr bwMode="auto">
                <a:xfrm>
                  <a:off x="3628" y="1506"/>
                  <a:ext cx="4067" cy="748"/>
                  <a:chOff x="3628" y="1506"/>
                  <a:chExt cx="4067" cy="748"/>
                </a:xfrm>
              </p:grpSpPr>
              <p:sp>
                <p:nvSpPr>
                  <p:cNvPr id="43017" name="Line 9"/>
                  <p:cNvSpPr>
                    <a:spLocks noChangeShapeType="1"/>
                  </p:cNvSpPr>
                  <p:nvPr/>
                </p:nvSpPr>
                <p:spPr bwMode="auto">
                  <a:xfrm>
                    <a:off x="3628" y="1692"/>
                    <a:ext cx="782" cy="0"/>
                  </a:xfrm>
                  <a:prstGeom prst="line">
                    <a:avLst/>
                  </a:prstGeom>
                  <a:noFill/>
                  <a:ln w="9525">
                    <a:solidFill>
                      <a:srgbClr val="000000"/>
                    </a:solidFill>
                    <a:round/>
                    <a:headEnd/>
                    <a:tailEnd type="triangle" w="med" len="med"/>
                  </a:ln>
                </p:spPr>
                <p:txBody>
                  <a:bodyPr/>
                  <a:lstStyle/>
                  <a:p>
                    <a:endParaRPr lang="zh-CN" altLang="en-US" b="1"/>
                  </a:p>
                </p:txBody>
              </p:sp>
              <p:sp>
                <p:nvSpPr>
                  <p:cNvPr id="43018" name="Line 10"/>
                  <p:cNvSpPr>
                    <a:spLocks noChangeShapeType="1"/>
                  </p:cNvSpPr>
                  <p:nvPr/>
                </p:nvSpPr>
                <p:spPr bwMode="auto">
                  <a:xfrm>
                    <a:off x="4830" y="1692"/>
                    <a:ext cx="1005" cy="1"/>
                  </a:xfrm>
                  <a:prstGeom prst="line">
                    <a:avLst/>
                  </a:prstGeom>
                  <a:noFill/>
                  <a:ln w="9525">
                    <a:solidFill>
                      <a:srgbClr val="000000"/>
                    </a:solidFill>
                    <a:round/>
                    <a:headEnd/>
                    <a:tailEnd type="triangle" w="med" len="med"/>
                  </a:ln>
                </p:spPr>
                <p:txBody>
                  <a:bodyPr/>
                  <a:lstStyle/>
                  <a:p>
                    <a:endParaRPr lang="zh-CN" altLang="en-US" b="1"/>
                  </a:p>
                </p:txBody>
              </p:sp>
              <p:sp>
                <p:nvSpPr>
                  <p:cNvPr id="43019" name="Line 11"/>
                  <p:cNvSpPr>
                    <a:spLocks noChangeShapeType="1"/>
                  </p:cNvSpPr>
                  <p:nvPr/>
                </p:nvSpPr>
                <p:spPr bwMode="auto">
                  <a:xfrm>
                    <a:off x="6929" y="1677"/>
                    <a:ext cx="766" cy="1"/>
                  </a:xfrm>
                  <a:prstGeom prst="line">
                    <a:avLst/>
                  </a:prstGeom>
                  <a:noFill/>
                  <a:ln w="9525">
                    <a:solidFill>
                      <a:srgbClr val="000000"/>
                    </a:solidFill>
                    <a:round/>
                    <a:headEnd/>
                    <a:tailEnd type="triangle" w="med" len="med"/>
                  </a:ln>
                </p:spPr>
                <p:txBody>
                  <a:bodyPr/>
                  <a:lstStyle/>
                  <a:p>
                    <a:endParaRPr lang="zh-CN" altLang="en-US" b="1"/>
                  </a:p>
                </p:txBody>
              </p:sp>
              <p:sp>
                <p:nvSpPr>
                  <p:cNvPr id="43020" name="Line 12"/>
                  <p:cNvSpPr>
                    <a:spLocks noChangeShapeType="1"/>
                  </p:cNvSpPr>
                  <p:nvPr/>
                </p:nvSpPr>
                <p:spPr bwMode="auto">
                  <a:xfrm flipV="1">
                    <a:off x="4602" y="1884"/>
                    <a:ext cx="2" cy="370"/>
                  </a:xfrm>
                  <a:prstGeom prst="line">
                    <a:avLst/>
                  </a:prstGeom>
                  <a:noFill/>
                  <a:ln w="9525">
                    <a:solidFill>
                      <a:srgbClr val="000000"/>
                    </a:solidFill>
                    <a:round/>
                    <a:headEnd/>
                    <a:tailEnd type="triangle" w="med" len="med"/>
                  </a:ln>
                </p:spPr>
                <p:txBody>
                  <a:bodyPr/>
                  <a:lstStyle/>
                  <a:p>
                    <a:endParaRPr lang="zh-CN" altLang="en-US" b="1"/>
                  </a:p>
                </p:txBody>
              </p:sp>
              <p:sp>
                <p:nvSpPr>
                  <p:cNvPr id="43021" name="AutoShape 13"/>
                  <p:cNvSpPr>
                    <a:spLocks noChangeArrowheads="1"/>
                  </p:cNvSpPr>
                  <p:nvPr/>
                </p:nvSpPr>
                <p:spPr bwMode="auto">
                  <a:xfrm>
                    <a:off x="4400" y="1506"/>
                    <a:ext cx="406" cy="375"/>
                  </a:xfrm>
                  <a:prstGeom prst="flowChartSummingJunction">
                    <a:avLst/>
                  </a:prstGeom>
                  <a:solidFill>
                    <a:srgbClr val="FFFFFF"/>
                  </a:solidFill>
                  <a:ln w="9525">
                    <a:solidFill>
                      <a:srgbClr val="000000"/>
                    </a:solidFill>
                    <a:round/>
                    <a:headEnd/>
                    <a:tailEnd/>
                  </a:ln>
                </p:spPr>
                <p:txBody>
                  <a:bodyPr/>
                  <a:lstStyle/>
                  <a:p>
                    <a:endParaRPr lang="zh-CN" altLang="en-US" b="1"/>
                  </a:p>
                </p:txBody>
              </p:sp>
            </p:grpSp>
          </p:grpSp>
          <p:grpSp>
            <p:nvGrpSpPr>
              <p:cNvPr id="6" name="Group 14"/>
              <p:cNvGrpSpPr>
                <a:grpSpLocks/>
              </p:cNvGrpSpPr>
              <p:nvPr/>
            </p:nvGrpSpPr>
            <p:grpSpPr bwMode="auto">
              <a:xfrm>
                <a:off x="2854" y="1677"/>
                <a:ext cx="6108" cy="4098"/>
                <a:chOff x="2854" y="1677"/>
                <a:chExt cx="6108" cy="4098"/>
              </a:xfrm>
            </p:grpSpPr>
            <p:sp>
              <p:nvSpPr>
                <p:cNvPr id="43023" name="Text Box 15"/>
                <p:cNvSpPr txBox="1">
                  <a:spLocks noChangeArrowheads="1"/>
                </p:cNvSpPr>
                <p:nvPr/>
              </p:nvSpPr>
              <p:spPr bwMode="auto">
                <a:xfrm>
                  <a:off x="4065" y="3578"/>
                  <a:ext cx="799" cy="121"/>
                </a:xfrm>
                <a:prstGeom prst="rect">
                  <a:avLst/>
                </a:prstGeom>
                <a:noFill/>
                <a:ln w="9525">
                  <a:noFill/>
                  <a:miter lim="800000"/>
                  <a:headEnd/>
                  <a:tailEnd/>
                </a:ln>
              </p:spPr>
              <p:txBody>
                <a:bodyPr vert="eaVert" wrap="none">
                  <a:spAutoFit/>
                </a:bodyPr>
                <a:lstStyle/>
                <a:p>
                  <a:pPr algn="just"/>
                  <a:endParaRPr lang="zh-CN" altLang="zh-CN" sz="3200" b="1"/>
                </a:p>
              </p:txBody>
            </p:sp>
            <p:sp>
              <p:nvSpPr>
                <p:cNvPr id="43024" name="Text Box 16"/>
                <p:cNvSpPr txBox="1">
                  <a:spLocks noChangeArrowheads="1"/>
                </p:cNvSpPr>
                <p:nvPr/>
              </p:nvSpPr>
              <p:spPr bwMode="auto">
                <a:xfrm>
                  <a:off x="5877" y="3325"/>
                  <a:ext cx="799" cy="121"/>
                </a:xfrm>
                <a:prstGeom prst="rect">
                  <a:avLst/>
                </a:prstGeom>
                <a:noFill/>
                <a:ln w="9525">
                  <a:noFill/>
                  <a:miter lim="800000"/>
                  <a:headEnd/>
                  <a:tailEnd/>
                </a:ln>
              </p:spPr>
              <p:txBody>
                <a:bodyPr vert="eaVert" wrap="none">
                  <a:spAutoFit/>
                </a:bodyPr>
                <a:lstStyle/>
                <a:p>
                  <a:pPr algn="just"/>
                  <a:endParaRPr lang="zh-CN" altLang="zh-CN" sz="3200" b="1"/>
                </a:p>
              </p:txBody>
            </p:sp>
            <p:grpSp>
              <p:nvGrpSpPr>
                <p:cNvPr id="7" name="Group 17"/>
                <p:cNvGrpSpPr>
                  <a:grpSpLocks/>
                </p:cNvGrpSpPr>
                <p:nvPr/>
              </p:nvGrpSpPr>
              <p:grpSpPr bwMode="auto">
                <a:xfrm>
                  <a:off x="2854" y="3177"/>
                  <a:ext cx="785" cy="472"/>
                  <a:chOff x="2764" y="11491"/>
                  <a:chExt cx="785" cy="472"/>
                </a:xfrm>
              </p:grpSpPr>
              <p:sp>
                <p:nvSpPr>
                  <p:cNvPr id="43026" name="Text Box 18"/>
                  <p:cNvSpPr txBox="1">
                    <a:spLocks noChangeArrowheads="1"/>
                  </p:cNvSpPr>
                  <p:nvPr/>
                </p:nvSpPr>
                <p:spPr bwMode="auto">
                  <a:xfrm>
                    <a:off x="2764" y="11526"/>
                    <a:ext cx="721" cy="437"/>
                  </a:xfrm>
                  <a:prstGeom prst="rect">
                    <a:avLst/>
                  </a:prstGeom>
                  <a:noFill/>
                  <a:ln w="9525">
                    <a:noFill/>
                    <a:miter lim="800000"/>
                    <a:headEnd/>
                    <a:tailEnd/>
                  </a:ln>
                </p:spPr>
                <p:txBody>
                  <a:bodyPr/>
                  <a:lstStyle/>
                  <a:p>
                    <a:pPr algn="just"/>
                    <a:r>
                      <a:rPr lang="en-US" altLang="zh-CN" b="1" i="1">
                        <a:latin typeface="Times New Roman" pitchFamily="18" charset="0"/>
                      </a:rPr>
                      <a:t>r</a:t>
                    </a:r>
                    <a:r>
                      <a:rPr lang="en-US" altLang="zh-CN" b="1">
                        <a:latin typeface="Times New Roman" pitchFamily="18" charset="0"/>
                      </a:rPr>
                      <a:t>(</a:t>
                    </a:r>
                    <a:r>
                      <a:rPr lang="en-US" altLang="zh-CN" b="1" i="1">
                        <a:latin typeface="Times New Roman" pitchFamily="18" charset="0"/>
                      </a:rPr>
                      <a:t>t</a:t>
                    </a:r>
                    <a:r>
                      <a:rPr lang="en-US" altLang="zh-CN" b="1">
                        <a:latin typeface="Times New Roman" pitchFamily="18" charset="0"/>
                      </a:rPr>
                      <a:t>)</a:t>
                    </a:r>
                    <a:endParaRPr lang="en-US" altLang="zh-CN" sz="3200" b="1"/>
                  </a:p>
                </p:txBody>
              </p:sp>
              <p:sp>
                <p:nvSpPr>
                  <p:cNvPr id="43027" name="Line 19"/>
                  <p:cNvSpPr>
                    <a:spLocks noChangeShapeType="1"/>
                  </p:cNvSpPr>
                  <p:nvPr/>
                </p:nvSpPr>
                <p:spPr bwMode="auto">
                  <a:xfrm>
                    <a:off x="2875" y="11491"/>
                    <a:ext cx="674" cy="1"/>
                  </a:xfrm>
                  <a:prstGeom prst="line">
                    <a:avLst/>
                  </a:prstGeom>
                  <a:noFill/>
                  <a:ln w="9525">
                    <a:solidFill>
                      <a:srgbClr val="000000"/>
                    </a:solidFill>
                    <a:round/>
                    <a:headEnd/>
                    <a:tailEnd type="triangle" w="med" len="med"/>
                  </a:ln>
                </p:spPr>
                <p:txBody>
                  <a:bodyPr/>
                  <a:lstStyle/>
                  <a:p>
                    <a:endParaRPr lang="zh-CN" altLang="en-US" b="1"/>
                  </a:p>
                </p:txBody>
              </p:sp>
            </p:grpSp>
            <p:sp>
              <p:nvSpPr>
                <p:cNvPr id="43028" name="Text Box 20"/>
                <p:cNvSpPr txBox="1">
                  <a:spLocks noChangeArrowheads="1"/>
                </p:cNvSpPr>
                <p:nvPr/>
              </p:nvSpPr>
              <p:spPr bwMode="auto">
                <a:xfrm>
                  <a:off x="4316" y="5337"/>
                  <a:ext cx="810" cy="438"/>
                </a:xfrm>
                <a:prstGeom prst="rect">
                  <a:avLst/>
                </a:prstGeom>
                <a:noFill/>
                <a:ln w="9525">
                  <a:noFill/>
                  <a:miter lim="800000"/>
                  <a:headEnd/>
                  <a:tailEnd/>
                </a:ln>
              </p:spPr>
              <p:txBody>
                <a:bodyPr/>
                <a:lstStyle/>
                <a:p>
                  <a:pPr algn="just"/>
                  <a:r>
                    <a:rPr lang="en-US" altLang="zh-CN" b="1" i="1" dirty="0">
                      <a:latin typeface="Times New Roman" pitchFamily="18" charset="0"/>
                    </a:rPr>
                    <a:t>S</a:t>
                  </a:r>
                  <a:r>
                    <a:rPr lang="en-US" altLang="zh-CN" b="1" baseline="-25000" dirty="0">
                      <a:latin typeface="Times New Roman" pitchFamily="18" charset="0"/>
                    </a:rPr>
                    <a:t>M</a:t>
                  </a:r>
                  <a:r>
                    <a:rPr lang="en-US" altLang="zh-CN" b="1" dirty="0">
                      <a:latin typeface="Times New Roman" pitchFamily="18" charset="0"/>
                    </a:rPr>
                    <a:t>(</a:t>
                  </a:r>
                  <a:r>
                    <a:rPr lang="en-US" altLang="zh-CN" b="1" i="1" dirty="0">
                      <a:latin typeface="Times New Roman" pitchFamily="18" charset="0"/>
                    </a:rPr>
                    <a:t>t</a:t>
                  </a:r>
                  <a:r>
                    <a:rPr lang="en-US" altLang="zh-CN" b="1" dirty="0">
                      <a:latin typeface="Times New Roman" pitchFamily="18" charset="0"/>
                    </a:rPr>
                    <a:t>)</a:t>
                  </a:r>
                  <a:endParaRPr lang="en-US" altLang="zh-CN" sz="3200" b="1" dirty="0"/>
                </a:p>
              </p:txBody>
            </p:sp>
            <p:sp>
              <p:nvSpPr>
                <p:cNvPr id="43029" name="Text Box 21"/>
                <p:cNvSpPr txBox="1">
                  <a:spLocks noChangeArrowheads="1"/>
                </p:cNvSpPr>
                <p:nvPr/>
              </p:nvSpPr>
              <p:spPr bwMode="auto">
                <a:xfrm>
                  <a:off x="4282" y="2082"/>
                  <a:ext cx="722" cy="438"/>
                </a:xfrm>
                <a:prstGeom prst="rect">
                  <a:avLst/>
                </a:prstGeom>
                <a:noFill/>
                <a:ln w="9525">
                  <a:noFill/>
                  <a:miter lim="800000"/>
                  <a:headEnd/>
                  <a:tailEnd/>
                </a:ln>
              </p:spPr>
              <p:txBody>
                <a:bodyPr/>
                <a:lstStyle/>
                <a:p>
                  <a:pPr algn="just"/>
                  <a:r>
                    <a:rPr lang="en-US" altLang="zh-CN" b="1" i="1">
                      <a:latin typeface="Times New Roman" pitchFamily="18" charset="0"/>
                    </a:rPr>
                    <a:t>S</a:t>
                  </a:r>
                  <a:r>
                    <a:rPr lang="en-US" altLang="zh-CN" b="1" baseline="-25000">
                      <a:latin typeface="Times New Roman" pitchFamily="18" charset="0"/>
                    </a:rPr>
                    <a:t>0</a:t>
                  </a:r>
                  <a:r>
                    <a:rPr lang="en-US" altLang="zh-CN" b="1">
                      <a:latin typeface="Times New Roman" pitchFamily="18" charset="0"/>
                    </a:rPr>
                    <a:t>(</a:t>
                  </a:r>
                  <a:r>
                    <a:rPr lang="en-US" altLang="zh-CN" b="1" i="1">
                      <a:latin typeface="Times New Roman" pitchFamily="18" charset="0"/>
                    </a:rPr>
                    <a:t>t</a:t>
                  </a:r>
                  <a:r>
                    <a:rPr lang="en-US" altLang="zh-CN" b="1">
                      <a:latin typeface="Times New Roman" pitchFamily="18" charset="0"/>
                    </a:rPr>
                    <a:t>)</a:t>
                  </a:r>
                  <a:endParaRPr lang="en-US" altLang="zh-CN" sz="3200" b="1"/>
                </a:p>
              </p:txBody>
            </p:sp>
            <p:sp>
              <p:nvSpPr>
                <p:cNvPr id="43030" name="Text Box 22"/>
                <p:cNvSpPr txBox="1">
                  <a:spLocks noChangeArrowheads="1"/>
                </p:cNvSpPr>
                <p:nvPr/>
              </p:nvSpPr>
              <p:spPr bwMode="auto">
                <a:xfrm>
                  <a:off x="4282" y="3147"/>
                  <a:ext cx="722" cy="438"/>
                </a:xfrm>
                <a:prstGeom prst="rect">
                  <a:avLst/>
                </a:prstGeom>
                <a:noFill/>
                <a:ln w="9525">
                  <a:noFill/>
                  <a:miter lim="800000"/>
                  <a:headEnd/>
                  <a:tailEnd/>
                </a:ln>
              </p:spPr>
              <p:txBody>
                <a:bodyPr/>
                <a:lstStyle/>
                <a:p>
                  <a:pPr algn="just"/>
                  <a:r>
                    <a:rPr lang="en-US" altLang="zh-CN" b="1" i="1">
                      <a:latin typeface="Times New Roman" pitchFamily="18" charset="0"/>
                    </a:rPr>
                    <a:t>S</a:t>
                  </a:r>
                  <a:r>
                    <a:rPr lang="en-US" altLang="zh-CN" b="1" baseline="-25000">
                      <a:latin typeface="Times New Roman" pitchFamily="18" charset="0"/>
                    </a:rPr>
                    <a:t>1</a:t>
                  </a:r>
                  <a:r>
                    <a:rPr lang="en-US" altLang="zh-CN" b="1">
                      <a:latin typeface="Times New Roman" pitchFamily="18" charset="0"/>
                    </a:rPr>
                    <a:t>(</a:t>
                  </a:r>
                  <a:r>
                    <a:rPr lang="en-US" altLang="zh-CN" b="1" i="1">
                      <a:latin typeface="Times New Roman" pitchFamily="18" charset="0"/>
                    </a:rPr>
                    <a:t>t</a:t>
                  </a:r>
                  <a:r>
                    <a:rPr lang="en-US" altLang="zh-CN" b="1">
                      <a:latin typeface="Times New Roman" pitchFamily="18" charset="0"/>
                    </a:rPr>
                    <a:t>)</a:t>
                  </a:r>
                  <a:endParaRPr lang="en-US" altLang="zh-CN" sz="3200" b="1"/>
                </a:p>
              </p:txBody>
            </p:sp>
            <p:sp>
              <p:nvSpPr>
                <p:cNvPr id="43031" name="Line 23"/>
                <p:cNvSpPr>
                  <a:spLocks noChangeShapeType="1"/>
                </p:cNvSpPr>
                <p:nvPr/>
              </p:nvSpPr>
              <p:spPr bwMode="auto">
                <a:xfrm>
                  <a:off x="8154" y="1680"/>
                  <a:ext cx="2" cy="556"/>
                </a:xfrm>
                <a:prstGeom prst="line">
                  <a:avLst/>
                </a:prstGeom>
                <a:noFill/>
                <a:ln w="9525">
                  <a:solidFill>
                    <a:srgbClr val="000000"/>
                  </a:solidFill>
                  <a:round/>
                  <a:headEnd/>
                  <a:tailEnd type="triangle" w="med" len="med"/>
                </a:ln>
              </p:spPr>
              <p:txBody>
                <a:bodyPr/>
                <a:lstStyle/>
                <a:p>
                  <a:endParaRPr lang="zh-CN" altLang="en-US" b="1"/>
                </a:p>
              </p:txBody>
            </p:sp>
            <p:sp>
              <p:nvSpPr>
                <p:cNvPr id="43032" name="Line 24"/>
                <p:cNvSpPr>
                  <a:spLocks noChangeShapeType="1"/>
                </p:cNvSpPr>
                <p:nvPr/>
              </p:nvSpPr>
              <p:spPr bwMode="auto">
                <a:xfrm flipV="1">
                  <a:off x="8168" y="4161"/>
                  <a:ext cx="1" cy="717"/>
                </a:xfrm>
                <a:prstGeom prst="line">
                  <a:avLst/>
                </a:prstGeom>
                <a:noFill/>
                <a:ln w="9525">
                  <a:solidFill>
                    <a:srgbClr val="000000"/>
                  </a:solidFill>
                  <a:round/>
                  <a:headEnd/>
                  <a:tailEnd type="triangle" w="med" len="med"/>
                </a:ln>
              </p:spPr>
              <p:txBody>
                <a:bodyPr/>
                <a:lstStyle/>
                <a:p>
                  <a:endParaRPr lang="zh-CN" altLang="en-US" b="1"/>
                </a:p>
              </p:txBody>
            </p:sp>
            <p:sp>
              <p:nvSpPr>
                <p:cNvPr id="43033" name="Text Box 25"/>
                <p:cNvSpPr txBox="1">
                  <a:spLocks noChangeArrowheads="1"/>
                </p:cNvSpPr>
                <p:nvPr/>
              </p:nvSpPr>
              <p:spPr bwMode="auto">
                <a:xfrm>
                  <a:off x="7932" y="2220"/>
                  <a:ext cx="450" cy="1929"/>
                </a:xfrm>
                <a:prstGeom prst="rect">
                  <a:avLst/>
                </a:prstGeom>
                <a:solidFill>
                  <a:srgbClr val="FFFFFF"/>
                </a:solidFill>
                <a:ln w="9525">
                  <a:solidFill>
                    <a:srgbClr val="000000"/>
                  </a:solidFill>
                  <a:miter lim="800000"/>
                  <a:headEnd/>
                  <a:tailEnd/>
                </a:ln>
              </p:spPr>
              <p:txBody>
                <a:bodyPr/>
                <a:lstStyle/>
                <a:p>
                  <a:pPr algn="ctr"/>
                  <a:endParaRPr lang="en-US" altLang="zh-CN" sz="1600" b="1">
                    <a:latin typeface="Times New Roman" pitchFamily="18" charset="0"/>
                  </a:endParaRPr>
                </a:p>
                <a:p>
                  <a:pPr algn="ctr"/>
                  <a:r>
                    <a:rPr lang="zh-CN" altLang="en-US" sz="1600" b="1">
                      <a:latin typeface="Times New Roman" pitchFamily="18" charset="0"/>
                    </a:rPr>
                    <a:t>比较判决</a:t>
                  </a:r>
                  <a:endParaRPr lang="zh-CN" altLang="en-US" sz="3200" b="1"/>
                </a:p>
              </p:txBody>
            </p:sp>
            <p:sp>
              <p:nvSpPr>
                <p:cNvPr id="43034" name="Line 26"/>
                <p:cNvSpPr>
                  <a:spLocks noChangeShapeType="1"/>
                </p:cNvSpPr>
                <p:nvPr/>
              </p:nvSpPr>
              <p:spPr bwMode="auto">
                <a:xfrm>
                  <a:off x="8392" y="3177"/>
                  <a:ext cx="570" cy="0"/>
                </a:xfrm>
                <a:prstGeom prst="line">
                  <a:avLst/>
                </a:prstGeom>
                <a:noFill/>
                <a:ln w="9525">
                  <a:solidFill>
                    <a:srgbClr val="000000"/>
                  </a:solidFill>
                  <a:round/>
                  <a:headEnd/>
                  <a:tailEnd type="triangle" w="med" len="med"/>
                </a:ln>
              </p:spPr>
              <p:txBody>
                <a:bodyPr/>
                <a:lstStyle/>
                <a:p>
                  <a:endParaRPr lang="zh-CN" altLang="en-US" b="1"/>
                </a:p>
              </p:txBody>
            </p:sp>
            <p:sp>
              <p:nvSpPr>
                <p:cNvPr id="43035" name="Line 27"/>
                <p:cNvSpPr>
                  <a:spLocks noChangeShapeType="1"/>
                </p:cNvSpPr>
                <p:nvPr/>
              </p:nvSpPr>
              <p:spPr bwMode="auto">
                <a:xfrm>
                  <a:off x="7666" y="4872"/>
                  <a:ext cx="494" cy="0"/>
                </a:xfrm>
                <a:prstGeom prst="line">
                  <a:avLst/>
                </a:prstGeom>
                <a:noFill/>
                <a:ln w="9525">
                  <a:solidFill>
                    <a:srgbClr val="000000"/>
                  </a:solidFill>
                  <a:round/>
                  <a:headEnd/>
                  <a:tailEnd/>
                </a:ln>
              </p:spPr>
              <p:txBody>
                <a:bodyPr/>
                <a:lstStyle/>
                <a:p>
                  <a:endParaRPr lang="zh-CN" altLang="en-US" b="1"/>
                </a:p>
              </p:txBody>
            </p:sp>
            <p:sp>
              <p:nvSpPr>
                <p:cNvPr id="43036" name="Line 28"/>
                <p:cNvSpPr>
                  <a:spLocks noChangeShapeType="1"/>
                </p:cNvSpPr>
                <p:nvPr/>
              </p:nvSpPr>
              <p:spPr bwMode="auto">
                <a:xfrm>
                  <a:off x="7680" y="1677"/>
                  <a:ext cx="480" cy="0"/>
                </a:xfrm>
                <a:prstGeom prst="line">
                  <a:avLst/>
                </a:prstGeom>
                <a:noFill/>
                <a:ln w="9525">
                  <a:solidFill>
                    <a:srgbClr val="000000"/>
                  </a:solidFill>
                  <a:round/>
                  <a:headEnd/>
                  <a:tailEnd/>
                </a:ln>
              </p:spPr>
              <p:txBody>
                <a:bodyPr/>
                <a:lstStyle/>
                <a:p>
                  <a:endParaRPr lang="zh-CN" altLang="en-US" b="1"/>
                </a:p>
              </p:txBody>
            </p:sp>
            <p:sp>
              <p:nvSpPr>
                <p:cNvPr id="43037" name="Line 29"/>
                <p:cNvSpPr>
                  <a:spLocks noChangeShapeType="1"/>
                </p:cNvSpPr>
                <p:nvPr/>
              </p:nvSpPr>
              <p:spPr bwMode="auto">
                <a:xfrm>
                  <a:off x="7650" y="2742"/>
                  <a:ext cx="270" cy="0"/>
                </a:xfrm>
                <a:prstGeom prst="line">
                  <a:avLst/>
                </a:prstGeom>
                <a:noFill/>
                <a:ln w="9525">
                  <a:solidFill>
                    <a:srgbClr val="000000"/>
                  </a:solidFill>
                  <a:round/>
                  <a:headEnd/>
                  <a:tailEnd/>
                </a:ln>
              </p:spPr>
              <p:txBody>
                <a:bodyPr/>
                <a:lstStyle/>
                <a:p>
                  <a:endParaRPr lang="zh-CN" altLang="en-US" b="1"/>
                </a:p>
              </p:txBody>
            </p:sp>
            <p:grpSp>
              <p:nvGrpSpPr>
                <p:cNvPr id="8" name="Group 30"/>
                <p:cNvGrpSpPr>
                  <a:grpSpLocks/>
                </p:cNvGrpSpPr>
                <p:nvPr/>
              </p:nvGrpSpPr>
              <p:grpSpPr bwMode="auto">
                <a:xfrm>
                  <a:off x="3626" y="4668"/>
                  <a:ext cx="4067" cy="781"/>
                  <a:chOff x="3641" y="1482"/>
                  <a:chExt cx="4067" cy="781"/>
                </a:xfrm>
              </p:grpSpPr>
              <p:sp>
                <p:nvSpPr>
                  <p:cNvPr id="43039" name="Text Box 31"/>
                  <p:cNvSpPr txBox="1">
                    <a:spLocks noChangeArrowheads="1"/>
                  </p:cNvSpPr>
                  <p:nvPr/>
                </p:nvSpPr>
                <p:spPr bwMode="auto">
                  <a:xfrm>
                    <a:off x="5832" y="1482"/>
                    <a:ext cx="1094" cy="411"/>
                  </a:xfrm>
                  <a:prstGeom prst="rect">
                    <a:avLst/>
                  </a:prstGeom>
                  <a:solidFill>
                    <a:srgbClr val="FFFFFF"/>
                  </a:solidFill>
                  <a:ln w="9525">
                    <a:solidFill>
                      <a:srgbClr val="000000"/>
                    </a:solidFill>
                    <a:miter lim="800000"/>
                    <a:headEnd/>
                    <a:tailEnd/>
                  </a:ln>
                </p:spPr>
                <p:txBody>
                  <a:bodyPr/>
                  <a:lstStyle/>
                  <a:p>
                    <a:pPr algn="ctr"/>
                    <a:r>
                      <a:rPr lang="zh-CN" altLang="en-US" b="1" dirty="0">
                        <a:latin typeface="Times New Roman" pitchFamily="18" charset="0"/>
                      </a:rPr>
                      <a:t>积分器</a:t>
                    </a:r>
                    <a:endParaRPr lang="zh-CN" altLang="en-US" sz="3200" b="1" dirty="0"/>
                  </a:p>
                </p:txBody>
              </p:sp>
              <p:sp>
                <p:nvSpPr>
                  <p:cNvPr id="43040" name="Line 32"/>
                  <p:cNvSpPr>
                    <a:spLocks noChangeShapeType="1"/>
                  </p:cNvSpPr>
                  <p:nvPr/>
                </p:nvSpPr>
                <p:spPr bwMode="auto">
                  <a:xfrm>
                    <a:off x="3641" y="1701"/>
                    <a:ext cx="782" cy="0"/>
                  </a:xfrm>
                  <a:prstGeom prst="line">
                    <a:avLst/>
                  </a:prstGeom>
                  <a:noFill/>
                  <a:ln w="9525">
                    <a:solidFill>
                      <a:srgbClr val="000000"/>
                    </a:solidFill>
                    <a:round/>
                    <a:headEnd/>
                    <a:tailEnd type="triangle" w="med" len="med"/>
                  </a:ln>
                </p:spPr>
                <p:txBody>
                  <a:bodyPr/>
                  <a:lstStyle/>
                  <a:p>
                    <a:endParaRPr lang="zh-CN" altLang="en-US" b="1"/>
                  </a:p>
                </p:txBody>
              </p:sp>
              <p:sp>
                <p:nvSpPr>
                  <p:cNvPr id="43041" name="Line 33"/>
                  <p:cNvSpPr>
                    <a:spLocks noChangeShapeType="1"/>
                  </p:cNvSpPr>
                  <p:nvPr/>
                </p:nvSpPr>
                <p:spPr bwMode="auto">
                  <a:xfrm>
                    <a:off x="4843" y="1701"/>
                    <a:ext cx="1005" cy="1"/>
                  </a:xfrm>
                  <a:prstGeom prst="line">
                    <a:avLst/>
                  </a:prstGeom>
                  <a:noFill/>
                  <a:ln w="9525">
                    <a:solidFill>
                      <a:srgbClr val="000000"/>
                    </a:solidFill>
                    <a:round/>
                    <a:headEnd/>
                    <a:tailEnd type="triangle" w="med" len="med"/>
                  </a:ln>
                </p:spPr>
                <p:txBody>
                  <a:bodyPr/>
                  <a:lstStyle/>
                  <a:p>
                    <a:endParaRPr lang="zh-CN" altLang="en-US" b="1"/>
                  </a:p>
                </p:txBody>
              </p:sp>
              <p:sp>
                <p:nvSpPr>
                  <p:cNvPr id="43042" name="Line 34"/>
                  <p:cNvSpPr>
                    <a:spLocks noChangeShapeType="1"/>
                  </p:cNvSpPr>
                  <p:nvPr/>
                </p:nvSpPr>
                <p:spPr bwMode="auto">
                  <a:xfrm>
                    <a:off x="6942" y="1686"/>
                    <a:ext cx="766" cy="1"/>
                  </a:xfrm>
                  <a:prstGeom prst="line">
                    <a:avLst/>
                  </a:prstGeom>
                  <a:noFill/>
                  <a:ln w="9525">
                    <a:solidFill>
                      <a:srgbClr val="000000"/>
                    </a:solidFill>
                    <a:round/>
                    <a:headEnd/>
                    <a:tailEnd type="triangle" w="med" len="med"/>
                  </a:ln>
                </p:spPr>
                <p:txBody>
                  <a:bodyPr/>
                  <a:lstStyle/>
                  <a:p>
                    <a:endParaRPr lang="zh-CN" altLang="en-US" b="1"/>
                  </a:p>
                </p:txBody>
              </p:sp>
              <p:sp>
                <p:nvSpPr>
                  <p:cNvPr id="43043" name="Line 35"/>
                  <p:cNvSpPr>
                    <a:spLocks noChangeShapeType="1"/>
                  </p:cNvSpPr>
                  <p:nvPr/>
                </p:nvSpPr>
                <p:spPr bwMode="auto">
                  <a:xfrm flipV="1">
                    <a:off x="4615" y="1893"/>
                    <a:ext cx="2" cy="370"/>
                  </a:xfrm>
                  <a:prstGeom prst="line">
                    <a:avLst/>
                  </a:prstGeom>
                  <a:noFill/>
                  <a:ln w="9525">
                    <a:solidFill>
                      <a:srgbClr val="000000"/>
                    </a:solidFill>
                    <a:round/>
                    <a:headEnd/>
                    <a:tailEnd type="triangle" w="med" len="med"/>
                  </a:ln>
                </p:spPr>
                <p:txBody>
                  <a:bodyPr/>
                  <a:lstStyle/>
                  <a:p>
                    <a:endParaRPr lang="zh-CN" altLang="en-US" b="1"/>
                  </a:p>
                </p:txBody>
              </p:sp>
              <p:sp>
                <p:nvSpPr>
                  <p:cNvPr id="43044" name="AutoShape 36"/>
                  <p:cNvSpPr>
                    <a:spLocks noChangeArrowheads="1"/>
                  </p:cNvSpPr>
                  <p:nvPr/>
                </p:nvSpPr>
                <p:spPr bwMode="auto">
                  <a:xfrm>
                    <a:off x="4413" y="1515"/>
                    <a:ext cx="406" cy="375"/>
                  </a:xfrm>
                  <a:prstGeom prst="flowChartSummingJunction">
                    <a:avLst/>
                  </a:prstGeom>
                  <a:solidFill>
                    <a:srgbClr val="FFFFFF"/>
                  </a:solidFill>
                  <a:ln w="9525">
                    <a:solidFill>
                      <a:srgbClr val="000000"/>
                    </a:solidFill>
                    <a:round/>
                    <a:headEnd/>
                    <a:tailEnd/>
                  </a:ln>
                </p:spPr>
                <p:txBody>
                  <a:bodyPr/>
                  <a:lstStyle/>
                  <a:p>
                    <a:endParaRPr lang="zh-CN" altLang="en-US" b="1"/>
                  </a:p>
                </p:txBody>
              </p:sp>
            </p:grpSp>
          </p:grpSp>
          <p:grpSp>
            <p:nvGrpSpPr>
              <p:cNvPr id="9" name="Group 37"/>
              <p:cNvGrpSpPr>
                <a:grpSpLocks/>
              </p:cNvGrpSpPr>
              <p:nvPr/>
            </p:nvGrpSpPr>
            <p:grpSpPr bwMode="auto">
              <a:xfrm>
                <a:off x="3642" y="2553"/>
                <a:ext cx="4067" cy="766"/>
                <a:chOff x="3642" y="2553"/>
                <a:chExt cx="4067" cy="766"/>
              </a:xfrm>
            </p:grpSpPr>
            <p:grpSp>
              <p:nvGrpSpPr>
                <p:cNvPr id="10" name="Group 38"/>
                <p:cNvGrpSpPr>
                  <a:grpSpLocks/>
                </p:cNvGrpSpPr>
                <p:nvPr/>
              </p:nvGrpSpPr>
              <p:grpSpPr bwMode="auto">
                <a:xfrm>
                  <a:off x="3642" y="2571"/>
                  <a:ext cx="4067" cy="748"/>
                  <a:chOff x="3642" y="2571"/>
                  <a:chExt cx="4067" cy="748"/>
                </a:xfrm>
              </p:grpSpPr>
              <p:sp>
                <p:nvSpPr>
                  <p:cNvPr id="43047" name="Line 39"/>
                  <p:cNvSpPr>
                    <a:spLocks noChangeShapeType="1"/>
                  </p:cNvSpPr>
                  <p:nvPr/>
                </p:nvSpPr>
                <p:spPr bwMode="auto">
                  <a:xfrm>
                    <a:off x="3642" y="2757"/>
                    <a:ext cx="782" cy="0"/>
                  </a:xfrm>
                  <a:prstGeom prst="line">
                    <a:avLst/>
                  </a:prstGeom>
                  <a:noFill/>
                  <a:ln w="9525">
                    <a:solidFill>
                      <a:srgbClr val="000000"/>
                    </a:solidFill>
                    <a:round/>
                    <a:headEnd/>
                    <a:tailEnd type="triangle" w="med" len="med"/>
                  </a:ln>
                </p:spPr>
                <p:txBody>
                  <a:bodyPr/>
                  <a:lstStyle/>
                  <a:p>
                    <a:endParaRPr lang="zh-CN" altLang="en-US" b="1"/>
                  </a:p>
                </p:txBody>
              </p:sp>
              <p:sp>
                <p:nvSpPr>
                  <p:cNvPr id="43048" name="Line 40"/>
                  <p:cNvSpPr>
                    <a:spLocks noChangeShapeType="1"/>
                  </p:cNvSpPr>
                  <p:nvPr/>
                </p:nvSpPr>
                <p:spPr bwMode="auto">
                  <a:xfrm>
                    <a:off x="4844" y="2757"/>
                    <a:ext cx="1005" cy="1"/>
                  </a:xfrm>
                  <a:prstGeom prst="line">
                    <a:avLst/>
                  </a:prstGeom>
                  <a:noFill/>
                  <a:ln w="9525">
                    <a:solidFill>
                      <a:srgbClr val="000000"/>
                    </a:solidFill>
                    <a:round/>
                    <a:headEnd/>
                    <a:tailEnd type="triangle" w="med" len="med"/>
                  </a:ln>
                </p:spPr>
                <p:txBody>
                  <a:bodyPr/>
                  <a:lstStyle/>
                  <a:p>
                    <a:endParaRPr lang="zh-CN" altLang="en-US" b="1"/>
                  </a:p>
                </p:txBody>
              </p:sp>
              <p:sp>
                <p:nvSpPr>
                  <p:cNvPr id="43049" name="Line 41"/>
                  <p:cNvSpPr>
                    <a:spLocks noChangeShapeType="1"/>
                  </p:cNvSpPr>
                  <p:nvPr/>
                </p:nvSpPr>
                <p:spPr bwMode="auto">
                  <a:xfrm>
                    <a:off x="6943" y="2742"/>
                    <a:ext cx="766" cy="1"/>
                  </a:xfrm>
                  <a:prstGeom prst="line">
                    <a:avLst/>
                  </a:prstGeom>
                  <a:noFill/>
                  <a:ln w="9525">
                    <a:solidFill>
                      <a:srgbClr val="000000"/>
                    </a:solidFill>
                    <a:round/>
                    <a:headEnd/>
                    <a:tailEnd type="triangle" w="med" len="med"/>
                  </a:ln>
                </p:spPr>
                <p:txBody>
                  <a:bodyPr/>
                  <a:lstStyle/>
                  <a:p>
                    <a:endParaRPr lang="zh-CN" altLang="en-US" b="1"/>
                  </a:p>
                </p:txBody>
              </p:sp>
              <p:sp>
                <p:nvSpPr>
                  <p:cNvPr id="43050" name="Line 42"/>
                  <p:cNvSpPr>
                    <a:spLocks noChangeShapeType="1"/>
                  </p:cNvSpPr>
                  <p:nvPr/>
                </p:nvSpPr>
                <p:spPr bwMode="auto">
                  <a:xfrm flipV="1">
                    <a:off x="4616" y="2949"/>
                    <a:ext cx="2" cy="370"/>
                  </a:xfrm>
                  <a:prstGeom prst="line">
                    <a:avLst/>
                  </a:prstGeom>
                  <a:noFill/>
                  <a:ln w="9525">
                    <a:solidFill>
                      <a:srgbClr val="000000"/>
                    </a:solidFill>
                    <a:round/>
                    <a:headEnd/>
                    <a:tailEnd type="triangle" w="med" len="med"/>
                  </a:ln>
                </p:spPr>
                <p:txBody>
                  <a:bodyPr/>
                  <a:lstStyle/>
                  <a:p>
                    <a:endParaRPr lang="zh-CN" altLang="en-US" b="1"/>
                  </a:p>
                </p:txBody>
              </p:sp>
              <p:sp>
                <p:nvSpPr>
                  <p:cNvPr id="43051" name="AutoShape 43"/>
                  <p:cNvSpPr>
                    <a:spLocks noChangeArrowheads="1"/>
                  </p:cNvSpPr>
                  <p:nvPr/>
                </p:nvSpPr>
                <p:spPr bwMode="auto">
                  <a:xfrm>
                    <a:off x="4414" y="2571"/>
                    <a:ext cx="406" cy="375"/>
                  </a:xfrm>
                  <a:prstGeom prst="flowChartSummingJunction">
                    <a:avLst/>
                  </a:prstGeom>
                  <a:solidFill>
                    <a:srgbClr val="FFFFFF"/>
                  </a:solidFill>
                  <a:ln w="9525">
                    <a:solidFill>
                      <a:srgbClr val="000000"/>
                    </a:solidFill>
                    <a:round/>
                    <a:headEnd/>
                    <a:tailEnd/>
                  </a:ln>
                </p:spPr>
                <p:txBody>
                  <a:bodyPr/>
                  <a:lstStyle/>
                  <a:p>
                    <a:endParaRPr lang="zh-CN" altLang="en-US" b="1"/>
                  </a:p>
                </p:txBody>
              </p:sp>
            </p:grpSp>
            <p:sp>
              <p:nvSpPr>
                <p:cNvPr id="43052" name="Text Box 44"/>
                <p:cNvSpPr txBox="1">
                  <a:spLocks noChangeArrowheads="1"/>
                </p:cNvSpPr>
                <p:nvPr/>
              </p:nvSpPr>
              <p:spPr bwMode="auto">
                <a:xfrm>
                  <a:off x="5848" y="2553"/>
                  <a:ext cx="1094" cy="411"/>
                </a:xfrm>
                <a:prstGeom prst="rect">
                  <a:avLst/>
                </a:prstGeom>
                <a:solidFill>
                  <a:srgbClr val="FFFFFF"/>
                </a:solidFill>
                <a:ln w="9525">
                  <a:solidFill>
                    <a:srgbClr val="000000"/>
                  </a:solidFill>
                  <a:miter lim="800000"/>
                  <a:headEnd/>
                  <a:tailEnd/>
                </a:ln>
              </p:spPr>
              <p:txBody>
                <a:bodyPr/>
                <a:lstStyle/>
                <a:p>
                  <a:pPr algn="ctr"/>
                  <a:r>
                    <a:rPr lang="zh-CN" altLang="en-US" b="1">
                      <a:latin typeface="Times New Roman" pitchFamily="18" charset="0"/>
                    </a:rPr>
                    <a:t>积分器</a:t>
                  </a:r>
                  <a:endParaRPr lang="zh-CN" altLang="en-US" sz="3200" b="1"/>
                </a:p>
              </p:txBody>
            </p:sp>
          </p:grpSp>
        </p:grpSp>
        <p:graphicFrame>
          <p:nvGraphicFramePr>
            <p:cNvPr id="43055" name="Object 47"/>
            <p:cNvGraphicFramePr>
              <a:graphicFrameLocks noChangeAspect="1"/>
            </p:cNvGraphicFramePr>
            <p:nvPr/>
          </p:nvGraphicFramePr>
          <p:xfrm>
            <a:off x="3163" y="2443"/>
            <a:ext cx="90" cy="485"/>
          </p:xfrm>
          <a:graphic>
            <a:graphicData uri="http://schemas.openxmlformats.org/presentationml/2006/ole">
              <mc:AlternateContent xmlns:mc="http://schemas.openxmlformats.org/markup-compatibility/2006">
                <mc:Choice xmlns:v="urn:schemas-microsoft-com:vml" Requires="v">
                  <p:oleObj spid="_x0000_s190604" name="公式" r:id="rId3" imgW="76101" imgH="405872" progId="Equation.3">
                    <p:embed/>
                  </p:oleObj>
                </mc:Choice>
                <mc:Fallback>
                  <p:oleObj name="公式" r:id="rId3" imgW="76101" imgH="405872" progId="Equation.3">
                    <p:embed/>
                    <p:pic>
                      <p:nvPicPr>
                        <p:cNvPr id="0" name="Picture 1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3" y="2443"/>
                          <a:ext cx="90" cy="4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57" name="Object 49"/>
            <p:cNvGraphicFramePr>
              <a:graphicFrameLocks noChangeAspect="1"/>
            </p:cNvGraphicFramePr>
            <p:nvPr/>
          </p:nvGraphicFramePr>
          <p:xfrm>
            <a:off x="2030" y="2699"/>
            <a:ext cx="84" cy="453"/>
          </p:xfrm>
          <a:graphic>
            <a:graphicData uri="http://schemas.openxmlformats.org/presentationml/2006/ole">
              <mc:AlternateContent xmlns:mc="http://schemas.openxmlformats.org/markup-compatibility/2006">
                <mc:Choice xmlns:v="urn:schemas-microsoft-com:vml" Requires="v">
                  <p:oleObj spid="_x0000_s190605" name="公式" r:id="rId5" imgW="76101" imgH="405872" progId="Equation.3">
                    <p:embed/>
                  </p:oleObj>
                </mc:Choice>
                <mc:Fallback>
                  <p:oleObj name="公式" r:id="rId5" imgW="76101" imgH="405872" progId="Equation.3">
                    <p:embed/>
                    <p:pic>
                      <p:nvPicPr>
                        <p:cNvPr id="0" name="Picture 1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0" y="2699"/>
                          <a:ext cx="84" cy="4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011">
                                            <p:txEl>
                                              <p:pRg st="10" end="10"/>
                                            </p:txEl>
                                          </p:spTgt>
                                        </p:tgtEl>
                                        <p:attrNameLst>
                                          <p:attrName>style.visibility</p:attrName>
                                        </p:attrNameLst>
                                      </p:cBhvr>
                                      <p:to>
                                        <p:strVal val="visible"/>
                                      </p:to>
                                    </p:set>
                                    <p:anim calcmode="lin" valueType="num">
                                      <p:cBhvr additive="base">
                                        <p:cTn id="7" dur="500" fill="hold"/>
                                        <p:tgtEl>
                                          <p:spTgt spid="43011">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011">
                                            <p:txEl>
                                              <p:pRg st="11" end="11"/>
                                            </p:txEl>
                                          </p:spTgt>
                                        </p:tgtEl>
                                        <p:attrNameLst>
                                          <p:attrName>style.visibility</p:attrName>
                                        </p:attrNameLst>
                                      </p:cBhvr>
                                      <p:to>
                                        <p:strVal val="visible"/>
                                      </p:to>
                                    </p:set>
                                    <p:anim calcmode="lin" valueType="num">
                                      <p:cBhvr additive="base">
                                        <p:cTn id="13" dur="500" fill="hold"/>
                                        <p:tgtEl>
                                          <p:spTgt spid="43011">
                                            <p:txEl>
                                              <p:pRg st="11" end="1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1">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第</a:t>
            </a:r>
            <a:r>
              <a:rPr lang="en-US" altLang="zh-CN" sz="3600" dirty="0" smtClean="0"/>
              <a:t>10</a:t>
            </a:r>
            <a:r>
              <a:rPr lang="zh-CN" altLang="en-US" sz="3600" dirty="0" smtClean="0"/>
              <a:t>章 数字信号最佳接收</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10.1 </a:t>
            </a:r>
            <a:r>
              <a:rPr lang="zh-CN" altLang="en-US" dirty="0" smtClean="0"/>
              <a:t>数字信号的统计特性</a:t>
            </a:r>
          </a:p>
          <a:p>
            <a:r>
              <a:rPr lang="en-US" altLang="zh-CN" dirty="0" smtClean="0"/>
              <a:t>10.2 </a:t>
            </a:r>
            <a:r>
              <a:rPr lang="zh-CN" altLang="en-US" dirty="0" smtClean="0"/>
              <a:t>数字信号的最佳接收</a:t>
            </a:r>
          </a:p>
          <a:p>
            <a:r>
              <a:rPr lang="en-US" altLang="zh-CN" dirty="0" smtClean="0"/>
              <a:t>10.3 </a:t>
            </a:r>
            <a:r>
              <a:rPr lang="zh-CN" altLang="en-US" dirty="0" smtClean="0"/>
              <a:t>确知数字信号的最佳接收机</a:t>
            </a:r>
          </a:p>
          <a:p>
            <a:r>
              <a:rPr lang="en-US" altLang="zh-CN" dirty="0" smtClean="0">
                <a:solidFill>
                  <a:srgbClr val="FF0000"/>
                </a:solidFill>
              </a:rPr>
              <a:t>10.4 </a:t>
            </a:r>
            <a:r>
              <a:rPr lang="zh-CN" altLang="en-US" dirty="0" smtClean="0">
                <a:solidFill>
                  <a:srgbClr val="FF0000"/>
                </a:solidFill>
              </a:rPr>
              <a:t>确知数字信号最佳接收的误码率</a:t>
            </a:r>
          </a:p>
          <a:p>
            <a:r>
              <a:rPr lang="en-US" altLang="zh-CN" dirty="0" smtClean="0"/>
              <a:t>10.5 </a:t>
            </a:r>
            <a:r>
              <a:rPr lang="zh-CN" altLang="en-US" dirty="0" smtClean="0"/>
              <a:t>随相数字信号的最佳接收</a:t>
            </a:r>
            <a:endParaRPr lang="en-US" altLang="zh-CN" dirty="0" smtClean="0"/>
          </a:p>
          <a:p>
            <a:r>
              <a:rPr lang="en-US" altLang="zh-CN" dirty="0" smtClean="0"/>
              <a:t>10.6 </a:t>
            </a:r>
            <a:r>
              <a:rPr lang="zh-CN" altLang="en-US" dirty="0" smtClean="0"/>
              <a:t>起伏数字信号的最佳接收</a:t>
            </a:r>
          </a:p>
          <a:p>
            <a:r>
              <a:rPr lang="en-US" altLang="zh-CN" dirty="0" smtClean="0"/>
              <a:t>10.7 </a:t>
            </a:r>
            <a:r>
              <a:rPr lang="zh-CN" altLang="en-US" dirty="0" smtClean="0"/>
              <a:t>实际接收机和最佳接收机的性能比较</a:t>
            </a:r>
          </a:p>
          <a:p>
            <a:r>
              <a:rPr lang="en-US" altLang="zh-CN" dirty="0" smtClean="0"/>
              <a:t>10.8 </a:t>
            </a:r>
            <a:r>
              <a:rPr lang="zh-CN" altLang="en-US" dirty="0" smtClean="0"/>
              <a:t>数字信号的匹配滤波接收法</a:t>
            </a:r>
          </a:p>
          <a:p>
            <a:r>
              <a:rPr lang="en-US" altLang="zh-CN" dirty="0" smtClean="0"/>
              <a:t>10.9 </a:t>
            </a:r>
            <a:r>
              <a:rPr lang="zh-CN" altLang="en-US" dirty="0" smtClean="0"/>
              <a:t>最佳基带传输系统</a:t>
            </a:r>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27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dirty="0" smtClean="0"/>
              <a:t>10.4 </a:t>
            </a:r>
            <a:r>
              <a:rPr lang="zh-CN" altLang="en-US" dirty="0" smtClean="0"/>
              <a:t>确知数字信号最佳接收的误码率</a:t>
            </a:r>
          </a:p>
        </p:txBody>
      </p:sp>
      <p:sp>
        <p:nvSpPr>
          <p:cNvPr id="44035" name="Rectangle 3"/>
          <p:cNvSpPr>
            <a:spLocks noGrp="1" noChangeArrowheads="1"/>
          </p:cNvSpPr>
          <p:nvPr>
            <p:ph type="body" idx="1"/>
          </p:nvPr>
        </p:nvSpPr>
        <p:spPr/>
        <p:txBody>
          <a:bodyPr/>
          <a:lstStyle/>
          <a:p>
            <a:r>
              <a:rPr lang="zh-CN" altLang="en-US" dirty="0" smtClean="0">
                <a:solidFill>
                  <a:srgbClr val="0000FF"/>
                </a:solidFill>
              </a:rPr>
              <a:t>错判</a:t>
            </a:r>
            <a:r>
              <a:rPr lang="zh-CN" altLang="en-US" dirty="0" smtClean="0"/>
              <a:t>：</a:t>
            </a:r>
            <a:endParaRPr lang="en-US" altLang="zh-CN" dirty="0" smtClean="0"/>
          </a:p>
          <a:p>
            <a:pPr lvl="1"/>
            <a:r>
              <a:rPr lang="zh-CN" altLang="en-US" dirty="0" smtClean="0"/>
              <a:t>最佳接收机中，若</a:t>
            </a:r>
          </a:p>
          <a:p>
            <a:pPr lvl="3"/>
            <a:endParaRPr lang="zh-CN" altLang="en-US" dirty="0" smtClean="0"/>
          </a:p>
          <a:p>
            <a:pPr lvl="4"/>
            <a:endParaRPr lang="zh-CN" altLang="en-US" dirty="0" smtClean="0"/>
          </a:p>
          <a:p>
            <a:pPr lvl="1"/>
            <a:r>
              <a:rPr lang="zh-CN" altLang="en-US" dirty="0" smtClean="0"/>
              <a:t>则判为发送码元</a:t>
            </a:r>
            <a:r>
              <a:rPr lang="zh-CN" altLang="en-US" dirty="0" smtClean="0">
                <a:solidFill>
                  <a:srgbClr val="0000FF"/>
                </a:solidFill>
              </a:rPr>
              <a:t>是</a:t>
            </a:r>
            <a:r>
              <a:rPr lang="en-US" altLang="zh-CN" i="1" dirty="0" smtClean="0">
                <a:solidFill>
                  <a:srgbClr val="0000FF"/>
                </a:solidFill>
              </a:rPr>
              <a:t>s</a:t>
            </a:r>
            <a:r>
              <a:rPr lang="en-US" altLang="zh-CN" baseline="-25000" dirty="0" smtClean="0">
                <a:solidFill>
                  <a:srgbClr val="0000FF"/>
                </a:solidFill>
              </a:rPr>
              <a:t>0</a:t>
            </a:r>
            <a:r>
              <a:rPr lang="en-US" altLang="zh-CN" dirty="0" smtClean="0">
                <a:solidFill>
                  <a:srgbClr val="0000FF"/>
                </a:solidFill>
              </a:rPr>
              <a:t>(</a:t>
            </a:r>
            <a:r>
              <a:rPr lang="en-US" altLang="zh-CN" i="1" dirty="0" smtClean="0">
                <a:solidFill>
                  <a:srgbClr val="0000FF"/>
                </a:solidFill>
              </a:rPr>
              <a:t>t</a:t>
            </a:r>
            <a:r>
              <a:rPr lang="en-US" altLang="zh-CN" dirty="0" smtClean="0">
                <a:solidFill>
                  <a:srgbClr val="0000FF"/>
                </a:solidFill>
              </a:rPr>
              <a:t>)</a:t>
            </a:r>
            <a:r>
              <a:rPr lang="zh-CN" altLang="en-US" dirty="0" smtClean="0"/>
              <a:t>。</a:t>
            </a:r>
            <a:endParaRPr lang="en-US" altLang="zh-CN" dirty="0" smtClean="0"/>
          </a:p>
          <a:p>
            <a:pPr lvl="1"/>
            <a:r>
              <a:rPr lang="zh-CN" altLang="en-US" dirty="0" smtClean="0"/>
              <a:t>因此，发送码元</a:t>
            </a:r>
            <a:r>
              <a:rPr lang="en-US" altLang="zh-CN" i="1" dirty="0" smtClean="0">
                <a:solidFill>
                  <a:srgbClr val="C00000"/>
                </a:solidFill>
              </a:rPr>
              <a:t>s</a:t>
            </a:r>
            <a:r>
              <a:rPr lang="en-US" altLang="zh-CN" baseline="-25000" dirty="0" smtClean="0">
                <a:solidFill>
                  <a:srgbClr val="C00000"/>
                </a:solidFill>
              </a:rPr>
              <a:t>1</a:t>
            </a:r>
            <a:r>
              <a:rPr lang="en-US" altLang="zh-CN" dirty="0" smtClean="0">
                <a:solidFill>
                  <a:srgbClr val="C00000"/>
                </a:solidFill>
              </a:rPr>
              <a:t>(</a:t>
            </a:r>
            <a:r>
              <a:rPr lang="en-US" altLang="zh-CN" i="1" dirty="0" smtClean="0">
                <a:solidFill>
                  <a:srgbClr val="C00000"/>
                </a:solidFill>
              </a:rPr>
              <a:t>t</a:t>
            </a:r>
            <a:r>
              <a:rPr lang="en-US" altLang="zh-CN" dirty="0" smtClean="0">
                <a:solidFill>
                  <a:srgbClr val="C00000"/>
                </a:solidFill>
              </a:rPr>
              <a:t>)</a:t>
            </a:r>
            <a:r>
              <a:rPr lang="zh-CN" altLang="en-US" dirty="0" smtClean="0"/>
              <a:t>时，若上式成立，则发生</a:t>
            </a:r>
            <a:r>
              <a:rPr lang="zh-CN" altLang="en-US" dirty="0" smtClean="0">
                <a:solidFill>
                  <a:srgbClr val="0000FF"/>
                </a:solidFill>
              </a:rPr>
              <a:t>错判</a:t>
            </a:r>
            <a:r>
              <a:rPr lang="zh-CN" altLang="en-US" dirty="0" smtClean="0"/>
              <a:t>。</a:t>
            </a:r>
            <a:endParaRPr lang="en-US" altLang="zh-CN" dirty="0" smtClean="0"/>
          </a:p>
          <a:p>
            <a:pPr lvl="1"/>
            <a:r>
              <a:rPr lang="zh-CN" altLang="en-US" dirty="0" smtClean="0"/>
              <a:t>所以若将</a:t>
            </a:r>
            <a:r>
              <a:rPr lang="en-US" altLang="zh-CN" i="1" dirty="0" smtClean="0"/>
              <a:t>r</a:t>
            </a:r>
            <a:r>
              <a:rPr lang="en-US" altLang="zh-CN" dirty="0" smtClean="0"/>
              <a:t>(</a:t>
            </a:r>
            <a:r>
              <a:rPr lang="en-US" altLang="zh-CN" i="1" dirty="0" smtClean="0"/>
              <a:t>t</a:t>
            </a:r>
            <a:r>
              <a:rPr lang="en-US" altLang="zh-CN" dirty="0" smtClean="0"/>
              <a:t>) = </a:t>
            </a:r>
            <a:r>
              <a:rPr lang="en-US" altLang="zh-CN" i="1" dirty="0" smtClean="0"/>
              <a:t>s</a:t>
            </a:r>
            <a:r>
              <a:rPr lang="en-US" altLang="zh-CN" baseline="-25000" dirty="0" smtClean="0"/>
              <a:t>1</a:t>
            </a:r>
            <a:r>
              <a:rPr lang="en-US" altLang="zh-CN" dirty="0" smtClean="0"/>
              <a:t>(</a:t>
            </a:r>
            <a:r>
              <a:rPr lang="en-US" altLang="zh-CN" i="1" dirty="0" smtClean="0"/>
              <a:t>t</a:t>
            </a:r>
            <a:r>
              <a:rPr lang="en-US" altLang="zh-CN" dirty="0" smtClean="0"/>
              <a:t>) + </a:t>
            </a:r>
            <a:r>
              <a:rPr lang="en-US" altLang="zh-CN" i="1" dirty="0" smtClean="0"/>
              <a:t>n</a:t>
            </a:r>
            <a:r>
              <a:rPr lang="en-US" altLang="zh-CN" dirty="0" smtClean="0"/>
              <a:t>(</a:t>
            </a:r>
            <a:r>
              <a:rPr lang="en-US" altLang="zh-CN" i="1" dirty="0" smtClean="0"/>
              <a:t>t</a:t>
            </a:r>
            <a:r>
              <a:rPr lang="en-US" altLang="zh-CN" dirty="0" smtClean="0"/>
              <a:t>)</a:t>
            </a:r>
            <a:r>
              <a:rPr lang="zh-CN" altLang="en-US" dirty="0" smtClean="0"/>
              <a:t>代入上式，则上式成立的概率就是在发送码元“</a:t>
            </a:r>
            <a:r>
              <a:rPr lang="en-US" altLang="zh-CN" dirty="0" smtClean="0"/>
              <a:t>1”</a:t>
            </a:r>
            <a:r>
              <a:rPr lang="zh-CN" altLang="en-US" dirty="0" smtClean="0"/>
              <a:t>的条件下收到“</a:t>
            </a:r>
            <a:r>
              <a:rPr lang="en-US" altLang="zh-CN" dirty="0" smtClean="0"/>
              <a:t>0”</a:t>
            </a:r>
            <a:r>
              <a:rPr lang="zh-CN" altLang="en-US" dirty="0" smtClean="0"/>
              <a:t>的概率，即</a:t>
            </a:r>
            <a:r>
              <a:rPr lang="zh-CN" altLang="en-US" dirty="0" smtClean="0">
                <a:solidFill>
                  <a:srgbClr val="0000FF"/>
                </a:solidFill>
              </a:rPr>
              <a:t>发生错误的条件概率</a:t>
            </a:r>
            <a:r>
              <a:rPr lang="en-US" altLang="zh-CN" dirty="0" smtClean="0">
                <a:solidFill>
                  <a:srgbClr val="0000FF"/>
                </a:solidFill>
              </a:rPr>
              <a:t>P(0 / 1)</a:t>
            </a:r>
            <a:r>
              <a:rPr lang="zh-CN" altLang="en-US" dirty="0" smtClean="0"/>
              <a:t>。</a:t>
            </a:r>
            <a:endParaRPr lang="en-US" altLang="zh-CN" dirty="0" smtClean="0"/>
          </a:p>
          <a:p>
            <a:pPr lvl="1"/>
            <a:r>
              <a:rPr lang="zh-CN" altLang="en-US" dirty="0" smtClean="0"/>
              <a:t>此条件概率的计算结果如下 </a:t>
            </a:r>
            <a:endParaRPr lang="zh-CN" altLang="en-US" dirty="0"/>
          </a:p>
        </p:txBody>
      </p:sp>
      <p:sp>
        <p:nvSpPr>
          <p:cNvPr id="6" name="灯片编号占位符 5"/>
          <p:cNvSpPr>
            <a:spLocks noGrp="1"/>
          </p:cNvSpPr>
          <p:nvPr>
            <p:ph type="sldNum" sz="quarter" idx="12"/>
          </p:nvPr>
        </p:nvSpPr>
        <p:spPr/>
        <p:txBody>
          <a:bodyPr/>
          <a:lstStyle/>
          <a:p>
            <a:fld id="{141BE3EA-BAF1-4993-8EA4-09774D7DA55A}" type="slidenum">
              <a:rPr lang="en-US" altLang="zh-CN" smtClean="0"/>
              <a:pPr/>
              <a:t>28</a:t>
            </a:fld>
            <a:endParaRPr lang="en-US" altLang="zh-CN"/>
          </a:p>
        </p:txBody>
      </p:sp>
      <p:graphicFrame>
        <p:nvGraphicFramePr>
          <p:cNvPr id="44036" name="Object 4"/>
          <p:cNvGraphicFramePr>
            <a:graphicFrameLocks noChangeAspect="1"/>
          </p:cNvGraphicFramePr>
          <p:nvPr>
            <p:extLst>
              <p:ext uri="{D42A27DB-BD31-4B8C-83A1-F6EECF244321}">
                <p14:modId xmlns:p14="http://schemas.microsoft.com/office/powerpoint/2010/main" val="3039144543"/>
              </p:ext>
            </p:extLst>
          </p:nvPr>
        </p:nvGraphicFramePr>
        <p:xfrm>
          <a:off x="1475656" y="2132856"/>
          <a:ext cx="6840537" cy="736600"/>
        </p:xfrm>
        <a:graphic>
          <a:graphicData uri="http://schemas.openxmlformats.org/presentationml/2006/ole">
            <mc:AlternateContent xmlns:mc="http://schemas.openxmlformats.org/markup-compatibility/2006">
              <mc:Choice xmlns:v="urn:schemas-microsoft-com:vml" Requires="v">
                <p:oleObj spid="_x0000_s191630" name="公式" r:id="rId3" imgW="3898900" imgH="419100" progId="Equation.3">
                  <p:embed/>
                </p:oleObj>
              </mc:Choice>
              <mc:Fallback>
                <p:oleObj name="公式" r:id="rId3" imgW="3898900" imgH="419100" progId="Equation.3">
                  <p:embed/>
                  <p:pic>
                    <p:nvPicPr>
                      <p:cNvPr id="0" name="Picture 1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2132856"/>
                        <a:ext cx="6840537"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8" name="Object 6"/>
          <p:cNvGraphicFramePr>
            <a:graphicFrameLocks noChangeAspect="1"/>
          </p:cNvGraphicFramePr>
          <p:nvPr>
            <p:extLst>
              <p:ext uri="{D42A27DB-BD31-4B8C-83A1-F6EECF244321}">
                <p14:modId xmlns:p14="http://schemas.microsoft.com/office/powerpoint/2010/main" val="3314936911"/>
              </p:ext>
            </p:extLst>
          </p:nvPr>
        </p:nvGraphicFramePr>
        <p:xfrm>
          <a:off x="1763688" y="5517232"/>
          <a:ext cx="4591050" cy="1057275"/>
        </p:xfrm>
        <a:graphic>
          <a:graphicData uri="http://schemas.openxmlformats.org/presentationml/2006/ole">
            <mc:AlternateContent xmlns:mc="http://schemas.openxmlformats.org/markup-compatibility/2006">
              <mc:Choice xmlns:v="urn:schemas-microsoft-com:vml" Requires="v">
                <p:oleObj spid="_x0000_s191631" name="公式" r:id="rId5" imgW="2438400" imgH="558800" progId="Equation.3">
                  <p:embed/>
                </p:oleObj>
              </mc:Choice>
              <mc:Fallback>
                <p:oleObj name="公式" r:id="rId5" imgW="2438400" imgH="558800" progId="Equation.3">
                  <p:embed/>
                  <p:pic>
                    <p:nvPicPr>
                      <p:cNvPr id="0" name="Picture 1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688" y="5517232"/>
                        <a:ext cx="4591050" cy="1057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035">
                                            <p:txEl>
                                              <p:pRg st="6" end="6"/>
                                            </p:txEl>
                                          </p:spTgt>
                                        </p:tgtEl>
                                        <p:attrNameLst>
                                          <p:attrName>style.visibility</p:attrName>
                                        </p:attrNameLst>
                                      </p:cBhvr>
                                      <p:to>
                                        <p:strVal val="visible"/>
                                      </p:to>
                                    </p:set>
                                    <p:anim calcmode="lin" valueType="num">
                                      <p:cBhvr additive="base">
                                        <p:cTn id="7" dur="500" fill="hold"/>
                                        <p:tgtEl>
                                          <p:spTgt spid="44035">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035">
                                            <p:txEl>
                                              <p:pRg st="7" end="7"/>
                                            </p:txEl>
                                          </p:spTgt>
                                        </p:tgtEl>
                                        <p:attrNameLst>
                                          <p:attrName>style.visibility</p:attrName>
                                        </p:attrNameLst>
                                      </p:cBhvr>
                                      <p:to>
                                        <p:strVal val="visible"/>
                                      </p:to>
                                    </p:set>
                                    <p:anim calcmode="lin" valueType="num">
                                      <p:cBhvr additive="base">
                                        <p:cTn id="13" dur="500" fill="hold"/>
                                        <p:tgtEl>
                                          <p:spTgt spid="44035">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035">
                                            <p:txEl>
                                              <p:pRg st="7" end="7"/>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4038"/>
                                        </p:tgtEl>
                                        <p:attrNameLst>
                                          <p:attrName>style.visibility</p:attrName>
                                        </p:attrNameLst>
                                      </p:cBhvr>
                                      <p:to>
                                        <p:strVal val="visible"/>
                                      </p:to>
                                    </p:set>
                                    <p:anim calcmode="lin" valueType="num">
                                      <p:cBhvr additive="base">
                                        <p:cTn id="17" dur="500" fill="hold"/>
                                        <p:tgtEl>
                                          <p:spTgt spid="44038"/>
                                        </p:tgtEl>
                                        <p:attrNameLst>
                                          <p:attrName>ppt_x</p:attrName>
                                        </p:attrNameLst>
                                      </p:cBhvr>
                                      <p:tavLst>
                                        <p:tav tm="0">
                                          <p:val>
                                            <p:strVal val="#ppt_x"/>
                                          </p:val>
                                        </p:tav>
                                        <p:tav tm="100000">
                                          <p:val>
                                            <p:strVal val="#ppt_x"/>
                                          </p:val>
                                        </p:tav>
                                      </p:tavLst>
                                    </p:anim>
                                    <p:anim calcmode="lin" valueType="num">
                                      <p:cBhvr additive="base">
                                        <p:cTn id="18" dur="500" fill="hold"/>
                                        <p:tgtEl>
                                          <p:spTgt spid="440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endParaRPr lang="zh-CN" altLang="en-US" dirty="0"/>
          </a:p>
        </p:txBody>
      </p:sp>
      <p:sp>
        <p:nvSpPr>
          <p:cNvPr id="45059" name="Rectangle 3"/>
          <p:cNvSpPr>
            <a:spLocks noGrp="1" noChangeArrowheads="1"/>
          </p:cNvSpPr>
          <p:nvPr>
            <p:ph type="body" idx="1"/>
          </p:nvPr>
        </p:nvSpPr>
        <p:spPr/>
        <p:txBody>
          <a:bodyPr>
            <a:normAutofit/>
          </a:bodyPr>
          <a:lstStyle/>
          <a:p>
            <a:r>
              <a:rPr lang="en-US" altLang="zh-CN" dirty="0">
                <a:solidFill>
                  <a:srgbClr val="0000FF"/>
                </a:solidFill>
              </a:rPr>
              <a:t>P(0 / 1)</a:t>
            </a:r>
            <a:r>
              <a:rPr lang="zh-CN" altLang="en-US" dirty="0" smtClean="0"/>
              <a:t>的</a:t>
            </a:r>
            <a:r>
              <a:rPr lang="zh-CN" altLang="en-US" dirty="0"/>
              <a:t>计算</a:t>
            </a:r>
            <a:r>
              <a:rPr lang="zh-CN" altLang="en-US" dirty="0" smtClean="0"/>
              <a:t>结果为： </a:t>
            </a:r>
            <a:endParaRPr lang="zh-CN" altLang="en-US" dirty="0"/>
          </a:p>
          <a:p>
            <a:r>
              <a:rPr lang="zh-CN" altLang="en-US" dirty="0" smtClean="0"/>
              <a:t>式中</a:t>
            </a:r>
          </a:p>
          <a:p>
            <a:pPr lvl="3"/>
            <a:endParaRPr lang="zh-CN" altLang="en-US" dirty="0" smtClean="0"/>
          </a:p>
          <a:p>
            <a:pPr lvl="3"/>
            <a:endParaRPr lang="zh-CN" altLang="en-US" dirty="0" smtClean="0"/>
          </a:p>
          <a:p>
            <a:r>
              <a:rPr lang="zh-CN" altLang="en-US" dirty="0" smtClean="0"/>
              <a:t>同理，可求出发送</a:t>
            </a:r>
            <a:r>
              <a:rPr lang="en-US" altLang="zh-CN" i="1" dirty="0" smtClean="0"/>
              <a:t>s</a:t>
            </a:r>
            <a:r>
              <a:rPr lang="en-US" altLang="zh-CN" baseline="-25000" dirty="0" smtClean="0"/>
              <a:t>0</a:t>
            </a:r>
            <a:r>
              <a:rPr lang="en-US" altLang="zh-CN" dirty="0" smtClean="0"/>
              <a:t>(</a:t>
            </a:r>
            <a:r>
              <a:rPr lang="en-US" altLang="zh-CN" i="1" dirty="0" smtClean="0"/>
              <a:t>t</a:t>
            </a:r>
            <a:r>
              <a:rPr lang="en-US" altLang="zh-CN" dirty="0" smtClean="0"/>
              <a:t>)</a:t>
            </a:r>
            <a:r>
              <a:rPr lang="zh-CN" altLang="en-US" dirty="0" smtClean="0"/>
              <a:t>时，</a:t>
            </a:r>
            <a:r>
              <a:rPr lang="zh-CN" altLang="en-US" dirty="0"/>
              <a:t>而</a:t>
            </a:r>
            <a:r>
              <a:rPr lang="zh-CN" altLang="en-US" dirty="0" smtClean="0"/>
              <a:t>判决为收到</a:t>
            </a:r>
            <a:r>
              <a:rPr lang="en-US" altLang="zh-CN" i="1" dirty="0" smtClean="0"/>
              <a:t>s</a:t>
            </a:r>
            <a:r>
              <a:rPr lang="en-US" altLang="zh-CN" baseline="-25000" dirty="0" smtClean="0"/>
              <a:t>1</a:t>
            </a:r>
            <a:r>
              <a:rPr lang="en-US" altLang="zh-CN" dirty="0" smtClean="0"/>
              <a:t>(</a:t>
            </a:r>
            <a:r>
              <a:rPr lang="en-US" altLang="zh-CN" i="1" dirty="0" smtClean="0"/>
              <a:t>t</a:t>
            </a:r>
            <a:r>
              <a:rPr lang="en-US" altLang="zh-CN" dirty="0" smtClean="0"/>
              <a:t>)</a:t>
            </a:r>
            <a:r>
              <a:rPr lang="zh-CN" altLang="en-US" dirty="0" smtClean="0"/>
              <a:t>的条件错误概率</a:t>
            </a:r>
          </a:p>
          <a:p>
            <a:pPr lvl="3"/>
            <a:endParaRPr lang="zh-CN" altLang="en-US" dirty="0" smtClean="0"/>
          </a:p>
          <a:p>
            <a:r>
              <a:rPr lang="zh-CN" altLang="en-US" dirty="0" smtClean="0"/>
              <a:t>式中</a:t>
            </a:r>
            <a:endParaRPr lang="en-US" altLang="zh-CN" dirty="0" smtClean="0"/>
          </a:p>
          <a:p>
            <a:r>
              <a:rPr lang="zh-CN" altLang="en-US" dirty="0">
                <a:solidFill>
                  <a:srgbClr val="0000FF"/>
                </a:solidFill>
              </a:rPr>
              <a:t>总误码率</a:t>
            </a:r>
          </a:p>
          <a:p>
            <a:endParaRPr lang="zh-CN" altLang="en-US" dirty="0"/>
          </a:p>
        </p:txBody>
      </p:sp>
      <p:sp>
        <p:nvSpPr>
          <p:cNvPr id="13" name="灯片编号占位符 5"/>
          <p:cNvSpPr>
            <a:spLocks noGrp="1"/>
          </p:cNvSpPr>
          <p:nvPr>
            <p:ph type="sldNum" sz="quarter" idx="12"/>
          </p:nvPr>
        </p:nvSpPr>
        <p:spPr/>
        <p:txBody>
          <a:bodyPr/>
          <a:lstStyle/>
          <a:p>
            <a:fld id="{6CF8C9F0-C337-41A3-BE12-40C92FB4388D}" type="slidenum">
              <a:rPr lang="en-US" altLang="zh-CN" smtClean="0"/>
              <a:pPr/>
              <a:t>29</a:t>
            </a:fld>
            <a:endParaRPr lang="en-US" altLang="zh-CN"/>
          </a:p>
        </p:txBody>
      </p:sp>
      <p:graphicFrame>
        <p:nvGraphicFramePr>
          <p:cNvPr id="45060" name="Object 4"/>
          <p:cNvGraphicFramePr>
            <a:graphicFrameLocks noChangeAspect="1"/>
          </p:cNvGraphicFramePr>
          <p:nvPr>
            <p:extLst>
              <p:ext uri="{D42A27DB-BD31-4B8C-83A1-F6EECF244321}">
                <p14:modId xmlns:p14="http://schemas.microsoft.com/office/powerpoint/2010/main" val="1517243468"/>
              </p:ext>
            </p:extLst>
          </p:nvPr>
        </p:nvGraphicFramePr>
        <p:xfrm>
          <a:off x="4419600" y="981075"/>
          <a:ext cx="4573588" cy="1016000"/>
        </p:xfrm>
        <a:graphic>
          <a:graphicData uri="http://schemas.openxmlformats.org/presentationml/2006/ole">
            <mc:AlternateContent xmlns:mc="http://schemas.openxmlformats.org/markup-compatibility/2006">
              <mc:Choice xmlns:v="urn:schemas-microsoft-com:vml" Requires="v">
                <p:oleObj spid="_x0000_s192888" name="Equation" r:id="rId3" imgW="2527200" imgH="558720" progId="Equation.DSMT4">
                  <p:embed/>
                </p:oleObj>
              </mc:Choice>
              <mc:Fallback>
                <p:oleObj name="Equation" r:id="rId3" imgW="2527200" imgH="558720" progId="Equation.DSMT4">
                  <p:embed/>
                  <p:pic>
                    <p:nvPicPr>
                      <p:cNvPr id="0" name="Picture 2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981075"/>
                        <a:ext cx="4573588"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62" name="Rectangle 6"/>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5061" name="Object 5"/>
          <p:cNvGraphicFramePr>
            <a:graphicFrameLocks noChangeAspect="1"/>
          </p:cNvGraphicFramePr>
          <p:nvPr>
            <p:extLst>
              <p:ext uri="{D42A27DB-BD31-4B8C-83A1-F6EECF244321}">
                <p14:modId xmlns:p14="http://schemas.microsoft.com/office/powerpoint/2010/main" val="90728778"/>
              </p:ext>
            </p:extLst>
          </p:nvPr>
        </p:nvGraphicFramePr>
        <p:xfrm>
          <a:off x="1763688" y="1844824"/>
          <a:ext cx="4361761" cy="792088"/>
        </p:xfrm>
        <a:graphic>
          <a:graphicData uri="http://schemas.openxmlformats.org/presentationml/2006/ole">
            <mc:AlternateContent xmlns:mc="http://schemas.openxmlformats.org/markup-compatibility/2006">
              <mc:Choice xmlns:v="urn:schemas-microsoft-com:vml" Requires="v">
                <p:oleObj spid="_x0000_s192889" name="公式" r:id="rId5" imgW="2362200" imgH="431800" progId="Equation.3">
                  <p:embed/>
                </p:oleObj>
              </mc:Choice>
              <mc:Fallback>
                <p:oleObj name="公式" r:id="rId5" imgW="2362200" imgH="431800" progId="Equation.3">
                  <p:embed/>
                  <p:pic>
                    <p:nvPicPr>
                      <p:cNvPr id="0" name="Picture 2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688" y="1844824"/>
                        <a:ext cx="4361761" cy="792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64" name="Rectangle 8"/>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5063" name="Object 7"/>
          <p:cNvGraphicFramePr>
            <a:graphicFrameLocks noChangeAspect="1"/>
          </p:cNvGraphicFramePr>
          <p:nvPr>
            <p:extLst>
              <p:ext uri="{D42A27DB-BD31-4B8C-83A1-F6EECF244321}">
                <p14:modId xmlns:p14="http://schemas.microsoft.com/office/powerpoint/2010/main" val="473893256"/>
              </p:ext>
            </p:extLst>
          </p:nvPr>
        </p:nvGraphicFramePr>
        <p:xfrm>
          <a:off x="1907705" y="2564904"/>
          <a:ext cx="4248472" cy="784546"/>
        </p:xfrm>
        <a:graphic>
          <a:graphicData uri="http://schemas.openxmlformats.org/presentationml/2006/ole">
            <mc:AlternateContent xmlns:mc="http://schemas.openxmlformats.org/markup-compatibility/2006">
              <mc:Choice xmlns:v="urn:schemas-microsoft-com:vml" Requires="v">
                <p:oleObj spid="_x0000_s192890" name="公式" r:id="rId7" imgW="2222500" imgH="406400" progId="Equation.3">
                  <p:embed/>
                </p:oleObj>
              </mc:Choice>
              <mc:Fallback>
                <p:oleObj name="公式" r:id="rId7" imgW="2222500" imgH="406400" progId="Equation.3">
                  <p:embed/>
                  <p:pic>
                    <p:nvPicPr>
                      <p:cNvPr id="0" name="Picture 2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7705" y="2564904"/>
                        <a:ext cx="4248472" cy="7845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66" name="Rectangle 10"/>
          <p:cNvSpPr>
            <a:spLocks noChangeArrowheads="1"/>
          </p:cNvSpPr>
          <p:nvPr/>
        </p:nvSpPr>
        <p:spPr bwMode="auto">
          <a:xfrm>
            <a:off x="0" y="31480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5065" name="Object 9"/>
          <p:cNvGraphicFramePr>
            <a:graphicFrameLocks noChangeAspect="1"/>
          </p:cNvGraphicFramePr>
          <p:nvPr>
            <p:extLst>
              <p:ext uri="{D42A27DB-BD31-4B8C-83A1-F6EECF244321}">
                <p14:modId xmlns:p14="http://schemas.microsoft.com/office/powerpoint/2010/main" val="413477086"/>
              </p:ext>
            </p:extLst>
          </p:nvPr>
        </p:nvGraphicFramePr>
        <p:xfrm>
          <a:off x="3144838" y="3632200"/>
          <a:ext cx="4733925" cy="1062038"/>
        </p:xfrm>
        <a:graphic>
          <a:graphicData uri="http://schemas.openxmlformats.org/presentationml/2006/ole">
            <mc:AlternateContent xmlns:mc="http://schemas.openxmlformats.org/markup-compatibility/2006">
              <mc:Choice xmlns:v="urn:schemas-microsoft-com:vml" Requires="v">
                <p:oleObj spid="_x0000_s192891" name="Equation" r:id="rId9" imgW="2514600" imgH="558720" progId="Equation.DSMT4">
                  <p:embed/>
                </p:oleObj>
              </mc:Choice>
              <mc:Fallback>
                <p:oleObj name="Equation" r:id="rId9" imgW="2514600" imgH="558720" progId="Equation.DSMT4">
                  <p:embed/>
                  <p:pic>
                    <p:nvPicPr>
                      <p:cNvPr id="0" name="Picture 25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4838" y="3632200"/>
                        <a:ext cx="4733925" cy="1062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68" name="Rectangle 12"/>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5067" name="Object 11"/>
          <p:cNvGraphicFramePr>
            <a:graphicFrameLocks noChangeAspect="1"/>
          </p:cNvGraphicFramePr>
          <p:nvPr>
            <p:extLst>
              <p:ext uri="{D42A27DB-BD31-4B8C-83A1-F6EECF244321}">
                <p14:modId xmlns:p14="http://schemas.microsoft.com/office/powerpoint/2010/main" val="1613961112"/>
              </p:ext>
            </p:extLst>
          </p:nvPr>
        </p:nvGraphicFramePr>
        <p:xfrm>
          <a:off x="1763688" y="4581128"/>
          <a:ext cx="4545012" cy="825500"/>
        </p:xfrm>
        <a:graphic>
          <a:graphicData uri="http://schemas.openxmlformats.org/presentationml/2006/ole">
            <mc:AlternateContent xmlns:mc="http://schemas.openxmlformats.org/markup-compatibility/2006">
              <mc:Choice xmlns:v="urn:schemas-microsoft-com:vml" Requires="v">
                <p:oleObj spid="_x0000_s192892" name="公式" r:id="rId11" imgW="2362200" imgH="431800" progId="Equation.3">
                  <p:embed/>
                </p:oleObj>
              </mc:Choice>
              <mc:Fallback>
                <p:oleObj name="公式" r:id="rId11" imgW="2362200" imgH="431800" progId="Equation.3">
                  <p:embed/>
                  <p:pic>
                    <p:nvPicPr>
                      <p:cNvPr id="0" name="Picture 26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63688" y="4581128"/>
                        <a:ext cx="4545012"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152325786"/>
              </p:ext>
            </p:extLst>
          </p:nvPr>
        </p:nvGraphicFramePr>
        <p:xfrm>
          <a:off x="2411760" y="5436860"/>
          <a:ext cx="6271295" cy="1421140"/>
        </p:xfrm>
        <a:graphic>
          <a:graphicData uri="http://schemas.openxmlformats.org/presentationml/2006/ole">
            <mc:AlternateContent xmlns:mc="http://schemas.openxmlformats.org/markup-compatibility/2006">
              <mc:Choice xmlns:v="urn:schemas-microsoft-com:vml" Requires="v">
                <p:oleObj spid="_x0000_s192893" name="Equation" r:id="rId13" imgW="3759120" imgH="850680" progId="Equation.DSMT4">
                  <p:embed/>
                </p:oleObj>
              </mc:Choice>
              <mc:Fallback>
                <p:oleObj name="Equation" r:id="rId13" imgW="3759120" imgH="850680" progId="Equation.DSMT4">
                  <p:embed/>
                  <p:pic>
                    <p:nvPicPr>
                      <p:cNvPr id="0" name="Picture 26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11760" y="5436860"/>
                        <a:ext cx="6271295" cy="1421140"/>
                      </a:xfrm>
                      <a:prstGeom prst="rect">
                        <a:avLst/>
                      </a:prstGeom>
                      <a:solidFill>
                        <a:srgbClr val="FFFF00"/>
                      </a:solidFill>
                      <a:ln w="9525">
                        <a:solidFill>
                          <a:srgbClr val="FF0000"/>
                        </a:solidFill>
                        <a:miter lim="800000"/>
                        <a:headEnd/>
                        <a:tailEnd/>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anim calcmode="lin" valueType="num">
                                      <p:cBhvr additive="base">
                                        <p:cTn id="7" dur="500" fill="hold"/>
                                        <p:tgtEl>
                                          <p:spTgt spid="4505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5061"/>
                                        </p:tgtEl>
                                        <p:attrNameLst>
                                          <p:attrName>style.visibility</p:attrName>
                                        </p:attrNameLst>
                                      </p:cBhvr>
                                      <p:to>
                                        <p:strVal val="visible"/>
                                      </p:to>
                                    </p:set>
                                    <p:anim calcmode="lin" valueType="num">
                                      <p:cBhvr additive="base">
                                        <p:cTn id="11" dur="500" fill="hold"/>
                                        <p:tgtEl>
                                          <p:spTgt spid="45061"/>
                                        </p:tgtEl>
                                        <p:attrNameLst>
                                          <p:attrName>ppt_x</p:attrName>
                                        </p:attrNameLst>
                                      </p:cBhvr>
                                      <p:tavLst>
                                        <p:tav tm="0">
                                          <p:val>
                                            <p:strVal val="#ppt_x"/>
                                          </p:val>
                                        </p:tav>
                                        <p:tav tm="100000">
                                          <p:val>
                                            <p:strVal val="#ppt_x"/>
                                          </p:val>
                                        </p:tav>
                                      </p:tavLst>
                                    </p:anim>
                                    <p:anim calcmode="lin" valueType="num">
                                      <p:cBhvr additive="base">
                                        <p:cTn id="12" dur="500" fill="hold"/>
                                        <p:tgtEl>
                                          <p:spTgt spid="4506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5063"/>
                                        </p:tgtEl>
                                        <p:attrNameLst>
                                          <p:attrName>style.visibility</p:attrName>
                                        </p:attrNameLst>
                                      </p:cBhvr>
                                      <p:to>
                                        <p:strVal val="visible"/>
                                      </p:to>
                                    </p:set>
                                    <p:anim calcmode="lin" valueType="num">
                                      <p:cBhvr additive="base">
                                        <p:cTn id="15" dur="500" fill="hold"/>
                                        <p:tgtEl>
                                          <p:spTgt spid="45063"/>
                                        </p:tgtEl>
                                        <p:attrNameLst>
                                          <p:attrName>ppt_x</p:attrName>
                                        </p:attrNameLst>
                                      </p:cBhvr>
                                      <p:tavLst>
                                        <p:tav tm="0">
                                          <p:val>
                                            <p:strVal val="#ppt_x"/>
                                          </p:val>
                                        </p:tav>
                                        <p:tav tm="100000">
                                          <p:val>
                                            <p:strVal val="#ppt_x"/>
                                          </p:val>
                                        </p:tav>
                                      </p:tavLst>
                                    </p:anim>
                                    <p:anim calcmode="lin" valueType="num">
                                      <p:cBhvr additive="base">
                                        <p:cTn id="16" dur="500" fill="hold"/>
                                        <p:tgtEl>
                                          <p:spTgt spid="4506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5059">
                                            <p:txEl>
                                              <p:pRg st="4" end="4"/>
                                            </p:txEl>
                                          </p:spTgt>
                                        </p:tgtEl>
                                        <p:attrNameLst>
                                          <p:attrName>style.visibility</p:attrName>
                                        </p:attrNameLst>
                                      </p:cBhvr>
                                      <p:to>
                                        <p:strVal val="visible"/>
                                      </p:to>
                                    </p:set>
                                    <p:anim calcmode="lin" valueType="num">
                                      <p:cBhvr additive="base">
                                        <p:cTn id="21" dur="500" fill="hold"/>
                                        <p:tgtEl>
                                          <p:spTgt spid="45059">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5059">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5065"/>
                                        </p:tgtEl>
                                        <p:attrNameLst>
                                          <p:attrName>style.visibility</p:attrName>
                                        </p:attrNameLst>
                                      </p:cBhvr>
                                      <p:to>
                                        <p:strVal val="visible"/>
                                      </p:to>
                                    </p:set>
                                    <p:anim calcmode="lin" valueType="num">
                                      <p:cBhvr additive="base">
                                        <p:cTn id="25" dur="500" fill="hold"/>
                                        <p:tgtEl>
                                          <p:spTgt spid="45065"/>
                                        </p:tgtEl>
                                        <p:attrNameLst>
                                          <p:attrName>ppt_x</p:attrName>
                                        </p:attrNameLst>
                                      </p:cBhvr>
                                      <p:tavLst>
                                        <p:tav tm="0">
                                          <p:val>
                                            <p:strVal val="#ppt_x"/>
                                          </p:val>
                                        </p:tav>
                                        <p:tav tm="100000">
                                          <p:val>
                                            <p:strVal val="#ppt_x"/>
                                          </p:val>
                                        </p:tav>
                                      </p:tavLst>
                                    </p:anim>
                                    <p:anim calcmode="lin" valueType="num">
                                      <p:cBhvr additive="base">
                                        <p:cTn id="26" dur="500" fill="hold"/>
                                        <p:tgtEl>
                                          <p:spTgt spid="45065"/>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nodeType="afterEffect">
                                  <p:stCondLst>
                                    <p:cond delay="0"/>
                                  </p:stCondLst>
                                  <p:childTnLst>
                                    <p:set>
                                      <p:cBhvr>
                                        <p:cTn id="29" dur="1" fill="hold">
                                          <p:stCondLst>
                                            <p:cond delay="0"/>
                                          </p:stCondLst>
                                        </p:cTn>
                                        <p:tgtEl>
                                          <p:spTgt spid="45059">
                                            <p:txEl>
                                              <p:pRg st="6" end="6"/>
                                            </p:txEl>
                                          </p:spTgt>
                                        </p:tgtEl>
                                        <p:attrNameLst>
                                          <p:attrName>style.visibility</p:attrName>
                                        </p:attrNameLst>
                                      </p:cBhvr>
                                      <p:to>
                                        <p:strVal val="visible"/>
                                      </p:to>
                                    </p:set>
                                    <p:anim calcmode="lin" valueType="num">
                                      <p:cBhvr additive="base">
                                        <p:cTn id="30" dur="500" fill="hold"/>
                                        <p:tgtEl>
                                          <p:spTgt spid="45059">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5059">
                                            <p:txEl>
                                              <p:pRg st="6" end="6"/>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45067"/>
                                        </p:tgtEl>
                                        <p:attrNameLst>
                                          <p:attrName>style.visibility</p:attrName>
                                        </p:attrNameLst>
                                      </p:cBhvr>
                                      <p:to>
                                        <p:strVal val="visible"/>
                                      </p:to>
                                    </p:set>
                                    <p:anim calcmode="lin" valueType="num">
                                      <p:cBhvr additive="base">
                                        <p:cTn id="34" dur="500" fill="hold"/>
                                        <p:tgtEl>
                                          <p:spTgt spid="45067"/>
                                        </p:tgtEl>
                                        <p:attrNameLst>
                                          <p:attrName>ppt_x</p:attrName>
                                        </p:attrNameLst>
                                      </p:cBhvr>
                                      <p:tavLst>
                                        <p:tav tm="0">
                                          <p:val>
                                            <p:strVal val="#ppt_x"/>
                                          </p:val>
                                        </p:tav>
                                        <p:tav tm="100000">
                                          <p:val>
                                            <p:strVal val="#ppt_x"/>
                                          </p:val>
                                        </p:tav>
                                      </p:tavLst>
                                    </p:anim>
                                    <p:anim calcmode="lin" valueType="num">
                                      <p:cBhvr additive="base">
                                        <p:cTn id="35" dur="500" fill="hold"/>
                                        <p:tgtEl>
                                          <p:spTgt spid="45067"/>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45059">
                                            <p:txEl>
                                              <p:pRg st="7" end="7"/>
                                            </p:txEl>
                                          </p:spTgt>
                                        </p:tgtEl>
                                        <p:attrNameLst>
                                          <p:attrName>style.visibility</p:attrName>
                                        </p:attrNameLst>
                                      </p:cBhvr>
                                      <p:to>
                                        <p:strVal val="visible"/>
                                      </p:to>
                                    </p:set>
                                    <p:anim calcmode="lin" valueType="num">
                                      <p:cBhvr additive="base">
                                        <p:cTn id="40" dur="500" fill="hold"/>
                                        <p:tgtEl>
                                          <p:spTgt spid="45059">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45059">
                                            <p:txEl>
                                              <p:pRg st="7" end="7"/>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2"/>
                                        </p:tgtEl>
                                        <p:attrNameLst>
                                          <p:attrName>style.visibility</p:attrName>
                                        </p:attrNameLst>
                                      </p:cBhvr>
                                      <p:to>
                                        <p:strVal val="visible"/>
                                      </p:to>
                                    </p:set>
                                    <p:anim calcmode="lin" valueType="num">
                                      <p:cBhvr additive="base">
                                        <p:cTn id="44" dur="500" fill="hold"/>
                                        <p:tgtEl>
                                          <p:spTgt spid="2"/>
                                        </p:tgtEl>
                                        <p:attrNameLst>
                                          <p:attrName>ppt_x</p:attrName>
                                        </p:attrNameLst>
                                      </p:cBhvr>
                                      <p:tavLst>
                                        <p:tav tm="0">
                                          <p:val>
                                            <p:strVal val="#ppt_x"/>
                                          </p:val>
                                        </p:tav>
                                        <p:tav tm="100000">
                                          <p:val>
                                            <p:strVal val="#ppt_x"/>
                                          </p:val>
                                        </p:tav>
                                      </p:tavLst>
                                    </p:anim>
                                    <p:anim calcmode="lin" valueType="num">
                                      <p:cBhvr additive="base">
                                        <p:cTn id="4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第</a:t>
            </a:r>
            <a:r>
              <a:rPr lang="en-US" altLang="zh-CN" sz="3600" dirty="0" smtClean="0"/>
              <a:t>10</a:t>
            </a:r>
            <a:r>
              <a:rPr lang="zh-CN" altLang="en-US" sz="3600" dirty="0" smtClean="0"/>
              <a:t>章 数字信号最佳接收</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10.1 </a:t>
            </a:r>
            <a:r>
              <a:rPr lang="zh-CN" altLang="en-US" dirty="0" smtClean="0"/>
              <a:t>数字信号的统计特性</a:t>
            </a:r>
          </a:p>
          <a:p>
            <a:r>
              <a:rPr lang="en-US" altLang="zh-CN" dirty="0" smtClean="0"/>
              <a:t>10.2 </a:t>
            </a:r>
            <a:r>
              <a:rPr lang="zh-CN" altLang="en-US" dirty="0" smtClean="0"/>
              <a:t>数字信号的最佳接收</a:t>
            </a:r>
          </a:p>
          <a:p>
            <a:r>
              <a:rPr lang="en-US" altLang="zh-CN" dirty="0" smtClean="0"/>
              <a:t>10.3 </a:t>
            </a:r>
            <a:r>
              <a:rPr lang="zh-CN" altLang="en-US" dirty="0" smtClean="0"/>
              <a:t>确知数字信号的最佳接收机</a:t>
            </a:r>
          </a:p>
          <a:p>
            <a:r>
              <a:rPr lang="en-US" altLang="zh-CN" dirty="0" smtClean="0"/>
              <a:t>10.4 </a:t>
            </a:r>
            <a:r>
              <a:rPr lang="zh-CN" altLang="en-US" dirty="0" smtClean="0"/>
              <a:t>确知数字信号最佳接收的误码率</a:t>
            </a:r>
          </a:p>
          <a:p>
            <a:r>
              <a:rPr lang="en-US" altLang="zh-CN" dirty="0" smtClean="0"/>
              <a:t>10.5 </a:t>
            </a:r>
            <a:r>
              <a:rPr lang="zh-CN" altLang="en-US" dirty="0" smtClean="0"/>
              <a:t>随相数字信号的最佳接收</a:t>
            </a:r>
            <a:endParaRPr lang="en-US" altLang="zh-CN" dirty="0" smtClean="0"/>
          </a:p>
          <a:p>
            <a:r>
              <a:rPr lang="en-US" altLang="zh-CN" dirty="0" smtClean="0"/>
              <a:t>10.6 </a:t>
            </a:r>
            <a:r>
              <a:rPr lang="zh-CN" altLang="en-US" dirty="0" smtClean="0"/>
              <a:t>起伏数字信号的最佳接收</a:t>
            </a:r>
          </a:p>
          <a:p>
            <a:r>
              <a:rPr lang="en-US" altLang="zh-CN" dirty="0" smtClean="0"/>
              <a:t>10.7 </a:t>
            </a:r>
            <a:r>
              <a:rPr lang="zh-CN" altLang="en-US" dirty="0" smtClean="0"/>
              <a:t>实际接收机和最佳接收机的性能比较</a:t>
            </a:r>
          </a:p>
          <a:p>
            <a:r>
              <a:rPr lang="en-US" altLang="zh-CN" dirty="0" smtClean="0"/>
              <a:t>10.8 </a:t>
            </a:r>
            <a:r>
              <a:rPr lang="zh-CN" altLang="en-US" dirty="0" smtClean="0"/>
              <a:t>数字信号的匹配滤波接收法</a:t>
            </a:r>
          </a:p>
          <a:p>
            <a:r>
              <a:rPr lang="en-US" altLang="zh-CN" dirty="0" smtClean="0"/>
              <a:t>10.9 </a:t>
            </a:r>
            <a:r>
              <a:rPr lang="zh-CN" altLang="en-US" dirty="0" smtClean="0"/>
              <a:t>最佳基带传输系统</a:t>
            </a:r>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a:bodyPr>
          <a:lstStyle/>
          <a:p>
            <a:r>
              <a:rPr lang="zh-CN" altLang="en-US" dirty="0">
                <a:solidFill>
                  <a:srgbClr val="0000FF"/>
                </a:solidFill>
              </a:rPr>
              <a:t>先验概率对误码率的</a:t>
            </a:r>
            <a:r>
              <a:rPr lang="zh-CN" altLang="en-US" dirty="0" smtClean="0">
                <a:solidFill>
                  <a:srgbClr val="0000FF"/>
                </a:solidFill>
              </a:rPr>
              <a:t>影响</a:t>
            </a:r>
            <a:endParaRPr lang="zh-CN" altLang="en-US" dirty="0"/>
          </a:p>
        </p:txBody>
      </p:sp>
      <p:sp>
        <p:nvSpPr>
          <p:cNvPr id="46083" name="Rectangle 3"/>
          <p:cNvSpPr>
            <a:spLocks noGrp="1" noChangeArrowheads="1"/>
          </p:cNvSpPr>
          <p:nvPr>
            <p:ph type="body" idx="1"/>
          </p:nvPr>
        </p:nvSpPr>
        <p:spPr>
          <a:xfrm>
            <a:off x="539552" y="1196752"/>
            <a:ext cx="8064896" cy="5472608"/>
          </a:xfrm>
        </p:spPr>
        <p:txBody>
          <a:bodyPr>
            <a:normAutofit/>
          </a:bodyPr>
          <a:lstStyle/>
          <a:p>
            <a:r>
              <a:rPr lang="en-US" altLang="zh-CN" dirty="0" smtClean="0"/>
              <a:t>1. </a:t>
            </a:r>
            <a:r>
              <a:rPr lang="zh-CN" altLang="en-US" dirty="0" smtClean="0">
                <a:solidFill>
                  <a:srgbClr val="7030A0"/>
                </a:solidFill>
              </a:rPr>
              <a:t>先验概率</a:t>
            </a:r>
            <a:r>
              <a:rPr lang="en-US" altLang="zh-CN" i="1" dirty="0" smtClean="0">
                <a:solidFill>
                  <a:srgbClr val="7030A0"/>
                </a:solidFill>
              </a:rPr>
              <a:t>P</a:t>
            </a:r>
            <a:r>
              <a:rPr lang="en-US" altLang="zh-CN" dirty="0" smtClean="0">
                <a:solidFill>
                  <a:srgbClr val="7030A0"/>
                </a:solidFill>
              </a:rPr>
              <a:t>(0) = 0</a:t>
            </a:r>
            <a:r>
              <a:rPr lang="zh-CN" altLang="en-US" dirty="0" smtClean="0">
                <a:solidFill>
                  <a:srgbClr val="7030A0"/>
                </a:solidFill>
              </a:rPr>
              <a:t>及</a:t>
            </a:r>
            <a:r>
              <a:rPr lang="en-US" altLang="zh-CN" i="1" dirty="0" smtClean="0">
                <a:solidFill>
                  <a:srgbClr val="7030A0"/>
                </a:solidFill>
              </a:rPr>
              <a:t>P</a:t>
            </a:r>
            <a:r>
              <a:rPr lang="en-US" altLang="zh-CN" dirty="0" smtClean="0">
                <a:solidFill>
                  <a:srgbClr val="7030A0"/>
                </a:solidFill>
              </a:rPr>
              <a:t>(1) = 1</a:t>
            </a:r>
            <a:r>
              <a:rPr lang="zh-CN" altLang="en-US" dirty="0" smtClean="0">
                <a:solidFill>
                  <a:srgbClr val="7030A0"/>
                </a:solidFill>
              </a:rPr>
              <a:t>时</a:t>
            </a:r>
            <a:r>
              <a:rPr lang="zh-CN" altLang="en-US" dirty="0" smtClean="0"/>
              <a:t>，</a:t>
            </a:r>
            <a:r>
              <a:rPr lang="en-US" altLang="zh-CN" i="1" dirty="0" smtClean="0"/>
              <a:t>a</a:t>
            </a:r>
            <a:r>
              <a:rPr lang="en-US" altLang="zh-CN" dirty="0" smtClean="0"/>
              <a:t> = - </a:t>
            </a:r>
            <a:r>
              <a:rPr lang="en-US" altLang="zh-CN" dirty="0" smtClean="0">
                <a:sym typeface="Symbol" pitchFamily="18" charset="2"/>
              </a:rPr>
              <a:t></a:t>
            </a:r>
            <a:r>
              <a:rPr lang="zh-CN" altLang="en-US" dirty="0" smtClean="0"/>
              <a:t>及</a:t>
            </a:r>
            <a:r>
              <a:rPr lang="en-US" altLang="zh-CN" i="1" dirty="0" smtClean="0"/>
              <a:t>b</a:t>
            </a:r>
            <a:r>
              <a:rPr lang="en-US" altLang="zh-CN" dirty="0" smtClean="0"/>
              <a:t> = </a:t>
            </a:r>
            <a:r>
              <a:rPr lang="en-US" altLang="zh-CN" dirty="0" smtClean="0">
                <a:sym typeface="Symbol" pitchFamily="18" charset="2"/>
              </a:rPr>
              <a:t></a:t>
            </a:r>
            <a:r>
              <a:rPr lang="zh-CN" altLang="en-US" dirty="0" smtClean="0"/>
              <a:t>，因此由上式计算出总误码率</a:t>
            </a:r>
            <a:r>
              <a:rPr lang="en-US" altLang="zh-CN" i="1" dirty="0" err="1" smtClean="0">
                <a:solidFill>
                  <a:srgbClr val="0000FF"/>
                </a:solidFill>
              </a:rPr>
              <a:t>P</a:t>
            </a:r>
            <a:r>
              <a:rPr lang="en-US" altLang="zh-CN" baseline="-25000" dirty="0" err="1" smtClean="0">
                <a:solidFill>
                  <a:srgbClr val="0000FF"/>
                </a:solidFill>
              </a:rPr>
              <a:t>e</a:t>
            </a:r>
            <a:r>
              <a:rPr lang="en-US" altLang="zh-CN" dirty="0" smtClean="0">
                <a:solidFill>
                  <a:srgbClr val="0000FF"/>
                </a:solidFill>
              </a:rPr>
              <a:t> = 0</a:t>
            </a:r>
            <a:r>
              <a:rPr lang="zh-CN" altLang="en-US" dirty="0" smtClean="0"/>
              <a:t>。</a:t>
            </a:r>
            <a:endParaRPr lang="en-US" altLang="zh-CN" dirty="0" smtClean="0"/>
          </a:p>
          <a:p>
            <a:pPr lvl="1"/>
            <a:r>
              <a:rPr lang="zh-CN" altLang="en-US" dirty="0" smtClean="0"/>
              <a:t>在物理意义上，这时由于发送码元只有一种可能性，即是确定的“</a:t>
            </a:r>
            <a:r>
              <a:rPr lang="en-US" altLang="zh-CN" dirty="0" smtClean="0"/>
              <a:t>1”</a:t>
            </a:r>
            <a:r>
              <a:rPr lang="zh-CN" altLang="en-US" dirty="0" smtClean="0"/>
              <a:t>。因此，不会发生错误。</a:t>
            </a:r>
            <a:endParaRPr lang="en-US" altLang="zh-CN" dirty="0" smtClean="0"/>
          </a:p>
          <a:p>
            <a:pPr lvl="1"/>
            <a:r>
              <a:rPr lang="zh-CN" altLang="en-US" dirty="0" smtClean="0"/>
              <a:t>同理，若</a:t>
            </a:r>
            <a:r>
              <a:rPr lang="en-US" altLang="zh-CN" i="1" dirty="0" smtClean="0"/>
              <a:t>P</a:t>
            </a:r>
            <a:r>
              <a:rPr lang="en-US" altLang="zh-CN" dirty="0" smtClean="0"/>
              <a:t>(0) = 1</a:t>
            </a:r>
            <a:r>
              <a:rPr lang="zh-CN" altLang="en-US" dirty="0" smtClean="0"/>
              <a:t>及</a:t>
            </a:r>
            <a:r>
              <a:rPr lang="en-US" altLang="zh-CN" i="1" dirty="0" smtClean="0"/>
              <a:t>P</a:t>
            </a:r>
            <a:r>
              <a:rPr lang="en-US" altLang="zh-CN" dirty="0" smtClean="0"/>
              <a:t>(1) = 0 </a:t>
            </a:r>
            <a:r>
              <a:rPr lang="zh-CN" altLang="en-US" dirty="0" smtClean="0"/>
              <a:t>，总误码率也为零。</a:t>
            </a:r>
            <a:endParaRPr lang="en-US" altLang="zh-CN" dirty="0" smtClean="0"/>
          </a:p>
          <a:p>
            <a:r>
              <a:rPr lang="en-US" altLang="zh-CN" dirty="0">
                <a:solidFill>
                  <a:srgbClr val="7030A0"/>
                </a:solidFill>
              </a:rPr>
              <a:t>2. </a:t>
            </a:r>
            <a:r>
              <a:rPr lang="zh-CN" altLang="en-US" dirty="0">
                <a:solidFill>
                  <a:srgbClr val="7030A0"/>
                </a:solidFill>
              </a:rPr>
              <a:t>当先验概率相等时</a:t>
            </a:r>
            <a:r>
              <a:rPr lang="zh-CN" altLang="en-US" dirty="0"/>
              <a:t>：</a:t>
            </a:r>
            <a:r>
              <a:rPr lang="en-US" altLang="zh-CN" dirty="0"/>
              <a:t>P(0) = P(1) = ½</a:t>
            </a:r>
          </a:p>
          <a:p>
            <a:pPr lvl="1"/>
            <a:r>
              <a:rPr lang="zh-CN" altLang="en-US" dirty="0"/>
              <a:t>此时，</a:t>
            </a:r>
            <a:r>
              <a:rPr lang="en-US" altLang="zh-CN" dirty="0"/>
              <a:t>a = b</a:t>
            </a:r>
            <a:r>
              <a:rPr lang="zh-CN" altLang="en-US" dirty="0"/>
              <a:t>。</a:t>
            </a:r>
          </a:p>
          <a:p>
            <a:pPr lvl="1"/>
            <a:r>
              <a:rPr lang="zh-CN" altLang="en-US" dirty="0" smtClean="0"/>
              <a:t>误码率为：</a:t>
            </a:r>
            <a:endParaRPr lang="en-US" altLang="zh-CN" dirty="0" smtClean="0"/>
          </a:p>
          <a:p>
            <a:pPr lvl="1"/>
            <a:endParaRPr lang="en-US" altLang="zh-CN" dirty="0" smtClean="0"/>
          </a:p>
          <a:p>
            <a:pPr lvl="1"/>
            <a:r>
              <a:rPr lang="zh-CN" altLang="en-US" dirty="0" smtClean="0"/>
              <a:t>式</a:t>
            </a:r>
            <a:r>
              <a:rPr lang="zh-CN" altLang="en-US" dirty="0"/>
              <a:t>中</a:t>
            </a:r>
          </a:p>
          <a:p>
            <a:pPr lvl="1"/>
            <a:endParaRPr lang="zh-CN" altLang="en-US" dirty="0"/>
          </a:p>
        </p:txBody>
      </p:sp>
      <p:sp>
        <p:nvSpPr>
          <p:cNvPr id="8" name="灯片编号占位符 5"/>
          <p:cNvSpPr>
            <a:spLocks noGrp="1"/>
          </p:cNvSpPr>
          <p:nvPr>
            <p:ph type="sldNum" sz="quarter" idx="12"/>
          </p:nvPr>
        </p:nvSpPr>
        <p:spPr/>
        <p:txBody>
          <a:bodyPr/>
          <a:lstStyle/>
          <a:p>
            <a:fld id="{0D381839-EF78-4E8F-9C4B-22E68BC42735}" type="slidenum">
              <a:rPr lang="en-US" altLang="zh-CN" smtClean="0"/>
              <a:pPr/>
              <a:t>30</a:t>
            </a:fld>
            <a:endParaRPr lang="en-US" altLang="zh-CN"/>
          </a:p>
        </p:txBody>
      </p:sp>
      <p:sp>
        <p:nvSpPr>
          <p:cNvPr id="46085" name="Rectangle 5"/>
          <p:cNvSpPr>
            <a:spLocks noChangeArrowheads="1"/>
          </p:cNvSpPr>
          <p:nvPr/>
        </p:nvSpPr>
        <p:spPr bwMode="auto">
          <a:xfrm>
            <a:off x="0" y="290036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46087" name="Rectangle 7"/>
          <p:cNvSpPr>
            <a:spLocks noChangeArrowheads="1"/>
          </p:cNvSpPr>
          <p:nvPr/>
        </p:nvSpPr>
        <p:spPr bwMode="auto">
          <a:xfrm>
            <a:off x="0" y="31480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46089" name="Rectangle 9"/>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198550540"/>
              </p:ext>
            </p:extLst>
          </p:nvPr>
        </p:nvGraphicFramePr>
        <p:xfrm>
          <a:off x="2987824" y="4509120"/>
          <a:ext cx="2905125" cy="1079500"/>
        </p:xfrm>
        <a:graphic>
          <a:graphicData uri="http://schemas.openxmlformats.org/presentationml/2006/ole">
            <mc:AlternateContent xmlns:mc="http://schemas.openxmlformats.org/markup-compatibility/2006">
              <mc:Choice xmlns:v="urn:schemas-microsoft-com:vml" Requires="v">
                <p:oleObj spid="_x0000_s193643" name="Equation" r:id="rId3" imgW="1511280" imgH="558720" progId="Equation.DSMT4">
                  <p:embed/>
                </p:oleObj>
              </mc:Choice>
              <mc:Fallback>
                <p:oleObj name="Equation" r:id="rId3" imgW="1511280" imgH="558720" progId="Equation.DSMT4">
                  <p:embed/>
                  <p:pic>
                    <p:nvPicPr>
                      <p:cNvPr id="0" name="Picture 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4509120"/>
                        <a:ext cx="2905125"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652791327"/>
              </p:ext>
            </p:extLst>
          </p:nvPr>
        </p:nvGraphicFramePr>
        <p:xfrm>
          <a:off x="1979712" y="5589240"/>
          <a:ext cx="3149600" cy="733425"/>
        </p:xfrm>
        <a:graphic>
          <a:graphicData uri="http://schemas.openxmlformats.org/presentationml/2006/ole">
            <mc:AlternateContent xmlns:mc="http://schemas.openxmlformats.org/markup-compatibility/2006">
              <mc:Choice xmlns:v="urn:schemas-microsoft-com:vml" Requires="v">
                <p:oleObj spid="_x0000_s193644" name="公式" r:id="rId5" imgW="1675673" imgH="393529" progId="Equation.3">
                  <p:embed/>
                </p:oleObj>
              </mc:Choice>
              <mc:Fallback>
                <p:oleObj name="公式" r:id="rId5" imgW="1675673" imgH="393529" progId="Equation.3">
                  <p:embed/>
                  <p:pic>
                    <p:nvPicPr>
                      <p:cNvPr id="0" name="Picture 6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712" y="5589240"/>
                        <a:ext cx="3149600"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 calcmode="lin" valueType="num">
                                      <p:cBhvr additive="base">
                                        <p:cTn id="7" dur="500" fill="hold"/>
                                        <p:tgtEl>
                                          <p:spTgt spid="460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083">
                                            <p:txEl>
                                              <p:pRg st="1" end="1"/>
                                            </p:txEl>
                                          </p:spTgt>
                                        </p:tgtEl>
                                        <p:attrNameLst>
                                          <p:attrName>style.visibility</p:attrName>
                                        </p:attrNameLst>
                                      </p:cBhvr>
                                      <p:to>
                                        <p:strVal val="visible"/>
                                      </p:to>
                                    </p:set>
                                    <p:anim calcmode="lin" valueType="num">
                                      <p:cBhvr additive="base">
                                        <p:cTn id="13" dur="500" fill="hold"/>
                                        <p:tgtEl>
                                          <p:spTgt spid="460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0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6083">
                                            <p:txEl>
                                              <p:pRg st="2" end="2"/>
                                            </p:txEl>
                                          </p:spTgt>
                                        </p:tgtEl>
                                        <p:attrNameLst>
                                          <p:attrName>style.visibility</p:attrName>
                                        </p:attrNameLst>
                                      </p:cBhvr>
                                      <p:to>
                                        <p:strVal val="visible"/>
                                      </p:to>
                                    </p:set>
                                    <p:anim calcmode="lin" valueType="num">
                                      <p:cBhvr additive="base">
                                        <p:cTn id="19" dur="500" fill="hold"/>
                                        <p:tgtEl>
                                          <p:spTgt spid="460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0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6083">
                                            <p:txEl>
                                              <p:pRg st="3" end="3"/>
                                            </p:txEl>
                                          </p:spTgt>
                                        </p:tgtEl>
                                        <p:attrNameLst>
                                          <p:attrName>style.visibility</p:attrName>
                                        </p:attrNameLst>
                                      </p:cBhvr>
                                      <p:to>
                                        <p:strVal val="visible"/>
                                      </p:to>
                                    </p:set>
                                    <p:anim calcmode="lin" valueType="num">
                                      <p:cBhvr additive="base">
                                        <p:cTn id="25" dur="500" fill="hold"/>
                                        <p:tgtEl>
                                          <p:spTgt spid="4608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608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6083">
                                            <p:txEl>
                                              <p:pRg st="4" end="4"/>
                                            </p:txEl>
                                          </p:spTgt>
                                        </p:tgtEl>
                                        <p:attrNameLst>
                                          <p:attrName>style.visibility</p:attrName>
                                        </p:attrNameLst>
                                      </p:cBhvr>
                                      <p:to>
                                        <p:strVal val="visible"/>
                                      </p:to>
                                    </p:set>
                                    <p:anim calcmode="lin" valueType="num">
                                      <p:cBhvr additive="base">
                                        <p:cTn id="29" dur="500" fill="hold"/>
                                        <p:tgtEl>
                                          <p:spTgt spid="4608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608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6083">
                                            <p:txEl>
                                              <p:pRg st="5" end="5"/>
                                            </p:txEl>
                                          </p:spTgt>
                                        </p:tgtEl>
                                        <p:attrNameLst>
                                          <p:attrName>style.visibility</p:attrName>
                                        </p:attrNameLst>
                                      </p:cBhvr>
                                      <p:to>
                                        <p:strVal val="visible"/>
                                      </p:to>
                                    </p:set>
                                    <p:anim calcmode="lin" valueType="num">
                                      <p:cBhvr additive="base">
                                        <p:cTn id="33" dur="500" fill="hold"/>
                                        <p:tgtEl>
                                          <p:spTgt spid="4608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608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6083">
                                            <p:txEl>
                                              <p:pRg st="7" end="7"/>
                                            </p:txEl>
                                          </p:spTgt>
                                        </p:tgtEl>
                                        <p:attrNameLst>
                                          <p:attrName>style.visibility</p:attrName>
                                        </p:attrNameLst>
                                      </p:cBhvr>
                                      <p:to>
                                        <p:strVal val="visible"/>
                                      </p:to>
                                    </p:set>
                                    <p:anim calcmode="lin" valueType="num">
                                      <p:cBhvr additive="base">
                                        <p:cTn id="37" dur="500" fill="hold"/>
                                        <p:tgtEl>
                                          <p:spTgt spid="4608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608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additive="base">
                                        <p:cTn id="41" dur="500" fill="hold"/>
                                        <p:tgtEl>
                                          <p:spTgt spid="2"/>
                                        </p:tgtEl>
                                        <p:attrNameLst>
                                          <p:attrName>ppt_x</p:attrName>
                                        </p:attrNameLst>
                                      </p:cBhvr>
                                      <p:tavLst>
                                        <p:tav tm="0">
                                          <p:val>
                                            <p:strVal val="#ppt_x"/>
                                          </p:val>
                                        </p:tav>
                                        <p:tav tm="100000">
                                          <p:val>
                                            <p:strVal val="#ppt_x"/>
                                          </p:val>
                                        </p:tav>
                                      </p:tavLst>
                                    </p:anim>
                                    <p:anim calcmode="lin" valueType="num">
                                      <p:cBhvr additive="base">
                                        <p:cTn id="4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endParaRPr lang="zh-CN" altLang="en-US" dirty="0"/>
          </a:p>
        </p:txBody>
      </p:sp>
      <p:sp>
        <p:nvSpPr>
          <p:cNvPr id="47107" name="Rectangle 3"/>
          <p:cNvSpPr>
            <a:spLocks noGrp="1" noChangeArrowheads="1"/>
          </p:cNvSpPr>
          <p:nvPr>
            <p:ph type="body" idx="1"/>
          </p:nvPr>
        </p:nvSpPr>
        <p:spPr>
          <a:xfrm>
            <a:off x="395536" y="1196752"/>
            <a:ext cx="8496944" cy="5328592"/>
          </a:xfrm>
        </p:spPr>
        <p:txBody>
          <a:bodyPr>
            <a:normAutofit/>
          </a:bodyPr>
          <a:lstStyle/>
          <a:p>
            <a:pPr lvl="4">
              <a:lnSpc>
                <a:spcPct val="150000"/>
              </a:lnSpc>
            </a:pPr>
            <a:endParaRPr lang="en-US" altLang="zh-CN" dirty="0" smtClean="0"/>
          </a:p>
          <a:p>
            <a:pPr lvl="4">
              <a:lnSpc>
                <a:spcPct val="150000"/>
              </a:lnSpc>
            </a:pPr>
            <a:endParaRPr lang="en-US" altLang="zh-CN" dirty="0" smtClean="0"/>
          </a:p>
          <a:p>
            <a:pPr lvl="1">
              <a:lnSpc>
                <a:spcPct val="150000"/>
              </a:lnSpc>
            </a:pPr>
            <a:r>
              <a:rPr lang="zh-CN" altLang="en-US" dirty="0" smtClean="0"/>
              <a:t>上式表明，先验概率相等时，对于</a:t>
            </a:r>
            <a:r>
              <a:rPr lang="zh-CN" altLang="en-US" dirty="0" smtClean="0">
                <a:solidFill>
                  <a:srgbClr val="0000FF"/>
                </a:solidFill>
              </a:rPr>
              <a:t>给定的噪声功率</a:t>
            </a:r>
            <a:r>
              <a:rPr lang="zh-CN" altLang="en-US" dirty="0" smtClean="0">
                <a:solidFill>
                  <a:srgbClr val="0000FF"/>
                </a:solidFill>
                <a:sym typeface="Symbol" pitchFamily="18" charset="2"/>
              </a:rPr>
              <a:t></a:t>
            </a:r>
            <a:r>
              <a:rPr lang="zh-CN" altLang="en-US" baseline="-25000" dirty="0" smtClean="0">
                <a:solidFill>
                  <a:srgbClr val="0000FF"/>
                </a:solidFill>
                <a:sym typeface="Symbol" pitchFamily="18" charset="2"/>
              </a:rPr>
              <a:t></a:t>
            </a:r>
            <a:r>
              <a:rPr lang="en-US" altLang="zh-CN" baseline="30000" dirty="0" smtClean="0">
                <a:solidFill>
                  <a:srgbClr val="0000FF"/>
                </a:solidFill>
                <a:sym typeface="Symbol" pitchFamily="18" charset="2"/>
              </a:rPr>
              <a:t>2</a:t>
            </a:r>
            <a:r>
              <a:rPr lang="zh-CN" altLang="en-US" dirty="0" smtClean="0">
                <a:solidFill>
                  <a:srgbClr val="0000FF"/>
                </a:solidFill>
              </a:rPr>
              <a:t>，误码率仅和两种</a:t>
            </a:r>
            <a:r>
              <a:rPr lang="zh-CN" altLang="en-US" dirty="0" smtClean="0">
                <a:solidFill>
                  <a:srgbClr val="FF0000"/>
                </a:solidFill>
              </a:rPr>
              <a:t>码元波形之差</a:t>
            </a:r>
            <a:r>
              <a:rPr lang="en-US" altLang="zh-CN" dirty="0" smtClean="0">
                <a:solidFill>
                  <a:srgbClr val="FF0000"/>
                </a:solidFill>
              </a:rPr>
              <a:t>[</a:t>
            </a:r>
            <a:r>
              <a:rPr lang="en-US" altLang="zh-CN" i="1" dirty="0" smtClean="0">
                <a:solidFill>
                  <a:srgbClr val="FF0000"/>
                </a:solidFill>
              </a:rPr>
              <a:t>s</a:t>
            </a:r>
            <a:r>
              <a:rPr lang="en-US" altLang="zh-CN" baseline="-25000" dirty="0" smtClean="0">
                <a:solidFill>
                  <a:srgbClr val="FF0000"/>
                </a:solidFill>
              </a:rPr>
              <a:t>0</a:t>
            </a:r>
            <a:r>
              <a:rPr lang="en-US" altLang="zh-CN" dirty="0" smtClean="0">
                <a:solidFill>
                  <a:srgbClr val="FF0000"/>
                </a:solidFill>
              </a:rPr>
              <a:t>(</a:t>
            </a:r>
            <a:r>
              <a:rPr lang="en-US" altLang="zh-CN" i="1" dirty="0" smtClean="0">
                <a:solidFill>
                  <a:srgbClr val="FF0000"/>
                </a:solidFill>
              </a:rPr>
              <a:t>t</a:t>
            </a:r>
            <a:r>
              <a:rPr lang="en-US" altLang="zh-CN" dirty="0" smtClean="0">
                <a:solidFill>
                  <a:srgbClr val="FF0000"/>
                </a:solidFill>
              </a:rPr>
              <a:t>) – </a:t>
            </a:r>
            <a:r>
              <a:rPr lang="en-US" altLang="zh-CN" i="1" dirty="0" smtClean="0">
                <a:solidFill>
                  <a:srgbClr val="FF0000"/>
                </a:solidFill>
              </a:rPr>
              <a:t>s</a:t>
            </a:r>
            <a:r>
              <a:rPr lang="en-US" altLang="zh-CN" baseline="-25000" dirty="0" smtClean="0">
                <a:solidFill>
                  <a:srgbClr val="FF0000"/>
                </a:solidFill>
              </a:rPr>
              <a:t>1</a:t>
            </a:r>
            <a:r>
              <a:rPr lang="en-US" altLang="zh-CN" dirty="0" smtClean="0">
                <a:solidFill>
                  <a:srgbClr val="FF0000"/>
                </a:solidFill>
              </a:rPr>
              <a:t>(</a:t>
            </a:r>
            <a:r>
              <a:rPr lang="en-US" altLang="zh-CN" i="1" dirty="0" smtClean="0">
                <a:solidFill>
                  <a:srgbClr val="FF0000"/>
                </a:solidFill>
              </a:rPr>
              <a:t>t</a:t>
            </a:r>
            <a:r>
              <a:rPr lang="en-US" altLang="zh-CN" dirty="0" smtClean="0">
                <a:solidFill>
                  <a:srgbClr val="FF0000"/>
                </a:solidFill>
              </a:rPr>
              <a:t>)]</a:t>
            </a:r>
            <a:r>
              <a:rPr lang="zh-CN" altLang="en-US" dirty="0" smtClean="0">
                <a:solidFill>
                  <a:srgbClr val="FF0000"/>
                </a:solidFill>
              </a:rPr>
              <a:t>的能量</a:t>
            </a:r>
            <a:r>
              <a:rPr lang="zh-CN" altLang="en-US" dirty="0" smtClean="0">
                <a:solidFill>
                  <a:srgbClr val="0000FF"/>
                </a:solidFill>
              </a:rPr>
              <a:t>有关，而与波形本身无关</a:t>
            </a:r>
            <a:r>
              <a:rPr lang="zh-CN" altLang="en-US" dirty="0" smtClean="0"/>
              <a:t>。差别越大，</a:t>
            </a:r>
            <a:r>
              <a:rPr lang="en-US" altLang="zh-CN" i="1" dirty="0" smtClean="0"/>
              <a:t>c </a:t>
            </a:r>
            <a:r>
              <a:rPr lang="zh-CN" altLang="en-US" dirty="0" smtClean="0"/>
              <a:t>值越小，误码率</a:t>
            </a:r>
            <a:r>
              <a:rPr lang="en-US" altLang="zh-CN" i="1" dirty="0" err="1" smtClean="0"/>
              <a:t>P</a:t>
            </a:r>
            <a:r>
              <a:rPr lang="en-US" altLang="zh-CN" baseline="-25000" dirty="0" err="1" smtClean="0"/>
              <a:t>e</a:t>
            </a:r>
            <a:r>
              <a:rPr lang="zh-CN" altLang="en-US" dirty="0" smtClean="0"/>
              <a:t>也越小。 </a:t>
            </a:r>
          </a:p>
          <a:p>
            <a:pPr>
              <a:lnSpc>
                <a:spcPct val="150000"/>
              </a:lnSpc>
            </a:pPr>
            <a:r>
              <a:rPr lang="en-US" altLang="zh-CN" dirty="0" smtClean="0">
                <a:solidFill>
                  <a:srgbClr val="7030A0"/>
                </a:solidFill>
              </a:rPr>
              <a:t>3. </a:t>
            </a:r>
            <a:r>
              <a:rPr lang="zh-CN" altLang="en-US" dirty="0" smtClean="0">
                <a:solidFill>
                  <a:srgbClr val="7030A0"/>
                </a:solidFill>
              </a:rPr>
              <a:t>当先验概率不等时：</a:t>
            </a:r>
          </a:p>
          <a:p>
            <a:pPr lvl="1">
              <a:lnSpc>
                <a:spcPct val="150000"/>
              </a:lnSpc>
            </a:pPr>
            <a:r>
              <a:rPr lang="zh-CN" altLang="en-US" dirty="0" smtClean="0"/>
              <a:t>计算表明，先验概率不等时的误码率略小于先验概率相等时的误码率。</a:t>
            </a:r>
            <a:r>
              <a:rPr lang="zh-CN" altLang="en-US" dirty="0" smtClean="0">
                <a:solidFill>
                  <a:srgbClr val="0000FF"/>
                </a:solidFill>
              </a:rPr>
              <a:t>就误码率而言，先验概率相等是最坏的情况。</a:t>
            </a:r>
            <a:endParaRPr lang="zh-CN" altLang="en-US" dirty="0">
              <a:solidFill>
                <a:srgbClr val="0000FF"/>
              </a:solidFill>
            </a:endParaRPr>
          </a:p>
        </p:txBody>
      </p:sp>
      <p:sp>
        <p:nvSpPr>
          <p:cNvPr id="6" name="灯片编号占位符 5"/>
          <p:cNvSpPr>
            <a:spLocks noGrp="1"/>
          </p:cNvSpPr>
          <p:nvPr>
            <p:ph type="sldNum" sz="quarter" idx="12"/>
          </p:nvPr>
        </p:nvSpPr>
        <p:spPr/>
        <p:txBody>
          <a:bodyPr/>
          <a:lstStyle/>
          <a:p>
            <a:fld id="{DD5249E1-2A52-4D6E-81CE-EE3B357E1EF5}" type="slidenum">
              <a:rPr lang="en-US" altLang="zh-CN" smtClean="0"/>
              <a:pPr/>
              <a:t>31</a:t>
            </a:fld>
            <a:endParaRPr lang="en-US" altLang="zh-CN"/>
          </a:p>
        </p:txBody>
      </p:sp>
      <p:graphicFrame>
        <p:nvGraphicFramePr>
          <p:cNvPr id="2" name="对象 1"/>
          <p:cNvGraphicFramePr>
            <a:graphicFrameLocks noChangeAspect="1"/>
          </p:cNvGraphicFramePr>
          <p:nvPr>
            <p:extLst>
              <p:ext uri="{D42A27DB-BD31-4B8C-83A1-F6EECF244321}">
                <p14:modId xmlns:p14="http://schemas.microsoft.com/office/powerpoint/2010/main" val="124336950"/>
              </p:ext>
            </p:extLst>
          </p:nvPr>
        </p:nvGraphicFramePr>
        <p:xfrm>
          <a:off x="2555776" y="1125364"/>
          <a:ext cx="2905125" cy="1079500"/>
        </p:xfrm>
        <a:graphic>
          <a:graphicData uri="http://schemas.openxmlformats.org/presentationml/2006/ole">
            <mc:AlternateContent xmlns:mc="http://schemas.openxmlformats.org/markup-compatibility/2006">
              <mc:Choice xmlns:v="urn:schemas-microsoft-com:vml" Requires="v">
                <p:oleObj spid="_x0000_s194669" name="Equation" r:id="rId3" imgW="1511280" imgH="558720" progId="Equation.DSMT4">
                  <p:embed/>
                </p:oleObj>
              </mc:Choice>
              <mc:Fallback>
                <p:oleObj name="Equation" r:id="rId3" imgW="1511280" imgH="558720" progId="Equation.DSMT4">
                  <p:embed/>
                  <p:pic>
                    <p:nvPicPr>
                      <p:cNvPr id="0" name="Picture 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1125364"/>
                        <a:ext cx="2905125"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107">
                                            <p:txEl>
                                              <p:pRg st="3" end="3"/>
                                            </p:txEl>
                                          </p:spTgt>
                                        </p:tgtEl>
                                        <p:attrNameLst>
                                          <p:attrName>style.visibility</p:attrName>
                                        </p:attrNameLst>
                                      </p:cBhvr>
                                      <p:to>
                                        <p:strVal val="visible"/>
                                      </p:to>
                                    </p:set>
                                    <p:anim calcmode="lin" valueType="num">
                                      <p:cBhvr additive="base">
                                        <p:cTn id="7" dur="500" fill="hold"/>
                                        <p:tgtEl>
                                          <p:spTgt spid="4710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7107">
                                            <p:txEl>
                                              <p:pRg st="4" end="4"/>
                                            </p:txEl>
                                          </p:spTgt>
                                        </p:tgtEl>
                                        <p:attrNameLst>
                                          <p:attrName>style.visibility</p:attrName>
                                        </p:attrNameLst>
                                      </p:cBhvr>
                                      <p:to>
                                        <p:strVal val="visible"/>
                                      </p:to>
                                    </p:set>
                                    <p:anim calcmode="lin" valueType="num">
                                      <p:cBhvr additive="base">
                                        <p:cTn id="13" dur="500" fill="hold"/>
                                        <p:tgtEl>
                                          <p:spTgt spid="4710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10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04248" y="2348880"/>
            <a:ext cx="2232248" cy="230832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CN" sz="2400" b="1" i="1" dirty="0">
                <a:latin typeface="+mj-ea"/>
                <a:ea typeface="+mj-ea"/>
              </a:rPr>
              <a:t>E</a:t>
            </a:r>
            <a:r>
              <a:rPr lang="en-US" altLang="zh-CN" sz="2400" b="1" baseline="-25000" dirty="0">
                <a:latin typeface="+mj-ea"/>
                <a:ea typeface="+mj-ea"/>
              </a:rPr>
              <a:t>0</a:t>
            </a:r>
            <a:r>
              <a:rPr lang="zh-CN" altLang="en-US" sz="2400" b="1" dirty="0">
                <a:latin typeface="+mj-ea"/>
                <a:ea typeface="+mj-ea"/>
              </a:rPr>
              <a:t>、</a:t>
            </a:r>
            <a:r>
              <a:rPr lang="en-US" altLang="zh-CN" sz="2400" b="1" i="1" dirty="0">
                <a:latin typeface="+mj-ea"/>
                <a:ea typeface="+mj-ea"/>
              </a:rPr>
              <a:t>E</a:t>
            </a:r>
            <a:r>
              <a:rPr lang="en-US" altLang="zh-CN" sz="2400" b="1" baseline="-25000" dirty="0">
                <a:latin typeface="+mj-ea"/>
                <a:ea typeface="+mj-ea"/>
              </a:rPr>
              <a:t>1</a:t>
            </a:r>
            <a:r>
              <a:rPr lang="zh-CN" altLang="en-US" sz="2400" b="1" dirty="0">
                <a:latin typeface="+mj-ea"/>
                <a:ea typeface="+mj-ea"/>
              </a:rPr>
              <a:t>为信号</a:t>
            </a:r>
            <a:r>
              <a:rPr lang="zh-CN" altLang="en-US" sz="2400" b="1" dirty="0" smtClean="0">
                <a:latin typeface="+mj-ea"/>
                <a:ea typeface="+mj-ea"/>
              </a:rPr>
              <a:t>码元能量：</a:t>
            </a:r>
            <a:endParaRPr lang="en-US" altLang="zh-CN" sz="2400" b="1" dirty="0" smtClean="0">
              <a:latin typeface="+mj-ea"/>
              <a:ea typeface="+mj-ea"/>
            </a:endParaRPr>
          </a:p>
          <a:p>
            <a:endParaRPr lang="en-US" altLang="zh-CN" sz="2400" b="1" dirty="0">
              <a:latin typeface="+mj-ea"/>
              <a:ea typeface="+mj-ea"/>
            </a:endParaRPr>
          </a:p>
          <a:p>
            <a:endParaRPr lang="en-US" altLang="zh-CN" sz="2400" b="1" dirty="0" smtClean="0">
              <a:latin typeface="+mj-ea"/>
              <a:ea typeface="+mj-ea"/>
            </a:endParaRPr>
          </a:p>
          <a:p>
            <a:endParaRPr lang="en-US" altLang="zh-CN" sz="2400" b="1" dirty="0">
              <a:latin typeface="+mj-ea"/>
              <a:ea typeface="+mj-ea"/>
            </a:endParaRPr>
          </a:p>
          <a:p>
            <a:endParaRPr lang="zh-CN" altLang="en-US" sz="2400" b="1" dirty="0">
              <a:latin typeface="+mj-ea"/>
              <a:ea typeface="+mj-ea"/>
            </a:endParaRPr>
          </a:p>
        </p:txBody>
      </p:sp>
      <p:sp>
        <p:nvSpPr>
          <p:cNvPr id="48130" name="Rectangle 2"/>
          <p:cNvSpPr>
            <a:spLocks noGrp="1" noChangeArrowheads="1"/>
          </p:cNvSpPr>
          <p:nvPr>
            <p:ph type="title"/>
          </p:nvPr>
        </p:nvSpPr>
        <p:spPr/>
        <p:txBody>
          <a:bodyPr>
            <a:normAutofit/>
          </a:bodyPr>
          <a:lstStyle/>
          <a:p>
            <a:r>
              <a:rPr lang="zh-CN" altLang="en-US" dirty="0">
                <a:solidFill>
                  <a:srgbClr val="0000FF"/>
                </a:solidFill>
              </a:rPr>
              <a:t>先验概率相等时误码率的</a:t>
            </a:r>
            <a:r>
              <a:rPr lang="zh-CN" altLang="en-US" dirty="0" smtClean="0">
                <a:solidFill>
                  <a:srgbClr val="0000FF"/>
                </a:solidFill>
              </a:rPr>
              <a:t>计算</a:t>
            </a:r>
            <a:endParaRPr lang="zh-CN" altLang="en-US" dirty="0">
              <a:solidFill>
                <a:srgbClr val="0000FF"/>
              </a:solidFill>
            </a:endParaRPr>
          </a:p>
        </p:txBody>
      </p:sp>
      <p:sp>
        <p:nvSpPr>
          <p:cNvPr id="48131" name="Rectangle 3"/>
          <p:cNvSpPr>
            <a:spLocks noGrp="1" noChangeArrowheads="1"/>
          </p:cNvSpPr>
          <p:nvPr>
            <p:ph type="body" idx="1"/>
          </p:nvPr>
        </p:nvSpPr>
        <p:spPr>
          <a:xfrm>
            <a:off x="539552" y="1196752"/>
            <a:ext cx="8208912" cy="5400600"/>
          </a:xfrm>
        </p:spPr>
        <p:txBody>
          <a:bodyPr>
            <a:normAutofit fontScale="92500"/>
          </a:bodyPr>
          <a:lstStyle/>
          <a:p>
            <a:r>
              <a:rPr lang="zh-CN" altLang="en-US" dirty="0" smtClean="0">
                <a:solidFill>
                  <a:srgbClr val="0000FF"/>
                </a:solidFill>
              </a:rPr>
              <a:t>已知</a:t>
            </a:r>
            <a:r>
              <a:rPr lang="zh-CN" altLang="en-US" dirty="0" smtClean="0"/>
              <a:t>：噪声强度给定，误码率取决于</a:t>
            </a:r>
            <a:r>
              <a:rPr lang="zh-CN" altLang="en-US" dirty="0" smtClean="0">
                <a:solidFill>
                  <a:srgbClr val="FF0000"/>
                </a:solidFill>
              </a:rPr>
              <a:t>信号码元的区别</a:t>
            </a:r>
            <a:r>
              <a:rPr lang="zh-CN" altLang="en-US" dirty="0" smtClean="0"/>
              <a:t>。</a:t>
            </a:r>
            <a:endParaRPr lang="en-US" altLang="zh-CN" dirty="0" smtClean="0"/>
          </a:p>
          <a:p>
            <a:r>
              <a:rPr lang="zh-CN" altLang="en-US" dirty="0">
                <a:solidFill>
                  <a:srgbClr val="0000FF"/>
                </a:solidFill>
              </a:rPr>
              <a:t>码元的相关系数</a:t>
            </a:r>
            <a:r>
              <a:rPr lang="zh-CN" altLang="en-US" i="1" dirty="0" smtClean="0">
                <a:solidFill>
                  <a:srgbClr val="0000FF"/>
                </a:solidFill>
                <a:sym typeface="Symbol" pitchFamily="18" charset="2"/>
              </a:rPr>
              <a:t></a:t>
            </a:r>
            <a:r>
              <a:rPr lang="zh-CN" altLang="en-US" dirty="0" smtClean="0">
                <a:solidFill>
                  <a:srgbClr val="0000FF"/>
                </a:solidFill>
                <a:sym typeface="Symbol" pitchFamily="18" charset="2"/>
              </a:rPr>
              <a:t>：</a:t>
            </a:r>
            <a:r>
              <a:rPr lang="zh-CN" altLang="en-US" dirty="0" smtClean="0">
                <a:solidFill>
                  <a:srgbClr val="FF0000"/>
                </a:solidFill>
              </a:rPr>
              <a:t>定量</a:t>
            </a:r>
            <a:r>
              <a:rPr lang="zh-CN" altLang="en-US" dirty="0" smtClean="0"/>
              <a:t>描述码元区别，定义如下：</a:t>
            </a:r>
          </a:p>
          <a:p>
            <a:pPr lvl="1"/>
            <a:endParaRPr lang="zh-CN" altLang="en-US" dirty="0" smtClean="0"/>
          </a:p>
          <a:p>
            <a:pPr lvl="1"/>
            <a:endParaRPr lang="zh-CN" altLang="en-US" dirty="0" smtClean="0"/>
          </a:p>
          <a:p>
            <a:pPr lvl="1"/>
            <a:endParaRPr lang="zh-CN" altLang="en-US" dirty="0" smtClean="0"/>
          </a:p>
          <a:p>
            <a:endParaRPr lang="en-US" altLang="zh-CN" i="1" dirty="0" smtClean="0"/>
          </a:p>
          <a:p>
            <a:pPr>
              <a:lnSpc>
                <a:spcPct val="120000"/>
              </a:lnSpc>
            </a:pPr>
            <a:r>
              <a:rPr lang="zh-CN" altLang="en-US" dirty="0" smtClean="0"/>
              <a:t>当</a:t>
            </a:r>
            <a:r>
              <a:rPr lang="en-US" altLang="zh-CN" i="1" dirty="0" smtClean="0"/>
              <a:t>s</a:t>
            </a:r>
            <a:r>
              <a:rPr lang="en-US" altLang="zh-CN" baseline="-25000" dirty="0" smtClean="0"/>
              <a:t>0</a:t>
            </a:r>
            <a:r>
              <a:rPr lang="en-US" altLang="zh-CN" dirty="0" smtClean="0"/>
              <a:t>(</a:t>
            </a:r>
            <a:r>
              <a:rPr lang="en-US" altLang="zh-CN" i="1" dirty="0" smtClean="0"/>
              <a:t>t</a:t>
            </a:r>
            <a:r>
              <a:rPr lang="en-US" altLang="zh-CN" dirty="0" smtClean="0"/>
              <a:t>) = </a:t>
            </a:r>
            <a:r>
              <a:rPr lang="en-US" altLang="zh-CN" i="1" dirty="0" smtClean="0"/>
              <a:t>s</a:t>
            </a:r>
            <a:r>
              <a:rPr lang="en-US" altLang="zh-CN" baseline="-25000" dirty="0" smtClean="0"/>
              <a:t>1</a:t>
            </a:r>
            <a:r>
              <a:rPr lang="en-US" altLang="zh-CN" dirty="0" smtClean="0"/>
              <a:t>(</a:t>
            </a:r>
            <a:r>
              <a:rPr lang="en-US" altLang="zh-CN" i="1" dirty="0" smtClean="0"/>
              <a:t>t</a:t>
            </a:r>
            <a:r>
              <a:rPr lang="en-US" altLang="zh-CN" dirty="0" smtClean="0"/>
              <a:t>)</a:t>
            </a:r>
            <a:r>
              <a:rPr lang="zh-CN" altLang="en-US" dirty="0" smtClean="0"/>
              <a:t>时，</a:t>
            </a:r>
            <a:r>
              <a:rPr lang="zh-CN" altLang="en-US" i="1" dirty="0" smtClean="0">
                <a:sym typeface="Symbol" pitchFamily="18" charset="2"/>
              </a:rPr>
              <a:t></a:t>
            </a:r>
            <a:r>
              <a:rPr lang="zh-CN" altLang="en-US" dirty="0" smtClean="0"/>
              <a:t>＝</a:t>
            </a:r>
            <a:r>
              <a:rPr lang="en-US" altLang="zh-CN" dirty="0" smtClean="0"/>
              <a:t>1</a:t>
            </a:r>
            <a:r>
              <a:rPr lang="zh-CN" altLang="en-US" dirty="0" smtClean="0"/>
              <a:t>，为最大值</a:t>
            </a:r>
            <a:endParaRPr lang="en-US" altLang="zh-CN" dirty="0" smtClean="0"/>
          </a:p>
          <a:p>
            <a:pPr>
              <a:lnSpc>
                <a:spcPct val="120000"/>
              </a:lnSpc>
            </a:pPr>
            <a:r>
              <a:rPr lang="zh-CN" altLang="en-US" dirty="0" smtClean="0"/>
              <a:t>当</a:t>
            </a:r>
            <a:r>
              <a:rPr lang="en-US" altLang="zh-CN" i="1" dirty="0" smtClean="0"/>
              <a:t>s</a:t>
            </a:r>
            <a:r>
              <a:rPr lang="en-US" altLang="zh-CN" baseline="-25000" dirty="0" smtClean="0"/>
              <a:t>0</a:t>
            </a:r>
            <a:r>
              <a:rPr lang="en-US" altLang="zh-CN" dirty="0" smtClean="0"/>
              <a:t>(</a:t>
            </a:r>
            <a:r>
              <a:rPr lang="en-US" altLang="zh-CN" i="1" dirty="0" smtClean="0"/>
              <a:t>t</a:t>
            </a:r>
            <a:r>
              <a:rPr lang="en-US" altLang="zh-CN" dirty="0" smtClean="0"/>
              <a:t>) = -</a:t>
            </a:r>
            <a:r>
              <a:rPr lang="en-US" altLang="zh-CN" i="1" dirty="0" smtClean="0"/>
              <a:t>s</a:t>
            </a:r>
            <a:r>
              <a:rPr lang="en-US" altLang="zh-CN" baseline="-25000" dirty="0" smtClean="0"/>
              <a:t>1</a:t>
            </a:r>
            <a:r>
              <a:rPr lang="en-US" altLang="zh-CN" dirty="0" smtClean="0"/>
              <a:t>(</a:t>
            </a:r>
            <a:r>
              <a:rPr lang="en-US" altLang="zh-CN" i="1" dirty="0" smtClean="0"/>
              <a:t>t</a:t>
            </a:r>
            <a:r>
              <a:rPr lang="en-US" altLang="zh-CN" dirty="0" smtClean="0"/>
              <a:t>)</a:t>
            </a:r>
            <a:r>
              <a:rPr lang="zh-CN" altLang="en-US" dirty="0" smtClean="0"/>
              <a:t>时，</a:t>
            </a:r>
            <a:r>
              <a:rPr lang="zh-CN" altLang="en-US" i="1" dirty="0" smtClean="0">
                <a:sym typeface="Symbol" pitchFamily="18" charset="2"/>
              </a:rPr>
              <a:t> </a:t>
            </a:r>
            <a:r>
              <a:rPr lang="zh-CN" altLang="en-US" dirty="0" smtClean="0"/>
              <a:t>＝－</a:t>
            </a:r>
            <a:r>
              <a:rPr lang="en-US" altLang="zh-CN" dirty="0" smtClean="0"/>
              <a:t>1</a:t>
            </a:r>
            <a:r>
              <a:rPr lang="zh-CN" altLang="en-US" dirty="0" smtClean="0"/>
              <a:t>，为最小值。</a:t>
            </a:r>
            <a:endParaRPr lang="en-US" altLang="zh-CN" dirty="0" smtClean="0"/>
          </a:p>
          <a:p>
            <a:pPr>
              <a:lnSpc>
                <a:spcPct val="120000"/>
              </a:lnSpc>
            </a:pPr>
            <a:r>
              <a:rPr lang="zh-CN" altLang="en-US" dirty="0" smtClean="0"/>
              <a:t>所以</a:t>
            </a:r>
            <a:r>
              <a:rPr lang="zh-CN" altLang="en-US" i="1" dirty="0" smtClean="0">
                <a:sym typeface="Symbol" pitchFamily="18" charset="2"/>
              </a:rPr>
              <a:t></a:t>
            </a:r>
            <a:r>
              <a:rPr lang="zh-CN" altLang="en-US" dirty="0" smtClean="0">
                <a:sym typeface="Symbol" pitchFamily="18" charset="2"/>
              </a:rPr>
              <a:t> </a:t>
            </a:r>
            <a:r>
              <a:rPr lang="zh-CN" altLang="en-US" dirty="0" smtClean="0"/>
              <a:t>的取值范围在</a:t>
            </a:r>
            <a:r>
              <a:rPr lang="en-US" altLang="zh-CN" dirty="0" smtClean="0"/>
              <a:t>-1 </a:t>
            </a:r>
            <a:r>
              <a:rPr lang="en-US" altLang="zh-CN" dirty="0" smtClean="0">
                <a:sym typeface="Symbol" pitchFamily="18" charset="2"/>
              </a:rPr>
              <a:t>  </a:t>
            </a:r>
            <a:r>
              <a:rPr lang="en-US" altLang="zh-CN" dirty="0" smtClean="0"/>
              <a:t> +1</a:t>
            </a:r>
            <a:r>
              <a:rPr lang="zh-CN" altLang="en-US" dirty="0" smtClean="0"/>
              <a:t>。</a:t>
            </a:r>
            <a:endParaRPr lang="zh-CN" altLang="en-US" dirty="0"/>
          </a:p>
        </p:txBody>
      </p:sp>
      <p:sp>
        <p:nvSpPr>
          <p:cNvPr id="11" name="灯片编号占位符 5"/>
          <p:cNvSpPr>
            <a:spLocks noGrp="1"/>
          </p:cNvSpPr>
          <p:nvPr>
            <p:ph type="sldNum" sz="quarter" idx="12"/>
          </p:nvPr>
        </p:nvSpPr>
        <p:spPr/>
        <p:txBody>
          <a:bodyPr/>
          <a:lstStyle/>
          <a:p>
            <a:fld id="{BDF5AE46-0A21-4437-826D-DC2D5114D995}" type="slidenum">
              <a:rPr lang="en-US" altLang="zh-CN" smtClean="0"/>
              <a:pPr/>
              <a:t>32</a:t>
            </a:fld>
            <a:endParaRPr lang="en-US" altLang="zh-CN"/>
          </a:p>
        </p:txBody>
      </p:sp>
      <p:sp>
        <p:nvSpPr>
          <p:cNvPr id="48133" name="Rectangle 5"/>
          <p:cNvSpPr>
            <a:spLocks noChangeArrowheads="1"/>
          </p:cNvSpPr>
          <p:nvPr/>
        </p:nvSpPr>
        <p:spPr bwMode="auto">
          <a:xfrm>
            <a:off x="0" y="30622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8132" name="Object 4"/>
          <p:cNvGraphicFramePr>
            <a:graphicFrameLocks noChangeAspect="1"/>
          </p:cNvGraphicFramePr>
          <p:nvPr>
            <p:extLst>
              <p:ext uri="{D42A27DB-BD31-4B8C-83A1-F6EECF244321}">
                <p14:modId xmlns:p14="http://schemas.microsoft.com/office/powerpoint/2010/main" val="947019221"/>
              </p:ext>
            </p:extLst>
          </p:nvPr>
        </p:nvGraphicFramePr>
        <p:xfrm>
          <a:off x="827584" y="2556669"/>
          <a:ext cx="5715000" cy="1411288"/>
        </p:xfrm>
        <a:graphic>
          <a:graphicData uri="http://schemas.openxmlformats.org/presentationml/2006/ole">
            <mc:AlternateContent xmlns:mc="http://schemas.openxmlformats.org/markup-compatibility/2006">
              <mc:Choice xmlns:v="urn:schemas-microsoft-com:vml" Requires="v">
                <p:oleObj spid="_x0000_s195790" name="公式" r:id="rId3" imgW="2971800" imgH="736600" progId="Equation.3">
                  <p:embed/>
                </p:oleObj>
              </mc:Choice>
              <mc:Fallback>
                <p:oleObj name="公式" r:id="rId3" imgW="2971800" imgH="736600" progId="Equation.3">
                  <p:embed/>
                  <p:pic>
                    <p:nvPicPr>
                      <p:cNvPr id="0" name="Picture 1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2556669"/>
                        <a:ext cx="5715000" cy="1411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5" name="Rectangle 7"/>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48137" name="Rectangle 9"/>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2" name="Group 10"/>
          <p:cNvGrpSpPr>
            <a:grpSpLocks/>
          </p:cNvGrpSpPr>
          <p:nvPr/>
        </p:nvGrpSpPr>
        <p:grpSpPr bwMode="auto">
          <a:xfrm>
            <a:off x="6948264" y="3140968"/>
            <a:ext cx="1890713" cy="1328738"/>
            <a:chOff x="1633" y="2755"/>
            <a:chExt cx="1191" cy="837"/>
          </a:xfrm>
        </p:grpSpPr>
        <p:graphicFrame>
          <p:nvGraphicFramePr>
            <p:cNvPr id="48134" name="Object 6"/>
            <p:cNvGraphicFramePr>
              <a:graphicFrameLocks noChangeAspect="1"/>
            </p:cNvGraphicFramePr>
            <p:nvPr/>
          </p:nvGraphicFramePr>
          <p:xfrm>
            <a:off x="1633" y="2755"/>
            <a:ext cx="1191" cy="404"/>
          </p:xfrm>
          <a:graphic>
            <a:graphicData uri="http://schemas.openxmlformats.org/presentationml/2006/ole">
              <mc:AlternateContent xmlns:mc="http://schemas.openxmlformats.org/markup-compatibility/2006">
                <mc:Choice xmlns:v="urn:schemas-microsoft-com:vml" Requires="v">
                  <p:oleObj spid="_x0000_s195791" name="公式" r:id="rId5" imgW="977900" imgH="330200" progId="Equation.3">
                    <p:embed/>
                  </p:oleObj>
                </mc:Choice>
                <mc:Fallback>
                  <p:oleObj name="公式" r:id="rId5" imgW="977900" imgH="330200" progId="Equation.3">
                    <p:embed/>
                    <p:pic>
                      <p:nvPicPr>
                        <p:cNvPr id="0" name="Picture 1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3" y="2755"/>
                          <a:ext cx="1191" cy="4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6" name="Object 8"/>
            <p:cNvGraphicFramePr>
              <a:graphicFrameLocks noChangeAspect="1"/>
            </p:cNvGraphicFramePr>
            <p:nvPr>
              <p:extLst>
                <p:ext uri="{D42A27DB-BD31-4B8C-83A1-F6EECF244321}">
                  <p14:modId xmlns:p14="http://schemas.microsoft.com/office/powerpoint/2010/main" val="4226647176"/>
                </p:ext>
              </p:extLst>
            </p:nvPr>
          </p:nvGraphicFramePr>
          <p:xfrm>
            <a:off x="1633" y="3190"/>
            <a:ext cx="1162" cy="402"/>
          </p:xfrm>
          <a:graphic>
            <a:graphicData uri="http://schemas.openxmlformats.org/presentationml/2006/ole">
              <mc:AlternateContent xmlns:mc="http://schemas.openxmlformats.org/markup-compatibility/2006">
                <mc:Choice xmlns:v="urn:schemas-microsoft-com:vml" Requires="v">
                  <p:oleObj spid="_x0000_s195792" name="公式" r:id="rId7" imgW="965200" imgH="330200" progId="Equation.3">
                    <p:embed/>
                  </p:oleObj>
                </mc:Choice>
                <mc:Fallback>
                  <p:oleObj name="公式" r:id="rId7" imgW="965200" imgH="330200" progId="Equation.3">
                    <p:embed/>
                    <p:pic>
                      <p:nvPicPr>
                        <p:cNvPr id="0" name="Picture 1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33" y="3190"/>
                          <a:ext cx="1162" cy="4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131">
                                            <p:txEl>
                                              <p:pRg st="1" end="1"/>
                                            </p:txEl>
                                          </p:spTgt>
                                        </p:tgtEl>
                                        <p:attrNameLst>
                                          <p:attrName>style.visibility</p:attrName>
                                        </p:attrNameLst>
                                      </p:cBhvr>
                                      <p:to>
                                        <p:strVal val="visible"/>
                                      </p:to>
                                    </p:set>
                                    <p:anim calcmode="lin" valueType="num">
                                      <p:cBhvr additive="base">
                                        <p:cTn id="7" dur="500" fill="hold"/>
                                        <p:tgtEl>
                                          <p:spTgt spid="4813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8132"/>
                                        </p:tgtEl>
                                        <p:attrNameLst>
                                          <p:attrName>style.visibility</p:attrName>
                                        </p:attrNameLst>
                                      </p:cBhvr>
                                      <p:to>
                                        <p:strVal val="visible"/>
                                      </p:to>
                                    </p:set>
                                    <p:anim calcmode="lin" valueType="num">
                                      <p:cBhvr additive="base">
                                        <p:cTn id="11" dur="500" fill="hold"/>
                                        <p:tgtEl>
                                          <p:spTgt spid="48132"/>
                                        </p:tgtEl>
                                        <p:attrNameLst>
                                          <p:attrName>ppt_x</p:attrName>
                                        </p:attrNameLst>
                                      </p:cBhvr>
                                      <p:tavLst>
                                        <p:tav tm="0">
                                          <p:val>
                                            <p:strVal val="#ppt_x"/>
                                          </p:val>
                                        </p:tav>
                                        <p:tav tm="100000">
                                          <p:val>
                                            <p:strVal val="#ppt_x"/>
                                          </p:val>
                                        </p:tav>
                                      </p:tavLst>
                                    </p:anim>
                                    <p:anim calcmode="lin" valueType="num">
                                      <p:cBhvr additive="base">
                                        <p:cTn id="12" dur="500" fill="hold"/>
                                        <p:tgtEl>
                                          <p:spTgt spid="4813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8131">
                                            <p:txEl>
                                              <p:pRg st="6" end="6"/>
                                            </p:txEl>
                                          </p:spTgt>
                                        </p:tgtEl>
                                        <p:attrNameLst>
                                          <p:attrName>style.visibility</p:attrName>
                                        </p:attrNameLst>
                                      </p:cBhvr>
                                      <p:to>
                                        <p:strVal val="visible"/>
                                      </p:to>
                                    </p:set>
                                    <p:anim calcmode="lin" valueType="num">
                                      <p:cBhvr additive="base">
                                        <p:cTn id="26" dur="500" fill="hold"/>
                                        <p:tgtEl>
                                          <p:spTgt spid="48131">
                                            <p:txEl>
                                              <p:pRg st="6" end="6"/>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8131">
                                            <p:txEl>
                                              <p:pRg st="6" end="6"/>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48131">
                                            <p:txEl>
                                              <p:pRg st="7" end="7"/>
                                            </p:txEl>
                                          </p:spTgt>
                                        </p:tgtEl>
                                        <p:attrNameLst>
                                          <p:attrName>style.visibility</p:attrName>
                                        </p:attrNameLst>
                                      </p:cBhvr>
                                      <p:to>
                                        <p:strVal val="visible"/>
                                      </p:to>
                                    </p:set>
                                    <p:anim calcmode="lin" valueType="num">
                                      <p:cBhvr additive="base">
                                        <p:cTn id="30" dur="500" fill="hold"/>
                                        <p:tgtEl>
                                          <p:spTgt spid="48131">
                                            <p:txEl>
                                              <p:pRg st="7" end="7"/>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813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48131">
                                            <p:txEl>
                                              <p:pRg st="8" end="8"/>
                                            </p:txEl>
                                          </p:spTgt>
                                        </p:tgtEl>
                                        <p:attrNameLst>
                                          <p:attrName>style.visibility</p:attrName>
                                        </p:attrNameLst>
                                      </p:cBhvr>
                                      <p:to>
                                        <p:strVal val="visible"/>
                                      </p:to>
                                    </p:set>
                                    <p:anim calcmode="lin" valueType="num">
                                      <p:cBhvr additive="base">
                                        <p:cTn id="36" dur="500" fill="hold"/>
                                        <p:tgtEl>
                                          <p:spTgt spid="48131">
                                            <p:txEl>
                                              <p:pRg st="8" end="8"/>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813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endParaRPr lang="zh-CN" altLang="en-US" dirty="0"/>
          </a:p>
        </p:txBody>
      </p:sp>
      <p:sp>
        <p:nvSpPr>
          <p:cNvPr id="49155" name="Rectangle 3"/>
          <p:cNvSpPr>
            <a:spLocks noGrp="1" noChangeArrowheads="1"/>
          </p:cNvSpPr>
          <p:nvPr>
            <p:ph type="body" idx="1"/>
          </p:nvPr>
        </p:nvSpPr>
        <p:spPr>
          <a:xfrm>
            <a:off x="539552" y="1196752"/>
            <a:ext cx="8208912" cy="5400600"/>
          </a:xfrm>
        </p:spPr>
        <p:txBody>
          <a:bodyPr>
            <a:normAutofit/>
          </a:bodyPr>
          <a:lstStyle/>
          <a:p>
            <a:r>
              <a:rPr lang="zh-CN" altLang="en-US" dirty="0" smtClean="0"/>
              <a:t>若两码元能量相等，令</a:t>
            </a:r>
            <a:r>
              <a:rPr lang="en-US" altLang="zh-CN" i="1" dirty="0" smtClean="0"/>
              <a:t>E</a:t>
            </a:r>
            <a:r>
              <a:rPr lang="en-US" altLang="zh-CN" baseline="-25000" dirty="0" smtClean="0"/>
              <a:t>0</a:t>
            </a:r>
            <a:r>
              <a:rPr lang="en-US" altLang="zh-CN" dirty="0" smtClean="0"/>
              <a:t> = </a:t>
            </a:r>
            <a:r>
              <a:rPr lang="en-US" altLang="zh-CN" i="1" dirty="0" smtClean="0"/>
              <a:t>E</a:t>
            </a:r>
            <a:r>
              <a:rPr lang="en-US" altLang="zh-CN" baseline="-25000" dirty="0" smtClean="0"/>
              <a:t>1</a:t>
            </a:r>
            <a:r>
              <a:rPr lang="en-US" altLang="zh-CN" dirty="0" smtClean="0"/>
              <a:t> = </a:t>
            </a:r>
            <a:r>
              <a:rPr lang="en-US" altLang="zh-CN" i="1" dirty="0" err="1" smtClean="0">
                <a:solidFill>
                  <a:srgbClr val="FF0000"/>
                </a:solidFill>
              </a:rPr>
              <a:t>E</a:t>
            </a:r>
            <a:r>
              <a:rPr lang="en-US" altLang="zh-CN" i="1" baseline="-25000" dirty="0" err="1" smtClean="0">
                <a:solidFill>
                  <a:srgbClr val="FF0000"/>
                </a:solidFill>
              </a:rPr>
              <a:t>b</a:t>
            </a:r>
            <a:r>
              <a:rPr lang="en-US" altLang="zh-CN" baseline="-25000" dirty="0" smtClean="0"/>
              <a:t> </a:t>
            </a:r>
            <a:r>
              <a:rPr lang="zh-CN" altLang="en-US" dirty="0" smtClean="0"/>
              <a:t>，</a:t>
            </a:r>
            <a:endParaRPr lang="en-US" altLang="zh-CN" dirty="0" smtClean="0"/>
          </a:p>
          <a:p>
            <a:r>
              <a:rPr lang="zh-CN" altLang="en-US" dirty="0"/>
              <a:t>此时</a:t>
            </a:r>
            <a:r>
              <a:rPr lang="zh-CN" altLang="en-US" dirty="0" smtClean="0"/>
              <a:t>码元相关系数为</a:t>
            </a:r>
          </a:p>
          <a:p>
            <a:pPr lvl="4"/>
            <a:endParaRPr lang="zh-CN" altLang="en-US" dirty="0" smtClean="0"/>
          </a:p>
          <a:p>
            <a:r>
              <a:rPr lang="zh-CN" altLang="en-US" dirty="0" smtClean="0"/>
              <a:t>且</a:t>
            </a:r>
          </a:p>
          <a:p>
            <a:r>
              <a:rPr lang="zh-CN" altLang="en-US" dirty="0" smtClean="0"/>
              <a:t>代入误码率公式，得</a:t>
            </a:r>
          </a:p>
          <a:p>
            <a:pPr lvl="1"/>
            <a:endParaRPr lang="zh-CN" altLang="en-US" dirty="0" smtClean="0"/>
          </a:p>
          <a:p>
            <a:pPr lvl="1"/>
            <a:endParaRPr lang="zh-CN" altLang="en-US" dirty="0" smtClean="0"/>
          </a:p>
          <a:p>
            <a:r>
              <a:rPr lang="zh-CN" altLang="en-US" dirty="0" smtClean="0"/>
              <a:t>将</a:t>
            </a:r>
            <a:r>
              <a:rPr lang="zh-CN" altLang="en-US" dirty="0"/>
              <a:t>上式变成</a:t>
            </a:r>
            <a:r>
              <a:rPr lang="zh-CN" altLang="en-US" dirty="0" smtClean="0"/>
              <a:t>实用形式</a:t>
            </a:r>
            <a:r>
              <a:rPr lang="zh-CN" altLang="en-US" dirty="0"/>
              <a:t>，</a:t>
            </a:r>
            <a:r>
              <a:rPr lang="zh-CN" altLang="en-US" dirty="0" smtClean="0"/>
              <a:t>作代数</a:t>
            </a:r>
            <a:r>
              <a:rPr lang="zh-CN" altLang="en-US" dirty="0"/>
              <a:t>变换：</a:t>
            </a:r>
          </a:p>
          <a:p>
            <a:r>
              <a:rPr lang="zh-CN" altLang="en-US" dirty="0" smtClean="0"/>
              <a:t>令                  ，则</a:t>
            </a:r>
            <a:r>
              <a:rPr lang="zh-CN" altLang="en-US" dirty="0"/>
              <a:t>有</a:t>
            </a:r>
            <a:r>
              <a:rPr lang="zh-CN" altLang="en-US" dirty="0" smtClean="0"/>
              <a:t>	</a:t>
            </a:r>
          </a:p>
        </p:txBody>
      </p:sp>
      <p:sp>
        <p:nvSpPr>
          <p:cNvPr id="16" name="灯片编号占位符 5"/>
          <p:cNvSpPr>
            <a:spLocks noGrp="1"/>
          </p:cNvSpPr>
          <p:nvPr>
            <p:ph type="sldNum" sz="quarter" idx="12"/>
          </p:nvPr>
        </p:nvSpPr>
        <p:spPr/>
        <p:txBody>
          <a:bodyPr/>
          <a:lstStyle/>
          <a:p>
            <a:fld id="{14D3399D-F277-4D2D-9B06-6C28AF77D70E}" type="slidenum">
              <a:rPr lang="en-US" altLang="zh-CN" smtClean="0"/>
              <a:pPr/>
              <a:t>33</a:t>
            </a:fld>
            <a:endParaRPr lang="en-US" altLang="zh-CN"/>
          </a:p>
        </p:txBody>
      </p:sp>
      <p:sp>
        <p:nvSpPr>
          <p:cNvPr id="49157" name="Rectangle 5"/>
          <p:cNvSpPr>
            <a:spLocks noChangeArrowheads="1"/>
          </p:cNvSpPr>
          <p:nvPr/>
        </p:nvSpPr>
        <p:spPr bwMode="auto">
          <a:xfrm>
            <a:off x="0" y="31575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9156" name="Object 4"/>
          <p:cNvGraphicFramePr>
            <a:graphicFrameLocks noChangeAspect="1"/>
          </p:cNvGraphicFramePr>
          <p:nvPr>
            <p:extLst>
              <p:ext uri="{D42A27DB-BD31-4B8C-83A1-F6EECF244321}">
                <p14:modId xmlns:p14="http://schemas.microsoft.com/office/powerpoint/2010/main" val="1597167608"/>
              </p:ext>
            </p:extLst>
          </p:nvPr>
        </p:nvGraphicFramePr>
        <p:xfrm>
          <a:off x="4067944" y="1700808"/>
          <a:ext cx="2322309" cy="1034033"/>
        </p:xfrm>
        <a:graphic>
          <a:graphicData uri="http://schemas.openxmlformats.org/presentationml/2006/ole">
            <mc:AlternateContent xmlns:mc="http://schemas.openxmlformats.org/markup-compatibility/2006">
              <mc:Choice xmlns:v="urn:schemas-microsoft-com:vml" Requires="v">
                <p:oleObj spid="_x0000_s197033" name="公式" r:id="rId3" imgW="1218671" imgH="545863" progId="Equation.3">
                  <p:embed/>
                </p:oleObj>
              </mc:Choice>
              <mc:Fallback>
                <p:oleObj name="公式" r:id="rId3" imgW="1218671" imgH="545863" progId="Equation.3">
                  <p:embed/>
                  <p:pic>
                    <p:nvPicPr>
                      <p:cNvPr id="0" name="Picture 2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944" y="1700808"/>
                        <a:ext cx="2322309" cy="10340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59" name="Rectangle 7"/>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9158" name="Object 6"/>
          <p:cNvGraphicFramePr>
            <a:graphicFrameLocks noChangeAspect="1"/>
          </p:cNvGraphicFramePr>
          <p:nvPr>
            <p:extLst>
              <p:ext uri="{D42A27DB-BD31-4B8C-83A1-F6EECF244321}">
                <p14:modId xmlns:p14="http://schemas.microsoft.com/office/powerpoint/2010/main" val="1589131866"/>
              </p:ext>
            </p:extLst>
          </p:nvPr>
        </p:nvGraphicFramePr>
        <p:xfrm>
          <a:off x="1403648" y="2764632"/>
          <a:ext cx="5040312" cy="785812"/>
        </p:xfrm>
        <a:graphic>
          <a:graphicData uri="http://schemas.openxmlformats.org/presentationml/2006/ole">
            <mc:AlternateContent xmlns:mc="http://schemas.openxmlformats.org/markup-compatibility/2006">
              <mc:Choice xmlns:v="urn:schemas-microsoft-com:vml" Requires="v">
                <p:oleObj spid="_x0000_s197034" name="公式" r:id="rId5" imgW="2501900" imgH="393700" progId="Equation.3">
                  <p:embed/>
                </p:oleObj>
              </mc:Choice>
              <mc:Fallback>
                <p:oleObj name="公式" r:id="rId5" imgW="2501900" imgH="393700" progId="Equation.3">
                  <p:embed/>
                  <p:pic>
                    <p:nvPicPr>
                      <p:cNvPr id="0" name="Picture 3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648" y="2764632"/>
                        <a:ext cx="5040312" cy="785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61" name="Rectangle 9"/>
          <p:cNvSpPr>
            <a:spLocks noChangeArrowheads="1"/>
          </p:cNvSpPr>
          <p:nvPr/>
        </p:nvSpPr>
        <p:spPr bwMode="auto">
          <a:xfrm>
            <a:off x="0" y="31480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9160" name="Object 8"/>
          <p:cNvGraphicFramePr>
            <a:graphicFrameLocks noChangeAspect="1"/>
          </p:cNvGraphicFramePr>
          <p:nvPr>
            <p:extLst>
              <p:ext uri="{D42A27DB-BD31-4B8C-83A1-F6EECF244321}">
                <p14:modId xmlns:p14="http://schemas.microsoft.com/office/powerpoint/2010/main" val="1418474998"/>
              </p:ext>
            </p:extLst>
          </p:nvPr>
        </p:nvGraphicFramePr>
        <p:xfrm>
          <a:off x="1259632" y="4005064"/>
          <a:ext cx="6030912" cy="1141413"/>
        </p:xfrm>
        <a:graphic>
          <a:graphicData uri="http://schemas.openxmlformats.org/presentationml/2006/ole">
            <mc:AlternateContent xmlns:mc="http://schemas.openxmlformats.org/markup-compatibility/2006">
              <mc:Choice xmlns:v="urn:schemas-microsoft-com:vml" Requires="v">
                <p:oleObj spid="_x0000_s197035" name="公式" r:id="rId7" imgW="2971800" imgH="558800" progId="Equation.3">
                  <p:embed/>
                </p:oleObj>
              </mc:Choice>
              <mc:Fallback>
                <p:oleObj name="公式" r:id="rId7" imgW="2971800" imgH="558800" progId="Equation.3">
                  <p:embed/>
                  <p:pic>
                    <p:nvPicPr>
                      <p:cNvPr id="0" name="Picture 3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9632" y="4005064"/>
                        <a:ext cx="6030912" cy="11414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63" name="Rectangle 11"/>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9162" name="Object 10"/>
          <p:cNvGraphicFramePr>
            <a:graphicFrameLocks noChangeAspect="1"/>
          </p:cNvGraphicFramePr>
          <p:nvPr>
            <p:extLst>
              <p:ext uri="{D42A27DB-BD31-4B8C-83A1-F6EECF244321}">
                <p14:modId xmlns:p14="http://schemas.microsoft.com/office/powerpoint/2010/main" val="2082315445"/>
              </p:ext>
            </p:extLst>
          </p:nvPr>
        </p:nvGraphicFramePr>
        <p:xfrm>
          <a:off x="1259632" y="5877272"/>
          <a:ext cx="1555750" cy="523875"/>
        </p:xfrm>
        <a:graphic>
          <a:graphicData uri="http://schemas.openxmlformats.org/presentationml/2006/ole">
            <mc:AlternateContent xmlns:mc="http://schemas.openxmlformats.org/markup-compatibility/2006">
              <mc:Choice xmlns:v="urn:schemas-microsoft-com:vml" Requires="v">
                <p:oleObj spid="_x0000_s197036" name="公式" r:id="rId9" imgW="787058" imgH="266584" progId="Equation.3">
                  <p:embed/>
                </p:oleObj>
              </mc:Choice>
              <mc:Fallback>
                <p:oleObj name="公式" r:id="rId9" imgW="787058" imgH="266584" progId="Equation.3">
                  <p:embed/>
                  <p:pic>
                    <p:nvPicPr>
                      <p:cNvPr id="0" name="Picture 30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9632" y="5877272"/>
                        <a:ext cx="1555750"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65" name="Rectangle 13"/>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9164" name="Object 12"/>
          <p:cNvGraphicFramePr>
            <a:graphicFrameLocks noChangeAspect="1"/>
          </p:cNvGraphicFramePr>
          <p:nvPr>
            <p:extLst>
              <p:ext uri="{D42A27DB-BD31-4B8C-83A1-F6EECF244321}">
                <p14:modId xmlns:p14="http://schemas.microsoft.com/office/powerpoint/2010/main" val="2260707699"/>
              </p:ext>
            </p:extLst>
          </p:nvPr>
        </p:nvGraphicFramePr>
        <p:xfrm>
          <a:off x="4139952" y="5877272"/>
          <a:ext cx="1711325" cy="519112"/>
        </p:xfrm>
        <a:graphic>
          <a:graphicData uri="http://schemas.openxmlformats.org/presentationml/2006/ole">
            <mc:AlternateContent xmlns:mc="http://schemas.openxmlformats.org/markup-compatibility/2006">
              <mc:Choice xmlns:v="urn:schemas-microsoft-com:vml" Requires="v">
                <p:oleObj spid="_x0000_s197037" name="公式" r:id="rId11" imgW="850531" imgH="253890" progId="Equation.3">
                  <p:embed/>
                </p:oleObj>
              </mc:Choice>
              <mc:Fallback>
                <p:oleObj name="公式" r:id="rId11" imgW="850531" imgH="253890" progId="Equation.3">
                  <p:embed/>
                  <p:pic>
                    <p:nvPicPr>
                      <p:cNvPr id="0" name="Picture 30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39952" y="5877272"/>
                        <a:ext cx="1711325" cy="519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67" name="Rectangle 15"/>
          <p:cNvSpPr>
            <a:spLocks noChangeArrowheads="1"/>
          </p:cNvSpPr>
          <p:nvPr/>
        </p:nvSpPr>
        <p:spPr bwMode="auto">
          <a:xfrm>
            <a:off x="0" y="32956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9166" name="Object 14"/>
          <p:cNvGraphicFramePr>
            <a:graphicFrameLocks noChangeAspect="1"/>
          </p:cNvGraphicFramePr>
          <p:nvPr>
            <p:extLst>
              <p:ext uri="{D42A27DB-BD31-4B8C-83A1-F6EECF244321}">
                <p14:modId xmlns:p14="http://schemas.microsoft.com/office/powerpoint/2010/main" val="3729351092"/>
              </p:ext>
            </p:extLst>
          </p:nvPr>
        </p:nvGraphicFramePr>
        <p:xfrm>
          <a:off x="6012160" y="5877272"/>
          <a:ext cx="1890712" cy="546100"/>
        </p:xfrm>
        <a:graphic>
          <a:graphicData uri="http://schemas.openxmlformats.org/presentationml/2006/ole">
            <mc:AlternateContent xmlns:mc="http://schemas.openxmlformats.org/markup-compatibility/2006">
              <mc:Choice xmlns:v="urn:schemas-microsoft-com:vml" Requires="v">
                <p:oleObj spid="_x0000_s197038" name="公式" r:id="rId13" imgW="926698" imgH="266584" progId="Equation.3">
                  <p:embed/>
                </p:oleObj>
              </mc:Choice>
              <mc:Fallback>
                <p:oleObj name="公式" r:id="rId13" imgW="926698" imgH="266584" progId="Equation.3">
                  <p:embed/>
                  <p:pic>
                    <p:nvPicPr>
                      <p:cNvPr id="0" name="Picture 30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12160" y="5877272"/>
                        <a:ext cx="1890712"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155">
                                            <p:txEl>
                                              <p:pRg st="3" end="3"/>
                                            </p:txEl>
                                          </p:spTgt>
                                        </p:tgtEl>
                                        <p:attrNameLst>
                                          <p:attrName>style.visibility</p:attrName>
                                        </p:attrNameLst>
                                      </p:cBhvr>
                                      <p:to>
                                        <p:strVal val="visible"/>
                                      </p:to>
                                    </p:set>
                                    <p:anim calcmode="lin" valueType="num">
                                      <p:cBhvr additive="base">
                                        <p:cTn id="7" dur="500" fill="hold"/>
                                        <p:tgtEl>
                                          <p:spTgt spid="4915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9158"/>
                                        </p:tgtEl>
                                        <p:attrNameLst>
                                          <p:attrName>style.visibility</p:attrName>
                                        </p:attrNameLst>
                                      </p:cBhvr>
                                      <p:to>
                                        <p:strVal val="visible"/>
                                      </p:to>
                                    </p:set>
                                    <p:anim calcmode="lin" valueType="num">
                                      <p:cBhvr additive="base">
                                        <p:cTn id="11" dur="500" fill="hold"/>
                                        <p:tgtEl>
                                          <p:spTgt spid="49158"/>
                                        </p:tgtEl>
                                        <p:attrNameLst>
                                          <p:attrName>ppt_x</p:attrName>
                                        </p:attrNameLst>
                                      </p:cBhvr>
                                      <p:tavLst>
                                        <p:tav tm="0">
                                          <p:val>
                                            <p:strVal val="#ppt_x"/>
                                          </p:val>
                                        </p:tav>
                                        <p:tav tm="100000">
                                          <p:val>
                                            <p:strVal val="#ppt_x"/>
                                          </p:val>
                                        </p:tav>
                                      </p:tavLst>
                                    </p:anim>
                                    <p:anim calcmode="lin" valueType="num">
                                      <p:cBhvr additive="base">
                                        <p:cTn id="12" dur="500" fill="hold"/>
                                        <p:tgtEl>
                                          <p:spTgt spid="4915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9155">
                                            <p:txEl>
                                              <p:pRg st="4" end="4"/>
                                            </p:txEl>
                                          </p:spTgt>
                                        </p:tgtEl>
                                        <p:attrNameLst>
                                          <p:attrName>style.visibility</p:attrName>
                                        </p:attrNameLst>
                                      </p:cBhvr>
                                      <p:to>
                                        <p:strVal val="visible"/>
                                      </p:to>
                                    </p:set>
                                    <p:anim calcmode="lin" valueType="num">
                                      <p:cBhvr additive="base">
                                        <p:cTn id="17" dur="500" fill="hold"/>
                                        <p:tgtEl>
                                          <p:spTgt spid="4915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9155">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9160"/>
                                        </p:tgtEl>
                                        <p:attrNameLst>
                                          <p:attrName>style.visibility</p:attrName>
                                        </p:attrNameLst>
                                      </p:cBhvr>
                                      <p:to>
                                        <p:strVal val="visible"/>
                                      </p:to>
                                    </p:set>
                                    <p:anim calcmode="lin" valueType="num">
                                      <p:cBhvr additive="base">
                                        <p:cTn id="21" dur="500" fill="hold"/>
                                        <p:tgtEl>
                                          <p:spTgt spid="49160"/>
                                        </p:tgtEl>
                                        <p:attrNameLst>
                                          <p:attrName>ppt_x</p:attrName>
                                        </p:attrNameLst>
                                      </p:cBhvr>
                                      <p:tavLst>
                                        <p:tav tm="0">
                                          <p:val>
                                            <p:strVal val="#ppt_x"/>
                                          </p:val>
                                        </p:tav>
                                        <p:tav tm="100000">
                                          <p:val>
                                            <p:strVal val="#ppt_x"/>
                                          </p:val>
                                        </p:tav>
                                      </p:tavLst>
                                    </p:anim>
                                    <p:anim calcmode="lin" valueType="num">
                                      <p:cBhvr additive="base">
                                        <p:cTn id="22" dur="500" fill="hold"/>
                                        <p:tgtEl>
                                          <p:spTgt spid="4916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9155">
                                            <p:txEl>
                                              <p:pRg st="7" end="7"/>
                                            </p:txEl>
                                          </p:spTgt>
                                        </p:tgtEl>
                                        <p:attrNameLst>
                                          <p:attrName>style.visibility</p:attrName>
                                        </p:attrNameLst>
                                      </p:cBhvr>
                                      <p:to>
                                        <p:strVal val="visible"/>
                                      </p:to>
                                    </p:set>
                                    <p:anim calcmode="lin" valueType="num">
                                      <p:cBhvr additive="base">
                                        <p:cTn id="27" dur="500" fill="hold"/>
                                        <p:tgtEl>
                                          <p:spTgt spid="49155">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915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9155">
                                            <p:txEl>
                                              <p:pRg st="8" end="8"/>
                                            </p:txEl>
                                          </p:spTgt>
                                        </p:tgtEl>
                                        <p:attrNameLst>
                                          <p:attrName>style.visibility</p:attrName>
                                        </p:attrNameLst>
                                      </p:cBhvr>
                                      <p:to>
                                        <p:strVal val="visible"/>
                                      </p:to>
                                    </p:set>
                                    <p:anim calcmode="lin" valueType="num">
                                      <p:cBhvr additive="base">
                                        <p:cTn id="33" dur="500" fill="hold"/>
                                        <p:tgtEl>
                                          <p:spTgt spid="49155">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9155">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9162"/>
                                        </p:tgtEl>
                                        <p:attrNameLst>
                                          <p:attrName>style.visibility</p:attrName>
                                        </p:attrNameLst>
                                      </p:cBhvr>
                                      <p:to>
                                        <p:strVal val="visible"/>
                                      </p:to>
                                    </p:set>
                                    <p:anim calcmode="lin" valueType="num">
                                      <p:cBhvr additive="base">
                                        <p:cTn id="37" dur="500" fill="hold"/>
                                        <p:tgtEl>
                                          <p:spTgt spid="49162"/>
                                        </p:tgtEl>
                                        <p:attrNameLst>
                                          <p:attrName>ppt_x</p:attrName>
                                        </p:attrNameLst>
                                      </p:cBhvr>
                                      <p:tavLst>
                                        <p:tav tm="0">
                                          <p:val>
                                            <p:strVal val="#ppt_x"/>
                                          </p:val>
                                        </p:tav>
                                        <p:tav tm="100000">
                                          <p:val>
                                            <p:strVal val="#ppt_x"/>
                                          </p:val>
                                        </p:tav>
                                      </p:tavLst>
                                    </p:anim>
                                    <p:anim calcmode="lin" valueType="num">
                                      <p:cBhvr additive="base">
                                        <p:cTn id="38" dur="500" fill="hold"/>
                                        <p:tgtEl>
                                          <p:spTgt spid="49162"/>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9164"/>
                                        </p:tgtEl>
                                        <p:attrNameLst>
                                          <p:attrName>style.visibility</p:attrName>
                                        </p:attrNameLst>
                                      </p:cBhvr>
                                      <p:to>
                                        <p:strVal val="visible"/>
                                      </p:to>
                                    </p:set>
                                    <p:anim calcmode="lin" valueType="num">
                                      <p:cBhvr additive="base">
                                        <p:cTn id="41" dur="500" fill="hold"/>
                                        <p:tgtEl>
                                          <p:spTgt spid="49164"/>
                                        </p:tgtEl>
                                        <p:attrNameLst>
                                          <p:attrName>ppt_x</p:attrName>
                                        </p:attrNameLst>
                                      </p:cBhvr>
                                      <p:tavLst>
                                        <p:tav tm="0">
                                          <p:val>
                                            <p:strVal val="#ppt_x"/>
                                          </p:val>
                                        </p:tav>
                                        <p:tav tm="100000">
                                          <p:val>
                                            <p:strVal val="#ppt_x"/>
                                          </p:val>
                                        </p:tav>
                                      </p:tavLst>
                                    </p:anim>
                                    <p:anim calcmode="lin" valueType="num">
                                      <p:cBhvr additive="base">
                                        <p:cTn id="42" dur="500" fill="hold"/>
                                        <p:tgtEl>
                                          <p:spTgt spid="49164"/>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9166"/>
                                        </p:tgtEl>
                                        <p:attrNameLst>
                                          <p:attrName>style.visibility</p:attrName>
                                        </p:attrNameLst>
                                      </p:cBhvr>
                                      <p:to>
                                        <p:strVal val="visible"/>
                                      </p:to>
                                    </p:set>
                                    <p:anim calcmode="lin" valueType="num">
                                      <p:cBhvr additive="base">
                                        <p:cTn id="45" dur="500" fill="hold"/>
                                        <p:tgtEl>
                                          <p:spTgt spid="49166"/>
                                        </p:tgtEl>
                                        <p:attrNameLst>
                                          <p:attrName>ppt_x</p:attrName>
                                        </p:attrNameLst>
                                      </p:cBhvr>
                                      <p:tavLst>
                                        <p:tav tm="0">
                                          <p:val>
                                            <p:strVal val="#ppt_x"/>
                                          </p:val>
                                        </p:tav>
                                        <p:tav tm="100000">
                                          <p:val>
                                            <p:strVal val="#ppt_x"/>
                                          </p:val>
                                        </p:tav>
                                      </p:tavLst>
                                    </p:anim>
                                    <p:anim calcmode="lin" valueType="num">
                                      <p:cBhvr additive="base">
                                        <p:cTn id="46" dur="500" fill="hold"/>
                                        <p:tgtEl>
                                          <p:spTgt spid="491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endParaRPr lang="zh-CN" altLang="en-US" dirty="0"/>
          </a:p>
        </p:txBody>
      </p:sp>
      <p:sp>
        <p:nvSpPr>
          <p:cNvPr id="50179" name="Rectangle 3"/>
          <p:cNvSpPr>
            <a:spLocks noGrp="1" noChangeArrowheads="1"/>
          </p:cNvSpPr>
          <p:nvPr>
            <p:ph type="body" idx="1"/>
          </p:nvPr>
        </p:nvSpPr>
        <p:spPr/>
        <p:txBody>
          <a:bodyPr/>
          <a:lstStyle/>
          <a:p>
            <a:r>
              <a:rPr lang="zh-CN" altLang="en-US" dirty="0" smtClean="0"/>
              <a:t>变为</a:t>
            </a:r>
          </a:p>
          <a:p>
            <a:pPr lvl="3"/>
            <a:endParaRPr lang="zh-CN" altLang="en-US" dirty="0" smtClean="0"/>
          </a:p>
          <a:p>
            <a:pPr lvl="3"/>
            <a:endParaRPr lang="zh-CN" altLang="en-US" dirty="0" smtClean="0"/>
          </a:p>
          <a:p>
            <a:pPr lvl="3"/>
            <a:endParaRPr lang="zh-CN" altLang="en-US" dirty="0" smtClean="0"/>
          </a:p>
          <a:p>
            <a:pPr lvl="3"/>
            <a:endParaRPr lang="zh-CN" altLang="en-US" dirty="0" smtClean="0"/>
          </a:p>
          <a:p>
            <a:pPr lvl="2"/>
            <a:endParaRPr lang="en-US" altLang="zh-CN" dirty="0" smtClean="0"/>
          </a:p>
          <a:p>
            <a:pPr lvl="1"/>
            <a:r>
              <a:rPr lang="zh-CN" altLang="en-US" dirty="0" smtClean="0"/>
              <a:t>式中 </a:t>
            </a:r>
          </a:p>
          <a:p>
            <a:r>
              <a:rPr lang="zh-CN" altLang="en-US" dirty="0" smtClean="0"/>
              <a:t>利用</a:t>
            </a:r>
            <a:r>
              <a:rPr lang="zh-CN" altLang="en-US" dirty="0" smtClean="0">
                <a:sym typeface="Symbol" pitchFamily="18" charset="2"/>
              </a:rPr>
              <a:t></a:t>
            </a:r>
            <a:r>
              <a:rPr lang="zh-CN" altLang="en-US" baseline="-25000" dirty="0" smtClean="0">
                <a:sym typeface="Symbol" pitchFamily="18" charset="2"/>
              </a:rPr>
              <a:t></a:t>
            </a:r>
            <a:r>
              <a:rPr lang="en-US" altLang="zh-CN" baseline="30000" dirty="0" smtClean="0">
                <a:sym typeface="Symbol" pitchFamily="18" charset="2"/>
              </a:rPr>
              <a:t>2</a:t>
            </a:r>
            <a:r>
              <a:rPr lang="zh-CN" altLang="en-US" dirty="0" smtClean="0"/>
              <a:t>和</a:t>
            </a:r>
            <a:r>
              <a:rPr lang="en-US" altLang="zh-CN" dirty="0" smtClean="0"/>
              <a:t>n</a:t>
            </a:r>
            <a:r>
              <a:rPr lang="en-US" altLang="zh-CN" baseline="-25000" dirty="0" smtClean="0"/>
              <a:t>0</a:t>
            </a:r>
            <a:r>
              <a:rPr lang="zh-CN" altLang="en-US" dirty="0" smtClean="0"/>
              <a:t>关系</a:t>
            </a:r>
          </a:p>
          <a:p>
            <a:r>
              <a:rPr lang="zh-CN" altLang="en-US" dirty="0" smtClean="0">
                <a:solidFill>
                  <a:srgbClr val="0000FF"/>
                </a:solidFill>
              </a:rPr>
              <a:t>误码率最终表示式</a:t>
            </a:r>
            <a:r>
              <a:rPr lang="zh-CN" altLang="en-US" dirty="0" smtClean="0"/>
              <a:t>：</a:t>
            </a:r>
            <a:endParaRPr lang="zh-CN" altLang="en-US" dirty="0"/>
          </a:p>
        </p:txBody>
      </p:sp>
      <p:sp>
        <p:nvSpPr>
          <p:cNvPr id="10" name="灯片编号占位符 5"/>
          <p:cNvSpPr>
            <a:spLocks noGrp="1"/>
          </p:cNvSpPr>
          <p:nvPr>
            <p:ph type="sldNum" sz="quarter" idx="12"/>
          </p:nvPr>
        </p:nvSpPr>
        <p:spPr/>
        <p:txBody>
          <a:bodyPr/>
          <a:lstStyle/>
          <a:p>
            <a:fld id="{47699741-6D4A-4CEF-A9B3-EE3A521108F8}" type="slidenum">
              <a:rPr lang="en-US" altLang="zh-CN" smtClean="0"/>
              <a:pPr/>
              <a:t>34</a:t>
            </a:fld>
            <a:endParaRPr lang="en-US" altLang="zh-CN"/>
          </a:p>
        </p:txBody>
      </p:sp>
      <p:sp>
        <p:nvSpPr>
          <p:cNvPr id="50181" name="Rectangle 5"/>
          <p:cNvSpPr>
            <a:spLocks noChangeArrowheads="1"/>
          </p:cNvSpPr>
          <p:nvPr/>
        </p:nvSpPr>
        <p:spPr bwMode="auto">
          <a:xfrm>
            <a:off x="0" y="29098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0180" name="Object 4"/>
          <p:cNvGraphicFramePr>
            <a:graphicFrameLocks noChangeAspect="1"/>
          </p:cNvGraphicFramePr>
          <p:nvPr>
            <p:extLst>
              <p:ext uri="{D42A27DB-BD31-4B8C-83A1-F6EECF244321}">
                <p14:modId xmlns:p14="http://schemas.microsoft.com/office/powerpoint/2010/main" val="2970234698"/>
              </p:ext>
            </p:extLst>
          </p:nvPr>
        </p:nvGraphicFramePr>
        <p:xfrm>
          <a:off x="683568" y="1556792"/>
          <a:ext cx="7993062" cy="1935162"/>
        </p:xfrm>
        <a:graphic>
          <a:graphicData uri="http://schemas.openxmlformats.org/presentationml/2006/ole">
            <mc:AlternateContent xmlns:mc="http://schemas.openxmlformats.org/markup-compatibility/2006">
              <mc:Choice xmlns:v="urn:schemas-microsoft-com:vml" Requires="v">
                <p:oleObj spid="_x0000_s197914" name="公式" r:id="rId3" imgW="4851400" imgH="1041400" progId="Equation.3">
                  <p:embed/>
                </p:oleObj>
              </mc:Choice>
              <mc:Fallback>
                <p:oleObj name="公式" r:id="rId3" imgW="4851400" imgH="1041400" progId="Equation.3">
                  <p:embed/>
                  <p:pic>
                    <p:nvPicPr>
                      <p:cNvPr id="0" name="Picture 1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1556792"/>
                        <a:ext cx="7993062" cy="193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2" name="Object 6"/>
          <p:cNvGraphicFramePr>
            <a:graphicFrameLocks noChangeAspect="1"/>
          </p:cNvGraphicFramePr>
          <p:nvPr>
            <p:extLst>
              <p:ext uri="{D42A27DB-BD31-4B8C-83A1-F6EECF244321}">
                <p14:modId xmlns:p14="http://schemas.microsoft.com/office/powerpoint/2010/main" val="774844988"/>
              </p:ext>
            </p:extLst>
          </p:nvPr>
        </p:nvGraphicFramePr>
        <p:xfrm>
          <a:off x="1916113" y="3501008"/>
          <a:ext cx="2655887" cy="811213"/>
        </p:xfrm>
        <a:graphic>
          <a:graphicData uri="http://schemas.openxmlformats.org/presentationml/2006/ole">
            <mc:AlternateContent xmlns:mc="http://schemas.openxmlformats.org/markup-compatibility/2006">
              <mc:Choice xmlns:v="urn:schemas-microsoft-com:vml" Requires="v">
                <p:oleObj spid="_x0000_s197915" name="公式" r:id="rId5" imgW="1371600" imgH="419100" progId="Equation.3">
                  <p:embed/>
                </p:oleObj>
              </mc:Choice>
              <mc:Fallback>
                <p:oleObj name="公式" r:id="rId5" imgW="1371600" imgH="419100" progId="Equation.3">
                  <p:embed/>
                  <p:pic>
                    <p:nvPicPr>
                      <p:cNvPr id="0" name="Picture 1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6113" y="3501008"/>
                        <a:ext cx="2655887" cy="811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4" name="Object 8"/>
          <p:cNvGraphicFramePr>
            <a:graphicFrameLocks noChangeAspect="1"/>
          </p:cNvGraphicFramePr>
          <p:nvPr>
            <p:extLst>
              <p:ext uri="{D42A27DB-BD31-4B8C-83A1-F6EECF244321}">
                <p14:modId xmlns:p14="http://schemas.microsoft.com/office/powerpoint/2010/main" val="4054526926"/>
              </p:ext>
            </p:extLst>
          </p:nvPr>
        </p:nvGraphicFramePr>
        <p:xfrm>
          <a:off x="3462337" y="4221088"/>
          <a:ext cx="5681663" cy="755650"/>
        </p:xfrm>
        <a:graphic>
          <a:graphicData uri="http://schemas.openxmlformats.org/presentationml/2006/ole">
            <mc:AlternateContent xmlns:mc="http://schemas.openxmlformats.org/markup-compatibility/2006">
              <mc:Choice xmlns:v="urn:schemas-microsoft-com:vml" Requires="v">
                <p:oleObj spid="_x0000_s197916" name="公式" r:id="rId7" imgW="2984500" imgH="393700" progId="Equation.3">
                  <p:embed/>
                </p:oleObj>
              </mc:Choice>
              <mc:Fallback>
                <p:oleObj name="公式" r:id="rId7" imgW="2984500" imgH="393700" progId="Equation.3">
                  <p:embed/>
                  <p:pic>
                    <p:nvPicPr>
                      <p:cNvPr id="0" name="Picture 20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62337" y="4221088"/>
                        <a:ext cx="5681663" cy="755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6" name="Rectangle 10"/>
          <p:cNvSpPr>
            <a:spLocks noChangeArrowheads="1"/>
          </p:cNvSpPr>
          <p:nvPr/>
        </p:nvSpPr>
        <p:spPr bwMode="auto">
          <a:xfrm>
            <a:off x="0" y="31623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0185" name="Object 9"/>
          <p:cNvGraphicFramePr>
            <a:graphicFrameLocks noChangeAspect="1"/>
          </p:cNvGraphicFramePr>
          <p:nvPr>
            <p:extLst>
              <p:ext uri="{D42A27DB-BD31-4B8C-83A1-F6EECF244321}">
                <p14:modId xmlns:p14="http://schemas.microsoft.com/office/powerpoint/2010/main" val="1823996197"/>
              </p:ext>
            </p:extLst>
          </p:nvPr>
        </p:nvGraphicFramePr>
        <p:xfrm>
          <a:off x="827584" y="5517232"/>
          <a:ext cx="6300787" cy="1047750"/>
        </p:xfrm>
        <a:graphic>
          <a:graphicData uri="http://schemas.openxmlformats.org/presentationml/2006/ole">
            <mc:AlternateContent xmlns:mc="http://schemas.openxmlformats.org/markup-compatibility/2006">
              <mc:Choice xmlns:v="urn:schemas-microsoft-com:vml" Requires="v">
                <p:oleObj spid="_x0000_s197917" name="公式" r:id="rId9" imgW="3213100" imgH="533400" progId="Equation.3">
                  <p:embed/>
                </p:oleObj>
              </mc:Choice>
              <mc:Fallback>
                <p:oleObj name="公式" r:id="rId9" imgW="3213100" imgH="533400" progId="Equation.3">
                  <p:embed/>
                  <p:pic>
                    <p:nvPicPr>
                      <p:cNvPr id="0" name="Picture 2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584" y="5517232"/>
                        <a:ext cx="6300787" cy="1047750"/>
                      </a:xfrm>
                      <a:prstGeom prst="rect">
                        <a:avLst/>
                      </a:prstGeom>
                      <a:solidFill>
                        <a:srgbClr val="FFFF00"/>
                      </a:solidFill>
                      <a:ln w="9525">
                        <a:solidFill>
                          <a:srgbClr val="FF0000"/>
                        </a:solidFill>
                        <a:miter lim="800000"/>
                        <a:headEnd/>
                        <a:tailEnd/>
                      </a:ln>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dirty="0" smtClean="0"/>
              <a:t>说明</a:t>
            </a:r>
            <a:endParaRPr lang="zh-CN" altLang="en-US" dirty="0"/>
          </a:p>
        </p:txBody>
      </p:sp>
      <p:sp>
        <p:nvSpPr>
          <p:cNvPr id="51203" name="Rectangle 3"/>
          <p:cNvSpPr>
            <a:spLocks noGrp="1" noChangeArrowheads="1"/>
          </p:cNvSpPr>
          <p:nvPr>
            <p:ph type="body" idx="1"/>
          </p:nvPr>
        </p:nvSpPr>
        <p:spPr>
          <a:xfrm>
            <a:off x="539552" y="1196752"/>
            <a:ext cx="8424936" cy="5472608"/>
          </a:xfrm>
        </p:spPr>
        <p:txBody>
          <a:bodyPr>
            <a:normAutofit fontScale="92500" lnSpcReduction="20000"/>
          </a:bodyPr>
          <a:lstStyle/>
          <a:p>
            <a:pPr lvl="3"/>
            <a:endParaRPr lang="en-US" altLang="zh-CN" dirty="0" smtClean="0"/>
          </a:p>
          <a:p>
            <a:pPr lvl="3"/>
            <a:endParaRPr lang="en-US" altLang="zh-CN" dirty="0" smtClean="0"/>
          </a:p>
          <a:p>
            <a:pPr lvl="3"/>
            <a:endParaRPr lang="en-US" altLang="zh-CN" dirty="0" smtClean="0"/>
          </a:p>
          <a:p>
            <a:r>
              <a:rPr lang="zh-CN" altLang="en-US" dirty="0" smtClean="0"/>
              <a:t>式中</a:t>
            </a:r>
            <a:r>
              <a:rPr lang="en-US" altLang="zh-CN" dirty="0" smtClean="0"/>
              <a:t>: </a:t>
            </a:r>
            <a:r>
              <a:rPr lang="zh-CN" altLang="en-US" dirty="0" smtClean="0"/>
              <a:t>			</a:t>
            </a:r>
            <a:r>
              <a:rPr lang="en-US" altLang="zh-CN" dirty="0" smtClean="0"/>
              <a:t>— </a:t>
            </a:r>
            <a:r>
              <a:rPr lang="zh-CN" altLang="en-US" dirty="0" smtClean="0"/>
              <a:t>误差函数</a:t>
            </a:r>
          </a:p>
          <a:p>
            <a:r>
              <a:rPr lang="zh-CN" altLang="en-US" dirty="0" smtClean="0"/>
              <a:t>				 </a:t>
            </a:r>
            <a:r>
              <a:rPr lang="en-US" altLang="zh-CN" dirty="0" smtClean="0"/>
              <a:t>— </a:t>
            </a:r>
            <a:r>
              <a:rPr lang="zh-CN" altLang="en-US" dirty="0" smtClean="0"/>
              <a:t>补误差函数 </a:t>
            </a:r>
          </a:p>
          <a:p>
            <a:r>
              <a:rPr lang="zh-CN" altLang="en-US" dirty="0" smtClean="0"/>
              <a:t>     </a:t>
            </a:r>
            <a:r>
              <a:rPr lang="en-US" altLang="zh-CN" dirty="0" smtClean="0"/>
              <a:t>	 </a:t>
            </a:r>
            <a:r>
              <a:rPr lang="en-US" altLang="zh-CN" i="1" dirty="0" err="1" smtClean="0"/>
              <a:t>E</a:t>
            </a:r>
            <a:r>
              <a:rPr lang="en-US" altLang="zh-CN" i="1" baseline="-25000" dirty="0" err="1" smtClean="0"/>
              <a:t>b</a:t>
            </a:r>
            <a:r>
              <a:rPr lang="en-US" altLang="zh-CN" dirty="0" smtClean="0"/>
              <a:t> — </a:t>
            </a:r>
            <a:r>
              <a:rPr lang="zh-CN" altLang="en-US" dirty="0" smtClean="0"/>
              <a:t>码元能量；</a:t>
            </a:r>
          </a:p>
          <a:p>
            <a:r>
              <a:rPr lang="zh-CN" altLang="en-US" dirty="0" smtClean="0"/>
              <a:t>	 </a:t>
            </a:r>
            <a:r>
              <a:rPr lang="zh-CN" altLang="en-US" i="1" dirty="0" smtClean="0">
                <a:sym typeface="Symbol" pitchFamily="18" charset="2"/>
              </a:rPr>
              <a:t></a:t>
            </a:r>
            <a:r>
              <a:rPr lang="zh-CN" altLang="en-US" dirty="0" smtClean="0"/>
              <a:t> </a:t>
            </a:r>
            <a:r>
              <a:rPr lang="en-US" altLang="zh-CN" dirty="0" smtClean="0"/>
              <a:t>— </a:t>
            </a:r>
            <a:r>
              <a:rPr lang="zh-CN" altLang="en-US" dirty="0" smtClean="0"/>
              <a:t>码元相关系数；</a:t>
            </a:r>
          </a:p>
          <a:p>
            <a:r>
              <a:rPr lang="zh-CN" altLang="en-US" dirty="0" smtClean="0"/>
              <a:t>	 </a:t>
            </a:r>
            <a:r>
              <a:rPr lang="en-US" altLang="zh-CN" i="1" dirty="0" smtClean="0"/>
              <a:t>n</a:t>
            </a:r>
            <a:r>
              <a:rPr lang="en-US" altLang="zh-CN" baseline="-25000" dirty="0" smtClean="0"/>
              <a:t>0</a:t>
            </a:r>
            <a:r>
              <a:rPr lang="en-US" altLang="zh-CN" dirty="0" smtClean="0"/>
              <a:t>— </a:t>
            </a:r>
            <a:r>
              <a:rPr lang="zh-CN" altLang="en-US" dirty="0" smtClean="0"/>
              <a:t>噪声功率谱密度。</a:t>
            </a:r>
          </a:p>
          <a:p>
            <a:r>
              <a:rPr lang="zh-CN" altLang="en-US" dirty="0"/>
              <a:t>这</a:t>
            </a:r>
            <a:r>
              <a:rPr lang="zh-CN" altLang="en-US" dirty="0" smtClean="0"/>
              <a:t>是非常重要的理论公式，给出了</a:t>
            </a:r>
            <a:r>
              <a:rPr lang="zh-CN" altLang="en-US" dirty="0" smtClean="0">
                <a:solidFill>
                  <a:srgbClr val="0000FF"/>
                </a:solidFill>
              </a:rPr>
              <a:t>理论上二进制等能量数字信号误码率的最佳（最小可能）值</a:t>
            </a:r>
            <a:r>
              <a:rPr lang="zh-CN" altLang="en-US" dirty="0" smtClean="0"/>
              <a:t>。</a:t>
            </a:r>
            <a:endParaRPr lang="en-US" altLang="zh-CN" dirty="0" smtClean="0"/>
          </a:p>
          <a:p>
            <a:r>
              <a:rPr lang="zh-CN" altLang="en-US" dirty="0" smtClean="0"/>
              <a:t>实际通信系统中的误码率只可能比它差，绝对不可能超过它。</a:t>
            </a:r>
            <a:endParaRPr lang="zh-CN" altLang="en-US" dirty="0"/>
          </a:p>
        </p:txBody>
      </p:sp>
      <p:sp>
        <p:nvSpPr>
          <p:cNvPr id="8" name="灯片编号占位符 5"/>
          <p:cNvSpPr>
            <a:spLocks noGrp="1"/>
          </p:cNvSpPr>
          <p:nvPr>
            <p:ph type="sldNum" sz="quarter" idx="12"/>
          </p:nvPr>
        </p:nvSpPr>
        <p:spPr/>
        <p:txBody>
          <a:bodyPr/>
          <a:lstStyle/>
          <a:p>
            <a:fld id="{19E5D58F-227B-4D56-B49D-F87371626F20}" type="slidenum">
              <a:rPr lang="en-US" altLang="zh-CN" smtClean="0"/>
              <a:pPr/>
              <a:t>35</a:t>
            </a:fld>
            <a:endParaRPr lang="en-US" altLang="zh-CN"/>
          </a:p>
        </p:txBody>
      </p:sp>
      <p:graphicFrame>
        <p:nvGraphicFramePr>
          <p:cNvPr id="51204" name="Object 4"/>
          <p:cNvGraphicFramePr>
            <a:graphicFrameLocks noChangeAspect="1"/>
          </p:cNvGraphicFramePr>
          <p:nvPr>
            <p:extLst>
              <p:ext uri="{D42A27DB-BD31-4B8C-83A1-F6EECF244321}">
                <p14:modId xmlns:p14="http://schemas.microsoft.com/office/powerpoint/2010/main" val="2624848455"/>
              </p:ext>
            </p:extLst>
          </p:nvPr>
        </p:nvGraphicFramePr>
        <p:xfrm>
          <a:off x="1421606" y="1052736"/>
          <a:ext cx="6300787" cy="1047750"/>
        </p:xfrm>
        <a:graphic>
          <a:graphicData uri="http://schemas.openxmlformats.org/presentationml/2006/ole">
            <mc:AlternateContent xmlns:mc="http://schemas.openxmlformats.org/markup-compatibility/2006">
              <mc:Choice xmlns:v="urn:schemas-microsoft-com:vml" Requires="v">
                <p:oleObj spid="_x0000_s198866" name="公式" r:id="rId3" imgW="3213100" imgH="533400" progId="Equation.3">
                  <p:embed/>
                </p:oleObj>
              </mc:Choice>
              <mc:Fallback>
                <p:oleObj name="公式" r:id="rId3" imgW="3213100" imgH="533400" progId="Equation.3">
                  <p:embed/>
                  <p:pic>
                    <p:nvPicPr>
                      <p:cNvPr id="0" name="Picture 1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1606" y="1052736"/>
                        <a:ext cx="6300787" cy="1047750"/>
                      </a:xfrm>
                      <a:prstGeom prst="rect">
                        <a:avLst/>
                      </a:prstGeom>
                      <a:solidFill>
                        <a:srgbClr val="FFFF00"/>
                      </a:solidFill>
                      <a:ln w="9525">
                        <a:solidFill>
                          <a:srgbClr val="FF0000"/>
                        </a:solidFill>
                        <a:miter lim="800000"/>
                        <a:headEnd/>
                        <a:tailEnd/>
                      </a:ln>
                    </p:spPr>
                  </p:pic>
                </p:oleObj>
              </mc:Fallback>
            </mc:AlternateContent>
          </a:graphicData>
        </a:graphic>
      </p:graphicFrame>
      <p:sp>
        <p:nvSpPr>
          <p:cNvPr id="51206" name="Rectangle 6"/>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1205" name="Object 5"/>
          <p:cNvGraphicFramePr>
            <a:graphicFrameLocks noChangeAspect="1"/>
          </p:cNvGraphicFramePr>
          <p:nvPr>
            <p:extLst>
              <p:ext uri="{D42A27DB-BD31-4B8C-83A1-F6EECF244321}">
                <p14:modId xmlns:p14="http://schemas.microsoft.com/office/powerpoint/2010/main" val="3688081558"/>
              </p:ext>
            </p:extLst>
          </p:nvPr>
        </p:nvGraphicFramePr>
        <p:xfrm>
          <a:off x="1763688" y="2060848"/>
          <a:ext cx="2430462" cy="741363"/>
        </p:xfrm>
        <a:graphic>
          <a:graphicData uri="http://schemas.openxmlformats.org/presentationml/2006/ole">
            <mc:AlternateContent xmlns:mc="http://schemas.openxmlformats.org/markup-compatibility/2006">
              <mc:Choice xmlns:v="urn:schemas-microsoft-com:vml" Requires="v">
                <p:oleObj spid="_x0000_s198867" name="公式" r:id="rId5" imgW="1371600" imgH="419100" progId="Equation.3">
                  <p:embed/>
                </p:oleObj>
              </mc:Choice>
              <mc:Fallback>
                <p:oleObj name="公式" r:id="rId5" imgW="1371600" imgH="419100" progId="Equation.3">
                  <p:embed/>
                  <p:pic>
                    <p:nvPicPr>
                      <p:cNvPr id="0" name="Picture 1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688" y="2060848"/>
                        <a:ext cx="2430462" cy="741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7" name="Object 7"/>
          <p:cNvGraphicFramePr>
            <a:graphicFrameLocks noChangeAspect="1"/>
          </p:cNvGraphicFramePr>
          <p:nvPr>
            <p:extLst>
              <p:ext uri="{D42A27DB-BD31-4B8C-83A1-F6EECF244321}">
                <p14:modId xmlns:p14="http://schemas.microsoft.com/office/powerpoint/2010/main" val="3419105567"/>
              </p:ext>
            </p:extLst>
          </p:nvPr>
        </p:nvGraphicFramePr>
        <p:xfrm>
          <a:off x="1835696" y="2817812"/>
          <a:ext cx="2430462" cy="401638"/>
        </p:xfrm>
        <a:graphic>
          <a:graphicData uri="http://schemas.openxmlformats.org/presentationml/2006/ole">
            <mc:AlternateContent xmlns:mc="http://schemas.openxmlformats.org/markup-compatibility/2006">
              <mc:Choice xmlns:v="urn:schemas-microsoft-com:vml" Requires="v">
                <p:oleObj spid="_x0000_s198868" name="公式" r:id="rId7" imgW="1206500" imgH="203200" progId="Equation.3">
                  <p:embed/>
                </p:oleObj>
              </mc:Choice>
              <mc:Fallback>
                <p:oleObj name="公式" r:id="rId7" imgW="1206500" imgH="203200" progId="Equation.3">
                  <p:embed/>
                  <p:pic>
                    <p:nvPicPr>
                      <p:cNvPr id="0" name="Picture 1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696" y="2817812"/>
                        <a:ext cx="2430462"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03">
                                            <p:txEl>
                                              <p:pRg st="8" end="8"/>
                                            </p:txEl>
                                          </p:spTgt>
                                        </p:tgtEl>
                                        <p:attrNameLst>
                                          <p:attrName>style.visibility</p:attrName>
                                        </p:attrNameLst>
                                      </p:cBhvr>
                                      <p:to>
                                        <p:strVal val="visible"/>
                                      </p:to>
                                    </p:set>
                                    <p:anim calcmode="lin" valueType="num">
                                      <p:cBhvr additive="base">
                                        <p:cTn id="7" dur="500" fill="hold"/>
                                        <p:tgtEl>
                                          <p:spTgt spid="5120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03">
                                            <p:txEl>
                                              <p:pRg st="9" end="9"/>
                                            </p:txEl>
                                          </p:spTgt>
                                        </p:tgtEl>
                                        <p:attrNameLst>
                                          <p:attrName>style.visibility</p:attrName>
                                        </p:attrNameLst>
                                      </p:cBhvr>
                                      <p:to>
                                        <p:strVal val="visible"/>
                                      </p:to>
                                    </p:set>
                                    <p:anim calcmode="lin" valueType="num">
                                      <p:cBhvr additive="base">
                                        <p:cTn id="13" dur="500" fill="hold"/>
                                        <p:tgtEl>
                                          <p:spTgt spid="51203">
                                            <p:txEl>
                                              <p:pRg st="9" end="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0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endParaRPr lang="zh-CN" altLang="en-US" dirty="0"/>
          </a:p>
        </p:txBody>
      </p:sp>
      <p:sp>
        <p:nvSpPr>
          <p:cNvPr id="52227" name="Rectangle 3"/>
          <p:cNvSpPr>
            <a:spLocks noGrp="1" noChangeArrowheads="1"/>
          </p:cNvSpPr>
          <p:nvPr>
            <p:ph type="body" idx="1"/>
          </p:nvPr>
        </p:nvSpPr>
        <p:spPr/>
        <p:txBody>
          <a:bodyPr/>
          <a:lstStyle/>
          <a:p>
            <a:pPr lvl="1"/>
            <a:r>
              <a:rPr lang="zh-CN" altLang="en-US" smtClean="0"/>
              <a:t>误码率曲线</a:t>
            </a:r>
            <a:endParaRPr lang="zh-CN" altLang="en-US"/>
          </a:p>
        </p:txBody>
      </p:sp>
      <p:sp>
        <p:nvSpPr>
          <p:cNvPr id="7" name="灯片编号占位符 5"/>
          <p:cNvSpPr>
            <a:spLocks noGrp="1"/>
          </p:cNvSpPr>
          <p:nvPr>
            <p:ph type="sldNum" sz="quarter" idx="12"/>
          </p:nvPr>
        </p:nvSpPr>
        <p:spPr/>
        <p:txBody>
          <a:bodyPr/>
          <a:lstStyle/>
          <a:p>
            <a:fld id="{83A46702-43D4-49F4-8BB6-CB00CE008DCA}" type="slidenum">
              <a:rPr lang="en-US" altLang="zh-CN" smtClean="0"/>
              <a:pPr/>
              <a:t>36</a:t>
            </a:fld>
            <a:endParaRPr lang="en-US" altLang="zh-CN"/>
          </a:p>
        </p:txBody>
      </p:sp>
      <p:grpSp>
        <p:nvGrpSpPr>
          <p:cNvPr id="2" name="Group 8"/>
          <p:cNvGrpSpPr>
            <a:grpSpLocks/>
          </p:cNvGrpSpPr>
          <p:nvPr/>
        </p:nvGrpSpPr>
        <p:grpSpPr bwMode="auto">
          <a:xfrm>
            <a:off x="3347864" y="1052737"/>
            <a:ext cx="4803949" cy="5571902"/>
            <a:chOff x="2200" y="799"/>
            <a:chExt cx="2935" cy="3374"/>
          </a:xfrm>
        </p:grpSpPr>
        <p:pic>
          <p:nvPicPr>
            <p:cNvPr id="52229" name="Picture 5" descr="最佳误码率"/>
            <p:cNvPicPr>
              <a:picLocks noChangeAspect="1" noChangeArrowheads="1"/>
            </p:cNvPicPr>
            <p:nvPr/>
          </p:nvPicPr>
          <p:blipFill>
            <a:blip r:embed="rId2" cstate="print"/>
            <a:srcRect l="8443" t="6476" r="10381" b="4358"/>
            <a:stretch>
              <a:fillRect/>
            </a:stretch>
          </p:blipFill>
          <p:spPr bwMode="auto">
            <a:xfrm>
              <a:off x="2200" y="799"/>
              <a:ext cx="2935" cy="3374"/>
            </a:xfrm>
            <a:prstGeom prst="rect">
              <a:avLst/>
            </a:prstGeom>
            <a:noFill/>
            <a:ln w="9525">
              <a:noFill/>
              <a:miter lim="800000"/>
              <a:headEnd/>
              <a:tailEnd/>
            </a:ln>
          </p:spPr>
        </p:pic>
        <p:sp>
          <p:nvSpPr>
            <p:cNvPr id="52231" name="Text Box 7"/>
            <p:cNvSpPr txBox="1">
              <a:spLocks noChangeArrowheads="1"/>
            </p:cNvSpPr>
            <p:nvPr/>
          </p:nvSpPr>
          <p:spPr bwMode="auto">
            <a:xfrm>
              <a:off x="4723" y="3918"/>
              <a:ext cx="198" cy="115"/>
            </a:xfrm>
            <a:prstGeom prst="rect">
              <a:avLst/>
            </a:prstGeom>
            <a:solidFill>
              <a:schemeClr val="bg1"/>
            </a:solidFill>
            <a:ln w="9525">
              <a:noFill/>
              <a:miter lim="800000"/>
              <a:headEnd/>
              <a:tailEnd/>
            </a:ln>
            <a:effectLst/>
          </p:spPr>
          <p:txBody>
            <a:bodyPr lIns="0" tIns="0" rIns="0" bIns="0">
              <a:spAutoFit/>
            </a:bodyPr>
            <a:lstStyle/>
            <a:p>
              <a:pPr>
                <a:spcBef>
                  <a:spcPct val="50000"/>
                </a:spcBef>
              </a:pPr>
              <a:r>
                <a:rPr lang="en-US" altLang="zh-CN" sz="1200"/>
                <a:t>dB</a:t>
              </a:r>
            </a:p>
          </p:txBody>
        </p:sp>
      </p:gr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a:bodyPr>
          <a:lstStyle/>
          <a:p>
            <a:r>
              <a:rPr lang="zh-CN" altLang="en-US" dirty="0" smtClean="0">
                <a:solidFill>
                  <a:srgbClr val="0000FF"/>
                </a:solidFill>
              </a:rPr>
              <a:t>最佳接收性能特点</a:t>
            </a:r>
            <a:endParaRPr lang="zh-CN" altLang="en-US" dirty="0">
              <a:solidFill>
                <a:srgbClr val="0000FF"/>
              </a:solidFill>
            </a:endParaRPr>
          </a:p>
        </p:txBody>
      </p:sp>
      <p:sp>
        <p:nvSpPr>
          <p:cNvPr id="53251" name="Rectangle 3"/>
          <p:cNvSpPr>
            <a:spLocks noGrp="1" noChangeArrowheads="1"/>
          </p:cNvSpPr>
          <p:nvPr>
            <p:ph type="body" idx="1"/>
          </p:nvPr>
        </p:nvSpPr>
        <p:spPr>
          <a:xfrm>
            <a:off x="539552" y="1196752"/>
            <a:ext cx="8064896" cy="5661248"/>
          </a:xfrm>
        </p:spPr>
        <p:txBody>
          <a:bodyPr>
            <a:normAutofit fontScale="92500"/>
          </a:bodyPr>
          <a:lstStyle/>
          <a:p>
            <a:r>
              <a:rPr lang="zh-CN" altLang="en-US" dirty="0" smtClean="0"/>
              <a:t>误码率仅和</a:t>
            </a:r>
            <a:r>
              <a:rPr lang="en-US" altLang="zh-CN" i="1" dirty="0" err="1" smtClean="0">
                <a:solidFill>
                  <a:srgbClr val="C00000"/>
                </a:solidFill>
              </a:rPr>
              <a:t>E</a:t>
            </a:r>
            <a:r>
              <a:rPr lang="en-US" altLang="zh-CN" baseline="-25000" dirty="0" err="1" smtClean="0">
                <a:solidFill>
                  <a:srgbClr val="C00000"/>
                </a:solidFill>
              </a:rPr>
              <a:t>b</a:t>
            </a:r>
            <a:r>
              <a:rPr lang="en-US" altLang="zh-CN" dirty="0" smtClean="0">
                <a:solidFill>
                  <a:srgbClr val="C00000"/>
                </a:solidFill>
              </a:rPr>
              <a:t> /</a:t>
            </a:r>
            <a:r>
              <a:rPr lang="en-US" altLang="zh-CN" i="1" dirty="0" smtClean="0">
                <a:solidFill>
                  <a:srgbClr val="C00000"/>
                </a:solidFill>
              </a:rPr>
              <a:t> n</a:t>
            </a:r>
            <a:r>
              <a:rPr lang="en-US" altLang="zh-CN" baseline="-25000" dirty="0" smtClean="0">
                <a:solidFill>
                  <a:srgbClr val="C00000"/>
                </a:solidFill>
              </a:rPr>
              <a:t>0</a:t>
            </a:r>
            <a:r>
              <a:rPr lang="zh-CN" altLang="en-US" dirty="0" smtClean="0"/>
              <a:t>以及</a:t>
            </a:r>
            <a:r>
              <a:rPr lang="zh-CN" altLang="en-US" dirty="0" smtClean="0">
                <a:solidFill>
                  <a:srgbClr val="C00000"/>
                </a:solidFill>
              </a:rPr>
              <a:t>相关系数</a:t>
            </a:r>
            <a:r>
              <a:rPr lang="zh-CN" altLang="en-US" i="1" dirty="0" smtClean="0">
                <a:solidFill>
                  <a:srgbClr val="C00000"/>
                </a:solidFill>
                <a:sym typeface="Symbol" pitchFamily="18" charset="2"/>
              </a:rPr>
              <a:t></a:t>
            </a:r>
            <a:r>
              <a:rPr lang="zh-CN" altLang="en-US" dirty="0" smtClean="0"/>
              <a:t>有关，与信号波形及噪声功率无直接关系。 </a:t>
            </a:r>
          </a:p>
          <a:p>
            <a:r>
              <a:rPr lang="en-US" altLang="zh-CN" i="1" dirty="0" smtClean="0">
                <a:solidFill>
                  <a:srgbClr val="C00000"/>
                </a:solidFill>
              </a:rPr>
              <a:t>1. </a:t>
            </a:r>
            <a:r>
              <a:rPr lang="en-US" altLang="zh-CN" i="1" dirty="0" err="1" smtClean="0">
                <a:solidFill>
                  <a:srgbClr val="C00000"/>
                </a:solidFill>
              </a:rPr>
              <a:t>E</a:t>
            </a:r>
            <a:r>
              <a:rPr lang="en-US" altLang="zh-CN" baseline="-25000" dirty="0" err="1" smtClean="0">
                <a:solidFill>
                  <a:srgbClr val="C00000"/>
                </a:solidFill>
              </a:rPr>
              <a:t>b</a:t>
            </a:r>
            <a:r>
              <a:rPr lang="en-US" altLang="zh-CN" dirty="0" smtClean="0">
                <a:solidFill>
                  <a:srgbClr val="C00000"/>
                </a:solidFill>
              </a:rPr>
              <a:t> /</a:t>
            </a:r>
            <a:r>
              <a:rPr lang="en-US" altLang="zh-CN" i="1" dirty="0" smtClean="0">
                <a:solidFill>
                  <a:srgbClr val="C00000"/>
                </a:solidFill>
              </a:rPr>
              <a:t> n</a:t>
            </a:r>
            <a:r>
              <a:rPr lang="en-US" altLang="zh-CN" baseline="-25000" dirty="0" smtClean="0">
                <a:solidFill>
                  <a:srgbClr val="C00000"/>
                </a:solidFill>
              </a:rPr>
              <a:t>0</a:t>
            </a:r>
            <a:r>
              <a:rPr lang="en-US" altLang="zh-CN" baseline="-25000" dirty="0" smtClean="0"/>
              <a:t> </a:t>
            </a:r>
            <a:r>
              <a:rPr lang="en-US" altLang="zh-CN" dirty="0" smtClean="0"/>
              <a:t>: </a:t>
            </a:r>
            <a:r>
              <a:rPr lang="zh-CN" altLang="en-US" dirty="0" smtClean="0"/>
              <a:t>实际上相当于</a:t>
            </a:r>
            <a:r>
              <a:rPr lang="zh-CN" altLang="en-US" dirty="0" smtClean="0">
                <a:solidFill>
                  <a:srgbClr val="0000FF"/>
                </a:solidFill>
              </a:rPr>
              <a:t>信号噪声功率比</a:t>
            </a:r>
            <a:r>
              <a:rPr lang="en-US" altLang="zh-CN" i="1" dirty="0" smtClean="0">
                <a:solidFill>
                  <a:srgbClr val="0000FF"/>
                </a:solidFill>
              </a:rPr>
              <a:t>P</a:t>
            </a:r>
            <a:r>
              <a:rPr lang="en-US" altLang="zh-CN" baseline="-25000" dirty="0" smtClean="0">
                <a:solidFill>
                  <a:srgbClr val="0000FF"/>
                </a:solidFill>
              </a:rPr>
              <a:t>s</a:t>
            </a:r>
            <a:r>
              <a:rPr lang="en-US" altLang="zh-CN" dirty="0" smtClean="0">
                <a:solidFill>
                  <a:srgbClr val="0000FF"/>
                </a:solidFill>
              </a:rPr>
              <a:t>/</a:t>
            </a:r>
            <a:r>
              <a:rPr lang="en-US" altLang="zh-CN" i="1" dirty="0" err="1" smtClean="0">
                <a:solidFill>
                  <a:srgbClr val="0000FF"/>
                </a:solidFill>
              </a:rPr>
              <a:t>P</a:t>
            </a:r>
            <a:r>
              <a:rPr lang="en-US" altLang="zh-CN" baseline="-25000" dirty="0" err="1" smtClean="0">
                <a:solidFill>
                  <a:srgbClr val="0000FF"/>
                </a:solidFill>
              </a:rPr>
              <a:t>n</a:t>
            </a:r>
            <a:r>
              <a:rPr lang="zh-CN" altLang="en-US" dirty="0" smtClean="0"/>
              <a:t>。</a:t>
            </a:r>
            <a:endParaRPr lang="en-US" altLang="zh-CN" dirty="0" smtClean="0"/>
          </a:p>
          <a:p>
            <a:pPr lvl="1"/>
            <a:r>
              <a:rPr lang="zh-CN" altLang="en-US" dirty="0" smtClean="0">
                <a:solidFill>
                  <a:srgbClr val="0000FF"/>
                </a:solidFill>
              </a:rPr>
              <a:t>原因</a:t>
            </a:r>
            <a:r>
              <a:rPr lang="zh-CN" altLang="en-US" dirty="0" smtClean="0"/>
              <a:t>：设系统带宽</a:t>
            </a:r>
            <a:r>
              <a:rPr lang="en-US" altLang="zh-CN" i="1" dirty="0" smtClean="0"/>
              <a:t>B</a:t>
            </a:r>
            <a:r>
              <a:rPr lang="zh-CN" altLang="en-US" dirty="0" smtClean="0"/>
              <a:t>等于</a:t>
            </a:r>
            <a:r>
              <a:rPr lang="en-US" altLang="zh-CN" dirty="0" smtClean="0"/>
              <a:t>1/</a:t>
            </a:r>
            <a:r>
              <a:rPr lang="en-US" altLang="zh-CN" i="1" dirty="0" smtClean="0"/>
              <a:t>T</a:t>
            </a:r>
            <a:r>
              <a:rPr lang="en-US" altLang="zh-CN" i="1" baseline="-25000" dirty="0" smtClean="0"/>
              <a:t>s </a:t>
            </a:r>
            <a:r>
              <a:rPr lang="zh-CN" altLang="en-US" dirty="0" smtClean="0"/>
              <a:t>，则有</a:t>
            </a:r>
          </a:p>
          <a:p>
            <a:pPr lvl="3"/>
            <a:endParaRPr lang="en-US" altLang="zh-CN" dirty="0" smtClean="0"/>
          </a:p>
          <a:p>
            <a:pPr lvl="3"/>
            <a:endParaRPr lang="zh-CN" altLang="en-US" dirty="0" smtClean="0"/>
          </a:p>
          <a:p>
            <a:pPr lvl="1"/>
            <a:r>
              <a:rPr lang="zh-CN" altLang="en-US" dirty="0" smtClean="0">
                <a:solidFill>
                  <a:srgbClr val="0000FF"/>
                </a:solidFill>
              </a:rPr>
              <a:t>分析</a:t>
            </a:r>
            <a:r>
              <a:rPr lang="zh-CN" altLang="en-US" dirty="0" smtClean="0"/>
              <a:t>：</a:t>
            </a:r>
            <a:endParaRPr lang="en-US" altLang="zh-CN" dirty="0" smtClean="0"/>
          </a:p>
          <a:p>
            <a:pPr lvl="1"/>
            <a:r>
              <a:rPr lang="zh-CN" altLang="en-US" dirty="0" smtClean="0"/>
              <a:t>按能消除码间串扰的奈奎斯特速率传输</a:t>
            </a:r>
            <a:r>
              <a:rPr lang="zh-CN" altLang="en-US" dirty="0" smtClean="0">
                <a:solidFill>
                  <a:srgbClr val="0000FF"/>
                </a:solidFill>
              </a:rPr>
              <a:t>基带信号</a:t>
            </a:r>
            <a:r>
              <a:rPr lang="zh-CN" altLang="en-US" dirty="0" smtClean="0"/>
              <a:t>时，所需的最小带宽为</a:t>
            </a:r>
            <a:r>
              <a:rPr lang="en-US" altLang="zh-CN" dirty="0" smtClean="0">
                <a:solidFill>
                  <a:srgbClr val="0000FF"/>
                </a:solidFill>
              </a:rPr>
              <a:t>(1/2</a:t>
            </a:r>
            <a:r>
              <a:rPr lang="en-US" altLang="zh-CN" i="1" dirty="0" smtClean="0">
                <a:solidFill>
                  <a:srgbClr val="0000FF"/>
                </a:solidFill>
              </a:rPr>
              <a:t>T</a:t>
            </a:r>
            <a:r>
              <a:rPr lang="en-US" altLang="zh-CN" i="1" baseline="-25000" dirty="0" smtClean="0">
                <a:solidFill>
                  <a:srgbClr val="0000FF"/>
                </a:solidFill>
              </a:rPr>
              <a:t>s</a:t>
            </a:r>
            <a:r>
              <a:rPr lang="en-US" altLang="zh-CN" dirty="0" smtClean="0">
                <a:solidFill>
                  <a:srgbClr val="0000FF"/>
                </a:solidFill>
              </a:rPr>
              <a:t>) Hz</a:t>
            </a:r>
            <a:r>
              <a:rPr lang="zh-CN" altLang="en-US" dirty="0" smtClean="0"/>
              <a:t>。</a:t>
            </a:r>
            <a:endParaRPr lang="en-US" altLang="zh-CN" dirty="0" smtClean="0"/>
          </a:p>
          <a:p>
            <a:pPr lvl="1"/>
            <a:r>
              <a:rPr lang="zh-CN" altLang="en-US" dirty="0" smtClean="0"/>
              <a:t>对于</a:t>
            </a:r>
            <a:r>
              <a:rPr lang="zh-CN" altLang="en-US" dirty="0" smtClean="0">
                <a:solidFill>
                  <a:srgbClr val="0000FF"/>
                </a:solidFill>
              </a:rPr>
              <a:t>已调信号</a:t>
            </a:r>
            <a:r>
              <a:rPr lang="zh-CN" altLang="en-US" dirty="0" smtClean="0"/>
              <a:t>，若采用的是</a:t>
            </a:r>
            <a:r>
              <a:rPr lang="en-US" altLang="zh-CN" dirty="0" smtClean="0"/>
              <a:t>2PSK</a:t>
            </a:r>
            <a:r>
              <a:rPr lang="zh-CN" altLang="en-US" dirty="0" smtClean="0"/>
              <a:t>或</a:t>
            </a:r>
            <a:r>
              <a:rPr lang="en-US" altLang="zh-CN" dirty="0" smtClean="0"/>
              <a:t>2ASK</a:t>
            </a:r>
            <a:r>
              <a:rPr lang="zh-CN" altLang="en-US" dirty="0" smtClean="0"/>
              <a:t>信号，则其占用带宽应当是基带信号带宽的两倍，即恰好是</a:t>
            </a:r>
            <a:r>
              <a:rPr lang="en-US" altLang="zh-CN" dirty="0" smtClean="0">
                <a:solidFill>
                  <a:srgbClr val="0000FF"/>
                </a:solidFill>
              </a:rPr>
              <a:t>(1/</a:t>
            </a:r>
            <a:r>
              <a:rPr lang="en-US" altLang="zh-CN" i="1" dirty="0" smtClean="0">
                <a:solidFill>
                  <a:srgbClr val="0000FF"/>
                </a:solidFill>
              </a:rPr>
              <a:t>T</a:t>
            </a:r>
            <a:r>
              <a:rPr lang="en-US" altLang="zh-CN" i="1" baseline="-25000" dirty="0" smtClean="0">
                <a:solidFill>
                  <a:srgbClr val="0000FF"/>
                </a:solidFill>
              </a:rPr>
              <a:t>s</a:t>
            </a:r>
            <a:r>
              <a:rPr lang="en-US" altLang="zh-CN" dirty="0" smtClean="0">
                <a:solidFill>
                  <a:srgbClr val="0000FF"/>
                </a:solidFill>
              </a:rPr>
              <a:t>) Hz</a:t>
            </a:r>
            <a:r>
              <a:rPr lang="zh-CN" altLang="en-US" dirty="0" smtClean="0"/>
              <a:t>。</a:t>
            </a:r>
            <a:endParaRPr lang="en-US" altLang="zh-CN" dirty="0" smtClean="0"/>
          </a:p>
          <a:p>
            <a:pPr lvl="1"/>
            <a:r>
              <a:rPr lang="zh-CN" altLang="en-US" dirty="0" smtClean="0"/>
              <a:t>所以，在工程上，通常把</a:t>
            </a:r>
            <a:r>
              <a:rPr lang="en-US" altLang="zh-CN" dirty="0" smtClean="0"/>
              <a:t>(</a:t>
            </a:r>
            <a:r>
              <a:rPr lang="en-US" altLang="zh-CN" i="1" dirty="0" err="1" smtClean="0"/>
              <a:t>E</a:t>
            </a:r>
            <a:r>
              <a:rPr lang="en-US" altLang="zh-CN" baseline="-25000" dirty="0" err="1" smtClean="0"/>
              <a:t>b</a:t>
            </a:r>
            <a:r>
              <a:rPr lang="en-US" altLang="zh-CN" dirty="0" smtClean="0"/>
              <a:t> /</a:t>
            </a:r>
            <a:r>
              <a:rPr lang="en-US" altLang="zh-CN" i="1" dirty="0" smtClean="0"/>
              <a:t> n</a:t>
            </a:r>
            <a:r>
              <a:rPr lang="en-US" altLang="zh-CN" baseline="-25000" dirty="0" smtClean="0"/>
              <a:t>0</a:t>
            </a:r>
            <a:r>
              <a:rPr lang="en-US" altLang="zh-CN" dirty="0" smtClean="0"/>
              <a:t>)</a:t>
            </a:r>
            <a:r>
              <a:rPr lang="zh-CN" altLang="en-US" dirty="0" smtClean="0"/>
              <a:t>当作信号噪声功率比看待。</a:t>
            </a:r>
            <a:endParaRPr lang="zh-CN" altLang="en-US" dirty="0"/>
          </a:p>
        </p:txBody>
      </p:sp>
      <p:sp>
        <p:nvSpPr>
          <p:cNvPr id="6" name="灯片编号占位符 5"/>
          <p:cNvSpPr>
            <a:spLocks noGrp="1"/>
          </p:cNvSpPr>
          <p:nvPr>
            <p:ph type="sldNum" sz="quarter" idx="12"/>
          </p:nvPr>
        </p:nvSpPr>
        <p:spPr/>
        <p:txBody>
          <a:bodyPr/>
          <a:lstStyle/>
          <a:p>
            <a:fld id="{38915EFE-DE0B-42F9-9102-CF0980104D74}" type="slidenum">
              <a:rPr lang="en-US" altLang="zh-CN" smtClean="0"/>
              <a:pPr/>
              <a:t>37</a:t>
            </a:fld>
            <a:endParaRPr lang="en-US" altLang="zh-CN"/>
          </a:p>
        </p:txBody>
      </p:sp>
      <p:sp>
        <p:nvSpPr>
          <p:cNvPr id="53253" name="Rectangle 5"/>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3252" name="Object 4"/>
          <p:cNvGraphicFramePr>
            <a:graphicFrameLocks noChangeAspect="1"/>
          </p:cNvGraphicFramePr>
          <p:nvPr>
            <p:extLst>
              <p:ext uri="{D42A27DB-BD31-4B8C-83A1-F6EECF244321}">
                <p14:modId xmlns:p14="http://schemas.microsoft.com/office/powerpoint/2010/main" val="457532705"/>
              </p:ext>
            </p:extLst>
          </p:nvPr>
        </p:nvGraphicFramePr>
        <p:xfrm>
          <a:off x="1763688" y="3068960"/>
          <a:ext cx="3914775" cy="806450"/>
        </p:xfrm>
        <a:graphic>
          <a:graphicData uri="http://schemas.openxmlformats.org/presentationml/2006/ole">
            <mc:AlternateContent xmlns:mc="http://schemas.openxmlformats.org/markup-compatibility/2006">
              <mc:Choice xmlns:v="urn:schemas-microsoft-com:vml" Requires="v">
                <p:oleObj spid="_x0000_s281687" name="公式" r:id="rId3" imgW="2171700" imgH="444500" progId="Equation.3">
                  <p:embed/>
                </p:oleObj>
              </mc:Choice>
              <mc:Fallback>
                <p:oleObj name="公式" r:id="rId3" imgW="2171700" imgH="444500" progId="Equation.3">
                  <p:embed/>
                  <p:pic>
                    <p:nvPicPr>
                      <p:cNvPr id="0" name="Picture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3068960"/>
                        <a:ext cx="3914775" cy="80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6228184" y="2780928"/>
            <a:ext cx="2232248" cy="113505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pPr>
            <a:r>
              <a:rPr lang="zh-CN" altLang="en-US" sz="2400" b="1" dirty="0" smtClean="0">
                <a:solidFill>
                  <a:srgbClr val="0000FF"/>
                </a:solidFill>
                <a:latin typeface="+mj-ea"/>
                <a:ea typeface="+mj-ea"/>
              </a:rPr>
              <a:t>那么，系统带宽</a:t>
            </a:r>
            <a:r>
              <a:rPr lang="en-US" altLang="zh-CN" sz="2400" b="1" i="1" dirty="0" smtClean="0">
                <a:solidFill>
                  <a:srgbClr val="0000FF"/>
                </a:solidFill>
                <a:latin typeface="+mj-ea"/>
                <a:ea typeface="+mj-ea"/>
              </a:rPr>
              <a:t>B</a:t>
            </a:r>
            <a:r>
              <a:rPr lang="zh-CN" altLang="en-US" sz="2400" b="1" dirty="0" smtClean="0">
                <a:solidFill>
                  <a:srgbClr val="0000FF"/>
                </a:solidFill>
                <a:latin typeface="+mj-ea"/>
                <a:ea typeface="+mj-ea"/>
              </a:rPr>
              <a:t>等于</a:t>
            </a:r>
            <a:r>
              <a:rPr lang="en-US" altLang="zh-CN" sz="2400" b="1" dirty="0" smtClean="0">
                <a:solidFill>
                  <a:srgbClr val="0000FF"/>
                </a:solidFill>
                <a:latin typeface="+mj-ea"/>
                <a:ea typeface="+mj-ea"/>
              </a:rPr>
              <a:t>1/</a:t>
            </a:r>
            <a:r>
              <a:rPr lang="en-US" altLang="zh-CN" sz="2400" b="1" i="1" dirty="0" smtClean="0">
                <a:solidFill>
                  <a:srgbClr val="0000FF"/>
                </a:solidFill>
                <a:latin typeface="+mj-ea"/>
                <a:ea typeface="+mj-ea"/>
              </a:rPr>
              <a:t>T</a:t>
            </a:r>
            <a:r>
              <a:rPr lang="en-US" altLang="zh-CN" sz="2400" b="1" i="1" baseline="-25000" dirty="0" smtClean="0">
                <a:solidFill>
                  <a:srgbClr val="0000FF"/>
                </a:solidFill>
                <a:latin typeface="+mj-ea"/>
                <a:ea typeface="+mj-ea"/>
              </a:rPr>
              <a:t>s</a:t>
            </a:r>
            <a:r>
              <a:rPr lang="zh-CN" altLang="en-US" sz="2400" b="1" dirty="0" smtClean="0">
                <a:solidFill>
                  <a:srgbClr val="FF0000"/>
                </a:solidFill>
                <a:latin typeface="+mj-ea"/>
                <a:ea typeface="+mj-ea"/>
              </a:rPr>
              <a:t>？</a:t>
            </a:r>
            <a:endParaRPr lang="en-US" altLang="zh-CN" sz="2400" b="1" dirty="0" smtClean="0">
              <a:latin typeface="+mj-ea"/>
              <a:ea typeface="+mj-ea"/>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768803781"/>
              </p:ext>
            </p:extLst>
          </p:nvPr>
        </p:nvGraphicFramePr>
        <p:xfrm>
          <a:off x="4194200" y="260648"/>
          <a:ext cx="4949800" cy="823096"/>
        </p:xfrm>
        <a:graphic>
          <a:graphicData uri="http://schemas.openxmlformats.org/presentationml/2006/ole">
            <mc:AlternateContent xmlns:mc="http://schemas.openxmlformats.org/markup-compatibility/2006">
              <mc:Choice xmlns:v="urn:schemas-microsoft-com:vml" Requires="v">
                <p:oleObj spid="_x0000_s281688" name="公式" r:id="rId5" imgW="3213100" imgH="533400" progId="Equation.3">
                  <p:embed/>
                </p:oleObj>
              </mc:Choice>
              <mc:Fallback>
                <p:oleObj name="公式" r:id="rId5" imgW="3213100" imgH="5334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4200" y="260648"/>
                        <a:ext cx="4949800" cy="823096"/>
                      </a:xfrm>
                      <a:prstGeom prst="rect">
                        <a:avLst/>
                      </a:prstGeom>
                      <a:solidFill>
                        <a:srgbClr val="FFFF00"/>
                      </a:solidFill>
                      <a:ln w="9525">
                        <a:solidFill>
                          <a:srgbClr val="FF0000"/>
                        </a:solidFill>
                        <a:miter lim="800000"/>
                        <a:headEnd/>
                        <a:tailEnd/>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anim calcmode="lin" valueType="num">
                                      <p:cBhvr additive="base">
                                        <p:cTn id="7" dur="500" fill="hold"/>
                                        <p:tgtEl>
                                          <p:spTgt spid="5325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2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3251">
                                            <p:txEl>
                                              <p:pRg st="2" end="2"/>
                                            </p:txEl>
                                          </p:spTgt>
                                        </p:tgtEl>
                                        <p:attrNameLst>
                                          <p:attrName>style.visibility</p:attrName>
                                        </p:attrNameLst>
                                      </p:cBhvr>
                                      <p:to>
                                        <p:strVal val="visible"/>
                                      </p:to>
                                    </p:set>
                                    <p:anim calcmode="lin" valueType="num">
                                      <p:cBhvr additive="base">
                                        <p:cTn id="13" dur="500" fill="hold"/>
                                        <p:tgtEl>
                                          <p:spTgt spid="5325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3251">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3252"/>
                                        </p:tgtEl>
                                        <p:attrNameLst>
                                          <p:attrName>style.visibility</p:attrName>
                                        </p:attrNameLst>
                                      </p:cBhvr>
                                      <p:to>
                                        <p:strVal val="visible"/>
                                      </p:to>
                                    </p:set>
                                    <p:anim calcmode="lin" valueType="num">
                                      <p:cBhvr additive="base">
                                        <p:cTn id="17" dur="500" fill="hold"/>
                                        <p:tgtEl>
                                          <p:spTgt spid="53252"/>
                                        </p:tgtEl>
                                        <p:attrNameLst>
                                          <p:attrName>ppt_x</p:attrName>
                                        </p:attrNameLst>
                                      </p:cBhvr>
                                      <p:tavLst>
                                        <p:tav tm="0">
                                          <p:val>
                                            <p:strVal val="#ppt_x"/>
                                          </p:val>
                                        </p:tav>
                                        <p:tav tm="100000">
                                          <p:val>
                                            <p:strVal val="#ppt_x"/>
                                          </p:val>
                                        </p:tav>
                                      </p:tavLst>
                                    </p:anim>
                                    <p:anim calcmode="lin" valueType="num">
                                      <p:cBhvr additive="base">
                                        <p:cTn id="18" dur="500" fill="hold"/>
                                        <p:tgtEl>
                                          <p:spTgt spid="5325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3251">
                                            <p:txEl>
                                              <p:pRg st="5" end="5"/>
                                            </p:txEl>
                                          </p:spTgt>
                                        </p:tgtEl>
                                        <p:attrNameLst>
                                          <p:attrName>style.visibility</p:attrName>
                                        </p:attrNameLst>
                                      </p:cBhvr>
                                      <p:to>
                                        <p:strVal val="visible"/>
                                      </p:to>
                                    </p:set>
                                    <p:anim calcmode="lin" valueType="num">
                                      <p:cBhvr additive="base">
                                        <p:cTn id="29" dur="500" fill="hold"/>
                                        <p:tgtEl>
                                          <p:spTgt spid="5325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3251">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3251">
                                            <p:txEl>
                                              <p:pRg st="6" end="6"/>
                                            </p:txEl>
                                          </p:spTgt>
                                        </p:tgtEl>
                                        <p:attrNameLst>
                                          <p:attrName>style.visibility</p:attrName>
                                        </p:attrNameLst>
                                      </p:cBhvr>
                                      <p:to>
                                        <p:strVal val="visible"/>
                                      </p:to>
                                    </p:set>
                                    <p:anim calcmode="lin" valueType="num">
                                      <p:cBhvr additive="base">
                                        <p:cTn id="33" dur="500" fill="hold"/>
                                        <p:tgtEl>
                                          <p:spTgt spid="5325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325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3251">
                                            <p:txEl>
                                              <p:pRg st="7" end="7"/>
                                            </p:txEl>
                                          </p:spTgt>
                                        </p:tgtEl>
                                        <p:attrNameLst>
                                          <p:attrName>style.visibility</p:attrName>
                                        </p:attrNameLst>
                                      </p:cBhvr>
                                      <p:to>
                                        <p:strVal val="visible"/>
                                      </p:to>
                                    </p:set>
                                    <p:anim calcmode="lin" valueType="num">
                                      <p:cBhvr additive="base">
                                        <p:cTn id="39" dur="500" fill="hold"/>
                                        <p:tgtEl>
                                          <p:spTgt spid="53251">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325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3251">
                                            <p:txEl>
                                              <p:pRg st="8" end="8"/>
                                            </p:txEl>
                                          </p:spTgt>
                                        </p:tgtEl>
                                        <p:attrNameLst>
                                          <p:attrName>style.visibility</p:attrName>
                                        </p:attrNameLst>
                                      </p:cBhvr>
                                      <p:to>
                                        <p:strVal val="visible"/>
                                      </p:to>
                                    </p:set>
                                    <p:anim calcmode="lin" valueType="num">
                                      <p:cBhvr additive="base">
                                        <p:cTn id="45" dur="500" fill="hold"/>
                                        <p:tgtEl>
                                          <p:spTgt spid="53251">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325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endParaRPr lang="zh-CN" altLang="en-US" dirty="0"/>
          </a:p>
        </p:txBody>
      </p:sp>
      <p:sp>
        <p:nvSpPr>
          <p:cNvPr id="54275" name="Rectangle 3"/>
          <p:cNvSpPr>
            <a:spLocks noGrp="1" noChangeArrowheads="1"/>
          </p:cNvSpPr>
          <p:nvPr>
            <p:ph type="body" idx="1"/>
          </p:nvPr>
        </p:nvSpPr>
        <p:spPr>
          <a:xfrm>
            <a:off x="539552" y="1196752"/>
            <a:ext cx="8064896" cy="4320480"/>
          </a:xfrm>
        </p:spPr>
        <p:txBody>
          <a:bodyPr>
            <a:normAutofit lnSpcReduction="10000"/>
          </a:bodyPr>
          <a:lstStyle/>
          <a:p>
            <a:r>
              <a:rPr lang="en-US" altLang="zh-CN" dirty="0" smtClean="0">
                <a:solidFill>
                  <a:srgbClr val="C00000"/>
                </a:solidFill>
              </a:rPr>
              <a:t>2. </a:t>
            </a:r>
            <a:r>
              <a:rPr lang="zh-CN" altLang="en-US" dirty="0" smtClean="0">
                <a:solidFill>
                  <a:srgbClr val="C00000"/>
                </a:solidFill>
              </a:rPr>
              <a:t>相关系数 </a:t>
            </a:r>
            <a:r>
              <a:rPr lang="zh-CN" altLang="en-US" i="1" dirty="0" smtClean="0">
                <a:solidFill>
                  <a:srgbClr val="C00000"/>
                </a:solidFill>
                <a:sym typeface="Symbol" pitchFamily="18" charset="2"/>
              </a:rPr>
              <a:t></a:t>
            </a:r>
            <a:r>
              <a:rPr lang="zh-CN" altLang="en-US" dirty="0" smtClean="0"/>
              <a:t> ：对于误码率的影响很大。</a:t>
            </a:r>
            <a:endParaRPr lang="en-US" altLang="zh-CN" dirty="0" smtClean="0"/>
          </a:p>
          <a:p>
            <a:pPr lvl="1"/>
            <a:r>
              <a:rPr lang="en-US" altLang="zh-CN" dirty="0" smtClean="0">
                <a:solidFill>
                  <a:srgbClr val="0000FF"/>
                </a:solidFill>
              </a:rPr>
              <a:t>1)</a:t>
            </a:r>
            <a:r>
              <a:rPr lang="zh-CN" altLang="en-US" dirty="0" smtClean="0">
                <a:solidFill>
                  <a:srgbClr val="0000FF"/>
                </a:solidFill>
              </a:rPr>
              <a:t>当两码元波形相同</a:t>
            </a:r>
            <a:r>
              <a:rPr lang="zh-CN" altLang="en-US" dirty="0" smtClean="0"/>
              <a:t>，相关系数最大</a:t>
            </a:r>
            <a:r>
              <a:rPr lang="zh-CN" altLang="en-US" dirty="0" smtClean="0">
                <a:sym typeface="Symbol" pitchFamily="18" charset="2"/>
              </a:rPr>
              <a:t></a:t>
            </a:r>
            <a:r>
              <a:rPr lang="zh-CN" altLang="en-US" dirty="0" smtClean="0"/>
              <a:t> </a:t>
            </a:r>
            <a:r>
              <a:rPr lang="en-US" altLang="zh-CN" dirty="0" smtClean="0"/>
              <a:t>= 1</a:t>
            </a:r>
            <a:r>
              <a:rPr lang="zh-CN" altLang="en-US" dirty="0" smtClean="0"/>
              <a:t>，误码率最大。误码率</a:t>
            </a:r>
            <a:r>
              <a:rPr lang="en-US" altLang="zh-CN" i="1" dirty="0" err="1" smtClean="0"/>
              <a:t>P</a:t>
            </a:r>
            <a:r>
              <a:rPr lang="en-US" altLang="zh-CN" baseline="-25000" dirty="0" err="1" smtClean="0"/>
              <a:t>e</a:t>
            </a:r>
            <a:r>
              <a:rPr lang="en-US" altLang="zh-CN" dirty="0" smtClean="0"/>
              <a:t> = 1/2</a:t>
            </a:r>
            <a:r>
              <a:rPr lang="zh-CN" altLang="en-US" dirty="0" smtClean="0"/>
              <a:t>。</a:t>
            </a:r>
            <a:endParaRPr lang="en-US" altLang="zh-CN" dirty="0" smtClean="0"/>
          </a:p>
          <a:p>
            <a:pPr lvl="1"/>
            <a:r>
              <a:rPr lang="zh-CN" altLang="en-US" dirty="0" smtClean="0">
                <a:solidFill>
                  <a:srgbClr val="0000FF"/>
                </a:solidFill>
              </a:rPr>
              <a:t>分析：</a:t>
            </a:r>
            <a:r>
              <a:rPr lang="zh-CN" altLang="en-US" dirty="0" smtClean="0"/>
              <a:t>此时两码元波形无区别，接收端是没有根据的乱猜。</a:t>
            </a:r>
            <a:endParaRPr lang="en-US" altLang="zh-CN" dirty="0" smtClean="0"/>
          </a:p>
          <a:p>
            <a:pPr lvl="1"/>
            <a:r>
              <a:rPr lang="en-US" altLang="zh-CN" dirty="0" smtClean="0">
                <a:solidFill>
                  <a:srgbClr val="0000FF"/>
                </a:solidFill>
              </a:rPr>
              <a:t>2)</a:t>
            </a:r>
            <a:r>
              <a:rPr lang="zh-CN" altLang="en-US" dirty="0" smtClean="0">
                <a:solidFill>
                  <a:srgbClr val="0000FF"/>
                </a:solidFill>
              </a:rPr>
              <a:t>当两码元波形相反</a:t>
            </a:r>
            <a:r>
              <a:rPr lang="zh-CN" altLang="en-US" dirty="0" smtClean="0"/>
              <a:t>，相关系数最小</a:t>
            </a:r>
            <a:r>
              <a:rPr lang="zh-CN" altLang="en-US" dirty="0" smtClean="0">
                <a:sym typeface="Symbol" pitchFamily="18" charset="2"/>
              </a:rPr>
              <a:t></a:t>
            </a:r>
            <a:r>
              <a:rPr lang="zh-CN" altLang="en-US" dirty="0" smtClean="0"/>
              <a:t> </a:t>
            </a:r>
            <a:r>
              <a:rPr lang="en-US" altLang="zh-CN" dirty="0" smtClean="0"/>
              <a:t>= -1</a:t>
            </a:r>
            <a:r>
              <a:rPr lang="zh-CN" altLang="en-US" dirty="0" smtClean="0"/>
              <a:t>，误码率最小。最小误码率等于 </a:t>
            </a:r>
          </a:p>
          <a:p>
            <a:pPr lvl="1"/>
            <a:endParaRPr lang="zh-CN" altLang="en-US" dirty="0" smtClean="0"/>
          </a:p>
          <a:p>
            <a:pPr lvl="1"/>
            <a:endParaRPr lang="zh-CN" altLang="en-US" dirty="0" smtClean="0"/>
          </a:p>
          <a:p>
            <a:pPr lvl="1"/>
            <a:r>
              <a:rPr lang="en-US" altLang="zh-CN" dirty="0" smtClean="0">
                <a:solidFill>
                  <a:srgbClr val="0000FF"/>
                </a:solidFill>
              </a:rPr>
              <a:t>3)</a:t>
            </a:r>
            <a:r>
              <a:rPr lang="zh-CN" altLang="en-US" dirty="0" smtClean="0">
                <a:solidFill>
                  <a:srgbClr val="0000FF"/>
                </a:solidFill>
              </a:rPr>
              <a:t>当两码元正交</a:t>
            </a:r>
            <a:r>
              <a:rPr lang="zh-CN" altLang="en-US" dirty="0" smtClean="0"/>
              <a:t>，相关系数 </a:t>
            </a:r>
            <a:r>
              <a:rPr lang="zh-CN" altLang="en-US" dirty="0" smtClean="0">
                <a:sym typeface="Symbol" pitchFamily="18" charset="2"/>
              </a:rPr>
              <a:t></a:t>
            </a:r>
            <a:r>
              <a:rPr lang="zh-CN" altLang="en-US" dirty="0" smtClean="0"/>
              <a:t> </a:t>
            </a:r>
            <a:r>
              <a:rPr lang="en-US" altLang="zh-CN" dirty="0" smtClean="0"/>
              <a:t>=0</a:t>
            </a:r>
            <a:r>
              <a:rPr lang="zh-CN" altLang="en-US" dirty="0" smtClean="0"/>
              <a:t>，误码率等于</a:t>
            </a:r>
          </a:p>
          <a:p>
            <a:pPr lvl="1"/>
            <a:endParaRPr lang="zh-CN" altLang="en-US" dirty="0" smtClean="0"/>
          </a:p>
          <a:p>
            <a:pPr lvl="1"/>
            <a:endParaRPr lang="zh-CN" altLang="en-US" dirty="0" smtClean="0"/>
          </a:p>
        </p:txBody>
      </p:sp>
      <p:sp>
        <p:nvSpPr>
          <p:cNvPr id="8" name="灯片编号占位符 5"/>
          <p:cNvSpPr>
            <a:spLocks noGrp="1"/>
          </p:cNvSpPr>
          <p:nvPr>
            <p:ph type="sldNum" sz="quarter" idx="12"/>
          </p:nvPr>
        </p:nvSpPr>
        <p:spPr/>
        <p:txBody>
          <a:bodyPr/>
          <a:lstStyle/>
          <a:p>
            <a:fld id="{3ACE6413-8ED0-4523-B43F-9201F0BA5C9A}" type="slidenum">
              <a:rPr lang="en-US" altLang="zh-CN" smtClean="0"/>
              <a:pPr/>
              <a:t>38</a:t>
            </a:fld>
            <a:endParaRPr lang="en-US" altLang="zh-CN"/>
          </a:p>
        </p:txBody>
      </p:sp>
      <p:sp>
        <p:nvSpPr>
          <p:cNvPr id="54277" name="Rectangle 5"/>
          <p:cNvSpPr>
            <a:spLocks noChangeArrowheads="1"/>
          </p:cNvSpPr>
          <p:nvPr/>
        </p:nvSpPr>
        <p:spPr bwMode="auto">
          <a:xfrm>
            <a:off x="0" y="31623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4276" name="Object 4"/>
          <p:cNvGraphicFramePr>
            <a:graphicFrameLocks noChangeAspect="1"/>
          </p:cNvGraphicFramePr>
          <p:nvPr/>
        </p:nvGraphicFramePr>
        <p:xfrm>
          <a:off x="1331640" y="4005064"/>
          <a:ext cx="4184650" cy="919163"/>
        </p:xfrm>
        <a:graphic>
          <a:graphicData uri="http://schemas.openxmlformats.org/presentationml/2006/ole">
            <mc:AlternateContent xmlns:mc="http://schemas.openxmlformats.org/markup-compatibility/2006">
              <mc:Choice xmlns:v="urn:schemas-microsoft-com:vml" Requires="v">
                <p:oleObj spid="_x0000_s200857" name="Equation" r:id="rId3" imgW="2425700" imgH="533400" progId="Equation.DSMT4">
                  <p:embed/>
                </p:oleObj>
              </mc:Choice>
              <mc:Fallback>
                <p:oleObj name="Equation" r:id="rId3" imgW="2425700" imgH="533400" progId="Equation.DSMT4">
                  <p:embed/>
                  <p:pic>
                    <p:nvPicPr>
                      <p:cNvPr id="0" name="Picture 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4005064"/>
                        <a:ext cx="4184650" cy="9191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79" name="Rectangle 7"/>
          <p:cNvSpPr>
            <a:spLocks noChangeArrowheads="1"/>
          </p:cNvSpPr>
          <p:nvPr/>
        </p:nvSpPr>
        <p:spPr bwMode="auto">
          <a:xfrm>
            <a:off x="0" y="31623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4278" name="Object 6"/>
          <p:cNvGraphicFramePr>
            <a:graphicFrameLocks noChangeAspect="1"/>
          </p:cNvGraphicFramePr>
          <p:nvPr/>
        </p:nvGraphicFramePr>
        <p:xfrm>
          <a:off x="1331640" y="5430416"/>
          <a:ext cx="4500563" cy="950912"/>
        </p:xfrm>
        <a:graphic>
          <a:graphicData uri="http://schemas.openxmlformats.org/presentationml/2006/ole">
            <mc:AlternateContent xmlns:mc="http://schemas.openxmlformats.org/markup-compatibility/2006">
              <mc:Choice xmlns:v="urn:schemas-microsoft-com:vml" Requires="v">
                <p:oleObj spid="_x0000_s200858" name="公式" r:id="rId5" imgW="2527300" imgH="533400" progId="Equation.3">
                  <p:embed/>
                </p:oleObj>
              </mc:Choice>
              <mc:Fallback>
                <p:oleObj name="公式" r:id="rId5" imgW="2527300" imgH="533400" progId="Equation.3">
                  <p:embed/>
                  <p:pic>
                    <p:nvPicPr>
                      <p:cNvPr id="0" name="Picture 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5430416"/>
                        <a:ext cx="4500563" cy="950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矩形 8"/>
          <p:cNvSpPr/>
          <p:nvPr/>
        </p:nvSpPr>
        <p:spPr>
          <a:xfrm>
            <a:off x="5940152" y="3966155"/>
            <a:ext cx="2520280" cy="83099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zh-CN" altLang="en-US" sz="2400" b="1" dirty="0" smtClean="0">
                <a:solidFill>
                  <a:srgbClr val="0000FF"/>
                </a:solidFill>
                <a:latin typeface="+mj-ea"/>
                <a:ea typeface="+mj-ea"/>
              </a:rPr>
              <a:t>如，</a:t>
            </a:r>
            <a:r>
              <a:rPr lang="en-US" altLang="zh-CN" sz="2400" b="1" dirty="0" smtClean="0">
                <a:solidFill>
                  <a:srgbClr val="0000FF"/>
                </a:solidFill>
                <a:latin typeface="+mj-ea"/>
                <a:ea typeface="+mj-ea"/>
              </a:rPr>
              <a:t>2PSK</a:t>
            </a:r>
            <a:r>
              <a:rPr lang="zh-CN" altLang="en-US" sz="2400" b="1" dirty="0" smtClean="0">
                <a:solidFill>
                  <a:srgbClr val="0000FF"/>
                </a:solidFill>
                <a:latin typeface="+mj-ea"/>
                <a:ea typeface="+mj-ea"/>
              </a:rPr>
              <a:t>信号</a:t>
            </a:r>
            <a:r>
              <a:rPr lang="zh-CN" altLang="en-US" sz="2400" b="1" i="1" dirty="0" smtClean="0">
                <a:solidFill>
                  <a:srgbClr val="0000FF"/>
                </a:solidFill>
                <a:sym typeface="Symbol" pitchFamily="18" charset="2"/>
              </a:rPr>
              <a:t></a:t>
            </a:r>
            <a:r>
              <a:rPr lang="zh-CN" altLang="en-US" sz="2400" b="1" dirty="0" smtClean="0">
                <a:solidFill>
                  <a:srgbClr val="0000FF"/>
                </a:solidFill>
                <a:latin typeface="+mj-ea"/>
                <a:ea typeface="+mj-ea"/>
              </a:rPr>
              <a:t>就等于 </a:t>
            </a:r>
            <a:r>
              <a:rPr lang="en-US" altLang="zh-CN" sz="2400" b="1" dirty="0" smtClean="0">
                <a:solidFill>
                  <a:srgbClr val="0000FF"/>
                </a:solidFill>
                <a:latin typeface="+mj-ea"/>
                <a:ea typeface="+mj-ea"/>
              </a:rPr>
              <a:t>-1</a:t>
            </a:r>
            <a:r>
              <a:rPr lang="zh-CN" altLang="en-US" sz="2400" b="1" dirty="0" smtClean="0">
                <a:solidFill>
                  <a:srgbClr val="0000FF"/>
                </a:solidFill>
                <a:latin typeface="+mj-ea"/>
                <a:ea typeface="+mj-ea"/>
              </a:rPr>
              <a:t>。</a:t>
            </a:r>
          </a:p>
        </p:txBody>
      </p:sp>
      <p:sp>
        <p:nvSpPr>
          <p:cNvPr id="10" name="矩形 9"/>
          <p:cNvSpPr/>
          <p:nvPr/>
        </p:nvSpPr>
        <p:spPr>
          <a:xfrm>
            <a:off x="5940152" y="5406315"/>
            <a:ext cx="2736304" cy="83099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zh-CN" altLang="en-US" sz="2400" b="1" dirty="0" smtClean="0">
                <a:solidFill>
                  <a:srgbClr val="0000FF"/>
                </a:solidFill>
                <a:latin typeface="+mj-ea"/>
                <a:ea typeface="+mj-ea"/>
              </a:rPr>
              <a:t>如，</a:t>
            </a:r>
            <a:r>
              <a:rPr lang="en-US" altLang="zh-CN" sz="2400" b="1" dirty="0" smtClean="0">
                <a:solidFill>
                  <a:srgbClr val="0000FF"/>
                </a:solidFill>
                <a:latin typeface="+mj-ea"/>
                <a:ea typeface="+mj-ea"/>
              </a:rPr>
              <a:t>2FSK</a:t>
            </a:r>
            <a:r>
              <a:rPr lang="zh-CN" altLang="en-US" sz="2400" b="1" dirty="0" smtClean="0">
                <a:solidFill>
                  <a:srgbClr val="0000FF"/>
                </a:solidFill>
                <a:latin typeface="+mj-ea"/>
                <a:ea typeface="+mj-ea"/>
              </a:rPr>
              <a:t>信号</a:t>
            </a:r>
            <a:r>
              <a:rPr lang="zh-CN" altLang="en-US" sz="2400" b="1" i="1" dirty="0" smtClean="0">
                <a:solidFill>
                  <a:srgbClr val="0000FF"/>
                </a:solidFill>
                <a:sym typeface="Symbol" pitchFamily="18" charset="2"/>
              </a:rPr>
              <a:t></a:t>
            </a:r>
            <a:r>
              <a:rPr lang="zh-CN" altLang="en-US" sz="2400" b="1" dirty="0" smtClean="0">
                <a:solidFill>
                  <a:srgbClr val="0000FF"/>
                </a:solidFill>
                <a:latin typeface="+mj-ea"/>
                <a:ea typeface="+mj-ea"/>
              </a:rPr>
              <a:t>就等于或近似等于</a:t>
            </a:r>
            <a:r>
              <a:rPr lang="en-US" altLang="zh-CN" sz="2400" b="1" dirty="0" smtClean="0">
                <a:solidFill>
                  <a:srgbClr val="0000FF"/>
                </a:solidFill>
                <a:latin typeface="+mj-ea"/>
                <a:ea typeface="+mj-ea"/>
              </a:rPr>
              <a:t>0</a:t>
            </a:r>
            <a:r>
              <a:rPr lang="zh-CN" altLang="en-US" sz="2400" b="1" dirty="0" smtClean="0">
                <a:solidFill>
                  <a:srgbClr val="0000FF"/>
                </a:solidFill>
                <a:latin typeface="+mj-ea"/>
                <a:ea typeface="+mj-ea"/>
              </a:rPr>
              <a:t>。</a:t>
            </a:r>
            <a:endParaRPr lang="zh-CN" altLang="en-US" sz="2400" b="1" dirty="0">
              <a:solidFill>
                <a:srgbClr val="0000FF"/>
              </a:solidFill>
              <a:latin typeface="+mj-ea"/>
              <a:ea typeface="+mj-ea"/>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621098793"/>
              </p:ext>
            </p:extLst>
          </p:nvPr>
        </p:nvGraphicFramePr>
        <p:xfrm>
          <a:off x="4194175" y="188640"/>
          <a:ext cx="4949825" cy="823913"/>
        </p:xfrm>
        <a:graphic>
          <a:graphicData uri="http://schemas.openxmlformats.org/presentationml/2006/ole">
            <mc:AlternateContent xmlns:mc="http://schemas.openxmlformats.org/markup-compatibility/2006">
              <mc:Choice xmlns:v="urn:schemas-microsoft-com:vml" Requires="v">
                <p:oleObj spid="_x0000_s200859" name="公式" r:id="rId7" imgW="3213100" imgH="533400" progId="Equation.3">
                  <p:embed/>
                </p:oleObj>
              </mc:Choice>
              <mc:Fallback>
                <p:oleObj name="公式" r:id="rId7" imgW="3213100" imgH="533400" progId="Equation.3">
                  <p:embed/>
                  <p:pic>
                    <p:nvPicPr>
                      <p:cNvPr id="0" name="对象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4175" y="188640"/>
                        <a:ext cx="4949825" cy="823913"/>
                      </a:xfrm>
                      <a:prstGeom prst="rect">
                        <a:avLst/>
                      </a:prstGeom>
                      <a:solidFill>
                        <a:srgbClr val="FFFF00"/>
                      </a:solidFill>
                      <a:ln w="9525">
                        <a:solidFill>
                          <a:srgbClr val="FF0000"/>
                        </a:solidFill>
                        <a:miter lim="800000"/>
                        <a:headEnd/>
                        <a:tailEnd/>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anim calcmode="lin" valueType="num">
                                      <p:cBhvr additive="base">
                                        <p:cTn id="7" dur="500" fill="hold"/>
                                        <p:tgtEl>
                                          <p:spTgt spid="5427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4275">
                                            <p:txEl>
                                              <p:pRg st="2" end="2"/>
                                            </p:txEl>
                                          </p:spTgt>
                                        </p:tgtEl>
                                        <p:attrNameLst>
                                          <p:attrName>style.visibility</p:attrName>
                                        </p:attrNameLst>
                                      </p:cBhvr>
                                      <p:to>
                                        <p:strVal val="visible"/>
                                      </p:to>
                                    </p:set>
                                    <p:anim calcmode="lin" valueType="num">
                                      <p:cBhvr additive="base">
                                        <p:cTn id="13" dur="500" fill="hold"/>
                                        <p:tgtEl>
                                          <p:spTgt spid="5427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2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4275">
                                            <p:txEl>
                                              <p:pRg st="3" end="3"/>
                                            </p:txEl>
                                          </p:spTgt>
                                        </p:tgtEl>
                                        <p:attrNameLst>
                                          <p:attrName>style.visibility</p:attrName>
                                        </p:attrNameLst>
                                      </p:cBhvr>
                                      <p:to>
                                        <p:strVal val="visible"/>
                                      </p:to>
                                    </p:set>
                                    <p:anim calcmode="lin" valueType="num">
                                      <p:cBhvr additive="base">
                                        <p:cTn id="19" dur="500" fill="hold"/>
                                        <p:tgtEl>
                                          <p:spTgt spid="5427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427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4276"/>
                                        </p:tgtEl>
                                        <p:attrNameLst>
                                          <p:attrName>style.visibility</p:attrName>
                                        </p:attrNameLst>
                                      </p:cBhvr>
                                      <p:to>
                                        <p:strVal val="visible"/>
                                      </p:to>
                                    </p:set>
                                    <p:anim calcmode="lin" valueType="num">
                                      <p:cBhvr additive="base">
                                        <p:cTn id="23" dur="500" fill="hold"/>
                                        <p:tgtEl>
                                          <p:spTgt spid="54276"/>
                                        </p:tgtEl>
                                        <p:attrNameLst>
                                          <p:attrName>ppt_x</p:attrName>
                                        </p:attrNameLst>
                                      </p:cBhvr>
                                      <p:tavLst>
                                        <p:tav tm="0">
                                          <p:val>
                                            <p:strVal val="#ppt_x"/>
                                          </p:val>
                                        </p:tav>
                                        <p:tav tm="100000">
                                          <p:val>
                                            <p:strVal val="#ppt_x"/>
                                          </p:val>
                                        </p:tav>
                                      </p:tavLst>
                                    </p:anim>
                                    <p:anim calcmode="lin" valueType="num">
                                      <p:cBhvr additive="base">
                                        <p:cTn id="24" dur="500" fill="hold"/>
                                        <p:tgtEl>
                                          <p:spTgt spid="5427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4275">
                                            <p:txEl>
                                              <p:pRg st="6" end="6"/>
                                            </p:txEl>
                                          </p:spTgt>
                                        </p:tgtEl>
                                        <p:attrNameLst>
                                          <p:attrName>style.visibility</p:attrName>
                                        </p:attrNameLst>
                                      </p:cBhvr>
                                      <p:to>
                                        <p:strVal val="visible"/>
                                      </p:to>
                                    </p:set>
                                    <p:anim calcmode="lin" valueType="num">
                                      <p:cBhvr additive="base">
                                        <p:cTn id="35" dur="500" fill="hold"/>
                                        <p:tgtEl>
                                          <p:spTgt spid="5427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4275">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4278"/>
                                        </p:tgtEl>
                                        <p:attrNameLst>
                                          <p:attrName>style.visibility</p:attrName>
                                        </p:attrNameLst>
                                      </p:cBhvr>
                                      <p:to>
                                        <p:strVal val="visible"/>
                                      </p:to>
                                    </p:set>
                                    <p:anim calcmode="lin" valueType="num">
                                      <p:cBhvr additive="base">
                                        <p:cTn id="39" dur="500" fill="hold"/>
                                        <p:tgtEl>
                                          <p:spTgt spid="54278"/>
                                        </p:tgtEl>
                                        <p:attrNameLst>
                                          <p:attrName>ppt_x</p:attrName>
                                        </p:attrNameLst>
                                      </p:cBhvr>
                                      <p:tavLst>
                                        <p:tav tm="0">
                                          <p:val>
                                            <p:strVal val="#ppt_x"/>
                                          </p:val>
                                        </p:tav>
                                        <p:tav tm="100000">
                                          <p:val>
                                            <p:strVal val="#ppt_x"/>
                                          </p:val>
                                        </p:tav>
                                      </p:tavLst>
                                    </p:anim>
                                    <p:anim calcmode="lin" valueType="num">
                                      <p:cBhvr additive="base">
                                        <p:cTn id="40" dur="500" fill="hold"/>
                                        <p:tgtEl>
                                          <p:spTgt spid="5427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fill="hold"/>
                                        <p:tgtEl>
                                          <p:spTgt spid="10"/>
                                        </p:tgtEl>
                                        <p:attrNameLst>
                                          <p:attrName>ppt_x</p:attrName>
                                        </p:attrNameLst>
                                      </p:cBhvr>
                                      <p:tavLst>
                                        <p:tav tm="0">
                                          <p:val>
                                            <p:strVal val="#ppt_x"/>
                                          </p:val>
                                        </p:tav>
                                        <p:tav tm="100000">
                                          <p:val>
                                            <p:strVal val="#ppt_x"/>
                                          </p:val>
                                        </p:tav>
                                      </p:tavLst>
                                    </p:anim>
                                    <p:anim calcmode="lin" valueType="num">
                                      <p:cBhvr additive="base">
                                        <p:cTn id="4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endParaRPr lang="zh-CN" altLang="en-US" dirty="0"/>
          </a:p>
        </p:txBody>
      </p:sp>
      <p:sp>
        <p:nvSpPr>
          <p:cNvPr id="55299" name="Rectangle 3"/>
          <p:cNvSpPr>
            <a:spLocks noGrp="1" noChangeArrowheads="1"/>
          </p:cNvSpPr>
          <p:nvPr>
            <p:ph type="body" idx="1"/>
          </p:nvPr>
        </p:nvSpPr>
        <p:spPr/>
        <p:txBody>
          <a:bodyPr>
            <a:normAutofit/>
          </a:bodyPr>
          <a:lstStyle/>
          <a:p>
            <a:pPr lvl="1"/>
            <a:r>
              <a:rPr lang="en-US" altLang="zh-CN" dirty="0" smtClean="0">
                <a:solidFill>
                  <a:srgbClr val="0000FF"/>
                </a:solidFill>
              </a:rPr>
              <a:t>4)</a:t>
            </a:r>
            <a:r>
              <a:rPr lang="zh-CN" altLang="en-US" dirty="0" smtClean="0">
                <a:solidFill>
                  <a:srgbClr val="0000FF"/>
                </a:solidFill>
              </a:rPr>
              <a:t>若两码元中有一种的能量等于零</a:t>
            </a:r>
            <a:r>
              <a:rPr lang="zh-CN" altLang="en-US" dirty="0" smtClean="0"/>
              <a:t>，如</a:t>
            </a:r>
            <a:r>
              <a:rPr lang="en-US" altLang="zh-CN" dirty="0" smtClean="0">
                <a:solidFill>
                  <a:srgbClr val="0000FF"/>
                </a:solidFill>
              </a:rPr>
              <a:t>2ASK</a:t>
            </a:r>
            <a:r>
              <a:rPr lang="zh-CN" altLang="en-US" dirty="0" smtClean="0">
                <a:solidFill>
                  <a:srgbClr val="0000FF"/>
                </a:solidFill>
              </a:rPr>
              <a:t>信</a:t>
            </a:r>
            <a:r>
              <a:rPr lang="zh-CN" altLang="en-US" dirty="0" smtClean="0"/>
              <a:t>号，则</a:t>
            </a:r>
          </a:p>
          <a:p>
            <a:pPr lvl="2">
              <a:buNone/>
            </a:pPr>
            <a:r>
              <a:rPr lang="en-US" altLang="zh-CN" sz="2400" dirty="0" smtClean="0"/>
              <a:t>                              </a:t>
            </a:r>
            <a:r>
              <a:rPr lang="zh-CN" altLang="en-US" sz="2400" dirty="0" smtClean="0"/>
              <a:t>，则误码率为</a:t>
            </a:r>
          </a:p>
          <a:p>
            <a:pPr lvl="2"/>
            <a:endParaRPr lang="zh-CN" altLang="en-US" dirty="0" smtClean="0"/>
          </a:p>
          <a:p>
            <a:endParaRPr lang="zh-CN" altLang="en-US" dirty="0" smtClean="0"/>
          </a:p>
          <a:p>
            <a:r>
              <a:rPr lang="zh-CN" altLang="en-US" dirty="0" smtClean="0"/>
              <a:t>比较以上</a:t>
            </a:r>
            <a:r>
              <a:rPr lang="en-US" altLang="zh-CN" dirty="0" smtClean="0"/>
              <a:t>3</a:t>
            </a:r>
            <a:r>
              <a:rPr lang="zh-CN" altLang="en-US" dirty="0" smtClean="0"/>
              <a:t>式</a:t>
            </a:r>
            <a:r>
              <a:rPr lang="en-US" altLang="zh-CN" dirty="0" smtClean="0"/>
              <a:t>(</a:t>
            </a:r>
            <a:r>
              <a:rPr lang="en-US" altLang="zh-CN" dirty="0" smtClean="0">
                <a:solidFill>
                  <a:srgbClr val="0000FF"/>
                </a:solidFill>
              </a:rPr>
              <a:t>2PSK/</a:t>
            </a:r>
            <a:r>
              <a:rPr lang="en-US" altLang="zh-CN" dirty="0">
                <a:solidFill>
                  <a:srgbClr val="0000FF"/>
                </a:solidFill>
              </a:rPr>
              <a:t> </a:t>
            </a:r>
            <a:r>
              <a:rPr lang="en-US" altLang="zh-CN" dirty="0" smtClean="0">
                <a:solidFill>
                  <a:srgbClr val="0000FF"/>
                </a:solidFill>
              </a:rPr>
              <a:t>2FSK/</a:t>
            </a:r>
            <a:r>
              <a:rPr lang="en-US" altLang="zh-CN" dirty="0">
                <a:solidFill>
                  <a:srgbClr val="0000FF"/>
                </a:solidFill>
              </a:rPr>
              <a:t> 2ASK</a:t>
            </a:r>
            <a:r>
              <a:rPr lang="en-US" altLang="zh-CN" dirty="0" smtClean="0"/>
              <a:t>)</a:t>
            </a:r>
            <a:r>
              <a:rPr lang="zh-CN" altLang="en-US" dirty="0" smtClean="0"/>
              <a:t>可见：</a:t>
            </a:r>
            <a:endParaRPr lang="en-US" altLang="zh-CN" dirty="0" smtClean="0"/>
          </a:p>
          <a:p>
            <a:r>
              <a:rPr lang="zh-CN" altLang="en-US" dirty="0" smtClean="0"/>
              <a:t>它们之间的性能差</a:t>
            </a:r>
            <a:r>
              <a:rPr lang="en-US" altLang="zh-CN" dirty="0" smtClean="0"/>
              <a:t>3dB</a:t>
            </a:r>
            <a:r>
              <a:rPr lang="zh-CN" altLang="en-US" dirty="0" smtClean="0"/>
              <a:t>，即</a:t>
            </a:r>
            <a:r>
              <a:rPr lang="en-US" altLang="zh-CN" dirty="0" smtClean="0"/>
              <a:t>2ASK</a:t>
            </a:r>
            <a:r>
              <a:rPr lang="zh-CN" altLang="en-US" dirty="0" smtClean="0"/>
              <a:t>信号的性能比</a:t>
            </a:r>
            <a:r>
              <a:rPr lang="en-US" altLang="zh-CN" dirty="0" smtClean="0"/>
              <a:t>2FSK</a:t>
            </a:r>
            <a:r>
              <a:rPr lang="zh-CN" altLang="en-US" dirty="0" smtClean="0"/>
              <a:t>信号的性能差</a:t>
            </a:r>
            <a:r>
              <a:rPr lang="en-US" altLang="zh-CN" dirty="0" smtClean="0"/>
              <a:t>3dB</a:t>
            </a:r>
            <a:r>
              <a:rPr lang="zh-CN" altLang="en-US" dirty="0" smtClean="0"/>
              <a:t>，而</a:t>
            </a:r>
            <a:r>
              <a:rPr lang="en-US" altLang="zh-CN" dirty="0" smtClean="0"/>
              <a:t>2FSK</a:t>
            </a:r>
            <a:r>
              <a:rPr lang="zh-CN" altLang="en-US" dirty="0" smtClean="0"/>
              <a:t>信号的性能又比</a:t>
            </a:r>
            <a:r>
              <a:rPr lang="en-US" altLang="zh-CN" dirty="0" smtClean="0"/>
              <a:t>2PSK</a:t>
            </a:r>
            <a:r>
              <a:rPr lang="zh-CN" altLang="en-US" dirty="0" smtClean="0"/>
              <a:t>信号的性能差</a:t>
            </a:r>
            <a:r>
              <a:rPr lang="en-US" altLang="zh-CN" dirty="0" smtClean="0"/>
              <a:t>3dB</a:t>
            </a:r>
            <a:r>
              <a:rPr lang="zh-CN" altLang="en-US" dirty="0" smtClean="0"/>
              <a:t>。</a:t>
            </a:r>
            <a:endParaRPr lang="zh-CN" altLang="en-US" dirty="0"/>
          </a:p>
        </p:txBody>
      </p:sp>
      <p:sp>
        <p:nvSpPr>
          <p:cNvPr id="8" name="灯片编号占位符 5"/>
          <p:cNvSpPr>
            <a:spLocks noGrp="1"/>
          </p:cNvSpPr>
          <p:nvPr>
            <p:ph type="sldNum" sz="quarter" idx="12"/>
          </p:nvPr>
        </p:nvSpPr>
        <p:spPr/>
        <p:txBody>
          <a:bodyPr/>
          <a:lstStyle/>
          <a:p>
            <a:fld id="{6C7D469D-4B8F-4F7C-944B-55AD61A37FC0}" type="slidenum">
              <a:rPr lang="en-US" altLang="zh-CN" smtClean="0"/>
              <a:pPr/>
              <a:t>39</a:t>
            </a:fld>
            <a:endParaRPr lang="en-US" altLang="zh-CN"/>
          </a:p>
        </p:txBody>
      </p:sp>
      <p:sp>
        <p:nvSpPr>
          <p:cNvPr id="55301" name="Rectangle 5"/>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5300" name="Object 4"/>
          <p:cNvGraphicFramePr>
            <a:graphicFrameLocks noChangeAspect="1"/>
          </p:cNvGraphicFramePr>
          <p:nvPr/>
        </p:nvGraphicFramePr>
        <p:xfrm>
          <a:off x="1475656" y="1628800"/>
          <a:ext cx="2249487" cy="700088"/>
        </p:xfrm>
        <a:graphic>
          <a:graphicData uri="http://schemas.openxmlformats.org/presentationml/2006/ole">
            <mc:AlternateContent xmlns:mc="http://schemas.openxmlformats.org/markup-compatibility/2006">
              <mc:Choice xmlns:v="urn:schemas-microsoft-com:vml" Requires="v">
                <p:oleObj spid="_x0000_s201869" name="公式" r:id="rId3" imgW="1256755" imgH="393529" progId="Equation.3">
                  <p:embed/>
                </p:oleObj>
              </mc:Choice>
              <mc:Fallback>
                <p:oleObj name="公式" r:id="rId3" imgW="1256755" imgH="393529" progId="Equation.3">
                  <p:embed/>
                  <p:pic>
                    <p:nvPicPr>
                      <p:cNvPr id="0" name="Picture 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1628800"/>
                        <a:ext cx="2249487" cy="700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3" name="Rectangle 7"/>
          <p:cNvSpPr>
            <a:spLocks noChangeArrowheads="1"/>
          </p:cNvSpPr>
          <p:nvPr/>
        </p:nvSpPr>
        <p:spPr bwMode="auto">
          <a:xfrm>
            <a:off x="0" y="31765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5302" name="Object 6"/>
          <p:cNvGraphicFramePr>
            <a:graphicFrameLocks noChangeAspect="1"/>
          </p:cNvGraphicFramePr>
          <p:nvPr/>
        </p:nvGraphicFramePr>
        <p:xfrm>
          <a:off x="1907704" y="2348880"/>
          <a:ext cx="3914775" cy="823912"/>
        </p:xfrm>
        <a:graphic>
          <a:graphicData uri="http://schemas.openxmlformats.org/presentationml/2006/ole">
            <mc:AlternateContent xmlns:mc="http://schemas.openxmlformats.org/markup-compatibility/2006">
              <mc:Choice xmlns:v="urn:schemas-microsoft-com:vml" Requires="v">
                <p:oleObj spid="_x0000_s201870" name="公式" r:id="rId5" imgW="2400300" imgH="508000" progId="Equation.3">
                  <p:embed/>
                </p:oleObj>
              </mc:Choice>
              <mc:Fallback>
                <p:oleObj name="公式" r:id="rId5" imgW="2400300" imgH="508000" progId="Equation.3">
                  <p:embed/>
                  <p:pic>
                    <p:nvPicPr>
                      <p:cNvPr id="0" name="Picture 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7704" y="2348880"/>
                        <a:ext cx="3914775" cy="823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299">
                                            <p:txEl>
                                              <p:pRg st="4" end="4"/>
                                            </p:txEl>
                                          </p:spTgt>
                                        </p:tgtEl>
                                        <p:attrNameLst>
                                          <p:attrName>style.visibility</p:attrName>
                                        </p:attrNameLst>
                                      </p:cBhvr>
                                      <p:to>
                                        <p:strVal val="visible"/>
                                      </p:to>
                                    </p:set>
                                    <p:anim calcmode="lin" valueType="num">
                                      <p:cBhvr additive="base">
                                        <p:cTn id="7" dur="500" fill="hold"/>
                                        <p:tgtEl>
                                          <p:spTgt spid="5529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299">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5299">
                                            <p:txEl>
                                              <p:pRg st="5" end="5"/>
                                            </p:txEl>
                                          </p:spTgt>
                                        </p:tgtEl>
                                        <p:attrNameLst>
                                          <p:attrName>style.visibility</p:attrName>
                                        </p:attrNameLst>
                                      </p:cBhvr>
                                      <p:to>
                                        <p:strVal val="visible"/>
                                      </p:to>
                                    </p:set>
                                    <p:anim calcmode="lin" valueType="num">
                                      <p:cBhvr additive="base">
                                        <p:cTn id="11" dur="500" fill="hold"/>
                                        <p:tgtEl>
                                          <p:spTgt spid="55299">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52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第</a:t>
            </a:r>
            <a:r>
              <a:rPr lang="en-US" altLang="zh-CN" sz="3600" dirty="0" smtClean="0"/>
              <a:t>10</a:t>
            </a:r>
            <a:r>
              <a:rPr lang="zh-CN" altLang="en-US" sz="3600" dirty="0" smtClean="0"/>
              <a:t>章 数字信号最佳接收</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solidFill>
                  <a:srgbClr val="FF0000"/>
                </a:solidFill>
              </a:rPr>
              <a:t>10.1 </a:t>
            </a:r>
            <a:r>
              <a:rPr lang="zh-CN" altLang="en-US" dirty="0" smtClean="0">
                <a:solidFill>
                  <a:srgbClr val="FF0000"/>
                </a:solidFill>
              </a:rPr>
              <a:t>数字信号的统计特性</a:t>
            </a:r>
          </a:p>
          <a:p>
            <a:r>
              <a:rPr lang="en-US" altLang="zh-CN" dirty="0" smtClean="0"/>
              <a:t>10.2 </a:t>
            </a:r>
            <a:r>
              <a:rPr lang="zh-CN" altLang="en-US" dirty="0" smtClean="0"/>
              <a:t>数字信号的最佳接收</a:t>
            </a:r>
          </a:p>
          <a:p>
            <a:r>
              <a:rPr lang="en-US" altLang="zh-CN" dirty="0" smtClean="0"/>
              <a:t>10.3 </a:t>
            </a:r>
            <a:r>
              <a:rPr lang="zh-CN" altLang="en-US" dirty="0" smtClean="0"/>
              <a:t>确知数字信号的最佳接收机</a:t>
            </a:r>
          </a:p>
          <a:p>
            <a:r>
              <a:rPr lang="en-US" altLang="zh-CN" dirty="0" smtClean="0"/>
              <a:t>10.4 </a:t>
            </a:r>
            <a:r>
              <a:rPr lang="zh-CN" altLang="en-US" dirty="0" smtClean="0"/>
              <a:t>确知数字信号最佳接收的误码率</a:t>
            </a:r>
          </a:p>
          <a:p>
            <a:r>
              <a:rPr lang="en-US" altLang="zh-CN" dirty="0" smtClean="0"/>
              <a:t>10.5 </a:t>
            </a:r>
            <a:r>
              <a:rPr lang="zh-CN" altLang="en-US" dirty="0" smtClean="0"/>
              <a:t>随相数字信号的最佳接收</a:t>
            </a:r>
            <a:endParaRPr lang="en-US" altLang="zh-CN" dirty="0" smtClean="0"/>
          </a:p>
          <a:p>
            <a:r>
              <a:rPr lang="en-US" altLang="zh-CN" dirty="0" smtClean="0"/>
              <a:t>10.6 </a:t>
            </a:r>
            <a:r>
              <a:rPr lang="zh-CN" altLang="en-US" dirty="0" smtClean="0"/>
              <a:t>起伏数字信号的最佳接收</a:t>
            </a:r>
          </a:p>
          <a:p>
            <a:r>
              <a:rPr lang="en-US" altLang="zh-CN" dirty="0" smtClean="0"/>
              <a:t>10.7 </a:t>
            </a:r>
            <a:r>
              <a:rPr lang="zh-CN" altLang="en-US" dirty="0" smtClean="0"/>
              <a:t>实际接收机和最佳接收机的性能比较</a:t>
            </a:r>
          </a:p>
          <a:p>
            <a:r>
              <a:rPr lang="en-US" altLang="zh-CN" dirty="0" smtClean="0"/>
              <a:t>10.8 </a:t>
            </a:r>
            <a:r>
              <a:rPr lang="zh-CN" altLang="en-US" dirty="0" smtClean="0"/>
              <a:t>数字信号的匹配滤波接收法</a:t>
            </a:r>
          </a:p>
          <a:p>
            <a:r>
              <a:rPr lang="en-US" altLang="zh-CN" dirty="0" smtClean="0"/>
              <a:t>10.9 </a:t>
            </a:r>
            <a:r>
              <a:rPr lang="zh-CN" altLang="en-US" dirty="0" smtClean="0"/>
              <a:t>最佳基带传输系统</a:t>
            </a:r>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a:bodyPr>
          <a:lstStyle/>
          <a:p>
            <a:r>
              <a:rPr lang="zh-CN" altLang="en-US" dirty="0" smtClean="0">
                <a:solidFill>
                  <a:srgbClr val="0000FF"/>
                </a:solidFill>
              </a:rPr>
              <a:t>多进制通信系统</a:t>
            </a:r>
            <a:endParaRPr lang="zh-CN" altLang="en-US" dirty="0">
              <a:solidFill>
                <a:srgbClr val="0000FF"/>
              </a:solidFill>
            </a:endParaRPr>
          </a:p>
        </p:txBody>
      </p:sp>
      <p:sp>
        <p:nvSpPr>
          <p:cNvPr id="56323" name="Rectangle 3"/>
          <p:cNvSpPr>
            <a:spLocks noGrp="1" noChangeArrowheads="1"/>
          </p:cNvSpPr>
          <p:nvPr>
            <p:ph type="body" idx="1"/>
          </p:nvPr>
        </p:nvSpPr>
        <p:spPr>
          <a:xfrm>
            <a:off x="539552" y="1196752"/>
            <a:ext cx="8064896" cy="5256584"/>
          </a:xfrm>
        </p:spPr>
        <p:txBody>
          <a:bodyPr>
            <a:normAutofit lnSpcReduction="10000"/>
          </a:bodyPr>
          <a:lstStyle/>
          <a:p>
            <a:r>
              <a:rPr lang="zh-CN" altLang="en-US" dirty="0" smtClean="0"/>
              <a:t>若不同码元的信号</a:t>
            </a:r>
            <a:r>
              <a:rPr lang="zh-CN" altLang="en-US" dirty="0" smtClean="0">
                <a:solidFill>
                  <a:srgbClr val="0000FF"/>
                </a:solidFill>
              </a:rPr>
              <a:t>正交</a:t>
            </a:r>
            <a:r>
              <a:rPr lang="zh-CN" altLang="en-US" dirty="0" smtClean="0"/>
              <a:t>，且</a:t>
            </a:r>
            <a:r>
              <a:rPr lang="zh-CN" altLang="en-US" dirty="0" smtClean="0">
                <a:solidFill>
                  <a:srgbClr val="0000FF"/>
                </a:solidFill>
              </a:rPr>
              <a:t>先验概率相等</a:t>
            </a:r>
            <a:r>
              <a:rPr lang="zh-CN" altLang="en-US" dirty="0" smtClean="0"/>
              <a:t>，</a:t>
            </a:r>
            <a:r>
              <a:rPr lang="zh-CN" altLang="en-US" dirty="0" smtClean="0">
                <a:solidFill>
                  <a:srgbClr val="0000FF"/>
                </a:solidFill>
              </a:rPr>
              <a:t>能量也相等</a:t>
            </a:r>
            <a:r>
              <a:rPr lang="zh-CN" altLang="en-US" dirty="0" smtClean="0"/>
              <a:t>，则其</a:t>
            </a:r>
            <a:r>
              <a:rPr lang="zh-CN" altLang="en-US" dirty="0" smtClean="0">
                <a:solidFill>
                  <a:srgbClr val="C00000"/>
                </a:solidFill>
              </a:rPr>
              <a:t>最佳误码率</a:t>
            </a:r>
            <a:r>
              <a:rPr lang="zh-CN" altLang="en-US" dirty="0" smtClean="0"/>
              <a:t>如下：</a:t>
            </a:r>
          </a:p>
          <a:p>
            <a:pPr lvl="2"/>
            <a:endParaRPr lang="zh-CN" altLang="en-US" dirty="0" smtClean="0"/>
          </a:p>
          <a:p>
            <a:pPr lvl="2"/>
            <a:endParaRPr lang="zh-CN" altLang="en-US" dirty="0" smtClean="0"/>
          </a:p>
          <a:p>
            <a:pPr lvl="2"/>
            <a:endParaRPr lang="zh-CN" altLang="en-US" dirty="0" smtClean="0"/>
          </a:p>
          <a:p>
            <a:pPr lvl="1">
              <a:buFont typeface="Wingdings" pitchFamily="2" charset="2"/>
              <a:buNone/>
            </a:pPr>
            <a:r>
              <a:rPr lang="zh-CN" altLang="en-US" dirty="0" smtClean="0"/>
              <a:t>	式中，</a:t>
            </a:r>
            <a:r>
              <a:rPr lang="en-US" altLang="zh-CN" i="1" dirty="0" smtClean="0"/>
              <a:t> M </a:t>
            </a:r>
            <a:r>
              <a:rPr lang="zh-CN" altLang="en-US" i="1" dirty="0" smtClean="0"/>
              <a:t>－ </a:t>
            </a:r>
            <a:r>
              <a:rPr lang="zh-CN" altLang="en-US" dirty="0" smtClean="0"/>
              <a:t>进制数；</a:t>
            </a:r>
            <a:endParaRPr lang="zh-CN" altLang="en-US" i="1" dirty="0" smtClean="0"/>
          </a:p>
          <a:p>
            <a:pPr lvl="1">
              <a:buFont typeface="Wingdings" pitchFamily="2" charset="2"/>
              <a:buNone/>
            </a:pPr>
            <a:r>
              <a:rPr lang="zh-CN" altLang="en-US" i="1" dirty="0" smtClean="0"/>
              <a:t>		   </a:t>
            </a:r>
            <a:r>
              <a:rPr lang="en-US" altLang="zh-CN" i="1" dirty="0" smtClean="0"/>
              <a:t>E </a:t>
            </a:r>
            <a:r>
              <a:rPr lang="zh-CN" altLang="en-US" i="1" dirty="0" smtClean="0"/>
              <a:t>－ </a:t>
            </a:r>
            <a:r>
              <a:rPr lang="en-US" altLang="zh-CN" i="1" dirty="0" smtClean="0"/>
              <a:t>M </a:t>
            </a:r>
            <a:r>
              <a:rPr lang="zh-CN" altLang="en-US" dirty="0" smtClean="0"/>
              <a:t>进制码元能量；</a:t>
            </a:r>
          </a:p>
          <a:p>
            <a:pPr lvl="1">
              <a:buFont typeface="Wingdings" pitchFamily="2" charset="2"/>
              <a:buNone/>
            </a:pPr>
            <a:r>
              <a:rPr lang="zh-CN" altLang="en-US" dirty="0" smtClean="0"/>
              <a:t>		  </a:t>
            </a:r>
            <a:r>
              <a:rPr lang="en-US" altLang="zh-CN" i="1" dirty="0" smtClean="0"/>
              <a:t>n</a:t>
            </a:r>
            <a:r>
              <a:rPr lang="en-US" altLang="zh-CN" baseline="-25000" dirty="0" smtClean="0"/>
              <a:t>0 </a:t>
            </a:r>
            <a:r>
              <a:rPr lang="en-US" altLang="zh-CN" dirty="0" smtClean="0"/>
              <a:t> </a:t>
            </a:r>
            <a:r>
              <a:rPr lang="zh-CN" altLang="en-US" dirty="0" smtClean="0"/>
              <a:t>－ 单边噪声功率谱密度。</a:t>
            </a:r>
          </a:p>
          <a:p>
            <a:r>
              <a:rPr lang="zh-CN" altLang="en-US" dirty="0" smtClean="0"/>
              <a:t>一</a:t>
            </a:r>
            <a:r>
              <a:rPr lang="en-US" altLang="zh-CN" i="1" dirty="0" smtClean="0"/>
              <a:t>M </a:t>
            </a:r>
            <a:r>
              <a:rPr lang="zh-CN" altLang="en-US" dirty="0" smtClean="0"/>
              <a:t>进制码元中含有比特数</a:t>
            </a:r>
            <a:r>
              <a:rPr lang="en-US" altLang="zh-CN" i="1" dirty="0" smtClean="0"/>
              <a:t>k </a:t>
            </a:r>
            <a:r>
              <a:rPr lang="en-US" altLang="zh-CN" dirty="0" smtClean="0"/>
              <a:t>=log</a:t>
            </a:r>
            <a:r>
              <a:rPr lang="en-US" altLang="zh-CN" baseline="-25000" dirty="0" smtClean="0"/>
              <a:t>2</a:t>
            </a:r>
            <a:r>
              <a:rPr lang="en-US" altLang="zh-CN" i="1" dirty="0" smtClean="0"/>
              <a:t>M</a:t>
            </a:r>
            <a:r>
              <a:rPr lang="zh-CN" altLang="en-US" dirty="0" smtClean="0"/>
              <a:t>，故每个比特的能量等于</a:t>
            </a:r>
          </a:p>
          <a:p>
            <a:r>
              <a:rPr lang="zh-CN" altLang="en-US" dirty="0" smtClean="0"/>
              <a:t>则</a:t>
            </a:r>
            <a:r>
              <a:rPr lang="zh-CN" altLang="en-US" dirty="0" smtClean="0">
                <a:solidFill>
                  <a:srgbClr val="0000FF"/>
                </a:solidFill>
              </a:rPr>
              <a:t>每比特的信噪比</a:t>
            </a:r>
            <a:r>
              <a:rPr lang="zh-CN" altLang="en-US" dirty="0" smtClean="0"/>
              <a:t>为	</a:t>
            </a:r>
            <a:endParaRPr lang="zh-CN" altLang="en-US" dirty="0"/>
          </a:p>
        </p:txBody>
      </p:sp>
      <p:sp>
        <p:nvSpPr>
          <p:cNvPr id="10" name="灯片编号占位符 5"/>
          <p:cNvSpPr>
            <a:spLocks noGrp="1"/>
          </p:cNvSpPr>
          <p:nvPr>
            <p:ph type="sldNum" sz="quarter" idx="12"/>
          </p:nvPr>
        </p:nvSpPr>
        <p:spPr/>
        <p:txBody>
          <a:bodyPr/>
          <a:lstStyle/>
          <a:p>
            <a:fld id="{F4838E7E-A4BE-44E0-BD33-76143B8B03E4}" type="slidenum">
              <a:rPr lang="en-US" altLang="zh-CN" smtClean="0"/>
              <a:pPr/>
              <a:t>40</a:t>
            </a:fld>
            <a:endParaRPr lang="en-US" altLang="zh-CN"/>
          </a:p>
        </p:txBody>
      </p:sp>
      <p:sp>
        <p:nvSpPr>
          <p:cNvPr id="56325" name="Rectangle 5"/>
          <p:cNvSpPr>
            <a:spLocks noChangeArrowheads="1"/>
          </p:cNvSpPr>
          <p:nvPr/>
        </p:nvSpPr>
        <p:spPr bwMode="auto">
          <a:xfrm>
            <a:off x="0" y="31432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6324" name="Object 4"/>
          <p:cNvGraphicFramePr>
            <a:graphicFrameLocks noChangeAspect="1"/>
          </p:cNvGraphicFramePr>
          <p:nvPr/>
        </p:nvGraphicFramePr>
        <p:xfrm>
          <a:off x="1115616" y="2051254"/>
          <a:ext cx="6408712" cy="1161722"/>
        </p:xfrm>
        <a:graphic>
          <a:graphicData uri="http://schemas.openxmlformats.org/presentationml/2006/ole">
            <mc:AlternateContent xmlns:mc="http://schemas.openxmlformats.org/markup-compatibility/2006">
              <mc:Choice xmlns:v="urn:schemas-microsoft-com:vml" Requires="v">
                <p:oleObj spid="_x0000_s202961" name="公式" r:id="rId3" imgW="3149600" imgH="571500" progId="Equation.3">
                  <p:embed/>
                </p:oleObj>
              </mc:Choice>
              <mc:Fallback>
                <p:oleObj name="公式" r:id="rId3" imgW="3149600" imgH="571500" progId="Equation.3">
                  <p:embed/>
                  <p:pic>
                    <p:nvPicPr>
                      <p:cNvPr id="0" name="Picture 1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2051254"/>
                        <a:ext cx="6408712" cy="116172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27" name="Rectangle 7"/>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6326" name="Object 6"/>
          <p:cNvGraphicFramePr>
            <a:graphicFrameLocks noChangeAspect="1"/>
          </p:cNvGraphicFramePr>
          <p:nvPr>
            <p:extLst>
              <p:ext uri="{D42A27DB-BD31-4B8C-83A1-F6EECF244321}">
                <p14:modId xmlns:p14="http://schemas.microsoft.com/office/powerpoint/2010/main" val="2332368587"/>
              </p:ext>
            </p:extLst>
          </p:nvPr>
        </p:nvGraphicFramePr>
        <p:xfrm>
          <a:off x="3419872" y="5157192"/>
          <a:ext cx="1946924" cy="432048"/>
        </p:xfrm>
        <a:graphic>
          <a:graphicData uri="http://schemas.openxmlformats.org/presentationml/2006/ole">
            <mc:AlternateContent xmlns:mc="http://schemas.openxmlformats.org/markup-compatibility/2006">
              <mc:Choice xmlns:v="urn:schemas-microsoft-com:vml" Requires="v">
                <p:oleObj spid="_x0000_s202962" name="公式" r:id="rId5" imgW="1028700" imgH="228600" progId="Equation.3">
                  <p:embed/>
                </p:oleObj>
              </mc:Choice>
              <mc:Fallback>
                <p:oleObj name="公式" r:id="rId5" imgW="1028700" imgH="228600" progId="Equation.3">
                  <p:embed/>
                  <p:pic>
                    <p:nvPicPr>
                      <p:cNvPr id="0" name="Picture 1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872" y="5157192"/>
                        <a:ext cx="1946924" cy="432048"/>
                      </a:xfrm>
                      <a:prstGeom prst="rect">
                        <a:avLst/>
                      </a:prstGeom>
                      <a:noFill/>
                    </p:spPr>
                  </p:pic>
                </p:oleObj>
              </mc:Fallback>
            </mc:AlternateContent>
          </a:graphicData>
        </a:graphic>
      </p:graphicFrame>
      <p:sp>
        <p:nvSpPr>
          <p:cNvPr id="56329" name="Rectangle 9"/>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6328" name="Object 8"/>
          <p:cNvGraphicFramePr>
            <a:graphicFrameLocks noChangeAspect="1"/>
          </p:cNvGraphicFramePr>
          <p:nvPr/>
        </p:nvGraphicFramePr>
        <p:xfrm>
          <a:off x="4211960" y="5589240"/>
          <a:ext cx="2835275" cy="876300"/>
        </p:xfrm>
        <a:graphic>
          <a:graphicData uri="http://schemas.openxmlformats.org/presentationml/2006/ole">
            <mc:AlternateContent xmlns:mc="http://schemas.openxmlformats.org/markup-compatibility/2006">
              <mc:Choice xmlns:v="urn:schemas-microsoft-com:vml" Requires="v">
                <p:oleObj spid="_x0000_s202963" name="公式" r:id="rId7" imgW="1447172" imgH="444307" progId="Equation.3">
                  <p:embed/>
                </p:oleObj>
              </mc:Choice>
              <mc:Fallback>
                <p:oleObj name="公式" r:id="rId7" imgW="1447172" imgH="444307" progId="Equation.3">
                  <p:embed/>
                  <p:pic>
                    <p:nvPicPr>
                      <p:cNvPr id="0" name="Picture 1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1960" y="5589240"/>
                        <a:ext cx="2835275"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323">
                                            <p:txEl>
                                              <p:pRg st="7" end="7"/>
                                            </p:txEl>
                                          </p:spTgt>
                                        </p:tgtEl>
                                        <p:attrNameLst>
                                          <p:attrName>style.visibility</p:attrName>
                                        </p:attrNameLst>
                                      </p:cBhvr>
                                      <p:to>
                                        <p:strVal val="visible"/>
                                      </p:to>
                                    </p:set>
                                    <p:anim calcmode="lin" valueType="num">
                                      <p:cBhvr additive="base">
                                        <p:cTn id="7" dur="500" fill="hold"/>
                                        <p:tgtEl>
                                          <p:spTgt spid="5632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6326"/>
                                        </p:tgtEl>
                                        <p:attrNameLst>
                                          <p:attrName>style.visibility</p:attrName>
                                        </p:attrNameLst>
                                      </p:cBhvr>
                                      <p:to>
                                        <p:strVal val="visible"/>
                                      </p:to>
                                    </p:set>
                                    <p:anim calcmode="lin" valueType="num">
                                      <p:cBhvr additive="base">
                                        <p:cTn id="11" dur="500" fill="hold"/>
                                        <p:tgtEl>
                                          <p:spTgt spid="56326"/>
                                        </p:tgtEl>
                                        <p:attrNameLst>
                                          <p:attrName>ppt_x</p:attrName>
                                        </p:attrNameLst>
                                      </p:cBhvr>
                                      <p:tavLst>
                                        <p:tav tm="0">
                                          <p:val>
                                            <p:strVal val="#ppt_x"/>
                                          </p:val>
                                        </p:tav>
                                        <p:tav tm="100000">
                                          <p:val>
                                            <p:strVal val="#ppt_x"/>
                                          </p:val>
                                        </p:tav>
                                      </p:tavLst>
                                    </p:anim>
                                    <p:anim calcmode="lin" valueType="num">
                                      <p:cBhvr additive="base">
                                        <p:cTn id="12" dur="500" fill="hold"/>
                                        <p:tgtEl>
                                          <p:spTgt spid="5632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6323">
                                            <p:txEl>
                                              <p:pRg st="8" end="8"/>
                                            </p:txEl>
                                          </p:spTgt>
                                        </p:tgtEl>
                                        <p:attrNameLst>
                                          <p:attrName>style.visibility</p:attrName>
                                        </p:attrNameLst>
                                      </p:cBhvr>
                                      <p:to>
                                        <p:strVal val="visible"/>
                                      </p:to>
                                    </p:set>
                                    <p:anim calcmode="lin" valueType="num">
                                      <p:cBhvr additive="base">
                                        <p:cTn id="17" dur="500" fill="hold"/>
                                        <p:tgtEl>
                                          <p:spTgt spid="56323">
                                            <p:txEl>
                                              <p:pRg st="8" end="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6323">
                                            <p:txEl>
                                              <p:pRg st="8" end="8"/>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6328"/>
                                        </p:tgtEl>
                                        <p:attrNameLst>
                                          <p:attrName>style.visibility</p:attrName>
                                        </p:attrNameLst>
                                      </p:cBhvr>
                                      <p:to>
                                        <p:strVal val="visible"/>
                                      </p:to>
                                    </p:set>
                                    <p:anim calcmode="lin" valueType="num">
                                      <p:cBhvr additive="base">
                                        <p:cTn id="21" dur="500" fill="hold"/>
                                        <p:tgtEl>
                                          <p:spTgt spid="56328"/>
                                        </p:tgtEl>
                                        <p:attrNameLst>
                                          <p:attrName>ppt_x</p:attrName>
                                        </p:attrNameLst>
                                      </p:cBhvr>
                                      <p:tavLst>
                                        <p:tav tm="0">
                                          <p:val>
                                            <p:strVal val="#ppt_x"/>
                                          </p:val>
                                        </p:tav>
                                        <p:tav tm="100000">
                                          <p:val>
                                            <p:strVal val="#ppt_x"/>
                                          </p:val>
                                        </p:tav>
                                      </p:tavLst>
                                    </p:anim>
                                    <p:anim calcmode="lin" valueType="num">
                                      <p:cBhvr additive="base">
                                        <p:cTn id="22" dur="500" fill="hold"/>
                                        <p:tgtEl>
                                          <p:spTgt spid="563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dirty="0" smtClean="0">
                <a:solidFill>
                  <a:srgbClr val="0000FF"/>
                </a:solidFill>
              </a:rPr>
              <a:t>误码率</a:t>
            </a:r>
            <a:r>
              <a:rPr lang="en-US" altLang="zh-CN" i="1" dirty="0" err="1" smtClean="0">
                <a:solidFill>
                  <a:srgbClr val="0000FF"/>
                </a:solidFill>
              </a:rPr>
              <a:t>P</a:t>
            </a:r>
            <a:r>
              <a:rPr lang="en-US" altLang="zh-CN" i="1" baseline="-25000" dirty="0" err="1" smtClean="0">
                <a:solidFill>
                  <a:srgbClr val="0000FF"/>
                </a:solidFill>
              </a:rPr>
              <a:t>e</a:t>
            </a:r>
            <a:r>
              <a:rPr lang="zh-CN" altLang="en-US" dirty="0" smtClean="0">
                <a:solidFill>
                  <a:srgbClr val="0000FF"/>
                </a:solidFill>
              </a:rPr>
              <a:t>与</a:t>
            </a:r>
            <a:r>
              <a:rPr lang="en-US" altLang="zh-CN" i="1" dirty="0" err="1" smtClean="0">
                <a:solidFill>
                  <a:srgbClr val="0000FF"/>
                </a:solidFill>
              </a:rPr>
              <a:t>E</a:t>
            </a:r>
            <a:r>
              <a:rPr lang="en-US" altLang="zh-CN" i="1" baseline="-25000" dirty="0" err="1" smtClean="0">
                <a:solidFill>
                  <a:srgbClr val="0000FF"/>
                </a:solidFill>
              </a:rPr>
              <a:t>b</a:t>
            </a:r>
            <a:r>
              <a:rPr lang="en-US" altLang="zh-CN" dirty="0" smtClean="0">
                <a:solidFill>
                  <a:srgbClr val="0000FF"/>
                </a:solidFill>
              </a:rPr>
              <a:t>/</a:t>
            </a:r>
            <a:r>
              <a:rPr lang="en-US" altLang="zh-CN" i="1" dirty="0" smtClean="0">
                <a:solidFill>
                  <a:srgbClr val="0000FF"/>
                </a:solidFill>
              </a:rPr>
              <a:t>n</a:t>
            </a:r>
            <a:r>
              <a:rPr lang="en-US" altLang="zh-CN" baseline="-25000" dirty="0" smtClean="0">
                <a:solidFill>
                  <a:srgbClr val="0000FF"/>
                </a:solidFill>
              </a:rPr>
              <a:t>0</a:t>
            </a:r>
            <a:r>
              <a:rPr lang="zh-CN" altLang="en-US" dirty="0" smtClean="0">
                <a:solidFill>
                  <a:srgbClr val="0000FF"/>
                </a:solidFill>
              </a:rPr>
              <a:t>关系曲线</a:t>
            </a:r>
            <a:endParaRPr lang="zh-CN" altLang="en-US" dirty="0">
              <a:solidFill>
                <a:srgbClr val="0000FF"/>
              </a:solidFill>
            </a:endParaRPr>
          </a:p>
        </p:txBody>
      </p:sp>
      <p:sp>
        <p:nvSpPr>
          <p:cNvPr id="57347" name="Rectangle 3"/>
          <p:cNvSpPr>
            <a:spLocks noGrp="1" noChangeArrowheads="1"/>
          </p:cNvSpPr>
          <p:nvPr>
            <p:ph type="body" idx="1"/>
          </p:nvPr>
        </p:nvSpPr>
        <p:spPr>
          <a:xfrm>
            <a:off x="539552" y="1196752"/>
            <a:ext cx="3888432" cy="5040560"/>
          </a:xfrm>
        </p:spPr>
        <p:txBody>
          <a:bodyPr/>
          <a:lstStyle/>
          <a:p>
            <a:r>
              <a:rPr lang="zh-CN" altLang="en-US" dirty="0" smtClean="0"/>
              <a:t>由此曲线看出，对于给定的误码率，当</a:t>
            </a:r>
            <a:r>
              <a:rPr lang="en-US" altLang="zh-CN" i="1" dirty="0" smtClean="0"/>
              <a:t>k</a:t>
            </a:r>
            <a:r>
              <a:rPr lang="zh-CN" altLang="en-US" dirty="0" smtClean="0"/>
              <a:t>增大时，需要的信噪比</a:t>
            </a:r>
            <a:r>
              <a:rPr lang="en-US" altLang="zh-CN" i="1" dirty="0" err="1" smtClean="0"/>
              <a:t>E</a:t>
            </a:r>
            <a:r>
              <a:rPr lang="en-US" altLang="zh-CN" i="1" baseline="-25000" dirty="0" err="1" smtClean="0"/>
              <a:t>b</a:t>
            </a:r>
            <a:r>
              <a:rPr lang="en-US" altLang="zh-CN" dirty="0" smtClean="0"/>
              <a:t>/</a:t>
            </a:r>
            <a:r>
              <a:rPr lang="en-US" altLang="zh-CN" i="1" dirty="0" smtClean="0"/>
              <a:t>n</a:t>
            </a:r>
            <a:r>
              <a:rPr lang="en-US" altLang="zh-CN" baseline="-25000" dirty="0" smtClean="0"/>
              <a:t>0</a:t>
            </a:r>
            <a:r>
              <a:rPr lang="zh-CN" altLang="en-US" dirty="0" smtClean="0"/>
              <a:t>减小。</a:t>
            </a:r>
            <a:endParaRPr lang="en-US" altLang="zh-CN" dirty="0" smtClean="0"/>
          </a:p>
          <a:p>
            <a:r>
              <a:rPr lang="zh-CN" altLang="en-US" dirty="0" smtClean="0"/>
              <a:t>当</a:t>
            </a:r>
            <a:r>
              <a:rPr lang="en-US" altLang="zh-CN" i="1" dirty="0" smtClean="0"/>
              <a:t>k </a:t>
            </a:r>
            <a:r>
              <a:rPr lang="zh-CN" altLang="en-US" dirty="0" smtClean="0"/>
              <a:t>增大到</a:t>
            </a:r>
            <a:r>
              <a:rPr lang="zh-CN" altLang="en-US" dirty="0" smtClean="0">
                <a:sym typeface="Symbol" pitchFamily="18" charset="2"/>
              </a:rPr>
              <a:t></a:t>
            </a:r>
            <a:r>
              <a:rPr lang="zh-CN" altLang="en-US" dirty="0" smtClean="0"/>
              <a:t>，误码率曲线变成一条垂直线；</a:t>
            </a:r>
            <a:endParaRPr lang="en-US" altLang="zh-CN" dirty="0" smtClean="0"/>
          </a:p>
          <a:p>
            <a:r>
              <a:rPr lang="zh-CN" altLang="en-US" dirty="0" smtClean="0"/>
              <a:t>这时只要</a:t>
            </a:r>
            <a:r>
              <a:rPr lang="en-US" altLang="zh-CN" i="1" dirty="0" err="1" smtClean="0"/>
              <a:t>E</a:t>
            </a:r>
            <a:r>
              <a:rPr lang="en-US" altLang="zh-CN" i="1" baseline="-25000" dirty="0" err="1" smtClean="0"/>
              <a:t>b</a:t>
            </a:r>
            <a:r>
              <a:rPr lang="en-US" altLang="zh-CN" dirty="0" smtClean="0"/>
              <a:t>/</a:t>
            </a:r>
            <a:r>
              <a:rPr lang="en-US" altLang="zh-CN" i="1" dirty="0" smtClean="0"/>
              <a:t>n</a:t>
            </a:r>
            <a:r>
              <a:rPr lang="en-US" altLang="zh-CN" baseline="-25000" dirty="0" smtClean="0"/>
              <a:t>0</a:t>
            </a:r>
            <a:r>
              <a:rPr lang="zh-CN" altLang="en-US" dirty="0" smtClean="0"/>
              <a:t>等于</a:t>
            </a:r>
            <a:r>
              <a:rPr lang="en-US" altLang="zh-CN" dirty="0" smtClean="0"/>
              <a:t>0.693(-1.6 dB) </a:t>
            </a:r>
            <a:r>
              <a:rPr lang="zh-CN" altLang="en-US" dirty="0" smtClean="0"/>
              <a:t>，就能得到无误码的传输。</a:t>
            </a:r>
            <a:endParaRPr lang="zh-CN" altLang="en-US" dirty="0"/>
          </a:p>
        </p:txBody>
      </p:sp>
      <p:sp>
        <p:nvSpPr>
          <p:cNvPr id="14" name="灯片编号占位符 5"/>
          <p:cNvSpPr>
            <a:spLocks noGrp="1"/>
          </p:cNvSpPr>
          <p:nvPr>
            <p:ph type="sldNum" sz="quarter" idx="12"/>
          </p:nvPr>
        </p:nvSpPr>
        <p:spPr/>
        <p:txBody>
          <a:bodyPr/>
          <a:lstStyle/>
          <a:p>
            <a:fld id="{E241D2D6-814D-4026-94A1-A915269093BB}" type="slidenum">
              <a:rPr lang="en-US" altLang="zh-CN" smtClean="0"/>
              <a:pPr/>
              <a:t>41</a:t>
            </a:fld>
            <a:endParaRPr lang="en-US" altLang="zh-CN"/>
          </a:p>
        </p:txBody>
      </p:sp>
      <p:grpSp>
        <p:nvGrpSpPr>
          <p:cNvPr id="2" name="Group 6"/>
          <p:cNvGrpSpPr>
            <a:grpSpLocks/>
          </p:cNvGrpSpPr>
          <p:nvPr/>
        </p:nvGrpSpPr>
        <p:grpSpPr bwMode="auto">
          <a:xfrm>
            <a:off x="4499992" y="1124744"/>
            <a:ext cx="4456112" cy="5454650"/>
            <a:chOff x="5668" y="7728"/>
            <a:chExt cx="4592" cy="5514"/>
          </a:xfrm>
        </p:grpSpPr>
        <p:grpSp>
          <p:nvGrpSpPr>
            <p:cNvPr id="3" name="Group 7"/>
            <p:cNvGrpSpPr>
              <a:grpSpLocks/>
            </p:cNvGrpSpPr>
            <p:nvPr/>
          </p:nvGrpSpPr>
          <p:grpSpPr bwMode="auto">
            <a:xfrm>
              <a:off x="5668" y="7728"/>
              <a:ext cx="4592" cy="5514"/>
              <a:chOff x="5668" y="5853"/>
              <a:chExt cx="4592" cy="5514"/>
            </a:xfrm>
          </p:grpSpPr>
          <p:pic>
            <p:nvPicPr>
              <p:cNvPr id="57352" name="Picture 8" descr="多进制最佳误码率"/>
              <p:cNvPicPr>
                <a:picLocks noChangeAspect="1" noChangeArrowheads="1"/>
              </p:cNvPicPr>
              <p:nvPr/>
            </p:nvPicPr>
            <p:blipFill>
              <a:blip r:embed="rId2" cstate="print"/>
              <a:srcRect/>
              <a:stretch>
                <a:fillRect/>
              </a:stretch>
            </p:blipFill>
            <p:spPr bwMode="auto">
              <a:xfrm>
                <a:off x="5968" y="5853"/>
                <a:ext cx="4292" cy="5130"/>
              </a:xfrm>
              <a:prstGeom prst="rect">
                <a:avLst/>
              </a:prstGeom>
              <a:noFill/>
              <a:ln w="9525">
                <a:noFill/>
                <a:miter lim="800000"/>
                <a:headEnd/>
                <a:tailEnd/>
              </a:ln>
            </p:spPr>
          </p:pic>
          <p:sp>
            <p:nvSpPr>
              <p:cNvPr id="57353" name="Text Box 9"/>
              <p:cNvSpPr txBox="1">
                <a:spLocks noChangeArrowheads="1"/>
              </p:cNvSpPr>
              <p:nvPr/>
            </p:nvSpPr>
            <p:spPr bwMode="auto">
              <a:xfrm>
                <a:off x="5668" y="7953"/>
                <a:ext cx="568" cy="465"/>
              </a:xfrm>
              <a:prstGeom prst="rect">
                <a:avLst/>
              </a:prstGeom>
              <a:noFill/>
              <a:ln w="9525">
                <a:noFill/>
                <a:miter lim="800000"/>
                <a:headEnd/>
                <a:tailEnd/>
              </a:ln>
            </p:spPr>
            <p:txBody>
              <a:bodyPr/>
              <a:lstStyle/>
              <a:p>
                <a:pPr algn="just"/>
                <a:r>
                  <a:rPr lang="en-US" altLang="zh-CN" sz="2400" i="1">
                    <a:latin typeface="Times New Roman" pitchFamily="18" charset="0"/>
                  </a:rPr>
                  <a:t>P</a:t>
                </a:r>
                <a:r>
                  <a:rPr lang="en-US" altLang="zh-CN" sz="2400" i="1" baseline="-25000">
                    <a:latin typeface="Times New Roman" pitchFamily="18" charset="0"/>
                  </a:rPr>
                  <a:t>e</a:t>
                </a:r>
                <a:endParaRPr lang="en-US" altLang="zh-CN" sz="3600"/>
              </a:p>
            </p:txBody>
          </p:sp>
          <p:grpSp>
            <p:nvGrpSpPr>
              <p:cNvPr id="4" name="Group 10"/>
              <p:cNvGrpSpPr>
                <a:grpSpLocks/>
              </p:cNvGrpSpPr>
              <p:nvPr/>
            </p:nvGrpSpPr>
            <p:grpSpPr bwMode="auto">
              <a:xfrm>
                <a:off x="7050" y="10641"/>
                <a:ext cx="778" cy="569"/>
                <a:chOff x="7230" y="11331"/>
                <a:chExt cx="778" cy="569"/>
              </a:xfrm>
            </p:grpSpPr>
            <p:sp>
              <p:nvSpPr>
                <p:cNvPr id="57355" name="Text Box 11"/>
                <p:cNvSpPr txBox="1">
                  <a:spLocks noChangeArrowheads="1"/>
                </p:cNvSpPr>
                <p:nvPr/>
              </p:nvSpPr>
              <p:spPr bwMode="auto">
                <a:xfrm>
                  <a:off x="7230" y="11510"/>
                  <a:ext cx="778" cy="390"/>
                </a:xfrm>
                <a:prstGeom prst="rect">
                  <a:avLst/>
                </a:prstGeom>
                <a:noFill/>
                <a:ln w="9525">
                  <a:noFill/>
                  <a:miter lim="800000"/>
                  <a:headEnd/>
                  <a:tailEnd/>
                </a:ln>
              </p:spPr>
              <p:txBody>
                <a:bodyPr/>
                <a:lstStyle/>
                <a:p>
                  <a:pPr algn="just"/>
                  <a:r>
                    <a:rPr lang="en-US" altLang="zh-CN" dirty="0">
                      <a:latin typeface="Times New Roman" pitchFamily="18" charset="0"/>
                    </a:rPr>
                    <a:t>0.693</a:t>
                  </a:r>
                  <a:endParaRPr lang="en-US" altLang="zh-CN" sz="3600" dirty="0"/>
                </a:p>
              </p:txBody>
            </p:sp>
            <p:sp>
              <p:nvSpPr>
                <p:cNvPr id="57356" name="Line 12"/>
                <p:cNvSpPr>
                  <a:spLocks noChangeShapeType="1"/>
                </p:cNvSpPr>
                <p:nvPr/>
              </p:nvSpPr>
              <p:spPr bwMode="auto">
                <a:xfrm flipV="1">
                  <a:off x="7606" y="11331"/>
                  <a:ext cx="14" cy="315"/>
                </a:xfrm>
                <a:prstGeom prst="line">
                  <a:avLst/>
                </a:prstGeom>
                <a:noFill/>
                <a:ln w="9525">
                  <a:solidFill>
                    <a:srgbClr val="000000"/>
                  </a:solidFill>
                  <a:round/>
                  <a:headEnd/>
                  <a:tailEnd type="triangle" w="med" len="med"/>
                </a:ln>
              </p:spPr>
              <p:txBody>
                <a:bodyPr/>
                <a:lstStyle/>
                <a:p>
                  <a:endParaRPr lang="zh-CN" altLang="en-US"/>
                </a:p>
              </p:txBody>
            </p:sp>
          </p:grpSp>
          <p:sp>
            <p:nvSpPr>
              <p:cNvPr id="57357" name="Text Box 13"/>
              <p:cNvSpPr txBox="1">
                <a:spLocks noChangeArrowheads="1"/>
              </p:cNvSpPr>
              <p:nvPr/>
            </p:nvSpPr>
            <p:spPr bwMode="auto">
              <a:xfrm>
                <a:off x="7874" y="10902"/>
                <a:ext cx="824" cy="465"/>
              </a:xfrm>
              <a:prstGeom prst="rect">
                <a:avLst/>
              </a:prstGeom>
              <a:solidFill>
                <a:srgbClr val="FFFFFF"/>
              </a:solidFill>
              <a:ln w="9525">
                <a:noFill/>
                <a:miter lim="800000"/>
                <a:headEnd/>
                <a:tailEnd/>
              </a:ln>
            </p:spPr>
            <p:txBody>
              <a:bodyPr/>
              <a:lstStyle/>
              <a:p>
                <a:pPr algn="just"/>
                <a:r>
                  <a:rPr lang="en-US" altLang="zh-CN" sz="2000" i="1">
                    <a:latin typeface="Times New Roman" pitchFamily="18" charset="0"/>
                  </a:rPr>
                  <a:t>E</a:t>
                </a:r>
                <a:r>
                  <a:rPr lang="en-US" altLang="zh-CN" sz="2000" i="1" baseline="-25000">
                    <a:latin typeface="Times New Roman" pitchFamily="18" charset="0"/>
                  </a:rPr>
                  <a:t>b</a:t>
                </a:r>
                <a:r>
                  <a:rPr lang="en-US" altLang="zh-CN" sz="2000">
                    <a:latin typeface="Times New Roman" pitchFamily="18" charset="0"/>
                  </a:rPr>
                  <a:t>/</a:t>
                </a:r>
                <a:r>
                  <a:rPr lang="en-US" altLang="zh-CN" sz="2000" i="1">
                    <a:latin typeface="Times New Roman" pitchFamily="18" charset="0"/>
                  </a:rPr>
                  <a:t>n</a:t>
                </a:r>
                <a:r>
                  <a:rPr lang="en-US" altLang="zh-CN" sz="2000" baseline="-25000">
                    <a:latin typeface="Times New Roman" pitchFamily="18" charset="0"/>
                  </a:rPr>
                  <a:t>0</a:t>
                </a:r>
                <a:endParaRPr lang="en-US" altLang="zh-CN" sz="3600"/>
              </a:p>
            </p:txBody>
          </p:sp>
          <p:sp>
            <p:nvSpPr>
              <p:cNvPr id="57358" name="Line 14"/>
              <p:cNvSpPr>
                <a:spLocks noChangeShapeType="1"/>
              </p:cNvSpPr>
              <p:nvPr/>
            </p:nvSpPr>
            <p:spPr bwMode="auto">
              <a:xfrm flipV="1">
                <a:off x="7094" y="8850"/>
                <a:ext cx="314" cy="270"/>
              </a:xfrm>
              <a:prstGeom prst="line">
                <a:avLst/>
              </a:prstGeom>
              <a:noFill/>
              <a:ln w="12700">
                <a:solidFill>
                  <a:srgbClr val="000000"/>
                </a:solidFill>
                <a:round/>
                <a:headEnd/>
                <a:tailEnd/>
              </a:ln>
            </p:spPr>
            <p:txBody>
              <a:bodyPr/>
              <a:lstStyle/>
              <a:p>
                <a:endParaRPr lang="zh-CN" altLang="en-US"/>
              </a:p>
            </p:txBody>
          </p:sp>
        </p:grpSp>
        <p:sp>
          <p:nvSpPr>
            <p:cNvPr id="57359" name="Line 15"/>
            <p:cNvSpPr>
              <a:spLocks noChangeShapeType="1"/>
            </p:cNvSpPr>
            <p:nvPr/>
          </p:nvSpPr>
          <p:spPr bwMode="auto">
            <a:xfrm flipH="1">
              <a:off x="7422" y="7857"/>
              <a:ext cx="2" cy="4605"/>
            </a:xfrm>
            <a:prstGeom prst="line">
              <a:avLst/>
            </a:prstGeom>
            <a:noFill/>
            <a:ln w="19050">
              <a:solidFill>
                <a:srgbClr val="000000"/>
              </a:solidFill>
              <a:round/>
              <a:headEnd/>
              <a:tailEnd/>
            </a:ln>
          </p:spPr>
          <p:txBody>
            <a:bodyPr/>
            <a:lstStyle/>
            <a:p>
              <a:endParaRPr lang="zh-CN" altLang="en-US"/>
            </a:p>
          </p:txBody>
        </p:sp>
      </p:grpSp>
      <p:cxnSp>
        <p:nvCxnSpPr>
          <p:cNvPr id="16" name="直接连接符 15"/>
          <p:cNvCxnSpPr>
            <a:stCxn id="57359" idx="0"/>
            <a:endCxn id="57356" idx="1"/>
          </p:cNvCxnSpPr>
          <p:nvPr/>
        </p:nvCxnSpPr>
        <p:spPr>
          <a:xfrm>
            <a:off x="6204028" y="1252356"/>
            <a:ext cx="15526" cy="4608852"/>
          </a:xfrm>
          <a:prstGeom prst="line">
            <a:avLst/>
          </a:prstGeom>
          <a:ln>
            <a:solidFill>
              <a:srgbClr val="00CC00"/>
            </a:solidFill>
          </a:ln>
        </p:spPr>
        <p:style>
          <a:lnRef idx="3">
            <a:schemeClr val="accent3"/>
          </a:lnRef>
          <a:fillRef idx="0">
            <a:schemeClr val="accent3"/>
          </a:fillRef>
          <a:effectRef idx="2">
            <a:schemeClr val="accent3"/>
          </a:effectRef>
          <a:fontRef idx="minor">
            <a:schemeClr val="tx1"/>
          </a:fontRef>
        </p:style>
      </p:cxnSp>
      <p:sp>
        <p:nvSpPr>
          <p:cNvPr id="17" name="矩形 16"/>
          <p:cNvSpPr/>
          <p:nvPr/>
        </p:nvSpPr>
        <p:spPr>
          <a:xfrm>
            <a:off x="5796136" y="6021288"/>
            <a:ext cx="864096" cy="432048"/>
          </a:xfrm>
          <a:prstGeom prst="rect">
            <a:avLst/>
          </a:pr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347">
                                            <p:txEl>
                                              <p:pRg st="1" end="1"/>
                                            </p:txEl>
                                          </p:spTgt>
                                        </p:tgtEl>
                                        <p:attrNameLst>
                                          <p:attrName>style.visibility</p:attrName>
                                        </p:attrNameLst>
                                      </p:cBhvr>
                                      <p:to>
                                        <p:strVal val="visible"/>
                                      </p:to>
                                    </p:set>
                                    <p:anim calcmode="lin" valueType="num">
                                      <p:cBhvr additive="base">
                                        <p:cTn id="7" dur="500" fill="hold"/>
                                        <p:tgtEl>
                                          <p:spTgt spid="5734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7347">
                                            <p:txEl>
                                              <p:pRg st="2" end="2"/>
                                            </p:txEl>
                                          </p:spTgt>
                                        </p:tgtEl>
                                        <p:attrNameLst>
                                          <p:attrName>style.visibility</p:attrName>
                                        </p:attrNameLst>
                                      </p:cBhvr>
                                      <p:to>
                                        <p:strVal val="visible"/>
                                      </p:to>
                                    </p:set>
                                    <p:anim calcmode="lin" valueType="num">
                                      <p:cBhvr additive="base">
                                        <p:cTn id="17" dur="500" fill="hold"/>
                                        <p:tgtEl>
                                          <p:spTgt spid="5734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734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第</a:t>
            </a:r>
            <a:r>
              <a:rPr lang="en-US" altLang="zh-CN" sz="3600" dirty="0" smtClean="0"/>
              <a:t>10</a:t>
            </a:r>
            <a:r>
              <a:rPr lang="zh-CN" altLang="en-US" sz="3600" dirty="0" smtClean="0"/>
              <a:t>章 数字信号最佳接收</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10.1 </a:t>
            </a:r>
            <a:r>
              <a:rPr lang="zh-CN" altLang="en-US" dirty="0" smtClean="0"/>
              <a:t>数字信号的统计特性</a:t>
            </a:r>
          </a:p>
          <a:p>
            <a:r>
              <a:rPr lang="en-US" altLang="zh-CN" dirty="0" smtClean="0"/>
              <a:t>10.2 </a:t>
            </a:r>
            <a:r>
              <a:rPr lang="zh-CN" altLang="en-US" dirty="0" smtClean="0"/>
              <a:t>数字信号的最佳接收</a:t>
            </a:r>
          </a:p>
          <a:p>
            <a:r>
              <a:rPr lang="en-US" altLang="zh-CN" dirty="0" smtClean="0"/>
              <a:t>10.3 </a:t>
            </a:r>
            <a:r>
              <a:rPr lang="zh-CN" altLang="en-US" dirty="0" smtClean="0"/>
              <a:t>确知数字信号的最佳接收机</a:t>
            </a:r>
          </a:p>
          <a:p>
            <a:r>
              <a:rPr lang="en-US" altLang="zh-CN" dirty="0" smtClean="0"/>
              <a:t>10.4 </a:t>
            </a:r>
            <a:r>
              <a:rPr lang="zh-CN" altLang="en-US" dirty="0" smtClean="0"/>
              <a:t>确知数字信号最佳接收的误码率</a:t>
            </a:r>
          </a:p>
          <a:p>
            <a:r>
              <a:rPr lang="en-US" altLang="zh-CN" dirty="0" smtClean="0">
                <a:solidFill>
                  <a:srgbClr val="FF0000"/>
                </a:solidFill>
              </a:rPr>
              <a:t>10.5 </a:t>
            </a:r>
            <a:r>
              <a:rPr lang="zh-CN" altLang="en-US" dirty="0" smtClean="0">
                <a:solidFill>
                  <a:srgbClr val="FF0000"/>
                </a:solidFill>
              </a:rPr>
              <a:t>随相数字信号的最佳接收</a:t>
            </a:r>
            <a:endParaRPr lang="en-US" altLang="zh-CN" dirty="0" smtClean="0">
              <a:solidFill>
                <a:srgbClr val="FF0000"/>
              </a:solidFill>
            </a:endParaRPr>
          </a:p>
          <a:p>
            <a:r>
              <a:rPr lang="en-US" altLang="zh-CN" dirty="0" smtClean="0"/>
              <a:t>10.6 </a:t>
            </a:r>
            <a:r>
              <a:rPr lang="zh-CN" altLang="en-US" dirty="0" smtClean="0"/>
              <a:t>起伏数字信号的最佳接收</a:t>
            </a:r>
          </a:p>
          <a:p>
            <a:r>
              <a:rPr lang="en-US" altLang="zh-CN" dirty="0" smtClean="0"/>
              <a:t>10.7 </a:t>
            </a:r>
            <a:r>
              <a:rPr lang="zh-CN" altLang="en-US" dirty="0" smtClean="0"/>
              <a:t>实际接收机和最佳接收机的性能比较</a:t>
            </a:r>
          </a:p>
          <a:p>
            <a:r>
              <a:rPr lang="en-US" altLang="zh-CN" dirty="0" smtClean="0"/>
              <a:t>10.8 </a:t>
            </a:r>
            <a:r>
              <a:rPr lang="zh-CN" altLang="en-US" dirty="0" smtClean="0"/>
              <a:t>数字信号的匹配滤波接收法</a:t>
            </a:r>
          </a:p>
          <a:p>
            <a:r>
              <a:rPr lang="en-US" altLang="zh-CN" dirty="0" smtClean="0"/>
              <a:t>10.9 </a:t>
            </a:r>
            <a:r>
              <a:rPr lang="zh-CN" altLang="en-US" dirty="0" smtClean="0"/>
              <a:t>最佳基带传输系统</a:t>
            </a:r>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42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zh-CN" dirty="0" smtClean="0">
                <a:solidFill>
                  <a:srgbClr val="0000FF"/>
                </a:solidFill>
              </a:rPr>
              <a:t>10.5 </a:t>
            </a:r>
            <a:r>
              <a:rPr lang="zh-CN" altLang="en-US" dirty="0" smtClean="0">
                <a:solidFill>
                  <a:srgbClr val="0000FF"/>
                </a:solidFill>
              </a:rPr>
              <a:t>随相数字信号的最佳接收</a:t>
            </a:r>
          </a:p>
        </p:txBody>
      </p:sp>
      <p:sp>
        <p:nvSpPr>
          <p:cNvPr id="58371" name="Rectangle 3"/>
          <p:cNvSpPr>
            <a:spLocks noGrp="1" noChangeArrowheads="1"/>
          </p:cNvSpPr>
          <p:nvPr>
            <p:ph type="body" idx="1"/>
          </p:nvPr>
        </p:nvSpPr>
        <p:spPr/>
        <p:txBody>
          <a:bodyPr/>
          <a:lstStyle/>
          <a:p>
            <a:r>
              <a:rPr lang="zh-CN" altLang="en-US" dirty="0" smtClean="0">
                <a:solidFill>
                  <a:srgbClr val="0000FF"/>
                </a:solidFill>
              </a:rPr>
              <a:t>假设</a:t>
            </a:r>
            <a:r>
              <a:rPr lang="zh-CN" altLang="en-US" dirty="0" smtClean="0"/>
              <a:t>：</a:t>
            </a:r>
          </a:p>
          <a:p>
            <a:pPr lvl="1"/>
            <a:r>
              <a:rPr lang="zh-CN" altLang="en-US" dirty="0" smtClean="0"/>
              <a:t> </a:t>
            </a:r>
            <a:r>
              <a:rPr lang="en-US" altLang="zh-CN" dirty="0" smtClean="0"/>
              <a:t>2FSK</a:t>
            </a:r>
            <a:r>
              <a:rPr lang="zh-CN" altLang="en-US" dirty="0" smtClean="0"/>
              <a:t>信号的能量相等、先验概率相等、互不相关；</a:t>
            </a:r>
          </a:p>
          <a:p>
            <a:pPr lvl="1"/>
            <a:r>
              <a:rPr lang="zh-CN" altLang="en-US" dirty="0" smtClean="0"/>
              <a:t>通信系统中存在带限白色高斯噪声；</a:t>
            </a:r>
          </a:p>
          <a:p>
            <a:pPr lvl="1"/>
            <a:r>
              <a:rPr lang="zh-CN" altLang="en-US" dirty="0" smtClean="0"/>
              <a:t>接收信号码元相位的概率密度服从均匀分布。</a:t>
            </a:r>
          </a:p>
          <a:p>
            <a:r>
              <a:rPr lang="zh-CN" altLang="en-US" dirty="0" smtClean="0"/>
              <a:t>因此，信号表示为：</a:t>
            </a:r>
          </a:p>
          <a:p>
            <a:pPr lvl="2"/>
            <a:endParaRPr lang="zh-CN" altLang="en-US" dirty="0" smtClean="0"/>
          </a:p>
          <a:p>
            <a:r>
              <a:rPr lang="zh-CN" altLang="en-US" dirty="0" smtClean="0"/>
              <a:t>随机相位的概率密度表示为：</a:t>
            </a:r>
            <a:endParaRPr lang="zh-CN" altLang="en-US" dirty="0"/>
          </a:p>
        </p:txBody>
      </p:sp>
      <p:sp>
        <p:nvSpPr>
          <p:cNvPr id="10" name="灯片编号占位符 5"/>
          <p:cNvSpPr>
            <a:spLocks noGrp="1"/>
          </p:cNvSpPr>
          <p:nvPr>
            <p:ph type="sldNum" sz="quarter" idx="12"/>
          </p:nvPr>
        </p:nvSpPr>
        <p:spPr/>
        <p:txBody>
          <a:bodyPr/>
          <a:lstStyle/>
          <a:p>
            <a:fld id="{90F48BC6-EE16-49EE-B6D5-49D31322CB80}" type="slidenum">
              <a:rPr lang="en-US" altLang="zh-CN" smtClean="0"/>
              <a:pPr/>
              <a:t>43</a:t>
            </a:fld>
            <a:endParaRPr lang="en-US" altLang="zh-CN"/>
          </a:p>
        </p:txBody>
      </p:sp>
      <p:sp>
        <p:nvSpPr>
          <p:cNvPr id="58373" name="Rectangle 5"/>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8372" name="Object 4"/>
          <p:cNvGraphicFramePr>
            <a:graphicFrameLocks noChangeAspect="1"/>
          </p:cNvGraphicFramePr>
          <p:nvPr>
            <p:extLst>
              <p:ext uri="{D42A27DB-BD31-4B8C-83A1-F6EECF244321}">
                <p14:modId xmlns:p14="http://schemas.microsoft.com/office/powerpoint/2010/main" val="2663840859"/>
              </p:ext>
            </p:extLst>
          </p:nvPr>
        </p:nvGraphicFramePr>
        <p:xfrm>
          <a:off x="4139952" y="3356992"/>
          <a:ext cx="3247520" cy="936104"/>
        </p:xfrm>
        <a:graphic>
          <a:graphicData uri="http://schemas.openxmlformats.org/presentationml/2006/ole">
            <mc:AlternateContent xmlns:mc="http://schemas.openxmlformats.org/markup-compatibility/2006">
              <mc:Choice xmlns:v="urn:schemas-microsoft-com:vml" Requires="v">
                <p:oleObj spid="_x0000_s203985" name="公式" r:id="rId3" imgW="1587500" imgH="457200" progId="Equation.3">
                  <p:embed/>
                </p:oleObj>
              </mc:Choice>
              <mc:Fallback>
                <p:oleObj name="公式" r:id="rId3" imgW="1587500" imgH="457200" progId="Equation.3">
                  <p:embed/>
                  <p:pic>
                    <p:nvPicPr>
                      <p:cNvPr id="0" name="Picture 1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9952" y="3356992"/>
                        <a:ext cx="3247520" cy="936104"/>
                      </a:xfrm>
                      <a:prstGeom prst="rect">
                        <a:avLst/>
                      </a:prstGeom>
                      <a:noFill/>
                    </p:spPr>
                  </p:pic>
                </p:oleObj>
              </mc:Fallback>
            </mc:AlternateContent>
          </a:graphicData>
        </a:graphic>
      </p:graphicFrame>
      <p:sp>
        <p:nvSpPr>
          <p:cNvPr id="58375" name="Rectangle 7"/>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8374" name="Object 6"/>
          <p:cNvGraphicFramePr>
            <a:graphicFrameLocks noChangeAspect="1"/>
          </p:cNvGraphicFramePr>
          <p:nvPr/>
        </p:nvGraphicFramePr>
        <p:xfrm>
          <a:off x="827584" y="5157192"/>
          <a:ext cx="3620338" cy="864096"/>
        </p:xfrm>
        <a:graphic>
          <a:graphicData uri="http://schemas.openxmlformats.org/presentationml/2006/ole">
            <mc:AlternateContent xmlns:mc="http://schemas.openxmlformats.org/markup-compatibility/2006">
              <mc:Choice xmlns:v="urn:schemas-microsoft-com:vml" Requires="v">
                <p:oleObj spid="_x0000_s203986" name="Equation" r:id="rId5" imgW="2031840" imgH="482400" progId="Equation.DSMT4">
                  <p:embed/>
                </p:oleObj>
              </mc:Choice>
              <mc:Fallback>
                <p:oleObj name="Equation" r:id="rId5" imgW="2031840" imgH="482400" progId="Equation.DSMT4">
                  <p:embed/>
                  <p:pic>
                    <p:nvPicPr>
                      <p:cNvPr id="0" name="Picture 1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584" y="5157192"/>
                        <a:ext cx="3620338" cy="8640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77" name="Rectangle 9"/>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8376" name="Object 8"/>
          <p:cNvGraphicFramePr>
            <a:graphicFrameLocks noChangeAspect="1"/>
          </p:cNvGraphicFramePr>
          <p:nvPr/>
        </p:nvGraphicFramePr>
        <p:xfrm>
          <a:off x="4644008" y="5229200"/>
          <a:ext cx="3825875" cy="919163"/>
        </p:xfrm>
        <a:graphic>
          <a:graphicData uri="http://schemas.openxmlformats.org/presentationml/2006/ole">
            <mc:AlternateContent xmlns:mc="http://schemas.openxmlformats.org/markup-compatibility/2006">
              <mc:Choice xmlns:v="urn:schemas-microsoft-com:vml" Requires="v">
                <p:oleObj spid="_x0000_s203987" name="Equation" r:id="rId7" imgW="2019300" imgH="482600" progId="Equation.DSMT4">
                  <p:embed/>
                </p:oleObj>
              </mc:Choice>
              <mc:Fallback>
                <p:oleObj name="Equation" r:id="rId7" imgW="2019300" imgH="482600" progId="Equation.DSMT4">
                  <p:embed/>
                  <p:pic>
                    <p:nvPicPr>
                      <p:cNvPr id="0" name="Picture 1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4008" y="5229200"/>
                        <a:ext cx="3825875" cy="919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371">
                                            <p:txEl>
                                              <p:pRg st="4" end="4"/>
                                            </p:txEl>
                                          </p:spTgt>
                                        </p:tgtEl>
                                        <p:attrNameLst>
                                          <p:attrName>style.visibility</p:attrName>
                                        </p:attrNameLst>
                                      </p:cBhvr>
                                      <p:to>
                                        <p:strVal val="visible"/>
                                      </p:to>
                                    </p:set>
                                    <p:anim calcmode="lin" valueType="num">
                                      <p:cBhvr additive="base">
                                        <p:cTn id="7" dur="500" fill="hold"/>
                                        <p:tgtEl>
                                          <p:spTgt spid="58371">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71">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8372"/>
                                        </p:tgtEl>
                                        <p:attrNameLst>
                                          <p:attrName>style.visibility</p:attrName>
                                        </p:attrNameLst>
                                      </p:cBhvr>
                                      <p:to>
                                        <p:strVal val="visible"/>
                                      </p:to>
                                    </p:set>
                                    <p:anim calcmode="lin" valueType="num">
                                      <p:cBhvr additive="base">
                                        <p:cTn id="11" dur="500" fill="hold"/>
                                        <p:tgtEl>
                                          <p:spTgt spid="58372"/>
                                        </p:tgtEl>
                                        <p:attrNameLst>
                                          <p:attrName>ppt_x</p:attrName>
                                        </p:attrNameLst>
                                      </p:cBhvr>
                                      <p:tavLst>
                                        <p:tav tm="0">
                                          <p:val>
                                            <p:strVal val="#ppt_x"/>
                                          </p:val>
                                        </p:tav>
                                        <p:tav tm="100000">
                                          <p:val>
                                            <p:strVal val="#ppt_x"/>
                                          </p:val>
                                        </p:tav>
                                      </p:tavLst>
                                    </p:anim>
                                    <p:anim calcmode="lin" valueType="num">
                                      <p:cBhvr additive="base">
                                        <p:cTn id="12" dur="500" fill="hold"/>
                                        <p:tgtEl>
                                          <p:spTgt spid="5837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58371">
                                            <p:txEl>
                                              <p:pRg st="6" end="6"/>
                                            </p:txEl>
                                          </p:spTgt>
                                        </p:tgtEl>
                                        <p:attrNameLst>
                                          <p:attrName>style.visibility</p:attrName>
                                        </p:attrNameLst>
                                      </p:cBhvr>
                                      <p:to>
                                        <p:strVal val="visible"/>
                                      </p:to>
                                    </p:set>
                                    <p:anim calcmode="lin" valueType="num">
                                      <p:cBhvr additive="base">
                                        <p:cTn id="16" dur="500" fill="hold"/>
                                        <p:tgtEl>
                                          <p:spTgt spid="58371">
                                            <p:txEl>
                                              <p:pRg st="6" end="6"/>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8371">
                                            <p:txEl>
                                              <p:pRg st="6" end="6"/>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58374"/>
                                        </p:tgtEl>
                                        <p:attrNameLst>
                                          <p:attrName>style.visibility</p:attrName>
                                        </p:attrNameLst>
                                      </p:cBhvr>
                                      <p:to>
                                        <p:strVal val="visible"/>
                                      </p:to>
                                    </p:set>
                                    <p:anim calcmode="lin" valueType="num">
                                      <p:cBhvr additive="base">
                                        <p:cTn id="20" dur="500" fill="hold"/>
                                        <p:tgtEl>
                                          <p:spTgt spid="58374"/>
                                        </p:tgtEl>
                                        <p:attrNameLst>
                                          <p:attrName>ppt_x</p:attrName>
                                        </p:attrNameLst>
                                      </p:cBhvr>
                                      <p:tavLst>
                                        <p:tav tm="0">
                                          <p:val>
                                            <p:strVal val="#ppt_x"/>
                                          </p:val>
                                        </p:tav>
                                        <p:tav tm="100000">
                                          <p:val>
                                            <p:strVal val="#ppt_x"/>
                                          </p:val>
                                        </p:tav>
                                      </p:tavLst>
                                    </p:anim>
                                    <p:anim calcmode="lin" valueType="num">
                                      <p:cBhvr additive="base">
                                        <p:cTn id="21" dur="500" fill="hold"/>
                                        <p:tgtEl>
                                          <p:spTgt spid="58374"/>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58376"/>
                                        </p:tgtEl>
                                        <p:attrNameLst>
                                          <p:attrName>style.visibility</p:attrName>
                                        </p:attrNameLst>
                                      </p:cBhvr>
                                      <p:to>
                                        <p:strVal val="visible"/>
                                      </p:to>
                                    </p:set>
                                    <p:anim calcmode="lin" valueType="num">
                                      <p:cBhvr additive="base">
                                        <p:cTn id="24" dur="500" fill="hold"/>
                                        <p:tgtEl>
                                          <p:spTgt spid="58376"/>
                                        </p:tgtEl>
                                        <p:attrNameLst>
                                          <p:attrName>ppt_x</p:attrName>
                                        </p:attrNameLst>
                                      </p:cBhvr>
                                      <p:tavLst>
                                        <p:tav tm="0">
                                          <p:val>
                                            <p:strVal val="#ppt_x"/>
                                          </p:val>
                                        </p:tav>
                                        <p:tav tm="100000">
                                          <p:val>
                                            <p:strVal val="#ppt_x"/>
                                          </p:val>
                                        </p:tav>
                                      </p:tavLst>
                                    </p:anim>
                                    <p:anim calcmode="lin" valueType="num">
                                      <p:cBhvr additive="base">
                                        <p:cTn id="25" dur="500" fill="hold"/>
                                        <p:tgtEl>
                                          <p:spTgt spid="583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dirty="0" smtClean="0">
                <a:solidFill>
                  <a:srgbClr val="0000FF"/>
                </a:solidFill>
              </a:rPr>
              <a:t>判决条件</a:t>
            </a:r>
            <a:endParaRPr lang="zh-CN" altLang="en-US" dirty="0">
              <a:solidFill>
                <a:srgbClr val="0000FF"/>
              </a:solidFill>
            </a:endParaRPr>
          </a:p>
        </p:txBody>
      </p:sp>
      <p:sp>
        <p:nvSpPr>
          <p:cNvPr id="59395" name="Rectangle 3"/>
          <p:cNvSpPr>
            <a:spLocks noGrp="1" noChangeArrowheads="1"/>
          </p:cNvSpPr>
          <p:nvPr>
            <p:ph type="body" idx="1"/>
          </p:nvPr>
        </p:nvSpPr>
        <p:spPr/>
        <p:txBody>
          <a:bodyPr>
            <a:normAutofit fontScale="92500" lnSpcReduction="20000"/>
          </a:bodyPr>
          <a:lstStyle/>
          <a:p>
            <a:r>
              <a:rPr lang="zh-CN" altLang="en-US" dirty="0" smtClean="0"/>
              <a:t>已假设码元能量相等，故</a:t>
            </a:r>
          </a:p>
          <a:p>
            <a:r>
              <a:rPr lang="zh-CN" altLang="en-US" dirty="0" smtClean="0">
                <a:solidFill>
                  <a:srgbClr val="0000FF"/>
                </a:solidFill>
              </a:rPr>
              <a:t>回顾</a:t>
            </a:r>
            <a:r>
              <a:rPr lang="zh-CN" altLang="en-US" dirty="0" smtClean="0"/>
              <a:t>：确知信号的最佳接收时，对先验概率相等的信号，按下式条件作判决：</a:t>
            </a:r>
          </a:p>
          <a:p>
            <a:pPr lvl="1"/>
            <a:r>
              <a:rPr lang="zh-CN" altLang="en-US" dirty="0" smtClean="0"/>
              <a:t>若接收矢量</a:t>
            </a:r>
            <a:r>
              <a:rPr lang="en-US" altLang="zh-CN" i="1" dirty="0" smtClean="0"/>
              <a:t>r</a:t>
            </a:r>
            <a:r>
              <a:rPr lang="zh-CN" altLang="en-US" dirty="0" smtClean="0"/>
              <a:t>使</a:t>
            </a:r>
            <a:r>
              <a:rPr lang="en-US" altLang="zh-CN" i="1" dirty="0" smtClean="0"/>
              <a:t>f</a:t>
            </a:r>
            <a:r>
              <a:rPr lang="en-US" altLang="zh-CN" baseline="-25000" dirty="0" smtClean="0"/>
              <a:t>1</a:t>
            </a:r>
            <a:r>
              <a:rPr lang="en-US" altLang="zh-CN" dirty="0" smtClean="0"/>
              <a:t>(</a:t>
            </a:r>
            <a:r>
              <a:rPr lang="en-US" altLang="zh-CN" i="1" dirty="0" smtClean="0"/>
              <a:t>r</a:t>
            </a:r>
            <a:r>
              <a:rPr lang="en-US" altLang="zh-CN" dirty="0" smtClean="0"/>
              <a:t>) &lt; </a:t>
            </a:r>
            <a:r>
              <a:rPr lang="en-US" altLang="zh-CN" i="1" dirty="0" smtClean="0"/>
              <a:t>f</a:t>
            </a:r>
            <a:r>
              <a:rPr lang="en-US" altLang="zh-CN" baseline="-25000" dirty="0" smtClean="0"/>
              <a:t>0</a:t>
            </a:r>
            <a:r>
              <a:rPr lang="en-US" altLang="zh-CN" dirty="0" smtClean="0"/>
              <a:t>(</a:t>
            </a:r>
            <a:r>
              <a:rPr lang="en-US" altLang="zh-CN" i="1" dirty="0" smtClean="0"/>
              <a:t>r</a:t>
            </a:r>
            <a:r>
              <a:rPr lang="en-US" altLang="zh-CN" dirty="0" smtClean="0"/>
              <a:t>)</a:t>
            </a:r>
            <a:r>
              <a:rPr lang="zh-CN" altLang="en-US" dirty="0" smtClean="0"/>
              <a:t>，则判发送码元是“</a:t>
            </a:r>
            <a:r>
              <a:rPr lang="en-US" altLang="zh-CN" dirty="0" smtClean="0"/>
              <a:t>0”</a:t>
            </a:r>
            <a:r>
              <a:rPr lang="zh-CN" altLang="en-US" dirty="0" smtClean="0"/>
              <a:t>，</a:t>
            </a:r>
          </a:p>
          <a:p>
            <a:pPr lvl="1"/>
            <a:r>
              <a:rPr lang="zh-CN" altLang="en-US" dirty="0" smtClean="0"/>
              <a:t>若接收矢量</a:t>
            </a:r>
            <a:r>
              <a:rPr lang="en-US" altLang="zh-CN" i="1" dirty="0" smtClean="0"/>
              <a:t>r</a:t>
            </a:r>
            <a:r>
              <a:rPr lang="zh-CN" altLang="en-US" dirty="0" smtClean="0"/>
              <a:t>使</a:t>
            </a:r>
            <a:r>
              <a:rPr lang="en-US" altLang="zh-CN" i="1" dirty="0" smtClean="0"/>
              <a:t>f</a:t>
            </a:r>
            <a:r>
              <a:rPr lang="en-US" altLang="zh-CN" baseline="-25000" dirty="0" smtClean="0"/>
              <a:t>0</a:t>
            </a:r>
            <a:r>
              <a:rPr lang="en-US" altLang="zh-CN" dirty="0" smtClean="0"/>
              <a:t>(</a:t>
            </a:r>
            <a:r>
              <a:rPr lang="en-US" altLang="zh-CN" i="1" dirty="0" smtClean="0"/>
              <a:t>r</a:t>
            </a:r>
            <a:r>
              <a:rPr lang="en-US" altLang="zh-CN" dirty="0" smtClean="0"/>
              <a:t>) &lt; </a:t>
            </a:r>
            <a:r>
              <a:rPr lang="en-US" altLang="zh-CN" i="1" dirty="0" smtClean="0"/>
              <a:t>f</a:t>
            </a:r>
            <a:r>
              <a:rPr lang="en-US" altLang="zh-CN" baseline="-25000" dirty="0" smtClean="0"/>
              <a:t>1</a:t>
            </a:r>
            <a:r>
              <a:rPr lang="en-US" altLang="zh-CN" dirty="0" smtClean="0"/>
              <a:t>(</a:t>
            </a:r>
            <a:r>
              <a:rPr lang="en-US" altLang="zh-CN" i="1" dirty="0" smtClean="0"/>
              <a:t>r</a:t>
            </a:r>
            <a:r>
              <a:rPr lang="en-US" altLang="zh-CN" dirty="0" smtClean="0"/>
              <a:t>)</a:t>
            </a:r>
            <a:r>
              <a:rPr lang="zh-CN" altLang="en-US" dirty="0" smtClean="0"/>
              <a:t>，则判发送码元是“</a:t>
            </a:r>
            <a:r>
              <a:rPr lang="en-US" altLang="zh-CN" dirty="0" smtClean="0"/>
              <a:t>1”</a:t>
            </a:r>
            <a:r>
              <a:rPr lang="zh-CN" altLang="en-US" dirty="0" smtClean="0"/>
              <a:t>。</a:t>
            </a:r>
          </a:p>
          <a:p>
            <a:r>
              <a:rPr lang="zh-CN" altLang="en-US" dirty="0" smtClean="0"/>
              <a:t>现在，接收矢量具有</a:t>
            </a:r>
            <a:r>
              <a:rPr lang="zh-CN" altLang="en-US" dirty="0" smtClean="0">
                <a:solidFill>
                  <a:srgbClr val="0000FF"/>
                </a:solidFill>
              </a:rPr>
              <a:t>随机相位</a:t>
            </a:r>
            <a:r>
              <a:rPr lang="zh-CN" altLang="en-US" dirty="0" smtClean="0"/>
              <a:t>，上式中的</a:t>
            </a:r>
            <a:r>
              <a:rPr lang="en-US" altLang="zh-CN" i="1" dirty="0" smtClean="0"/>
              <a:t>f</a:t>
            </a:r>
            <a:r>
              <a:rPr lang="en-US" altLang="zh-CN" baseline="-25000" dirty="0" smtClean="0"/>
              <a:t>0</a:t>
            </a:r>
            <a:r>
              <a:rPr lang="en-US" altLang="zh-CN" dirty="0" smtClean="0"/>
              <a:t>(</a:t>
            </a:r>
            <a:r>
              <a:rPr lang="en-US" altLang="zh-CN" i="1" dirty="0" smtClean="0"/>
              <a:t>r</a:t>
            </a:r>
            <a:r>
              <a:rPr lang="en-US" altLang="zh-CN" dirty="0" smtClean="0"/>
              <a:t>)</a:t>
            </a:r>
            <a:r>
              <a:rPr lang="zh-CN" altLang="en-US" dirty="0" smtClean="0"/>
              <a:t>和</a:t>
            </a:r>
            <a:r>
              <a:rPr lang="en-US" altLang="zh-CN" i="1" dirty="0" smtClean="0"/>
              <a:t>f</a:t>
            </a:r>
            <a:r>
              <a:rPr lang="en-US" altLang="zh-CN" baseline="-25000" dirty="0" smtClean="0"/>
              <a:t>1</a:t>
            </a:r>
            <a:r>
              <a:rPr lang="en-US" altLang="zh-CN" dirty="0" smtClean="0"/>
              <a:t>(</a:t>
            </a:r>
            <a:r>
              <a:rPr lang="en-US" altLang="zh-CN" i="1" dirty="0" smtClean="0"/>
              <a:t>r</a:t>
            </a:r>
            <a:r>
              <a:rPr lang="en-US" altLang="zh-CN" dirty="0" smtClean="0"/>
              <a:t>)</a:t>
            </a:r>
            <a:r>
              <a:rPr lang="zh-CN" altLang="en-US" dirty="0" smtClean="0"/>
              <a:t>分别可以表示为：</a:t>
            </a:r>
          </a:p>
          <a:p>
            <a:pPr lvl="1"/>
            <a:endParaRPr lang="zh-CN" altLang="en-US" dirty="0" smtClean="0"/>
          </a:p>
          <a:p>
            <a:pPr lvl="1"/>
            <a:endParaRPr lang="zh-CN" altLang="en-US" dirty="0" smtClean="0"/>
          </a:p>
          <a:p>
            <a:pPr lvl="1"/>
            <a:endParaRPr lang="zh-CN" altLang="en-US" dirty="0" smtClean="0"/>
          </a:p>
          <a:p>
            <a:r>
              <a:rPr lang="zh-CN" altLang="en-US" dirty="0" smtClean="0"/>
              <a:t>上两式经过复杂的计算后，代入判决条件，就可以得出最终的判决条件：</a:t>
            </a:r>
            <a:endParaRPr lang="zh-CN" altLang="en-US" dirty="0"/>
          </a:p>
        </p:txBody>
      </p:sp>
      <p:sp>
        <p:nvSpPr>
          <p:cNvPr id="10" name="灯片编号占位符 5"/>
          <p:cNvSpPr>
            <a:spLocks noGrp="1"/>
          </p:cNvSpPr>
          <p:nvPr>
            <p:ph type="sldNum" sz="quarter" idx="12"/>
          </p:nvPr>
        </p:nvSpPr>
        <p:spPr/>
        <p:txBody>
          <a:bodyPr/>
          <a:lstStyle/>
          <a:p>
            <a:fld id="{1E076902-CF29-4871-9BFD-04047A91E18B}" type="slidenum">
              <a:rPr lang="en-US" altLang="zh-CN" smtClean="0"/>
              <a:pPr/>
              <a:t>44</a:t>
            </a:fld>
            <a:endParaRPr lang="en-US" altLang="zh-CN"/>
          </a:p>
        </p:txBody>
      </p:sp>
      <p:sp>
        <p:nvSpPr>
          <p:cNvPr id="59397" name="Rectangle 5"/>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9396" name="Object 4"/>
          <p:cNvGraphicFramePr>
            <a:graphicFrameLocks noChangeAspect="1"/>
          </p:cNvGraphicFramePr>
          <p:nvPr/>
        </p:nvGraphicFramePr>
        <p:xfrm>
          <a:off x="4572000" y="1052736"/>
          <a:ext cx="4140200" cy="639763"/>
        </p:xfrm>
        <a:graphic>
          <a:graphicData uri="http://schemas.openxmlformats.org/presentationml/2006/ole">
            <mc:AlternateContent xmlns:mc="http://schemas.openxmlformats.org/markup-compatibility/2006">
              <mc:Choice xmlns:v="urn:schemas-microsoft-com:vml" Requires="v">
                <p:oleObj spid="_x0000_s205009" name="公式" r:id="rId3" imgW="2159000" imgH="330200" progId="Equation.3">
                  <p:embed/>
                </p:oleObj>
              </mc:Choice>
              <mc:Fallback>
                <p:oleObj name="公式" r:id="rId3" imgW="2159000" imgH="330200" progId="Equation.3">
                  <p:embed/>
                  <p:pic>
                    <p:nvPicPr>
                      <p:cNvPr id="0" name="Picture 1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052736"/>
                        <a:ext cx="4140200"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399" name="Rectangle 7"/>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9398" name="Object 6"/>
          <p:cNvGraphicFramePr>
            <a:graphicFrameLocks noChangeAspect="1"/>
          </p:cNvGraphicFramePr>
          <p:nvPr>
            <p:extLst>
              <p:ext uri="{D42A27DB-BD31-4B8C-83A1-F6EECF244321}">
                <p14:modId xmlns:p14="http://schemas.microsoft.com/office/powerpoint/2010/main" val="269615232"/>
              </p:ext>
            </p:extLst>
          </p:nvPr>
        </p:nvGraphicFramePr>
        <p:xfrm>
          <a:off x="3563888" y="3933056"/>
          <a:ext cx="3792161" cy="654621"/>
        </p:xfrm>
        <a:graphic>
          <a:graphicData uri="http://schemas.openxmlformats.org/presentationml/2006/ole">
            <mc:AlternateContent xmlns:mc="http://schemas.openxmlformats.org/markup-compatibility/2006">
              <mc:Choice xmlns:v="urn:schemas-microsoft-com:vml" Requires="v">
                <p:oleObj spid="_x0000_s205010" name="公式" r:id="rId5" imgW="1930400" imgH="330200" progId="Equation.3">
                  <p:embed/>
                </p:oleObj>
              </mc:Choice>
              <mc:Fallback>
                <p:oleObj name="公式" r:id="rId5" imgW="1930400" imgH="330200" progId="Equation.3">
                  <p:embed/>
                  <p:pic>
                    <p:nvPicPr>
                      <p:cNvPr id="0" name="Picture 1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888" y="3933056"/>
                        <a:ext cx="3792161" cy="654621"/>
                      </a:xfrm>
                      <a:prstGeom prst="rect">
                        <a:avLst/>
                      </a:prstGeom>
                      <a:noFill/>
                    </p:spPr>
                  </p:pic>
                </p:oleObj>
              </mc:Fallback>
            </mc:AlternateContent>
          </a:graphicData>
        </a:graphic>
      </p:graphicFrame>
      <p:sp>
        <p:nvSpPr>
          <p:cNvPr id="59401" name="Rectangle 9"/>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9400" name="Object 8"/>
          <p:cNvGraphicFramePr>
            <a:graphicFrameLocks noChangeAspect="1"/>
          </p:cNvGraphicFramePr>
          <p:nvPr>
            <p:extLst>
              <p:ext uri="{D42A27DB-BD31-4B8C-83A1-F6EECF244321}">
                <p14:modId xmlns:p14="http://schemas.microsoft.com/office/powerpoint/2010/main" val="2983629706"/>
              </p:ext>
            </p:extLst>
          </p:nvPr>
        </p:nvGraphicFramePr>
        <p:xfrm>
          <a:off x="3635896" y="4653136"/>
          <a:ext cx="3614378" cy="648072"/>
        </p:xfrm>
        <a:graphic>
          <a:graphicData uri="http://schemas.openxmlformats.org/presentationml/2006/ole">
            <mc:AlternateContent xmlns:mc="http://schemas.openxmlformats.org/markup-compatibility/2006">
              <mc:Choice xmlns:v="urn:schemas-microsoft-com:vml" Requires="v">
                <p:oleObj spid="_x0000_s205011" name="公式" r:id="rId7" imgW="1854200" imgH="330200" progId="Equation.3">
                  <p:embed/>
                </p:oleObj>
              </mc:Choice>
              <mc:Fallback>
                <p:oleObj name="公式" r:id="rId7" imgW="1854200" imgH="330200" progId="Equation.3">
                  <p:embed/>
                  <p:pic>
                    <p:nvPicPr>
                      <p:cNvPr id="0" name="Picture 1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5896" y="4653136"/>
                        <a:ext cx="3614378" cy="648072"/>
                      </a:xfrm>
                      <a:prstGeom prst="rect">
                        <a:avLst/>
                      </a:prstGeom>
                      <a:noFill/>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anim calcmode="lin" valueType="num">
                                      <p:cBhvr additive="base">
                                        <p:cTn id="7" dur="500" fill="hold"/>
                                        <p:tgtEl>
                                          <p:spTgt spid="5939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9395">
                                            <p:txEl>
                                              <p:pRg st="2" end="2"/>
                                            </p:txEl>
                                          </p:spTgt>
                                        </p:tgtEl>
                                        <p:attrNameLst>
                                          <p:attrName>style.visibility</p:attrName>
                                        </p:attrNameLst>
                                      </p:cBhvr>
                                      <p:to>
                                        <p:strVal val="visible"/>
                                      </p:to>
                                    </p:set>
                                    <p:anim calcmode="lin" valueType="num">
                                      <p:cBhvr additive="base">
                                        <p:cTn id="11" dur="500" fill="hold"/>
                                        <p:tgtEl>
                                          <p:spTgt spid="5939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939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9395">
                                            <p:txEl>
                                              <p:pRg st="3" end="3"/>
                                            </p:txEl>
                                          </p:spTgt>
                                        </p:tgtEl>
                                        <p:attrNameLst>
                                          <p:attrName>style.visibility</p:attrName>
                                        </p:attrNameLst>
                                      </p:cBhvr>
                                      <p:to>
                                        <p:strVal val="visible"/>
                                      </p:to>
                                    </p:set>
                                    <p:anim calcmode="lin" valueType="num">
                                      <p:cBhvr additive="base">
                                        <p:cTn id="15" dur="500" fill="hold"/>
                                        <p:tgtEl>
                                          <p:spTgt spid="5939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93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9395">
                                            <p:txEl>
                                              <p:pRg st="4" end="4"/>
                                            </p:txEl>
                                          </p:spTgt>
                                        </p:tgtEl>
                                        <p:attrNameLst>
                                          <p:attrName>style.visibility</p:attrName>
                                        </p:attrNameLst>
                                      </p:cBhvr>
                                      <p:to>
                                        <p:strVal val="visible"/>
                                      </p:to>
                                    </p:set>
                                    <p:anim calcmode="lin" valueType="num">
                                      <p:cBhvr additive="base">
                                        <p:cTn id="21" dur="500" fill="hold"/>
                                        <p:tgtEl>
                                          <p:spTgt spid="5939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9395">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9398"/>
                                        </p:tgtEl>
                                        <p:attrNameLst>
                                          <p:attrName>style.visibility</p:attrName>
                                        </p:attrNameLst>
                                      </p:cBhvr>
                                      <p:to>
                                        <p:strVal val="visible"/>
                                      </p:to>
                                    </p:set>
                                    <p:anim calcmode="lin" valueType="num">
                                      <p:cBhvr additive="base">
                                        <p:cTn id="25" dur="500" fill="hold"/>
                                        <p:tgtEl>
                                          <p:spTgt spid="59398"/>
                                        </p:tgtEl>
                                        <p:attrNameLst>
                                          <p:attrName>ppt_x</p:attrName>
                                        </p:attrNameLst>
                                      </p:cBhvr>
                                      <p:tavLst>
                                        <p:tav tm="0">
                                          <p:val>
                                            <p:strVal val="#ppt_x"/>
                                          </p:val>
                                        </p:tav>
                                        <p:tav tm="100000">
                                          <p:val>
                                            <p:strVal val="#ppt_x"/>
                                          </p:val>
                                        </p:tav>
                                      </p:tavLst>
                                    </p:anim>
                                    <p:anim calcmode="lin" valueType="num">
                                      <p:cBhvr additive="base">
                                        <p:cTn id="26" dur="500" fill="hold"/>
                                        <p:tgtEl>
                                          <p:spTgt spid="59398"/>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9400"/>
                                        </p:tgtEl>
                                        <p:attrNameLst>
                                          <p:attrName>style.visibility</p:attrName>
                                        </p:attrNameLst>
                                      </p:cBhvr>
                                      <p:to>
                                        <p:strVal val="visible"/>
                                      </p:to>
                                    </p:set>
                                    <p:anim calcmode="lin" valueType="num">
                                      <p:cBhvr additive="base">
                                        <p:cTn id="29" dur="500" fill="hold"/>
                                        <p:tgtEl>
                                          <p:spTgt spid="59400"/>
                                        </p:tgtEl>
                                        <p:attrNameLst>
                                          <p:attrName>ppt_x</p:attrName>
                                        </p:attrNameLst>
                                      </p:cBhvr>
                                      <p:tavLst>
                                        <p:tav tm="0">
                                          <p:val>
                                            <p:strVal val="#ppt_x"/>
                                          </p:val>
                                        </p:tav>
                                        <p:tav tm="100000">
                                          <p:val>
                                            <p:strVal val="#ppt_x"/>
                                          </p:val>
                                        </p:tav>
                                      </p:tavLst>
                                    </p:anim>
                                    <p:anim calcmode="lin" valueType="num">
                                      <p:cBhvr additive="base">
                                        <p:cTn id="30" dur="500" fill="hold"/>
                                        <p:tgtEl>
                                          <p:spTgt spid="5940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9395">
                                            <p:txEl>
                                              <p:pRg st="8" end="8"/>
                                            </p:txEl>
                                          </p:spTgt>
                                        </p:tgtEl>
                                        <p:attrNameLst>
                                          <p:attrName>style.visibility</p:attrName>
                                        </p:attrNameLst>
                                      </p:cBhvr>
                                      <p:to>
                                        <p:strVal val="visible"/>
                                      </p:to>
                                    </p:set>
                                    <p:anim calcmode="lin" valueType="num">
                                      <p:cBhvr additive="base">
                                        <p:cTn id="35" dur="500" fill="hold"/>
                                        <p:tgtEl>
                                          <p:spTgt spid="59395">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939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dirty="0" smtClean="0">
                <a:solidFill>
                  <a:srgbClr val="0000FF"/>
                </a:solidFill>
              </a:rPr>
              <a:t>随相数字信号判决条件</a:t>
            </a:r>
            <a:endParaRPr lang="zh-CN" altLang="en-US" dirty="0">
              <a:solidFill>
                <a:srgbClr val="0000FF"/>
              </a:solidFill>
            </a:endParaRPr>
          </a:p>
        </p:txBody>
      </p:sp>
      <p:sp>
        <p:nvSpPr>
          <p:cNvPr id="60419" name="Rectangle 3"/>
          <p:cNvSpPr>
            <a:spLocks noGrp="1" noChangeArrowheads="1"/>
          </p:cNvSpPr>
          <p:nvPr>
            <p:ph type="body" idx="1"/>
          </p:nvPr>
        </p:nvSpPr>
        <p:spPr/>
        <p:txBody>
          <a:bodyPr>
            <a:normAutofit fontScale="92500" lnSpcReduction="20000"/>
          </a:bodyPr>
          <a:lstStyle/>
          <a:p>
            <a:r>
              <a:rPr lang="zh-CN" altLang="en-US" dirty="0" smtClean="0"/>
              <a:t>若接收矢量</a:t>
            </a:r>
            <a:r>
              <a:rPr lang="en-US" altLang="zh-CN" i="1" dirty="0" smtClean="0"/>
              <a:t>r </a:t>
            </a:r>
            <a:r>
              <a:rPr lang="zh-CN" altLang="en-US" dirty="0" smtClean="0"/>
              <a:t>使 </a:t>
            </a:r>
            <a:r>
              <a:rPr lang="en-US" altLang="zh-CN" i="1" dirty="0" smtClean="0">
                <a:solidFill>
                  <a:srgbClr val="0000FF"/>
                </a:solidFill>
              </a:rPr>
              <a:t>M</a:t>
            </a:r>
            <a:r>
              <a:rPr lang="en-US" altLang="zh-CN" baseline="-25000" dirty="0" smtClean="0">
                <a:solidFill>
                  <a:srgbClr val="0000FF"/>
                </a:solidFill>
              </a:rPr>
              <a:t>1</a:t>
            </a:r>
            <a:r>
              <a:rPr lang="en-US" altLang="zh-CN" baseline="30000" dirty="0" smtClean="0">
                <a:solidFill>
                  <a:srgbClr val="0000FF"/>
                </a:solidFill>
              </a:rPr>
              <a:t>2</a:t>
            </a:r>
            <a:r>
              <a:rPr lang="en-US" altLang="zh-CN" dirty="0" smtClean="0">
                <a:solidFill>
                  <a:srgbClr val="0000FF"/>
                </a:solidFill>
              </a:rPr>
              <a:t> &lt; </a:t>
            </a:r>
            <a:r>
              <a:rPr lang="en-US" altLang="zh-CN" i="1" dirty="0" smtClean="0">
                <a:solidFill>
                  <a:srgbClr val="0000FF"/>
                </a:solidFill>
              </a:rPr>
              <a:t>M</a:t>
            </a:r>
            <a:r>
              <a:rPr lang="en-US" altLang="zh-CN" baseline="-25000" dirty="0" smtClean="0">
                <a:solidFill>
                  <a:srgbClr val="0000FF"/>
                </a:solidFill>
              </a:rPr>
              <a:t>0</a:t>
            </a:r>
            <a:r>
              <a:rPr lang="en-US" altLang="zh-CN" baseline="30000" dirty="0" smtClean="0">
                <a:solidFill>
                  <a:srgbClr val="0000FF"/>
                </a:solidFill>
              </a:rPr>
              <a:t>2</a:t>
            </a:r>
            <a:r>
              <a:rPr lang="zh-CN" altLang="en-US" dirty="0" smtClean="0"/>
              <a:t>，则判为发送码元是</a:t>
            </a:r>
            <a:r>
              <a:rPr lang="zh-CN" altLang="en-US" dirty="0" smtClean="0">
                <a:solidFill>
                  <a:srgbClr val="0000FF"/>
                </a:solidFill>
              </a:rPr>
              <a:t>“</a:t>
            </a:r>
            <a:r>
              <a:rPr lang="en-US" altLang="zh-CN" dirty="0" smtClean="0">
                <a:solidFill>
                  <a:srgbClr val="0000FF"/>
                </a:solidFill>
              </a:rPr>
              <a:t>0”</a:t>
            </a:r>
            <a:r>
              <a:rPr lang="zh-CN" altLang="en-US" dirty="0" smtClean="0"/>
              <a:t>，</a:t>
            </a:r>
          </a:p>
          <a:p>
            <a:r>
              <a:rPr lang="zh-CN" altLang="en-US" dirty="0" smtClean="0"/>
              <a:t>若接收矢量</a:t>
            </a:r>
            <a:r>
              <a:rPr lang="en-US" altLang="zh-CN" i="1" dirty="0" smtClean="0"/>
              <a:t>r </a:t>
            </a:r>
            <a:r>
              <a:rPr lang="zh-CN" altLang="en-US" dirty="0" smtClean="0"/>
              <a:t>使 </a:t>
            </a:r>
            <a:r>
              <a:rPr lang="en-US" altLang="zh-CN" i="1" dirty="0" smtClean="0">
                <a:solidFill>
                  <a:srgbClr val="0000FF"/>
                </a:solidFill>
              </a:rPr>
              <a:t>M</a:t>
            </a:r>
            <a:r>
              <a:rPr lang="en-US" altLang="zh-CN" baseline="-25000" dirty="0" smtClean="0">
                <a:solidFill>
                  <a:srgbClr val="0000FF"/>
                </a:solidFill>
              </a:rPr>
              <a:t>0</a:t>
            </a:r>
            <a:r>
              <a:rPr lang="en-US" altLang="zh-CN" baseline="30000" dirty="0" smtClean="0">
                <a:solidFill>
                  <a:srgbClr val="0000FF"/>
                </a:solidFill>
              </a:rPr>
              <a:t>2</a:t>
            </a:r>
            <a:r>
              <a:rPr lang="en-US" altLang="zh-CN" dirty="0" smtClean="0">
                <a:solidFill>
                  <a:srgbClr val="0000FF"/>
                </a:solidFill>
              </a:rPr>
              <a:t> &lt; </a:t>
            </a:r>
            <a:r>
              <a:rPr lang="en-US" altLang="zh-CN" i="1" dirty="0" smtClean="0">
                <a:solidFill>
                  <a:srgbClr val="0000FF"/>
                </a:solidFill>
              </a:rPr>
              <a:t>M</a:t>
            </a:r>
            <a:r>
              <a:rPr lang="en-US" altLang="zh-CN" baseline="-25000" dirty="0" smtClean="0">
                <a:solidFill>
                  <a:srgbClr val="0000FF"/>
                </a:solidFill>
              </a:rPr>
              <a:t>1</a:t>
            </a:r>
            <a:r>
              <a:rPr lang="en-US" altLang="zh-CN" baseline="30000" dirty="0" smtClean="0">
                <a:solidFill>
                  <a:srgbClr val="0000FF"/>
                </a:solidFill>
              </a:rPr>
              <a:t>2 </a:t>
            </a:r>
            <a:r>
              <a:rPr lang="zh-CN" altLang="en-US" dirty="0" smtClean="0"/>
              <a:t>，则判为发送码元是</a:t>
            </a:r>
            <a:r>
              <a:rPr lang="zh-CN" altLang="en-US" dirty="0" smtClean="0">
                <a:solidFill>
                  <a:srgbClr val="0000FF"/>
                </a:solidFill>
              </a:rPr>
              <a:t>“</a:t>
            </a:r>
            <a:r>
              <a:rPr lang="en-US" altLang="zh-CN" dirty="0" smtClean="0">
                <a:solidFill>
                  <a:srgbClr val="0000FF"/>
                </a:solidFill>
              </a:rPr>
              <a:t>1”</a:t>
            </a:r>
            <a:r>
              <a:rPr lang="zh-CN" altLang="en-US" dirty="0" smtClean="0"/>
              <a:t>。</a:t>
            </a:r>
          </a:p>
          <a:p>
            <a:r>
              <a:rPr lang="zh-CN" altLang="en-US" dirty="0" smtClean="0"/>
              <a:t>其中：</a:t>
            </a:r>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r>
              <a:rPr lang="zh-CN" altLang="en-US" dirty="0" smtClean="0"/>
              <a:t>按照上面判决准则构成的随相信号最佳接收机的结构示于下图中。 </a:t>
            </a:r>
            <a:endParaRPr lang="zh-CN" altLang="en-US" dirty="0"/>
          </a:p>
        </p:txBody>
      </p:sp>
      <p:sp>
        <p:nvSpPr>
          <p:cNvPr id="11" name="灯片编号占位符 5"/>
          <p:cNvSpPr>
            <a:spLocks noGrp="1"/>
          </p:cNvSpPr>
          <p:nvPr>
            <p:ph type="sldNum" sz="quarter" idx="12"/>
          </p:nvPr>
        </p:nvSpPr>
        <p:spPr/>
        <p:txBody>
          <a:bodyPr/>
          <a:lstStyle/>
          <a:p>
            <a:fld id="{F88E0DD0-CF16-4929-9046-B644905A9FFA}" type="slidenum">
              <a:rPr lang="en-US" altLang="zh-CN" smtClean="0"/>
              <a:pPr/>
              <a:t>45</a:t>
            </a:fld>
            <a:endParaRPr lang="en-US" altLang="zh-CN"/>
          </a:p>
        </p:txBody>
      </p:sp>
      <p:graphicFrame>
        <p:nvGraphicFramePr>
          <p:cNvPr id="60420" name="Object 4"/>
          <p:cNvGraphicFramePr>
            <a:graphicFrameLocks noChangeAspect="1"/>
          </p:cNvGraphicFramePr>
          <p:nvPr/>
        </p:nvGraphicFramePr>
        <p:xfrm>
          <a:off x="2123728" y="2780928"/>
          <a:ext cx="1890712" cy="504825"/>
        </p:xfrm>
        <a:graphic>
          <a:graphicData uri="http://schemas.openxmlformats.org/presentationml/2006/ole">
            <mc:AlternateContent xmlns:mc="http://schemas.openxmlformats.org/markup-compatibility/2006">
              <mc:Choice xmlns:v="urn:schemas-microsoft-com:vml" Requires="v">
                <p:oleObj spid="_x0000_s206240" name="公式" r:id="rId3" imgW="1104900" imgH="292100" progId="Equation.3">
                  <p:embed/>
                </p:oleObj>
              </mc:Choice>
              <mc:Fallback>
                <p:oleObj name="公式" r:id="rId3" imgW="1104900" imgH="292100" progId="Equation.3">
                  <p:embed/>
                  <p:pic>
                    <p:nvPicPr>
                      <p:cNvPr id="0" name="Picture 2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2780928"/>
                        <a:ext cx="1890712"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22" name="Object 6"/>
          <p:cNvGraphicFramePr>
            <a:graphicFrameLocks noChangeAspect="1"/>
          </p:cNvGraphicFramePr>
          <p:nvPr/>
        </p:nvGraphicFramePr>
        <p:xfrm>
          <a:off x="5148064" y="2780928"/>
          <a:ext cx="1844675" cy="465138"/>
        </p:xfrm>
        <a:graphic>
          <a:graphicData uri="http://schemas.openxmlformats.org/presentationml/2006/ole">
            <mc:AlternateContent xmlns:mc="http://schemas.openxmlformats.org/markup-compatibility/2006">
              <mc:Choice xmlns:v="urn:schemas-microsoft-com:vml" Requires="v">
                <p:oleObj spid="_x0000_s206241" name="公式" r:id="rId5" imgW="1091726" imgH="279279" progId="Equation.3">
                  <p:embed/>
                </p:oleObj>
              </mc:Choice>
              <mc:Fallback>
                <p:oleObj name="公式" r:id="rId5" imgW="1091726" imgH="279279" progId="Equation.3">
                  <p:embed/>
                  <p:pic>
                    <p:nvPicPr>
                      <p:cNvPr id="0" name="Picture 2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064" y="2780928"/>
                        <a:ext cx="1844675"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24" name="Object 8"/>
          <p:cNvGraphicFramePr>
            <a:graphicFrameLocks noChangeAspect="1"/>
          </p:cNvGraphicFramePr>
          <p:nvPr/>
        </p:nvGraphicFramePr>
        <p:xfrm>
          <a:off x="1979712" y="3501008"/>
          <a:ext cx="2565400" cy="622300"/>
        </p:xfrm>
        <a:graphic>
          <a:graphicData uri="http://schemas.openxmlformats.org/presentationml/2006/ole">
            <mc:AlternateContent xmlns:mc="http://schemas.openxmlformats.org/markup-compatibility/2006">
              <mc:Choice xmlns:v="urn:schemas-microsoft-com:vml" Requires="v">
                <p:oleObj spid="_x0000_s206242" name="公式" r:id="rId7" imgW="1371600" imgH="330200" progId="Equation.3">
                  <p:embed/>
                </p:oleObj>
              </mc:Choice>
              <mc:Fallback>
                <p:oleObj name="公式" r:id="rId7" imgW="1371600" imgH="330200" progId="Equation.3">
                  <p:embed/>
                  <p:pic>
                    <p:nvPicPr>
                      <p:cNvPr id="0" name="Picture 29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712" y="3501008"/>
                        <a:ext cx="25654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26" name="Object 10"/>
          <p:cNvGraphicFramePr>
            <a:graphicFrameLocks noChangeAspect="1"/>
          </p:cNvGraphicFramePr>
          <p:nvPr/>
        </p:nvGraphicFramePr>
        <p:xfrm>
          <a:off x="1979712" y="4365104"/>
          <a:ext cx="2654300" cy="682625"/>
        </p:xfrm>
        <a:graphic>
          <a:graphicData uri="http://schemas.openxmlformats.org/presentationml/2006/ole">
            <mc:AlternateContent xmlns:mc="http://schemas.openxmlformats.org/markup-compatibility/2006">
              <mc:Choice xmlns:v="urn:schemas-microsoft-com:vml" Requires="v">
                <p:oleObj spid="_x0000_s206243" name="公式" r:id="rId9" imgW="1295400" imgH="330200" progId="Equation.3">
                  <p:embed/>
                </p:oleObj>
              </mc:Choice>
              <mc:Fallback>
                <p:oleObj name="公式" r:id="rId9" imgW="1295400" imgH="330200" progId="Equation.3">
                  <p:embed/>
                  <p:pic>
                    <p:nvPicPr>
                      <p:cNvPr id="0" name="Picture 29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9712" y="4365104"/>
                        <a:ext cx="2654300" cy="68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28" name="Object 12"/>
          <p:cNvGraphicFramePr>
            <a:graphicFrameLocks noChangeAspect="1"/>
          </p:cNvGraphicFramePr>
          <p:nvPr/>
        </p:nvGraphicFramePr>
        <p:xfrm>
          <a:off x="5148064" y="3501008"/>
          <a:ext cx="2700337" cy="669925"/>
        </p:xfrm>
        <a:graphic>
          <a:graphicData uri="http://schemas.openxmlformats.org/presentationml/2006/ole">
            <mc:AlternateContent xmlns:mc="http://schemas.openxmlformats.org/markup-compatibility/2006">
              <mc:Choice xmlns:v="urn:schemas-microsoft-com:vml" Requires="v">
                <p:oleObj spid="_x0000_s206244" name="公式" r:id="rId11" imgW="1346200" imgH="330200" progId="Equation.3">
                  <p:embed/>
                </p:oleObj>
              </mc:Choice>
              <mc:Fallback>
                <p:oleObj name="公式" r:id="rId11" imgW="1346200" imgH="330200" progId="Equation.3">
                  <p:embed/>
                  <p:pic>
                    <p:nvPicPr>
                      <p:cNvPr id="0" name="Picture 29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48064" y="3501008"/>
                        <a:ext cx="2700337" cy="66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30" name="Object 14"/>
          <p:cNvGraphicFramePr>
            <a:graphicFrameLocks noChangeAspect="1"/>
          </p:cNvGraphicFramePr>
          <p:nvPr/>
        </p:nvGraphicFramePr>
        <p:xfrm>
          <a:off x="5220072" y="4293096"/>
          <a:ext cx="2700337" cy="711200"/>
        </p:xfrm>
        <a:graphic>
          <a:graphicData uri="http://schemas.openxmlformats.org/presentationml/2006/ole">
            <mc:AlternateContent xmlns:mc="http://schemas.openxmlformats.org/markup-compatibility/2006">
              <mc:Choice xmlns:v="urn:schemas-microsoft-com:vml" Requires="v">
                <p:oleObj spid="_x0000_s206245" name="公式" r:id="rId13" imgW="1269449" imgH="330057" progId="Equation.3">
                  <p:embed/>
                </p:oleObj>
              </mc:Choice>
              <mc:Fallback>
                <p:oleObj name="公式" r:id="rId13" imgW="1269449" imgH="330057" progId="Equation.3">
                  <p:embed/>
                  <p:pic>
                    <p:nvPicPr>
                      <p:cNvPr id="0" name="Picture 29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20072" y="4293096"/>
                        <a:ext cx="2700337"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419">
                                            <p:txEl>
                                              <p:pRg st="9" end="9"/>
                                            </p:txEl>
                                          </p:spTgt>
                                        </p:tgtEl>
                                        <p:attrNameLst>
                                          <p:attrName>style.visibility</p:attrName>
                                        </p:attrNameLst>
                                      </p:cBhvr>
                                      <p:to>
                                        <p:strVal val="visible"/>
                                      </p:to>
                                    </p:set>
                                    <p:anim calcmode="lin" valueType="num">
                                      <p:cBhvr additive="base">
                                        <p:cTn id="7" dur="500" fill="hold"/>
                                        <p:tgtEl>
                                          <p:spTgt spid="60419">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1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a:bodyPr>
          <a:lstStyle/>
          <a:p>
            <a:r>
              <a:rPr lang="zh-CN" altLang="en-US" dirty="0" smtClean="0">
                <a:solidFill>
                  <a:srgbClr val="0000FF"/>
                </a:solidFill>
              </a:rPr>
              <a:t>最佳接收机的结构</a:t>
            </a:r>
            <a:endParaRPr lang="zh-CN" altLang="en-US" dirty="0">
              <a:solidFill>
                <a:srgbClr val="0000FF"/>
              </a:solidFill>
            </a:endParaRPr>
          </a:p>
        </p:txBody>
      </p:sp>
      <p:sp>
        <p:nvSpPr>
          <p:cNvPr id="61443" name="Rectangle 3"/>
          <p:cNvSpPr>
            <a:spLocks noGrp="1" noChangeArrowheads="1"/>
          </p:cNvSpPr>
          <p:nvPr>
            <p:ph type="body" idx="1"/>
          </p:nvPr>
        </p:nvSpPr>
        <p:spPr/>
        <p:txBody>
          <a:bodyPr/>
          <a:lstStyle/>
          <a:p>
            <a:endParaRPr lang="zh-CN" altLang="en-US" dirty="0"/>
          </a:p>
        </p:txBody>
      </p:sp>
      <p:sp>
        <p:nvSpPr>
          <p:cNvPr id="71" name="灯片编号占位符 5"/>
          <p:cNvSpPr>
            <a:spLocks noGrp="1"/>
          </p:cNvSpPr>
          <p:nvPr>
            <p:ph type="sldNum" sz="quarter" idx="12"/>
          </p:nvPr>
        </p:nvSpPr>
        <p:spPr/>
        <p:txBody>
          <a:bodyPr/>
          <a:lstStyle/>
          <a:p>
            <a:fld id="{9C9372BB-F97A-42A9-A26A-8915C64086D6}" type="slidenum">
              <a:rPr lang="en-US" altLang="zh-CN" smtClean="0"/>
              <a:pPr/>
              <a:t>46</a:t>
            </a:fld>
            <a:endParaRPr lang="en-US" altLang="zh-CN"/>
          </a:p>
        </p:txBody>
      </p:sp>
      <p:grpSp>
        <p:nvGrpSpPr>
          <p:cNvPr id="2" name="Group 4"/>
          <p:cNvGrpSpPr>
            <a:grpSpLocks/>
          </p:cNvGrpSpPr>
          <p:nvPr/>
        </p:nvGrpSpPr>
        <p:grpSpPr bwMode="auto">
          <a:xfrm>
            <a:off x="611560" y="1352217"/>
            <a:ext cx="8460432" cy="4852120"/>
            <a:chOff x="2804" y="7965"/>
            <a:chExt cx="6665" cy="4450"/>
          </a:xfrm>
        </p:grpSpPr>
        <p:grpSp>
          <p:nvGrpSpPr>
            <p:cNvPr id="3" name="Group 5"/>
            <p:cNvGrpSpPr>
              <a:grpSpLocks noChangeAspect="1"/>
            </p:cNvGrpSpPr>
            <p:nvPr/>
          </p:nvGrpSpPr>
          <p:grpSpPr bwMode="auto">
            <a:xfrm>
              <a:off x="2804" y="7986"/>
              <a:ext cx="6665" cy="4429"/>
              <a:chOff x="2782" y="1053"/>
              <a:chExt cx="5778" cy="3840"/>
            </a:xfrm>
          </p:grpSpPr>
          <p:sp>
            <p:nvSpPr>
              <p:cNvPr id="61446" name="AutoShape 6"/>
              <p:cNvSpPr>
                <a:spLocks noChangeAspect="1" noChangeArrowheads="1"/>
              </p:cNvSpPr>
              <p:nvPr/>
            </p:nvSpPr>
            <p:spPr bwMode="auto">
              <a:xfrm>
                <a:off x="2782" y="1053"/>
                <a:ext cx="5778" cy="3840"/>
              </a:xfrm>
              <a:prstGeom prst="rect">
                <a:avLst/>
              </a:prstGeom>
              <a:noFill/>
              <a:ln w="9525">
                <a:noFill/>
                <a:miter lim="800000"/>
                <a:headEnd/>
                <a:tailEnd/>
              </a:ln>
            </p:spPr>
            <p:txBody>
              <a:bodyPr/>
              <a:lstStyle/>
              <a:p>
                <a:endParaRPr lang="zh-CN" altLang="en-US" b="1">
                  <a:latin typeface="+mj-ea"/>
                  <a:ea typeface="+mj-ea"/>
                </a:endParaRPr>
              </a:p>
            </p:txBody>
          </p:sp>
          <p:sp>
            <p:nvSpPr>
              <p:cNvPr id="61447" name="Text Box 7"/>
              <p:cNvSpPr txBox="1">
                <a:spLocks noChangeArrowheads="1"/>
              </p:cNvSpPr>
              <p:nvPr/>
            </p:nvSpPr>
            <p:spPr bwMode="auto">
              <a:xfrm>
                <a:off x="7012" y="1999"/>
                <a:ext cx="126" cy="514"/>
              </a:xfrm>
              <a:prstGeom prst="rect">
                <a:avLst/>
              </a:prstGeom>
              <a:noFill/>
              <a:ln w="9525">
                <a:noFill/>
                <a:miter lim="800000"/>
                <a:headEnd/>
                <a:tailEnd/>
              </a:ln>
            </p:spPr>
            <p:txBody>
              <a:bodyPr wrap="none">
                <a:spAutoFit/>
              </a:bodyPr>
              <a:lstStyle/>
              <a:p>
                <a:pPr algn="just"/>
                <a:endParaRPr lang="zh-CN" altLang="zh-CN" sz="3600" b="1">
                  <a:latin typeface="+mj-ea"/>
                  <a:ea typeface="+mj-ea"/>
                </a:endParaRPr>
              </a:p>
            </p:txBody>
          </p:sp>
          <p:sp>
            <p:nvSpPr>
              <p:cNvPr id="61448" name="Text Box 8"/>
              <p:cNvSpPr txBox="1">
                <a:spLocks noChangeArrowheads="1"/>
              </p:cNvSpPr>
              <p:nvPr/>
            </p:nvSpPr>
            <p:spPr bwMode="auto">
              <a:xfrm>
                <a:off x="7041" y="3015"/>
                <a:ext cx="126" cy="514"/>
              </a:xfrm>
              <a:prstGeom prst="rect">
                <a:avLst/>
              </a:prstGeom>
              <a:noFill/>
              <a:ln w="9525">
                <a:noFill/>
                <a:miter lim="800000"/>
                <a:headEnd/>
                <a:tailEnd/>
              </a:ln>
            </p:spPr>
            <p:txBody>
              <a:bodyPr wrap="none">
                <a:spAutoFit/>
              </a:bodyPr>
              <a:lstStyle/>
              <a:p>
                <a:pPr algn="just"/>
                <a:endParaRPr lang="zh-CN" altLang="zh-CN" sz="3600" b="1">
                  <a:latin typeface="+mj-ea"/>
                  <a:ea typeface="+mj-ea"/>
                </a:endParaRPr>
              </a:p>
            </p:txBody>
          </p:sp>
          <p:grpSp>
            <p:nvGrpSpPr>
              <p:cNvPr id="4" name="Group 9"/>
              <p:cNvGrpSpPr>
                <a:grpSpLocks/>
              </p:cNvGrpSpPr>
              <p:nvPr/>
            </p:nvGrpSpPr>
            <p:grpSpPr bwMode="auto">
              <a:xfrm>
                <a:off x="3014" y="1225"/>
                <a:ext cx="5289" cy="3668"/>
                <a:chOff x="3028" y="1224"/>
                <a:chExt cx="5289" cy="3668"/>
              </a:xfrm>
            </p:grpSpPr>
            <p:grpSp>
              <p:nvGrpSpPr>
                <p:cNvPr id="5" name="Group 10"/>
                <p:cNvGrpSpPr>
                  <a:grpSpLocks/>
                </p:cNvGrpSpPr>
                <p:nvPr/>
              </p:nvGrpSpPr>
              <p:grpSpPr bwMode="auto">
                <a:xfrm>
                  <a:off x="3299" y="1224"/>
                  <a:ext cx="5018" cy="3668"/>
                  <a:chOff x="2898" y="1217"/>
                  <a:chExt cx="5019" cy="3668"/>
                </a:xfrm>
              </p:grpSpPr>
              <p:grpSp>
                <p:nvGrpSpPr>
                  <p:cNvPr id="6" name="Group 11"/>
                  <p:cNvGrpSpPr>
                    <a:grpSpLocks/>
                  </p:cNvGrpSpPr>
                  <p:nvPr/>
                </p:nvGrpSpPr>
                <p:grpSpPr bwMode="auto">
                  <a:xfrm>
                    <a:off x="3716" y="1217"/>
                    <a:ext cx="3410" cy="3668"/>
                    <a:chOff x="3716" y="1217"/>
                    <a:chExt cx="3410" cy="3668"/>
                  </a:xfrm>
                </p:grpSpPr>
                <p:grpSp>
                  <p:nvGrpSpPr>
                    <p:cNvPr id="7" name="Group 12"/>
                    <p:cNvGrpSpPr>
                      <a:grpSpLocks/>
                    </p:cNvGrpSpPr>
                    <p:nvPr/>
                  </p:nvGrpSpPr>
                  <p:grpSpPr bwMode="auto">
                    <a:xfrm>
                      <a:off x="3716" y="1217"/>
                      <a:ext cx="3409" cy="1717"/>
                      <a:chOff x="3742" y="1217"/>
                      <a:chExt cx="3409" cy="1717"/>
                    </a:xfrm>
                  </p:grpSpPr>
                  <p:grpSp>
                    <p:nvGrpSpPr>
                      <p:cNvPr id="8" name="Group 13"/>
                      <p:cNvGrpSpPr>
                        <a:grpSpLocks/>
                      </p:cNvGrpSpPr>
                      <p:nvPr/>
                    </p:nvGrpSpPr>
                    <p:grpSpPr bwMode="auto">
                      <a:xfrm>
                        <a:off x="3742" y="1217"/>
                        <a:ext cx="2405" cy="820"/>
                        <a:chOff x="3742" y="1217"/>
                        <a:chExt cx="2405" cy="820"/>
                      </a:xfrm>
                    </p:grpSpPr>
                    <p:sp>
                      <p:nvSpPr>
                        <p:cNvPr id="61454" name="Text Box 14"/>
                        <p:cNvSpPr txBox="1">
                          <a:spLocks noChangeArrowheads="1"/>
                        </p:cNvSpPr>
                        <p:nvPr/>
                      </p:nvSpPr>
                      <p:spPr bwMode="auto">
                        <a:xfrm>
                          <a:off x="3742" y="1217"/>
                          <a:ext cx="753" cy="352"/>
                        </a:xfrm>
                        <a:prstGeom prst="rect">
                          <a:avLst/>
                        </a:prstGeom>
                        <a:solidFill>
                          <a:srgbClr val="FFFFFF"/>
                        </a:solidFill>
                        <a:ln w="9525">
                          <a:solidFill>
                            <a:srgbClr val="000000"/>
                          </a:solidFill>
                          <a:miter lim="800000"/>
                          <a:headEnd/>
                          <a:tailEnd/>
                        </a:ln>
                      </p:spPr>
                      <p:txBody>
                        <a:bodyPr/>
                        <a:lstStyle/>
                        <a:p>
                          <a:pPr algn="ctr"/>
                          <a:r>
                            <a:rPr lang="zh-CN" altLang="en-US" b="1">
                              <a:latin typeface="+mj-ea"/>
                              <a:ea typeface="+mj-ea"/>
                            </a:rPr>
                            <a:t>相关器</a:t>
                          </a:r>
                          <a:endParaRPr lang="zh-CN" altLang="en-US" sz="3600" b="1">
                            <a:latin typeface="+mj-ea"/>
                            <a:ea typeface="+mj-ea"/>
                          </a:endParaRPr>
                        </a:p>
                      </p:txBody>
                    </p:sp>
                    <p:sp>
                      <p:nvSpPr>
                        <p:cNvPr id="61455" name="Line 15"/>
                        <p:cNvSpPr>
                          <a:spLocks noChangeShapeType="1"/>
                        </p:cNvSpPr>
                        <p:nvPr/>
                      </p:nvSpPr>
                      <p:spPr bwMode="auto">
                        <a:xfrm>
                          <a:off x="4495" y="1400"/>
                          <a:ext cx="313" cy="1"/>
                        </a:xfrm>
                        <a:prstGeom prst="line">
                          <a:avLst/>
                        </a:prstGeom>
                        <a:noFill/>
                        <a:ln w="9525">
                          <a:solidFill>
                            <a:srgbClr val="000000"/>
                          </a:solidFill>
                          <a:round/>
                          <a:headEnd/>
                          <a:tailEnd type="triangle" w="med" len="med"/>
                        </a:ln>
                      </p:spPr>
                      <p:txBody>
                        <a:bodyPr/>
                        <a:lstStyle/>
                        <a:p>
                          <a:endParaRPr lang="zh-CN" altLang="en-US" b="1">
                            <a:latin typeface="+mj-ea"/>
                            <a:ea typeface="+mj-ea"/>
                          </a:endParaRPr>
                        </a:p>
                      </p:txBody>
                    </p:sp>
                    <p:sp>
                      <p:nvSpPr>
                        <p:cNvPr id="61456" name="Text Box 16"/>
                        <p:cNvSpPr txBox="1">
                          <a:spLocks noChangeArrowheads="1"/>
                        </p:cNvSpPr>
                        <p:nvPr/>
                      </p:nvSpPr>
                      <p:spPr bwMode="auto">
                        <a:xfrm>
                          <a:off x="4821" y="1230"/>
                          <a:ext cx="753" cy="352"/>
                        </a:xfrm>
                        <a:prstGeom prst="rect">
                          <a:avLst/>
                        </a:prstGeom>
                        <a:solidFill>
                          <a:srgbClr val="FFFFFF"/>
                        </a:solidFill>
                        <a:ln w="9525">
                          <a:solidFill>
                            <a:srgbClr val="000000"/>
                          </a:solidFill>
                          <a:miter lim="800000"/>
                          <a:headEnd/>
                          <a:tailEnd/>
                        </a:ln>
                      </p:spPr>
                      <p:txBody>
                        <a:bodyPr/>
                        <a:lstStyle/>
                        <a:p>
                          <a:pPr algn="ctr"/>
                          <a:r>
                            <a:rPr lang="zh-CN" altLang="en-US" b="1">
                              <a:latin typeface="+mj-ea"/>
                              <a:ea typeface="+mj-ea"/>
                            </a:rPr>
                            <a:t>平 方</a:t>
                          </a:r>
                          <a:endParaRPr lang="zh-CN" altLang="en-US" sz="3600" b="1">
                            <a:latin typeface="+mj-ea"/>
                            <a:ea typeface="+mj-ea"/>
                          </a:endParaRPr>
                        </a:p>
                      </p:txBody>
                    </p:sp>
                    <p:sp>
                      <p:nvSpPr>
                        <p:cNvPr id="61457" name="Line 17"/>
                        <p:cNvSpPr>
                          <a:spLocks noChangeShapeType="1"/>
                        </p:cNvSpPr>
                        <p:nvPr/>
                      </p:nvSpPr>
                      <p:spPr bwMode="auto">
                        <a:xfrm>
                          <a:off x="5574" y="1413"/>
                          <a:ext cx="573" cy="2"/>
                        </a:xfrm>
                        <a:prstGeom prst="line">
                          <a:avLst/>
                        </a:prstGeom>
                        <a:noFill/>
                        <a:ln w="9525">
                          <a:solidFill>
                            <a:srgbClr val="000000"/>
                          </a:solidFill>
                          <a:round/>
                          <a:headEnd/>
                          <a:tailEnd type="triangle" w="med" len="med"/>
                        </a:ln>
                      </p:spPr>
                      <p:txBody>
                        <a:bodyPr/>
                        <a:lstStyle/>
                        <a:p>
                          <a:endParaRPr lang="zh-CN" altLang="en-US" b="1">
                            <a:latin typeface="+mj-ea"/>
                            <a:ea typeface="+mj-ea"/>
                          </a:endParaRPr>
                        </a:p>
                      </p:txBody>
                    </p:sp>
                    <p:sp>
                      <p:nvSpPr>
                        <p:cNvPr id="61458" name="Line 18"/>
                        <p:cNvSpPr>
                          <a:spLocks noChangeShapeType="1"/>
                        </p:cNvSpPr>
                        <p:nvPr/>
                      </p:nvSpPr>
                      <p:spPr bwMode="auto">
                        <a:xfrm flipV="1">
                          <a:off x="4094" y="1569"/>
                          <a:ext cx="12" cy="234"/>
                        </a:xfrm>
                        <a:prstGeom prst="line">
                          <a:avLst/>
                        </a:prstGeom>
                        <a:noFill/>
                        <a:ln w="9525">
                          <a:solidFill>
                            <a:srgbClr val="000000"/>
                          </a:solidFill>
                          <a:round/>
                          <a:headEnd/>
                          <a:tailEnd type="triangle" w="med" len="med"/>
                        </a:ln>
                      </p:spPr>
                      <p:txBody>
                        <a:bodyPr/>
                        <a:lstStyle/>
                        <a:p>
                          <a:endParaRPr lang="zh-CN" altLang="en-US" b="1">
                            <a:latin typeface="+mj-ea"/>
                            <a:ea typeface="+mj-ea"/>
                          </a:endParaRPr>
                        </a:p>
                      </p:txBody>
                    </p:sp>
                    <p:sp>
                      <p:nvSpPr>
                        <p:cNvPr id="61459" name="Text Box 19"/>
                        <p:cNvSpPr txBox="1">
                          <a:spLocks noChangeArrowheads="1"/>
                        </p:cNvSpPr>
                        <p:nvPr/>
                      </p:nvSpPr>
                      <p:spPr bwMode="auto">
                        <a:xfrm>
                          <a:off x="3794" y="1673"/>
                          <a:ext cx="661" cy="364"/>
                        </a:xfrm>
                        <a:prstGeom prst="rect">
                          <a:avLst/>
                        </a:prstGeom>
                        <a:noFill/>
                        <a:ln w="9525">
                          <a:noFill/>
                          <a:miter lim="800000"/>
                          <a:headEnd/>
                          <a:tailEnd/>
                        </a:ln>
                      </p:spPr>
                      <p:txBody>
                        <a:bodyPr/>
                        <a:lstStyle/>
                        <a:p>
                          <a:pPr algn="just"/>
                          <a:r>
                            <a:rPr lang="en-US" altLang="zh-CN" b="1">
                              <a:latin typeface="+mj-ea"/>
                              <a:ea typeface="+mj-ea"/>
                            </a:rPr>
                            <a:t>cos</a:t>
                          </a:r>
                          <a:r>
                            <a:rPr lang="en-US" altLang="zh-CN" b="1">
                              <a:latin typeface="+mj-ea"/>
                              <a:ea typeface="+mj-ea"/>
                              <a:sym typeface="Symbol" pitchFamily="18" charset="2"/>
                            </a:rPr>
                            <a:t></a:t>
                          </a:r>
                          <a:r>
                            <a:rPr lang="en-US" altLang="zh-CN" b="1" baseline="-25000">
                              <a:latin typeface="+mj-ea"/>
                              <a:ea typeface="+mj-ea"/>
                            </a:rPr>
                            <a:t>0</a:t>
                          </a:r>
                          <a:r>
                            <a:rPr lang="en-US" altLang="zh-CN" b="1">
                              <a:latin typeface="+mj-ea"/>
                              <a:ea typeface="+mj-ea"/>
                            </a:rPr>
                            <a:t>t</a:t>
                          </a:r>
                          <a:endParaRPr lang="en-US" altLang="zh-CN" sz="3600" b="1">
                            <a:latin typeface="+mj-ea"/>
                            <a:ea typeface="+mj-ea"/>
                          </a:endParaRPr>
                        </a:p>
                      </p:txBody>
                    </p:sp>
                  </p:grpSp>
                  <p:grpSp>
                    <p:nvGrpSpPr>
                      <p:cNvPr id="9" name="Group 20"/>
                      <p:cNvGrpSpPr>
                        <a:grpSpLocks/>
                      </p:cNvGrpSpPr>
                      <p:nvPr/>
                    </p:nvGrpSpPr>
                    <p:grpSpPr bwMode="auto">
                      <a:xfrm>
                        <a:off x="5783" y="1422"/>
                        <a:ext cx="1368" cy="884"/>
                        <a:chOff x="5861" y="1422"/>
                        <a:chExt cx="1368" cy="884"/>
                      </a:xfrm>
                    </p:grpSpPr>
                    <p:sp>
                      <p:nvSpPr>
                        <p:cNvPr id="61461" name="Line 21"/>
                        <p:cNvSpPr>
                          <a:spLocks noChangeShapeType="1"/>
                        </p:cNvSpPr>
                        <p:nvPr/>
                      </p:nvSpPr>
                      <p:spPr bwMode="auto">
                        <a:xfrm flipH="1">
                          <a:off x="6213" y="1422"/>
                          <a:ext cx="12" cy="260"/>
                        </a:xfrm>
                        <a:prstGeom prst="line">
                          <a:avLst/>
                        </a:prstGeom>
                        <a:noFill/>
                        <a:ln w="9525">
                          <a:solidFill>
                            <a:srgbClr val="000000"/>
                          </a:solidFill>
                          <a:round/>
                          <a:headEnd/>
                          <a:tailEnd type="triangle" w="med" len="med"/>
                        </a:ln>
                      </p:spPr>
                      <p:txBody>
                        <a:bodyPr/>
                        <a:lstStyle/>
                        <a:p>
                          <a:endParaRPr lang="zh-CN" altLang="en-US" b="1">
                            <a:latin typeface="+mj-ea"/>
                            <a:ea typeface="+mj-ea"/>
                          </a:endParaRPr>
                        </a:p>
                      </p:txBody>
                    </p:sp>
                    <p:sp>
                      <p:nvSpPr>
                        <p:cNvPr id="61462" name="Line 22"/>
                        <p:cNvSpPr>
                          <a:spLocks noChangeShapeType="1"/>
                        </p:cNvSpPr>
                        <p:nvPr/>
                      </p:nvSpPr>
                      <p:spPr bwMode="auto">
                        <a:xfrm flipH="1">
                          <a:off x="6213" y="2047"/>
                          <a:ext cx="12" cy="259"/>
                        </a:xfrm>
                        <a:prstGeom prst="line">
                          <a:avLst/>
                        </a:prstGeom>
                        <a:noFill/>
                        <a:ln w="9525">
                          <a:solidFill>
                            <a:srgbClr val="000000"/>
                          </a:solidFill>
                          <a:round/>
                          <a:headEnd type="triangle" w="med" len="med"/>
                          <a:tailEnd/>
                        </a:ln>
                      </p:spPr>
                      <p:txBody>
                        <a:bodyPr/>
                        <a:lstStyle/>
                        <a:p>
                          <a:endParaRPr lang="zh-CN" altLang="en-US" b="1">
                            <a:latin typeface="+mj-ea"/>
                            <a:ea typeface="+mj-ea"/>
                          </a:endParaRPr>
                        </a:p>
                      </p:txBody>
                    </p:sp>
                    <p:grpSp>
                      <p:nvGrpSpPr>
                        <p:cNvPr id="10" name="Group 23"/>
                        <p:cNvGrpSpPr>
                          <a:grpSpLocks/>
                        </p:cNvGrpSpPr>
                        <p:nvPr/>
                      </p:nvGrpSpPr>
                      <p:grpSpPr bwMode="auto">
                        <a:xfrm>
                          <a:off x="5861" y="1659"/>
                          <a:ext cx="1368" cy="378"/>
                          <a:chOff x="5549" y="1659"/>
                          <a:chExt cx="1368" cy="378"/>
                        </a:xfrm>
                      </p:grpSpPr>
                      <p:sp>
                        <p:nvSpPr>
                          <p:cNvPr id="61464" name="Text Box 24"/>
                          <p:cNvSpPr txBox="1">
                            <a:spLocks noChangeArrowheads="1"/>
                          </p:cNvSpPr>
                          <p:nvPr/>
                        </p:nvSpPr>
                        <p:spPr bwMode="auto">
                          <a:xfrm>
                            <a:off x="5549" y="1659"/>
                            <a:ext cx="753" cy="378"/>
                          </a:xfrm>
                          <a:prstGeom prst="rect">
                            <a:avLst/>
                          </a:prstGeom>
                          <a:solidFill>
                            <a:srgbClr val="FFFFFF"/>
                          </a:solidFill>
                          <a:ln w="9525">
                            <a:solidFill>
                              <a:srgbClr val="000000"/>
                            </a:solidFill>
                            <a:miter lim="800000"/>
                            <a:headEnd/>
                            <a:tailEnd/>
                          </a:ln>
                        </p:spPr>
                        <p:txBody>
                          <a:bodyPr/>
                          <a:lstStyle/>
                          <a:p>
                            <a:pPr algn="ctr"/>
                            <a:r>
                              <a:rPr lang="zh-CN" altLang="en-US" b="1">
                                <a:latin typeface="+mj-ea"/>
                                <a:ea typeface="+mj-ea"/>
                              </a:rPr>
                              <a:t>相 加</a:t>
                            </a:r>
                            <a:endParaRPr lang="zh-CN" altLang="en-US" sz="3600" b="1">
                              <a:latin typeface="+mj-ea"/>
                              <a:ea typeface="+mj-ea"/>
                            </a:endParaRPr>
                          </a:p>
                        </p:txBody>
                      </p:sp>
                      <p:sp>
                        <p:nvSpPr>
                          <p:cNvPr id="61465" name="Line 25"/>
                          <p:cNvSpPr>
                            <a:spLocks noChangeShapeType="1"/>
                          </p:cNvSpPr>
                          <p:nvPr/>
                        </p:nvSpPr>
                        <p:spPr bwMode="auto">
                          <a:xfrm>
                            <a:off x="6293" y="1852"/>
                            <a:ext cx="624" cy="0"/>
                          </a:xfrm>
                          <a:prstGeom prst="line">
                            <a:avLst/>
                          </a:prstGeom>
                          <a:noFill/>
                          <a:ln w="9525">
                            <a:solidFill>
                              <a:srgbClr val="000000"/>
                            </a:solidFill>
                            <a:round/>
                            <a:headEnd/>
                            <a:tailEnd type="triangle" w="med" len="med"/>
                          </a:ln>
                        </p:spPr>
                        <p:txBody>
                          <a:bodyPr/>
                          <a:lstStyle/>
                          <a:p>
                            <a:endParaRPr lang="zh-CN" altLang="en-US" b="1">
                              <a:latin typeface="+mj-ea"/>
                              <a:ea typeface="+mj-ea"/>
                            </a:endParaRPr>
                          </a:p>
                        </p:txBody>
                      </p:sp>
                    </p:grpSp>
                  </p:grpSp>
                  <p:grpSp>
                    <p:nvGrpSpPr>
                      <p:cNvPr id="11" name="Group 26"/>
                      <p:cNvGrpSpPr>
                        <a:grpSpLocks/>
                      </p:cNvGrpSpPr>
                      <p:nvPr/>
                    </p:nvGrpSpPr>
                    <p:grpSpPr bwMode="auto">
                      <a:xfrm>
                        <a:off x="3742" y="2114"/>
                        <a:ext cx="2406" cy="820"/>
                        <a:chOff x="3742" y="1217"/>
                        <a:chExt cx="2405" cy="820"/>
                      </a:xfrm>
                    </p:grpSpPr>
                    <p:sp>
                      <p:nvSpPr>
                        <p:cNvPr id="61467" name="Text Box 27"/>
                        <p:cNvSpPr txBox="1">
                          <a:spLocks noChangeArrowheads="1"/>
                        </p:cNvSpPr>
                        <p:nvPr/>
                      </p:nvSpPr>
                      <p:spPr bwMode="auto">
                        <a:xfrm>
                          <a:off x="3742" y="1217"/>
                          <a:ext cx="753" cy="352"/>
                        </a:xfrm>
                        <a:prstGeom prst="rect">
                          <a:avLst/>
                        </a:prstGeom>
                        <a:solidFill>
                          <a:srgbClr val="FFFFFF"/>
                        </a:solidFill>
                        <a:ln w="9525">
                          <a:solidFill>
                            <a:srgbClr val="000000"/>
                          </a:solidFill>
                          <a:miter lim="800000"/>
                          <a:headEnd/>
                          <a:tailEnd/>
                        </a:ln>
                      </p:spPr>
                      <p:txBody>
                        <a:bodyPr/>
                        <a:lstStyle/>
                        <a:p>
                          <a:pPr algn="ctr"/>
                          <a:r>
                            <a:rPr lang="zh-CN" altLang="en-US" b="1">
                              <a:latin typeface="+mj-ea"/>
                              <a:ea typeface="+mj-ea"/>
                            </a:rPr>
                            <a:t>相关器</a:t>
                          </a:r>
                          <a:endParaRPr lang="zh-CN" altLang="en-US" sz="3600" b="1">
                            <a:latin typeface="+mj-ea"/>
                            <a:ea typeface="+mj-ea"/>
                          </a:endParaRPr>
                        </a:p>
                      </p:txBody>
                    </p:sp>
                    <p:sp>
                      <p:nvSpPr>
                        <p:cNvPr id="61468" name="Line 28"/>
                        <p:cNvSpPr>
                          <a:spLocks noChangeShapeType="1"/>
                        </p:cNvSpPr>
                        <p:nvPr/>
                      </p:nvSpPr>
                      <p:spPr bwMode="auto">
                        <a:xfrm>
                          <a:off x="4495" y="1400"/>
                          <a:ext cx="313" cy="1"/>
                        </a:xfrm>
                        <a:prstGeom prst="line">
                          <a:avLst/>
                        </a:prstGeom>
                        <a:noFill/>
                        <a:ln w="9525">
                          <a:solidFill>
                            <a:srgbClr val="000000"/>
                          </a:solidFill>
                          <a:round/>
                          <a:headEnd/>
                          <a:tailEnd type="triangle" w="med" len="med"/>
                        </a:ln>
                      </p:spPr>
                      <p:txBody>
                        <a:bodyPr/>
                        <a:lstStyle/>
                        <a:p>
                          <a:endParaRPr lang="zh-CN" altLang="en-US" b="1">
                            <a:latin typeface="+mj-ea"/>
                            <a:ea typeface="+mj-ea"/>
                          </a:endParaRPr>
                        </a:p>
                      </p:txBody>
                    </p:sp>
                    <p:sp>
                      <p:nvSpPr>
                        <p:cNvPr id="61469" name="Text Box 29"/>
                        <p:cNvSpPr txBox="1">
                          <a:spLocks noChangeArrowheads="1"/>
                        </p:cNvSpPr>
                        <p:nvPr/>
                      </p:nvSpPr>
                      <p:spPr bwMode="auto">
                        <a:xfrm>
                          <a:off x="4821" y="1230"/>
                          <a:ext cx="753" cy="352"/>
                        </a:xfrm>
                        <a:prstGeom prst="rect">
                          <a:avLst/>
                        </a:prstGeom>
                        <a:solidFill>
                          <a:srgbClr val="FFFFFF"/>
                        </a:solidFill>
                        <a:ln w="9525">
                          <a:solidFill>
                            <a:srgbClr val="000000"/>
                          </a:solidFill>
                          <a:miter lim="800000"/>
                          <a:headEnd/>
                          <a:tailEnd/>
                        </a:ln>
                      </p:spPr>
                      <p:txBody>
                        <a:bodyPr/>
                        <a:lstStyle/>
                        <a:p>
                          <a:pPr algn="ctr"/>
                          <a:r>
                            <a:rPr lang="zh-CN" altLang="en-US" b="1">
                              <a:latin typeface="+mj-ea"/>
                              <a:ea typeface="+mj-ea"/>
                            </a:rPr>
                            <a:t>平 方</a:t>
                          </a:r>
                          <a:endParaRPr lang="zh-CN" altLang="en-US" sz="3600" b="1">
                            <a:latin typeface="+mj-ea"/>
                            <a:ea typeface="+mj-ea"/>
                          </a:endParaRPr>
                        </a:p>
                      </p:txBody>
                    </p:sp>
                    <p:sp>
                      <p:nvSpPr>
                        <p:cNvPr id="61470" name="Line 30"/>
                        <p:cNvSpPr>
                          <a:spLocks noChangeShapeType="1"/>
                        </p:cNvSpPr>
                        <p:nvPr/>
                      </p:nvSpPr>
                      <p:spPr bwMode="auto">
                        <a:xfrm>
                          <a:off x="5574" y="1413"/>
                          <a:ext cx="573" cy="2"/>
                        </a:xfrm>
                        <a:prstGeom prst="line">
                          <a:avLst/>
                        </a:prstGeom>
                        <a:noFill/>
                        <a:ln w="9525">
                          <a:solidFill>
                            <a:srgbClr val="000000"/>
                          </a:solidFill>
                          <a:round/>
                          <a:headEnd/>
                          <a:tailEnd type="triangle" w="med" len="med"/>
                        </a:ln>
                      </p:spPr>
                      <p:txBody>
                        <a:bodyPr/>
                        <a:lstStyle/>
                        <a:p>
                          <a:endParaRPr lang="zh-CN" altLang="en-US" b="1">
                            <a:latin typeface="+mj-ea"/>
                            <a:ea typeface="+mj-ea"/>
                          </a:endParaRPr>
                        </a:p>
                      </p:txBody>
                    </p:sp>
                    <p:sp>
                      <p:nvSpPr>
                        <p:cNvPr id="61471" name="Line 31"/>
                        <p:cNvSpPr>
                          <a:spLocks noChangeShapeType="1"/>
                        </p:cNvSpPr>
                        <p:nvPr/>
                      </p:nvSpPr>
                      <p:spPr bwMode="auto">
                        <a:xfrm flipV="1">
                          <a:off x="4094" y="1569"/>
                          <a:ext cx="12" cy="234"/>
                        </a:xfrm>
                        <a:prstGeom prst="line">
                          <a:avLst/>
                        </a:prstGeom>
                        <a:noFill/>
                        <a:ln w="9525">
                          <a:solidFill>
                            <a:srgbClr val="000000"/>
                          </a:solidFill>
                          <a:round/>
                          <a:headEnd/>
                          <a:tailEnd type="triangle" w="med" len="med"/>
                        </a:ln>
                      </p:spPr>
                      <p:txBody>
                        <a:bodyPr/>
                        <a:lstStyle/>
                        <a:p>
                          <a:endParaRPr lang="zh-CN" altLang="en-US" b="1">
                            <a:latin typeface="+mj-ea"/>
                            <a:ea typeface="+mj-ea"/>
                          </a:endParaRPr>
                        </a:p>
                      </p:txBody>
                    </p:sp>
                    <p:sp>
                      <p:nvSpPr>
                        <p:cNvPr id="61472" name="Text Box 32"/>
                        <p:cNvSpPr txBox="1">
                          <a:spLocks noChangeArrowheads="1"/>
                        </p:cNvSpPr>
                        <p:nvPr/>
                      </p:nvSpPr>
                      <p:spPr bwMode="auto">
                        <a:xfrm>
                          <a:off x="3794" y="1673"/>
                          <a:ext cx="661" cy="364"/>
                        </a:xfrm>
                        <a:prstGeom prst="rect">
                          <a:avLst/>
                        </a:prstGeom>
                        <a:noFill/>
                        <a:ln w="9525">
                          <a:noFill/>
                          <a:miter lim="800000"/>
                          <a:headEnd/>
                          <a:tailEnd/>
                        </a:ln>
                      </p:spPr>
                      <p:txBody>
                        <a:bodyPr/>
                        <a:lstStyle/>
                        <a:p>
                          <a:pPr algn="just"/>
                          <a:r>
                            <a:rPr lang="en-US" altLang="zh-CN" b="1">
                              <a:latin typeface="+mj-ea"/>
                              <a:ea typeface="+mj-ea"/>
                            </a:rPr>
                            <a:t>sin</a:t>
                          </a:r>
                          <a:r>
                            <a:rPr lang="en-US" altLang="zh-CN" b="1">
                              <a:latin typeface="+mj-ea"/>
                              <a:ea typeface="+mj-ea"/>
                              <a:sym typeface="Symbol" pitchFamily="18" charset="2"/>
                            </a:rPr>
                            <a:t></a:t>
                          </a:r>
                          <a:r>
                            <a:rPr lang="en-US" altLang="zh-CN" b="1" baseline="-25000">
                              <a:latin typeface="+mj-ea"/>
                              <a:ea typeface="+mj-ea"/>
                            </a:rPr>
                            <a:t>0</a:t>
                          </a:r>
                          <a:r>
                            <a:rPr lang="en-US" altLang="zh-CN" b="1">
                              <a:latin typeface="+mj-ea"/>
                              <a:ea typeface="+mj-ea"/>
                            </a:rPr>
                            <a:t>t</a:t>
                          </a:r>
                          <a:endParaRPr lang="en-US" altLang="zh-CN" sz="3600" b="1">
                            <a:latin typeface="+mj-ea"/>
                            <a:ea typeface="+mj-ea"/>
                          </a:endParaRPr>
                        </a:p>
                      </p:txBody>
                    </p:sp>
                  </p:grpSp>
                </p:grpSp>
                <p:grpSp>
                  <p:nvGrpSpPr>
                    <p:cNvPr id="12" name="Group 33"/>
                    <p:cNvGrpSpPr>
                      <a:grpSpLocks/>
                    </p:cNvGrpSpPr>
                    <p:nvPr/>
                  </p:nvGrpSpPr>
                  <p:grpSpPr bwMode="auto">
                    <a:xfrm>
                      <a:off x="3716" y="3168"/>
                      <a:ext cx="3410" cy="1717"/>
                      <a:chOff x="3742" y="1217"/>
                      <a:chExt cx="3409" cy="1717"/>
                    </a:xfrm>
                  </p:grpSpPr>
                  <p:grpSp>
                    <p:nvGrpSpPr>
                      <p:cNvPr id="13" name="Group 34"/>
                      <p:cNvGrpSpPr>
                        <a:grpSpLocks/>
                      </p:cNvGrpSpPr>
                      <p:nvPr/>
                    </p:nvGrpSpPr>
                    <p:grpSpPr bwMode="auto">
                      <a:xfrm>
                        <a:off x="3742" y="1217"/>
                        <a:ext cx="2405" cy="820"/>
                        <a:chOff x="3742" y="1217"/>
                        <a:chExt cx="2405" cy="820"/>
                      </a:xfrm>
                    </p:grpSpPr>
                    <p:sp>
                      <p:nvSpPr>
                        <p:cNvPr id="61475" name="Text Box 35"/>
                        <p:cNvSpPr txBox="1">
                          <a:spLocks noChangeArrowheads="1"/>
                        </p:cNvSpPr>
                        <p:nvPr/>
                      </p:nvSpPr>
                      <p:spPr bwMode="auto">
                        <a:xfrm>
                          <a:off x="3742" y="1217"/>
                          <a:ext cx="753" cy="352"/>
                        </a:xfrm>
                        <a:prstGeom prst="rect">
                          <a:avLst/>
                        </a:prstGeom>
                        <a:solidFill>
                          <a:srgbClr val="FFFFFF"/>
                        </a:solidFill>
                        <a:ln w="9525">
                          <a:solidFill>
                            <a:srgbClr val="000000"/>
                          </a:solidFill>
                          <a:miter lim="800000"/>
                          <a:headEnd/>
                          <a:tailEnd/>
                        </a:ln>
                      </p:spPr>
                      <p:txBody>
                        <a:bodyPr/>
                        <a:lstStyle/>
                        <a:p>
                          <a:pPr algn="ctr"/>
                          <a:r>
                            <a:rPr lang="zh-CN" altLang="en-US" b="1">
                              <a:latin typeface="+mj-ea"/>
                              <a:ea typeface="+mj-ea"/>
                            </a:rPr>
                            <a:t>相关器</a:t>
                          </a:r>
                          <a:endParaRPr lang="zh-CN" altLang="en-US" sz="3600" b="1">
                            <a:latin typeface="+mj-ea"/>
                            <a:ea typeface="+mj-ea"/>
                          </a:endParaRPr>
                        </a:p>
                      </p:txBody>
                    </p:sp>
                    <p:sp>
                      <p:nvSpPr>
                        <p:cNvPr id="61476" name="Line 36"/>
                        <p:cNvSpPr>
                          <a:spLocks noChangeShapeType="1"/>
                        </p:cNvSpPr>
                        <p:nvPr/>
                      </p:nvSpPr>
                      <p:spPr bwMode="auto">
                        <a:xfrm>
                          <a:off x="4495" y="1400"/>
                          <a:ext cx="313" cy="1"/>
                        </a:xfrm>
                        <a:prstGeom prst="line">
                          <a:avLst/>
                        </a:prstGeom>
                        <a:noFill/>
                        <a:ln w="9525">
                          <a:solidFill>
                            <a:srgbClr val="000000"/>
                          </a:solidFill>
                          <a:round/>
                          <a:headEnd/>
                          <a:tailEnd type="triangle" w="med" len="med"/>
                        </a:ln>
                      </p:spPr>
                      <p:txBody>
                        <a:bodyPr/>
                        <a:lstStyle/>
                        <a:p>
                          <a:endParaRPr lang="zh-CN" altLang="en-US" b="1">
                            <a:latin typeface="+mj-ea"/>
                            <a:ea typeface="+mj-ea"/>
                          </a:endParaRPr>
                        </a:p>
                      </p:txBody>
                    </p:sp>
                    <p:sp>
                      <p:nvSpPr>
                        <p:cNvPr id="61477" name="Text Box 37"/>
                        <p:cNvSpPr txBox="1">
                          <a:spLocks noChangeArrowheads="1"/>
                        </p:cNvSpPr>
                        <p:nvPr/>
                      </p:nvSpPr>
                      <p:spPr bwMode="auto">
                        <a:xfrm>
                          <a:off x="4821" y="1230"/>
                          <a:ext cx="753" cy="352"/>
                        </a:xfrm>
                        <a:prstGeom prst="rect">
                          <a:avLst/>
                        </a:prstGeom>
                        <a:solidFill>
                          <a:srgbClr val="FFFFFF"/>
                        </a:solidFill>
                        <a:ln w="9525">
                          <a:solidFill>
                            <a:srgbClr val="000000"/>
                          </a:solidFill>
                          <a:miter lim="800000"/>
                          <a:headEnd/>
                          <a:tailEnd/>
                        </a:ln>
                      </p:spPr>
                      <p:txBody>
                        <a:bodyPr/>
                        <a:lstStyle/>
                        <a:p>
                          <a:pPr algn="ctr"/>
                          <a:r>
                            <a:rPr lang="zh-CN" altLang="en-US" b="1">
                              <a:latin typeface="+mj-ea"/>
                              <a:ea typeface="+mj-ea"/>
                            </a:rPr>
                            <a:t>平 方</a:t>
                          </a:r>
                          <a:endParaRPr lang="zh-CN" altLang="en-US" sz="3600" b="1">
                            <a:latin typeface="+mj-ea"/>
                            <a:ea typeface="+mj-ea"/>
                          </a:endParaRPr>
                        </a:p>
                      </p:txBody>
                    </p:sp>
                    <p:sp>
                      <p:nvSpPr>
                        <p:cNvPr id="61478" name="Line 38"/>
                        <p:cNvSpPr>
                          <a:spLocks noChangeShapeType="1"/>
                        </p:cNvSpPr>
                        <p:nvPr/>
                      </p:nvSpPr>
                      <p:spPr bwMode="auto">
                        <a:xfrm>
                          <a:off x="5574" y="1413"/>
                          <a:ext cx="573" cy="2"/>
                        </a:xfrm>
                        <a:prstGeom prst="line">
                          <a:avLst/>
                        </a:prstGeom>
                        <a:noFill/>
                        <a:ln w="9525">
                          <a:solidFill>
                            <a:srgbClr val="000000"/>
                          </a:solidFill>
                          <a:round/>
                          <a:headEnd/>
                          <a:tailEnd type="triangle" w="med" len="med"/>
                        </a:ln>
                      </p:spPr>
                      <p:txBody>
                        <a:bodyPr/>
                        <a:lstStyle/>
                        <a:p>
                          <a:endParaRPr lang="zh-CN" altLang="en-US" b="1">
                            <a:latin typeface="+mj-ea"/>
                            <a:ea typeface="+mj-ea"/>
                          </a:endParaRPr>
                        </a:p>
                      </p:txBody>
                    </p:sp>
                    <p:sp>
                      <p:nvSpPr>
                        <p:cNvPr id="61479" name="Line 39"/>
                        <p:cNvSpPr>
                          <a:spLocks noChangeShapeType="1"/>
                        </p:cNvSpPr>
                        <p:nvPr/>
                      </p:nvSpPr>
                      <p:spPr bwMode="auto">
                        <a:xfrm flipV="1">
                          <a:off x="4094" y="1569"/>
                          <a:ext cx="12" cy="234"/>
                        </a:xfrm>
                        <a:prstGeom prst="line">
                          <a:avLst/>
                        </a:prstGeom>
                        <a:noFill/>
                        <a:ln w="9525">
                          <a:solidFill>
                            <a:srgbClr val="000000"/>
                          </a:solidFill>
                          <a:round/>
                          <a:headEnd/>
                          <a:tailEnd type="triangle" w="med" len="med"/>
                        </a:ln>
                      </p:spPr>
                      <p:txBody>
                        <a:bodyPr/>
                        <a:lstStyle/>
                        <a:p>
                          <a:endParaRPr lang="zh-CN" altLang="en-US" b="1">
                            <a:latin typeface="+mj-ea"/>
                            <a:ea typeface="+mj-ea"/>
                          </a:endParaRPr>
                        </a:p>
                      </p:txBody>
                    </p:sp>
                    <p:sp>
                      <p:nvSpPr>
                        <p:cNvPr id="61480" name="Text Box 40"/>
                        <p:cNvSpPr txBox="1">
                          <a:spLocks noChangeArrowheads="1"/>
                        </p:cNvSpPr>
                        <p:nvPr/>
                      </p:nvSpPr>
                      <p:spPr bwMode="auto">
                        <a:xfrm>
                          <a:off x="3794" y="1673"/>
                          <a:ext cx="661" cy="364"/>
                        </a:xfrm>
                        <a:prstGeom prst="rect">
                          <a:avLst/>
                        </a:prstGeom>
                        <a:noFill/>
                        <a:ln w="9525">
                          <a:noFill/>
                          <a:miter lim="800000"/>
                          <a:headEnd/>
                          <a:tailEnd/>
                        </a:ln>
                      </p:spPr>
                      <p:txBody>
                        <a:bodyPr/>
                        <a:lstStyle/>
                        <a:p>
                          <a:pPr algn="just"/>
                          <a:r>
                            <a:rPr lang="en-US" altLang="zh-CN" b="1">
                              <a:latin typeface="+mj-ea"/>
                              <a:ea typeface="+mj-ea"/>
                            </a:rPr>
                            <a:t>cos</a:t>
                          </a:r>
                          <a:r>
                            <a:rPr lang="en-US" altLang="zh-CN" b="1">
                              <a:latin typeface="+mj-ea"/>
                              <a:ea typeface="+mj-ea"/>
                              <a:sym typeface="Symbol" pitchFamily="18" charset="2"/>
                            </a:rPr>
                            <a:t></a:t>
                          </a:r>
                          <a:r>
                            <a:rPr lang="en-US" altLang="zh-CN" b="1" baseline="-25000">
                              <a:latin typeface="+mj-ea"/>
                              <a:ea typeface="+mj-ea"/>
                            </a:rPr>
                            <a:t>1</a:t>
                          </a:r>
                          <a:r>
                            <a:rPr lang="en-US" altLang="zh-CN" b="1">
                              <a:latin typeface="+mj-ea"/>
                              <a:ea typeface="+mj-ea"/>
                            </a:rPr>
                            <a:t>t</a:t>
                          </a:r>
                          <a:endParaRPr lang="en-US" altLang="zh-CN" sz="3600" b="1">
                            <a:latin typeface="+mj-ea"/>
                            <a:ea typeface="+mj-ea"/>
                          </a:endParaRPr>
                        </a:p>
                      </p:txBody>
                    </p:sp>
                  </p:grpSp>
                  <p:grpSp>
                    <p:nvGrpSpPr>
                      <p:cNvPr id="14" name="Group 41"/>
                      <p:cNvGrpSpPr>
                        <a:grpSpLocks/>
                      </p:cNvGrpSpPr>
                      <p:nvPr/>
                    </p:nvGrpSpPr>
                    <p:grpSpPr bwMode="auto">
                      <a:xfrm>
                        <a:off x="5783" y="1422"/>
                        <a:ext cx="1368" cy="884"/>
                        <a:chOff x="5861" y="1422"/>
                        <a:chExt cx="1368" cy="884"/>
                      </a:xfrm>
                    </p:grpSpPr>
                    <p:sp>
                      <p:nvSpPr>
                        <p:cNvPr id="61482" name="Line 42"/>
                        <p:cNvSpPr>
                          <a:spLocks noChangeShapeType="1"/>
                        </p:cNvSpPr>
                        <p:nvPr/>
                      </p:nvSpPr>
                      <p:spPr bwMode="auto">
                        <a:xfrm flipH="1">
                          <a:off x="6213" y="1422"/>
                          <a:ext cx="12" cy="260"/>
                        </a:xfrm>
                        <a:prstGeom prst="line">
                          <a:avLst/>
                        </a:prstGeom>
                        <a:noFill/>
                        <a:ln w="9525">
                          <a:solidFill>
                            <a:srgbClr val="000000"/>
                          </a:solidFill>
                          <a:round/>
                          <a:headEnd/>
                          <a:tailEnd type="triangle" w="med" len="med"/>
                        </a:ln>
                      </p:spPr>
                      <p:txBody>
                        <a:bodyPr/>
                        <a:lstStyle/>
                        <a:p>
                          <a:endParaRPr lang="zh-CN" altLang="en-US" b="1">
                            <a:latin typeface="+mj-ea"/>
                            <a:ea typeface="+mj-ea"/>
                          </a:endParaRPr>
                        </a:p>
                      </p:txBody>
                    </p:sp>
                    <p:sp>
                      <p:nvSpPr>
                        <p:cNvPr id="61483" name="Line 43"/>
                        <p:cNvSpPr>
                          <a:spLocks noChangeShapeType="1"/>
                        </p:cNvSpPr>
                        <p:nvPr/>
                      </p:nvSpPr>
                      <p:spPr bwMode="auto">
                        <a:xfrm flipH="1">
                          <a:off x="6213" y="2047"/>
                          <a:ext cx="12" cy="259"/>
                        </a:xfrm>
                        <a:prstGeom prst="line">
                          <a:avLst/>
                        </a:prstGeom>
                        <a:noFill/>
                        <a:ln w="9525">
                          <a:solidFill>
                            <a:srgbClr val="000000"/>
                          </a:solidFill>
                          <a:round/>
                          <a:headEnd type="triangle" w="med" len="med"/>
                          <a:tailEnd/>
                        </a:ln>
                      </p:spPr>
                      <p:txBody>
                        <a:bodyPr/>
                        <a:lstStyle/>
                        <a:p>
                          <a:endParaRPr lang="zh-CN" altLang="en-US" b="1">
                            <a:latin typeface="+mj-ea"/>
                            <a:ea typeface="+mj-ea"/>
                          </a:endParaRPr>
                        </a:p>
                      </p:txBody>
                    </p:sp>
                    <p:grpSp>
                      <p:nvGrpSpPr>
                        <p:cNvPr id="15" name="Group 44"/>
                        <p:cNvGrpSpPr>
                          <a:grpSpLocks/>
                        </p:cNvGrpSpPr>
                        <p:nvPr/>
                      </p:nvGrpSpPr>
                      <p:grpSpPr bwMode="auto">
                        <a:xfrm>
                          <a:off x="5861" y="1659"/>
                          <a:ext cx="1368" cy="378"/>
                          <a:chOff x="5549" y="1659"/>
                          <a:chExt cx="1368" cy="378"/>
                        </a:xfrm>
                      </p:grpSpPr>
                      <p:sp>
                        <p:nvSpPr>
                          <p:cNvPr id="61485" name="Text Box 45"/>
                          <p:cNvSpPr txBox="1">
                            <a:spLocks noChangeArrowheads="1"/>
                          </p:cNvSpPr>
                          <p:nvPr/>
                        </p:nvSpPr>
                        <p:spPr bwMode="auto">
                          <a:xfrm>
                            <a:off x="5549" y="1659"/>
                            <a:ext cx="753" cy="378"/>
                          </a:xfrm>
                          <a:prstGeom prst="rect">
                            <a:avLst/>
                          </a:prstGeom>
                          <a:solidFill>
                            <a:srgbClr val="FFFFFF"/>
                          </a:solidFill>
                          <a:ln w="9525">
                            <a:solidFill>
                              <a:srgbClr val="000000"/>
                            </a:solidFill>
                            <a:miter lim="800000"/>
                            <a:headEnd/>
                            <a:tailEnd/>
                          </a:ln>
                        </p:spPr>
                        <p:txBody>
                          <a:bodyPr/>
                          <a:lstStyle/>
                          <a:p>
                            <a:pPr algn="ctr"/>
                            <a:r>
                              <a:rPr lang="zh-CN" altLang="en-US" b="1">
                                <a:latin typeface="+mj-ea"/>
                                <a:ea typeface="+mj-ea"/>
                              </a:rPr>
                              <a:t>相 加</a:t>
                            </a:r>
                            <a:endParaRPr lang="zh-CN" altLang="en-US" sz="3600" b="1">
                              <a:latin typeface="+mj-ea"/>
                              <a:ea typeface="+mj-ea"/>
                            </a:endParaRPr>
                          </a:p>
                        </p:txBody>
                      </p:sp>
                      <p:sp>
                        <p:nvSpPr>
                          <p:cNvPr id="61486" name="Line 46"/>
                          <p:cNvSpPr>
                            <a:spLocks noChangeShapeType="1"/>
                          </p:cNvSpPr>
                          <p:nvPr/>
                        </p:nvSpPr>
                        <p:spPr bwMode="auto">
                          <a:xfrm>
                            <a:off x="6293" y="1852"/>
                            <a:ext cx="624" cy="0"/>
                          </a:xfrm>
                          <a:prstGeom prst="line">
                            <a:avLst/>
                          </a:prstGeom>
                          <a:noFill/>
                          <a:ln w="9525">
                            <a:solidFill>
                              <a:srgbClr val="000000"/>
                            </a:solidFill>
                            <a:round/>
                            <a:headEnd/>
                            <a:tailEnd type="triangle" w="med" len="med"/>
                          </a:ln>
                        </p:spPr>
                        <p:txBody>
                          <a:bodyPr/>
                          <a:lstStyle/>
                          <a:p>
                            <a:endParaRPr lang="zh-CN" altLang="en-US" b="1">
                              <a:latin typeface="+mj-ea"/>
                              <a:ea typeface="+mj-ea"/>
                            </a:endParaRPr>
                          </a:p>
                        </p:txBody>
                      </p:sp>
                    </p:grpSp>
                  </p:grpSp>
                  <p:grpSp>
                    <p:nvGrpSpPr>
                      <p:cNvPr id="16" name="Group 47"/>
                      <p:cNvGrpSpPr>
                        <a:grpSpLocks/>
                      </p:cNvGrpSpPr>
                      <p:nvPr/>
                    </p:nvGrpSpPr>
                    <p:grpSpPr bwMode="auto">
                      <a:xfrm>
                        <a:off x="3742" y="2114"/>
                        <a:ext cx="2406" cy="820"/>
                        <a:chOff x="3742" y="1217"/>
                        <a:chExt cx="2405" cy="820"/>
                      </a:xfrm>
                    </p:grpSpPr>
                    <p:sp>
                      <p:nvSpPr>
                        <p:cNvPr id="61488" name="Text Box 48"/>
                        <p:cNvSpPr txBox="1">
                          <a:spLocks noChangeArrowheads="1"/>
                        </p:cNvSpPr>
                        <p:nvPr/>
                      </p:nvSpPr>
                      <p:spPr bwMode="auto">
                        <a:xfrm>
                          <a:off x="3742" y="1217"/>
                          <a:ext cx="753" cy="352"/>
                        </a:xfrm>
                        <a:prstGeom prst="rect">
                          <a:avLst/>
                        </a:prstGeom>
                        <a:solidFill>
                          <a:srgbClr val="FFFFFF"/>
                        </a:solidFill>
                        <a:ln w="9525">
                          <a:solidFill>
                            <a:srgbClr val="000000"/>
                          </a:solidFill>
                          <a:miter lim="800000"/>
                          <a:headEnd/>
                          <a:tailEnd/>
                        </a:ln>
                      </p:spPr>
                      <p:txBody>
                        <a:bodyPr/>
                        <a:lstStyle/>
                        <a:p>
                          <a:pPr algn="ctr"/>
                          <a:r>
                            <a:rPr lang="zh-CN" altLang="en-US" b="1">
                              <a:latin typeface="+mj-ea"/>
                              <a:ea typeface="+mj-ea"/>
                            </a:rPr>
                            <a:t>相关器</a:t>
                          </a:r>
                          <a:endParaRPr lang="zh-CN" altLang="en-US" sz="3600" b="1">
                            <a:latin typeface="+mj-ea"/>
                            <a:ea typeface="+mj-ea"/>
                          </a:endParaRPr>
                        </a:p>
                      </p:txBody>
                    </p:sp>
                    <p:sp>
                      <p:nvSpPr>
                        <p:cNvPr id="61489" name="Line 49"/>
                        <p:cNvSpPr>
                          <a:spLocks noChangeShapeType="1"/>
                        </p:cNvSpPr>
                        <p:nvPr/>
                      </p:nvSpPr>
                      <p:spPr bwMode="auto">
                        <a:xfrm>
                          <a:off x="4495" y="1400"/>
                          <a:ext cx="313" cy="1"/>
                        </a:xfrm>
                        <a:prstGeom prst="line">
                          <a:avLst/>
                        </a:prstGeom>
                        <a:noFill/>
                        <a:ln w="9525">
                          <a:solidFill>
                            <a:srgbClr val="000000"/>
                          </a:solidFill>
                          <a:round/>
                          <a:headEnd/>
                          <a:tailEnd type="triangle" w="med" len="med"/>
                        </a:ln>
                      </p:spPr>
                      <p:txBody>
                        <a:bodyPr/>
                        <a:lstStyle/>
                        <a:p>
                          <a:endParaRPr lang="zh-CN" altLang="en-US" b="1">
                            <a:latin typeface="+mj-ea"/>
                            <a:ea typeface="+mj-ea"/>
                          </a:endParaRPr>
                        </a:p>
                      </p:txBody>
                    </p:sp>
                    <p:sp>
                      <p:nvSpPr>
                        <p:cNvPr id="61490" name="Text Box 50"/>
                        <p:cNvSpPr txBox="1">
                          <a:spLocks noChangeArrowheads="1"/>
                        </p:cNvSpPr>
                        <p:nvPr/>
                      </p:nvSpPr>
                      <p:spPr bwMode="auto">
                        <a:xfrm>
                          <a:off x="4821" y="1230"/>
                          <a:ext cx="753" cy="352"/>
                        </a:xfrm>
                        <a:prstGeom prst="rect">
                          <a:avLst/>
                        </a:prstGeom>
                        <a:solidFill>
                          <a:srgbClr val="FFFFFF"/>
                        </a:solidFill>
                        <a:ln w="9525">
                          <a:solidFill>
                            <a:srgbClr val="000000"/>
                          </a:solidFill>
                          <a:miter lim="800000"/>
                          <a:headEnd/>
                          <a:tailEnd/>
                        </a:ln>
                      </p:spPr>
                      <p:txBody>
                        <a:bodyPr/>
                        <a:lstStyle/>
                        <a:p>
                          <a:pPr algn="ctr"/>
                          <a:r>
                            <a:rPr lang="zh-CN" altLang="en-US" b="1">
                              <a:latin typeface="+mj-ea"/>
                              <a:ea typeface="+mj-ea"/>
                            </a:rPr>
                            <a:t>平 方</a:t>
                          </a:r>
                          <a:endParaRPr lang="zh-CN" altLang="en-US" sz="3600" b="1">
                            <a:latin typeface="+mj-ea"/>
                            <a:ea typeface="+mj-ea"/>
                          </a:endParaRPr>
                        </a:p>
                      </p:txBody>
                    </p:sp>
                    <p:sp>
                      <p:nvSpPr>
                        <p:cNvPr id="61491" name="Line 51"/>
                        <p:cNvSpPr>
                          <a:spLocks noChangeShapeType="1"/>
                        </p:cNvSpPr>
                        <p:nvPr/>
                      </p:nvSpPr>
                      <p:spPr bwMode="auto">
                        <a:xfrm>
                          <a:off x="5574" y="1413"/>
                          <a:ext cx="573" cy="2"/>
                        </a:xfrm>
                        <a:prstGeom prst="line">
                          <a:avLst/>
                        </a:prstGeom>
                        <a:noFill/>
                        <a:ln w="9525">
                          <a:solidFill>
                            <a:srgbClr val="000000"/>
                          </a:solidFill>
                          <a:round/>
                          <a:headEnd/>
                          <a:tailEnd type="triangle" w="med" len="med"/>
                        </a:ln>
                      </p:spPr>
                      <p:txBody>
                        <a:bodyPr/>
                        <a:lstStyle/>
                        <a:p>
                          <a:endParaRPr lang="zh-CN" altLang="en-US" b="1">
                            <a:latin typeface="+mj-ea"/>
                            <a:ea typeface="+mj-ea"/>
                          </a:endParaRPr>
                        </a:p>
                      </p:txBody>
                    </p:sp>
                    <p:sp>
                      <p:nvSpPr>
                        <p:cNvPr id="61492" name="Line 52"/>
                        <p:cNvSpPr>
                          <a:spLocks noChangeShapeType="1"/>
                        </p:cNvSpPr>
                        <p:nvPr/>
                      </p:nvSpPr>
                      <p:spPr bwMode="auto">
                        <a:xfrm flipV="1">
                          <a:off x="4094" y="1569"/>
                          <a:ext cx="12" cy="234"/>
                        </a:xfrm>
                        <a:prstGeom prst="line">
                          <a:avLst/>
                        </a:prstGeom>
                        <a:noFill/>
                        <a:ln w="9525">
                          <a:solidFill>
                            <a:srgbClr val="000000"/>
                          </a:solidFill>
                          <a:round/>
                          <a:headEnd/>
                          <a:tailEnd type="triangle" w="med" len="med"/>
                        </a:ln>
                      </p:spPr>
                      <p:txBody>
                        <a:bodyPr/>
                        <a:lstStyle/>
                        <a:p>
                          <a:endParaRPr lang="zh-CN" altLang="en-US" b="1">
                            <a:latin typeface="+mj-ea"/>
                            <a:ea typeface="+mj-ea"/>
                          </a:endParaRPr>
                        </a:p>
                      </p:txBody>
                    </p:sp>
                    <p:sp>
                      <p:nvSpPr>
                        <p:cNvPr id="61493" name="Text Box 53"/>
                        <p:cNvSpPr txBox="1">
                          <a:spLocks noChangeArrowheads="1"/>
                        </p:cNvSpPr>
                        <p:nvPr/>
                      </p:nvSpPr>
                      <p:spPr bwMode="auto">
                        <a:xfrm>
                          <a:off x="3794" y="1673"/>
                          <a:ext cx="661" cy="364"/>
                        </a:xfrm>
                        <a:prstGeom prst="rect">
                          <a:avLst/>
                        </a:prstGeom>
                        <a:noFill/>
                        <a:ln w="9525">
                          <a:noFill/>
                          <a:miter lim="800000"/>
                          <a:headEnd/>
                          <a:tailEnd/>
                        </a:ln>
                      </p:spPr>
                      <p:txBody>
                        <a:bodyPr/>
                        <a:lstStyle/>
                        <a:p>
                          <a:pPr algn="just"/>
                          <a:r>
                            <a:rPr lang="en-US" altLang="zh-CN" b="1">
                              <a:latin typeface="+mj-ea"/>
                              <a:ea typeface="+mj-ea"/>
                            </a:rPr>
                            <a:t>sin</a:t>
                          </a:r>
                          <a:r>
                            <a:rPr lang="en-US" altLang="zh-CN" b="1">
                              <a:latin typeface="+mj-ea"/>
                              <a:ea typeface="+mj-ea"/>
                              <a:sym typeface="Symbol" pitchFamily="18" charset="2"/>
                            </a:rPr>
                            <a:t></a:t>
                          </a:r>
                          <a:r>
                            <a:rPr lang="en-US" altLang="zh-CN" b="1" baseline="-25000">
                              <a:latin typeface="+mj-ea"/>
                              <a:ea typeface="+mj-ea"/>
                            </a:rPr>
                            <a:t>1</a:t>
                          </a:r>
                          <a:r>
                            <a:rPr lang="en-US" altLang="zh-CN" b="1">
                              <a:latin typeface="+mj-ea"/>
                              <a:ea typeface="+mj-ea"/>
                            </a:rPr>
                            <a:t>t</a:t>
                          </a:r>
                          <a:endParaRPr lang="en-US" altLang="zh-CN" sz="3600" b="1">
                            <a:latin typeface="+mj-ea"/>
                            <a:ea typeface="+mj-ea"/>
                          </a:endParaRPr>
                        </a:p>
                      </p:txBody>
                    </p:sp>
                  </p:grpSp>
                </p:grpSp>
              </p:grpSp>
              <p:sp>
                <p:nvSpPr>
                  <p:cNvPr id="61494" name="Line 54"/>
                  <p:cNvSpPr>
                    <a:spLocks noChangeShapeType="1"/>
                  </p:cNvSpPr>
                  <p:nvPr/>
                </p:nvSpPr>
                <p:spPr bwMode="auto">
                  <a:xfrm flipH="1">
                    <a:off x="3302" y="1396"/>
                    <a:ext cx="402" cy="0"/>
                  </a:xfrm>
                  <a:prstGeom prst="line">
                    <a:avLst/>
                  </a:prstGeom>
                  <a:noFill/>
                  <a:ln w="9525">
                    <a:solidFill>
                      <a:srgbClr val="000000"/>
                    </a:solidFill>
                    <a:round/>
                    <a:headEnd type="triangle" w="med" len="med"/>
                    <a:tailEnd/>
                  </a:ln>
                </p:spPr>
                <p:txBody>
                  <a:bodyPr/>
                  <a:lstStyle/>
                  <a:p>
                    <a:endParaRPr lang="zh-CN" altLang="en-US" b="1">
                      <a:latin typeface="+mj-ea"/>
                      <a:ea typeface="+mj-ea"/>
                    </a:endParaRPr>
                  </a:p>
                </p:txBody>
              </p:sp>
              <p:sp>
                <p:nvSpPr>
                  <p:cNvPr id="61495" name="Line 55"/>
                  <p:cNvSpPr>
                    <a:spLocks noChangeShapeType="1"/>
                  </p:cNvSpPr>
                  <p:nvPr/>
                </p:nvSpPr>
                <p:spPr bwMode="auto">
                  <a:xfrm flipH="1">
                    <a:off x="3302" y="2307"/>
                    <a:ext cx="402" cy="1"/>
                  </a:xfrm>
                  <a:prstGeom prst="line">
                    <a:avLst/>
                  </a:prstGeom>
                  <a:noFill/>
                  <a:ln w="9525">
                    <a:solidFill>
                      <a:srgbClr val="000000"/>
                    </a:solidFill>
                    <a:round/>
                    <a:headEnd type="triangle" w="med" len="med"/>
                    <a:tailEnd/>
                  </a:ln>
                </p:spPr>
                <p:txBody>
                  <a:bodyPr/>
                  <a:lstStyle/>
                  <a:p>
                    <a:endParaRPr lang="zh-CN" altLang="en-US" b="1">
                      <a:latin typeface="+mj-ea"/>
                      <a:ea typeface="+mj-ea"/>
                    </a:endParaRPr>
                  </a:p>
                </p:txBody>
              </p:sp>
              <p:sp>
                <p:nvSpPr>
                  <p:cNvPr id="61496" name="Line 56"/>
                  <p:cNvSpPr>
                    <a:spLocks noChangeShapeType="1"/>
                  </p:cNvSpPr>
                  <p:nvPr/>
                </p:nvSpPr>
                <p:spPr bwMode="auto">
                  <a:xfrm flipH="1">
                    <a:off x="3302" y="3360"/>
                    <a:ext cx="401" cy="2"/>
                  </a:xfrm>
                  <a:prstGeom prst="line">
                    <a:avLst/>
                  </a:prstGeom>
                  <a:noFill/>
                  <a:ln w="9525">
                    <a:solidFill>
                      <a:srgbClr val="000000"/>
                    </a:solidFill>
                    <a:round/>
                    <a:headEnd type="triangle" w="med" len="med"/>
                    <a:tailEnd/>
                  </a:ln>
                </p:spPr>
                <p:txBody>
                  <a:bodyPr/>
                  <a:lstStyle/>
                  <a:p>
                    <a:endParaRPr lang="zh-CN" altLang="en-US" b="1">
                      <a:latin typeface="+mj-ea"/>
                      <a:ea typeface="+mj-ea"/>
                    </a:endParaRPr>
                  </a:p>
                </p:txBody>
              </p:sp>
              <p:sp>
                <p:nvSpPr>
                  <p:cNvPr id="61497" name="Line 57"/>
                  <p:cNvSpPr>
                    <a:spLocks noChangeShapeType="1"/>
                  </p:cNvSpPr>
                  <p:nvPr/>
                </p:nvSpPr>
                <p:spPr bwMode="auto">
                  <a:xfrm flipH="1">
                    <a:off x="3302" y="4257"/>
                    <a:ext cx="401" cy="2"/>
                  </a:xfrm>
                  <a:prstGeom prst="line">
                    <a:avLst/>
                  </a:prstGeom>
                  <a:noFill/>
                  <a:ln w="9525">
                    <a:solidFill>
                      <a:srgbClr val="000000"/>
                    </a:solidFill>
                    <a:round/>
                    <a:headEnd type="triangle" w="med" len="med"/>
                    <a:tailEnd/>
                  </a:ln>
                </p:spPr>
                <p:txBody>
                  <a:bodyPr/>
                  <a:lstStyle/>
                  <a:p>
                    <a:endParaRPr lang="zh-CN" altLang="en-US" b="1">
                      <a:latin typeface="+mj-ea"/>
                      <a:ea typeface="+mj-ea"/>
                    </a:endParaRPr>
                  </a:p>
                </p:txBody>
              </p:sp>
              <p:sp>
                <p:nvSpPr>
                  <p:cNvPr id="61498" name="Line 58"/>
                  <p:cNvSpPr>
                    <a:spLocks noChangeShapeType="1"/>
                  </p:cNvSpPr>
                  <p:nvPr/>
                </p:nvSpPr>
                <p:spPr bwMode="auto">
                  <a:xfrm>
                    <a:off x="3302" y="1396"/>
                    <a:ext cx="1" cy="2861"/>
                  </a:xfrm>
                  <a:prstGeom prst="line">
                    <a:avLst/>
                  </a:prstGeom>
                  <a:noFill/>
                  <a:ln w="9525">
                    <a:solidFill>
                      <a:srgbClr val="000000"/>
                    </a:solidFill>
                    <a:round/>
                    <a:headEnd/>
                    <a:tailEnd/>
                  </a:ln>
                </p:spPr>
                <p:txBody>
                  <a:bodyPr/>
                  <a:lstStyle/>
                  <a:p>
                    <a:endParaRPr lang="zh-CN" altLang="en-US" b="1">
                      <a:latin typeface="+mj-ea"/>
                      <a:ea typeface="+mj-ea"/>
                    </a:endParaRPr>
                  </a:p>
                </p:txBody>
              </p:sp>
              <p:sp>
                <p:nvSpPr>
                  <p:cNvPr id="61499" name="Line 59"/>
                  <p:cNvSpPr>
                    <a:spLocks noChangeShapeType="1"/>
                  </p:cNvSpPr>
                  <p:nvPr/>
                </p:nvSpPr>
                <p:spPr bwMode="auto">
                  <a:xfrm>
                    <a:off x="2898" y="2814"/>
                    <a:ext cx="390" cy="0"/>
                  </a:xfrm>
                  <a:prstGeom prst="line">
                    <a:avLst/>
                  </a:prstGeom>
                  <a:noFill/>
                  <a:ln w="9525">
                    <a:solidFill>
                      <a:srgbClr val="000000"/>
                    </a:solidFill>
                    <a:round/>
                    <a:headEnd/>
                    <a:tailEnd type="triangle" w="med" len="med"/>
                  </a:ln>
                </p:spPr>
                <p:txBody>
                  <a:bodyPr/>
                  <a:lstStyle/>
                  <a:p>
                    <a:endParaRPr lang="zh-CN" altLang="en-US" b="1">
                      <a:latin typeface="+mj-ea"/>
                      <a:ea typeface="+mj-ea"/>
                    </a:endParaRPr>
                  </a:p>
                </p:txBody>
              </p:sp>
              <p:sp>
                <p:nvSpPr>
                  <p:cNvPr id="61500" name="Text Box 60"/>
                  <p:cNvSpPr txBox="1">
                    <a:spLocks noChangeArrowheads="1"/>
                  </p:cNvSpPr>
                  <p:nvPr/>
                </p:nvSpPr>
                <p:spPr bwMode="auto">
                  <a:xfrm>
                    <a:off x="6759" y="2632"/>
                    <a:ext cx="742" cy="391"/>
                  </a:xfrm>
                  <a:prstGeom prst="rect">
                    <a:avLst/>
                  </a:prstGeom>
                  <a:solidFill>
                    <a:srgbClr val="FFFFFF"/>
                  </a:solidFill>
                  <a:ln w="9525">
                    <a:solidFill>
                      <a:srgbClr val="000000"/>
                    </a:solidFill>
                    <a:miter lim="800000"/>
                    <a:headEnd/>
                    <a:tailEnd/>
                  </a:ln>
                </p:spPr>
                <p:txBody>
                  <a:bodyPr/>
                  <a:lstStyle/>
                  <a:p>
                    <a:pPr algn="ctr"/>
                    <a:r>
                      <a:rPr lang="zh-CN" altLang="en-US" b="1">
                        <a:latin typeface="+mj-ea"/>
                        <a:ea typeface="+mj-ea"/>
                      </a:rPr>
                      <a:t>比 较</a:t>
                    </a:r>
                    <a:endParaRPr lang="zh-CN" altLang="en-US" sz="3600" b="1">
                      <a:latin typeface="+mj-ea"/>
                      <a:ea typeface="+mj-ea"/>
                    </a:endParaRPr>
                  </a:p>
                </p:txBody>
              </p:sp>
              <p:sp>
                <p:nvSpPr>
                  <p:cNvPr id="61501" name="Line 61"/>
                  <p:cNvSpPr>
                    <a:spLocks noChangeShapeType="1"/>
                  </p:cNvSpPr>
                  <p:nvPr/>
                </p:nvSpPr>
                <p:spPr bwMode="auto">
                  <a:xfrm flipH="1">
                    <a:off x="7113" y="1854"/>
                    <a:ext cx="12" cy="767"/>
                  </a:xfrm>
                  <a:prstGeom prst="line">
                    <a:avLst/>
                  </a:prstGeom>
                  <a:noFill/>
                  <a:ln w="9525">
                    <a:solidFill>
                      <a:srgbClr val="000000"/>
                    </a:solidFill>
                    <a:round/>
                    <a:headEnd/>
                    <a:tailEnd type="triangle" w="med" len="med"/>
                  </a:ln>
                </p:spPr>
                <p:txBody>
                  <a:bodyPr/>
                  <a:lstStyle/>
                  <a:p>
                    <a:endParaRPr lang="zh-CN" altLang="en-US" b="1">
                      <a:latin typeface="+mj-ea"/>
                      <a:ea typeface="+mj-ea"/>
                    </a:endParaRPr>
                  </a:p>
                </p:txBody>
              </p:sp>
              <p:sp>
                <p:nvSpPr>
                  <p:cNvPr id="61502" name="Line 62"/>
                  <p:cNvSpPr>
                    <a:spLocks noChangeShapeType="1"/>
                  </p:cNvSpPr>
                  <p:nvPr/>
                </p:nvSpPr>
                <p:spPr bwMode="auto">
                  <a:xfrm flipH="1">
                    <a:off x="7113" y="3027"/>
                    <a:ext cx="12" cy="766"/>
                  </a:xfrm>
                  <a:prstGeom prst="line">
                    <a:avLst/>
                  </a:prstGeom>
                  <a:noFill/>
                  <a:ln w="9525">
                    <a:solidFill>
                      <a:srgbClr val="000000"/>
                    </a:solidFill>
                    <a:round/>
                    <a:headEnd type="triangle" w="med" len="med"/>
                    <a:tailEnd/>
                  </a:ln>
                </p:spPr>
                <p:txBody>
                  <a:bodyPr/>
                  <a:lstStyle/>
                  <a:p>
                    <a:endParaRPr lang="zh-CN" altLang="en-US" b="1">
                      <a:latin typeface="+mj-ea"/>
                      <a:ea typeface="+mj-ea"/>
                    </a:endParaRPr>
                  </a:p>
                </p:txBody>
              </p:sp>
              <p:sp>
                <p:nvSpPr>
                  <p:cNvPr id="61503" name="Line 63"/>
                  <p:cNvSpPr>
                    <a:spLocks noChangeShapeType="1"/>
                  </p:cNvSpPr>
                  <p:nvPr/>
                </p:nvSpPr>
                <p:spPr bwMode="auto">
                  <a:xfrm>
                    <a:off x="7527" y="2814"/>
                    <a:ext cx="390" cy="1"/>
                  </a:xfrm>
                  <a:prstGeom prst="line">
                    <a:avLst/>
                  </a:prstGeom>
                  <a:noFill/>
                  <a:ln w="9525">
                    <a:solidFill>
                      <a:srgbClr val="000000"/>
                    </a:solidFill>
                    <a:round/>
                    <a:headEnd/>
                    <a:tailEnd type="triangle" w="med" len="med"/>
                  </a:ln>
                </p:spPr>
                <p:txBody>
                  <a:bodyPr/>
                  <a:lstStyle/>
                  <a:p>
                    <a:endParaRPr lang="zh-CN" altLang="en-US" b="1">
                      <a:latin typeface="+mj-ea"/>
                      <a:ea typeface="+mj-ea"/>
                    </a:endParaRPr>
                  </a:p>
                </p:txBody>
              </p:sp>
            </p:grpSp>
            <p:sp>
              <p:nvSpPr>
                <p:cNvPr id="61504" name="Text Box 64"/>
                <p:cNvSpPr txBox="1">
                  <a:spLocks noChangeArrowheads="1"/>
                </p:cNvSpPr>
                <p:nvPr/>
              </p:nvSpPr>
              <p:spPr bwMode="auto">
                <a:xfrm>
                  <a:off x="3028" y="2450"/>
                  <a:ext cx="468" cy="351"/>
                </a:xfrm>
                <a:prstGeom prst="rect">
                  <a:avLst/>
                </a:prstGeom>
                <a:noFill/>
                <a:ln w="9525">
                  <a:noFill/>
                  <a:miter lim="800000"/>
                  <a:headEnd/>
                  <a:tailEnd/>
                </a:ln>
              </p:spPr>
              <p:txBody>
                <a:bodyPr/>
                <a:lstStyle/>
                <a:p>
                  <a:pPr algn="just"/>
                  <a:r>
                    <a:rPr lang="en-US" altLang="zh-CN" b="1" i="1">
                      <a:latin typeface="+mj-ea"/>
                      <a:ea typeface="+mj-ea"/>
                    </a:rPr>
                    <a:t>r</a:t>
                  </a:r>
                  <a:r>
                    <a:rPr lang="en-US" altLang="zh-CN" b="1">
                      <a:latin typeface="+mj-ea"/>
                      <a:ea typeface="+mj-ea"/>
                    </a:rPr>
                    <a:t>(t)</a:t>
                  </a:r>
                  <a:endParaRPr lang="en-US" altLang="zh-CN" sz="3600" b="1">
                    <a:latin typeface="+mj-ea"/>
                    <a:ea typeface="+mj-ea"/>
                  </a:endParaRPr>
                </a:p>
              </p:txBody>
            </p:sp>
          </p:grpSp>
          <p:grpSp>
            <p:nvGrpSpPr>
              <p:cNvPr id="17" name="Group 65"/>
              <p:cNvGrpSpPr>
                <a:grpSpLocks/>
              </p:cNvGrpSpPr>
              <p:nvPr/>
            </p:nvGrpSpPr>
            <p:grpSpPr bwMode="auto">
              <a:xfrm>
                <a:off x="4772" y="1945"/>
                <a:ext cx="543" cy="2302"/>
                <a:chOff x="4772" y="1945"/>
                <a:chExt cx="543" cy="2302"/>
              </a:xfrm>
            </p:grpSpPr>
            <p:sp>
              <p:nvSpPr>
                <p:cNvPr id="61506" name="Text Box 66"/>
                <p:cNvSpPr txBox="1">
                  <a:spLocks noChangeArrowheads="1"/>
                </p:cNvSpPr>
                <p:nvPr/>
              </p:nvSpPr>
              <p:spPr bwMode="auto">
                <a:xfrm>
                  <a:off x="4795" y="1945"/>
                  <a:ext cx="520" cy="364"/>
                </a:xfrm>
                <a:prstGeom prst="rect">
                  <a:avLst/>
                </a:prstGeom>
                <a:noFill/>
                <a:ln w="9525">
                  <a:noFill/>
                  <a:miter lim="800000"/>
                  <a:headEnd/>
                  <a:tailEnd/>
                </a:ln>
              </p:spPr>
              <p:txBody>
                <a:bodyPr/>
                <a:lstStyle/>
                <a:p>
                  <a:pPr algn="just"/>
                  <a:r>
                    <a:rPr lang="en-US" altLang="zh-CN" sz="2000" b="1" i="1">
                      <a:latin typeface="+mj-ea"/>
                      <a:ea typeface="+mj-ea"/>
                    </a:rPr>
                    <a:t>Y</a:t>
                  </a:r>
                  <a:r>
                    <a:rPr lang="en-US" altLang="zh-CN" sz="2000" b="1" baseline="-25000">
                      <a:latin typeface="+mj-ea"/>
                      <a:ea typeface="+mj-ea"/>
                    </a:rPr>
                    <a:t>0</a:t>
                  </a:r>
                  <a:endParaRPr lang="en-US" altLang="zh-CN" sz="3600" b="1">
                    <a:latin typeface="+mj-ea"/>
                    <a:ea typeface="+mj-ea"/>
                  </a:endParaRPr>
                </a:p>
              </p:txBody>
            </p:sp>
            <p:grpSp>
              <p:nvGrpSpPr>
                <p:cNvPr id="18" name="Group 67"/>
                <p:cNvGrpSpPr>
                  <a:grpSpLocks/>
                </p:cNvGrpSpPr>
                <p:nvPr/>
              </p:nvGrpSpPr>
              <p:grpSpPr bwMode="auto">
                <a:xfrm>
                  <a:off x="4772" y="3012"/>
                  <a:ext cx="533" cy="1235"/>
                  <a:chOff x="4772" y="3012"/>
                  <a:chExt cx="533" cy="1235"/>
                </a:xfrm>
              </p:grpSpPr>
              <p:sp>
                <p:nvSpPr>
                  <p:cNvPr id="61508" name="Text Box 68"/>
                  <p:cNvSpPr txBox="1">
                    <a:spLocks noChangeArrowheads="1"/>
                  </p:cNvSpPr>
                  <p:nvPr/>
                </p:nvSpPr>
                <p:spPr bwMode="auto">
                  <a:xfrm>
                    <a:off x="4772" y="3012"/>
                    <a:ext cx="520" cy="365"/>
                  </a:xfrm>
                  <a:prstGeom prst="rect">
                    <a:avLst/>
                  </a:prstGeom>
                  <a:noFill/>
                  <a:ln w="9525">
                    <a:noFill/>
                    <a:miter lim="800000"/>
                    <a:headEnd/>
                    <a:tailEnd/>
                  </a:ln>
                </p:spPr>
                <p:txBody>
                  <a:bodyPr/>
                  <a:lstStyle/>
                  <a:p>
                    <a:pPr algn="just"/>
                    <a:r>
                      <a:rPr lang="en-US" altLang="zh-CN" sz="2000" b="1" i="1">
                        <a:latin typeface="+mj-ea"/>
                        <a:ea typeface="+mj-ea"/>
                      </a:rPr>
                      <a:t>X</a:t>
                    </a:r>
                    <a:r>
                      <a:rPr lang="en-US" altLang="zh-CN" sz="2000" b="1" baseline="-25000">
                        <a:latin typeface="+mj-ea"/>
                        <a:ea typeface="+mj-ea"/>
                      </a:rPr>
                      <a:t>1</a:t>
                    </a:r>
                    <a:endParaRPr lang="en-US" altLang="zh-CN" sz="3600" b="1">
                      <a:latin typeface="+mj-ea"/>
                      <a:ea typeface="+mj-ea"/>
                    </a:endParaRPr>
                  </a:p>
                </p:txBody>
              </p:sp>
              <p:sp>
                <p:nvSpPr>
                  <p:cNvPr id="61509" name="Text Box 69"/>
                  <p:cNvSpPr txBox="1">
                    <a:spLocks noChangeArrowheads="1"/>
                  </p:cNvSpPr>
                  <p:nvPr/>
                </p:nvSpPr>
                <p:spPr bwMode="auto">
                  <a:xfrm>
                    <a:off x="4785" y="3883"/>
                    <a:ext cx="520" cy="364"/>
                  </a:xfrm>
                  <a:prstGeom prst="rect">
                    <a:avLst/>
                  </a:prstGeom>
                  <a:noFill/>
                  <a:ln w="9525">
                    <a:noFill/>
                    <a:miter lim="800000"/>
                    <a:headEnd/>
                    <a:tailEnd/>
                  </a:ln>
                </p:spPr>
                <p:txBody>
                  <a:bodyPr/>
                  <a:lstStyle/>
                  <a:p>
                    <a:pPr algn="just"/>
                    <a:r>
                      <a:rPr lang="en-US" altLang="zh-CN" sz="2000" b="1" i="1">
                        <a:latin typeface="+mj-ea"/>
                        <a:ea typeface="+mj-ea"/>
                      </a:rPr>
                      <a:t>Y</a:t>
                    </a:r>
                    <a:r>
                      <a:rPr lang="en-US" altLang="zh-CN" sz="2000" b="1" baseline="-25000">
                        <a:latin typeface="+mj-ea"/>
                        <a:ea typeface="+mj-ea"/>
                      </a:rPr>
                      <a:t>1</a:t>
                    </a:r>
                    <a:endParaRPr lang="en-US" altLang="zh-CN" sz="3600" b="1">
                      <a:latin typeface="+mj-ea"/>
                      <a:ea typeface="+mj-ea"/>
                    </a:endParaRPr>
                  </a:p>
                </p:txBody>
              </p:sp>
            </p:grpSp>
          </p:grpSp>
        </p:grpSp>
        <p:sp>
          <p:nvSpPr>
            <p:cNvPr id="61510" name="Text Box 70"/>
            <p:cNvSpPr txBox="1">
              <a:spLocks noChangeArrowheads="1"/>
            </p:cNvSpPr>
            <p:nvPr/>
          </p:nvSpPr>
          <p:spPr bwMode="auto">
            <a:xfrm>
              <a:off x="5100" y="7965"/>
              <a:ext cx="600" cy="420"/>
            </a:xfrm>
            <a:prstGeom prst="rect">
              <a:avLst/>
            </a:prstGeom>
            <a:noFill/>
            <a:ln w="9525">
              <a:noFill/>
              <a:miter lim="800000"/>
              <a:headEnd/>
              <a:tailEnd/>
            </a:ln>
          </p:spPr>
          <p:txBody>
            <a:bodyPr/>
            <a:lstStyle/>
            <a:p>
              <a:pPr algn="just"/>
              <a:r>
                <a:rPr lang="en-US" altLang="zh-CN" sz="2000" b="1" i="1">
                  <a:latin typeface="+mj-ea"/>
                  <a:ea typeface="+mj-ea"/>
                </a:rPr>
                <a:t>X</a:t>
              </a:r>
              <a:r>
                <a:rPr lang="en-US" altLang="zh-CN" sz="2000" b="1" baseline="-25000">
                  <a:latin typeface="+mj-ea"/>
                  <a:ea typeface="+mj-ea"/>
                </a:rPr>
                <a:t>0</a:t>
              </a:r>
              <a:endParaRPr lang="en-US" altLang="zh-CN" sz="3600" b="1">
                <a:latin typeface="+mj-ea"/>
                <a:ea typeface="+mj-ea"/>
              </a:endParaRPr>
            </a:p>
          </p:txBody>
        </p:sp>
      </p:grpSp>
      <p:sp>
        <p:nvSpPr>
          <p:cNvPr id="19" name="矩形 18"/>
          <p:cNvSpPr/>
          <p:nvPr/>
        </p:nvSpPr>
        <p:spPr>
          <a:xfrm>
            <a:off x="6876256" y="1766507"/>
            <a:ext cx="676788" cy="461665"/>
          </a:xfrm>
          <a:prstGeom prst="rect">
            <a:avLst/>
          </a:prstGeom>
        </p:spPr>
        <p:txBody>
          <a:bodyPr wrap="none">
            <a:spAutoFit/>
          </a:bodyPr>
          <a:lstStyle/>
          <a:p>
            <a:r>
              <a:rPr lang="en-US" altLang="zh-CN" sz="2400" b="1" i="1" dirty="0" smtClean="0">
                <a:solidFill>
                  <a:srgbClr val="0000FF"/>
                </a:solidFill>
              </a:rPr>
              <a:t>M</a:t>
            </a:r>
            <a:r>
              <a:rPr lang="en-US" altLang="zh-CN" sz="2400" b="1" baseline="-25000" dirty="0" smtClean="0">
                <a:solidFill>
                  <a:srgbClr val="0000FF"/>
                </a:solidFill>
              </a:rPr>
              <a:t>0</a:t>
            </a:r>
            <a:r>
              <a:rPr lang="en-US" altLang="zh-CN" sz="2400" b="1" baseline="30000" dirty="0" smtClean="0">
                <a:solidFill>
                  <a:srgbClr val="0000FF"/>
                </a:solidFill>
              </a:rPr>
              <a:t>2</a:t>
            </a:r>
            <a:endParaRPr lang="zh-CN" altLang="en-US" sz="2400" b="1" dirty="0"/>
          </a:p>
        </p:txBody>
      </p:sp>
      <p:sp>
        <p:nvSpPr>
          <p:cNvPr id="73" name="矩形 72"/>
          <p:cNvSpPr/>
          <p:nvPr/>
        </p:nvSpPr>
        <p:spPr>
          <a:xfrm>
            <a:off x="6814415" y="5009415"/>
            <a:ext cx="676788" cy="461665"/>
          </a:xfrm>
          <a:prstGeom prst="rect">
            <a:avLst/>
          </a:prstGeom>
        </p:spPr>
        <p:txBody>
          <a:bodyPr wrap="none">
            <a:spAutoFit/>
          </a:bodyPr>
          <a:lstStyle/>
          <a:p>
            <a:r>
              <a:rPr lang="en-US" altLang="zh-CN" sz="2400" b="1" i="1" dirty="0">
                <a:solidFill>
                  <a:srgbClr val="0000FF"/>
                </a:solidFill>
              </a:rPr>
              <a:t>M</a:t>
            </a:r>
            <a:r>
              <a:rPr lang="en-US" altLang="zh-CN" sz="2400" b="1" baseline="-25000" dirty="0">
                <a:solidFill>
                  <a:srgbClr val="0000FF"/>
                </a:solidFill>
              </a:rPr>
              <a:t>1</a:t>
            </a:r>
            <a:r>
              <a:rPr lang="en-US" altLang="zh-CN" sz="2400" b="1" baseline="30000" dirty="0">
                <a:solidFill>
                  <a:srgbClr val="0000FF"/>
                </a:solidFill>
              </a:rPr>
              <a:t>2</a:t>
            </a:r>
            <a:endParaRPr lang="zh-CN" altLang="en-US" sz="2400" b="1" dirty="0"/>
          </a:p>
        </p:txBody>
      </p:sp>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en-US" dirty="0" smtClean="0">
                <a:solidFill>
                  <a:srgbClr val="0000FF"/>
                </a:solidFill>
              </a:rPr>
              <a:t>误码率</a:t>
            </a:r>
            <a:endParaRPr lang="zh-CN" altLang="en-US" dirty="0">
              <a:solidFill>
                <a:srgbClr val="0000FF"/>
              </a:solidFill>
            </a:endParaRPr>
          </a:p>
        </p:txBody>
      </p:sp>
      <p:sp>
        <p:nvSpPr>
          <p:cNvPr id="62467" name="Rectangle 3"/>
          <p:cNvSpPr>
            <a:spLocks noGrp="1" noChangeArrowheads="1"/>
          </p:cNvSpPr>
          <p:nvPr>
            <p:ph type="body" idx="1"/>
          </p:nvPr>
        </p:nvSpPr>
        <p:spPr>
          <a:xfrm>
            <a:off x="539552" y="1196752"/>
            <a:ext cx="8064896" cy="5400600"/>
          </a:xfrm>
        </p:spPr>
        <p:txBody>
          <a:bodyPr>
            <a:normAutofit/>
          </a:bodyPr>
          <a:lstStyle/>
          <a:p>
            <a:r>
              <a:rPr lang="zh-CN" altLang="en-US" dirty="0" smtClean="0">
                <a:solidFill>
                  <a:srgbClr val="0000FF"/>
                </a:solidFill>
              </a:rPr>
              <a:t>随相信号最佳接收机的误码率</a:t>
            </a:r>
            <a:r>
              <a:rPr lang="zh-CN" altLang="en-US" dirty="0" smtClean="0"/>
              <a:t>，用类似</a:t>
            </a:r>
            <a:r>
              <a:rPr lang="en-US" altLang="zh-CN" dirty="0" smtClean="0"/>
              <a:t>10.4</a:t>
            </a:r>
            <a:r>
              <a:rPr lang="zh-CN" altLang="en-US" dirty="0" smtClean="0"/>
              <a:t>节的分析方法，可以计算出来，结果如下：</a:t>
            </a:r>
          </a:p>
          <a:p>
            <a:pPr lvl="1"/>
            <a:endParaRPr lang="zh-CN" altLang="en-US" dirty="0" smtClean="0"/>
          </a:p>
          <a:p>
            <a:pPr lvl="1"/>
            <a:endParaRPr lang="zh-CN" altLang="en-US" dirty="0" smtClean="0"/>
          </a:p>
          <a:p>
            <a:r>
              <a:rPr lang="zh-CN" altLang="en-US" dirty="0" smtClean="0"/>
              <a:t>说明：</a:t>
            </a:r>
            <a:endParaRPr lang="en-US" altLang="zh-CN" dirty="0" smtClean="0"/>
          </a:p>
          <a:p>
            <a:pPr lvl="1"/>
            <a:r>
              <a:rPr lang="zh-CN" altLang="en-US" dirty="0" smtClean="0"/>
              <a:t>上述最佳接收机及其误码率也就是</a:t>
            </a:r>
            <a:r>
              <a:rPr lang="en-US" altLang="zh-CN" dirty="0" smtClean="0">
                <a:solidFill>
                  <a:srgbClr val="0000FF"/>
                </a:solidFill>
              </a:rPr>
              <a:t>2FSK</a:t>
            </a:r>
            <a:r>
              <a:rPr lang="zh-CN" altLang="en-US" dirty="0" smtClean="0">
                <a:solidFill>
                  <a:srgbClr val="0000FF"/>
                </a:solidFill>
              </a:rPr>
              <a:t>确知信号的非相干接收机和误码率</a:t>
            </a:r>
            <a:r>
              <a:rPr lang="zh-CN" altLang="en-US" dirty="0" smtClean="0"/>
              <a:t>。</a:t>
            </a:r>
            <a:endParaRPr lang="en-US" altLang="zh-CN" dirty="0" smtClean="0"/>
          </a:p>
          <a:p>
            <a:pPr lvl="1"/>
            <a:r>
              <a:rPr lang="zh-CN" altLang="en-US" dirty="0" smtClean="0"/>
              <a:t>因为随相信号的相位带有由信道引入的随机变化，所以在接收端不可能采用相干接收方法。</a:t>
            </a:r>
            <a:endParaRPr lang="en-US" altLang="zh-CN" dirty="0" smtClean="0"/>
          </a:p>
          <a:p>
            <a:pPr lvl="1"/>
            <a:r>
              <a:rPr lang="zh-CN" altLang="en-US" dirty="0" smtClean="0"/>
              <a:t>换句话说，</a:t>
            </a:r>
            <a:r>
              <a:rPr lang="zh-CN" altLang="en-US" dirty="0" smtClean="0">
                <a:solidFill>
                  <a:srgbClr val="0000FF"/>
                </a:solidFill>
              </a:rPr>
              <a:t>相干接收只适用于相位确知的信号</a:t>
            </a:r>
            <a:r>
              <a:rPr lang="zh-CN" altLang="en-US" dirty="0" smtClean="0"/>
              <a:t>。对于随相信号而言，非相干接收已经是最佳的接收方法了。</a:t>
            </a:r>
            <a:endParaRPr lang="zh-CN" altLang="en-US" dirty="0"/>
          </a:p>
        </p:txBody>
      </p:sp>
      <p:sp>
        <p:nvSpPr>
          <p:cNvPr id="6" name="灯片编号占位符 5"/>
          <p:cNvSpPr>
            <a:spLocks noGrp="1"/>
          </p:cNvSpPr>
          <p:nvPr>
            <p:ph type="sldNum" sz="quarter" idx="12"/>
          </p:nvPr>
        </p:nvSpPr>
        <p:spPr/>
        <p:txBody>
          <a:bodyPr/>
          <a:lstStyle/>
          <a:p>
            <a:fld id="{6B0ACD07-0D42-4EFA-9468-BBF0E0286F2C}" type="slidenum">
              <a:rPr lang="en-US" altLang="zh-CN" smtClean="0"/>
              <a:pPr/>
              <a:t>47</a:t>
            </a:fld>
            <a:endParaRPr lang="en-US" altLang="zh-CN"/>
          </a:p>
        </p:txBody>
      </p:sp>
      <p:sp>
        <p:nvSpPr>
          <p:cNvPr id="62469" name="Rectangle 5"/>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2468" name="Object 4"/>
          <p:cNvGraphicFramePr>
            <a:graphicFrameLocks noChangeAspect="1"/>
          </p:cNvGraphicFramePr>
          <p:nvPr>
            <p:extLst>
              <p:ext uri="{D42A27DB-BD31-4B8C-83A1-F6EECF244321}">
                <p14:modId xmlns:p14="http://schemas.microsoft.com/office/powerpoint/2010/main" val="2848641165"/>
              </p:ext>
            </p:extLst>
          </p:nvPr>
        </p:nvGraphicFramePr>
        <p:xfrm>
          <a:off x="2699792" y="2132856"/>
          <a:ext cx="2782640" cy="792088"/>
        </p:xfrm>
        <a:graphic>
          <a:graphicData uri="http://schemas.openxmlformats.org/presentationml/2006/ole">
            <mc:AlternateContent xmlns:mc="http://schemas.openxmlformats.org/markup-compatibility/2006">
              <mc:Choice xmlns:v="urn:schemas-microsoft-com:vml" Requires="v">
                <p:oleObj spid="_x0000_s206919" name="公式" r:id="rId3" imgW="1371600" imgH="393700" progId="Equation.3">
                  <p:embed/>
                </p:oleObj>
              </mc:Choice>
              <mc:Fallback>
                <p:oleObj name="公式" r:id="rId3" imgW="1371600" imgH="393700" progId="Equation.3">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2132856"/>
                        <a:ext cx="2782640" cy="792088"/>
                      </a:xfrm>
                      <a:prstGeom prst="rect">
                        <a:avLst/>
                      </a:prstGeom>
                      <a:noFill/>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467">
                                            <p:txEl>
                                              <p:pRg st="4" end="4"/>
                                            </p:txEl>
                                          </p:spTgt>
                                        </p:tgtEl>
                                        <p:attrNameLst>
                                          <p:attrName>style.visibility</p:attrName>
                                        </p:attrNameLst>
                                      </p:cBhvr>
                                      <p:to>
                                        <p:strVal val="visible"/>
                                      </p:to>
                                    </p:set>
                                    <p:anim calcmode="lin" valueType="num">
                                      <p:cBhvr additive="base">
                                        <p:cTn id="7" dur="500" fill="hold"/>
                                        <p:tgtEl>
                                          <p:spTgt spid="6246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2467">
                                            <p:txEl>
                                              <p:pRg st="5" end="5"/>
                                            </p:txEl>
                                          </p:spTgt>
                                        </p:tgtEl>
                                        <p:attrNameLst>
                                          <p:attrName>style.visibility</p:attrName>
                                        </p:attrNameLst>
                                      </p:cBhvr>
                                      <p:to>
                                        <p:strVal val="visible"/>
                                      </p:to>
                                    </p:set>
                                    <p:anim calcmode="lin" valueType="num">
                                      <p:cBhvr additive="base">
                                        <p:cTn id="13" dur="500" fill="hold"/>
                                        <p:tgtEl>
                                          <p:spTgt spid="62467">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24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2467">
                                            <p:txEl>
                                              <p:pRg st="6" end="6"/>
                                            </p:txEl>
                                          </p:spTgt>
                                        </p:tgtEl>
                                        <p:attrNameLst>
                                          <p:attrName>style.visibility</p:attrName>
                                        </p:attrNameLst>
                                      </p:cBhvr>
                                      <p:to>
                                        <p:strVal val="visible"/>
                                      </p:to>
                                    </p:set>
                                    <p:anim calcmode="lin" valueType="num">
                                      <p:cBhvr additive="base">
                                        <p:cTn id="19" dur="500" fill="hold"/>
                                        <p:tgtEl>
                                          <p:spTgt spid="62467">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24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第</a:t>
            </a:r>
            <a:r>
              <a:rPr lang="en-US" altLang="zh-CN" sz="3600" dirty="0" smtClean="0"/>
              <a:t>10</a:t>
            </a:r>
            <a:r>
              <a:rPr lang="zh-CN" altLang="en-US" sz="3600" dirty="0" smtClean="0"/>
              <a:t>章 数字信号最佳接收</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10.1 </a:t>
            </a:r>
            <a:r>
              <a:rPr lang="zh-CN" altLang="en-US" dirty="0" smtClean="0"/>
              <a:t>数字信号的统计特性</a:t>
            </a:r>
          </a:p>
          <a:p>
            <a:r>
              <a:rPr lang="en-US" altLang="zh-CN" dirty="0" smtClean="0"/>
              <a:t>10.2 </a:t>
            </a:r>
            <a:r>
              <a:rPr lang="zh-CN" altLang="en-US" dirty="0" smtClean="0"/>
              <a:t>数字信号的最佳接收</a:t>
            </a:r>
          </a:p>
          <a:p>
            <a:r>
              <a:rPr lang="en-US" altLang="zh-CN" dirty="0" smtClean="0"/>
              <a:t>10.3 </a:t>
            </a:r>
            <a:r>
              <a:rPr lang="zh-CN" altLang="en-US" dirty="0" smtClean="0"/>
              <a:t>确知数字信号的最佳接收机</a:t>
            </a:r>
          </a:p>
          <a:p>
            <a:r>
              <a:rPr lang="en-US" altLang="zh-CN" dirty="0" smtClean="0"/>
              <a:t>10.4 </a:t>
            </a:r>
            <a:r>
              <a:rPr lang="zh-CN" altLang="en-US" dirty="0" smtClean="0"/>
              <a:t>确知数字信号最佳接收的误码率</a:t>
            </a:r>
          </a:p>
          <a:p>
            <a:r>
              <a:rPr lang="en-US" altLang="zh-CN" dirty="0" smtClean="0"/>
              <a:t>10.5 </a:t>
            </a:r>
            <a:r>
              <a:rPr lang="zh-CN" altLang="en-US" dirty="0" smtClean="0"/>
              <a:t>随相数字信号的最佳接收</a:t>
            </a:r>
            <a:endParaRPr lang="en-US" altLang="zh-CN" dirty="0" smtClean="0"/>
          </a:p>
          <a:p>
            <a:r>
              <a:rPr lang="en-US" altLang="zh-CN" dirty="0" smtClean="0">
                <a:solidFill>
                  <a:srgbClr val="FF0000"/>
                </a:solidFill>
              </a:rPr>
              <a:t>10.6 </a:t>
            </a:r>
            <a:r>
              <a:rPr lang="zh-CN" altLang="en-US" dirty="0" smtClean="0">
                <a:solidFill>
                  <a:srgbClr val="FF0000"/>
                </a:solidFill>
              </a:rPr>
              <a:t>起伏数字信号的最佳接收</a:t>
            </a:r>
          </a:p>
          <a:p>
            <a:r>
              <a:rPr lang="en-US" altLang="zh-CN" dirty="0" smtClean="0"/>
              <a:t>10.7 </a:t>
            </a:r>
            <a:r>
              <a:rPr lang="zh-CN" altLang="en-US" dirty="0" smtClean="0"/>
              <a:t>实际接收机和最佳接收机的性能比较</a:t>
            </a:r>
          </a:p>
          <a:p>
            <a:r>
              <a:rPr lang="en-US" altLang="zh-CN" dirty="0" smtClean="0"/>
              <a:t>10.8 </a:t>
            </a:r>
            <a:r>
              <a:rPr lang="zh-CN" altLang="en-US" dirty="0" smtClean="0"/>
              <a:t>数字信号的匹配滤波接收法</a:t>
            </a:r>
          </a:p>
          <a:p>
            <a:r>
              <a:rPr lang="en-US" altLang="zh-CN" dirty="0" smtClean="0"/>
              <a:t>10.9 </a:t>
            </a:r>
            <a:r>
              <a:rPr lang="zh-CN" altLang="en-US" dirty="0" smtClean="0"/>
              <a:t>最佳基带传输系统</a:t>
            </a:r>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48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normAutofit/>
          </a:bodyPr>
          <a:lstStyle/>
          <a:p>
            <a:r>
              <a:rPr lang="en-US" altLang="zh-CN" dirty="0">
                <a:solidFill>
                  <a:srgbClr val="0000FF"/>
                </a:solidFill>
              </a:rPr>
              <a:t>10.6 </a:t>
            </a:r>
            <a:r>
              <a:rPr lang="zh-CN" altLang="en-US" dirty="0">
                <a:solidFill>
                  <a:srgbClr val="0000FF"/>
                </a:solidFill>
              </a:rPr>
              <a:t>起伏数字信号的最佳</a:t>
            </a:r>
            <a:r>
              <a:rPr lang="zh-CN" altLang="en-US" dirty="0" smtClean="0">
                <a:solidFill>
                  <a:srgbClr val="0000FF"/>
                </a:solidFill>
              </a:rPr>
              <a:t>接收</a:t>
            </a:r>
            <a:endParaRPr lang="zh-CN" altLang="en-US" dirty="0">
              <a:solidFill>
                <a:srgbClr val="0000FF"/>
              </a:solidFill>
            </a:endParaRPr>
          </a:p>
        </p:txBody>
      </p:sp>
      <p:sp>
        <p:nvSpPr>
          <p:cNvPr id="63491" name="Rectangle 3"/>
          <p:cNvSpPr>
            <a:spLocks noGrp="1" noChangeArrowheads="1"/>
          </p:cNvSpPr>
          <p:nvPr>
            <p:ph type="body" idx="1"/>
          </p:nvPr>
        </p:nvSpPr>
        <p:spPr>
          <a:xfrm>
            <a:off x="539552" y="1196752"/>
            <a:ext cx="8064896" cy="5328592"/>
          </a:xfrm>
        </p:spPr>
        <p:txBody>
          <a:bodyPr>
            <a:normAutofit fontScale="92500" lnSpcReduction="10000"/>
          </a:bodyPr>
          <a:lstStyle/>
          <a:p>
            <a:r>
              <a:rPr lang="zh-CN" altLang="en-US" dirty="0" smtClean="0">
                <a:solidFill>
                  <a:srgbClr val="0000FF"/>
                </a:solidFill>
              </a:rPr>
              <a:t>起伏信号</a:t>
            </a:r>
            <a:r>
              <a:rPr lang="zh-CN" altLang="en-US" dirty="0" smtClean="0"/>
              <a:t>：包络随机起伏，相位也随机变化的信号。</a:t>
            </a:r>
            <a:endParaRPr lang="en-US" altLang="zh-CN" dirty="0" smtClean="0"/>
          </a:p>
          <a:p>
            <a:r>
              <a:rPr lang="zh-CN" altLang="en-US" dirty="0" smtClean="0"/>
              <a:t>仍以</a:t>
            </a:r>
            <a:r>
              <a:rPr lang="en-US" altLang="zh-CN" dirty="0" smtClean="0">
                <a:solidFill>
                  <a:srgbClr val="0000FF"/>
                </a:solidFill>
              </a:rPr>
              <a:t>2FSK</a:t>
            </a:r>
            <a:r>
              <a:rPr lang="zh-CN" altLang="en-US" dirty="0" smtClean="0">
                <a:solidFill>
                  <a:srgbClr val="0000FF"/>
                </a:solidFill>
              </a:rPr>
              <a:t>信号</a:t>
            </a:r>
            <a:r>
              <a:rPr lang="zh-CN" altLang="en-US" dirty="0" smtClean="0"/>
              <a:t>为例简要地讨论其最佳接收问题。</a:t>
            </a:r>
          </a:p>
          <a:p>
            <a:r>
              <a:rPr lang="zh-CN" altLang="en-US" dirty="0" smtClean="0">
                <a:solidFill>
                  <a:srgbClr val="0000FF"/>
                </a:solidFill>
              </a:rPr>
              <a:t>假设：</a:t>
            </a:r>
          </a:p>
          <a:p>
            <a:pPr lvl="1"/>
            <a:r>
              <a:rPr lang="zh-CN" altLang="en-US" dirty="0" smtClean="0"/>
              <a:t>通信系统中的噪声是带限白色高斯噪声；</a:t>
            </a:r>
          </a:p>
          <a:p>
            <a:pPr lvl="1"/>
            <a:r>
              <a:rPr lang="zh-CN" altLang="en-US" dirty="0" smtClean="0"/>
              <a:t>信号是互不相关的等能量、等先验概率的</a:t>
            </a:r>
            <a:r>
              <a:rPr lang="en-US" altLang="zh-CN" dirty="0" smtClean="0"/>
              <a:t>2FSK</a:t>
            </a:r>
            <a:r>
              <a:rPr lang="zh-CN" altLang="en-US" dirty="0" smtClean="0"/>
              <a:t>信号。</a:t>
            </a:r>
          </a:p>
          <a:p>
            <a:r>
              <a:rPr lang="en-US" altLang="zh-CN" dirty="0" smtClean="0"/>
              <a:t>2FSK</a:t>
            </a:r>
            <a:r>
              <a:rPr lang="zh-CN" altLang="en-US" dirty="0" smtClean="0"/>
              <a:t>信号表示式</a:t>
            </a:r>
          </a:p>
          <a:p>
            <a:pPr lvl="1"/>
            <a:endParaRPr lang="en-US" altLang="zh-CN" dirty="0" smtClean="0"/>
          </a:p>
          <a:p>
            <a:pPr lvl="1"/>
            <a:r>
              <a:rPr lang="zh-CN" altLang="en-US" dirty="0" smtClean="0"/>
              <a:t>式中，</a:t>
            </a:r>
            <a:r>
              <a:rPr lang="en-US" altLang="zh-CN" dirty="0" smtClean="0"/>
              <a:t>A</a:t>
            </a:r>
            <a:r>
              <a:rPr lang="en-US" altLang="zh-CN" baseline="-25000" dirty="0" smtClean="0"/>
              <a:t>0</a:t>
            </a:r>
            <a:r>
              <a:rPr lang="zh-CN" altLang="en-US" dirty="0" smtClean="0"/>
              <a:t>和</a:t>
            </a:r>
            <a:r>
              <a:rPr lang="en-US" altLang="zh-CN" dirty="0" smtClean="0"/>
              <a:t>A</a:t>
            </a:r>
            <a:r>
              <a:rPr lang="en-US" altLang="zh-CN" baseline="-25000" dirty="0" smtClean="0"/>
              <a:t>1</a:t>
            </a:r>
            <a:r>
              <a:rPr lang="zh-CN" altLang="en-US" dirty="0" smtClean="0"/>
              <a:t>是由于多径效应引起的随机起伏振幅，它们服从同一瑞利分布： </a:t>
            </a:r>
            <a:endParaRPr lang="en-US" altLang="zh-CN" dirty="0" smtClean="0"/>
          </a:p>
          <a:p>
            <a:endParaRPr lang="en-US" altLang="zh-CN" dirty="0" smtClean="0"/>
          </a:p>
          <a:p>
            <a:pPr lvl="1"/>
            <a:r>
              <a:rPr lang="zh-CN" altLang="en-US" dirty="0" smtClean="0"/>
              <a:t>式中，</a:t>
            </a:r>
            <a:r>
              <a:rPr lang="zh-CN" altLang="en-US" i="1" dirty="0" smtClean="0">
                <a:sym typeface="Symbol" pitchFamily="18" charset="2"/>
              </a:rPr>
              <a:t> </a:t>
            </a:r>
            <a:r>
              <a:rPr lang="en-US" altLang="zh-CN" baseline="-25000" dirty="0" smtClean="0">
                <a:sym typeface="Symbol" pitchFamily="18" charset="2"/>
              </a:rPr>
              <a:t>s</a:t>
            </a:r>
            <a:r>
              <a:rPr lang="en-US" altLang="zh-CN" baseline="30000" dirty="0" smtClean="0">
                <a:sym typeface="Symbol" pitchFamily="18" charset="2"/>
              </a:rPr>
              <a:t>2</a:t>
            </a:r>
            <a:r>
              <a:rPr lang="zh-CN" altLang="en-US" dirty="0" smtClean="0"/>
              <a:t>为信号的功率；</a:t>
            </a:r>
            <a:endParaRPr lang="en-US" altLang="zh-CN" dirty="0"/>
          </a:p>
        </p:txBody>
      </p:sp>
      <p:sp>
        <p:nvSpPr>
          <p:cNvPr id="8" name="灯片编号占位符 5"/>
          <p:cNvSpPr>
            <a:spLocks noGrp="1"/>
          </p:cNvSpPr>
          <p:nvPr>
            <p:ph type="sldNum" sz="quarter" idx="12"/>
          </p:nvPr>
        </p:nvSpPr>
        <p:spPr/>
        <p:txBody>
          <a:bodyPr/>
          <a:lstStyle/>
          <a:p>
            <a:fld id="{4EE67668-FDFC-4B29-A489-5E0EFB00FEA6}" type="slidenum">
              <a:rPr lang="en-US" altLang="zh-CN" smtClean="0"/>
              <a:pPr/>
              <a:t>49</a:t>
            </a:fld>
            <a:endParaRPr lang="en-US" altLang="zh-CN"/>
          </a:p>
        </p:txBody>
      </p:sp>
      <p:sp>
        <p:nvSpPr>
          <p:cNvPr id="63493" name="Rectangle 5"/>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3492" name="Object 4"/>
          <p:cNvGraphicFramePr>
            <a:graphicFrameLocks noChangeAspect="1"/>
          </p:cNvGraphicFramePr>
          <p:nvPr/>
        </p:nvGraphicFramePr>
        <p:xfrm>
          <a:off x="3635896" y="3789040"/>
          <a:ext cx="3600450" cy="852487"/>
        </p:xfrm>
        <a:graphic>
          <a:graphicData uri="http://schemas.openxmlformats.org/presentationml/2006/ole">
            <mc:AlternateContent xmlns:mc="http://schemas.openxmlformats.org/markup-compatibility/2006">
              <mc:Choice xmlns:v="urn:schemas-microsoft-com:vml" Requires="v">
                <p:oleObj spid="_x0000_s208010" name="公式" r:id="rId3" imgW="1930400" imgH="457200" progId="Equation.3">
                  <p:embed/>
                </p:oleObj>
              </mc:Choice>
              <mc:Fallback>
                <p:oleObj name="公式" r:id="rId3" imgW="1930400" imgH="457200" progId="Equation.3">
                  <p:embed/>
                  <p:pic>
                    <p:nvPicPr>
                      <p:cNvPr id="0" name="Picture 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6" y="3789040"/>
                        <a:ext cx="3600450" cy="852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495" name="Rectangle 7"/>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3494" name="Object 6"/>
          <p:cNvGraphicFramePr>
            <a:graphicFrameLocks noChangeAspect="1"/>
          </p:cNvGraphicFramePr>
          <p:nvPr/>
        </p:nvGraphicFramePr>
        <p:xfrm>
          <a:off x="3203848" y="5229200"/>
          <a:ext cx="4104456" cy="762074"/>
        </p:xfrm>
        <a:graphic>
          <a:graphicData uri="http://schemas.openxmlformats.org/presentationml/2006/ole">
            <mc:AlternateContent xmlns:mc="http://schemas.openxmlformats.org/markup-compatibility/2006">
              <mc:Choice xmlns:v="urn:schemas-microsoft-com:vml" Requires="v">
                <p:oleObj spid="_x0000_s208011" name="公式" r:id="rId5" imgW="2781300" imgH="482600" progId="Equation.3">
                  <p:embed/>
                </p:oleObj>
              </mc:Choice>
              <mc:Fallback>
                <p:oleObj name="公式" r:id="rId5" imgW="2781300" imgH="482600" progId="Equation.3">
                  <p:embed/>
                  <p:pic>
                    <p:nvPicPr>
                      <p:cNvPr id="0" name="Picture 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848" y="5229200"/>
                        <a:ext cx="4104456" cy="7620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3491">
                                            <p:txEl>
                                              <p:pRg st="2" end="2"/>
                                            </p:txEl>
                                          </p:spTgt>
                                        </p:tgtEl>
                                        <p:attrNameLst>
                                          <p:attrName>style.visibility</p:attrName>
                                        </p:attrNameLst>
                                      </p:cBhvr>
                                      <p:to>
                                        <p:strVal val="visible"/>
                                      </p:to>
                                    </p:set>
                                    <p:anim calcmode="lin" valueType="num">
                                      <p:cBhvr additive="base">
                                        <p:cTn id="7" dur="500" fill="hold"/>
                                        <p:tgtEl>
                                          <p:spTgt spid="6349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49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3491">
                                            <p:txEl>
                                              <p:pRg st="3" end="3"/>
                                            </p:txEl>
                                          </p:spTgt>
                                        </p:tgtEl>
                                        <p:attrNameLst>
                                          <p:attrName>style.visibility</p:attrName>
                                        </p:attrNameLst>
                                      </p:cBhvr>
                                      <p:to>
                                        <p:strVal val="visible"/>
                                      </p:to>
                                    </p:set>
                                    <p:anim calcmode="lin" valueType="num">
                                      <p:cBhvr additive="base">
                                        <p:cTn id="11" dur="500" fill="hold"/>
                                        <p:tgtEl>
                                          <p:spTgt spid="6349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349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3491">
                                            <p:txEl>
                                              <p:pRg st="4" end="4"/>
                                            </p:txEl>
                                          </p:spTgt>
                                        </p:tgtEl>
                                        <p:attrNameLst>
                                          <p:attrName>style.visibility</p:attrName>
                                        </p:attrNameLst>
                                      </p:cBhvr>
                                      <p:to>
                                        <p:strVal val="visible"/>
                                      </p:to>
                                    </p:set>
                                    <p:anim calcmode="lin" valueType="num">
                                      <p:cBhvr additive="base">
                                        <p:cTn id="15" dur="500" fill="hold"/>
                                        <p:tgtEl>
                                          <p:spTgt spid="6349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34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3491">
                                            <p:txEl>
                                              <p:pRg st="5" end="5"/>
                                            </p:txEl>
                                          </p:spTgt>
                                        </p:tgtEl>
                                        <p:attrNameLst>
                                          <p:attrName>style.visibility</p:attrName>
                                        </p:attrNameLst>
                                      </p:cBhvr>
                                      <p:to>
                                        <p:strVal val="visible"/>
                                      </p:to>
                                    </p:set>
                                    <p:anim calcmode="lin" valueType="num">
                                      <p:cBhvr additive="base">
                                        <p:cTn id="21" dur="500" fill="hold"/>
                                        <p:tgtEl>
                                          <p:spTgt spid="63491">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3491">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3492"/>
                                        </p:tgtEl>
                                        <p:attrNameLst>
                                          <p:attrName>style.visibility</p:attrName>
                                        </p:attrNameLst>
                                      </p:cBhvr>
                                      <p:to>
                                        <p:strVal val="visible"/>
                                      </p:to>
                                    </p:set>
                                    <p:anim calcmode="lin" valueType="num">
                                      <p:cBhvr additive="base">
                                        <p:cTn id="25" dur="500" fill="hold"/>
                                        <p:tgtEl>
                                          <p:spTgt spid="63492"/>
                                        </p:tgtEl>
                                        <p:attrNameLst>
                                          <p:attrName>ppt_x</p:attrName>
                                        </p:attrNameLst>
                                      </p:cBhvr>
                                      <p:tavLst>
                                        <p:tav tm="0">
                                          <p:val>
                                            <p:strVal val="#ppt_x"/>
                                          </p:val>
                                        </p:tav>
                                        <p:tav tm="100000">
                                          <p:val>
                                            <p:strVal val="#ppt_x"/>
                                          </p:val>
                                        </p:tav>
                                      </p:tavLst>
                                    </p:anim>
                                    <p:anim calcmode="lin" valueType="num">
                                      <p:cBhvr additive="base">
                                        <p:cTn id="26" dur="500" fill="hold"/>
                                        <p:tgtEl>
                                          <p:spTgt spid="6349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3491">
                                            <p:txEl>
                                              <p:pRg st="7" end="7"/>
                                            </p:txEl>
                                          </p:spTgt>
                                        </p:tgtEl>
                                        <p:attrNameLst>
                                          <p:attrName>style.visibility</p:attrName>
                                        </p:attrNameLst>
                                      </p:cBhvr>
                                      <p:to>
                                        <p:strVal val="visible"/>
                                      </p:to>
                                    </p:set>
                                    <p:anim calcmode="lin" valueType="num">
                                      <p:cBhvr additive="base">
                                        <p:cTn id="31" dur="500" fill="hold"/>
                                        <p:tgtEl>
                                          <p:spTgt spid="63491">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3491">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3494"/>
                                        </p:tgtEl>
                                        <p:attrNameLst>
                                          <p:attrName>style.visibility</p:attrName>
                                        </p:attrNameLst>
                                      </p:cBhvr>
                                      <p:to>
                                        <p:strVal val="visible"/>
                                      </p:to>
                                    </p:set>
                                    <p:anim calcmode="lin" valueType="num">
                                      <p:cBhvr additive="base">
                                        <p:cTn id="35" dur="500" fill="hold"/>
                                        <p:tgtEl>
                                          <p:spTgt spid="63494"/>
                                        </p:tgtEl>
                                        <p:attrNameLst>
                                          <p:attrName>ppt_x</p:attrName>
                                        </p:attrNameLst>
                                      </p:cBhvr>
                                      <p:tavLst>
                                        <p:tav tm="0">
                                          <p:val>
                                            <p:strVal val="#ppt_x"/>
                                          </p:val>
                                        </p:tav>
                                        <p:tav tm="100000">
                                          <p:val>
                                            <p:strVal val="#ppt_x"/>
                                          </p:val>
                                        </p:tav>
                                      </p:tavLst>
                                    </p:anim>
                                    <p:anim calcmode="lin" valueType="num">
                                      <p:cBhvr additive="base">
                                        <p:cTn id="36" dur="500" fill="hold"/>
                                        <p:tgtEl>
                                          <p:spTgt spid="6349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3491">
                                            <p:txEl>
                                              <p:pRg st="9" end="9"/>
                                            </p:txEl>
                                          </p:spTgt>
                                        </p:tgtEl>
                                        <p:attrNameLst>
                                          <p:attrName>style.visibility</p:attrName>
                                        </p:attrNameLst>
                                      </p:cBhvr>
                                      <p:to>
                                        <p:strVal val="visible"/>
                                      </p:to>
                                    </p:set>
                                    <p:anim calcmode="lin" valueType="num">
                                      <p:cBhvr additive="base">
                                        <p:cTn id="39" dur="500" fill="hold"/>
                                        <p:tgtEl>
                                          <p:spTgt spid="63491">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349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dirty="0" smtClean="0"/>
              <a:t>10.1</a:t>
            </a:r>
            <a:r>
              <a:rPr lang="zh-CN" altLang="en-US" dirty="0" smtClean="0"/>
              <a:t>数字信号的统计特性</a:t>
            </a:r>
          </a:p>
        </p:txBody>
      </p:sp>
      <p:sp>
        <p:nvSpPr>
          <p:cNvPr id="22531" name="Rectangle 3"/>
          <p:cNvSpPr>
            <a:spLocks noGrp="1" noChangeArrowheads="1"/>
          </p:cNvSpPr>
          <p:nvPr>
            <p:ph type="body" idx="1"/>
          </p:nvPr>
        </p:nvSpPr>
        <p:spPr/>
        <p:txBody>
          <a:bodyPr>
            <a:normAutofit lnSpcReduction="10000"/>
          </a:bodyPr>
          <a:lstStyle/>
          <a:p>
            <a:r>
              <a:rPr lang="zh-CN" altLang="en-US" dirty="0" smtClean="0"/>
              <a:t>以</a:t>
            </a:r>
            <a:r>
              <a:rPr lang="zh-CN" altLang="en-US" dirty="0" smtClean="0">
                <a:solidFill>
                  <a:srgbClr val="0000FF"/>
                </a:solidFill>
              </a:rPr>
              <a:t>二进制为例</a:t>
            </a:r>
            <a:r>
              <a:rPr lang="zh-CN" altLang="en-US" dirty="0" smtClean="0"/>
              <a:t>研究接收电压的统计特性。</a:t>
            </a:r>
          </a:p>
          <a:p>
            <a:r>
              <a:rPr lang="zh-CN" altLang="en-US" dirty="0" smtClean="0">
                <a:solidFill>
                  <a:srgbClr val="0000FF"/>
                </a:solidFill>
              </a:rPr>
              <a:t>假设</a:t>
            </a:r>
            <a:r>
              <a:rPr lang="en-US" altLang="zh-CN" dirty="0" smtClean="0">
                <a:solidFill>
                  <a:srgbClr val="0000FF"/>
                </a:solidFill>
              </a:rPr>
              <a:t>1</a:t>
            </a:r>
            <a:r>
              <a:rPr lang="zh-CN" altLang="en-US" dirty="0" smtClean="0"/>
              <a:t>：通信系统中的噪声是</a:t>
            </a:r>
            <a:r>
              <a:rPr lang="zh-CN" altLang="en-US" dirty="0" smtClean="0">
                <a:solidFill>
                  <a:srgbClr val="0000FF"/>
                </a:solidFill>
              </a:rPr>
              <a:t>均值为</a:t>
            </a:r>
            <a:r>
              <a:rPr lang="en-US" altLang="zh-CN" dirty="0" smtClean="0">
                <a:solidFill>
                  <a:srgbClr val="0000FF"/>
                </a:solidFill>
              </a:rPr>
              <a:t>0</a:t>
            </a:r>
            <a:r>
              <a:rPr lang="zh-CN" altLang="en-US" dirty="0" smtClean="0">
                <a:solidFill>
                  <a:srgbClr val="0000FF"/>
                </a:solidFill>
              </a:rPr>
              <a:t>的带限高斯白噪声</a:t>
            </a:r>
            <a:r>
              <a:rPr lang="zh-CN" altLang="en-US" dirty="0" smtClean="0"/>
              <a:t>，其</a:t>
            </a:r>
            <a:r>
              <a:rPr lang="zh-CN" altLang="en-US" dirty="0" smtClean="0">
                <a:solidFill>
                  <a:srgbClr val="0000FF"/>
                </a:solidFill>
              </a:rPr>
              <a:t>单边</a:t>
            </a:r>
            <a:r>
              <a:rPr lang="zh-CN" altLang="en-US" dirty="0" smtClean="0"/>
              <a:t>功率谱密度为</a:t>
            </a:r>
            <a:r>
              <a:rPr lang="en-US" altLang="zh-CN" i="1" dirty="0" smtClean="0"/>
              <a:t>n</a:t>
            </a:r>
            <a:r>
              <a:rPr lang="en-US" altLang="zh-CN" i="1" baseline="-25000" dirty="0" smtClean="0"/>
              <a:t>0</a:t>
            </a:r>
            <a:r>
              <a:rPr lang="zh-CN" altLang="en-US" dirty="0" smtClean="0"/>
              <a:t>；</a:t>
            </a:r>
            <a:endParaRPr lang="en-US" altLang="zh-CN" dirty="0" smtClean="0"/>
          </a:p>
          <a:p>
            <a:pPr algn="just"/>
            <a:r>
              <a:rPr lang="zh-CN" altLang="en-US" dirty="0" smtClean="0">
                <a:solidFill>
                  <a:srgbClr val="0000FF"/>
                </a:solidFill>
              </a:rPr>
              <a:t>假设</a:t>
            </a:r>
            <a:r>
              <a:rPr lang="en-US" altLang="zh-CN" dirty="0" smtClean="0">
                <a:solidFill>
                  <a:srgbClr val="0000FF"/>
                </a:solidFill>
              </a:rPr>
              <a:t>2:</a:t>
            </a:r>
            <a:r>
              <a:rPr lang="en-US" altLang="zh-CN" dirty="0" smtClean="0"/>
              <a:t> </a:t>
            </a:r>
            <a:r>
              <a:rPr lang="zh-CN" altLang="en-US" dirty="0" smtClean="0"/>
              <a:t>发送的二进制码元为“</a:t>
            </a:r>
            <a:r>
              <a:rPr lang="en-US" altLang="zh-CN" dirty="0" smtClean="0"/>
              <a:t>0”</a:t>
            </a:r>
            <a:r>
              <a:rPr lang="zh-CN" altLang="en-US" dirty="0" smtClean="0"/>
              <a:t>和“</a:t>
            </a:r>
            <a:r>
              <a:rPr lang="en-US" altLang="zh-CN" dirty="0" smtClean="0"/>
              <a:t>1”</a:t>
            </a:r>
            <a:r>
              <a:rPr lang="zh-CN" altLang="en-US" dirty="0" smtClean="0"/>
              <a:t>，其发送概率分别为</a:t>
            </a:r>
            <a:r>
              <a:rPr lang="en-US" altLang="zh-CN" i="1" dirty="0" smtClean="0"/>
              <a:t>P(0)</a:t>
            </a:r>
            <a:r>
              <a:rPr lang="zh-CN" altLang="en-US" dirty="0" smtClean="0"/>
              <a:t>和</a:t>
            </a:r>
            <a:r>
              <a:rPr lang="en-US" altLang="zh-CN" i="1" dirty="0" smtClean="0"/>
              <a:t>P(1)</a:t>
            </a:r>
            <a:r>
              <a:rPr lang="zh-CN" altLang="en-US" dirty="0" smtClean="0"/>
              <a:t>，</a:t>
            </a:r>
            <a:r>
              <a:rPr lang="en-US" altLang="zh-CN" i="1" dirty="0" smtClean="0"/>
              <a:t>P(0)</a:t>
            </a:r>
            <a:r>
              <a:rPr lang="en-US" altLang="zh-CN" dirty="0" smtClean="0"/>
              <a:t> + </a:t>
            </a:r>
            <a:r>
              <a:rPr lang="en-US" altLang="zh-CN" i="1" dirty="0" smtClean="0"/>
              <a:t>P(1)</a:t>
            </a:r>
            <a:r>
              <a:rPr lang="en-US" altLang="zh-CN" dirty="0" smtClean="0"/>
              <a:t> = 1	</a:t>
            </a:r>
          </a:p>
          <a:p>
            <a:r>
              <a:rPr lang="zh-CN" altLang="en-US" dirty="0" smtClean="0"/>
              <a:t>若此通信系统的</a:t>
            </a:r>
            <a:r>
              <a:rPr lang="zh-CN" altLang="en-US" dirty="0" smtClean="0">
                <a:solidFill>
                  <a:srgbClr val="0000FF"/>
                </a:solidFill>
              </a:rPr>
              <a:t>基带截止频率小于</a:t>
            </a:r>
            <a:r>
              <a:rPr lang="en-US" altLang="zh-CN" i="1" dirty="0" err="1" smtClean="0">
                <a:solidFill>
                  <a:srgbClr val="0000FF"/>
                </a:solidFill>
              </a:rPr>
              <a:t>f</a:t>
            </a:r>
            <a:r>
              <a:rPr lang="en-US" altLang="zh-CN" baseline="-25000" dirty="0" err="1" smtClean="0">
                <a:solidFill>
                  <a:srgbClr val="0000FF"/>
                </a:solidFill>
              </a:rPr>
              <a:t>H</a:t>
            </a:r>
            <a:r>
              <a:rPr lang="zh-CN" altLang="en-US" dirty="0" smtClean="0"/>
              <a:t>，则根据低通抽样定理，接收噪声电压可以用抽样值表示，抽样速率要求不小于其奈奎斯特速率</a:t>
            </a:r>
            <a:r>
              <a:rPr lang="en-US" altLang="zh-CN" dirty="0" smtClean="0">
                <a:solidFill>
                  <a:srgbClr val="0000FF"/>
                </a:solidFill>
              </a:rPr>
              <a:t>2</a:t>
            </a:r>
            <a:r>
              <a:rPr lang="en-US" altLang="zh-CN" i="1" dirty="0" smtClean="0">
                <a:solidFill>
                  <a:srgbClr val="0000FF"/>
                </a:solidFill>
              </a:rPr>
              <a:t>f</a:t>
            </a:r>
            <a:r>
              <a:rPr lang="en-US" altLang="zh-CN" baseline="-25000" dirty="0" smtClean="0">
                <a:solidFill>
                  <a:srgbClr val="0000FF"/>
                </a:solidFill>
              </a:rPr>
              <a:t>H</a:t>
            </a:r>
            <a:r>
              <a:rPr lang="zh-CN" altLang="en-US" dirty="0" smtClean="0"/>
              <a:t>。</a:t>
            </a:r>
          </a:p>
          <a:p>
            <a:r>
              <a:rPr lang="zh-CN" altLang="en-US" dirty="0" smtClean="0"/>
              <a:t>设在</a:t>
            </a:r>
            <a:r>
              <a:rPr lang="zh-CN" altLang="en-US" dirty="0" smtClean="0">
                <a:solidFill>
                  <a:srgbClr val="FF0000"/>
                </a:solidFill>
              </a:rPr>
              <a:t>一个码元持续时间</a:t>
            </a:r>
            <a:r>
              <a:rPr lang="en-US" altLang="zh-CN" i="1" dirty="0" smtClean="0">
                <a:solidFill>
                  <a:srgbClr val="FF0000"/>
                </a:solidFill>
              </a:rPr>
              <a:t>T</a:t>
            </a:r>
            <a:r>
              <a:rPr lang="en-US" altLang="zh-CN" baseline="-25000" dirty="0" smtClean="0">
                <a:solidFill>
                  <a:srgbClr val="FF0000"/>
                </a:solidFill>
              </a:rPr>
              <a:t>s</a:t>
            </a:r>
            <a:r>
              <a:rPr lang="zh-CN" altLang="en-US" dirty="0" smtClean="0"/>
              <a:t>内以</a:t>
            </a:r>
            <a:r>
              <a:rPr lang="en-US" altLang="zh-CN" dirty="0" smtClean="0">
                <a:solidFill>
                  <a:srgbClr val="0000FF"/>
                </a:solidFill>
              </a:rPr>
              <a:t>2</a:t>
            </a:r>
            <a:r>
              <a:rPr lang="en-US" altLang="zh-CN" i="1" dirty="0" smtClean="0">
                <a:solidFill>
                  <a:srgbClr val="0000FF"/>
                </a:solidFill>
              </a:rPr>
              <a:t>f</a:t>
            </a:r>
            <a:r>
              <a:rPr lang="en-US" altLang="zh-CN" baseline="-25000" dirty="0" smtClean="0">
                <a:solidFill>
                  <a:srgbClr val="0000FF"/>
                </a:solidFill>
              </a:rPr>
              <a:t>H</a:t>
            </a:r>
            <a:r>
              <a:rPr lang="zh-CN" altLang="en-US" dirty="0" smtClean="0">
                <a:solidFill>
                  <a:srgbClr val="0000FF"/>
                </a:solidFill>
              </a:rPr>
              <a:t>的速率抽样</a:t>
            </a:r>
            <a:r>
              <a:rPr lang="zh-CN" altLang="en-US" dirty="0" smtClean="0"/>
              <a:t>，共得到</a:t>
            </a:r>
            <a:r>
              <a:rPr lang="en-US" altLang="zh-CN" i="1" dirty="0" smtClean="0"/>
              <a:t>k</a:t>
            </a:r>
            <a:r>
              <a:rPr lang="zh-CN" altLang="en-US" dirty="0" smtClean="0"/>
              <a:t>个抽样值，则有</a:t>
            </a:r>
            <a:r>
              <a:rPr lang="en-US" altLang="zh-CN" i="1" dirty="0" smtClean="0"/>
              <a:t>k </a:t>
            </a:r>
            <a:r>
              <a:rPr lang="zh-CN" altLang="en-US" dirty="0" smtClean="0"/>
              <a:t>＝ </a:t>
            </a:r>
            <a:r>
              <a:rPr lang="en-US" altLang="zh-CN" dirty="0" smtClean="0"/>
              <a:t>2</a:t>
            </a:r>
            <a:r>
              <a:rPr lang="en-US" altLang="zh-CN" i="1" dirty="0" smtClean="0"/>
              <a:t>f</a:t>
            </a:r>
            <a:r>
              <a:rPr lang="en-US" altLang="zh-CN" baseline="-25000" dirty="0" smtClean="0"/>
              <a:t>H</a:t>
            </a:r>
            <a:r>
              <a:rPr lang="en-US" altLang="zh-CN" i="1" dirty="0" smtClean="0"/>
              <a:t>T</a:t>
            </a:r>
            <a:r>
              <a:rPr lang="en-US" altLang="zh-CN" baseline="-25000" dirty="0" smtClean="0"/>
              <a:t>s </a:t>
            </a:r>
            <a:r>
              <a:rPr lang="zh-CN" altLang="en-US" dirty="0" smtClean="0"/>
              <a:t>。</a:t>
            </a:r>
            <a:endParaRPr lang="zh-CN" altLang="en-US" dirty="0"/>
          </a:p>
        </p:txBody>
      </p:sp>
      <p:sp>
        <p:nvSpPr>
          <p:cNvPr id="4" name="灯片编号占位符 5"/>
          <p:cNvSpPr>
            <a:spLocks noGrp="1"/>
          </p:cNvSpPr>
          <p:nvPr>
            <p:ph type="sldNum" sz="quarter" idx="12"/>
          </p:nvPr>
        </p:nvSpPr>
        <p:spPr/>
        <p:txBody>
          <a:bodyPr/>
          <a:lstStyle/>
          <a:p>
            <a:fld id="{DE2CC924-229F-4125-A56E-BDC7F87CA682}" type="slidenum">
              <a:rPr lang="en-US" altLang="zh-CN" smtClean="0"/>
              <a:pPr/>
              <a:t>5</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 calcmode="lin" valueType="num">
                                      <p:cBhvr additive="base">
                                        <p:cTn id="7" dur="500" fill="hold"/>
                                        <p:tgtEl>
                                          <p:spTgt spid="2253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anim calcmode="lin" valueType="num">
                                      <p:cBhvr additive="base">
                                        <p:cTn id="11" dur="5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5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2531">
                                            <p:txEl>
                                              <p:pRg st="3" end="3"/>
                                            </p:txEl>
                                          </p:spTgt>
                                        </p:tgtEl>
                                        <p:attrNameLst>
                                          <p:attrName>style.visibility</p:attrName>
                                        </p:attrNameLst>
                                      </p:cBhvr>
                                      <p:to>
                                        <p:strVal val="visible"/>
                                      </p:to>
                                    </p:set>
                                    <p:anim calcmode="lin" valueType="num">
                                      <p:cBhvr additive="base">
                                        <p:cTn id="17" dur="500" fill="hold"/>
                                        <p:tgtEl>
                                          <p:spTgt spid="22531">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25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2531">
                                            <p:txEl>
                                              <p:pRg st="4" end="4"/>
                                            </p:txEl>
                                          </p:spTgt>
                                        </p:tgtEl>
                                        <p:attrNameLst>
                                          <p:attrName>style.visibility</p:attrName>
                                        </p:attrNameLst>
                                      </p:cBhvr>
                                      <p:to>
                                        <p:strVal val="visible"/>
                                      </p:to>
                                    </p:set>
                                    <p:anim calcmode="lin" valueType="num">
                                      <p:cBhvr additive="base">
                                        <p:cTn id="23" dur="500" fill="hold"/>
                                        <p:tgtEl>
                                          <p:spTgt spid="2253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253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endParaRPr lang="zh-CN" altLang="en-US" dirty="0"/>
          </a:p>
        </p:txBody>
      </p:sp>
      <p:sp>
        <p:nvSpPr>
          <p:cNvPr id="64515" name="Rectangle 3"/>
          <p:cNvSpPr>
            <a:spLocks noGrp="1" noChangeArrowheads="1"/>
          </p:cNvSpPr>
          <p:nvPr>
            <p:ph type="body" idx="1"/>
          </p:nvPr>
        </p:nvSpPr>
        <p:spPr/>
        <p:txBody>
          <a:bodyPr/>
          <a:lstStyle/>
          <a:p>
            <a:r>
              <a:rPr lang="zh-CN" altLang="en-US" dirty="0" smtClean="0"/>
              <a:t>而</a:t>
            </a:r>
            <a:r>
              <a:rPr lang="zh-CN" altLang="en-US" i="1" dirty="0" smtClean="0">
                <a:sym typeface="Symbol" pitchFamily="18" charset="2"/>
              </a:rPr>
              <a:t></a:t>
            </a:r>
            <a:r>
              <a:rPr lang="en-US" altLang="zh-CN" baseline="-25000" dirty="0">
                <a:sym typeface="Symbol" pitchFamily="18" charset="2"/>
              </a:rPr>
              <a:t>0</a:t>
            </a:r>
            <a:r>
              <a:rPr lang="zh-CN" altLang="en-US" dirty="0">
                <a:sym typeface="Symbol" pitchFamily="18" charset="2"/>
              </a:rPr>
              <a:t>和</a:t>
            </a:r>
            <a:r>
              <a:rPr lang="zh-CN" altLang="en-US" i="1" dirty="0">
                <a:sym typeface="Symbol" pitchFamily="18" charset="2"/>
              </a:rPr>
              <a:t></a:t>
            </a:r>
            <a:r>
              <a:rPr lang="en-US" altLang="zh-CN" baseline="-25000" dirty="0">
                <a:sym typeface="Symbol" pitchFamily="18" charset="2"/>
              </a:rPr>
              <a:t>1</a:t>
            </a:r>
            <a:r>
              <a:rPr lang="zh-CN" altLang="en-US" dirty="0"/>
              <a:t>的概率密度服从均匀分布：</a:t>
            </a:r>
          </a:p>
          <a:p>
            <a:pPr lvl="2"/>
            <a:endParaRPr lang="zh-CN" altLang="en-US" dirty="0"/>
          </a:p>
          <a:p>
            <a:r>
              <a:rPr lang="zh-CN" altLang="en-US" dirty="0" smtClean="0"/>
              <a:t>此外</a:t>
            </a:r>
            <a:r>
              <a:rPr lang="zh-CN" altLang="en-US" dirty="0"/>
              <a:t>，由于</a:t>
            </a:r>
            <a:r>
              <a:rPr lang="en-US" altLang="zh-CN" i="1" dirty="0"/>
              <a:t>A</a:t>
            </a:r>
            <a:r>
              <a:rPr lang="en-US" altLang="zh-CN" i="1" baseline="-25000" dirty="0"/>
              <a:t>i</a:t>
            </a:r>
            <a:r>
              <a:rPr lang="zh-CN" altLang="en-US" dirty="0"/>
              <a:t>是余弦波的振幅，所以信号</a:t>
            </a:r>
            <a:r>
              <a:rPr lang="en-US" altLang="zh-CN" i="1" dirty="0" err="1"/>
              <a:t>s</a:t>
            </a:r>
            <a:r>
              <a:rPr lang="en-US" altLang="zh-CN" i="1" baseline="-25000" dirty="0" err="1"/>
              <a:t>i</a:t>
            </a:r>
            <a:r>
              <a:rPr lang="en-US" altLang="zh-CN" dirty="0"/>
              <a:t>(</a:t>
            </a:r>
            <a:r>
              <a:rPr lang="en-US" altLang="zh-CN" i="1" dirty="0"/>
              <a:t>t</a:t>
            </a:r>
            <a:r>
              <a:rPr lang="en-US" altLang="zh-CN" dirty="0"/>
              <a:t>, </a:t>
            </a:r>
            <a:r>
              <a:rPr lang="en-US" altLang="zh-CN" i="1" dirty="0">
                <a:sym typeface="Symbol" pitchFamily="18" charset="2"/>
              </a:rPr>
              <a:t></a:t>
            </a:r>
            <a:r>
              <a:rPr lang="en-US" altLang="zh-CN" i="1" baseline="-25000" dirty="0" err="1"/>
              <a:t>i</a:t>
            </a:r>
            <a:r>
              <a:rPr lang="en-US" altLang="zh-CN" dirty="0"/>
              <a:t>, </a:t>
            </a:r>
            <a:r>
              <a:rPr lang="en-US" altLang="zh-CN" i="1" dirty="0"/>
              <a:t>A</a:t>
            </a:r>
            <a:r>
              <a:rPr lang="en-US" altLang="zh-CN" i="1" baseline="-25000" dirty="0"/>
              <a:t>i</a:t>
            </a:r>
            <a:r>
              <a:rPr lang="en-US" altLang="zh-CN" dirty="0"/>
              <a:t>)</a:t>
            </a:r>
            <a:r>
              <a:rPr lang="zh-CN" altLang="en-US" dirty="0"/>
              <a:t>的功率</a:t>
            </a:r>
            <a:r>
              <a:rPr lang="zh-CN" altLang="en-US" i="1" dirty="0">
                <a:sym typeface="Symbol" pitchFamily="18" charset="2"/>
              </a:rPr>
              <a:t></a:t>
            </a:r>
            <a:r>
              <a:rPr lang="en-US" altLang="zh-CN" baseline="-25000" dirty="0">
                <a:sym typeface="Symbol" pitchFamily="18" charset="2"/>
              </a:rPr>
              <a:t>s</a:t>
            </a:r>
            <a:r>
              <a:rPr lang="en-US" altLang="zh-CN" baseline="30000" dirty="0">
                <a:sym typeface="Symbol" pitchFamily="18" charset="2"/>
              </a:rPr>
              <a:t>2</a:t>
            </a:r>
            <a:r>
              <a:rPr lang="zh-CN" altLang="en-US" dirty="0"/>
              <a:t>和其振幅</a:t>
            </a:r>
            <a:r>
              <a:rPr lang="en-US" altLang="zh-CN" i="1" dirty="0"/>
              <a:t>A</a:t>
            </a:r>
            <a:r>
              <a:rPr lang="en-US" altLang="zh-CN" i="1" baseline="-25000" dirty="0"/>
              <a:t>i</a:t>
            </a:r>
            <a:r>
              <a:rPr lang="zh-CN" altLang="en-US" dirty="0" smtClean="0"/>
              <a:t>的均方值之间的关系为</a:t>
            </a:r>
            <a:endParaRPr lang="en-US" altLang="zh-CN" dirty="0" smtClean="0"/>
          </a:p>
          <a:p>
            <a:pPr lvl="2"/>
            <a:endParaRPr lang="en-US" altLang="zh-CN" dirty="0" smtClean="0"/>
          </a:p>
          <a:p>
            <a:r>
              <a:rPr lang="zh-CN" altLang="en-US" dirty="0" smtClean="0">
                <a:solidFill>
                  <a:srgbClr val="0000FF"/>
                </a:solidFill>
              </a:rPr>
              <a:t>接收矢量的概率密度</a:t>
            </a:r>
            <a:r>
              <a:rPr lang="en-US" altLang="zh-CN" dirty="0" smtClean="0">
                <a:solidFill>
                  <a:srgbClr val="0000FF"/>
                </a:solidFill>
              </a:rPr>
              <a:t>:</a:t>
            </a:r>
          </a:p>
          <a:p>
            <a:pPr lvl="1"/>
            <a:r>
              <a:rPr lang="zh-CN" altLang="en-US" dirty="0" smtClean="0"/>
              <a:t>由于接收矢量不但具有随机相位，还具有随机起伏的振幅，故此概率密度</a:t>
            </a:r>
            <a:r>
              <a:rPr lang="en-US" altLang="zh-CN" i="1" dirty="0" smtClean="0"/>
              <a:t>f</a:t>
            </a:r>
            <a:r>
              <a:rPr lang="en-US" altLang="zh-CN" baseline="-25000" dirty="0" smtClean="0"/>
              <a:t>0</a:t>
            </a:r>
            <a:r>
              <a:rPr lang="en-US" altLang="zh-CN" dirty="0" smtClean="0"/>
              <a:t>(</a:t>
            </a:r>
            <a:r>
              <a:rPr lang="en-US" altLang="zh-CN" i="1" dirty="0" smtClean="0"/>
              <a:t>r</a:t>
            </a:r>
            <a:r>
              <a:rPr lang="en-US" altLang="zh-CN" dirty="0" smtClean="0"/>
              <a:t>)</a:t>
            </a:r>
            <a:r>
              <a:rPr lang="zh-CN" altLang="en-US" dirty="0" smtClean="0"/>
              <a:t>和</a:t>
            </a:r>
            <a:r>
              <a:rPr lang="en-US" altLang="zh-CN" i="1" dirty="0" smtClean="0"/>
              <a:t>f</a:t>
            </a:r>
            <a:r>
              <a:rPr lang="en-US" altLang="zh-CN" baseline="-25000" dirty="0" smtClean="0"/>
              <a:t>1</a:t>
            </a:r>
            <a:r>
              <a:rPr lang="en-US" altLang="zh-CN" dirty="0" smtClean="0"/>
              <a:t>(</a:t>
            </a:r>
            <a:r>
              <a:rPr lang="en-US" altLang="zh-CN" i="1" dirty="0" smtClean="0"/>
              <a:t>r</a:t>
            </a:r>
            <a:r>
              <a:rPr lang="en-US" altLang="zh-CN" dirty="0" smtClean="0"/>
              <a:t>)</a:t>
            </a:r>
            <a:r>
              <a:rPr lang="zh-CN" altLang="en-US" dirty="0" smtClean="0"/>
              <a:t>分别可以表示为：</a:t>
            </a:r>
          </a:p>
          <a:p>
            <a:endParaRPr lang="zh-CN" altLang="en-US" dirty="0" smtClean="0"/>
          </a:p>
          <a:p>
            <a:pPr lvl="2"/>
            <a:endParaRPr lang="zh-CN" altLang="en-US" dirty="0" smtClean="0"/>
          </a:p>
          <a:p>
            <a:pPr lvl="1"/>
            <a:endParaRPr lang="en-US" altLang="zh-CN" dirty="0"/>
          </a:p>
        </p:txBody>
      </p:sp>
      <p:sp>
        <p:nvSpPr>
          <p:cNvPr id="9" name="灯片编号占位符 5"/>
          <p:cNvSpPr>
            <a:spLocks noGrp="1"/>
          </p:cNvSpPr>
          <p:nvPr>
            <p:ph type="sldNum" sz="quarter" idx="12"/>
          </p:nvPr>
        </p:nvSpPr>
        <p:spPr/>
        <p:txBody>
          <a:bodyPr/>
          <a:lstStyle/>
          <a:p>
            <a:fld id="{F9CEEE2E-5F2B-4516-A728-79A4A3357541}" type="slidenum">
              <a:rPr lang="en-US" altLang="zh-CN" smtClean="0"/>
              <a:pPr/>
              <a:t>50</a:t>
            </a:fld>
            <a:endParaRPr lang="en-US" altLang="zh-CN"/>
          </a:p>
        </p:txBody>
      </p:sp>
      <p:sp>
        <p:nvSpPr>
          <p:cNvPr id="64518" name="Rectangle 6"/>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4517" name="Object 5"/>
          <p:cNvGraphicFramePr>
            <a:graphicFrameLocks noChangeAspect="1"/>
          </p:cNvGraphicFramePr>
          <p:nvPr>
            <p:extLst>
              <p:ext uri="{D42A27DB-BD31-4B8C-83A1-F6EECF244321}">
                <p14:modId xmlns:p14="http://schemas.microsoft.com/office/powerpoint/2010/main" val="1022551730"/>
              </p:ext>
            </p:extLst>
          </p:nvPr>
        </p:nvGraphicFramePr>
        <p:xfrm>
          <a:off x="1763688" y="1772816"/>
          <a:ext cx="5670550" cy="419100"/>
        </p:xfrm>
        <a:graphic>
          <a:graphicData uri="http://schemas.openxmlformats.org/presentationml/2006/ole">
            <mc:AlternateContent xmlns:mc="http://schemas.openxmlformats.org/markup-compatibility/2006">
              <mc:Choice xmlns:v="urn:schemas-microsoft-com:vml" Requires="v">
                <p:oleObj spid="_x0000_s209126" name="公式" r:id="rId3" imgW="3086100" imgH="228600" progId="Equation.3">
                  <p:embed/>
                </p:oleObj>
              </mc:Choice>
              <mc:Fallback>
                <p:oleObj name="公式" r:id="rId3" imgW="3086100" imgH="228600" progId="Equation.3">
                  <p:embed/>
                  <p:pic>
                    <p:nvPicPr>
                      <p:cNvPr id="0" name="Picture 1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1772816"/>
                        <a:ext cx="567055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20" name="Rectangle 8"/>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4519" name="Object 7"/>
          <p:cNvGraphicFramePr>
            <a:graphicFrameLocks noChangeAspect="1"/>
          </p:cNvGraphicFramePr>
          <p:nvPr>
            <p:extLst>
              <p:ext uri="{D42A27DB-BD31-4B8C-83A1-F6EECF244321}">
                <p14:modId xmlns:p14="http://schemas.microsoft.com/office/powerpoint/2010/main" val="3081708031"/>
              </p:ext>
            </p:extLst>
          </p:nvPr>
        </p:nvGraphicFramePr>
        <p:xfrm>
          <a:off x="2195736" y="3212976"/>
          <a:ext cx="1665288" cy="479425"/>
        </p:xfrm>
        <a:graphic>
          <a:graphicData uri="http://schemas.openxmlformats.org/presentationml/2006/ole">
            <mc:AlternateContent xmlns:mc="http://schemas.openxmlformats.org/markup-compatibility/2006">
              <mc:Choice xmlns:v="urn:schemas-microsoft-com:vml" Requires="v">
                <p:oleObj spid="_x0000_s209127" name="公式" r:id="rId5" imgW="825500" imgH="241300" progId="Equation.3">
                  <p:embed/>
                </p:oleObj>
              </mc:Choice>
              <mc:Fallback>
                <p:oleObj name="公式" r:id="rId5" imgW="825500" imgH="241300" progId="Equation.3">
                  <p:embed/>
                  <p:pic>
                    <p:nvPicPr>
                      <p:cNvPr id="0" name="Picture 1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736" y="3212976"/>
                        <a:ext cx="1665288"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9048" name="Object 152"/>
          <p:cNvGraphicFramePr>
            <a:graphicFrameLocks noChangeAspect="1"/>
          </p:cNvGraphicFramePr>
          <p:nvPr/>
        </p:nvGraphicFramePr>
        <p:xfrm>
          <a:off x="2123728" y="5157192"/>
          <a:ext cx="5168900" cy="584200"/>
        </p:xfrm>
        <a:graphic>
          <a:graphicData uri="http://schemas.openxmlformats.org/presentationml/2006/ole">
            <mc:AlternateContent xmlns:mc="http://schemas.openxmlformats.org/markup-compatibility/2006">
              <mc:Choice xmlns:v="urn:schemas-microsoft-com:vml" Requires="v">
                <p:oleObj spid="_x0000_s209128" name="公式" r:id="rId7" imgW="2895600" imgH="330200" progId="Equation.3">
                  <p:embed/>
                </p:oleObj>
              </mc:Choice>
              <mc:Fallback>
                <p:oleObj name="公式" r:id="rId7" imgW="2895600" imgH="330200" progId="Equation.3">
                  <p:embed/>
                  <p:pic>
                    <p:nvPicPr>
                      <p:cNvPr id="0" name="Picture 1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3728" y="5157192"/>
                        <a:ext cx="51689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9049" name="Object 153"/>
          <p:cNvGraphicFramePr>
            <a:graphicFrameLocks noChangeAspect="1"/>
          </p:cNvGraphicFramePr>
          <p:nvPr/>
        </p:nvGraphicFramePr>
        <p:xfrm>
          <a:off x="2051720" y="6021288"/>
          <a:ext cx="5080000" cy="609600"/>
        </p:xfrm>
        <a:graphic>
          <a:graphicData uri="http://schemas.openxmlformats.org/presentationml/2006/ole">
            <mc:AlternateContent xmlns:mc="http://schemas.openxmlformats.org/markup-compatibility/2006">
              <mc:Choice xmlns:v="urn:schemas-microsoft-com:vml" Requires="v">
                <p:oleObj spid="_x0000_s209129" name="公式" r:id="rId9" imgW="2781300" imgH="330200" progId="Equation.3">
                  <p:embed/>
                </p:oleObj>
              </mc:Choice>
              <mc:Fallback>
                <p:oleObj name="公式" r:id="rId9" imgW="2781300" imgH="330200" progId="Equation.3">
                  <p:embed/>
                  <p:pic>
                    <p:nvPicPr>
                      <p:cNvPr id="0" name="Picture 15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1720" y="6021288"/>
                        <a:ext cx="50800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5">
                                            <p:txEl>
                                              <p:pRg st="2" end="2"/>
                                            </p:txEl>
                                          </p:spTgt>
                                        </p:tgtEl>
                                        <p:attrNameLst>
                                          <p:attrName>style.visibility</p:attrName>
                                        </p:attrNameLst>
                                      </p:cBhvr>
                                      <p:to>
                                        <p:strVal val="visible"/>
                                      </p:to>
                                    </p:set>
                                    <p:anim calcmode="lin" valueType="num">
                                      <p:cBhvr additive="base">
                                        <p:cTn id="7" dur="5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4519"/>
                                        </p:tgtEl>
                                        <p:attrNameLst>
                                          <p:attrName>style.visibility</p:attrName>
                                        </p:attrNameLst>
                                      </p:cBhvr>
                                      <p:to>
                                        <p:strVal val="visible"/>
                                      </p:to>
                                    </p:set>
                                    <p:anim calcmode="lin" valueType="num">
                                      <p:cBhvr additive="base">
                                        <p:cTn id="11" dur="500" fill="hold"/>
                                        <p:tgtEl>
                                          <p:spTgt spid="64519"/>
                                        </p:tgtEl>
                                        <p:attrNameLst>
                                          <p:attrName>ppt_x</p:attrName>
                                        </p:attrNameLst>
                                      </p:cBhvr>
                                      <p:tavLst>
                                        <p:tav tm="0">
                                          <p:val>
                                            <p:strVal val="#ppt_x"/>
                                          </p:val>
                                        </p:tav>
                                        <p:tav tm="100000">
                                          <p:val>
                                            <p:strVal val="#ppt_x"/>
                                          </p:val>
                                        </p:tav>
                                      </p:tavLst>
                                    </p:anim>
                                    <p:anim calcmode="lin" valueType="num">
                                      <p:cBhvr additive="base">
                                        <p:cTn id="12" dur="500" fill="hold"/>
                                        <p:tgtEl>
                                          <p:spTgt spid="645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4515">
                                            <p:txEl>
                                              <p:pRg st="4" end="4"/>
                                            </p:txEl>
                                          </p:spTgt>
                                        </p:tgtEl>
                                        <p:attrNameLst>
                                          <p:attrName>style.visibility</p:attrName>
                                        </p:attrNameLst>
                                      </p:cBhvr>
                                      <p:to>
                                        <p:strVal val="visible"/>
                                      </p:to>
                                    </p:set>
                                    <p:anim calcmode="lin" valueType="num">
                                      <p:cBhvr additive="base">
                                        <p:cTn id="17" dur="500" fill="hold"/>
                                        <p:tgtEl>
                                          <p:spTgt spid="6451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4515">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4515">
                                            <p:txEl>
                                              <p:pRg st="5" end="5"/>
                                            </p:txEl>
                                          </p:spTgt>
                                        </p:tgtEl>
                                        <p:attrNameLst>
                                          <p:attrName>style.visibility</p:attrName>
                                        </p:attrNameLst>
                                      </p:cBhvr>
                                      <p:to>
                                        <p:strVal val="visible"/>
                                      </p:to>
                                    </p:set>
                                    <p:anim calcmode="lin" valueType="num">
                                      <p:cBhvr additive="base">
                                        <p:cTn id="21" dur="500" fill="hold"/>
                                        <p:tgtEl>
                                          <p:spTgt spid="64515">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4515">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09048"/>
                                        </p:tgtEl>
                                        <p:attrNameLst>
                                          <p:attrName>style.visibility</p:attrName>
                                        </p:attrNameLst>
                                      </p:cBhvr>
                                      <p:to>
                                        <p:strVal val="visible"/>
                                      </p:to>
                                    </p:set>
                                    <p:anim calcmode="lin" valueType="num">
                                      <p:cBhvr additive="base">
                                        <p:cTn id="25" dur="500" fill="hold"/>
                                        <p:tgtEl>
                                          <p:spTgt spid="209048"/>
                                        </p:tgtEl>
                                        <p:attrNameLst>
                                          <p:attrName>ppt_x</p:attrName>
                                        </p:attrNameLst>
                                      </p:cBhvr>
                                      <p:tavLst>
                                        <p:tav tm="0">
                                          <p:val>
                                            <p:strVal val="#ppt_x"/>
                                          </p:val>
                                        </p:tav>
                                        <p:tav tm="100000">
                                          <p:val>
                                            <p:strVal val="#ppt_x"/>
                                          </p:val>
                                        </p:tav>
                                      </p:tavLst>
                                    </p:anim>
                                    <p:anim calcmode="lin" valueType="num">
                                      <p:cBhvr additive="base">
                                        <p:cTn id="26" dur="500" fill="hold"/>
                                        <p:tgtEl>
                                          <p:spTgt spid="209048"/>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09049"/>
                                        </p:tgtEl>
                                        <p:attrNameLst>
                                          <p:attrName>style.visibility</p:attrName>
                                        </p:attrNameLst>
                                      </p:cBhvr>
                                      <p:to>
                                        <p:strVal val="visible"/>
                                      </p:to>
                                    </p:set>
                                    <p:anim calcmode="lin" valueType="num">
                                      <p:cBhvr additive="base">
                                        <p:cTn id="29" dur="500" fill="hold"/>
                                        <p:tgtEl>
                                          <p:spTgt spid="209049"/>
                                        </p:tgtEl>
                                        <p:attrNameLst>
                                          <p:attrName>ppt_x</p:attrName>
                                        </p:attrNameLst>
                                      </p:cBhvr>
                                      <p:tavLst>
                                        <p:tav tm="0">
                                          <p:val>
                                            <p:strVal val="#ppt_x"/>
                                          </p:val>
                                        </p:tav>
                                        <p:tav tm="100000">
                                          <p:val>
                                            <p:strVal val="#ppt_x"/>
                                          </p:val>
                                        </p:tav>
                                      </p:tavLst>
                                    </p:anim>
                                    <p:anim calcmode="lin" valueType="num">
                                      <p:cBhvr additive="base">
                                        <p:cTn id="30" dur="500" fill="hold"/>
                                        <p:tgtEl>
                                          <p:spTgt spid="2090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endParaRPr lang="zh-CN" altLang="en-US" dirty="0"/>
          </a:p>
        </p:txBody>
      </p:sp>
      <p:sp>
        <p:nvSpPr>
          <p:cNvPr id="66563" name="Rectangle 3"/>
          <p:cNvSpPr>
            <a:spLocks noGrp="1" noChangeArrowheads="1"/>
          </p:cNvSpPr>
          <p:nvPr>
            <p:ph type="body" idx="1"/>
          </p:nvPr>
        </p:nvSpPr>
        <p:spPr>
          <a:xfrm>
            <a:off x="539552" y="1196752"/>
            <a:ext cx="8064896" cy="5328592"/>
          </a:xfrm>
        </p:spPr>
        <p:txBody>
          <a:bodyPr>
            <a:normAutofit/>
          </a:bodyPr>
          <a:lstStyle/>
          <a:p>
            <a:r>
              <a:rPr lang="zh-CN" altLang="en-US" dirty="0" smtClean="0"/>
              <a:t>经过繁复的计算，上两式的计算结果如下：</a:t>
            </a:r>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r>
              <a:rPr lang="zh-CN" altLang="en-US" dirty="0" smtClean="0"/>
              <a:t>式中</a:t>
            </a:r>
          </a:p>
          <a:p>
            <a:pPr lvl="1"/>
            <a:endParaRPr lang="zh-CN" altLang="en-US" dirty="0" smtClean="0"/>
          </a:p>
          <a:p>
            <a:pPr lvl="1"/>
            <a:r>
              <a:rPr lang="en-US" altLang="zh-CN" i="1" dirty="0" smtClean="0"/>
              <a:t> n</a:t>
            </a:r>
            <a:r>
              <a:rPr lang="en-US" altLang="zh-CN" baseline="-25000" dirty="0" smtClean="0"/>
              <a:t>0</a:t>
            </a:r>
            <a:r>
              <a:rPr lang="en-US" altLang="zh-CN" dirty="0" smtClean="0"/>
              <a:t> </a:t>
            </a:r>
            <a:r>
              <a:rPr lang="zh-CN" altLang="en-US" dirty="0"/>
              <a:t>－ 噪声功率谱密度；</a:t>
            </a:r>
          </a:p>
          <a:p>
            <a:pPr lvl="1">
              <a:lnSpc>
                <a:spcPct val="120000"/>
              </a:lnSpc>
            </a:pPr>
            <a:r>
              <a:rPr lang="zh-CN" altLang="en-US" i="1" dirty="0" smtClean="0">
                <a:sym typeface="Symbol" pitchFamily="18" charset="2"/>
              </a:rPr>
              <a:t></a:t>
            </a:r>
            <a:r>
              <a:rPr lang="en-US" altLang="zh-CN" baseline="-25000" dirty="0">
                <a:sym typeface="Symbol" pitchFamily="18" charset="2"/>
              </a:rPr>
              <a:t>n</a:t>
            </a:r>
            <a:r>
              <a:rPr lang="en-US" altLang="zh-CN" baseline="30000" dirty="0">
                <a:sym typeface="Symbol" pitchFamily="18" charset="2"/>
              </a:rPr>
              <a:t>2</a:t>
            </a:r>
            <a:r>
              <a:rPr lang="en-US" altLang="zh-CN" dirty="0">
                <a:sym typeface="Symbol" pitchFamily="18" charset="2"/>
              </a:rPr>
              <a:t> </a:t>
            </a:r>
            <a:r>
              <a:rPr lang="zh-CN" altLang="en-US" dirty="0" smtClean="0">
                <a:sym typeface="Symbol" pitchFamily="18" charset="2"/>
              </a:rPr>
              <a:t>－ </a:t>
            </a:r>
            <a:r>
              <a:rPr lang="zh-CN" altLang="en-US" dirty="0" smtClean="0"/>
              <a:t>噪声功率。</a:t>
            </a:r>
            <a:endParaRPr lang="zh-CN" altLang="en-US" dirty="0"/>
          </a:p>
        </p:txBody>
      </p:sp>
      <p:sp>
        <p:nvSpPr>
          <p:cNvPr id="8" name="灯片编号占位符 5"/>
          <p:cNvSpPr>
            <a:spLocks noGrp="1"/>
          </p:cNvSpPr>
          <p:nvPr>
            <p:ph type="sldNum" sz="quarter" idx="12"/>
          </p:nvPr>
        </p:nvSpPr>
        <p:spPr/>
        <p:txBody>
          <a:bodyPr/>
          <a:lstStyle/>
          <a:p>
            <a:fld id="{11528D8D-00A3-4697-8DF5-2E1BF9108E6F}" type="slidenum">
              <a:rPr lang="en-US" altLang="zh-CN" smtClean="0"/>
              <a:pPr/>
              <a:t>51</a:t>
            </a:fld>
            <a:endParaRPr lang="en-US" altLang="zh-CN"/>
          </a:p>
        </p:txBody>
      </p:sp>
      <p:sp>
        <p:nvSpPr>
          <p:cNvPr id="66565"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6564" name="Object 4"/>
          <p:cNvGraphicFramePr>
            <a:graphicFrameLocks noChangeAspect="1"/>
          </p:cNvGraphicFramePr>
          <p:nvPr/>
        </p:nvGraphicFramePr>
        <p:xfrm>
          <a:off x="1979712" y="3645024"/>
          <a:ext cx="4347468" cy="1362305"/>
        </p:xfrm>
        <a:graphic>
          <a:graphicData uri="http://schemas.openxmlformats.org/presentationml/2006/ole">
            <mc:AlternateContent xmlns:mc="http://schemas.openxmlformats.org/markup-compatibility/2006">
              <mc:Choice xmlns:v="urn:schemas-microsoft-com:vml" Requires="v">
                <p:oleObj spid="_x0000_s211153" name="公式" r:id="rId3" imgW="2222500" imgH="698500" progId="Equation.3">
                  <p:embed/>
                </p:oleObj>
              </mc:Choice>
              <mc:Fallback>
                <p:oleObj name="公式" r:id="rId3" imgW="2222500" imgH="698500" progId="Equation.3">
                  <p:embed/>
                  <p:pic>
                    <p:nvPicPr>
                      <p:cNvPr id="0" name="Picture 1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3645024"/>
                        <a:ext cx="4347468" cy="13623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66" name="Object 6"/>
          <p:cNvGraphicFramePr>
            <a:graphicFrameLocks noChangeAspect="1"/>
          </p:cNvGraphicFramePr>
          <p:nvPr/>
        </p:nvGraphicFramePr>
        <p:xfrm>
          <a:off x="1979712" y="1700808"/>
          <a:ext cx="4500562" cy="846137"/>
        </p:xfrm>
        <a:graphic>
          <a:graphicData uri="http://schemas.openxmlformats.org/presentationml/2006/ole">
            <mc:AlternateContent xmlns:mc="http://schemas.openxmlformats.org/markup-compatibility/2006">
              <mc:Choice xmlns:v="urn:schemas-microsoft-com:vml" Requires="v">
                <p:oleObj spid="_x0000_s211154" name="公式" r:id="rId5" imgW="2578100" imgH="482600" progId="Equation.3">
                  <p:embed/>
                </p:oleObj>
              </mc:Choice>
              <mc:Fallback>
                <p:oleObj name="公式" r:id="rId5" imgW="2578100" imgH="482600" progId="Equation.3">
                  <p:embed/>
                  <p:pic>
                    <p:nvPicPr>
                      <p:cNvPr id="0" name="Picture 1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712" y="1700808"/>
                        <a:ext cx="4500562" cy="846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67" name="Object 7"/>
          <p:cNvGraphicFramePr>
            <a:graphicFrameLocks noChangeAspect="1"/>
          </p:cNvGraphicFramePr>
          <p:nvPr/>
        </p:nvGraphicFramePr>
        <p:xfrm>
          <a:off x="1979712" y="2708920"/>
          <a:ext cx="4635500" cy="822325"/>
        </p:xfrm>
        <a:graphic>
          <a:graphicData uri="http://schemas.openxmlformats.org/presentationml/2006/ole">
            <mc:AlternateContent xmlns:mc="http://schemas.openxmlformats.org/markup-compatibility/2006">
              <mc:Choice xmlns:v="urn:schemas-microsoft-com:vml" Requires="v">
                <p:oleObj spid="_x0000_s211155" name="公式" r:id="rId7" imgW="2552700" imgH="482600" progId="Equation.3">
                  <p:embed/>
                </p:oleObj>
              </mc:Choice>
              <mc:Fallback>
                <p:oleObj name="公式" r:id="rId7" imgW="2552700" imgH="482600" progId="Equation.3">
                  <p:embed/>
                  <p:pic>
                    <p:nvPicPr>
                      <p:cNvPr id="0" name="Picture 1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712" y="2708920"/>
                        <a:ext cx="4635500"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zh-CN" altLang="en-US" dirty="0" smtClean="0">
                <a:solidFill>
                  <a:srgbClr val="0000FF"/>
                </a:solidFill>
              </a:rPr>
              <a:t>误码率</a:t>
            </a:r>
            <a:endParaRPr lang="zh-CN" altLang="en-US" dirty="0">
              <a:solidFill>
                <a:srgbClr val="0000FF"/>
              </a:solidFill>
            </a:endParaRPr>
          </a:p>
        </p:txBody>
      </p:sp>
      <p:sp>
        <p:nvSpPr>
          <p:cNvPr id="67587" name="Rectangle 3"/>
          <p:cNvSpPr>
            <a:spLocks noGrp="1" noChangeArrowheads="1"/>
          </p:cNvSpPr>
          <p:nvPr>
            <p:ph type="body" idx="1"/>
          </p:nvPr>
        </p:nvSpPr>
        <p:spPr/>
        <p:txBody>
          <a:bodyPr>
            <a:normAutofit/>
          </a:bodyPr>
          <a:lstStyle/>
          <a:p>
            <a:r>
              <a:rPr lang="zh-CN" altLang="en-US" dirty="0" smtClean="0"/>
              <a:t>实质上，和随相信号最佳接收时一样，比较</a:t>
            </a:r>
            <a:r>
              <a:rPr lang="en-US" altLang="zh-CN" i="1" dirty="0"/>
              <a:t>f</a:t>
            </a:r>
            <a:r>
              <a:rPr lang="en-US" altLang="zh-CN" baseline="-25000" dirty="0"/>
              <a:t>0</a:t>
            </a:r>
            <a:r>
              <a:rPr lang="en-US" altLang="zh-CN" dirty="0"/>
              <a:t>(</a:t>
            </a:r>
            <a:r>
              <a:rPr lang="en-US" altLang="zh-CN" i="1" dirty="0"/>
              <a:t>r</a:t>
            </a:r>
            <a:r>
              <a:rPr lang="en-US" altLang="zh-CN" dirty="0"/>
              <a:t>)</a:t>
            </a:r>
            <a:r>
              <a:rPr lang="zh-CN" altLang="en-US" dirty="0"/>
              <a:t>和</a:t>
            </a:r>
            <a:r>
              <a:rPr lang="en-US" altLang="zh-CN" i="1" dirty="0"/>
              <a:t>f</a:t>
            </a:r>
            <a:r>
              <a:rPr lang="en-US" altLang="zh-CN" baseline="-25000" dirty="0"/>
              <a:t>1</a:t>
            </a:r>
            <a:r>
              <a:rPr lang="en-US" altLang="zh-CN" dirty="0"/>
              <a:t>(</a:t>
            </a:r>
            <a:r>
              <a:rPr lang="en-US" altLang="zh-CN" i="1" dirty="0"/>
              <a:t>r</a:t>
            </a:r>
            <a:r>
              <a:rPr lang="en-US" altLang="zh-CN" dirty="0"/>
              <a:t>)</a:t>
            </a:r>
            <a:r>
              <a:rPr lang="zh-CN" altLang="en-US" dirty="0"/>
              <a:t>仍然是比较</a:t>
            </a:r>
            <a:r>
              <a:rPr lang="en-US" altLang="zh-CN" i="1" dirty="0"/>
              <a:t>M</a:t>
            </a:r>
            <a:r>
              <a:rPr lang="en-US" altLang="zh-CN" baseline="-25000" dirty="0"/>
              <a:t>0</a:t>
            </a:r>
            <a:r>
              <a:rPr lang="en-US" altLang="zh-CN" baseline="30000" dirty="0"/>
              <a:t>2</a:t>
            </a:r>
            <a:r>
              <a:rPr lang="zh-CN" altLang="en-US" dirty="0"/>
              <a:t>和</a:t>
            </a:r>
            <a:r>
              <a:rPr lang="en-US" altLang="zh-CN" i="1" dirty="0"/>
              <a:t>M</a:t>
            </a:r>
            <a:r>
              <a:rPr lang="en-US" altLang="zh-CN" baseline="-25000" dirty="0"/>
              <a:t>1</a:t>
            </a:r>
            <a:r>
              <a:rPr lang="en-US" altLang="zh-CN" baseline="30000" dirty="0"/>
              <a:t>2</a:t>
            </a:r>
            <a:r>
              <a:rPr lang="zh-CN" altLang="en-US" dirty="0" smtClean="0"/>
              <a:t>的大小。</a:t>
            </a:r>
            <a:endParaRPr lang="en-US" altLang="zh-CN" dirty="0" smtClean="0"/>
          </a:p>
          <a:p>
            <a:r>
              <a:rPr lang="zh-CN" altLang="en-US" dirty="0" smtClean="0"/>
              <a:t>所以，不难推论，</a:t>
            </a:r>
            <a:r>
              <a:rPr lang="zh-CN" altLang="en-US" dirty="0" smtClean="0">
                <a:solidFill>
                  <a:srgbClr val="0000FF"/>
                </a:solidFill>
              </a:rPr>
              <a:t>起伏信号最佳接收机的结构和随相信号最佳接收机的一样</a:t>
            </a:r>
            <a:r>
              <a:rPr lang="zh-CN" altLang="en-US" dirty="0" smtClean="0"/>
              <a:t>。</a:t>
            </a:r>
            <a:endParaRPr lang="en-US" altLang="zh-CN" dirty="0" smtClean="0"/>
          </a:p>
          <a:p>
            <a:r>
              <a:rPr lang="zh-CN" altLang="en-US" dirty="0" smtClean="0"/>
              <a:t>但是，这时的最佳误码率则不同于随相信号的误码率。这时的误码率等于 </a:t>
            </a:r>
          </a:p>
          <a:p>
            <a:pPr lvl="1"/>
            <a:endParaRPr lang="zh-CN" altLang="en-US" dirty="0" smtClean="0"/>
          </a:p>
          <a:p>
            <a:pPr lvl="1"/>
            <a:endParaRPr lang="zh-CN" altLang="en-US" dirty="0" smtClean="0"/>
          </a:p>
          <a:p>
            <a:pPr lvl="1"/>
            <a:r>
              <a:rPr lang="zh-CN" altLang="en-US" dirty="0" smtClean="0"/>
              <a:t>	式中，      接收码元的统计平均能量。</a:t>
            </a:r>
            <a:endParaRPr lang="zh-CN" altLang="en-US" dirty="0"/>
          </a:p>
        </p:txBody>
      </p:sp>
      <p:sp>
        <p:nvSpPr>
          <p:cNvPr id="7" name="灯片编号占位符 5"/>
          <p:cNvSpPr>
            <a:spLocks noGrp="1"/>
          </p:cNvSpPr>
          <p:nvPr>
            <p:ph type="sldNum" sz="quarter" idx="12"/>
          </p:nvPr>
        </p:nvSpPr>
        <p:spPr/>
        <p:txBody>
          <a:bodyPr/>
          <a:lstStyle/>
          <a:p>
            <a:fld id="{46662126-BC5B-4A16-9490-22723B7797CC}" type="slidenum">
              <a:rPr lang="en-US" altLang="zh-CN" smtClean="0"/>
              <a:pPr/>
              <a:t>52</a:t>
            </a:fld>
            <a:endParaRPr lang="en-US" altLang="zh-CN"/>
          </a:p>
        </p:txBody>
      </p:sp>
      <p:graphicFrame>
        <p:nvGraphicFramePr>
          <p:cNvPr id="67588" name="Object 4"/>
          <p:cNvGraphicFramePr>
            <a:graphicFrameLocks noChangeAspect="1"/>
          </p:cNvGraphicFramePr>
          <p:nvPr/>
        </p:nvGraphicFramePr>
        <p:xfrm>
          <a:off x="2915816" y="4293096"/>
          <a:ext cx="1844675" cy="762000"/>
        </p:xfrm>
        <a:graphic>
          <a:graphicData uri="http://schemas.openxmlformats.org/presentationml/2006/ole">
            <mc:AlternateContent xmlns:mc="http://schemas.openxmlformats.org/markup-compatibility/2006">
              <mc:Choice xmlns:v="urn:schemas-microsoft-com:vml" Requires="v">
                <p:oleObj spid="_x0000_s212110" name="公式" r:id="rId3" imgW="1040948" imgH="431613" progId="Equation.3">
                  <p:embed/>
                </p:oleObj>
              </mc:Choice>
              <mc:Fallback>
                <p:oleObj name="公式" r:id="rId3" imgW="1040948" imgH="431613" progId="Equation.3">
                  <p:embed/>
                  <p:pic>
                    <p:nvPicPr>
                      <p:cNvPr id="0" name="Picture 1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4293096"/>
                        <a:ext cx="1844675"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90" name="Object 6"/>
          <p:cNvGraphicFramePr>
            <a:graphicFrameLocks noChangeAspect="1"/>
          </p:cNvGraphicFramePr>
          <p:nvPr/>
        </p:nvGraphicFramePr>
        <p:xfrm>
          <a:off x="2555776" y="5373216"/>
          <a:ext cx="311150" cy="360363"/>
        </p:xfrm>
        <a:graphic>
          <a:graphicData uri="http://schemas.openxmlformats.org/presentationml/2006/ole">
            <mc:AlternateContent xmlns:mc="http://schemas.openxmlformats.org/markup-compatibility/2006">
              <mc:Choice xmlns:v="urn:schemas-microsoft-com:vml" Requires="v">
                <p:oleObj spid="_x0000_s212111" name="公式" r:id="rId5" imgW="164957" imgH="190335" progId="Equation.3">
                  <p:embed/>
                </p:oleObj>
              </mc:Choice>
              <mc:Fallback>
                <p:oleObj name="公式" r:id="rId5" imgW="164957" imgH="190335" progId="Equation.3">
                  <p:embed/>
                  <p:pic>
                    <p:nvPicPr>
                      <p:cNvPr id="0" name="Picture 1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776" y="5373216"/>
                        <a:ext cx="311150"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7587">
                                            <p:txEl>
                                              <p:pRg st="1" end="1"/>
                                            </p:txEl>
                                          </p:spTgt>
                                        </p:tgtEl>
                                        <p:attrNameLst>
                                          <p:attrName>style.visibility</p:attrName>
                                        </p:attrNameLst>
                                      </p:cBhvr>
                                      <p:to>
                                        <p:strVal val="visible"/>
                                      </p:to>
                                    </p:set>
                                    <p:anim calcmode="lin" valueType="num">
                                      <p:cBhvr additive="base">
                                        <p:cTn id="7" dur="500" fill="hold"/>
                                        <p:tgtEl>
                                          <p:spTgt spid="6758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75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7587">
                                            <p:txEl>
                                              <p:pRg st="2" end="2"/>
                                            </p:txEl>
                                          </p:spTgt>
                                        </p:tgtEl>
                                        <p:attrNameLst>
                                          <p:attrName>style.visibility</p:attrName>
                                        </p:attrNameLst>
                                      </p:cBhvr>
                                      <p:to>
                                        <p:strVal val="visible"/>
                                      </p:to>
                                    </p:set>
                                    <p:anim calcmode="lin" valueType="num">
                                      <p:cBhvr additive="base">
                                        <p:cTn id="13" dur="500" fill="hold"/>
                                        <p:tgtEl>
                                          <p:spTgt spid="6758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7587">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7588"/>
                                        </p:tgtEl>
                                        <p:attrNameLst>
                                          <p:attrName>style.visibility</p:attrName>
                                        </p:attrNameLst>
                                      </p:cBhvr>
                                      <p:to>
                                        <p:strVal val="visible"/>
                                      </p:to>
                                    </p:set>
                                    <p:anim calcmode="lin" valueType="num">
                                      <p:cBhvr additive="base">
                                        <p:cTn id="17" dur="500" fill="hold"/>
                                        <p:tgtEl>
                                          <p:spTgt spid="67588"/>
                                        </p:tgtEl>
                                        <p:attrNameLst>
                                          <p:attrName>ppt_x</p:attrName>
                                        </p:attrNameLst>
                                      </p:cBhvr>
                                      <p:tavLst>
                                        <p:tav tm="0">
                                          <p:val>
                                            <p:strVal val="#ppt_x"/>
                                          </p:val>
                                        </p:tav>
                                        <p:tav tm="100000">
                                          <p:val>
                                            <p:strVal val="#ppt_x"/>
                                          </p:val>
                                        </p:tav>
                                      </p:tavLst>
                                    </p:anim>
                                    <p:anim calcmode="lin" valueType="num">
                                      <p:cBhvr additive="base">
                                        <p:cTn id="18" dur="500" fill="hold"/>
                                        <p:tgtEl>
                                          <p:spTgt spid="6758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7587">
                                            <p:txEl>
                                              <p:pRg st="5" end="5"/>
                                            </p:txEl>
                                          </p:spTgt>
                                        </p:tgtEl>
                                        <p:attrNameLst>
                                          <p:attrName>style.visibility</p:attrName>
                                        </p:attrNameLst>
                                      </p:cBhvr>
                                      <p:to>
                                        <p:strVal val="visible"/>
                                      </p:to>
                                    </p:set>
                                    <p:anim calcmode="lin" valueType="num">
                                      <p:cBhvr additive="base">
                                        <p:cTn id="21" dur="500" fill="hold"/>
                                        <p:tgtEl>
                                          <p:spTgt spid="67587">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7587">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7590"/>
                                        </p:tgtEl>
                                        <p:attrNameLst>
                                          <p:attrName>style.visibility</p:attrName>
                                        </p:attrNameLst>
                                      </p:cBhvr>
                                      <p:to>
                                        <p:strVal val="visible"/>
                                      </p:to>
                                    </p:set>
                                    <p:anim calcmode="lin" valueType="num">
                                      <p:cBhvr additive="base">
                                        <p:cTn id="25" dur="500" fill="hold"/>
                                        <p:tgtEl>
                                          <p:spTgt spid="67590"/>
                                        </p:tgtEl>
                                        <p:attrNameLst>
                                          <p:attrName>ppt_x</p:attrName>
                                        </p:attrNameLst>
                                      </p:cBhvr>
                                      <p:tavLst>
                                        <p:tav tm="0">
                                          <p:val>
                                            <p:strVal val="#ppt_x"/>
                                          </p:val>
                                        </p:tav>
                                        <p:tav tm="100000">
                                          <p:val>
                                            <p:strVal val="#ppt_x"/>
                                          </p:val>
                                        </p:tav>
                                      </p:tavLst>
                                    </p:anim>
                                    <p:anim calcmode="lin" valueType="num">
                                      <p:cBhvr additive="base">
                                        <p:cTn id="26" dur="500" fill="hold"/>
                                        <p:tgtEl>
                                          <p:spTgt spid="675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normAutofit/>
          </a:bodyPr>
          <a:lstStyle/>
          <a:p>
            <a:r>
              <a:rPr lang="zh-CN" altLang="en-US" dirty="0" smtClean="0">
                <a:solidFill>
                  <a:srgbClr val="0000FF"/>
                </a:solidFill>
              </a:rPr>
              <a:t>误码率曲线</a:t>
            </a:r>
            <a:endParaRPr lang="zh-CN" altLang="en-US" dirty="0">
              <a:solidFill>
                <a:srgbClr val="0000FF"/>
              </a:solidFill>
            </a:endParaRPr>
          </a:p>
        </p:txBody>
      </p:sp>
      <p:sp>
        <p:nvSpPr>
          <p:cNvPr id="68611" name="Rectangle 3"/>
          <p:cNvSpPr>
            <a:spLocks noGrp="1" noChangeArrowheads="1"/>
          </p:cNvSpPr>
          <p:nvPr>
            <p:ph type="body" idx="1"/>
          </p:nvPr>
        </p:nvSpPr>
        <p:spPr>
          <a:xfrm>
            <a:off x="539552" y="1196752"/>
            <a:ext cx="4464496" cy="5040560"/>
          </a:xfrm>
        </p:spPr>
        <p:txBody>
          <a:bodyPr/>
          <a:lstStyle/>
          <a:p>
            <a:r>
              <a:rPr lang="zh-CN" altLang="en-US" dirty="0" smtClean="0"/>
              <a:t>由此图看出，在有衰落时，性能随误码率下降而迅速变坏。</a:t>
            </a:r>
            <a:endParaRPr lang="en-US" altLang="zh-CN" dirty="0" smtClean="0"/>
          </a:p>
          <a:p>
            <a:r>
              <a:rPr lang="zh-CN" altLang="en-US" dirty="0" smtClean="0"/>
              <a:t>当误码率等于</a:t>
            </a:r>
            <a:r>
              <a:rPr lang="en-US" altLang="zh-CN" dirty="0" smtClean="0"/>
              <a:t>10</a:t>
            </a:r>
            <a:r>
              <a:rPr lang="en-US" altLang="zh-CN" baseline="30000" dirty="0" smtClean="0"/>
              <a:t>-2</a:t>
            </a:r>
            <a:r>
              <a:rPr lang="zh-CN" altLang="en-US" dirty="0" smtClean="0"/>
              <a:t>时</a:t>
            </a:r>
            <a:r>
              <a:rPr lang="zh-CN" altLang="en-US" dirty="0"/>
              <a:t>，衰落使性能下降</a:t>
            </a:r>
            <a:r>
              <a:rPr lang="zh-CN" altLang="en-US" dirty="0" smtClean="0"/>
              <a:t>约</a:t>
            </a:r>
            <a:r>
              <a:rPr lang="en-US" altLang="zh-CN" dirty="0" smtClean="0"/>
              <a:t>10 </a:t>
            </a:r>
            <a:r>
              <a:rPr lang="en-US" altLang="zh-CN" dirty="0"/>
              <a:t>dB</a:t>
            </a:r>
            <a:r>
              <a:rPr lang="zh-CN" altLang="en-US" dirty="0" smtClean="0"/>
              <a:t>；</a:t>
            </a:r>
            <a:endParaRPr lang="en-US" altLang="zh-CN" dirty="0" smtClean="0"/>
          </a:p>
          <a:p>
            <a:r>
              <a:rPr lang="zh-CN" altLang="en-US" dirty="0" smtClean="0"/>
              <a:t>当</a:t>
            </a:r>
            <a:r>
              <a:rPr lang="zh-CN" altLang="en-US" dirty="0"/>
              <a:t>误码率等于</a:t>
            </a:r>
            <a:r>
              <a:rPr lang="en-US" altLang="zh-CN" dirty="0" smtClean="0"/>
              <a:t>10</a:t>
            </a:r>
            <a:r>
              <a:rPr lang="en-US" altLang="zh-CN" baseline="30000" dirty="0" smtClean="0"/>
              <a:t>-3</a:t>
            </a:r>
            <a:r>
              <a:rPr lang="zh-CN" altLang="en-US" dirty="0" smtClean="0"/>
              <a:t>时，下降约</a:t>
            </a:r>
            <a:r>
              <a:rPr lang="en-US" altLang="zh-CN" dirty="0" smtClean="0"/>
              <a:t>20 dB</a:t>
            </a:r>
            <a:r>
              <a:rPr lang="zh-CN" altLang="en-US" dirty="0" smtClean="0"/>
              <a:t>。</a:t>
            </a:r>
            <a:endParaRPr lang="zh-CN" altLang="en-US" dirty="0"/>
          </a:p>
        </p:txBody>
      </p:sp>
      <p:sp>
        <p:nvSpPr>
          <p:cNvPr id="7" name="灯片编号占位符 5"/>
          <p:cNvSpPr>
            <a:spLocks noGrp="1"/>
          </p:cNvSpPr>
          <p:nvPr>
            <p:ph type="sldNum" sz="quarter" idx="12"/>
          </p:nvPr>
        </p:nvSpPr>
        <p:spPr/>
        <p:txBody>
          <a:bodyPr/>
          <a:lstStyle/>
          <a:p>
            <a:fld id="{924DA485-1845-45F0-BE10-A8DD731A10C2}" type="slidenum">
              <a:rPr lang="en-US" altLang="zh-CN" smtClean="0"/>
              <a:pPr/>
              <a:t>53</a:t>
            </a:fld>
            <a:endParaRPr lang="en-US" altLang="zh-CN"/>
          </a:p>
        </p:txBody>
      </p:sp>
      <p:grpSp>
        <p:nvGrpSpPr>
          <p:cNvPr id="2" name="Group 8"/>
          <p:cNvGrpSpPr>
            <a:grpSpLocks/>
          </p:cNvGrpSpPr>
          <p:nvPr/>
        </p:nvGrpSpPr>
        <p:grpSpPr bwMode="auto">
          <a:xfrm>
            <a:off x="5183188" y="1719263"/>
            <a:ext cx="3960812" cy="4543425"/>
            <a:chOff x="3107" y="1054"/>
            <a:chExt cx="2495" cy="2862"/>
          </a:xfrm>
        </p:grpSpPr>
        <p:pic>
          <p:nvPicPr>
            <p:cNvPr id="68614" name="Picture 6" descr="衰落误码率"/>
            <p:cNvPicPr>
              <a:picLocks noChangeAspect="1" noChangeArrowheads="1"/>
            </p:cNvPicPr>
            <p:nvPr/>
          </p:nvPicPr>
          <p:blipFill>
            <a:blip r:embed="rId2" cstate="print"/>
            <a:srcRect/>
            <a:stretch>
              <a:fillRect/>
            </a:stretch>
          </p:blipFill>
          <p:spPr bwMode="auto">
            <a:xfrm>
              <a:off x="3107" y="1054"/>
              <a:ext cx="2495" cy="2862"/>
            </a:xfrm>
            <a:prstGeom prst="rect">
              <a:avLst/>
            </a:prstGeom>
            <a:noFill/>
            <a:ln w="9525">
              <a:noFill/>
              <a:miter lim="800000"/>
              <a:headEnd/>
              <a:tailEnd/>
            </a:ln>
          </p:spPr>
        </p:pic>
        <p:sp>
          <p:nvSpPr>
            <p:cNvPr id="68615" name="Text Box 7"/>
            <p:cNvSpPr txBox="1">
              <a:spLocks noChangeArrowheads="1"/>
            </p:cNvSpPr>
            <p:nvPr/>
          </p:nvSpPr>
          <p:spPr bwMode="auto">
            <a:xfrm>
              <a:off x="5062" y="3349"/>
              <a:ext cx="116" cy="519"/>
            </a:xfrm>
            <a:prstGeom prst="rect">
              <a:avLst/>
            </a:prstGeom>
            <a:noFill/>
            <a:ln w="9525">
              <a:noFill/>
              <a:miter lim="800000"/>
              <a:headEnd/>
              <a:tailEnd/>
            </a:ln>
          </p:spPr>
          <p:txBody>
            <a:bodyPr wrap="none">
              <a:spAutoFit/>
            </a:bodyPr>
            <a:lstStyle/>
            <a:p>
              <a:pPr algn="just"/>
              <a:endParaRPr lang="zh-CN" altLang="zh-CN" sz="4800"/>
            </a:p>
          </p:txBody>
        </p:sp>
      </p:grpSp>
      <p:cxnSp>
        <p:nvCxnSpPr>
          <p:cNvPr id="9" name="直接连接符 8"/>
          <p:cNvCxnSpPr/>
          <p:nvPr/>
        </p:nvCxnSpPr>
        <p:spPr>
          <a:xfrm>
            <a:off x="5868144" y="4005064"/>
            <a:ext cx="1800200" cy="0"/>
          </a:xfrm>
          <a:prstGeom prst="line">
            <a:avLst/>
          </a:prstGeom>
          <a:ln>
            <a:solidFill>
              <a:srgbClr val="00CC00"/>
            </a:solidFill>
            <a:prstDash val="sysDash"/>
          </a:ln>
        </p:spPr>
        <p:style>
          <a:lnRef idx="3">
            <a:schemeClr val="accent3"/>
          </a:lnRef>
          <a:fillRef idx="0">
            <a:schemeClr val="accent3"/>
          </a:fillRef>
          <a:effectRef idx="2">
            <a:schemeClr val="accent3"/>
          </a:effectRef>
          <a:fontRef idx="minor">
            <a:schemeClr val="tx1"/>
          </a:fontRef>
        </p:style>
      </p:cxnSp>
      <p:cxnSp>
        <p:nvCxnSpPr>
          <p:cNvPr id="11" name="直接连接符 10"/>
          <p:cNvCxnSpPr/>
          <p:nvPr/>
        </p:nvCxnSpPr>
        <p:spPr>
          <a:xfrm>
            <a:off x="6012160" y="4725144"/>
            <a:ext cx="1800200" cy="0"/>
          </a:xfrm>
          <a:prstGeom prst="line">
            <a:avLst/>
          </a:prstGeom>
          <a:ln>
            <a:solidFill>
              <a:srgbClr val="3333FF"/>
            </a:solidFill>
            <a:prstDash val="sysDash"/>
          </a:ln>
        </p:spPr>
        <p:style>
          <a:lnRef idx="3">
            <a:schemeClr val="accent3"/>
          </a:lnRef>
          <a:fillRef idx="0">
            <a:schemeClr val="accent3"/>
          </a:fillRef>
          <a:effectRef idx="2">
            <a:schemeClr val="accent3"/>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611">
                                            <p:txEl>
                                              <p:pRg st="1" end="1"/>
                                            </p:txEl>
                                          </p:spTgt>
                                        </p:tgtEl>
                                        <p:attrNameLst>
                                          <p:attrName>style.visibility</p:attrName>
                                        </p:attrNameLst>
                                      </p:cBhvr>
                                      <p:to>
                                        <p:strVal val="visible"/>
                                      </p:to>
                                    </p:set>
                                    <p:anim calcmode="lin" valueType="num">
                                      <p:cBhvr additive="base">
                                        <p:cTn id="7" dur="500" fill="hold"/>
                                        <p:tgtEl>
                                          <p:spTgt spid="686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611">
                                            <p:txEl>
                                              <p:pRg st="1" end="1"/>
                                            </p:txEl>
                                          </p:spTgt>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68611">
                                            <p:txEl>
                                              <p:pRg st="2" end="2"/>
                                            </p:txEl>
                                          </p:spTgt>
                                        </p:tgtEl>
                                        <p:attrNameLst>
                                          <p:attrName>style.visibility</p:attrName>
                                        </p:attrNameLst>
                                      </p:cBhvr>
                                      <p:to>
                                        <p:strVal val="visible"/>
                                      </p:to>
                                    </p:set>
                                    <p:anim calcmode="lin" valueType="num">
                                      <p:cBhvr additive="base">
                                        <p:cTn id="15" dur="500" fill="hold"/>
                                        <p:tgtEl>
                                          <p:spTgt spid="686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861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第</a:t>
            </a:r>
            <a:r>
              <a:rPr lang="en-US" altLang="zh-CN" sz="3600" dirty="0" smtClean="0"/>
              <a:t>10</a:t>
            </a:r>
            <a:r>
              <a:rPr lang="zh-CN" altLang="en-US" sz="3600" dirty="0" smtClean="0"/>
              <a:t>章 数字信号最佳接收</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10.1 </a:t>
            </a:r>
            <a:r>
              <a:rPr lang="zh-CN" altLang="en-US" dirty="0" smtClean="0"/>
              <a:t>数字信号的统计特性</a:t>
            </a:r>
          </a:p>
          <a:p>
            <a:r>
              <a:rPr lang="en-US" altLang="zh-CN" dirty="0" smtClean="0"/>
              <a:t>10.2 </a:t>
            </a:r>
            <a:r>
              <a:rPr lang="zh-CN" altLang="en-US" dirty="0" smtClean="0"/>
              <a:t>数字信号的最佳接收</a:t>
            </a:r>
          </a:p>
          <a:p>
            <a:r>
              <a:rPr lang="en-US" altLang="zh-CN" dirty="0" smtClean="0"/>
              <a:t>10.3 </a:t>
            </a:r>
            <a:r>
              <a:rPr lang="zh-CN" altLang="en-US" dirty="0" smtClean="0"/>
              <a:t>确知数字信号的最佳接收机</a:t>
            </a:r>
          </a:p>
          <a:p>
            <a:r>
              <a:rPr lang="en-US" altLang="zh-CN" dirty="0" smtClean="0"/>
              <a:t>10.4 </a:t>
            </a:r>
            <a:r>
              <a:rPr lang="zh-CN" altLang="en-US" dirty="0" smtClean="0"/>
              <a:t>确知数字信号最佳接收的误码率</a:t>
            </a:r>
          </a:p>
          <a:p>
            <a:r>
              <a:rPr lang="en-US" altLang="zh-CN" dirty="0" smtClean="0"/>
              <a:t>10.5 </a:t>
            </a:r>
            <a:r>
              <a:rPr lang="zh-CN" altLang="en-US" dirty="0" smtClean="0"/>
              <a:t>随相数字信号的最佳接收</a:t>
            </a:r>
            <a:endParaRPr lang="en-US" altLang="zh-CN" dirty="0" smtClean="0"/>
          </a:p>
          <a:p>
            <a:r>
              <a:rPr lang="en-US" altLang="zh-CN" dirty="0" smtClean="0"/>
              <a:t>10.6 </a:t>
            </a:r>
            <a:r>
              <a:rPr lang="zh-CN" altLang="en-US" dirty="0" smtClean="0"/>
              <a:t>起伏数字信号的最佳接收</a:t>
            </a:r>
          </a:p>
          <a:p>
            <a:r>
              <a:rPr lang="en-US" altLang="zh-CN" dirty="0" smtClean="0">
                <a:solidFill>
                  <a:srgbClr val="FF0000"/>
                </a:solidFill>
              </a:rPr>
              <a:t>10.7 </a:t>
            </a:r>
            <a:r>
              <a:rPr lang="zh-CN" altLang="en-US" dirty="0" smtClean="0">
                <a:solidFill>
                  <a:srgbClr val="FF0000"/>
                </a:solidFill>
              </a:rPr>
              <a:t>实际接收机和最佳接收机的性能比较</a:t>
            </a:r>
          </a:p>
          <a:p>
            <a:r>
              <a:rPr lang="en-US" altLang="zh-CN" dirty="0" smtClean="0"/>
              <a:t>10.8 </a:t>
            </a:r>
            <a:r>
              <a:rPr lang="zh-CN" altLang="en-US" dirty="0" smtClean="0"/>
              <a:t>数字信号的匹配滤波接收法</a:t>
            </a:r>
          </a:p>
          <a:p>
            <a:r>
              <a:rPr lang="en-US" altLang="zh-CN" dirty="0" smtClean="0"/>
              <a:t>10.9 </a:t>
            </a:r>
            <a:r>
              <a:rPr lang="zh-CN" altLang="en-US" dirty="0" smtClean="0"/>
              <a:t>最佳基带传输系统</a:t>
            </a:r>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54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fontScale="90000"/>
          </a:bodyPr>
          <a:lstStyle/>
          <a:p>
            <a:r>
              <a:rPr lang="en-US" altLang="zh-CN" dirty="0" smtClean="0">
                <a:solidFill>
                  <a:srgbClr val="0000FF"/>
                </a:solidFill>
              </a:rPr>
              <a:t>10.7 </a:t>
            </a:r>
            <a:r>
              <a:rPr lang="zh-CN" altLang="en-US" dirty="0" smtClean="0">
                <a:solidFill>
                  <a:srgbClr val="0000FF"/>
                </a:solidFill>
              </a:rPr>
              <a:t>实际接收机和最佳接收机的性能比较</a:t>
            </a:r>
            <a:endParaRPr lang="zh-CN" altLang="en-US" dirty="0">
              <a:solidFill>
                <a:srgbClr val="0000FF"/>
              </a:solidFill>
            </a:endParaRPr>
          </a:p>
        </p:txBody>
      </p:sp>
      <p:sp>
        <p:nvSpPr>
          <p:cNvPr id="70" name="灯片编号占位符 5"/>
          <p:cNvSpPr>
            <a:spLocks noGrp="1"/>
          </p:cNvSpPr>
          <p:nvPr>
            <p:ph type="sldNum" sz="quarter" idx="12"/>
          </p:nvPr>
        </p:nvSpPr>
        <p:spPr/>
        <p:txBody>
          <a:bodyPr/>
          <a:lstStyle/>
          <a:p>
            <a:fld id="{F1B0D10E-4436-4ED6-BAA6-9DCFB8CEEF68}" type="slidenum">
              <a:rPr lang="en-US" altLang="zh-CN" smtClean="0"/>
              <a:pPr/>
              <a:t>55</a:t>
            </a:fld>
            <a:endParaRPr lang="en-US" altLang="zh-CN"/>
          </a:p>
        </p:txBody>
      </p:sp>
      <p:graphicFrame>
        <p:nvGraphicFramePr>
          <p:cNvPr id="69823" name="Group 191"/>
          <p:cNvGraphicFramePr>
            <a:graphicFrameLocks noGrp="1"/>
          </p:cNvGraphicFramePr>
          <p:nvPr>
            <p:extLst>
              <p:ext uri="{D42A27DB-BD31-4B8C-83A1-F6EECF244321}">
                <p14:modId xmlns:p14="http://schemas.microsoft.com/office/powerpoint/2010/main" val="392135944"/>
              </p:ext>
            </p:extLst>
          </p:nvPr>
        </p:nvGraphicFramePr>
        <p:xfrm>
          <a:off x="1259632" y="1196752"/>
          <a:ext cx="6796088" cy="5094291"/>
        </p:xfrm>
        <a:graphic>
          <a:graphicData uri="http://schemas.openxmlformats.org/drawingml/2006/table">
            <a:tbl>
              <a:tblPr/>
              <a:tblGrid>
                <a:gridCol w="2419350"/>
                <a:gridCol w="2020888"/>
                <a:gridCol w="2355850"/>
              </a:tblGrid>
              <a:tr h="6365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4000" b="1" i="0" u="none" strike="noStrike" cap="none" normalizeH="0" baseline="0" dirty="0" smtClean="0">
                        <a:ln>
                          <a:noFill/>
                        </a:ln>
                        <a:solidFill>
                          <a:schemeClr val="tx1"/>
                        </a:solidFill>
                        <a:effectLst/>
                        <a:latin typeface="Times New Roman"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40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40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65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相干</a:t>
                      </a: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2ASK</a:t>
                      </a: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信号</a:t>
                      </a:r>
                      <a:endParaRPr kumimoji="0" lang="zh-CN" altLang="en-US" sz="2800" b="1" i="0" u="none" strike="noStrike" cap="none" normalizeH="0" baseline="0" smtClean="0">
                        <a:ln>
                          <a:noFill/>
                        </a:ln>
                        <a:solidFill>
                          <a:schemeClr val="tx1"/>
                        </a:solidFill>
                        <a:effectLst/>
                        <a:latin typeface="Arial" charset="0"/>
                        <a:ea typeface="宋体" charset="-122"/>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40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40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65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非相干</a:t>
                      </a: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2ASK</a:t>
                      </a: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信号</a:t>
                      </a:r>
                      <a:endParaRPr kumimoji="0" lang="zh-CN" altLang="en-US" sz="2800" b="1" i="0" u="none" strike="noStrike" cap="none" normalizeH="0" baseline="0" smtClean="0">
                        <a:ln>
                          <a:noFill/>
                        </a:ln>
                        <a:solidFill>
                          <a:schemeClr val="tx1"/>
                        </a:solidFill>
                        <a:effectLst/>
                        <a:latin typeface="Arial" charset="0"/>
                        <a:ea typeface="宋体" charset="-122"/>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40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40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81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相干</a:t>
                      </a: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2FSK</a:t>
                      </a: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信号</a:t>
                      </a:r>
                      <a:endParaRPr kumimoji="0" lang="zh-CN" altLang="en-US" sz="2800" b="1" i="0" u="none" strike="noStrike" cap="none" normalizeH="0" baseline="0" smtClean="0">
                        <a:ln>
                          <a:noFill/>
                        </a:ln>
                        <a:solidFill>
                          <a:schemeClr val="tx1"/>
                        </a:solidFill>
                        <a:effectLst/>
                        <a:latin typeface="Arial" charset="0"/>
                        <a:ea typeface="宋体" charset="-122"/>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40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40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65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非相干</a:t>
                      </a:r>
                      <a:r>
                        <a:rPr kumimoji="0" lang="en-US" altLang="zh-CN"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2FSK</a:t>
                      </a:r>
                      <a:r>
                        <a:rPr kumimoji="0" lang="zh-CN" altLang="en-US"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信号</a:t>
                      </a:r>
                      <a:endParaRPr kumimoji="0" lang="zh-CN" altLang="en-US" sz="28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40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40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65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相干</a:t>
                      </a: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2PSK</a:t>
                      </a: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信号</a:t>
                      </a:r>
                      <a:endParaRPr kumimoji="0" lang="zh-CN" altLang="en-US" sz="2800" b="1" i="0" u="none" strike="noStrike" cap="none" normalizeH="0" baseline="0" smtClean="0">
                        <a:ln>
                          <a:noFill/>
                        </a:ln>
                        <a:solidFill>
                          <a:schemeClr val="tx1"/>
                        </a:solidFill>
                        <a:effectLst/>
                        <a:latin typeface="Arial" charset="0"/>
                        <a:ea typeface="宋体" charset="-122"/>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40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40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65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差分相干</a:t>
                      </a: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2DPSK</a:t>
                      </a: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信号</a:t>
                      </a:r>
                      <a:endParaRPr kumimoji="0" lang="zh-CN" altLang="en-US" sz="2800" b="1" i="0" u="none" strike="noStrike" cap="none" normalizeH="0" baseline="0" smtClean="0">
                        <a:ln>
                          <a:noFill/>
                        </a:ln>
                        <a:solidFill>
                          <a:schemeClr val="tx1"/>
                        </a:solidFill>
                        <a:effectLst/>
                        <a:latin typeface="Arial" charset="0"/>
                        <a:ea typeface="宋体" charset="-122"/>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40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40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65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同步检测</a:t>
                      </a: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2DPSK</a:t>
                      </a: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信号</a:t>
                      </a:r>
                      <a:endParaRPr kumimoji="0" lang="zh-CN" altLang="en-US" sz="2800" b="1" i="0" u="none" strike="noStrike" cap="none" normalizeH="0" baseline="0" smtClean="0">
                        <a:ln>
                          <a:noFill/>
                        </a:ln>
                        <a:solidFill>
                          <a:schemeClr val="tx1"/>
                        </a:solidFill>
                        <a:effectLst/>
                        <a:latin typeface="Arial" charset="0"/>
                        <a:ea typeface="宋体" charset="-122"/>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4000" b="1" i="0" u="none" strike="noStrike" cap="none" normalizeH="0" baseline="0" dirty="0" smtClean="0">
                        <a:ln>
                          <a:noFill/>
                        </a:ln>
                        <a:solidFill>
                          <a:schemeClr val="tx1"/>
                        </a:solidFill>
                        <a:effectLst/>
                        <a:latin typeface="Times New Roman"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4000" b="1" i="0" u="none" strike="noStrike" cap="none" normalizeH="0" baseline="0" dirty="0" smtClean="0">
                        <a:ln>
                          <a:noFill/>
                        </a:ln>
                        <a:solidFill>
                          <a:schemeClr val="tx1"/>
                        </a:solidFill>
                        <a:effectLst/>
                        <a:latin typeface="Times New Roman"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2" name="组合 1"/>
          <p:cNvGrpSpPr/>
          <p:nvPr/>
        </p:nvGrpSpPr>
        <p:grpSpPr>
          <a:xfrm>
            <a:off x="3779912" y="1340768"/>
            <a:ext cx="4365625" cy="4914900"/>
            <a:chOff x="4167188" y="1943100"/>
            <a:chExt cx="4365625" cy="4914900"/>
          </a:xfrm>
        </p:grpSpPr>
        <p:graphicFrame>
          <p:nvGraphicFramePr>
            <p:cNvPr id="69649" name="Object 17"/>
            <p:cNvGraphicFramePr>
              <a:graphicFrameLocks noChangeAspect="1"/>
            </p:cNvGraphicFramePr>
            <p:nvPr>
              <p:extLst>
                <p:ext uri="{D42A27DB-BD31-4B8C-83A1-F6EECF244321}">
                  <p14:modId xmlns:p14="http://schemas.microsoft.com/office/powerpoint/2010/main" val="1506580068"/>
                </p:ext>
              </p:extLst>
            </p:nvPr>
          </p:nvGraphicFramePr>
          <p:xfrm>
            <a:off x="4346575" y="2393950"/>
            <a:ext cx="1304925" cy="677863"/>
          </p:xfrm>
          <a:graphic>
            <a:graphicData uri="http://schemas.openxmlformats.org/presentationml/2006/ole">
              <mc:AlternateContent xmlns:mc="http://schemas.openxmlformats.org/markup-compatibility/2006">
                <mc:Choice xmlns:v="urn:schemas-microsoft-com:vml" Requires="v">
                  <p:oleObj spid="_x0000_s213974" name="公式" r:id="rId3" imgW="748975" imgH="393529" progId="Equation.3">
                    <p:embed/>
                  </p:oleObj>
                </mc:Choice>
                <mc:Fallback>
                  <p:oleObj name="公式" r:id="rId3" imgW="748975" imgH="393529" progId="Equation.3">
                    <p:embed/>
                    <p:pic>
                      <p:nvPicPr>
                        <p:cNvPr id="0" name="Picture 6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6575" y="2393950"/>
                          <a:ext cx="1304925" cy="677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48" name="Object 16"/>
            <p:cNvGraphicFramePr>
              <a:graphicFrameLocks noChangeAspect="1"/>
            </p:cNvGraphicFramePr>
            <p:nvPr>
              <p:extLst>
                <p:ext uri="{D42A27DB-BD31-4B8C-83A1-F6EECF244321}">
                  <p14:modId xmlns:p14="http://schemas.microsoft.com/office/powerpoint/2010/main" val="419424045"/>
                </p:ext>
              </p:extLst>
            </p:nvPr>
          </p:nvGraphicFramePr>
          <p:xfrm>
            <a:off x="6462713" y="2393950"/>
            <a:ext cx="1709737" cy="666750"/>
          </p:xfrm>
          <a:graphic>
            <a:graphicData uri="http://schemas.openxmlformats.org/presentationml/2006/ole">
              <mc:AlternateContent xmlns:mc="http://schemas.openxmlformats.org/markup-compatibility/2006">
                <mc:Choice xmlns:v="urn:schemas-microsoft-com:vml" Requires="v">
                  <p:oleObj spid="_x0000_s213975" name="公式" r:id="rId5" imgW="1002865" imgH="393529" progId="Equation.3">
                    <p:embed/>
                  </p:oleObj>
                </mc:Choice>
                <mc:Fallback>
                  <p:oleObj name="公式" r:id="rId5" imgW="1002865" imgH="393529" progId="Equation.3">
                    <p:embed/>
                    <p:pic>
                      <p:nvPicPr>
                        <p:cNvPr id="0" name="Picture 6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62713" y="2393950"/>
                          <a:ext cx="1709737"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47" name="Object 15"/>
            <p:cNvGraphicFramePr>
              <a:graphicFrameLocks noChangeAspect="1"/>
            </p:cNvGraphicFramePr>
            <p:nvPr>
              <p:extLst>
                <p:ext uri="{D42A27DB-BD31-4B8C-83A1-F6EECF244321}">
                  <p14:modId xmlns:p14="http://schemas.microsoft.com/office/powerpoint/2010/main" val="265262057"/>
                </p:ext>
              </p:extLst>
            </p:nvPr>
          </p:nvGraphicFramePr>
          <p:xfrm>
            <a:off x="4392613" y="3068638"/>
            <a:ext cx="1395412" cy="657225"/>
          </p:xfrm>
          <a:graphic>
            <a:graphicData uri="http://schemas.openxmlformats.org/presentationml/2006/ole">
              <mc:AlternateContent xmlns:mc="http://schemas.openxmlformats.org/markup-compatibility/2006">
                <mc:Choice xmlns:v="urn:schemas-microsoft-com:vml" Requires="v">
                  <p:oleObj spid="_x0000_s213976" name="公式" r:id="rId7" imgW="825500" imgH="393700" progId="Equation.3">
                    <p:embed/>
                  </p:oleObj>
                </mc:Choice>
                <mc:Fallback>
                  <p:oleObj name="公式" r:id="rId7" imgW="825500" imgH="393700" progId="Equation.3">
                    <p:embed/>
                    <p:pic>
                      <p:nvPicPr>
                        <p:cNvPr id="0" name="Picture 69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92613" y="3068638"/>
                          <a:ext cx="1395412"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46" name="Object 14"/>
            <p:cNvGraphicFramePr>
              <a:graphicFrameLocks noChangeAspect="1"/>
            </p:cNvGraphicFramePr>
            <p:nvPr>
              <p:extLst>
                <p:ext uri="{D42A27DB-BD31-4B8C-83A1-F6EECF244321}">
                  <p14:modId xmlns:p14="http://schemas.microsoft.com/office/powerpoint/2010/main" val="3893974526"/>
                </p:ext>
              </p:extLst>
            </p:nvPr>
          </p:nvGraphicFramePr>
          <p:xfrm>
            <a:off x="6507163" y="3024188"/>
            <a:ext cx="1665287" cy="604837"/>
          </p:xfrm>
          <a:graphic>
            <a:graphicData uri="http://schemas.openxmlformats.org/presentationml/2006/ole">
              <mc:AlternateContent xmlns:mc="http://schemas.openxmlformats.org/markup-compatibility/2006">
                <mc:Choice xmlns:v="urn:schemas-microsoft-com:vml" Requires="v">
                  <p:oleObj spid="_x0000_s213977" name="公式" r:id="rId9" imgW="1079032" imgH="393529" progId="Equation.3">
                    <p:embed/>
                  </p:oleObj>
                </mc:Choice>
                <mc:Fallback>
                  <p:oleObj name="公式" r:id="rId9" imgW="1079032" imgH="393529" progId="Equation.3">
                    <p:embed/>
                    <p:pic>
                      <p:nvPicPr>
                        <p:cNvPr id="0" name="Picture 69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07163" y="3024188"/>
                          <a:ext cx="1665287" cy="604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45" name="Object 13"/>
            <p:cNvGraphicFramePr>
              <a:graphicFrameLocks noChangeAspect="1"/>
            </p:cNvGraphicFramePr>
            <p:nvPr>
              <p:extLst>
                <p:ext uri="{D42A27DB-BD31-4B8C-83A1-F6EECF244321}">
                  <p14:modId xmlns:p14="http://schemas.microsoft.com/office/powerpoint/2010/main" val="2727886727"/>
                </p:ext>
              </p:extLst>
            </p:nvPr>
          </p:nvGraphicFramePr>
          <p:xfrm>
            <a:off x="4346575" y="3654425"/>
            <a:ext cx="1349375" cy="701675"/>
          </p:xfrm>
          <a:graphic>
            <a:graphicData uri="http://schemas.openxmlformats.org/presentationml/2006/ole">
              <mc:AlternateContent xmlns:mc="http://schemas.openxmlformats.org/markup-compatibility/2006">
                <mc:Choice xmlns:v="urn:schemas-microsoft-com:vml" Requires="v">
                  <p:oleObj spid="_x0000_s213978" name="公式" r:id="rId11" imgW="748975" imgH="393529" progId="Equation.3">
                    <p:embed/>
                  </p:oleObj>
                </mc:Choice>
                <mc:Fallback>
                  <p:oleObj name="公式" r:id="rId11" imgW="748975" imgH="393529" progId="Equation.3">
                    <p:embed/>
                    <p:pic>
                      <p:nvPicPr>
                        <p:cNvPr id="0" name="Picture 69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46575" y="3654425"/>
                          <a:ext cx="1349375"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44" name="Object 12"/>
            <p:cNvGraphicFramePr>
              <a:graphicFrameLocks noChangeAspect="1"/>
            </p:cNvGraphicFramePr>
            <p:nvPr>
              <p:extLst>
                <p:ext uri="{D42A27DB-BD31-4B8C-83A1-F6EECF244321}">
                  <p14:modId xmlns:p14="http://schemas.microsoft.com/office/powerpoint/2010/main" val="1907787229"/>
                </p:ext>
              </p:extLst>
            </p:nvPr>
          </p:nvGraphicFramePr>
          <p:xfrm>
            <a:off x="6462713" y="3654425"/>
            <a:ext cx="1709737" cy="668338"/>
          </p:xfrm>
          <a:graphic>
            <a:graphicData uri="http://schemas.openxmlformats.org/presentationml/2006/ole">
              <mc:AlternateContent xmlns:mc="http://schemas.openxmlformats.org/markup-compatibility/2006">
                <mc:Choice xmlns:v="urn:schemas-microsoft-com:vml" Requires="v">
                  <p:oleObj spid="_x0000_s213979" name="公式" r:id="rId13" imgW="1002865" imgH="393529" progId="Equation.3">
                    <p:embed/>
                  </p:oleObj>
                </mc:Choice>
                <mc:Fallback>
                  <p:oleObj name="公式" r:id="rId13" imgW="1002865" imgH="393529" progId="Equation.3">
                    <p:embed/>
                    <p:pic>
                      <p:nvPicPr>
                        <p:cNvPr id="0" name="Picture 69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62713" y="3654425"/>
                          <a:ext cx="1709737" cy="668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43" name="Object 11"/>
            <p:cNvGraphicFramePr>
              <a:graphicFrameLocks noChangeAspect="1"/>
            </p:cNvGraphicFramePr>
            <p:nvPr>
              <p:extLst>
                <p:ext uri="{D42A27DB-BD31-4B8C-83A1-F6EECF244321}">
                  <p14:modId xmlns:p14="http://schemas.microsoft.com/office/powerpoint/2010/main" val="151340176"/>
                </p:ext>
              </p:extLst>
            </p:nvPr>
          </p:nvGraphicFramePr>
          <p:xfrm>
            <a:off x="4392613" y="4284663"/>
            <a:ext cx="1412875" cy="665162"/>
          </p:xfrm>
          <a:graphic>
            <a:graphicData uri="http://schemas.openxmlformats.org/presentationml/2006/ole">
              <mc:AlternateContent xmlns:mc="http://schemas.openxmlformats.org/markup-compatibility/2006">
                <mc:Choice xmlns:v="urn:schemas-microsoft-com:vml" Requires="v">
                  <p:oleObj spid="_x0000_s213980" name="公式" r:id="rId15" imgW="825500" imgH="393700" progId="Equation.3">
                    <p:embed/>
                  </p:oleObj>
                </mc:Choice>
                <mc:Fallback>
                  <p:oleObj name="公式" r:id="rId15" imgW="825500" imgH="393700" progId="Equation.3">
                    <p:embed/>
                    <p:pic>
                      <p:nvPicPr>
                        <p:cNvPr id="0" name="Picture 69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92613" y="4284663"/>
                          <a:ext cx="1412875"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42" name="Object 10"/>
            <p:cNvGraphicFramePr>
              <a:graphicFrameLocks noChangeAspect="1"/>
            </p:cNvGraphicFramePr>
            <p:nvPr>
              <p:extLst>
                <p:ext uri="{D42A27DB-BD31-4B8C-83A1-F6EECF244321}">
                  <p14:modId xmlns:p14="http://schemas.microsoft.com/office/powerpoint/2010/main" val="1508134683"/>
                </p:ext>
              </p:extLst>
            </p:nvPr>
          </p:nvGraphicFramePr>
          <p:xfrm>
            <a:off x="6462713" y="4238625"/>
            <a:ext cx="1770062" cy="731838"/>
          </p:xfrm>
          <a:graphic>
            <a:graphicData uri="http://schemas.openxmlformats.org/presentationml/2006/ole">
              <mc:AlternateContent xmlns:mc="http://schemas.openxmlformats.org/markup-compatibility/2006">
                <mc:Choice xmlns:v="urn:schemas-microsoft-com:vml" Requires="v">
                  <p:oleObj spid="_x0000_s213981" name="公式" r:id="rId17" imgW="1079032" imgH="393529" progId="Equation.3">
                    <p:embed/>
                  </p:oleObj>
                </mc:Choice>
                <mc:Fallback>
                  <p:oleObj name="公式" r:id="rId17" imgW="1079032" imgH="393529" progId="Equation.3">
                    <p:embed/>
                    <p:pic>
                      <p:nvPicPr>
                        <p:cNvPr id="0" name="Picture 69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62713" y="4238625"/>
                          <a:ext cx="1770062" cy="731838"/>
                        </a:xfrm>
                        <a:prstGeom prst="rect">
                          <a:avLst/>
                        </a:prstGeom>
                        <a:noFill/>
                      </p:spPr>
                    </p:pic>
                  </p:oleObj>
                </mc:Fallback>
              </mc:AlternateContent>
            </a:graphicData>
          </a:graphic>
        </p:graphicFrame>
        <p:graphicFrame>
          <p:nvGraphicFramePr>
            <p:cNvPr id="69641" name="Object 9"/>
            <p:cNvGraphicFramePr>
              <a:graphicFrameLocks noChangeAspect="1"/>
            </p:cNvGraphicFramePr>
            <p:nvPr>
              <p:extLst>
                <p:ext uri="{D42A27DB-BD31-4B8C-83A1-F6EECF244321}">
                  <p14:modId xmlns:p14="http://schemas.microsoft.com/office/powerpoint/2010/main" val="2957982113"/>
                </p:ext>
              </p:extLst>
            </p:nvPr>
          </p:nvGraphicFramePr>
          <p:xfrm>
            <a:off x="4481513" y="4914900"/>
            <a:ext cx="1035050" cy="695325"/>
          </p:xfrm>
          <a:graphic>
            <a:graphicData uri="http://schemas.openxmlformats.org/presentationml/2006/ole">
              <mc:AlternateContent xmlns:mc="http://schemas.openxmlformats.org/markup-compatibility/2006">
                <mc:Choice xmlns:v="urn:schemas-microsoft-com:vml" Requires="v">
                  <p:oleObj spid="_x0000_s213982" name="公式" r:id="rId19" imgW="583947" imgH="393529" progId="Equation.3">
                    <p:embed/>
                  </p:oleObj>
                </mc:Choice>
                <mc:Fallback>
                  <p:oleObj name="公式" r:id="rId19" imgW="583947" imgH="393529" progId="Equation.3">
                    <p:embed/>
                    <p:pic>
                      <p:nvPicPr>
                        <p:cNvPr id="0" name="Picture 69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81513" y="4914900"/>
                          <a:ext cx="1035050" cy="69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40" name="Object 8"/>
            <p:cNvGraphicFramePr>
              <a:graphicFrameLocks noChangeAspect="1"/>
            </p:cNvGraphicFramePr>
            <p:nvPr>
              <p:extLst>
                <p:ext uri="{D42A27DB-BD31-4B8C-83A1-F6EECF244321}">
                  <p14:modId xmlns:p14="http://schemas.microsoft.com/office/powerpoint/2010/main" val="1595047723"/>
                </p:ext>
              </p:extLst>
            </p:nvPr>
          </p:nvGraphicFramePr>
          <p:xfrm>
            <a:off x="6462713" y="4914900"/>
            <a:ext cx="1709737" cy="674688"/>
          </p:xfrm>
          <a:graphic>
            <a:graphicData uri="http://schemas.openxmlformats.org/presentationml/2006/ole">
              <mc:AlternateContent xmlns:mc="http://schemas.openxmlformats.org/markup-compatibility/2006">
                <mc:Choice xmlns:v="urn:schemas-microsoft-com:vml" Requires="v">
                  <p:oleObj spid="_x0000_s213983" name="公式" r:id="rId21" imgW="914400" imgH="393700" progId="Equation.3">
                    <p:embed/>
                  </p:oleObj>
                </mc:Choice>
                <mc:Fallback>
                  <p:oleObj name="公式" r:id="rId21" imgW="914400" imgH="393700" progId="Equation.3">
                    <p:embed/>
                    <p:pic>
                      <p:nvPicPr>
                        <p:cNvPr id="0" name="Picture 69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462713" y="4914900"/>
                          <a:ext cx="1709737" cy="674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39" name="Object 7"/>
            <p:cNvGraphicFramePr>
              <a:graphicFrameLocks noChangeAspect="1"/>
            </p:cNvGraphicFramePr>
            <p:nvPr>
              <p:extLst>
                <p:ext uri="{D42A27DB-BD31-4B8C-83A1-F6EECF244321}">
                  <p14:modId xmlns:p14="http://schemas.microsoft.com/office/powerpoint/2010/main" val="2353151752"/>
                </p:ext>
              </p:extLst>
            </p:nvPr>
          </p:nvGraphicFramePr>
          <p:xfrm>
            <a:off x="4481513" y="5543550"/>
            <a:ext cx="1169987" cy="693738"/>
          </p:xfrm>
          <a:graphic>
            <a:graphicData uri="http://schemas.openxmlformats.org/presentationml/2006/ole">
              <mc:AlternateContent xmlns:mc="http://schemas.openxmlformats.org/markup-compatibility/2006">
                <mc:Choice xmlns:v="urn:schemas-microsoft-com:vml" Requires="v">
                  <p:oleObj spid="_x0000_s213984" name="公式" r:id="rId23" imgW="660113" imgH="393529" progId="Equation.3">
                    <p:embed/>
                  </p:oleObj>
                </mc:Choice>
                <mc:Fallback>
                  <p:oleObj name="公式" r:id="rId23" imgW="660113" imgH="393529" progId="Equation.3">
                    <p:embed/>
                    <p:pic>
                      <p:nvPicPr>
                        <p:cNvPr id="0" name="Picture 69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481513" y="5543550"/>
                          <a:ext cx="1169987" cy="693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38" name="Object 6"/>
            <p:cNvGraphicFramePr>
              <a:graphicFrameLocks noChangeAspect="1"/>
            </p:cNvGraphicFramePr>
            <p:nvPr>
              <p:extLst>
                <p:ext uri="{D42A27DB-BD31-4B8C-83A1-F6EECF244321}">
                  <p14:modId xmlns:p14="http://schemas.microsoft.com/office/powerpoint/2010/main" val="1436090560"/>
                </p:ext>
              </p:extLst>
            </p:nvPr>
          </p:nvGraphicFramePr>
          <p:xfrm>
            <a:off x="6462713" y="5589588"/>
            <a:ext cx="1665287" cy="649287"/>
          </p:xfrm>
          <a:graphic>
            <a:graphicData uri="http://schemas.openxmlformats.org/presentationml/2006/ole">
              <mc:AlternateContent xmlns:mc="http://schemas.openxmlformats.org/markup-compatibility/2006">
                <mc:Choice xmlns:v="urn:schemas-microsoft-com:vml" Requires="v">
                  <p:oleObj spid="_x0000_s213985" name="公式" r:id="rId25" imgW="1002865" imgH="393529" progId="Equation.3">
                    <p:embed/>
                  </p:oleObj>
                </mc:Choice>
                <mc:Fallback>
                  <p:oleObj name="公式" r:id="rId25" imgW="1002865" imgH="393529" progId="Equation.3">
                    <p:embed/>
                    <p:pic>
                      <p:nvPicPr>
                        <p:cNvPr id="0" name="Picture 69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462713" y="5589588"/>
                          <a:ext cx="1665287" cy="649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37" name="Object 5"/>
            <p:cNvGraphicFramePr>
              <a:graphicFrameLocks noChangeAspect="1"/>
            </p:cNvGraphicFramePr>
            <p:nvPr>
              <p:extLst>
                <p:ext uri="{D42A27DB-BD31-4B8C-83A1-F6EECF244321}">
                  <p14:modId xmlns:p14="http://schemas.microsoft.com/office/powerpoint/2010/main" val="3261112472"/>
                </p:ext>
              </p:extLst>
            </p:nvPr>
          </p:nvGraphicFramePr>
          <p:xfrm>
            <a:off x="4167188" y="6219825"/>
            <a:ext cx="1979612" cy="638175"/>
          </p:xfrm>
          <a:graphic>
            <a:graphicData uri="http://schemas.openxmlformats.org/presentationml/2006/ole">
              <mc:AlternateContent xmlns:mc="http://schemas.openxmlformats.org/markup-compatibility/2006">
                <mc:Choice xmlns:v="urn:schemas-microsoft-com:vml" Requires="v">
                  <p:oleObj spid="_x0000_s213986" name="公式" r:id="rId27" imgW="1358310" imgH="431613" progId="Equation.3">
                    <p:embed/>
                  </p:oleObj>
                </mc:Choice>
                <mc:Fallback>
                  <p:oleObj name="公式" r:id="rId27" imgW="1358310" imgH="431613" progId="Equation.3">
                    <p:embed/>
                    <p:pic>
                      <p:nvPicPr>
                        <p:cNvPr id="0" name="Picture 70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167188" y="6219825"/>
                          <a:ext cx="1979612"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36" name="Object 4"/>
            <p:cNvGraphicFramePr>
              <a:graphicFrameLocks noChangeAspect="1"/>
            </p:cNvGraphicFramePr>
            <p:nvPr>
              <p:extLst>
                <p:ext uri="{D42A27DB-BD31-4B8C-83A1-F6EECF244321}">
                  <p14:modId xmlns:p14="http://schemas.microsoft.com/office/powerpoint/2010/main" val="1881373520"/>
                </p:ext>
              </p:extLst>
            </p:nvPr>
          </p:nvGraphicFramePr>
          <p:xfrm>
            <a:off x="6192838" y="6219825"/>
            <a:ext cx="2339975" cy="638175"/>
          </p:xfrm>
          <a:graphic>
            <a:graphicData uri="http://schemas.openxmlformats.org/presentationml/2006/ole">
              <mc:AlternateContent xmlns:mc="http://schemas.openxmlformats.org/markup-compatibility/2006">
                <mc:Choice xmlns:v="urn:schemas-microsoft-com:vml" Requires="v">
                  <p:oleObj spid="_x0000_s213987" name="公式" r:id="rId29" imgW="1612900" imgH="508000" progId="Equation.3">
                    <p:embed/>
                  </p:oleObj>
                </mc:Choice>
                <mc:Fallback>
                  <p:oleObj name="公式" r:id="rId29" imgW="1612900" imgH="508000" progId="Equation.3">
                    <p:embed/>
                    <p:pic>
                      <p:nvPicPr>
                        <p:cNvPr id="0" name="Picture 70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192838" y="6219825"/>
                          <a:ext cx="2339975"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53" name="Rectangle 21"/>
            <p:cNvSpPr>
              <a:spLocks noChangeArrowheads="1"/>
            </p:cNvSpPr>
            <p:nvPr/>
          </p:nvSpPr>
          <p:spPr bwMode="auto">
            <a:xfrm>
              <a:off x="4211638" y="1943100"/>
              <a:ext cx="1905000" cy="366713"/>
            </a:xfrm>
            <a:prstGeom prst="rect">
              <a:avLst/>
            </a:prstGeom>
            <a:noFill/>
            <a:ln w="9525">
              <a:noFill/>
              <a:miter lim="800000"/>
              <a:headEnd/>
              <a:tailEnd/>
            </a:ln>
            <a:effectLst/>
          </p:spPr>
          <p:txBody>
            <a:bodyPr>
              <a:spAutoFit/>
            </a:bodyPr>
            <a:lstStyle/>
            <a:p>
              <a:pPr algn="ctr"/>
              <a:r>
                <a:rPr lang="zh-CN" altLang="en-US" b="1" dirty="0">
                  <a:latin typeface="Times New Roman" pitchFamily="18" charset="0"/>
                  <a:cs typeface="Times New Roman" pitchFamily="18" charset="0"/>
                </a:rPr>
                <a:t>实际接收机的</a:t>
              </a:r>
              <a:r>
                <a:rPr lang="en-US" altLang="zh-CN" b="1" i="1" dirty="0" err="1">
                  <a:latin typeface="Times New Roman" pitchFamily="18" charset="0"/>
                  <a:cs typeface="Times New Roman" pitchFamily="18" charset="0"/>
                </a:rPr>
                <a:t>P</a:t>
              </a:r>
              <a:r>
                <a:rPr lang="en-US" altLang="zh-CN" b="1" baseline="-25000" dirty="0" err="1">
                  <a:latin typeface="Times New Roman" pitchFamily="18" charset="0"/>
                  <a:cs typeface="Times New Roman" pitchFamily="18" charset="0"/>
                </a:rPr>
                <a:t>e</a:t>
              </a:r>
              <a:endParaRPr lang="en-US" altLang="zh-CN" sz="2800" b="1" baseline="-25000" dirty="0">
                <a:latin typeface="Arial" charset="0"/>
              </a:endParaRPr>
            </a:p>
          </p:txBody>
        </p:sp>
        <p:sp>
          <p:nvSpPr>
            <p:cNvPr id="69655" name="Rectangle 23"/>
            <p:cNvSpPr>
              <a:spLocks noChangeArrowheads="1"/>
            </p:cNvSpPr>
            <p:nvPr/>
          </p:nvSpPr>
          <p:spPr bwMode="auto">
            <a:xfrm>
              <a:off x="6372225" y="1943100"/>
              <a:ext cx="1860550" cy="366713"/>
            </a:xfrm>
            <a:prstGeom prst="rect">
              <a:avLst/>
            </a:prstGeom>
            <a:noFill/>
            <a:ln w="9525">
              <a:noFill/>
              <a:miter lim="800000"/>
              <a:headEnd/>
              <a:tailEnd/>
            </a:ln>
            <a:effectLst/>
          </p:spPr>
          <p:txBody>
            <a:bodyPr>
              <a:spAutoFit/>
            </a:bodyPr>
            <a:lstStyle/>
            <a:p>
              <a:pPr algn="ctr"/>
              <a:r>
                <a:rPr lang="zh-CN" altLang="en-US" b="1">
                  <a:latin typeface="Times New Roman" pitchFamily="18" charset="0"/>
                  <a:cs typeface="Times New Roman" pitchFamily="18" charset="0"/>
                </a:rPr>
                <a:t>最佳接收机的</a:t>
              </a:r>
              <a:r>
                <a:rPr lang="en-US" altLang="zh-CN" b="1" i="1">
                  <a:latin typeface="Times New Roman" pitchFamily="18" charset="0"/>
                </a:rPr>
                <a:t>P</a:t>
              </a:r>
              <a:r>
                <a:rPr lang="en-US" altLang="zh-CN" b="1" baseline="-25000">
                  <a:latin typeface="Times New Roman" pitchFamily="18" charset="0"/>
                </a:rPr>
                <a:t>e</a:t>
              </a:r>
              <a:endParaRPr lang="en-US" altLang="zh-CN" sz="2800" b="1" baseline="-25000">
                <a:latin typeface="Times New Roman" pitchFamily="18" charset="0"/>
              </a:endParaRPr>
            </a:p>
          </p:txBody>
        </p:sp>
      </p:grpSp>
      <p:sp>
        <p:nvSpPr>
          <p:cNvPr id="69658" name="Rectangle 26"/>
          <p:cNvSpPr>
            <a:spLocks noChangeArrowheads="1"/>
          </p:cNvSpPr>
          <p:nvPr/>
        </p:nvSpPr>
        <p:spPr bwMode="auto">
          <a:xfrm>
            <a:off x="1865313" y="1358900"/>
            <a:ext cx="1609725" cy="0"/>
          </a:xfrm>
          <a:prstGeom prst="rect">
            <a:avLst/>
          </a:prstGeom>
          <a:noFill/>
          <a:ln w="9525">
            <a:noFill/>
            <a:miter lim="800000"/>
            <a:headEnd/>
            <a:tailEnd/>
          </a:ln>
          <a:effectLst/>
        </p:spPr>
        <p:txBody>
          <a:bodyPr wrap="none">
            <a:spAutoFit/>
          </a:bodyPr>
          <a:lstStyle/>
          <a:p>
            <a:endParaRPr lang="zh-CN" altLang="en-US"/>
          </a:p>
        </p:txBody>
      </p:sp>
      <p:sp>
        <p:nvSpPr>
          <p:cNvPr id="69660" name="Rectangle 28"/>
          <p:cNvSpPr>
            <a:spLocks noChangeArrowheads="1"/>
          </p:cNvSpPr>
          <p:nvPr/>
        </p:nvSpPr>
        <p:spPr bwMode="auto">
          <a:xfrm>
            <a:off x="1865313" y="1358900"/>
            <a:ext cx="1876425" cy="0"/>
          </a:xfrm>
          <a:prstGeom prst="rect">
            <a:avLst/>
          </a:prstGeom>
          <a:noFill/>
          <a:ln w="9525">
            <a:noFill/>
            <a:miter lim="800000"/>
            <a:headEnd/>
            <a:tailEnd/>
          </a:ln>
          <a:effectLst/>
        </p:spPr>
        <p:txBody>
          <a:bodyPr wrap="none">
            <a:spAutoFit/>
          </a:bodyPr>
          <a:lstStyle/>
          <a:p>
            <a:endParaRPr lang="zh-CN" altLang="en-US"/>
          </a:p>
        </p:txBody>
      </p:sp>
      <p:sp>
        <p:nvSpPr>
          <p:cNvPr id="69663" name="Rectangle 31"/>
          <p:cNvSpPr>
            <a:spLocks noChangeArrowheads="1"/>
          </p:cNvSpPr>
          <p:nvPr/>
        </p:nvSpPr>
        <p:spPr bwMode="auto">
          <a:xfrm>
            <a:off x="1865313" y="1358900"/>
            <a:ext cx="1609725" cy="0"/>
          </a:xfrm>
          <a:prstGeom prst="rect">
            <a:avLst/>
          </a:prstGeom>
          <a:noFill/>
          <a:ln w="9525">
            <a:noFill/>
            <a:miter lim="800000"/>
            <a:headEnd/>
            <a:tailEnd/>
          </a:ln>
          <a:effectLst/>
        </p:spPr>
        <p:txBody>
          <a:bodyPr wrap="none">
            <a:spAutoFit/>
          </a:bodyPr>
          <a:lstStyle/>
          <a:p>
            <a:endParaRPr lang="zh-CN" altLang="en-US"/>
          </a:p>
        </p:txBody>
      </p:sp>
      <p:sp>
        <p:nvSpPr>
          <p:cNvPr id="69665" name="Rectangle 33"/>
          <p:cNvSpPr>
            <a:spLocks noChangeArrowheads="1"/>
          </p:cNvSpPr>
          <p:nvPr/>
        </p:nvSpPr>
        <p:spPr bwMode="auto">
          <a:xfrm>
            <a:off x="1865313" y="1358900"/>
            <a:ext cx="1876425" cy="0"/>
          </a:xfrm>
          <a:prstGeom prst="rect">
            <a:avLst/>
          </a:prstGeom>
          <a:noFill/>
          <a:ln w="9525">
            <a:noFill/>
            <a:miter lim="800000"/>
            <a:headEnd/>
            <a:tailEnd/>
          </a:ln>
          <a:effectLst/>
        </p:spPr>
        <p:txBody>
          <a:bodyPr wrap="none">
            <a:spAutoFit/>
          </a:bodyPr>
          <a:lstStyle/>
          <a:p>
            <a:endParaRPr lang="zh-CN" altLang="en-US"/>
          </a:p>
        </p:txBody>
      </p:sp>
      <p:sp>
        <p:nvSpPr>
          <p:cNvPr id="69668" name="Rectangle 36"/>
          <p:cNvSpPr>
            <a:spLocks noChangeArrowheads="1"/>
          </p:cNvSpPr>
          <p:nvPr/>
        </p:nvSpPr>
        <p:spPr bwMode="auto">
          <a:xfrm>
            <a:off x="1865313" y="1358900"/>
            <a:ext cx="1609725" cy="0"/>
          </a:xfrm>
          <a:prstGeom prst="rect">
            <a:avLst/>
          </a:prstGeom>
          <a:noFill/>
          <a:ln w="9525">
            <a:noFill/>
            <a:miter lim="800000"/>
            <a:headEnd/>
            <a:tailEnd/>
          </a:ln>
          <a:effectLst/>
        </p:spPr>
        <p:txBody>
          <a:bodyPr wrap="none">
            <a:spAutoFit/>
          </a:bodyPr>
          <a:lstStyle/>
          <a:p>
            <a:endParaRPr lang="zh-CN" altLang="en-US"/>
          </a:p>
        </p:txBody>
      </p:sp>
      <p:sp>
        <p:nvSpPr>
          <p:cNvPr id="69670" name="Rectangle 38"/>
          <p:cNvSpPr>
            <a:spLocks noChangeArrowheads="1"/>
          </p:cNvSpPr>
          <p:nvPr/>
        </p:nvSpPr>
        <p:spPr bwMode="auto">
          <a:xfrm>
            <a:off x="1865313" y="1358900"/>
            <a:ext cx="1876425" cy="0"/>
          </a:xfrm>
          <a:prstGeom prst="rect">
            <a:avLst/>
          </a:prstGeom>
          <a:noFill/>
          <a:ln w="9525">
            <a:noFill/>
            <a:miter lim="800000"/>
            <a:headEnd/>
            <a:tailEnd/>
          </a:ln>
          <a:effectLst/>
        </p:spPr>
        <p:txBody>
          <a:bodyPr wrap="none">
            <a:spAutoFit/>
          </a:bodyPr>
          <a:lstStyle/>
          <a:p>
            <a:endParaRPr lang="zh-CN" altLang="en-US"/>
          </a:p>
        </p:txBody>
      </p:sp>
      <p:sp>
        <p:nvSpPr>
          <p:cNvPr id="69673" name="Rectangle 41"/>
          <p:cNvSpPr>
            <a:spLocks noChangeArrowheads="1"/>
          </p:cNvSpPr>
          <p:nvPr/>
        </p:nvSpPr>
        <p:spPr bwMode="auto">
          <a:xfrm>
            <a:off x="1865313" y="1358900"/>
            <a:ext cx="1609725" cy="0"/>
          </a:xfrm>
          <a:prstGeom prst="rect">
            <a:avLst/>
          </a:prstGeom>
          <a:noFill/>
          <a:ln w="9525">
            <a:noFill/>
            <a:miter lim="800000"/>
            <a:headEnd/>
            <a:tailEnd/>
          </a:ln>
          <a:effectLst/>
        </p:spPr>
        <p:txBody>
          <a:bodyPr wrap="none">
            <a:spAutoFit/>
          </a:bodyPr>
          <a:lstStyle/>
          <a:p>
            <a:endParaRPr lang="zh-CN" altLang="en-US"/>
          </a:p>
        </p:txBody>
      </p:sp>
      <p:sp>
        <p:nvSpPr>
          <p:cNvPr id="69675" name="Rectangle 43"/>
          <p:cNvSpPr>
            <a:spLocks noChangeArrowheads="1"/>
          </p:cNvSpPr>
          <p:nvPr/>
        </p:nvSpPr>
        <p:spPr bwMode="auto">
          <a:xfrm>
            <a:off x="1865313" y="1358900"/>
            <a:ext cx="1876425" cy="0"/>
          </a:xfrm>
          <a:prstGeom prst="rect">
            <a:avLst/>
          </a:prstGeom>
          <a:noFill/>
          <a:ln w="9525">
            <a:noFill/>
            <a:miter lim="800000"/>
            <a:headEnd/>
            <a:tailEnd/>
          </a:ln>
          <a:effectLst/>
        </p:spPr>
        <p:txBody>
          <a:bodyPr wrap="none">
            <a:spAutoFit/>
          </a:bodyPr>
          <a:lstStyle/>
          <a:p>
            <a:endParaRPr lang="zh-CN" altLang="en-US"/>
          </a:p>
        </p:txBody>
      </p:sp>
      <p:sp>
        <p:nvSpPr>
          <p:cNvPr id="69678" name="Rectangle 46"/>
          <p:cNvSpPr>
            <a:spLocks noChangeArrowheads="1"/>
          </p:cNvSpPr>
          <p:nvPr/>
        </p:nvSpPr>
        <p:spPr bwMode="auto">
          <a:xfrm>
            <a:off x="1865313" y="1358900"/>
            <a:ext cx="1609725" cy="0"/>
          </a:xfrm>
          <a:prstGeom prst="rect">
            <a:avLst/>
          </a:prstGeom>
          <a:noFill/>
          <a:ln w="9525">
            <a:noFill/>
            <a:miter lim="800000"/>
            <a:headEnd/>
            <a:tailEnd/>
          </a:ln>
          <a:effectLst/>
        </p:spPr>
        <p:txBody>
          <a:bodyPr wrap="none">
            <a:spAutoFit/>
          </a:bodyPr>
          <a:lstStyle/>
          <a:p>
            <a:endParaRPr lang="zh-CN" altLang="en-US"/>
          </a:p>
        </p:txBody>
      </p:sp>
      <p:sp>
        <p:nvSpPr>
          <p:cNvPr id="69680" name="Rectangle 48"/>
          <p:cNvSpPr>
            <a:spLocks noChangeArrowheads="1"/>
          </p:cNvSpPr>
          <p:nvPr/>
        </p:nvSpPr>
        <p:spPr bwMode="auto">
          <a:xfrm>
            <a:off x="1865313" y="1358900"/>
            <a:ext cx="1876425" cy="0"/>
          </a:xfrm>
          <a:prstGeom prst="rect">
            <a:avLst/>
          </a:prstGeom>
          <a:noFill/>
          <a:ln w="9525">
            <a:noFill/>
            <a:miter lim="800000"/>
            <a:headEnd/>
            <a:tailEnd/>
          </a:ln>
          <a:effectLst/>
        </p:spPr>
        <p:txBody>
          <a:bodyPr wrap="none">
            <a:spAutoFit/>
          </a:bodyPr>
          <a:lstStyle/>
          <a:p>
            <a:endParaRPr lang="zh-CN" altLang="en-US"/>
          </a:p>
        </p:txBody>
      </p:sp>
      <p:sp>
        <p:nvSpPr>
          <p:cNvPr id="69683" name="Rectangle 51"/>
          <p:cNvSpPr>
            <a:spLocks noChangeArrowheads="1"/>
          </p:cNvSpPr>
          <p:nvPr/>
        </p:nvSpPr>
        <p:spPr bwMode="auto">
          <a:xfrm>
            <a:off x="1865313" y="1358900"/>
            <a:ext cx="1609725" cy="0"/>
          </a:xfrm>
          <a:prstGeom prst="rect">
            <a:avLst/>
          </a:prstGeom>
          <a:noFill/>
          <a:ln w="9525">
            <a:noFill/>
            <a:miter lim="800000"/>
            <a:headEnd/>
            <a:tailEnd/>
          </a:ln>
          <a:effectLst/>
        </p:spPr>
        <p:txBody>
          <a:bodyPr wrap="none">
            <a:spAutoFit/>
          </a:bodyPr>
          <a:lstStyle/>
          <a:p>
            <a:endParaRPr lang="zh-CN" altLang="en-US"/>
          </a:p>
        </p:txBody>
      </p:sp>
      <p:sp>
        <p:nvSpPr>
          <p:cNvPr id="69685" name="Rectangle 53"/>
          <p:cNvSpPr>
            <a:spLocks noChangeArrowheads="1"/>
          </p:cNvSpPr>
          <p:nvPr/>
        </p:nvSpPr>
        <p:spPr bwMode="auto">
          <a:xfrm>
            <a:off x="1865313" y="1358900"/>
            <a:ext cx="1876425" cy="0"/>
          </a:xfrm>
          <a:prstGeom prst="rect">
            <a:avLst/>
          </a:prstGeom>
          <a:noFill/>
          <a:ln w="9525">
            <a:noFill/>
            <a:miter lim="800000"/>
            <a:headEnd/>
            <a:tailEnd/>
          </a:ln>
          <a:effectLst/>
        </p:spPr>
        <p:txBody>
          <a:bodyPr wrap="none">
            <a:spAutoFit/>
          </a:bodyPr>
          <a:lstStyle/>
          <a:p>
            <a:endParaRPr lang="zh-CN" altLang="en-US"/>
          </a:p>
        </p:txBody>
      </p:sp>
    </p:spTree>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第</a:t>
            </a:r>
            <a:r>
              <a:rPr lang="en-US" altLang="zh-CN" sz="3600" dirty="0" smtClean="0"/>
              <a:t>10</a:t>
            </a:r>
            <a:r>
              <a:rPr lang="zh-CN" altLang="en-US" sz="3600" dirty="0" smtClean="0"/>
              <a:t>章 数字信号最佳接收</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10.1 </a:t>
            </a:r>
            <a:r>
              <a:rPr lang="zh-CN" altLang="en-US" dirty="0" smtClean="0"/>
              <a:t>数字信号的统计特性</a:t>
            </a:r>
          </a:p>
          <a:p>
            <a:r>
              <a:rPr lang="en-US" altLang="zh-CN" dirty="0" smtClean="0"/>
              <a:t>10.2 </a:t>
            </a:r>
            <a:r>
              <a:rPr lang="zh-CN" altLang="en-US" dirty="0" smtClean="0"/>
              <a:t>数字信号的最佳接收</a:t>
            </a:r>
          </a:p>
          <a:p>
            <a:r>
              <a:rPr lang="en-US" altLang="zh-CN" dirty="0" smtClean="0"/>
              <a:t>10.3 </a:t>
            </a:r>
            <a:r>
              <a:rPr lang="zh-CN" altLang="en-US" dirty="0" smtClean="0"/>
              <a:t>确知数字信号的最佳接收机</a:t>
            </a:r>
          </a:p>
          <a:p>
            <a:r>
              <a:rPr lang="en-US" altLang="zh-CN" dirty="0" smtClean="0"/>
              <a:t>10.4 </a:t>
            </a:r>
            <a:r>
              <a:rPr lang="zh-CN" altLang="en-US" dirty="0" smtClean="0"/>
              <a:t>确知数字信号最佳接收的误码率</a:t>
            </a:r>
          </a:p>
          <a:p>
            <a:r>
              <a:rPr lang="en-US" altLang="zh-CN" dirty="0" smtClean="0"/>
              <a:t>10.5 </a:t>
            </a:r>
            <a:r>
              <a:rPr lang="zh-CN" altLang="en-US" dirty="0" smtClean="0"/>
              <a:t>随相数字信号的最佳接收</a:t>
            </a:r>
            <a:endParaRPr lang="en-US" altLang="zh-CN" dirty="0" smtClean="0"/>
          </a:p>
          <a:p>
            <a:r>
              <a:rPr lang="en-US" altLang="zh-CN" dirty="0" smtClean="0"/>
              <a:t>10.6 </a:t>
            </a:r>
            <a:r>
              <a:rPr lang="zh-CN" altLang="en-US" dirty="0" smtClean="0"/>
              <a:t>起伏数字信号的最佳接收</a:t>
            </a:r>
          </a:p>
          <a:p>
            <a:r>
              <a:rPr lang="en-US" altLang="zh-CN" dirty="0" smtClean="0"/>
              <a:t>10.7 </a:t>
            </a:r>
            <a:r>
              <a:rPr lang="zh-CN" altLang="en-US" dirty="0" smtClean="0"/>
              <a:t>实际接收机和最佳接收机的性能比较</a:t>
            </a:r>
          </a:p>
          <a:p>
            <a:r>
              <a:rPr lang="en-US" altLang="zh-CN" dirty="0" smtClean="0">
                <a:solidFill>
                  <a:srgbClr val="FF0000"/>
                </a:solidFill>
              </a:rPr>
              <a:t>10.8 </a:t>
            </a:r>
            <a:r>
              <a:rPr lang="zh-CN" altLang="en-US" dirty="0" smtClean="0">
                <a:solidFill>
                  <a:srgbClr val="FF0000"/>
                </a:solidFill>
              </a:rPr>
              <a:t>数字信号的匹配滤波接收法</a:t>
            </a:r>
          </a:p>
          <a:p>
            <a:r>
              <a:rPr lang="en-US" altLang="zh-CN" dirty="0" smtClean="0"/>
              <a:t>10.9 </a:t>
            </a:r>
            <a:r>
              <a:rPr lang="zh-CN" altLang="en-US" dirty="0" smtClean="0"/>
              <a:t>最佳基带传输系统</a:t>
            </a:r>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56</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zh-CN" dirty="0"/>
              <a:t>10.8 </a:t>
            </a:r>
            <a:r>
              <a:rPr lang="zh-CN" altLang="en-US" dirty="0"/>
              <a:t>数字信号的匹配滤波接收法</a:t>
            </a:r>
          </a:p>
        </p:txBody>
      </p:sp>
      <p:sp>
        <p:nvSpPr>
          <p:cNvPr id="70659" name="Rectangle 3"/>
          <p:cNvSpPr>
            <a:spLocks noGrp="1" noChangeArrowheads="1"/>
          </p:cNvSpPr>
          <p:nvPr>
            <p:ph type="body" idx="1"/>
          </p:nvPr>
        </p:nvSpPr>
        <p:spPr/>
        <p:txBody>
          <a:bodyPr/>
          <a:lstStyle/>
          <a:p>
            <a:r>
              <a:rPr lang="zh-CN" altLang="en-US" dirty="0" smtClean="0">
                <a:solidFill>
                  <a:srgbClr val="0000FF"/>
                </a:solidFill>
              </a:rPr>
              <a:t>什么是匹配滤波器？ </a:t>
            </a:r>
          </a:p>
          <a:p>
            <a:pPr lvl="1"/>
            <a:r>
              <a:rPr lang="zh-CN" altLang="en-US" dirty="0" smtClean="0"/>
              <a:t>用线性滤波器对接收信号滤波时，使抽样时刻上</a:t>
            </a:r>
            <a:r>
              <a:rPr lang="zh-CN" altLang="en-US" dirty="0" smtClean="0">
                <a:solidFill>
                  <a:srgbClr val="0000FF"/>
                </a:solidFill>
              </a:rPr>
              <a:t>输出信号噪声比最大</a:t>
            </a:r>
            <a:r>
              <a:rPr lang="zh-CN" altLang="en-US" dirty="0" smtClean="0"/>
              <a:t>的线性滤波器称为</a:t>
            </a:r>
            <a:r>
              <a:rPr lang="zh-CN" altLang="en-US" dirty="0" smtClean="0">
                <a:solidFill>
                  <a:srgbClr val="0000FF"/>
                </a:solidFill>
              </a:rPr>
              <a:t>匹配滤波器</a:t>
            </a:r>
            <a:r>
              <a:rPr lang="zh-CN" altLang="en-US" dirty="0" smtClean="0"/>
              <a:t>。</a:t>
            </a:r>
          </a:p>
          <a:p>
            <a:r>
              <a:rPr lang="zh-CN" altLang="en-US" dirty="0" smtClean="0">
                <a:solidFill>
                  <a:srgbClr val="0000FF"/>
                </a:solidFill>
              </a:rPr>
              <a:t>假设条件</a:t>
            </a:r>
            <a:r>
              <a:rPr lang="zh-CN" altLang="en-US" dirty="0" smtClean="0"/>
              <a:t>：</a:t>
            </a:r>
          </a:p>
          <a:p>
            <a:pPr lvl="1"/>
            <a:r>
              <a:rPr lang="zh-CN" altLang="en-US" dirty="0" smtClean="0"/>
              <a:t>设：接收滤波器的传输函数为</a:t>
            </a:r>
            <a:r>
              <a:rPr lang="en-US" altLang="zh-CN" i="1" dirty="0"/>
              <a:t>H</a:t>
            </a:r>
            <a:r>
              <a:rPr lang="en-US" altLang="zh-CN" dirty="0"/>
              <a:t>(</a:t>
            </a:r>
            <a:r>
              <a:rPr lang="en-US" altLang="zh-CN" i="1" dirty="0"/>
              <a:t>f</a:t>
            </a:r>
            <a:r>
              <a:rPr lang="en-US" altLang="zh-CN" dirty="0"/>
              <a:t>)</a:t>
            </a:r>
            <a:r>
              <a:rPr lang="zh-CN" altLang="en-US" dirty="0"/>
              <a:t>，冲激响应为</a:t>
            </a:r>
            <a:r>
              <a:rPr lang="en-US" altLang="zh-CN" i="1" dirty="0"/>
              <a:t>h</a:t>
            </a:r>
            <a:r>
              <a:rPr lang="en-US" altLang="zh-CN" dirty="0"/>
              <a:t>(</a:t>
            </a:r>
            <a:r>
              <a:rPr lang="en-US" altLang="zh-CN" i="1" dirty="0"/>
              <a:t>t</a:t>
            </a:r>
            <a:r>
              <a:rPr lang="en-US" altLang="zh-CN" dirty="0"/>
              <a:t>)</a:t>
            </a:r>
            <a:r>
              <a:rPr lang="zh-CN" altLang="en-US" dirty="0"/>
              <a:t>，滤波器输入码元</a:t>
            </a:r>
            <a:r>
              <a:rPr lang="en-US" altLang="zh-CN" i="1" dirty="0"/>
              <a:t>s</a:t>
            </a:r>
            <a:r>
              <a:rPr lang="en-US" altLang="zh-CN" dirty="0"/>
              <a:t>(</a:t>
            </a:r>
            <a:r>
              <a:rPr lang="en-US" altLang="zh-CN" i="1" dirty="0"/>
              <a:t>t</a:t>
            </a:r>
            <a:r>
              <a:rPr lang="en-US" altLang="zh-CN" dirty="0"/>
              <a:t>)</a:t>
            </a:r>
            <a:r>
              <a:rPr lang="zh-CN" altLang="en-US" dirty="0"/>
              <a:t>的持续时间为</a:t>
            </a:r>
            <a:r>
              <a:rPr lang="en-US" altLang="zh-CN" i="1" dirty="0" err="1"/>
              <a:t>T</a:t>
            </a:r>
            <a:r>
              <a:rPr lang="en-US" altLang="zh-CN" i="1" baseline="-25000" dirty="0" err="1"/>
              <a:t>s</a:t>
            </a:r>
            <a:r>
              <a:rPr lang="zh-CN" altLang="en-US" dirty="0"/>
              <a:t>，信号和噪声之和</a:t>
            </a:r>
            <a:r>
              <a:rPr lang="en-US" altLang="zh-CN" i="1" dirty="0"/>
              <a:t>r</a:t>
            </a:r>
            <a:r>
              <a:rPr lang="en-US" altLang="zh-CN" dirty="0"/>
              <a:t>(</a:t>
            </a:r>
            <a:r>
              <a:rPr lang="en-US" altLang="zh-CN" i="1" dirty="0"/>
              <a:t>t</a:t>
            </a:r>
            <a:r>
              <a:rPr lang="en-US" altLang="zh-CN" dirty="0"/>
              <a:t>)</a:t>
            </a:r>
            <a:r>
              <a:rPr lang="zh-CN" altLang="en-US" dirty="0" smtClean="0"/>
              <a:t>为</a:t>
            </a:r>
          </a:p>
          <a:p>
            <a:pPr lvl="1"/>
            <a:endParaRPr lang="zh-CN" altLang="en-US" dirty="0" smtClean="0"/>
          </a:p>
          <a:p>
            <a:pPr lvl="1"/>
            <a:r>
              <a:rPr lang="zh-CN" altLang="en-US" dirty="0" smtClean="0"/>
              <a:t>	式中，</a:t>
            </a:r>
            <a:r>
              <a:rPr lang="en-US" altLang="zh-CN" dirty="0" smtClean="0"/>
              <a:t>s(t) </a:t>
            </a:r>
            <a:r>
              <a:rPr lang="zh-CN" altLang="en-US" dirty="0" smtClean="0"/>
              <a:t>－ 信号码元，</a:t>
            </a:r>
          </a:p>
          <a:p>
            <a:pPr lvl="1"/>
            <a:r>
              <a:rPr lang="zh-CN" altLang="en-US" dirty="0" smtClean="0"/>
              <a:t>	  	 </a:t>
            </a:r>
            <a:r>
              <a:rPr lang="en-US" altLang="zh-CN" dirty="0" smtClean="0"/>
              <a:t>n(t) </a:t>
            </a:r>
            <a:r>
              <a:rPr lang="zh-CN" altLang="en-US" dirty="0" smtClean="0"/>
              <a:t>－ 高斯白噪声；</a:t>
            </a:r>
            <a:endParaRPr lang="zh-CN" altLang="en-US" dirty="0"/>
          </a:p>
        </p:txBody>
      </p:sp>
      <p:sp>
        <p:nvSpPr>
          <p:cNvPr id="6" name="灯片编号占位符 5"/>
          <p:cNvSpPr>
            <a:spLocks noGrp="1"/>
          </p:cNvSpPr>
          <p:nvPr>
            <p:ph type="sldNum" sz="quarter" idx="12"/>
          </p:nvPr>
        </p:nvSpPr>
        <p:spPr/>
        <p:txBody>
          <a:bodyPr/>
          <a:lstStyle/>
          <a:p>
            <a:fld id="{D2DE3379-677E-43E9-BD4F-50E07D8C5A8A}" type="slidenum">
              <a:rPr lang="en-US" altLang="zh-CN" smtClean="0"/>
              <a:pPr/>
              <a:t>57</a:t>
            </a:fld>
            <a:endParaRPr lang="en-US" altLang="zh-CN"/>
          </a:p>
        </p:txBody>
      </p:sp>
      <p:sp>
        <p:nvSpPr>
          <p:cNvPr id="70661" name="Rectangle 5"/>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0660" name="Object 4"/>
          <p:cNvGraphicFramePr>
            <a:graphicFrameLocks noChangeAspect="1"/>
          </p:cNvGraphicFramePr>
          <p:nvPr/>
        </p:nvGraphicFramePr>
        <p:xfrm>
          <a:off x="2555776" y="4293096"/>
          <a:ext cx="4772025" cy="508000"/>
        </p:xfrm>
        <a:graphic>
          <a:graphicData uri="http://schemas.openxmlformats.org/presentationml/2006/ole">
            <mc:AlternateContent xmlns:mc="http://schemas.openxmlformats.org/markup-compatibility/2006">
              <mc:Choice xmlns:v="urn:schemas-microsoft-com:vml" Requires="v">
                <p:oleObj spid="_x0000_s214087" name="公式" r:id="rId3" imgW="2146300" imgH="228600" progId="Equation.3">
                  <p:embed/>
                </p:oleObj>
              </mc:Choice>
              <mc:Fallback>
                <p:oleObj name="公式" r:id="rId3" imgW="2146300" imgH="228600" progId="Equation.3">
                  <p:embed/>
                  <p:pic>
                    <p:nvPicPr>
                      <p:cNvPr id="0" name="Picture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4293096"/>
                        <a:ext cx="4772025"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659">
                                            <p:txEl>
                                              <p:pRg st="1" end="1"/>
                                            </p:txEl>
                                          </p:spTgt>
                                        </p:tgtEl>
                                        <p:attrNameLst>
                                          <p:attrName>style.visibility</p:attrName>
                                        </p:attrNameLst>
                                      </p:cBhvr>
                                      <p:to>
                                        <p:strVal val="visible"/>
                                      </p:to>
                                    </p:set>
                                    <p:anim calcmode="lin" valueType="num">
                                      <p:cBhvr additive="base">
                                        <p:cTn id="7" dur="500" fill="hold"/>
                                        <p:tgtEl>
                                          <p:spTgt spid="7065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6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0659">
                                            <p:txEl>
                                              <p:pRg st="2" end="2"/>
                                            </p:txEl>
                                          </p:spTgt>
                                        </p:tgtEl>
                                        <p:attrNameLst>
                                          <p:attrName>style.visibility</p:attrName>
                                        </p:attrNameLst>
                                      </p:cBhvr>
                                      <p:to>
                                        <p:strVal val="visible"/>
                                      </p:to>
                                    </p:set>
                                    <p:anim calcmode="lin" valueType="num">
                                      <p:cBhvr additive="base">
                                        <p:cTn id="13" dur="500" fill="hold"/>
                                        <p:tgtEl>
                                          <p:spTgt spid="7065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0659">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0659">
                                            <p:txEl>
                                              <p:pRg st="3" end="3"/>
                                            </p:txEl>
                                          </p:spTgt>
                                        </p:tgtEl>
                                        <p:attrNameLst>
                                          <p:attrName>style.visibility</p:attrName>
                                        </p:attrNameLst>
                                      </p:cBhvr>
                                      <p:to>
                                        <p:strVal val="visible"/>
                                      </p:to>
                                    </p:set>
                                    <p:anim calcmode="lin" valueType="num">
                                      <p:cBhvr additive="base">
                                        <p:cTn id="17" dur="500" fill="hold"/>
                                        <p:tgtEl>
                                          <p:spTgt spid="7065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0659">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0660"/>
                                        </p:tgtEl>
                                        <p:attrNameLst>
                                          <p:attrName>style.visibility</p:attrName>
                                        </p:attrNameLst>
                                      </p:cBhvr>
                                      <p:to>
                                        <p:strVal val="visible"/>
                                      </p:to>
                                    </p:set>
                                    <p:anim calcmode="lin" valueType="num">
                                      <p:cBhvr additive="base">
                                        <p:cTn id="21" dur="500" fill="hold"/>
                                        <p:tgtEl>
                                          <p:spTgt spid="70660"/>
                                        </p:tgtEl>
                                        <p:attrNameLst>
                                          <p:attrName>ppt_x</p:attrName>
                                        </p:attrNameLst>
                                      </p:cBhvr>
                                      <p:tavLst>
                                        <p:tav tm="0">
                                          <p:val>
                                            <p:strVal val="#ppt_x"/>
                                          </p:val>
                                        </p:tav>
                                        <p:tav tm="100000">
                                          <p:val>
                                            <p:strVal val="#ppt_x"/>
                                          </p:val>
                                        </p:tav>
                                      </p:tavLst>
                                    </p:anim>
                                    <p:anim calcmode="lin" valueType="num">
                                      <p:cBhvr additive="base">
                                        <p:cTn id="22" dur="500" fill="hold"/>
                                        <p:tgtEl>
                                          <p:spTgt spid="70660"/>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0659">
                                            <p:txEl>
                                              <p:pRg st="5" end="5"/>
                                            </p:txEl>
                                          </p:spTgt>
                                        </p:tgtEl>
                                        <p:attrNameLst>
                                          <p:attrName>style.visibility</p:attrName>
                                        </p:attrNameLst>
                                      </p:cBhvr>
                                      <p:to>
                                        <p:strVal val="visible"/>
                                      </p:to>
                                    </p:set>
                                    <p:anim calcmode="lin" valueType="num">
                                      <p:cBhvr additive="base">
                                        <p:cTn id="25" dur="500" fill="hold"/>
                                        <p:tgtEl>
                                          <p:spTgt spid="7065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0659">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0659">
                                            <p:txEl>
                                              <p:pRg st="6" end="6"/>
                                            </p:txEl>
                                          </p:spTgt>
                                        </p:tgtEl>
                                        <p:attrNameLst>
                                          <p:attrName>style.visibility</p:attrName>
                                        </p:attrNameLst>
                                      </p:cBhvr>
                                      <p:to>
                                        <p:strVal val="visible"/>
                                      </p:to>
                                    </p:set>
                                    <p:anim calcmode="lin" valueType="num">
                                      <p:cBhvr additive="base">
                                        <p:cTn id="29" dur="500" fill="hold"/>
                                        <p:tgtEl>
                                          <p:spTgt spid="70659">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065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endParaRPr lang="zh-CN" altLang="en-US" dirty="0"/>
          </a:p>
        </p:txBody>
      </p:sp>
      <p:sp>
        <p:nvSpPr>
          <p:cNvPr id="71683" name="Rectangle 3"/>
          <p:cNvSpPr>
            <a:spLocks noGrp="1" noChangeArrowheads="1"/>
          </p:cNvSpPr>
          <p:nvPr>
            <p:ph type="body" idx="1"/>
          </p:nvPr>
        </p:nvSpPr>
        <p:spPr>
          <a:xfrm>
            <a:off x="539552" y="1196752"/>
            <a:ext cx="8064896" cy="5328592"/>
          </a:xfrm>
        </p:spPr>
        <p:txBody>
          <a:bodyPr>
            <a:normAutofit/>
          </a:bodyPr>
          <a:lstStyle/>
          <a:p>
            <a:r>
              <a:rPr lang="zh-CN" altLang="en-US" dirty="0" smtClean="0"/>
              <a:t>并设：信号码元</a:t>
            </a:r>
            <a:r>
              <a:rPr lang="en-US" altLang="zh-CN" i="1" dirty="0"/>
              <a:t>s</a:t>
            </a:r>
            <a:r>
              <a:rPr lang="en-US" altLang="zh-CN" dirty="0"/>
              <a:t>(</a:t>
            </a:r>
            <a:r>
              <a:rPr lang="en-US" altLang="zh-CN" i="1" dirty="0"/>
              <a:t>t</a:t>
            </a:r>
            <a:r>
              <a:rPr lang="en-US" altLang="zh-CN" dirty="0"/>
              <a:t>)</a:t>
            </a:r>
            <a:r>
              <a:rPr lang="zh-CN" altLang="en-US" dirty="0"/>
              <a:t>的频谱密度函数为</a:t>
            </a:r>
            <a:r>
              <a:rPr lang="en-US" altLang="zh-CN" i="1" dirty="0"/>
              <a:t>S</a:t>
            </a:r>
            <a:r>
              <a:rPr lang="en-US" altLang="zh-CN" dirty="0"/>
              <a:t>(</a:t>
            </a:r>
            <a:r>
              <a:rPr lang="en-US" altLang="zh-CN" i="1" dirty="0"/>
              <a:t>f</a:t>
            </a:r>
            <a:r>
              <a:rPr lang="en-US" altLang="zh-CN" dirty="0"/>
              <a:t>)</a:t>
            </a:r>
            <a:r>
              <a:rPr lang="zh-CN" altLang="en-US" dirty="0"/>
              <a:t>，噪声</a:t>
            </a:r>
            <a:r>
              <a:rPr lang="en-US" altLang="zh-CN" i="1" dirty="0"/>
              <a:t>n</a:t>
            </a:r>
            <a:r>
              <a:rPr lang="en-US" altLang="zh-CN" dirty="0"/>
              <a:t>(</a:t>
            </a:r>
            <a:r>
              <a:rPr lang="en-US" altLang="zh-CN" i="1" dirty="0"/>
              <a:t>t</a:t>
            </a:r>
            <a:r>
              <a:rPr lang="en-US" altLang="zh-CN" dirty="0"/>
              <a:t>)</a:t>
            </a:r>
            <a:r>
              <a:rPr lang="zh-CN" altLang="en-US" dirty="0"/>
              <a:t>的双边功率谱密度为</a:t>
            </a:r>
            <a:r>
              <a:rPr lang="en-US" altLang="zh-CN" i="1" dirty="0" err="1"/>
              <a:t>P</a:t>
            </a:r>
            <a:r>
              <a:rPr lang="en-US" altLang="zh-CN" i="1" baseline="-25000" dirty="0" err="1"/>
              <a:t>n</a:t>
            </a:r>
            <a:r>
              <a:rPr lang="en-US" altLang="zh-CN" i="1" dirty="0"/>
              <a:t>(f) = n</a:t>
            </a:r>
            <a:r>
              <a:rPr lang="en-US" altLang="zh-CN" i="1" baseline="-25000" dirty="0"/>
              <a:t>0</a:t>
            </a:r>
            <a:r>
              <a:rPr lang="en-US" altLang="zh-CN" i="1" dirty="0"/>
              <a:t>/2</a:t>
            </a:r>
            <a:r>
              <a:rPr lang="zh-CN" altLang="en-US" dirty="0"/>
              <a:t>，</a:t>
            </a:r>
            <a:r>
              <a:rPr lang="en-US" altLang="zh-CN" i="1" dirty="0"/>
              <a:t>n</a:t>
            </a:r>
            <a:r>
              <a:rPr lang="en-US" altLang="zh-CN" i="1" baseline="-25000" dirty="0"/>
              <a:t>0</a:t>
            </a:r>
            <a:r>
              <a:rPr lang="zh-CN" altLang="en-US" dirty="0"/>
              <a:t>为噪声单边功率谱密度。 </a:t>
            </a:r>
          </a:p>
          <a:p>
            <a:r>
              <a:rPr lang="zh-CN" altLang="en-US" dirty="0">
                <a:solidFill>
                  <a:srgbClr val="0000FF"/>
                </a:solidFill>
              </a:rPr>
              <a:t>输出电压</a:t>
            </a:r>
          </a:p>
          <a:p>
            <a:pPr lvl="1">
              <a:lnSpc>
                <a:spcPct val="110000"/>
              </a:lnSpc>
            </a:pPr>
            <a:r>
              <a:rPr lang="zh-CN" altLang="en-US" dirty="0"/>
              <a:t>假定滤波器是</a:t>
            </a:r>
            <a:r>
              <a:rPr lang="zh-CN" altLang="en-US" dirty="0">
                <a:solidFill>
                  <a:srgbClr val="0000FF"/>
                </a:solidFill>
              </a:rPr>
              <a:t>线性</a:t>
            </a:r>
            <a:r>
              <a:rPr lang="zh-CN" altLang="en-US" dirty="0"/>
              <a:t>的，根据</a:t>
            </a:r>
            <a:r>
              <a:rPr lang="zh-CN" altLang="en-US" dirty="0">
                <a:solidFill>
                  <a:srgbClr val="0000FF"/>
                </a:solidFill>
              </a:rPr>
              <a:t>线性电路叠加定理</a:t>
            </a:r>
            <a:r>
              <a:rPr lang="zh-CN" altLang="en-US" dirty="0"/>
              <a:t>，当滤波器输入电压</a:t>
            </a:r>
            <a:r>
              <a:rPr lang="en-US" altLang="zh-CN" i="1" dirty="0"/>
              <a:t>r(t)</a:t>
            </a:r>
            <a:r>
              <a:rPr lang="zh-CN" altLang="en-US" dirty="0"/>
              <a:t>中包括信号和噪声两部分时，滤波器的输出电压</a:t>
            </a:r>
            <a:r>
              <a:rPr lang="en-US" altLang="zh-CN" i="1" dirty="0"/>
              <a:t>y(t)</a:t>
            </a:r>
            <a:r>
              <a:rPr lang="zh-CN" altLang="en-US" dirty="0"/>
              <a:t>中也包含相应的输出信号</a:t>
            </a:r>
            <a:r>
              <a:rPr lang="en-US" altLang="zh-CN" i="1" dirty="0"/>
              <a:t>s</a:t>
            </a:r>
            <a:r>
              <a:rPr lang="en-US" altLang="zh-CN" i="1" baseline="-25000" dirty="0"/>
              <a:t>o</a:t>
            </a:r>
            <a:r>
              <a:rPr lang="en-US" altLang="zh-CN" i="1" dirty="0"/>
              <a:t>(t)</a:t>
            </a:r>
            <a:r>
              <a:rPr lang="zh-CN" altLang="en-US" dirty="0"/>
              <a:t>和输出噪声</a:t>
            </a:r>
            <a:r>
              <a:rPr lang="en-US" altLang="zh-CN" i="1" dirty="0"/>
              <a:t>n</a:t>
            </a:r>
            <a:r>
              <a:rPr lang="en-US" altLang="zh-CN" i="1" baseline="-25000" dirty="0"/>
              <a:t>o</a:t>
            </a:r>
            <a:r>
              <a:rPr lang="en-US" altLang="zh-CN" dirty="0"/>
              <a:t>(</a:t>
            </a:r>
            <a:r>
              <a:rPr lang="en-US" altLang="zh-CN" i="1" dirty="0"/>
              <a:t>t</a:t>
            </a:r>
            <a:r>
              <a:rPr lang="en-US" altLang="zh-CN" dirty="0"/>
              <a:t>)</a:t>
            </a:r>
            <a:r>
              <a:rPr lang="zh-CN" altLang="en-US" dirty="0" smtClean="0"/>
              <a:t>两部分，即</a:t>
            </a:r>
          </a:p>
          <a:p>
            <a:pPr lvl="1"/>
            <a:endParaRPr lang="en-US" altLang="zh-CN" dirty="0" smtClean="0"/>
          </a:p>
          <a:p>
            <a:pPr lvl="1"/>
            <a:endParaRPr lang="zh-CN" altLang="en-US" dirty="0" smtClean="0"/>
          </a:p>
          <a:p>
            <a:pPr lvl="1"/>
            <a:r>
              <a:rPr lang="zh-CN" altLang="en-US" dirty="0" smtClean="0"/>
              <a:t>	式中</a:t>
            </a:r>
            <a:endParaRPr lang="zh-CN" altLang="en-US" dirty="0"/>
          </a:p>
        </p:txBody>
      </p:sp>
      <p:sp>
        <p:nvSpPr>
          <p:cNvPr id="8" name="灯片编号占位符 5"/>
          <p:cNvSpPr>
            <a:spLocks noGrp="1"/>
          </p:cNvSpPr>
          <p:nvPr>
            <p:ph type="sldNum" sz="quarter" idx="12"/>
          </p:nvPr>
        </p:nvSpPr>
        <p:spPr/>
        <p:txBody>
          <a:bodyPr/>
          <a:lstStyle/>
          <a:p>
            <a:fld id="{06386DF9-FD4C-451D-8589-44AA8AF5CAE2}" type="slidenum">
              <a:rPr lang="en-US" altLang="zh-CN" smtClean="0"/>
              <a:pPr/>
              <a:t>58</a:t>
            </a:fld>
            <a:endParaRPr lang="en-US" altLang="zh-CN"/>
          </a:p>
        </p:txBody>
      </p:sp>
      <p:sp>
        <p:nvSpPr>
          <p:cNvPr id="71685" name="Rectangle 5"/>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1684" name="Object 4"/>
          <p:cNvGraphicFramePr>
            <a:graphicFrameLocks noChangeAspect="1"/>
          </p:cNvGraphicFramePr>
          <p:nvPr>
            <p:extLst>
              <p:ext uri="{D42A27DB-BD31-4B8C-83A1-F6EECF244321}">
                <p14:modId xmlns:p14="http://schemas.microsoft.com/office/powerpoint/2010/main" val="1526350011"/>
              </p:ext>
            </p:extLst>
          </p:nvPr>
        </p:nvGraphicFramePr>
        <p:xfrm>
          <a:off x="4644008" y="5157192"/>
          <a:ext cx="2626502" cy="504056"/>
        </p:xfrm>
        <a:graphic>
          <a:graphicData uri="http://schemas.openxmlformats.org/presentationml/2006/ole">
            <mc:AlternateContent xmlns:mc="http://schemas.openxmlformats.org/markup-compatibility/2006">
              <mc:Choice xmlns:v="urn:schemas-microsoft-com:vml" Requires="v">
                <p:oleObj spid="_x0000_s215200" name="Equation" r:id="rId3" imgW="1193800" imgH="228600" progId="Equation.DSMT4">
                  <p:embed/>
                </p:oleObj>
              </mc:Choice>
              <mc:Fallback>
                <p:oleObj name="Equation" r:id="rId3" imgW="1193800" imgH="228600" progId="Equation.DSMT4">
                  <p:embed/>
                  <p:pic>
                    <p:nvPicPr>
                      <p:cNvPr id="0" name="Picture 1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5157192"/>
                        <a:ext cx="2626502"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87" name="Rectangle 7"/>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1686" name="Object 6"/>
          <p:cNvGraphicFramePr>
            <a:graphicFrameLocks noChangeAspect="1"/>
          </p:cNvGraphicFramePr>
          <p:nvPr>
            <p:extLst>
              <p:ext uri="{D42A27DB-BD31-4B8C-83A1-F6EECF244321}">
                <p14:modId xmlns:p14="http://schemas.microsoft.com/office/powerpoint/2010/main" val="2778836"/>
              </p:ext>
            </p:extLst>
          </p:nvPr>
        </p:nvGraphicFramePr>
        <p:xfrm>
          <a:off x="2411760" y="5924426"/>
          <a:ext cx="3240360" cy="602704"/>
        </p:xfrm>
        <a:graphic>
          <a:graphicData uri="http://schemas.openxmlformats.org/presentationml/2006/ole">
            <mc:AlternateContent xmlns:mc="http://schemas.openxmlformats.org/markup-compatibility/2006">
              <mc:Choice xmlns:v="urn:schemas-microsoft-com:vml" Requires="v">
                <p:oleObj spid="_x0000_s215201" name="公式" r:id="rId5" imgW="1790700" imgH="330200" progId="Equation.3">
                  <p:embed/>
                </p:oleObj>
              </mc:Choice>
              <mc:Fallback>
                <p:oleObj name="公式" r:id="rId5" imgW="1790700" imgH="330200" progId="Equation.3">
                  <p:embed/>
                  <p:pic>
                    <p:nvPicPr>
                      <p:cNvPr id="0" name="Picture 1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760" y="5924426"/>
                        <a:ext cx="3240360" cy="6027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142" name="Object 102"/>
          <p:cNvGraphicFramePr>
            <a:graphicFrameLocks noChangeAspect="1"/>
          </p:cNvGraphicFramePr>
          <p:nvPr/>
        </p:nvGraphicFramePr>
        <p:xfrm>
          <a:off x="1331640" y="5157192"/>
          <a:ext cx="2343150" cy="452438"/>
        </p:xfrm>
        <a:graphic>
          <a:graphicData uri="http://schemas.openxmlformats.org/presentationml/2006/ole">
            <mc:AlternateContent xmlns:mc="http://schemas.openxmlformats.org/markup-compatibility/2006">
              <mc:Choice xmlns:v="urn:schemas-microsoft-com:vml" Requires="v">
                <p:oleObj spid="_x0000_s215202" name="Equation" r:id="rId7" imgW="1054080" imgH="203040" progId="Equation.DSMT4">
                  <p:embed/>
                </p:oleObj>
              </mc:Choice>
              <mc:Fallback>
                <p:oleObj name="Equation" r:id="rId7" imgW="1054080" imgH="203040" progId="Equation.DSMT4">
                  <p:embed/>
                  <p:pic>
                    <p:nvPicPr>
                      <p:cNvPr id="0" name="Picture 10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640" y="5157192"/>
                        <a:ext cx="2343150"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右箭头 9"/>
          <p:cNvSpPr/>
          <p:nvPr/>
        </p:nvSpPr>
        <p:spPr>
          <a:xfrm>
            <a:off x="3851920" y="5157192"/>
            <a:ext cx="504056" cy="504056"/>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683">
                                            <p:txEl>
                                              <p:pRg st="1" end="1"/>
                                            </p:txEl>
                                          </p:spTgt>
                                        </p:tgtEl>
                                        <p:attrNameLst>
                                          <p:attrName>style.visibility</p:attrName>
                                        </p:attrNameLst>
                                      </p:cBhvr>
                                      <p:to>
                                        <p:strVal val="visible"/>
                                      </p:to>
                                    </p:set>
                                    <p:anim calcmode="lin" valueType="num">
                                      <p:cBhvr additive="base">
                                        <p:cTn id="7" dur="500" fill="hold"/>
                                        <p:tgtEl>
                                          <p:spTgt spid="716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8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1683">
                                            <p:txEl>
                                              <p:pRg st="2" end="2"/>
                                            </p:txEl>
                                          </p:spTgt>
                                        </p:tgtEl>
                                        <p:attrNameLst>
                                          <p:attrName>style.visibility</p:attrName>
                                        </p:attrNameLst>
                                      </p:cBhvr>
                                      <p:to>
                                        <p:strVal val="visible"/>
                                      </p:to>
                                    </p:set>
                                    <p:anim calcmode="lin" valueType="num">
                                      <p:cBhvr additive="base">
                                        <p:cTn id="11" dur="500" fill="hold"/>
                                        <p:tgtEl>
                                          <p:spTgt spid="7168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68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15142"/>
                                        </p:tgtEl>
                                        <p:attrNameLst>
                                          <p:attrName>style.visibility</p:attrName>
                                        </p:attrNameLst>
                                      </p:cBhvr>
                                      <p:to>
                                        <p:strVal val="visible"/>
                                      </p:to>
                                    </p:set>
                                    <p:anim calcmode="lin" valueType="num">
                                      <p:cBhvr additive="base">
                                        <p:cTn id="15" dur="500" fill="hold"/>
                                        <p:tgtEl>
                                          <p:spTgt spid="215142"/>
                                        </p:tgtEl>
                                        <p:attrNameLst>
                                          <p:attrName>ppt_x</p:attrName>
                                        </p:attrNameLst>
                                      </p:cBhvr>
                                      <p:tavLst>
                                        <p:tav tm="0">
                                          <p:val>
                                            <p:strVal val="#ppt_x"/>
                                          </p:val>
                                        </p:tav>
                                        <p:tav tm="100000">
                                          <p:val>
                                            <p:strVal val="#ppt_x"/>
                                          </p:val>
                                        </p:tav>
                                      </p:tavLst>
                                    </p:anim>
                                    <p:anim calcmode="lin" valueType="num">
                                      <p:cBhvr additive="base">
                                        <p:cTn id="16" dur="500" fill="hold"/>
                                        <p:tgtEl>
                                          <p:spTgt spid="21514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1684"/>
                                        </p:tgtEl>
                                        <p:attrNameLst>
                                          <p:attrName>style.visibility</p:attrName>
                                        </p:attrNameLst>
                                      </p:cBhvr>
                                      <p:to>
                                        <p:strVal val="visible"/>
                                      </p:to>
                                    </p:set>
                                    <p:anim calcmode="lin" valueType="num">
                                      <p:cBhvr additive="base">
                                        <p:cTn id="19" dur="500" fill="hold"/>
                                        <p:tgtEl>
                                          <p:spTgt spid="71684"/>
                                        </p:tgtEl>
                                        <p:attrNameLst>
                                          <p:attrName>ppt_x</p:attrName>
                                        </p:attrNameLst>
                                      </p:cBhvr>
                                      <p:tavLst>
                                        <p:tav tm="0">
                                          <p:val>
                                            <p:strVal val="#ppt_x"/>
                                          </p:val>
                                        </p:tav>
                                        <p:tav tm="100000">
                                          <p:val>
                                            <p:strVal val="#ppt_x"/>
                                          </p:val>
                                        </p:tav>
                                      </p:tavLst>
                                    </p:anim>
                                    <p:anim calcmode="lin" valueType="num">
                                      <p:cBhvr additive="base">
                                        <p:cTn id="20" dur="500" fill="hold"/>
                                        <p:tgtEl>
                                          <p:spTgt spid="7168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71683">
                                            <p:txEl>
                                              <p:pRg st="5" end="5"/>
                                            </p:txEl>
                                          </p:spTgt>
                                        </p:tgtEl>
                                        <p:attrNameLst>
                                          <p:attrName>style.visibility</p:attrName>
                                        </p:attrNameLst>
                                      </p:cBhvr>
                                      <p:to>
                                        <p:strVal val="visible"/>
                                      </p:to>
                                    </p:set>
                                    <p:anim calcmode="lin" valueType="num">
                                      <p:cBhvr additive="base">
                                        <p:cTn id="28" dur="500" fill="hold"/>
                                        <p:tgtEl>
                                          <p:spTgt spid="71683">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1683">
                                            <p:txEl>
                                              <p:pRg st="5" end="5"/>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71686"/>
                                        </p:tgtEl>
                                        <p:attrNameLst>
                                          <p:attrName>style.visibility</p:attrName>
                                        </p:attrNameLst>
                                      </p:cBhvr>
                                      <p:to>
                                        <p:strVal val="visible"/>
                                      </p:to>
                                    </p:set>
                                    <p:anim calcmode="lin" valueType="num">
                                      <p:cBhvr additive="base">
                                        <p:cTn id="32" dur="500" fill="hold"/>
                                        <p:tgtEl>
                                          <p:spTgt spid="71686"/>
                                        </p:tgtEl>
                                        <p:attrNameLst>
                                          <p:attrName>ppt_x</p:attrName>
                                        </p:attrNameLst>
                                      </p:cBhvr>
                                      <p:tavLst>
                                        <p:tav tm="0">
                                          <p:val>
                                            <p:strVal val="#ppt_x"/>
                                          </p:val>
                                        </p:tav>
                                        <p:tav tm="100000">
                                          <p:val>
                                            <p:strVal val="#ppt_x"/>
                                          </p:val>
                                        </p:tav>
                                      </p:tavLst>
                                    </p:anim>
                                    <p:anim calcmode="lin" valueType="num">
                                      <p:cBhvr additive="base">
                                        <p:cTn id="33" dur="500" fill="hold"/>
                                        <p:tgtEl>
                                          <p:spTgt spid="716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endParaRPr lang="zh-CN" altLang="en-US" dirty="0"/>
          </a:p>
        </p:txBody>
      </p:sp>
      <p:sp>
        <p:nvSpPr>
          <p:cNvPr id="72707" name="Rectangle 3"/>
          <p:cNvSpPr>
            <a:spLocks noGrp="1" noChangeArrowheads="1"/>
          </p:cNvSpPr>
          <p:nvPr>
            <p:ph type="body" idx="1"/>
          </p:nvPr>
        </p:nvSpPr>
        <p:spPr/>
        <p:txBody>
          <a:bodyPr/>
          <a:lstStyle/>
          <a:p>
            <a:r>
              <a:rPr lang="zh-CN" altLang="en-US" dirty="0" smtClean="0">
                <a:solidFill>
                  <a:srgbClr val="0000FF"/>
                </a:solidFill>
              </a:rPr>
              <a:t>输出噪声功率</a:t>
            </a:r>
          </a:p>
          <a:p>
            <a:pPr lvl="1"/>
            <a:r>
              <a:rPr lang="zh-CN" altLang="en-US" dirty="0" smtClean="0"/>
              <a:t>由</a:t>
            </a:r>
          </a:p>
          <a:p>
            <a:pPr lvl="1">
              <a:lnSpc>
                <a:spcPct val="130000"/>
              </a:lnSpc>
            </a:pPr>
            <a:r>
              <a:rPr lang="zh-CN" altLang="en-US" dirty="0" smtClean="0"/>
              <a:t>这时的输出噪声功率</a:t>
            </a:r>
            <a:r>
              <a:rPr lang="en-US" altLang="zh-CN" sz="2600" i="1" dirty="0"/>
              <a:t>N</a:t>
            </a:r>
            <a:r>
              <a:rPr lang="en-US" altLang="zh-CN" sz="2600" i="1" baseline="-25000" dirty="0"/>
              <a:t>o</a:t>
            </a:r>
            <a:r>
              <a:rPr lang="zh-CN" altLang="en-US" sz="2600" dirty="0"/>
              <a:t>等于</a:t>
            </a:r>
          </a:p>
          <a:p>
            <a:pPr lvl="1">
              <a:lnSpc>
                <a:spcPct val="110000"/>
              </a:lnSpc>
              <a:buFont typeface="Wingdings" pitchFamily="2" charset="2"/>
              <a:buNone/>
            </a:pPr>
            <a:endParaRPr lang="zh-CN" altLang="en-US" dirty="0"/>
          </a:p>
          <a:p>
            <a:pPr>
              <a:lnSpc>
                <a:spcPct val="110000"/>
              </a:lnSpc>
            </a:pPr>
            <a:r>
              <a:rPr lang="zh-CN" altLang="en-US" dirty="0">
                <a:solidFill>
                  <a:srgbClr val="0000FF"/>
                </a:solidFill>
              </a:rPr>
              <a:t>输出信噪比</a:t>
            </a:r>
          </a:p>
          <a:p>
            <a:pPr lvl="1">
              <a:lnSpc>
                <a:spcPct val="110000"/>
              </a:lnSpc>
            </a:pPr>
            <a:r>
              <a:rPr lang="zh-CN" altLang="en-US" sz="2600" dirty="0"/>
              <a:t>在抽样时刻</a:t>
            </a:r>
            <a:r>
              <a:rPr lang="en-US" altLang="zh-CN" sz="2600" i="1" dirty="0"/>
              <a:t>t</a:t>
            </a:r>
            <a:r>
              <a:rPr lang="en-US" altLang="zh-CN" sz="2600" i="1" baseline="-25000" dirty="0"/>
              <a:t>0</a:t>
            </a:r>
            <a:r>
              <a:rPr lang="zh-CN" altLang="en-US" dirty="0" smtClean="0"/>
              <a:t>上，输出信号瞬时功率与噪声平均功率之比为</a:t>
            </a:r>
            <a:endParaRPr lang="zh-CN" altLang="en-US" dirty="0"/>
          </a:p>
        </p:txBody>
      </p:sp>
      <p:sp>
        <p:nvSpPr>
          <p:cNvPr id="9" name="灯片编号占位符 5"/>
          <p:cNvSpPr>
            <a:spLocks noGrp="1"/>
          </p:cNvSpPr>
          <p:nvPr>
            <p:ph type="sldNum" sz="quarter" idx="12"/>
          </p:nvPr>
        </p:nvSpPr>
        <p:spPr/>
        <p:txBody>
          <a:bodyPr/>
          <a:lstStyle/>
          <a:p>
            <a:fld id="{07A6BF71-36B5-414F-BDD1-773D674A0A1D}" type="slidenum">
              <a:rPr lang="en-US" altLang="zh-CN" smtClean="0"/>
              <a:pPr/>
              <a:t>59</a:t>
            </a:fld>
            <a:endParaRPr lang="en-US" altLang="zh-CN"/>
          </a:p>
        </p:txBody>
      </p:sp>
      <p:graphicFrame>
        <p:nvGraphicFramePr>
          <p:cNvPr id="72708" name="Object 4"/>
          <p:cNvGraphicFramePr>
            <a:graphicFrameLocks noChangeAspect="1"/>
          </p:cNvGraphicFramePr>
          <p:nvPr/>
        </p:nvGraphicFramePr>
        <p:xfrm>
          <a:off x="1763688" y="1772816"/>
          <a:ext cx="5086350" cy="503238"/>
        </p:xfrm>
        <a:graphic>
          <a:graphicData uri="http://schemas.openxmlformats.org/presentationml/2006/ole">
            <mc:AlternateContent xmlns:mc="http://schemas.openxmlformats.org/markup-compatibility/2006">
              <mc:Choice xmlns:v="urn:schemas-microsoft-com:vml" Requires="v">
                <p:oleObj spid="_x0000_s216273" name="公式" r:id="rId3" imgW="2794000" imgH="279400" progId="Equation.3">
                  <p:embed/>
                </p:oleObj>
              </mc:Choice>
              <mc:Fallback>
                <p:oleObj name="公式" r:id="rId3" imgW="2794000" imgH="279400" progId="Equation.3">
                  <p:embed/>
                  <p:pic>
                    <p:nvPicPr>
                      <p:cNvPr id="0" name="Picture 1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1772816"/>
                        <a:ext cx="508635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11" name="Rectangle 7"/>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2710" name="Object 6"/>
          <p:cNvGraphicFramePr>
            <a:graphicFrameLocks noChangeAspect="1"/>
          </p:cNvGraphicFramePr>
          <p:nvPr/>
        </p:nvGraphicFramePr>
        <p:xfrm>
          <a:off x="1763688" y="2780928"/>
          <a:ext cx="4725988" cy="728662"/>
        </p:xfrm>
        <a:graphic>
          <a:graphicData uri="http://schemas.openxmlformats.org/presentationml/2006/ole">
            <mc:AlternateContent xmlns:mc="http://schemas.openxmlformats.org/markup-compatibility/2006">
              <mc:Choice xmlns:v="urn:schemas-microsoft-com:vml" Requires="v">
                <p:oleObj spid="_x0000_s216274" name="公式" r:id="rId5" imgW="2654300" imgH="406400" progId="Equation.3">
                  <p:embed/>
                </p:oleObj>
              </mc:Choice>
              <mc:Fallback>
                <p:oleObj name="公式" r:id="rId5" imgW="2654300" imgH="406400" progId="Equation.3">
                  <p:embed/>
                  <p:pic>
                    <p:nvPicPr>
                      <p:cNvPr id="0" name="Picture 1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688" y="2780928"/>
                        <a:ext cx="4725988" cy="728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13" name="Rectangle 9"/>
          <p:cNvSpPr>
            <a:spLocks noChangeArrowheads="1"/>
          </p:cNvSpPr>
          <p:nvPr/>
        </p:nvSpPr>
        <p:spPr bwMode="auto">
          <a:xfrm>
            <a:off x="0" y="30289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2712" name="Object 8"/>
          <p:cNvGraphicFramePr>
            <a:graphicFrameLocks noChangeAspect="1"/>
          </p:cNvGraphicFramePr>
          <p:nvPr/>
        </p:nvGraphicFramePr>
        <p:xfrm>
          <a:off x="2051720" y="4869160"/>
          <a:ext cx="4545012" cy="1474787"/>
        </p:xfrm>
        <a:graphic>
          <a:graphicData uri="http://schemas.openxmlformats.org/presentationml/2006/ole">
            <mc:AlternateContent xmlns:mc="http://schemas.openxmlformats.org/markup-compatibility/2006">
              <mc:Choice xmlns:v="urn:schemas-microsoft-com:vml" Requires="v">
                <p:oleObj spid="_x0000_s216275" name="公式" r:id="rId7" imgW="2463800" imgH="800100" progId="Equation.3">
                  <p:embed/>
                </p:oleObj>
              </mc:Choice>
              <mc:Fallback>
                <p:oleObj name="公式" r:id="rId7" imgW="2463800" imgH="800100" progId="Equation.3">
                  <p:embed/>
                  <p:pic>
                    <p:nvPicPr>
                      <p:cNvPr id="0" name="Picture 1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720" y="4869160"/>
                        <a:ext cx="4545012" cy="1474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2707">
                                            <p:txEl>
                                              <p:pRg st="1" end="1"/>
                                            </p:txEl>
                                          </p:spTgt>
                                        </p:tgtEl>
                                        <p:attrNameLst>
                                          <p:attrName>style.visibility</p:attrName>
                                        </p:attrNameLst>
                                      </p:cBhvr>
                                      <p:to>
                                        <p:strVal val="visible"/>
                                      </p:to>
                                    </p:set>
                                    <p:anim calcmode="lin" valueType="num">
                                      <p:cBhvr additive="base">
                                        <p:cTn id="7" dur="500" fill="hold"/>
                                        <p:tgtEl>
                                          <p:spTgt spid="7270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70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2708"/>
                                        </p:tgtEl>
                                        <p:attrNameLst>
                                          <p:attrName>style.visibility</p:attrName>
                                        </p:attrNameLst>
                                      </p:cBhvr>
                                      <p:to>
                                        <p:strVal val="visible"/>
                                      </p:to>
                                    </p:set>
                                    <p:anim calcmode="lin" valueType="num">
                                      <p:cBhvr additive="base">
                                        <p:cTn id="11" dur="500" fill="hold"/>
                                        <p:tgtEl>
                                          <p:spTgt spid="72708"/>
                                        </p:tgtEl>
                                        <p:attrNameLst>
                                          <p:attrName>ppt_x</p:attrName>
                                        </p:attrNameLst>
                                      </p:cBhvr>
                                      <p:tavLst>
                                        <p:tav tm="0">
                                          <p:val>
                                            <p:strVal val="#ppt_x"/>
                                          </p:val>
                                        </p:tav>
                                        <p:tav tm="100000">
                                          <p:val>
                                            <p:strVal val="#ppt_x"/>
                                          </p:val>
                                        </p:tav>
                                      </p:tavLst>
                                    </p:anim>
                                    <p:anim calcmode="lin" valueType="num">
                                      <p:cBhvr additive="base">
                                        <p:cTn id="12" dur="500" fill="hold"/>
                                        <p:tgtEl>
                                          <p:spTgt spid="7270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2707">
                                            <p:txEl>
                                              <p:pRg st="2" end="2"/>
                                            </p:txEl>
                                          </p:spTgt>
                                        </p:tgtEl>
                                        <p:attrNameLst>
                                          <p:attrName>style.visibility</p:attrName>
                                        </p:attrNameLst>
                                      </p:cBhvr>
                                      <p:to>
                                        <p:strVal val="visible"/>
                                      </p:to>
                                    </p:set>
                                    <p:anim calcmode="lin" valueType="num">
                                      <p:cBhvr additive="base">
                                        <p:cTn id="17" dur="500" fill="hold"/>
                                        <p:tgtEl>
                                          <p:spTgt spid="7270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270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2710"/>
                                        </p:tgtEl>
                                        <p:attrNameLst>
                                          <p:attrName>style.visibility</p:attrName>
                                        </p:attrNameLst>
                                      </p:cBhvr>
                                      <p:to>
                                        <p:strVal val="visible"/>
                                      </p:to>
                                    </p:set>
                                    <p:anim calcmode="lin" valueType="num">
                                      <p:cBhvr additive="base">
                                        <p:cTn id="21" dur="500" fill="hold"/>
                                        <p:tgtEl>
                                          <p:spTgt spid="72710"/>
                                        </p:tgtEl>
                                        <p:attrNameLst>
                                          <p:attrName>ppt_x</p:attrName>
                                        </p:attrNameLst>
                                      </p:cBhvr>
                                      <p:tavLst>
                                        <p:tav tm="0">
                                          <p:val>
                                            <p:strVal val="#ppt_x"/>
                                          </p:val>
                                        </p:tav>
                                        <p:tav tm="100000">
                                          <p:val>
                                            <p:strVal val="#ppt_x"/>
                                          </p:val>
                                        </p:tav>
                                      </p:tavLst>
                                    </p:anim>
                                    <p:anim calcmode="lin" valueType="num">
                                      <p:cBhvr additive="base">
                                        <p:cTn id="22" dur="500" fill="hold"/>
                                        <p:tgtEl>
                                          <p:spTgt spid="727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2707">
                                            <p:txEl>
                                              <p:pRg st="4" end="4"/>
                                            </p:txEl>
                                          </p:spTgt>
                                        </p:tgtEl>
                                        <p:attrNameLst>
                                          <p:attrName>style.visibility</p:attrName>
                                        </p:attrNameLst>
                                      </p:cBhvr>
                                      <p:to>
                                        <p:strVal val="visible"/>
                                      </p:to>
                                    </p:set>
                                    <p:anim calcmode="lin" valueType="num">
                                      <p:cBhvr additive="base">
                                        <p:cTn id="27" dur="500" fill="hold"/>
                                        <p:tgtEl>
                                          <p:spTgt spid="7270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2707">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2707">
                                            <p:txEl>
                                              <p:pRg st="5" end="5"/>
                                            </p:txEl>
                                          </p:spTgt>
                                        </p:tgtEl>
                                        <p:attrNameLst>
                                          <p:attrName>style.visibility</p:attrName>
                                        </p:attrNameLst>
                                      </p:cBhvr>
                                      <p:to>
                                        <p:strVal val="visible"/>
                                      </p:to>
                                    </p:set>
                                    <p:anim calcmode="lin" valueType="num">
                                      <p:cBhvr additive="base">
                                        <p:cTn id="31" dur="500" fill="hold"/>
                                        <p:tgtEl>
                                          <p:spTgt spid="7270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2707">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2712"/>
                                        </p:tgtEl>
                                        <p:attrNameLst>
                                          <p:attrName>style.visibility</p:attrName>
                                        </p:attrNameLst>
                                      </p:cBhvr>
                                      <p:to>
                                        <p:strVal val="visible"/>
                                      </p:to>
                                    </p:set>
                                    <p:anim calcmode="lin" valueType="num">
                                      <p:cBhvr additive="base">
                                        <p:cTn id="35" dur="500" fill="hold"/>
                                        <p:tgtEl>
                                          <p:spTgt spid="72712"/>
                                        </p:tgtEl>
                                        <p:attrNameLst>
                                          <p:attrName>ppt_x</p:attrName>
                                        </p:attrNameLst>
                                      </p:cBhvr>
                                      <p:tavLst>
                                        <p:tav tm="0">
                                          <p:val>
                                            <p:strVal val="#ppt_x"/>
                                          </p:val>
                                        </p:tav>
                                        <p:tav tm="100000">
                                          <p:val>
                                            <p:strVal val="#ppt_x"/>
                                          </p:val>
                                        </p:tav>
                                      </p:tavLst>
                                    </p:anim>
                                    <p:anim calcmode="lin" valueType="num">
                                      <p:cBhvr additive="base">
                                        <p:cTn id="36" dur="500" fill="hold"/>
                                        <p:tgtEl>
                                          <p:spTgt spid="727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endParaRPr lang="zh-CN" altLang="en-US" dirty="0"/>
          </a:p>
        </p:txBody>
      </p:sp>
      <p:sp>
        <p:nvSpPr>
          <p:cNvPr id="25603" name="Rectangle 3"/>
          <p:cNvSpPr>
            <a:spLocks noGrp="1" noChangeArrowheads="1"/>
          </p:cNvSpPr>
          <p:nvPr>
            <p:ph type="body" idx="1"/>
          </p:nvPr>
        </p:nvSpPr>
        <p:spPr/>
        <p:txBody>
          <a:bodyPr>
            <a:normAutofit/>
          </a:bodyPr>
          <a:lstStyle/>
          <a:p>
            <a:r>
              <a:rPr lang="zh-CN" altLang="en-US" dirty="0" smtClean="0"/>
              <a:t>每个</a:t>
            </a:r>
            <a:r>
              <a:rPr lang="zh-CN" altLang="en-US" dirty="0" smtClean="0">
                <a:solidFill>
                  <a:srgbClr val="0000FF"/>
                </a:solidFill>
              </a:rPr>
              <a:t>噪声电压抽样值</a:t>
            </a:r>
            <a:r>
              <a:rPr lang="en-US" altLang="zh-CN" i="1" dirty="0" err="1" smtClean="0">
                <a:solidFill>
                  <a:srgbClr val="0000FF"/>
                </a:solidFill>
                <a:sym typeface="Symbol" pitchFamily="18" charset="2"/>
              </a:rPr>
              <a:t>n</a:t>
            </a:r>
            <a:r>
              <a:rPr lang="en-US" altLang="zh-CN" i="1" baseline="-25000" dirty="0" err="1" smtClean="0">
                <a:solidFill>
                  <a:srgbClr val="0000FF"/>
                </a:solidFill>
              </a:rPr>
              <a:t>i</a:t>
            </a:r>
            <a:r>
              <a:rPr lang="zh-CN" altLang="en-US" dirty="0" smtClean="0"/>
              <a:t>都是</a:t>
            </a:r>
            <a:r>
              <a:rPr lang="zh-CN" altLang="en-US" dirty="0" smtClean="0">
                <a:solidFill>
                  <a:srgbClr val="0000FF"/>
                </a:solidFill>
              </a:rPr>
              <a:t>正态分布</a:t>
            </a:r>
            <a:r>
              <a:rPr lang="zh-CN" altLang="en-US" dirty="0" smtClean="0"/>
              <a:t>的随机变量，其一维概率密度为</a:t>
            </a:r>
          </a:p>
          <a:p>
            <a:pPr lvl="4"/>
            <a:endParaRPr lang="zh-CN" altLang="en-US" dirty="0" smtClean="0"/>
          </a:p>
          <a:p>
            <a:pPr lvl="3"/>
            <a:endParaRPr lang="zh-CN" altLang="en-US" dirty="0" smtClean="0"/>
          </a:p>
          <a:p>
            <a:pPr lvl="1">
              <a:lnSpc>
                <a:spcPct val="120000"/>
              </a:lnSpc>
              <a:buFont typeface="Wingdings" pitchFamily="2" charset="2"/>
              <a:buNone/>
            </a:pPr>
            <a:r>
              <a:rPr lang="zh-CN" altLang="en-US" dirty="0" smtClean="0"/>
              <a:t>	式中，</a:t>
            </a:r>
            <a:r>
              <a:rPr lang="zh-CN" altLang="en-US" i="1" dirty="0" smtClean="0">
                <a:sym typeface="Symbol" pitchFamily="18" charset="2"/>
              </a:rPr>
              <a:t> </a:t>
            </a:r>
            <a:r>
              <a:rPr lang="en-US" altLang="zh-CN" i="1" baseline="-25000" dirty="0" smtClean="0"/>
              <a:t>n</a:t>
            </a:r>
            <a:r>
              <a:rPr lang="en-US" altLang="zh-CN" i="1" dirty="0" smtClean="0"/>
              <a:t>  </a:t>
            </a:r>
            <a:r>
              <a:rPr lang="zh-CN" altLang="en-US" i="1" dirty="0" smtClean="0"/>
              <a:t>－ </a:t>
            </a:r>
            <a:r>
              <a:rPr lang="zh-CN" altLang="en-US" dirty="0" smtClean="0"/>
              <a:t>噪声的标准偏差；</a:t>
            </a:r>
            <a:endParaRPr lang="zh-CN" altLang="en-US" i="1" dirty="0" smtClean="0">
              <a:sym typeface="Symbol" pitchFamily="18" charset="2"/>
            </a:endParaRPr>
          </a:p>
          <a:p>
            <a:pPr lvl="1">
              <a:lnSpc>
                <a:spcPct val="120000"/>
              </a:lnSpc>
              <a:buFont typeface="Wingdings" pitchFamily="2" charset="2"/>
              <a:buNone/>
            </a:pPr>
            <a:r>
              <a:rPr lang="zh-CN" altLang="en-US" i="1" dirty="0" smtClean="0">
                <a:sym typeface="Symbol" pitchFamily="18" charset="2"/>
              </a:rPr>
              <a:t>		 </a:t>
            </a:r>
            <a:r>
              <a:rPr lang="zh-CN" altLang="en-US" i="1" baseline="-25000" dirty="0" smtClean="0">
                <a:sym typeface="Symbol" pitchFamily="18" charset="2"/>
              </a:rPr>
              <a:t>           </a:t>
            </a:r>
            <a:r>
              <a:rPr lang="zh-CN" altLang="en-US" i="1" dirty="0" smtClean="0">
                <a:sym typeface="Symbol" pitchFamily="18" charset="2"/>
              </a:rPr>
              <a:t></a:t>
            </a:r>
            <a:r>
              <a:rPr lang="en-US" altLang="zh-CN" i="1" baseline="-25000" dirty="0" smtClean="0"/>
              <a:t>n</a:t>
            </a:r>
            <a:r>
              <a:rPr lang="en-US" altLang="zh-CN" baseline="30000" dirty="0" smtClean="0"/>
              <a:t>2</a:t>
            </a:r>
            <a:r>
              <a:rPr lang="en-US" altLang="zh-CN" dirty="0" smtClean="0"/>
              <a:t> </a:t>
            </a:r>
            <a:r>
              <a:rPr lang="zh-CN" altLang="en-US" i="1" dirty="0" smtClean="0"/>
              <a:t>－</a:t>
            </a:r>
            <a:r>
              <a:rPr lang="zh-CN" altLang="en-US" dirty="0" smtClean="0"/>
              <a:t> 噪声的方差，即噪声平均功率；</a:t>
            </a:r>
            <a:endParaRPr lang="zh-CN" altLang="en-US" i="1" dirty="0" smtClean="0"/>
          </a:p>
          <a:p>
            <a:pPr lvl="1">
              <a:lnSpc>
                <a:spcPct val="120000"/>
              </a:lnSpc>
              <a:buFont typeface="Wingdings" pitchFamily="2" charset="2"/>
              <a:buNone/>
            </a:pPr>
            <a:r>
              <a:rPr lang="zh-CN" altLang="en-US" i="1" dirty="0" smtClean="0"/>
              <a:t>		          </a:t>
            </a:r>
            <a:r>
              <a:rPr lang="en-US" altLang="zh-CN" i="1" dirty="0" err="1" smtClean="0"/>
              <a:t>i</a:t>
            </a:r>
            <a:r>
              <a:rPr lang="en-US" altLang="zh-CN" dirty="0" smtClean="0"/>
              <a:t> </a:t>
            </a:r>
            <a:r>
              <a:rPr lang="zh-CN" altLang="en-US" dirty="0" smtClean="0"/>
              <a:t>＝</a:t>
            </a:r>
            <a:r>
              <a:rPr lang="en-US" altLang="zh-CN" dirty="0" smtClean="0"/>
              <a:t>1</a:t>
            </a:r>
            <a:r>
              <a:rPr lang="zh-CN" altLang="en-US" dirty="0" smtClean="0"/>
              <a:t>，</a:t>
            </a:r>
            <a:r>
              <a:rPr lang="en-US" altLang="zh-CN" dirty="0" smtClean="0"/>
              <a:t>2</a:t>
            </a:r>
            <a:r>
              <a:rPr lang="zh-CN" altLang="en-US" dirty="0" smtClean="0"/>
              <a:t>，</a:t>
            </a:r>
            <a:r>
              <a:rPr lang="en-US" altLang="zh-CN" dirty="0" smtClean="0"/>
              <a:t>…</a:t>
            </a:r>
            <a:r>
              <a:rPr lang="zh-CN" altLang="en-US" dirty="0" smtClean="0"/>
              <a:t>，</a:t>
            </a:r>
            <a:r>
              <a:rPr lang="en-US" altLang="zh-CN" i="1" dirty="0" smtClean="0"/>
              <a:t>k </a:t>
            </a:r>
            <a:r>
              <a:rPr lang="zh-CN" altLang="en-US" dirty="0" smtClean="0"/>
              <a:t>。</a:t>
            </a:r>
          </a:p>
          <a:p>
            <a:r>
              <a:rPr lang="zh-CN" altLang="en-US" dirty="0" smtClean="0"/>
              <a:t>设接收噪声电压</a:t>
            </a:r>
            <a:r>
              <a:rPr lang="en-US" altLang="zh-CN" i="1" dirty="0" smtClean="0"/>
              <a:t>n(t)</a:t>
            </a:r>
            <a:r>
              <a:rPr lang="zh-CN" altLang="en-US" dirty="0" smtClean="0"/>
              <a:t>的</a:t>
            </a:r>
            <a:r>
              <a:rPr lang="en-US" altLang="zh-CN" dirty="0" smtClean="0"/>
              <a:t>k</a:t>
            </a:r>
            <a:r>
              <a:rPr lang="zh-CN" altLang="en-US" dirty="0" smtClean="0"/>
              <a:t>个抽样值</a:t>
            </a:r>
            <a:r>
              <a:rPr lang="en-US" altLang="zh-CN" dirty="0" smtClean="0"/>
              <a:t>(</a:t>
            </a:r>
            <a:r>
              <a:rPr lang="zh-CN" altLang="en-US" dirty="0" smtClean="0"/>
              <a:t>一个码元持续时间内</a:t>
            </a:r>
            <a:r>
              <a:rPr lang="en-US" altLang="zh-CN" dirty="0" smtClean="0"/>
              <a:t>)</a:t>
            </a:r>
            <a:r>
              <a:rPr lang="zh-CN" altLang="en-US" dirty="0" smtClean="0"/>
              <a:t>的</a:t>
            </a:r>
            <a:r>
              <a:rPr lang="en-US" altLang="zh-CN" dirty="0" smtClean="0"/>
              <a:t>k</a:t>
            </a:r>
            <a:r>
              <a:rPr lang="zh-CN" altLang="en-US" dirty="0" smtClean="0"/>
              <a:t>维联合概率密度函数为</a:t>
            </a:r>
          </a:p>
          <a:p>
            <a:pPr lvl="1"/>
            <a:endParaRPr lang="zh-CN" altLang="en-US" dirty="0"/>
          </a:p>
        </p:txBody>
      </p:sp>
      <p:sp>
        <p:nvSpPr>
          <p:cNvPr id="8" name="灯片编号占位符 5"/>
          <p:cNvSpPr>
            <a:spLocks noGrp="1"/>
          </p:cNvSpPr>
          <p:nvPr>
            <p:ph type="sldNum" sz="quarter" idx="12"/>
          </p:nvPr>
        </p:nvSpPr>
        <p:spPr/>
        <p:txBody>
          <a:bodyPr/>
          <a:lstStyle/>
          <a:p>
            <a:fld id="{22F08666-55AC-43CB-91BF-AF6CCFF0E204}" type="slidenum">
              <a:rPr lang="en-US" altLang="zh-CN" smtClean="0"/>
              <a:pPr/>
              <a:t>6</a:t>
            </a:fld>
            <a:endParaRPr lang="en-US" altLang="zh-CN"/>
          </a:p>
        </p:txBody>
      </p:sp>
      <p:sp>
        <p:nvSpPr>
          <p:cNvPr id="25605" name="Rectangle 5"/>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5604" name="Object 4"/>
          <p:cNvGraphicFramePr>
            <a:graphicFrameLocks noChangeAspect="1"/>
          </p:cNvGraphicFramePr>
          <p:nvPr>
            <p:extLst>
              <p:ext uri="{D42A27DB-BD31-4B8C-83A1-F6EECF244321}">
                <p14:modId xmlns:p14="http://schemas.microsoft.com/office/powerpoint/2010/main" val="3448584179"/>
              </p:ext>
            </p:extLst>
          </p:nvPr>
        </p:nvGraphicFramePr>
        <p:xfrm>
          <a:off x="3779911" y="1772816"/>
          <a:ext cx="3505665" cy="936104"/>
        </p:xfrm>
        <a:graphic>
          <a:graphicData uri="http://schemas.openxmlformats.org/presentationml/2006/ole">
            <mc:AlternateContent xmlns:mc="http://schemas.openxmlformats.org/markup-compatibility/2006">
              <mc:Choice xmlns:v="urn:schemas-microsoft-com:vml" Requires="v">
                <p:oleObj spid="_x0000_s174218" name="公式" r:id="rId3" imgW="1816100" imgH="482600" progId="Equation.3">
                  <p:embed/>
                </p:oleObj>
              </mc:Choice>
              <mc:Fallback>
                <p:oleObj name="公式" r:id="rId3" imgW="1816100" imgH="482600" progId="Equation.3">
                  <p:embed/>
                  <p:pic>
                    <p:nvPicPr>
                      <p:cNvPr id="0" name="Picture 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1" y="1772816"/>
                        <a:ext cx="3505665" cy="936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7" name="Rectangle 7"/>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5606" name="Object 6"/>
          <p:cNvGraphicFramePr>
            <a:graphicFrameLocks noChangeAspect="1"/>
          </p:cNvGraphicFramePr>
          <p:nvPr>
            <p:extLst>
              <p:ext uri="{D42A27DB-BD31-4B8C-83A1-F6EECF244321}">
                <p14:modId xmlns:p14="http://schemas.microsoft.com/office/powerpoint/2010/main" val="738758720"/>
              </p:ext>
            </p:extLst>
          </p:nvPr>
        </p:nvGraphicFramePr>
        <p:xfrm>
          <a:off x="6228184" y="5229200"/>
          <a:ext cx="2289911" cy="504056"/>
        </p:xfrm>
        <a:graphic>
          <a:graphicData uri="http://schemas.openxmlformats.org/presentationml/2006/ole">
            <mc:AlternateContent xmlns:mc="http://schemas.openxmlformats.org/markup-compatibility/2006">
              <mc:Choice xmlns:v="urn:schemas-microsoft-com:vml" Requires="v">
                <p:oleObj spid="_x0000_s174219" name="公式" r:id="rId5" imgW="1040948" imgH="228501" progId="Equation.3">
                  <p:embed/>
                </p:oleObj>
              </mc:Choice>
              <mc:Fallback>
                <p:oleObj name="公式" r:id="rId5" imgW="1040948" imgH="228501" progId="Equation.3">
                  <p:embed/>
                  <p:pic>
                    <p:nvPicPr>
                      <p:cNvPr id="0" name="Picture 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8184" y="5229200"/>
                        <a:ext cx="2289911"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3">
                                            <p:txEl>
                                              <p:pRg st="6" end="6"/>
                                            </p:txEl>
                                          </p:spTgt>
                                        </p:tgtEl>
                                        <p:attrNameLst>
                                          <p:attrName>style.visibility</p:attrName>
                                        </p:attrNameLst>
                                      </p:cBhvr>
                                      <p:to>
                                        <p:strVal val="visible"/>
                                      </p:to>
                                    </p:set>
                                    <p:anim calcmode="lin" valueType="num">
                                      <p:cBhvr additive="base">
                                        <p:cTn id="7" dur="500" fill="hold"/>
                                        <p:tgtEl>
                                          <p:spTgt spid="2560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606"/>
                                        </p:tgtEl>
                                        <p:attrNameLst>
                                          <p:attrName>style.visibility</p:attrName>
                                        </p:attrNameLst>
                                      </p:cBhvr>
                                      <p:to>
                                        <p:strVal val="visible"/>
                                      </p:to>
                                    </p:set>
                                    <p:anim calcmode="lin" valueType="num">
                                      <p:cBhvr additive="base">
                                        <p:cTn id="11" dur="500" fill="hold"/>
                                        <p:tgtEl>
                                          <p:spTgt spid="25606"/>
                                        </p:tgtEl>
                                        <p:attrNameLst>
                                          <p:attrName>ppt_x</p:attrName>
                                        </p:attrNameLst>
                                      </p:cBhvr>
                                      <p:tavLst>
                                        <p:tav tm="0">
                                          <p:val>
                                            <p:strVal val="#ppt_x"/>
                                          </p:val>
                                        </p:tav>
                                        <p:tav tm="100000">
                                          <p:val>
                                            <p:strVal val="#ppt_x"/>
                                          </p:val>
                                        </p:tav>
                                      </p:tavLst>
                                    </p:anim>
                                    <p:anim calcmode="lin" valueType="num">
                                      <p:cBhvr additive="base">
                                        <p:cTn id="12" dur="500" fill="hold"/>
                                        <p:tgtEl>
                                          <p:spTgt spid="256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dirty="0" smtClean="0">
                <a:solidFill>
                  <a:srgbClr val="0000FF"/>
                </a:solidFill>
              </a:rPr>
              <a:t>求匹配滤波器</a:t>
            </a:r>
            <a:r>
              <a:rPr lang="zh-CN" altLang="en-US" dirty="0">
                <a:solidFill>
                  <a:srgbClr val="0000FF"/>
                </a:solidFill>
              </a:rPr>
              <a:t>的传输特性</a:t>
            </a:r>
          </a:p>
        </p:txBody>
      </p:sp>
      <p:sp>
        <p:nvSpPr>
          <p:cNvPr id="73731" name="Rectangle 3"/>
          <p:cNvSpPr>
            <a:spLocks noGrp="1" noChangeArrowheads="1"/>
          </p:cNvSpPr>
          <p:nvPr>
            <p:ph type="body" idx="1"/>
          </p:nvPr>
        </p:nvSpPr>
        <p:spPr>
          <a:xfrm>
            <a:off x="539552" y="1196752"/>
            <a:ext cx="8280920" cy="5256584"/>
          </a:xfrm>
        </p:spPr>
        <p:txBody>
          <a:bodyPr>
            <a:normAutofit lnSpcReduction="10000"/>
          </a:bodyPr>
          <a:lstStyle/>
          <a:p>
            <a:r>
              <a:rPr lang="zh-CN" altLang="en-US" dirty="0" smtClean="0">
                <a:solidFill>
                  <a:srgbClr val="0000FF"/>
                </a:solidFill>
              </a:rPr>
              <a:t>方法</a:t>
            </a:r>
            <a:r>
              <a:rPr lang="zh-CN" altLang="en-US" dirty="0" smtClean="0"/>
              <a:t>：利用施瓦兹不等式求 </a:t>
            </a:r>
            <a:r>
              <a:rPr lang="en-US" altLang="zh-CN" i="1" dirty="0" smtClean="0"/>
              <a:t>r</a:t>
            </a:r>
            <a:r>
              <a:rPr lang="en-US" altLang="zh-CN" i="1" baseline="-25000" dirty="0" smtClean="0"/>
              <a:t>0</a:t>
            </a:r>
            <a:r>
              <a:rPr lang="zh-CN" altLang="en-US" dirty="0" smtClean="0"/>
              <a:t>的最大值</a:t>
            </a:r>
          </a:p>
          <a:p>
            <a:pPr lvl="1"/>
            <a:endParaRPr lang="en-US" altLang="zh-CN" dirty="0" smtClean="0"/>
          </a:p>
          <a:p>
            <a:r>
              <a:rPr lang="zh-CN" altLang="en-US" dirty="0" smtClean="0"/>
              <a:t>若                     </a:t>
            </a:r>
            <a:r>
              <a:rPr lang="en-US" altLang="zh-CN" dirty="0" smtClean="0"/>
              <a:t>(</a:t>
            </a:r>
            <a:r>
              <a:rPr lang="zh-CN" altLang="en-US" dirty="0" smtClean="0"/>
              <a:t>其中</a:t>
            </a:r>
            <a:r>
              <a:rPr lang="en-US" altLang="zh-CN" dirty="0" smtClean="0"/>
              <a:t>k</a:t>
            </a:r>
            <a:r>
              <a:rPr lang="zh-CN" altLang="en-US" dirty="0" smtClean="0"/>
              <a:t>为任意常数</a:t>
            </a:r>
            <a:r>
              <a:rPr lang="en-US" altLang="zh-CN" dirty="0" smtClean="0"/>
              <a:t>)</a:t>
            </a:r>
            <a:r>
              <a:rPr lang="zh-CN" altLang="en-US" dirty="0" smtClean="0"/>
              <a:t>，则上式等号成立。</a:t>
            </a:r>
          </a:p>
          <a:p>
            <a:r>
              <a:rPr lang="zh-CN" altLang="en-US" dirty="0" smtClean="0"/>
              <a:t>将信噪比式的分子看作上式的左端，令</a:t>
            </a:r>
          </a:p>
          <a:p>
            <a:pPr lvl="1"/>
            <a:endParaRPr lang="zh-CN" altLang="en-US" dirty="0" smtClean="0"/>
          </a:p>
          <a:p>
            <a:r>
              <a:rPr lang="zh-CN" altLang="en-US" dirty="0" smtClean="0"/>
              <a:t>则有</a:t>
            </a:r>
          </a:p>
          <a:p>
            <a:pPr lvl="1"/>
            <a:endParaRPr lang="zh-CN" altLang="en-US" dirty="0" smtClean="0"/>
          </a:p>
          <a:p>
            <a:pPr lvl="1"/>
            <a:endParaRPr lang="zh-CN" altLang="en-US" dirty="0" smtClean="0"/>
          </a:p>
          <a:p>
            <a:r>
              <a:rPr lang="zh-CN" altLang="en-US" dirty="0" smtClean="0"/>
              <a:t>式中 </a:t>
            </a:r>
            <a:endParaRPr lang="zh-CN" altLang="en-US" dirty="0"/>
          </a:p>
        </p:txBody>
      </p:sp>
      <p:sp>
        <p:nvSpPr>
          <p:cNvPr id="14" name="灯片编号占位符 5"/>
          <p:cNvSpPr>
            <a:spLocks noGrp="1"/>
          </p:cNvSpPr>
          <p:nvPr>
            <p:ph type="sldNum" sz="quarter" idx="12"/>
          </p:nvPr>
        </p:nvSpPr>
        <p:spPr/>
        <p:txBody>
          <a:bodyPr/>
          <a:lstStyle/>
          <a:p>
            <a:fld id="{81D5F6DC-0987-4001-8E47-7773EB739AB5}" type="slidenum">
              <a:rPr lang="en-US" altLang="zh-CN" smtClean="0"/>
              <a:pPr/>
              <a:t>60</a:t>
            </a:fld>
            <a:endParaRPr lang="en-US" altLang="zh-CN"/>
          </a:p>
        </p:txBody>
      </p:sp>
      <p:sp>
        <p:nvSpPr>
          <p:cNvPr id="73733" name="Rectangle 5"/>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3732" name="Object 4"/>
          <p:cNvGraphicFramePr>
            <a:graphicFrameLocks noChangeAspect="1"/>
          </p:cNvGraphicFramePr>
          <p:nvPr/>
        </p:nvGraphicFramePr>
        <p:xfrm>
          <a:off x="1619672" y="1556792"/>
          <a:ext cx="4995862" cy="704850"/>
        </p:xfrm>
        <a:graphic>
          <a:graphicData uri="http://schemas.openxmlformats.org/presentationml/2006/ole">
            <mc:AlternateContent xmlns:mc="http://schemas.openxmlformats.org/markup-compatibility/2006">
              <mc:Choice xmlns:v="urn:schemas-microsoft-com:vml" Requires="v">
                <p:oleObj spid="_x0000_s217455" name="公式" r:id="rId3" imgW="2908300" imgH="406400" progId="Equation.3">
                  <p:embed/>
                </p:oleObj>
              </mc:Choice>
              <mc:Fallback>
                <p:oleObj name="公式" r:id="rId3" imgW="2908300" imgH="406400" progId="Equation.3">
                  <p:embed/>
                  <p:pic>
                    <p:nvPicPr>
                      <p:cNvPr id="0" name="Picture 2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1556792"/>
                        <a:ext cx="4995862" cy="70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735" name="Rectangle 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3734" name="Object 6"/>
          <p:cNvGraphicFramePr>
            <a:graphicFrameLocks noChangeAspect="1"/>
          </p:cNvGraphicFramePr>
          <p:nvPr/>
        </p:nvGraphicFramePr>
        <p:xfrm>
          <a:off x="1403648" y="2348880"/>
          <a:ext cx="1889125" cy="400050"/>
        </p:xfrm>
        <a:graphic>
          <a:graphicData uri="http://schemas.openxmlformats.org/presentationml/2006/ole">
            <mc:AlternateContent xmlns:mc="http://schemas.openxmlformats.org/markup-compatibility/2006">
              <mc:Choice xmlns:v="urn:schemas-microsoft-com:vml" Requires="v">
                <p:oleObj spid="_x0000_s217456" name="公式" r:id="rId5" imgW="927100" imgH="228600" progId="Equation.3">
                  <p:embed/>
                </p:oleObj>
              </mc:Choice>
              <mc:Fallback>
                <p:oleObj name="公式" r:id="rId5" imgW="927100" imgH="228600" progId="Equation.3">
                  <p:embed/>
                  <p:pic>
                    <p:nvPicPr>
                      <p:cNvPr id="0" name="Picture 2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648" y="2348880"/>
                        <a:ext cx="1889125"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737" name="Rectangle 9"/>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3736" name="Object 8"/>
          <p:cNvGraphicFramePr>
            <a:graphicFrameLocks noChangeAspect="1"/>
          </p:cNvGraphicFramePr>
          <p:nvPr/>
        </p:nvGraphicFramePr>
        <p:xfrm>
          <a:off x="971600" y="3789040"/>
          <a:ext cx="4500562" cy="434975"/>
        </p:xfrm>
        <a:graphic>
          <a:graphicData uri="http://schemas.openxmlformats.org/presentationml/2006/ole">
            <mc:AlternateContent xmlns:mc="http://schemas.openxmlformats.org/markup-compatibility/2006">
              <mc:Choice xmlns:v="urn:schemas-microsoft-com:vml" Requires="v">
                <p:oleObj spid="_x0000_s217457" name="公式" r:id="rId7" imgW="2362200" imgH="228600" progId="Equation.3">
                  <p:embed/>
                </p:oleObj>
              </mc:Choice>
              <mc:Fallback>
                <p:oleObj name="公式" r:id="rId7" imgW="2362200" imgH="228600" progId="Equation.3">
                  <p:embed/>
                  <p:pic>
                    <p:nvPicPr>
                      <p:cNvPr id="0" name="Picture 2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600" y="3789040"/>
                        <a:ext cx="4500562"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739" name="Rectangle 11"/>
          <p:cNvSpPr>
            <a:spLocks noChangeArrowheads="1"/>
          </p:cNvSpPr>
          <p:nvPr/>
        </p:nvSpPr>
        <p:spPr bwMode="auto">
          <a:xfrm>
            <a:off x="0" y="30718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3738" name="Object 10"/>
          <p:cNvGraphicFramePr>
            <a:graphicFrameLocks noChangeAspect="1"/>
          </p:cNvGraphicFramePr>
          <p:nvPr/>
        </p:nvGraphicFramePr>
        <p:xfrm>
          <a:off x="827584" y="4725144"/>
          <a:ext cx="5401206" cy="1177059"/>
        </p:xfrm>
        <a:graphic>
          <a:graphicData uri="http://schemas.openxmlformats.org/presentationml/2006/ole">
            <mc:AlternateContent xmlns:mc="http://schemas.openxmlformats.org/markup-compatibility/2006">
              <mc:Choice xmlns:v="urn:schemas-microsoft-com:vml" Requires="v">
                <p:oleObj spid="_x0000_s217458" name="公式" r:id="rId9" imgW="3276600" imgH="711200" progId="Equation.3">
                  <p:embed/>
                </p:oleObj>
              </mc:Choice>
              <mc:Fallback>
                <p:oleObj name="公式" r:id="rId9" imgW="3276600" imgH="711200" progId="Equation.3">
                  <p:embed/>
                  <p:pic>
                    <p:nvPicPr>
                      <p:cNvPr id="0" name="Picture 25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584" y="4725144"/>
                        <a:ext cx="5401206" cy="1177059"/>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00"/>
                            </a:solidFill>
                          </a14:hiddenFill>
                        </a:ext>
                      </a:extLst>
                    </p:spPr>
                  </p:pic>
                </p:oleObj>
              </mc:Fallback>
            </mc:AlternateContent>
          </a:graphicData>
        </a:graphic>
      </p:graphicFrame>
      <p:sp>
        <p:nvSpPr>
          <p:cNvPr id="73741" name="Rectangle 13"/>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3740" name="Object 12"/>
          <p:cNvGraphicFramePr>
            <a:graphicFrameLocks noChangeAspect="1"/>
          </p:cNvGraphicFramePr>
          <p:nvPr/>
        </p:nvGraphicFramePr>
        <p:xfrm>
          <a:off x="1907704" y="5877272"/>
          <a:ext cx="1890713" cy="574675"/>
        </p:xfrm>
        <a:graphic>
          <a:graphicData uri="http://schemas.openxmlformats.org/presentationml/2006/ole">
            <mc:AlternateContent xmlns:mc="http://schemas.openxmlformats.org/markup-compatibility/2006">
              <mc:Choice xmlns:v="urn:schemas-microsoft-com:vml" Requires="v">
                <p:oleObj spid="_x0000_s217459" name="公式" r:id="rId11" imgW="1091726" imgH="330057" progId="Equation.3">
                  <p:embed/>
                </p:oleObj>
              </mc:Choice>
              <mc:Fallback>
                <p:oleObj name="公式" r:id="rId11" imgW="1091726" imgH="330057" progId="Equation.3">
                  <p:embed/>
                  <p:pic>
                    <p:nvPicPr>
                      <p:cNvPr id="0" name="Picture 25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7704" y="5877272"/>
                        <a:ext cx="1890713"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7340" name="Object 252"/>
          <p:cNvGraphicFramePr>
            <a:graphicFrameLocks noChangeAspect="1"/>
          </p:cNvGraphicFramePr>
          <p:nvPr/>
        </p:nvGraphicFramePr>
        <p:xfrm>
          <a:off x="5508104" y="3645024"/>
          <a:ext cx="3435438" cy="1114747"/>
        </p:xfrm>
        <a:graphic>
          <a:graphicData uri="http://schemas.openxmlformats.org/presentationml/2006/ole">
            <mc:AlternateContent xmlns:mc="http://schemas.openxmlformats.org/markup-compatibility/2006">
              <mc:Choice xmlns:v="urn:schemas-microsoft-com:vml" Requires="v">
                <p:oleObj spid="_x0000_s217460" name="公式" r:id="rId13" imgW="2463800" imgH="800100" progId="Equation.3">
                  <p:embed/>
                </p:oleObj>
              </mc:Choice>
              <mc:Fallback>
                <p:oleObj name="公式" r:id="rId13" imgW="2463800" imgH="800100" progId="Equation.3">
                  <p:embed/>
                  <p:pic>
                    <p:nvPicPr>
                      <p:cNvPr id="0" name="Picture 25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08104" y="3645024"/>
                        <a:ext cx="3435438" cy="1114747"/>
                      </a:xfrm>
                      <a:prstGeom prst="rect">
                        <a:avLst/>
                      </a:prstGeom>
                      <a:solidFill>
                        <a:srgbClr val="CCFFFF"/>
                      </a:solidFill>
                      <a:ln w="9525">
                        <a:solidFill>
                          <a:schemeClr val="hlink"/>
                        </a:solidFill>
                        <a:miter lim="800000"/>
                        <a:headEnd/>
                        <a:tailEnd/>
                      </a:ln>
                    </p:spPr>
                  </p:pic>
                </p:oleObj>
              </mc:Fallback>
            </mc:AlternateContent>
          </a:graphicData>
        </a:graphic>
      </p:graphicFrame>
      <p:sp>
        <p:nvSpPr>
          <p:cNvPr id="16" name="椭圆 15"/>
          <p:cNvSpPr/>
          <p:nvPr/>
        </p:nvSpPr>
        <p:spPr>
          <a:xfrm>
            <a:off x="6588224" y="3501008"/>
            <a:ext cx="2555776" cy="7920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59632" y="1484784"/>
            <a:ext cx="2555776" cy="7920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3731">
                                            <p:txEl>
                                              <p:pRg st="2" end="2"/>
                                            </p:txEl>
                                          </p:spTgt>
                                        </p:tgtEl>
                                        <p:attrNameLst>
                                          <p:attrName>style.visibility</p:attrName>
                                        </p:attrNameLst>
                                      </p:cBhvr>
                                      <p:to>
                                        <p:strVal val="visible"/>
                                      </p:to>
                                    </p:set>
                                    <p:anim calcmode="lin" valueType="num">
                                      <p:cBhvr additive="base">
                                        <p:cTn id="7" dur="500" fill="hold"/>
                                        <p:tgtEl>
                                          <p:spTgt spid="7373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73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3734"/>
                                        </p:tgtEl>
                                        <p:attrNameLst>
                                          <p:attrName>style.visibility</p:attrName>
                                        </p:attrNameLst>
                                      </p:cBhvr>
                                      <p:to>
                                        <p:strVal val="visible"/>
                                      </p:to>
                                    </p:set>
                                    <p:anim calcmode="lin" valueType="num">
                                      <p:cBhvr additive="base">
                                        <p:cTn id="11" dur="500" fill="hold"/>
                                        <p:tgtEl>
                                          <p:spTgt spid="73734"/>
                                        </p:tgtEl>
                                        <p:attrNameLst>
                                          <p:attrName>ppt_x</p:attrName>
                                        </p:attrNameLst>
                                      </p:cBhvr>
                                      <p:tavLst>
                                        <p:tav tm="0">
                                          <p:val>
                                            <p:strVal val="#ppt_x"/>
                                          </p:val>
                                        </p:tav>
                                        <p:tav tm="100000">
                                          <p:val>
                                            <p:strVal val="#ppt_x"/>
                                          </p:val>
                                        </p:tav>
                                      </p:tavLst>
                                    </p:anim>
                                    <p:anim calcmode="lin" valueType="num">
                                      <p:cBhvr additive="base">
                                        <p:cTn id="12" dur="500" fill="hold"/>
                                        <p:tgtEl>
                                          <p:spTgt spid="7373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3731">
                                            <p:txEl>
                                              <p:pRg st="3" end="3"/>
                                            </p:txEl>
                                          </p:spTgt>
                                        </p:tgtEl>
                                        <p:attrNameLst>
                                          <p:attrName>style.visibility</p:attrName>
                                        </p:attrNameLst>
                                      </p:cBhvr>
                                      <p:to>
                                        <p:strVal val="visible"/>
                                      </p:to>
                                    </p:set>
                                    <p:anim calcmode="lin" valueType="num">
                                      <p:cBhvr additive="base">
                                        <p:cTn id="17" dur="500" fill="hold"/>
                                        <p:tgtEl>
                                          <p:spTgt spid="73731">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3731">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3736"/>
                                        </p:tgtEl>
                                        <p:attrNameLst>
                                          <p:attrName>style.visibility</p:attrName>
                                        </p:attrNameLst>
                                      </p:cBhvr>
                                      <p:to>
                                        <p:strVal val="visible"/>
                                      </p:to>
                                    </p:set>
                                    <p:anim calcmode="lin" valueType="num">
                                      <p:cBhvr additive="base">
                                        <p:cTn id="21" dur="500" fill="hold"/>
                                        <p:tgtEl>
                                          <p:spTgt spid="73736"/>
                                        </p:tgtEl>
                                        <p:attrNameLst>
                                          <p:attrName>ppt_x</p:attrName>
                                        </p:attrNameLst>
                                      </p:cBhvr>
                                      <p:tavLst>
                                        <p:tav tm="0">
                                          <p:val>
                                            <p:strVal val="#ppt_x"/>
                                          </p:val>
                                        </p:tav>
                                        <p:tav tm="100000">
                                          <p:val>
                                            <p:strVal val="#ppt_x"/>
                                          </p:val>
                                        </p:tav>
                                      </p:tavLst>
                                    </p:anim>
                                    <p:anim calcmode="lin" valueType="num">
                                      <p:cBhvr additive="base">
                                        <p:cTn id="22" dur="500" fill="hold"/>
                                        <p:tgtEl>
                                          <p:spTgt spid="73736"/>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2" presetClass="entr" presetSubtype="4" fill="hold" nodeType="afterEffect">
                                  <p:stCondLst>
                                    <p:cond delay="0"/>
                                  </p:stCondLst>
                                  <p:childTnLst>
                                    <p:set>
                                      <p:cBhvr>
                                        <p:cTn id="25" dur="1" fill="hold">
                                          <p:stCondLst>
                                            <p:cond delay="0"/>
                                          </p:stCondLst>
                                        </p:cTn>
                                        <p:tgtEl>
                                          <p:spTgt spid="217340"/>
                                        </p:tgtEl>
                                        <p:attrNameLst>
                                          <p:attrName>style.visibility</p:attrName>
                                        </p:attrNameLst>
                                      </p:cBhvr>
                                      <p:to>
                                        <p:strVal val="visible"/>
                                      </p:to>
                                    </p:set>
                                    <p:anim calcmode="lin" valueType="num">
                                      <p:cBhvr additive="base">
                                        <p:cTn id="26" dur="500" fill="hold"/>
                                        <p:tgtEl>
                                          <p:spTgt spid="217340"/>
                                        </p:tgtEl>
                                        <p:attrNameLst>
                                          <p:attrName>ppt_x</p:attrName>
                                        </p:attrNameLst>
                                      </p:cBhvr>
                                      <p:tavLst>
                                        <p:tav tm="0">
                                          <p:val>
                                            <p:strVal val="#ppt_x"/>
                                          </p:val>
                                        </p:tav>
                                        <p:tav tm="100000">
                                          <p:val>
                                            <p:strVal val="#ppt_x"/>
                                          </p:val>
                                        </p:tav>
                                      </p:tavLst>
                                    </p:anim>
                                    <p:anim calcmode="lin" valueType="num">
                                      <p:cBhvr additive="base">
                                        <p:cTn id="27" dur="500" fill="hold"/>
                                        <p:tgtEl>
                                          <p:spTgt spid="217340"/>
                                        </p:tgtEl>
                                        <p:attrNameLst>
                                          <p:attrName>ppt_y</p:attrName>
                                        </p:attrNameLst>
                                      </p:cBhvr>
                                      <p:tavLst>
                                        <p:tav tm="0">
                                          <p:val>
                                            <p:strVal val="1+#ppt_h/2"/>
                                          </p:val>
                                        </p:tav>
                                        <p:tav tm="100000">
                                          <p:val>
                                            <p:strVal val="#ppt_y"/>
                                          </p:val>
                                        </p:tav>
                                      </p:tavLst>
                                    </p:anim>
                                  </p:childTnLst>
                                </p:cTn>
                              </p:par>
                            </p:childTnLst>
                          </p:cTn>
                        </p:par>
                        <p:par>
                          <p:cTn id="28" fill="hold">
                            <p:stCondLst>
                              <p:cond delay="1000"/>
                            </p:stCondLst>
                            <p:childTnLst>
                              <p:par>
                                <p:cTn id="29" presetID="2" presetClass="entr" presetSubtype="4"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73731">
                                            <p:txEl>
                                              <p:pRg st="5" end="5"/>
                                            </p:txEl>
                                          </p:spTgt>
                                        </p:tgtEl>
                                        <p:attrNameLst>
                                          <p:attrName>style.visibility</p:attrName>
                                        </p:attrNameLst>
                                      </p:cBhvr>
                                      <p:to>
                                        <p:strVal val="visible"/>
                                      </p:to>
                                    </p:set>
                                    <p:anim calcmode="lin" valueType="num">
                                      <p:cBhvr additive="base">
                                        <p:cTn id="41" dur="500" fill="hold"/>
                                        <p:tgtEl>
                                          <p:spTgt spid="73731">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3731">
                                            <p:txEl>
                                              <p:pRg st="5" end="5"/>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3738"/>
                                        </p:tgtEl>
                                        <p:attrNameLst>
                                          <p:attrName>style.visibility</p:attrName>
                                        </p:attrNameLst>
                                      </p:cBhvr>
                                      <p:to>
                                        <p:strVal val="visible"/>
                                      </p:to>
                                    </p:set>
                                    <p:anim calcmode="lin" valueType="num">
                                      <p:cBhvr additive="base">
                                        <p:cTn id="45" dur="500" fill="hold"/>
                                        <p:tgtEl>
                                          <p:spTgt spid="73738"/>
                                        </p:tgtEl>
                                        <p:attrNameLst>
                                          <p:attrName>ppt_x</p:attrName>
                                        </p:attrNameLst>
                                      </p:cBhvr>
                                      <p:tavLst>
                                        <p:tav tm="0">
                                          <p:val>
                                            <p:strVal val="#ppt_x"/>
                                          </p:val>
                                        </p:tav>
                                        <p:tav tm="100000">
                                          <p:val>
                                            <p:strVal val="#ppt_x"/>
                                          </p:val>
                                        </p:tav>
                                      </p:tavLst>
                                    </p:anim>
                                    <p:anim calcmode="lin" valueType="num">
                                      <p:cBhvr additive="base">
                                        <p:cTn id="46" dur="500" fill="hold"/>
                                        <p:tgtEl>
                                          <p:spTgt spid="73738"/>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73731">
                                            <p:txEl>
                                              <p:pRg st="8" end="8"/>
                                            </p:txEl>
                                          </p:spTgt>
                                        </p:tgtEl>
                                        <p:attrNameLst>
                                          <p:attrName>style.visibility</p:attrName>
                                        </p:attrNameLst>
                                      </p:cBhvr>
                                      <p:to>
                                        <p:strVal val="visible"/>
                                      </p:to>
                                    </p:set>
                                    <p:anim calcmode="lin" valueType="num">
                                      <p:cBhvr additive="base">
                                        <p:cTn id="49" dur="500" fill="hold"/>
                                        <p:tgtEl>
                                          <p:spTgt spid="73731">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3731">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3740"/>
                                        </p:tgtEl>
                                        <p:attrNameLst>
                                          <p:attrName>style.visibility</p:attrName>
                                        </p:attrNameLst>
                                      </p:cBhvr>
                                      <p:to>
                                        <p:strVal val="visible"/>
                                      </p:to>
                                    </p:set>
                                    <p:anim calcmode="lin" valueType="num">
                                      <p:cBhvr additive="base">
                                        <p:cTn id="53" dur="500" fill="hold"/>
                                        <p:tgtEl>
                                          <p:spTgt spid="73740"/>
                                        </p:tgtEl>
                                        <p:attrNameLst>
                                          <p:attrName>ppt_x</p:attrName>
                                        </p:attrNameLst>
                                      </p:cBhvr>
                                      <p:tavLst>
                                        <p:tav tm="0">
                                          <p:val>
                                            <p:strVal val="#ppt_x"/>
                                          </p:val>
                                        </p:tav>
                                        <p:tav tm="100000">
                                          <p:val>
                                            <p:strVal val="#ppt_x"/>
                                          </p:val>
                                        </p:tav>
                                      </p:tavLst>
                                    </p:anim>
                                    <p:anim calcmode="lin" valueType="num">
                                      <p:cBhvr additive="base">
                                        <p:cTn id="54" dur="500" fill="hold"/>
                                        <p:tgtEl>
                                          <p:spTgt spid="737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endParaRPr lang="zh-CN" altLang="en-US" dirty="0"/>
          </a:p>
        </p:txBody>
      </p:sp>
      <p:sp>
        <p:nvSpPr>
          <p:cNvPr id="74755" name="Rectangle 3"/>
          <p:cNvSpPr>
            <a:spLocks noGrp="1" noChangeArrowheads="1"/>
          </p:cNvSpPr>
          <p:nvPr>
            <p:ph type="body" idx="1"/>
          </p:nvPr>
        </p:nvSpPr>
        <p:spPr/>
        <p:txBody>
          <a:bodyPr/>
          <a:lstStyle/>
          <a:p>
            <a:endParaRPr lang="en-US" altLang="zh-CN" dirty="0" smtClean="0"/>
          </a:p>
          <a:p>
            <a:endParaRPr lang="en-US" altLang="zh-CN" dirty="0" smtClean="0"/>
          </a:p>
          <a:p>
            <a:r>
              <a:rPr lang="zh-CN" altLang="en-US" dirty="0" smtClean="0"/>
              <a:t>当                                   时，上式的等号成立，即得到最大输出信噪比</a:t>
            </a:r>
            <a:r>
              <a:rPr lang="en-US" altLang="zh-CN" dirty="0"/>
              <a:t>2</a:t>
            </a:r>
            <a:r>
              <a:rPr lang="en-US" altLang="zh-CN" i="1" dirty="0"/>
              <a:t>E/n</a:t>
            </a:r>
            <a:r>
              <a:rPr lang="en-US" altLang="zh-CN" i="1" baseline="-25000" dirty="0"/>
              <a:t>0 </a:t>
            </a:r>
            <a:r>
              <a:rPr lang="zh-CN" altLang="en-US" dirty="0" smtClean="0"/>
              <a:t>。</a:t>
            </a:r>
          </a:p>
          <a:p>
            <a:r>
              <a:rPr lang="zh-CN" altLang="en-US" dirty="0" smtClean="0">
                <a:solidFill>
                  <a:srgbClr val="0000FF"/>
                </a:solidFill>
              </a:rPr>
              <a:t>上式表明</a:t>
            </a:r>
            <a:r>
              <a:rPr lang="zh-CN" altLang="en-US" dirty="0" smtClean="0"/>
              <a:t>：</a:t>
            </a:r>
            <a:endParaRPr lang="en-US" altLang="zh-CN" dirty="0" smtClean="0"/>
          </a:p>
          <a:p>
            <a:pPr lvl="1"/>
            <a:r>
              <a:rPr lang="en-US" altLang="zh-CN" i="1" dirty="0" smtClean="0">
                <a:solidFill>
                  <a:srgbClr val="FF0000"/>
                </a:solidFill>
              </a:rPr>
              <a:t>H(f)</a:t>
            </a:r>
            <a:r>
              <a:rPr lang="zh-CN" altLang="en-US" dirty="0" smtClean="0">
                <a:solidFill>
                  <a:srgbClr val="FF0000"/>
                </a:solidFill>
              </a:rPr>
              <a:t>就是我们要找的最佳接收滤波器传输特性。</a:t>
            </a:r>
            <a:endParaRPr lang="en-US" altLang="zh-CN" dirty="0" smtClean="0">
              <a:solidFill>
                <a:srgbClr val="FF0000"/>
              </a:solidFill>
            </a:endParaRPr>
          </a:p>
          <a:p>
            <a:pPr lvl="1"/>
            <a:r>
              <a:rPr lang="zh-CN" altLang="en-US" dirty="0" smtClean="0"/>
              <a:t>它等于</a:t>
            </a:r>
            <a:r>
              <a:rPr lang="zh-CN" altLang="en-US" dirty="0" smtClean="0">
                <a:solidFill>
                  <a:srgbClr val="0000FF"/>
                </a:solidFill>
              </a:rPr>
              <a:t>信号码元频谱的复共轭</a:t>
            </a:r>
            <a:r>
              <a:rPr lang="zh-CN" altLang="en-US" dirty="0" smtClean="0"/>
              <a:t>（除了常数因子外）。故称此滤波器为</a:t>
            </a:r>
            <a:r>
              <a:rPr lang="zh-CN" altLang="en-US" dirty="0" smtClean="0">
                <a:solidFill>
                  <a:srgbClr val="C00000"/>
                </a:solidFill>
              </a:rPr>
              <a:t>匹配滤波器</a:t>
            </a:r>
            <a:r>
              <a:rPr lang="zh-CN" altLang="en-US" dirty="0" smtClean="0"/>
              <a:t>。 </a:t>
            </a:r>
            <a:endParaRPr lang="zh-CN" altLang="en-US" dirty="0"/>
          </a:p>
        </p:txBody>
      </p:sp>
      <p:sp>
        <p:nvSpPr>
          <p:cNvPr id="6" name="灯片编号占位符 5"/>
          <p:cNvSpPr>
            <a:spLocks noGrp="1"/>
          </p:cNvSpPr>
          <p:nvPr>
            <p:ph type="sldNum" sz="quarter" idx="12"/>
          </p:nvPr>
        </p:nvSpPr>
        <p:spPr/>
        <p:txBody>
          <a:bodyPr/>
          <a:lstStyle/>
          <a:p>
            <a:fld id="{8AAFC066-B864-4413-B6EF-51D1F4B0B544}" type="slidenum">
              <a:rPr lang="en-US" altLang="zh-CN" smtClean="0"/>
              <a:pPr/>
              <a:t>61</a:t>
            </a:fld>
            <a:endParaRPr lang="en-US" altLang="zh-CN"/>
          </a:p>
        </p:txBody>
      </p:sp>
      <p:sp>
        <p:nvSpPr>
          <p:cNvPr id="74757"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4756" name="Object 4"/>
          <p:cNvGraphicFramePr>
            <a:graphicFrameLocks noChangeAspect="1"/>
          </p:cNvGraphicFramePr>
          <p:nvPr/>
        </p:nvGraphicFramePr>
        <p:xfrm>
          <a:off x="1403648" y="2492896"/>
          <a:ext cx="2970213" cy="477837"/>
        </p:xfrm>
        <a:graphic>
          <a:graphicData uri="http://schemas.openxmlformats.org/presentationml/2006/ole">
            <mc:AlternateContent xmlns:mc="http://schemas.openxmlformats.org/markup-compatibility/2006">
              <mc:Choice xmlns:v="urn:schemas-microsoft-com:vml" Requires="v">
                <p:oleObj spid="_x0000_s218203" name="公式" r:id="rId3" imgW="1422400" imgH="228600" progId="Equation.3">
                  <p:embed/>
                </p:oleObj>
              </mc:Choice>
              <mc:Fallback>
                <p:oleObj name="公式" r:id="rId3" imgW="1422400" imgH="228600" progId="Equation.3">
                  <p:embed/>
                  <p:pic>
                    <p:nvPicPr>
                      <p:cNvPr id="0" name="Picture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2492896"/>
                        <a:ext cx="2970213" cy="477837"/>
                      </a:xfrm>
                      <a:prstGeom prst="rect">
                        <a:avLst/>
                      </a:prstGeom>
                      <a:solidFill>
                        <a:srgbClr val="FFFF00"/>
                      </a:solidFill>
                      <a:ln w="9525">
                        <a:solidFill>
                          <a:srgbClr val="FF0000"/>
                        </a:solidFill>
                        <a:miter lim="800000"/>
                        <a:headEnd/>
                        <a:tailEnd/>
                      </a:ln>
                    </p:spPr>
                  </p:pic>
                </p:oleObj>
              </mc:Fallback>
            </mc:AlternateContent>
          </a:graphicData>
        </a:graphic>
      </p:graphicFrame>
      <p:graphicFrame>
        <p:nvGraphicFramePr>
          <p:cNvPr id="218164" name="Object 52"/>
          <p:cNvGraphicFramePr>
            <a:graphicFrameLocks noChangeAspect="1"/>
          </p:cNvGraphicFramePr>
          <p:nvPr/>
        </p:nvGraphicFramePr>
        <p:xfrm>
          <a:off x="1331640" y="1196752"/>
          <a:ext cx="5402262" cy="1177925"/>
        </p:xfrm>
        <a:graphic>
          <a:graphicData uri="http://schemas.openxmlformats.org/presentationml/2006/ole">
            <mc:AlternateContent xmlns:mc="http://schemas.openxmlformats.org/markup-compatibility/2006">
              <mc:Choice xmlns:v="urn:schemas-microsoft-com:vml" Requires="v">
                <p:oleObj spid="_x0000_s218204" name="公式" r:id="rId5" imgW="3276600" imgH="711200" progId="Equation.3">
                  <p:embed/>
                </p:oleObj>
              </mc:Choice>
              <mc:Fallback>
                <p:oleObj name="公式" r:id="rId5" imgW="3276600" imgH="711200" progId="Equation.3">
                  <p:embed/>
                  <p:pic>
                    <p:nvPicPr>
                      <p:cNvPr id="0" name="Picture 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1196752"/>
                        <a:ext cx="5402262" cy="1177925"/>
                      </a:xfrm>
                      <a:prstGeom prst="rect">
                        <a:avLst/>
                      </a:prstGeom>
                      <a:solidFill>
                        <a:schemeClr val="bg1"/>
                      </a:solidFill>
                      <a:ln w="9525">
                        <a:solidFill>
                          <a:srgbClr val="FF0000"/>
                        </a:solidFill>
                        <a:miter lim="800000"/>
                        <a:headEnd/>
                        <a:tailEnd/>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755">
                                            <p:txEl>
                                              <p:pRg st="3" end="3"/>
                                            </p:txEl>
                                          </p:spTgt>
                                        </p:tgtEl>
                                        <p:attrNameLst>
                                          <p:attrName>style.visibility</p:attrName>
                                        </p:attrNameLst>
                                      </p:cBhvr>
                                      <p:to>
                                        <p:strVal val="visible"/>
                                      </p:to>
                                    </p:set>
                                    <p:anim calcmode="lin" valueType="num">
                                      <p:cBhvr additive="base">
                                        <p:cTn id="7" dur="500" fill="hold"/>
                                        <p:tgtEl>
                                          <p:spTgt spid="7475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75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4755">
                                            <p:txEl>
                                              <p:pRg st="4" end="4"/>
                                            </p:txEl>
                                          </p:spTgt>
                                        </p:tgtEl>
                                        <p:attrNameLst>
                                          <p:attrName>style.visibility</p:attrName>
                                        </p:attrNameLst>
                                      </p:cBhvr>
                                      <p:to>
                                        <p:strVal val="visible"/>
                                      </p:to>
                                    </p:set>
                                    <p:anim calcmode="lin" valueType="num">
                                      <p:cBhvr additive="base">
                                        <p:cTn id="11" dur="500" fill="hold"/>
                                        <p:tgtEl>
                                          <p:spTgt spid="74755">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4755">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4755">
                                            <p:txEl>
                                              <p:pRg st="5" end="5"/>
                                            </p:txEl>
                                          </p:spTgt>
                                        </p:tgtEl>
                                        <p:attrNameLst>
                                          <p:attrName>style.visibility</p:attrName>
                                        </p:attrNameLst>
                                      </p:cBhvr>
                                      <p:to>
                                        <p:strVal val="visible"/>
                                      </p:to>
                                    </p:set>
                                    <p:anim calcmode="lin" valueType="num">
                                      <p:cBhvr additive="base">
                                        <p:cTn id="15" dur="500" fill="hold"/>
                                        <p:tgtEl>
                                          <p:spTgt spid="74755">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475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dirty="0" smtClean="0">
                <a:solidFill>
                  <a:srgbClr val="0000FF"/>
                </a:solidFill>
              </a:rPr>
              <a:t>匹配滤波器的冲激响应</a:t>
            </a:r>
            <a:endParaRPr lang="zh-CN" altLang="en-US" dirty="0">
              <a:solidFill>
                <a:srgbClr val="0000FF"/>
              </a:solidFill>
            </a:endParaRPr>
          </a:p>
        </p:txBody>
      </p:sp>
      <p:sp>
        <p:nvSpPr>
          <p:cNvPr id="75779" name="Rectangle 3"/>
          <p:cNvSpPr>
            <a:spLocks noGrp="1" noChangeArrowheads="1"/>
          </p:cNvSpPr>
          <p:nvPr>
            <p:ph type="body" idx="1"/>
          </p:nvPr>
        </p:nvSpPr>
        <p:spPr/>
        <p:txBody>
          <a:bodyPr>
            <a:normAutofit fontScale="92500" lnSpcReduction="10000"/>
          </a:bodyPr>
          <a:lstStyle/>
          <a:p>
            <a:r>
              <a:rPr lang="zh-CN" altLang="en-US" dirty="0" smtClean="0"/>
              <a:t>匹配滤波器的冲激响应函数：</a:t>
            </a:r>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endParaRPr lang="en-US" altLang="zh-CN" dirty="0" smtClean="0"/>
          </a:p>
          <a:p>
            <a:endParaRPr lang="en-US" altLang="zh-CN" dirty="0" smtClean="0"/>
          </a:p>
          <a:p>
            <a:r>
              <a:rPr lang="zh-CN" altLang="en-US" dirty="0" smtClean="0"/>
              <a:t>由上式可见，匹配滤波器的</a:t>
            </a:r>
            <a:r>
              <a:rPr lang="zh-CN" altLang="en-US" dirty="0">
                <a:solidFill>
                  <a:schemeClr val="hlink"/>
                </a:solidFill>
              </a:rPr>
              <a:t>冲激响应</a:t>
            </a:r>
            <a:r>
              <a:rPr lang="en-US" altLang="zh-CN" i="1" dirty="0">
                <a:solidFill>
                  <a:schemeClr val="hlink"/>
                </a:solidFill>
              </a:rPr>
              <a:t>h</a:t>
            </a:r>
            <a:r>
              <a:rPr lang="en-US" altLang="zh-CN" dirty="0">
                <a:solidFill>
                  <a:schemeClr val="hlink"/>
                </a:solidFill>
              </a:rPr>
              <a:t>(</a:t>
            </a:r>
            <a:r>
              <a:rPr lang="en-US" altLang="zh-CN" i="1" dirty="0">
                <a:solidFill>
                  <a:schemeClr val="hlink"/>
                </a:solidFill>
              </a:rPr>
              <a:t>t</a:t>
            </a:r>
            <a:r>
              <a:rPr lang="en-US" altLang="zh-CN" dirty="0">
                <a:solidFill>
                  <a:schemeClr val="hlink"/>
                </a:solidFill>
              </a:rPr>
              <a:t>)</a:t>
            </a:r>
            <a:r>
              <a:rPr lang="zh-CN" altLang="en-US" dirty="0">
                <a:solidFill>
                  <a:schemeClr val="hlink"/>
                </a:solidFill>
              </a:rPr>
              <a:t>就是信号</a:t>
            </a:r>
            <a:r>
              <a:rPr lang="en-US" altLang="zh-CN" i="1" dirty="0">
                <a:solidFill>
                  <a:schemeClr val="hlink"/>
                </a:solidFill>
              </a:rPr>
              <a:t>s</a:t>
            </a:r>
            <a:r>
              <a:rPr lang="en-US" altLang="zh-CN" dirty="0">
                <a:solidFill>
                  <a:schemeClr val="hlink"/>
                </a:solidFill>
              </a:rPr>
              <a:t>(</a:t>
            </a:r>
            <a:r>
              <a:rPr lang="en-US" altLang="zh-CN" i="1" dirty="0">
                <a:solidFill>
                  <a:schemeClr val="hlink"/>
                </a:solidFill>
              </a:rPr>
              <a:t>t</a:t>
            </a:r>
            <a:r>
              <a:rPr lang="en-US" altLang="zh-CN" dirty="0">
                <a:solidFill>
                  <a:schemeClr val="hlink"/>
                </a:solidFill>
              </a:rPr>
              <a:t>)</a:t>
            </a:r>
            <a:r>
              <a:rPr lang="zh-CN" altLang="en-US" dirty="0">
                <a:solidFill>
                  <a:schemeClr val="hlink"/>
                </a:solidFill>
              </a:rPr>
              <a:t>的镜像</a:t>
            </a:r>
            <a:r>
              <a:rPr lang="en-US" altLang="zh-CN" i="1" dirty="0">
                <a:solidFill>
                  <a:schemeClr val="hlink"/>
                </a:solidFill>
              </a:rPr>
              <a:t>s</a:t>
            </a:r>
            <a:r>
              <a:rPr lang="en-US" altLang="zh-CN" dirty="0">
                <a:solidFill>
                  <a:schemeClr val="hlink"/>
                </a:solidFill>
              </a:rPr>
              <a:t>(-</a:t>
            </a:r>
            <a:r>
              <a:rPr lang="en-US" altLang="zh-CN" i="1" dirty="0">
                <a:solidFill>
                  <a:schemeClr val="hlink"/>
                </a:solidFill>
              </a:rPr>
              <a:t>t</a:t>
            </a:r>
            <a:r>
              <a:rPr lang="en-US" altLang="zh-CN" dirty="0">
                <a:solidFill>
                  <a:schemeClr val="hlink"/>
                </a:solidFill>
              </a:rPr>
              <a:t>)</a:t>
            </a:r>
            <a:r>
              <a:rPr lang="zh-CN" altLang="en-US" dirty="0"/>
              <a:t>，但在时间轴上（向右）平移了</a:t>
            </a:r>
            <a:r>
              <a:rPr lang="en-US" altLang="zh-CN" i="1" dirty="0"/>
              <a:t>t</a:t>
            </a:r>
            <a:r>
              <a:rPr lang="en-US" altLang="zh-CN" baseline="-25000" dirty="0"/>
              <a:t>0 </a:t>
            </a:r>
            <a:r>
              <a:rPr lang="zh-CN" altLang="en-US" dirty="0" smtClean="0"/>
              <a:t>。 </a:t>
            </a:r>
            <a:endParaRPr lang="zh-CN" altLang="en-US" dirty="0"/>
          </a:p>
        </p:txBody>
      </p:sp>
      <p:sp>
        <p:nvSpPr>
          <p:cNvPr id="6" name="灯片编号占位符 5"/>
          <p:cNvSpPr>
            <a:spLocks noGrp="1"/>
          </p:cNvSpPr>
          <p:nvPr>
            <p:ph type="sldNum" sz="quarter" idx="12"/>
          </p:nvPr>
        </p:nvSpPr>
        <p:spPr/>
        <p:txBody>
          <a:bodyPr/>
          <a:lstStyle/>
          <a:p>
            <a:fld id="{0FB4613C-FAD7-42C2-B33E-D07875F692D0}" type="slidenum">
              <a:rPr lang="en-US" altLang="zh-CN" smtClean="0"/>
              <a:pPr/>
              <a:t>62</a:t>
            </a:fld>
            <a:endParaRPr lang="en-US" altLang="zh-CN"/>
          </a:p>
        </p:txBody>
      </p:sp>
      <p:sp>
        <p:nvSpPr>
          <p:cNvPr id="75781" name="Rectangle 5"/>
          <p:cNvSpPr>
            <a:spLocks noChangeArrowheads="1"/>
          </p:cNvSpPr>
          <p:nvPr/>
        </p:nvSpPr>
        <p:spPr bwMode="auto">
          <a:xfrm>
            <a:off x="0" y="26908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5780" name="Object 4"/>
          <p:cNvGraphicFramePr>
            <a:graphicFrameLocks noChangeAspect="1"/>
          </p:cNvGraphicFramePr>
          <p:nvPr>
            <p:extLst>
              <p:ext uri="{D42A27DB-BD31-4B8C-83A1-F6EECF244321}">
                <p14:modId xmlns:p14="http://schemas.microsoft.com/office/powerpoint/2010/main" val="3616513531"/>
              </p:ext>
            </p:extLst>
          </p:nvPr>
        </p:nvGraphicFramePr>
        <p:xfrm>
          <a:off x="1019175" y="1760538"/>
          <a:ext cx="6872288" cy="3133725"/>
        </p:xfrm>
        <a:graphic>
          <a:graphicData uri="http://schemas.openxmlformats.org/presentationml/2006/ole">
            <mc:AlternateContent xmlns:mc="http://schemas.openxmlformats.org/markup-compatibility/2006">
              <mc:Choice xmlns:v="urn:schemas-microsoft-com:vml" Requires="v">
                <p:oleObj spid="_x0000_s219207" name="Equation" r:id="rId3" imgW="3263760" imgH="1485720" progId="Equation.DSMT4">
                  <p:embed/>
                </p:oleObj>
              </mc:Choice>
              <mc:Fallback>
                <p:oleObj name="Equation" r:id="rId3" imgW="3263760" imgH="1485720" progId="Equation.DSMT4">
                  <p:embed/>
                  <p:pic>
                    <p:nvPicPr>
                      <p:cNvPr id="0" name="Picture 51"/>
                      <p:cNvPicPr>
                        <a:picLocks noChangeAspect="1" noChangeArrowheads="1"/>
                      </p:cNvPicPr>
                      <p:nvPr/>
                    </p:nvPicPr>
                    <p:blipFill>
                      <a:blip r:embed="rId4"/>
                      <a:srcRect/>
                      <a:stretch>
                        <a:fillRect/>
                      </a:stretch>
                    </p:blipFill>
                    <p:spPr bwMode="auto">
                      <a:xfrm>
                        <a:off x="1019175" y="1760538"/>
                        <a:ext cx="6872288" cy="313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5779">
                                            <p:txEl>
                                              <p:pRg st="8" end="8"/>
                                            </p:txEl>
                                          </p:spTgt>
                                        </p:tgtEl>
                                        <p:attrNameLst>
                                          <p:attrName>style.visibility</p:attrName>
                                        </p:attrNameLst>
                                      </p:cBhvr>
                                      <p:to>
                                        <p:strVal val="visible"/>
                                      </p:to>
                                    </p:set>
                                    <p:anim calcmode="lin" valueType="num">
                                      <p:cBhvr additive="base">
                                        <p:cTn id="7" dur="500" fill="hold"/>
                                        <p:tgtEl>
                                          <p:spTgt spid="75779">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77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endParaRPr lang="zh-CN" altLang="en-US" dirty="0"/>
          </a:p>
        </p:txBody>
      </p:sp>
      <p:sp>
        <p:nvSpPr>
          <p:cNvPr id="76803" name="Rectangle 3"/>
          <p:cNvSpPr>
            <a:spLocks noGrp="1" noChangeArrowheads="1"/>
          </p:cNvSpPr>
          <p:nvPr>
            <p:ph type="body" idx="1"/>
          </p:nvPr>
        </p:nvSpPr>
        <p:spPr/>
        <p:txBody>
          <a:bodyPr/>
          <a:lstStyle/>
          <a:p>
            <a:pPr lvl="1"/>
            <a:r>
              <a:rPr lang="zh-CN" altLang="en-US" smtClean="0"/>
              <a:t>图解 </a:t>
            </a:r>
            <a:endParaRPr lang="zh-CN" altLang="en-US"/>
          </a:p>
        </p:txBody>
      </p:sp>
      <p:sp>
        <p:nvSpPr>
          <p:cNvPr id="48" name="灯片编号占位符 5"/>
          <p:cNvSpPr>
            <a:spLocks noGrp="1"/>
          </p:cNvSpPr>
          <p:nvPr>
            <p:ph type="sldNum" sz="quarter" idx="12"/>
          </p:nvPr>
        </p:nvSpPr>
        <p:spPr/>
        <p:txBody>
          <a:bodyPr/>
          <a:lstStyle/>
          <a:p>
            <a:fld id="{85B33529-137B-4347-B52A-47F3D3FDEDCA}" type="slidenum">
              <a:rPr lang="en-US" altLang="zh-CN" smtClean="0"/>
              <a:pPr/>
              <a:t>63</a:t>
            </a:fld>
            <a:endParaRPr lang="en-US" altLang="zh-CN"/>
          </a:p>
        </p:txBody>
      </p:sp>
      <p:grpSp>
        <p:nvGrpSpPr>
          <p:cNvPr id="2" name="Group 49"/>
          <p:cNvGrpSpPr>
            <a:grpSpLocks/>
          </p:cNvGrpSpPr>
          <p:nvPr/>
        </p:nvGrpSpPr>
        <p:grpSpPr bwMode="auto">
          <a:xfrm>
            <a:off x="1376363" y="1223963"/>
            <a:ext cx="5086350" cy="5634037"/>
            <a:chOff x="1973" y="941"/>
            <a:chExt cx="1740" cy="2161"/>
          </a:xfrm>
        </p:grpSpPr>
        <p:sp>
          <p:nvSpPr>
            <p:cNvPr id="76805" name="AutoShape 5"/>
            <p:cNvSpPr>
              <a:spLocks noChangeAspect="1" noChangeArrowheads="1"/>
            </p:cNvSpPr>
            <p:nvPr/>
          </p:nvSpPr>
          <p:spPr bwMode="auto">
            <a:xfrm>
              <a:off x="1973" y="941"/>
              <a:ext cx="1740" cy="2161"/>
            </a:xfrm>
            <a:prstGeom prst="rect">
              <a:avLst/>
            </a:prstGeom>
            <a:noFill/>
            <a:ln w="9525">
              <a:noFill/>
              <a:miter lim="800000"/>
              <a:headEnd/>
              <a:tailEnd/>
            </a:ln>
          </p:spPr>
          <p:txBody>
            <a:bodyPr/>
            <a:lstStyle/>
            <a:p>
              <a:endParaRPr lang="zh-CN" altLang="en-US"/>
            </a:p>
          </p:txBody>
        </p:sp>
        <p:sp>
          <p:nvSpPr>
            <p:cNvPr id="76806" name="Line 6"/>
            <p:cNvSpPr>
              <a:spLocks noChangeShapeType="1"/>
            </p:cNvSpPr>
            <p:nvPr/>
          </p:nvSpPr>
          <p:spPr bwMode="auto">
            <a:xfrm>
              <a:off x="2194" y="1419"/>
              <a:ext cx="1308" cy="0"/>
            </a:xfrm>
            <a:prstGeom prst="line">
              <a:avLst/>
            </a:prstGeom>
            <a:noFill/>
            <a:ln w="9525">
              <a:solidFill>
                <a:srgbClr val="000000"/>
              </a:solidFill>
              <a:round/>
              <a:headEnd/>
              <a:tailEnd type="triangle" w="med" len="med"/>
            </a:ln>
          </p:spPr>
          <p:txBody>
            <a:bodyPr/>
            <a:lstStyle/>
            <a:p>
              <a:endParaRPr lang="zh-CN" altLang="en-US"/>
            </a:p>
          </p:txBody>
        </p:sp>
        <p:sp>
          <p:nvSpPr>
            <p:cNvPr id="76807" name="Line 7"/>
            <p:cNvSpPr>
              <a:spLocks noChangeShapeType="1"/>
            </p:cNvSpPr>
            <p:nvPr/>
          </p:nvSpPr>
          <p:spPr bwMode="auto">
            <a:xfrm flipV="1">
              <a:off x="2805" y="1043"/>
              <a:ext cx="0" cy="370"/>
            </a:xfrm>
            <a:prstGeom prst="line">
              <a:avLst/>
            </a:prstGeom>
            <a:noFill/>
            <a:ln w="9525">
              <a:solidFill>
                <a:srgbClr val="000000"/>
              </a:solidFill>
              <a:round/>
              <a:headEnd/>
              <a:tailEnd type="triangle" w="med" len="med"/>
            </a:ln>
          </p:spPr>
          <p:txBody>
            <a:bodyPr/>
            <a:lstStyle/>
            <a:p>
              <a:endParaRPr lang="zh-CN" altLang="en-US"/>
            </a:p>
          </p:txBody>
        </p:sp>
        <p:grpSp>
          <p:nvGrpSpPr>
            <p:cNvPr id="3" name="Group 8"/>
            <p:cNvGrpSpPr>
              <a:grpSpLocks/>
            </p:cNvGrpSpPr>
            <p:nvPr/>
          </p:nvGrpSpPr>
          <p:grpSpPr bwMode="auto">
            <a:xfrm>
              <a:off x="2667" y="1167"/>
              <a:ext cx="462" cy="252"/>
              <a:chOff x="6498" y="8424"/>
              <a:chExt cx="1000" cy="546"/>
            </a:xfrm>
          </p:grpSpPr>
          <p:sp>
            <p:nvSpPr>
              <p:cNvPr id="76809" name="Line 9"/>
              <p:cNvSpPr>
                <a:spLocks noChangeShapeType="1"/>
              </p:cNvSpPr>
              <p:nvPr/>
            </p:nvSpPr>
            <p:spPr bwMode="auto">
              <a:xfrm flipV="1">
                <a:off x="6510" y="8749"/>
                <a:ext cx="1" cy="221"/>
              </a:xfrm>
              <a:prstGeom prst="line">
                <a:avLst/>
              </a:prstGeom>
              <a:noFill/>
              <a:ln w="9525">
                <a:solidFill>
                  <a:srgbClr val="000000"/>
                </a:solidFill>
                <a:round/>
                <a:headEnd/>
                <a:tailEnd/>
              </a:ln>
            </p:spPr>
            <p:txBody>
              <a:bodyPr/>
              <a:lstStyle/>
              <a:p>
                <a:endParaRPr lang="zh-CN" altLang="en-US"/>
              </a:p>
            </p:txBody>
          </p:sp>
          <p:sp>
            <p:nvSpPr>
              <p:cNvPr id="76810" name="Line 10"/>
              <p:cNvSpPr>
                <a:spLocks noChangeShapeType="1"/>
              </p:cNvSpPr>
              <p:nvPr/>
            </p:nvSpPr>
            <p:spPr bwMode="auto">
              <a:xfrm flipV="1">
                <a:off x="6498" y="8424"/>
                <a:ext cx="702" cy="312"/>
              </a:xfrm>
              <a:prstGeom prst="line">
                <a:avLst/>
              </a:prstGeom>
              <a:noFill/>
              <a:ln w="9525">
                <a:solidFill>
                  <a:srgbClr val="000000"/>
                </a:solidFill>
                <a:round/>
                <a:headEnd/>
                <a:tailEnd/>
              </a:ln>
            </p:spPr>
            <p:txBody>
              <a:bodyPr/>
              <a:lstStyle/>
              <a:p>
                <a:endParaRPr lang="zh-CN" altLang="en-US"/>
              </a:p>
            </p:txBody>
          </p:sp>
          <p:sp>
            <p:nvSpPr>
              <p:cNvPr id="76811" name="Line 11"/>
              <p:cNvSpPr>
                <a:spLocks noChangeShapeType="1"/>
              </p:cNvSpPr>
              <p:nvPr/>
            </p:nvSpPr>
            <p:spPr bwMode="auto">
              <a:xfrm>
                <a:off x="7200" y="8424"/>
                <a:ext cx="298" cy="546"/>
              </a:xfrm>
              <a:prstGeom prst="line">
                <a:avLst/>
              </a:prstGeom>
              <a:noFill/>
              <a:ln w="9525">
                <a:solidFill>
                  <a:srgbClr val="000000"/>
                </a:solidFill>
                <a:round/>
                <a:headEnd/>
                <a:tailEnd/>
              </a:ln>
            </p:spPr>
            <p:txBody>
              <a:bodyPr/>
              <a:lstStyle/>
              <a:p>
                <a:endParaRPr lang="zh-CN" altLang="en-US"/>
              </a:p>
            </p:txBody>
          </p:sp>
        </p:grpSp>
        <p:grpSp>
          <p:nvGrpSpPr>
            <p:cNvPr id="4" name="Group 12"/>
            <p:cNvGrpSpPr>
              <a:grpSpLocks/>
            </p:cNvGrpSpPr>
            <p:nvPr/>
          </p:nvGrpSpPr>
          <p:grpSpPr bwMode="auto">
            <a:xfrm flipH="1">
              <a:off x="2199" y="1685"/>
              <a:ext cx="1308" cy="375"/>
              <a:chOff x="5268" y="8156"/>
              <a:chExt cx="2834" cy="814"/>
            </a:xfrm>
          </p:grpSpPr>
          <p:grpSp>
            <p:nvGrpSpPr>
              <p:cNvPr id="5" name="Group 13"/>
              <p:cNvGrpSpPr>
                <a:grpSpLocks/>
              </p:cNvGrpSpPr>
              <p:nvPr/>
            </p:nvGrpSpPr>
            <p:grpSpPr bwMode="auto">
              <a:xfrm>
                <a:off x="5268" y="8156"/>
                <a:ext cx="2834" cy="814"/>
                <a:chOff x="5268" y="7935"/>
                <a:chExt cx="2834" cy="814"/>
              </a:xfrm>
            </p:grpSpPr>
            <p:sp>
              <p:nvSpPr>
                <p:cNvPr id="76814" name="Line 14"/>
                <p:cNvSpPr>
                  <a:spLocks noChangeShapeType="1"/>
                </p:cNvSpPr>
                <p:nvPr/>
              </p:nvSpPr>
              <p:spPr bwMode="auto">
                <a:xfrm>
                  <a:off x="5268" y="8749"/>
                  <a:ext cx="2834" cy="0"/>
                </a:xfrm>
                <a:prstGeom prst="line">
                  <a:avLst/>
                </a:prstGeom>
                <a:noFill/>
                <a:ln w="9525">
                  <a:solidFill>
                    <a:srgbClr val="000000"/>
                  </a:solidFill>
                  <a:round/>
                  <a:headEnd type="triangle" w="med" len="med"/>
                  <a:tailEnd/>
                </a:ln>
              </p:spPr>
              <p:txBody>
                <a:bodyPr/>
                <a:lstStyle/>
                <a:p>
                  <a:endParaRPr lang="zh-CN" altLang="en-US"/>
                </a:p>
              </p:txBody>
            </p:sp>
            <p:sp>
              <p:nvSpPr>
                <p:cNvPr id="76815" name="Line 15"/>
                <p:cNvSpPr>
                  <a:spLocks noChangeShapeType="1"/>
                </p:cNvSpPr>
                <p:nvPr/>
              </p:nvSpPr>
              <p:spPr bwMode="auto">
                <a:xfrm flipV="1">
                  <a:off x="6788" y="7935"/>
                  <a:ext cx="0" cy="801"/>
                </a:xfrm>
                <a:prstGeom prst="line">
                  <a:avLst/>
                </a:prstGeom>
                <a:noFill/>
                <a:ln w="9525">
                  <a:solidFill>
                    <a:srgbClr val="000000"/>
                  </a:solidFill>
                  <a:round/>
                  <a:headEnd/>
                  <a:tailEnd type="triangle" w="med" len="med"/>
                </a:ln>
              </p:spPr>
              <p:txBody>
                <a:bodyPr/>
                <a:lstStyle/>
                <a:p>
                  <a:endParaRPr lang="zh-CN" altLang="en-US"/>
                </a:p>
              </p:txBody>
            </p:sp>
          </p:grpSp>
          <p:sp>
            <p:nvSpPr>
              <p:cNvPr id="76816" name="Line 16"/>
              <p:cNvSpPr>
                <a:spLocks noChangeShapeType="1"/>
              </p:cNvSpPr>
              <p:nvPr/>
            </p:nvSpPr>
            <p:spPr bwMode="auto">
              <a:xfrm flipV="1">
                <a:off x="6502" y="8749"/>
                <a:ext cx="0" cy="221"/>
              </a:xfrm>
              <a:prstGeom prst="line">
                <a:avLst/>
              </a:prstGeom>
              <a:noFill/>
              <a:ln w="9525">
                <a:solidFill>
                  <a:srgbClr val="000000"/>
                </a:solidFill>
                <a:round/>
                <a:headEnd/>
                <a:tailEnd/>
              </a:ln>
            </p:spPr>
            <p:txBody>
              <a:bodyPr/>
              <a:lstStyle/>
              <a:p>
                <a:endParaRPr lang="zh-CN" altLang="en-US"/>
              </a:p>
            </p:txBody>
          </p:sp>
          <p:sp>
            <p:nvSpPr>
              <p:cNvPr id="76817" name="Line 17"/>
              <p:cNvSpPr>
                <a:spLocks noChangeShapeType="1"/>
              </p:cNvSpPr>
              <p:nvPr/>
            </p:nvSpPr>
            <p:spPr bwMode="auto">
              <a:xfrm flipV="1">
                <a:off x="6490" y="8424"/>
                <a:ext cx="702" cy="312"/>
              </a:xfrm>
              <a:prstGeom prst="line">
                <a:avLst/>
              </a:prstGeom>
              <a:noFill/>
              <a:ln w="9525">
                <a:solidFill>
                  <a:srgbClr val="000000"/>
                </a:solidFill>
                <a:round/>
                <a:headEnd/>
                <a:tailEnd/>
              </a:ln>
            </p:spPr>
            <p:txBody>
              <a:bodyPr/>
              <a:lstStyle/>
              <a:p>
                <a:endParaRPr lang="zh-CN" altLang="en-US"/>
              </a:p>
            </p:txBody>
          </p:sp>
          <p:sp>
            <p:nvSpPr>
              <p:cNvPr id="76818" name="Line 18"/>
              <p:cNvSpPr>
                <a:spLocks noChangeShapeType="1"/>
              </p:cNvSpPr>
              <p:nvPr/>
            </p:nvSpPr>
            <p:spPr bwMode="auto">
              <a:xfrm>
                <a:off x="7192" y="8424"/>
                <a:ext cx="298" cy="546"/>
              </a:xfrm>
              <a:prstGeom prst="line">
                <a:avLst/>
              </a:prstGeom>
              <a:noFill/>
              <a:ln w="9525">
                <a:solidFill>
                  <a:srgbClr val="000000"/>
                </a:solidFill>
                <a:round/>
                <a:headEnd/>
                <a:tailEnd/>
              </a:ln>
            </p:spPr>
            <p:txBody>
              <a:bodyPr/>
              <a:lstStyle/>
              <a:p>
                <a:endParaRPr lang="zh-CN" altLang="en-US"/>
              </a:p>
            </p:txBody>
          </p:sp>
        </p:grpSp>
        <p:grpSp>
          <p:nvGrpSpPr>
            <p:cNvPr id="6" name="Group 19"/>
            <p:cNvGrpSpPr>
              <a:grpSpLocks/>
            </p:cNvGrpSpPr>
            <p:nvPr/>
          </p:nvGrpSpPr>
          <p:grpSpPr bwMode="auto">
            <a:xfrm>
              <a:off x="2199" y="2330"/>
              <a:ext cx="1308" cy="380"/>
              <a:chOff x="5470" y="10497"/>
              <a:chExt cx="2835" cy="823"/>
            </a:xfrm>
          </p:grpSpPr>
          <p:grpSp>
            <p:nvGrpSpPr>
              <p:cNvPr id="7" name="Group 20"/>
              <p:cNvGrpSpPr>
                <a:grpSpLocks/>
              </p:cNvGrpSpPr>
              <p:nvPr/>
            </p:nvGrpSpPr>
            <p:grpSpPr bwMode="auto">
              <a:xfrm flipH="1">
                <a:off x="5470" y="10497"/>
                <a:ext cx="2835" cy="813"/>
                <a:chOff x="5268" y="7935"/>
                <a:chExt cx="2834" cy="814"/>
              </a:xfrm>
            </p:grpSpPr>
            <p:sp>
              <p:nvSpPr>
                <p:cNvPr id="76821" name="Line 21"/>
                <p:cNvSpPr>
                  <a:spLocks noChangeShapeType="1"/>
                </p:cNvSpPr>
                <p:nvPr/>
              </p:nvSpPr>
              <p:spPr bwMode="auto">
                <a:xfrm>
                  <a:off x="5268" y="8749"/>
                  <a:ext cx="2834" cy="0"/>
                </a:xfrm>
                <a:prstGeom prst="line">
                  <a:avLst/>
                </a:prstGeom>
                <a:noFill/>
                <a:ln w="9525">
                  <a:solidFill>
                    <a:srgbClr val="000000"/>
                  </a:solidFill>
                  <a:round/>
                  <a:headEnd type="triangle" w="med" len="med"/>
                  <a:tailEnd/>
                </a:ln>
              </p:spPr>
              <p:txBody>
                <a:bodyPr/>
                <a:lstStyle/>
                <a:p>
                  <a:endParaRPr lang="zh-CN" altLang="en-US"/>
                </a:p>
              </p:txBody>
            </p:sp>
            <p:sp>
              <p:nvSpPr>
                <p:cNvPr id="76822" name="Line 22"/>
                <p:cNvSpPr>
                  <a:spLocks noChangeShapeType="1"/>
                </p:cNvSpPr>
                <p:nvPr/>
              </p:nvSpPr>
              <p:spPr bwMode="auto">
                <a:xfrm flipV="1">
                  <a:off x="6788" y="7935"/>
                  <a:ext cx="0" cy="801"/>
                </a:xfrm>
                <a:prstGeom prst="line">
                  <a:avLst/>
                </a:prstGeom>
                <a:noFill/>
                <a:ln w="9525">
                  <a:solidFill>
                    <a:srgbClr val="000000"/>
                  </a:solidFill>
                  <a:round/>
                  <a:headEnd/>
                  <a:tailEnd type="triangle" w="med" len="med"/>
                </a:ln>
              </p:spPr>
              <p:txBody>
                <a:bodyPr/>
                <a:lstStyle/>
                <a:p>
                  <a:endParaRPr lang="zh-CN" altLang="en-US"/>
                </a:p>
              </p:txBody>
            </p:sp>
          </p:grpSp>
          <p:grpSp>
            <p:nvGrpSpPr>
              <p:cNvPr id="8" name="Group 23"/>
              <p:cNvGrpSpPr>
                <a:grpSpLocks/>
              </p:cNvGrpSpPr>
              <p:nvPr/>
            </p:nvGrpSpPr>
            <p:grpSpPr bwMode="auto">
              <a:xfrm>
                <a:off x="6783" y="10696"/>
                <a:ext cx="994" cy="624"/>
                <a:chOff x="6082" y="10907"/>
                <a:chExt cx="995" cy="403"/>
              </a:xfrm>
            </p:grpSpPr>
            <p:sp>
              <p:nvSpPr>
                <p:cNvPr id="76824" name="Line 24"/>
                <p:cNvSpPr>
                  <a:spLocks noChangeShapeType="1"/>
                </p:cNvSpPr>
                <p:nvPr/>
              </p:nvSpPr>
              <p:spPr bwMode="auto">
                <a:xfrm flipH="1" flipV="1">
                  <a:off x="7071" y="11089"/>
                  <a:ext cx="0" cy="221"/>
                </a:xfrm>
                <a:prstGeom prst="line">
                  <a:avLst/>
                </a:prstGeom>
                <a:noFill/>
                <a:ln w="9525">
                  <a:solidFill>
                    <a:srgbClr val="000000"/>
                  </a:solidFill>
                  <a:round/>
                  <a:headEnd/>
                  <a:tailEnd/>
                </a:ln>
              </p:spPr>
              <p:txBody>
                <a:bodyPr/>
                <a:lstStyle/>
                <a:p>
                  <a:endParaRPr lang="zh-CN" altLang="en-US"/>
                </a:p>
              </p:txBody>
            </p:sp>
            <p:sp>
              <p:nvSpPr>
                <p:cNvPr id="76825" name="Line 25"/>
                <p:cNvSpPr>
                  <a:spLocks noChangeShapeType="1"/>
                </p:cNvSpPr>
                <p:nvPr/>
              </p:nvSpPr>
              <p:spPr bwMode="auto">
                <a:xfrm flipH="1" flipV="1">
                  <a:off x="6275" y="10907"/>
                  <a:ext cx="802" cy="193"/>
                </a:xfrm>
                <a:prstGeom prst="line">
                  <a:avLst/>
                </a:prstGeom>
                <a:noFill/>
                <a:ln w="9525">
                  <a:solidFill>
                    <a:srgbClr val="000000"/>
                  </a:solidFill>
                  <a:round/>
                  <a:headEnd/>
                  <a:tailEnd/>
                </a:ln>
              </p:spPr>
              <p:txBody>
                <a:bodyPr/>
                <a:lstStyle/>
                <a:p>
                  <a:endParaRPr lang="zh-CN" altLang="en-US"/>
                </a:p>
              </p:txBody>
            </p:sp>
            <p:sp>
              <p:nvSpPr>
                <p:cNvPr id="76826" name="Line 26"/>
                <p:cNvSpPr>
                  <a:spLocks noChangeShapeType="1"/>
                </p:cNvSpPr>
                <p:nvPr/>
              </p:nvSpPr>
              <p:spPr bwMode="auto">
                <a:xfrm flipH="1">
                  <a:off x="6082" y="10918"/>
                  <a:ext cx="193" cy="392"/>
                </a:xfrm>
                <a:prstGeom prst="line">
                  <a:avLst/>
                </a:prstGeom>
                <a:noFill/>
                <a:ln w="9525">
                  <a:solidFill>
                    <a:srgbClr val="000000"/>
                  </a:solidFill>
                  <a:round/>
                  <a:headEnd/>
                  <a:tailEnd/>
                </a:ln>
              </p:spPr>
              <p:txBody>
                <a:bodyPr/>
                <a:lstStyle/>
                <a:p>
                  <a:endParaRPr lang="zh-CN" altLang="en-US"/>
                </a:p>
              </p:txBody>
            </p:sp>
          </p:grpSp>
        </p:grpSp>
        <p:sp>
          <p:nvSpPr>
            <p:cNvPr id="76827" name="Text Box 27"/>
            <p:cNvSpPr txBox="1">
              <a:spLocks noChangeArrowheads="1"/>
            </p:cNvSpPr>
            <p:nvPr/>
          </p:nvSpPr>
          <p:spPr bwMode="auto">
            <a:xfrm>
              <a:off x="2723" y="1371"/>
              <a:ext cx="216" cy="157"/>
            </a:xfrm>
            <a:prstGeom prst="rect">
              <a:avLst/>
            </a:prstGeom>
            <a:noFill/>
            <a:ln w="9525">
              <a:noFill/>
              <a:miter lim="800000"/>
              <a:headEnd/>
              <a:tailEnd/>
            </a:ln>
          </p:spPr>
          <p:txBody>
            <a:bodyPr/>
            <a:lstStyle/>
            <a:p>
              <a:pPr algn="just"/>
              <a:r>
                <a:rPr lang="en-US" altLang="zh-CN" sz="2400">
                  <a:latin typeface="Times New Roman" pitchFamily="18" charset="0"/>
                </a:rPr>
                <a:t>0</a:t>
              </a:r>
              <a:endParaRPr lang="en-US" altLang="zh-CN" sz="4000"/>
            </a:p>
          </p:txBody>
        </p:sp>
        <p:sp>
          <p:nvSpPr>
            <p:cNvPr id="76828" name="Text Box 28"/>
            <p:cNvSpPr txBox="1">
              <a:spLocks noChangeArrowheads="1"/>
            </p:cNvSpPr>
            <p:nvPr/>
          </p:nvSpPr>
          <p:spPr bwMode="auto">
            <a:xfrm>
              <a:off x="2729" y="2020"/>
              <a:ext cx="216" cy="157"/>
            </a:xfrm>
            <a:prstGeom prst="rect">
              <a:avLst/>
            </a:prstGeom>
            <a:noFill/>
            <a:ln w="9525">
              <a:noFill/>
              <a:miter lim="800000"/>
              <a:headEnd/>
              <a:tailEnd/>
            </a:ln>
          </p:spPr>
          <p:txBody>
            <a:bodyPr/>
            <a:lstStyle/>
            <a:p>
              <a:pPr algn="just"/>
              <a:r>
                <a:rPr lang="en-US" altLang="zh-CN" sz="2400">
                  <a:latin typeface="Times New Roman" pitchFamily="18" charset="0"/>
                </a:rPr>
                <a:t>0</a:t>
              </a:r>
              <a:endParaRPr lang="en-US" altLang="zh-CN" sz="4000"/>
            </a:p>
          </p:txBody>
        </p:sp>
        <p:sp>
          <p:nvSpPr>
            <p:cNvPr id="76829" name="Text Box 29"/>
            <p:cNvSpPr txBox="1">
              <a:spLocks noChangeArrowheads="1"/>
            </p:cNvSpPr>
            <p:nvPr/>
          </p:nvSpPr>
          <p:spPr bwMode="auto">
            <a:xfrm>
              <a:off x="2723" y="2656"/>
              <a:ext cx="216" cy="157"/>
            </a:xfrm>
            <a:prstGeom prst="rect">
              <a:avLst/>
            </a:prstGeom>
            <a:noFill/>
            <a:ln w="9525">
              <a:noFill/>
              <a:miter lim="800000"/>
              <a:headEnd/>
              <a:tailEnd/>
            </a:ln>
          </p:spPr>
          <p:txBody>
            <a:bodyPr/>
            <a:lstStyle/>
            <a:p>
              <a:pPr algn="just"/>
              <a:r>
                <a:rPr lang="en-US" altLang="zh-CN" sz="2400">
                  <a:latin typeface="Times New Roman" pitchFamily="18" charset="0"/>
                </a:rPr>
                <a:t>0</a:t>
              </a:r>
              <a:endParaRPr lang="en-US" altLang="zh-CN" sz="4000"/>
            </a:p>
          </p:txBody>
        </p:sp>
        <p:sp>
          <p:nvSpPr>
            <p:cNvPr id="76830" name="Text Box 30"/>
            <p:cNvSpPr txBox="1">
              <a:spLocks noChangeArrowheads="1"/>
            </p:cNvSpPr>
            <p:nvPr/>
          </p:nvSpPr>
          <p:spPr bwMode="auto">
            <a:xfrm>
              <a:off x="3496" y="2596"/>
              <a:ext cx="217" cy="157"/>
            </a:xfrm>
            <a:prstGeom prst="rect">
              <a:avLst/>
            </a:prstGeom>
            <a:noFill/>
            <a:ln w="9525">
              <a:noFill/>
              <a:miter lim="800000"/>
              <a:headEnd/>
              <a:tailEnd/>
            </a:ln>
          </p:spPr>
          <p:txBody>
            <a:bodyPr/>
            <a:lstStyle/>
            <a:p>
              <a:pPr algn="just"/>
              <a:r>
                <a:rPr lang="en-US" altLang="zh-CN" sz="2400" i="1">
                  <a:latin typeface="Times New Roman" pitchFamily="18" charset="0"/>
                </a:rPr>
                <a:t>t</a:t>
              </a:r>
              <a:endParaRPr lang="en-US" altLang="zh-CN" sz="4000"/>
            </a:p>
          </p:txBody>
        </p:sp>
        <p:sp>
          <p:nvSpPr>
            <p:cNvPr id="76831" name="Text Box 31"/>
            <p:cNvSpPr txBox="1">
              <a:spLocks noChangeArrowheads="1"/>
            </p:cNvSpPr>
            <p:nvPr/>
          </p:nvSpPr>
          <p:spPr bwMode="auto">
            <a:xfrm>
              <a:off x="3485" y="1960"/>
              <a:ext cx="216" cy="157"/>
            </a:xfrm>
            <a:prstGeom prst="rect">
              <a:avLst/>
            </a:prstGeom>
            <a:noFill/>
            <a:ln w="9525">
              <a:noFill/>
              <a:miter lim="800000"/>
              <a:headEnd/>
              <a:tailEnd/>
            </a:ln>
          </p:spPr>
          <p:txBody>
            <a:bodyPr/>
            <a:lstStyle/>
            <a:p>
              <a:pPr algn="just"/>
              <a:r>
                <a:rPr lang="en-US" altLang="zh-CN" sz="2400" i="1">
                  <a:latin typeface="Times New Roman" pitchFamily="18" charset="0"/>
                </a:rPr>
                <a:t>t</a:t>
              </a:r>
              <a:endParaRPr lang="en-US" altLang="zh-CN" sz="4000"/>
            </a:p>
          </p:txBody>
        </p:sp>
        <p:sp>
          <p:nvSpPr>
            <p:cNvPr id="76832" name="Text Box 32"/>
            <p:cNvSpPr txBox="1">
              <a:spLocks noChangeArrowheads="1"/>
            </p:cNvSpPr>
            <p:nvPr/>
          </p:nvSpPr>
          <p:spPr bwMode="auto">
            <a:xfrm>
              <a:off x="3473" y="1336"/>
              <a:ext cx="216" cy="157"/>
            </a:xfrm>
            <a:prstGeom prst="rect">
              <a:avLst/>
            </a:prstGeom>
            <a:noFill/>
            <a:ln w="9525">
              <a:noFill/>
              <a:miter lim="800000"/>
              <a:headEnd/>
              <a:tailEnd/>
            </a:ln>
          </p:spPr>
          <p:txBody>
            <a:bodyPr/>
            <a:lstStyle/>
            <a:p>
              <a:pPr algn="just"/>
              <a:r>
                <a:rPr lang="en-US" altLang="zh-CN" sz="2400" i="1">
                  <a:latin typeface="Times New Roman" pitchFamily="18" charset="0"/>
                </a:rPr>
                <a:t>t</a:t>
              </a:r>
              <a:endParaRPr lang="en-US" altLang="zh-CN" sz="4000"/>
            </a:p>
          </p:txBody>
        </p:sp>
        <p:sp>
          <p:nvSpPr>
            <p:cNvPr id="76833" name="Text Box 33"/>
            <p:cNvSpPr txBox="1">
              <a:spLocks noChangeArrowheads="1"/>
            </p:cNvSpPr>
            <p:nvPr/>
          </p:nvSpPr>
          <p:spPr bwMode="auto">
            <a:xfrm>
              <a:off x="2584" y="1378"/>
              <a:ext cx="217" cy="175"/>
            </a:xfrm>
            <a:prstGeom prst="rect">
              <a:avLst/>
            </a:prstGeom>
            <a:noFill/>
            <a:ln w="9525">
              <a:noFill/>
              <a:miter lim="800000"/>
              <a:headEnd/>
              <a:tailEnd/>
            </a:ln>
          </p:spPr>
          <p:txBody>
            <a:bodyPr/>
            <a:lstStyle/>
            <a:p>
              <a:pPr algn="just"/>
              <a:r>
                <a:rPr lang="en-US" altLang="zh-CN" sz="2400" i="1">
                  <a:latin typeface="Times New Roman" pitchFamily="18" charset="0"/>
                </a:rPr>
                <a:t>t</a:t>
              </a:r>
              <a:r>
                <a:rPr lang="en-US" altLang="zh-CN" sz="2400" i="1" baseline="-25000">
                  <a:latin typeface="Times New Roman" pitchFamily="18" charset="0"/>
                </a:rPr>
                <a:t>1</a:t>
              </a:r>
              <a:endParaRPr lang="en-US" altLang="zh-CN" sz="4000"/>
            </a:p>
          </p:txBody>
        </p:sp>
        <p:sp>
          <p:nvSpPr>
            <p:cNvPr id="76834" name="Text Box 34"/>
            <p:cNvSpPr txBox="1">
              <a:spLocks noChangeArrowheads="1"/>
            </p:cNvSpPr>
            <p:nvPr/>
          </p:nvSpPr>
          <p:spPr bwMode="auto">
            <a:xfrm>
              <a:off x="2884" y="2014"/>
              <a:ext cx="217" cy="175"/>
            </a:xfrm>
            <a:prstGeom prst="rect">
              <a:avLst/>
            </a:prstGeom>
            <a:noFill/>
            <a:ln w="9525">
              <a:noFill/>
              <a:miter lim="800000"/>
              <a:headEnd/>
              <a:tailEnd/>
            </a:ln>
          </p:spPr>
          <p:txBody>
            <a:bodyPr/>
            <a:lstStyle/>
            <a:p>
              <a:pPr algn="just"/>
              <a:r>
                <a:rPr lang="en-US" altLang="zh-CN" sz="2400" i="1">
                  <a:latin typeface="Times New Roman" pitchFamily="18" charset="0"/>
                </a:rPr>
                <a:t>-t</a:t>
              </a:r>
              <a:r>
                <a:rPr lang="en-US" altLang="zh-CN" sz="2400" i="1" baseline="-25000">
                  <a:latin typeface="Times New Roman" pitchFamily="18" charset="0"/>
                </a:rPr>
                <a:t>1</a:t>
              </a:r>
              <a:endParaRPr lang="en-US" altLang="zh-CN" sz="4000"/>
            </a:p>
          </p:txBody>
        </p:sp>
        <p:sp>
          <p:nvSpPr>
            <p:cNvPr id="76835" name="Text Box 35"/>
            <p:cNvSpPr txBox="1">
              <a:spLocks noChangeArrowheads="1"/>
            </p:cNvSpPr>
            <p:nvPr/>
          </p:nvSpPr>
          <p:spPr bwMode="auto">
            <a:xfrm>
              <a:off x="3143" y="2656"/>
              <a:ext cx="277" cy="174"/>
            </a:xfrm>
            <a:prstGeom prst="rect">
              <a:avLst/>
            </a:prstGeom>
            <a:noFill/>
            <a:ln w="9525">
              <a:noFill/>
              <a:miter lim="800000"/>
              <a:headEnd/>
              <a:tailEnd/>
            </a:ln>
          </p:spPr>
          <p:txBody>
            <a:bodyPr/>
            <a:lstStyle/>
            <a:p>
              <a:pPr algn="just"/>
              <a:r>
                <a:rPr lang="en-US" altLang="zh-CN" sz="2400" i="1">
                  <a:latin typeface="Times New Roman" pitchFamily="18" charset="0"/>
                </a:rPr>
                <a:t>t</a:t>
              </a:r>
              <a:r>
                <a:rPr lang="en-US" altLang="zh-CN" sz="2400" i="1" baseline="-25000">
                  <a:latin typeface="Times New Roman" pitchFamily="18" charset="0"/>
                </a:rPr>
                <a:t>2</a:t>
              </a:r>
              <a:r>
                <a:rPr lang="en-US" altLang="zh-CN" sz="2400" i="1">
                  <a:latin typeface="Times New Roman" pitchFamily="18" charset="0"/>
                </a:rPr>
                <a:t>-t</a:t>
              </a:r>
              <a:r>
                <a:rPr lang="en-US" altLang="zh-CN" sz="2400" i="1" baseline="-25000">
                  <a:latin typeface="Times New Roman" pitchFamily="18" charset="0"/>
                </a:rPr>
                <a:t>1</a:t>
              </a:r>
              <a:endParaRPr lang="en-US" altLang="zh-CN" sz="4000"/>
            </a:p>
          </p:txBody>
        </p:sp>
        <p:sp>
          <p:nvSpPr>
            <p:cNvPr id="76836" name="Text Box 36"/>
            <p:cNvSpPr txBox="1">
              <a:spLocks noChangeArrowheads="1"/>
            </p:cNvSpPr>
            <p:nvPr/>
          </p:nvSpPr>
          <p:spPr bwMode="auto">
            <a:xfrm>
              <a:off x="2319" y="2008"/>
              <a:ext cx="218" cy="175"/>
            </a:xfrm>
            <a:prstGeom prst="rect">
              <a:avLst/>
            </a:prstGeom>
            <a:noFill/>
            <a:ln w="9525">
              <a:noFill/>
              <a:miter lim="800000"/>
              <a:headEnd/>
              <a:tailEnd/>
            </a:ln>
          </p:spPr>
          <p:txBody>
            <a:bodyPr/>
            <a:lstStyle/>
            <a:p>
              <a:pPr algn="just"/>
              <a:r>
                <a:rPr lang="en-US" altLang="zh-CN" sz="2400" i="1">
                  <a:latin typeface="Times New Roman" pitchFamily="18" charset="0"/>
                </a:rPr>
                <a:t>-t</a:t>
              </a:r>
              <a:r>
                <a:rPr lang="en-US" altLang="zh-CN" sz="2400" i="1" baseline="-25000">
                  <a:latin typeface="Times New Roman" pitchFamily="18" charset="0"/>
                </a:rPr>
                <a:t>2</a:t>
              </a:r>
              <a:endParaRPr lang="en-US" altLang="zh-CN" sz="4000"/>
            </a:p>
          </p:txBody>
        </p:sp>
        <p:sp>
          <p:nvSpPr>
            <p:cNvPr id="76837" name="Text Box 37"/>
            <p:cNvSpPr txBox="1">
              <a:spLocks noChangeArrowheads="1"/>
            </p:cNvSpPr>
            <p:nvPr/>
          </p:nvSpPr>
          <p:spPr bwMode="auto">
            <a:xfrm>
              <a:off x="3040" y="1378"/>
              <a:ext cx="217" cy="175"/>
            </a:xfrm>
            <a:prstGeom prst="rect">
              <a:avLst/>
            </a:prstGeom>
            <a:noFill/>
            <a:ln w="9525">
              <a:noFill/>
              <a:miter lim="800000"/>
              <a:headEnd/>
              <a:tailEnd/>
            </a:ln>
          </p:spPr>
          <p:txBody>
            <a:bodyPr/>
            <a:lstStyle/>
            <a:p>
              <a:pPr algn="just"/>
              <a:r>
                <a:rPr lang="en-US" altLang="zh-CN" sz="2400" i="1">
                  <a:latin typeface="Times New Roman" pitchFamily="18" charset="0"/>
                </a:rPr>
                <a:t>t</a:t>
              </a:r>
              <a:r>
                <a:rPr lang="en-US" altLang="zh-CN" sz="2400" i="1" baseline="-25000">
                  <a:latin typeface="Times New Roman" pitchFamily="18" charset="0"/>
                </a:rPr>
                <a:t>2</a:t>
              </a:r>
              <a:endParaRPr lang="en-US" altLang="zh-CN" sz="4000"/>
            </a:p>
          </p:txBody>
        </p:sp>
        <p:sp>
          <p:nvSpPr>
            <p:cNvPr id="76838" name="Text Box 38"/>
            <p:cNvSpPr txBox="1">
              <a:spLocks noChangeArrowheads="1"/>
            </p:cNvSpPr>
            <p:nvPr/>
          </p:nvSpPr>
          <p:spPr bwMode="auto">
            <a:xfrm>
              <a:off x="2596" y="1000"/>
              <a:ext cx="343" cy="157"/>
            </a:xfrm>
            <a:prstGeom prst="rect">
              <a:avLst/>
            </a:prstGeom>
            <a:noFill/>
            <a:ln w="9525">
              <a:noFill/>
              <a:miter lim="800000"/>
              <a:headEnd/>
              <a:tailEnd/>
            </a:ln>
          </p:spPr>
          <p:txBody>
            <a:bodyPr/>
            <a:lstStyle/>
            <a:p>
              <a:pPr algn="just"/>
              <a:r>
                <a:rPr lang="en-US" altLang="zh-CN" sz="2400" i="1">
                  <a:latin typeface="Times New Roman" pitchFamily="18" charset="0"/>
                </a:rPr>
                <a:t>s</a:t>
              </a:r>
              <a:r>
                <a:rPr lang="en-US" altLang="zh-CN" sz="2400">
                  <a:latin typeface="Times New Roman" pitchFamily="18" charset="0"/>
                </a:rPr>
                <a:t>(</a:t>
              </a:r>
              <a:r>
                <a:rPr lang="en-US" altLang="zh-CN" sz="2400" i="1">
                  <a:latin typeface="Times New Roman" pitchFamily="18" charset="0"/>
                </a:rPr>
                <a:t>t</a:t>
              </a:r>
              <a:r>
                <a:rPr lang="en-US" altLang="zh-CN" sz="2400">
                  <a:latin typeface="Times New Roman" pitchFamily="18" charset="0"/>
                </a:rPr>
                <a:t>)</a:t>
              </a:r>
              <a:endParaRPr lang="en-US" altLang="zh-CN" sz="4000"/>
            </a:p>
          </p:txBody>
        </p:sp>
        <p:sp>
          <p:nvSpPr>
            <p:cNvPr id="76839" name="Text Box 39"/>
            <p:cNvSpPr txBox="1">
              <a:spLocks noChangeArrowheads="1"/>
            </p:cNvSpPr>
            <p:nvPr/>
          </p:nvSpPr>
          <p:spPr bwMode="auto">
            <a:xfrm>
              <a:off x="2561" y="1624"/>
              <a:ext cx="344" cy="157"/>
            </a:xfrm>
            <a:prstGeom prst="rect">
              <a:avLst/>
            </a:prstGeom>
            <a:noFill/>
            <a:ln w="9525">
              <a:noFill/>
              <a:miter lim="800000"/>
              <a:headEnd/>
              <a:tailEnd/>
            </a:ln>
          </p:spPr>
          <p:txBody>
            <a:bodyPr/>
            <a:lstStyle/>
            <a:p>
              <a:pPr algn="just"/>
              <a:r>
                <a:rPr lang="en-US" altLang="zh-CN" sz="2400" i="1">
                  <a:latin typeface="Times New Roman" pitchFamily="18" charset="0"/>
                </a:rPr>
                <a:t>s</a:t>
              </a:r>
              <a:r>
                <a:rPr lang="en-US" altLang="zh-CN" sz="2400">
                  <a:latin typeface="Times New Roman" pitchFamily="18" charset="0"/>
                </a:rPr>
                <a:t>(-</a:t>
              </a:r>
              <a:r>
                <a:rPr lang="en-US" altLang="zh-CN" sz="2400" i="1">
                  <a:latin typeface="Times New Roman" pitchFamily="18" charset="0"/>
                </a:rPr>
                <a:t>t</a:t>
              </a:r>
              <a:r>
                <a:rPr lang="en-US" altLang="zh-CN" sz="2400">
                  <a:latin typeface="Times New Roman" pitchFamily="18" charset="0"/>
                </a:rPr>
                <a:t>)</a:t>
              </a:r>
              <a:endParaRPr lang="en-US" altLang="zh-CN" sz="4000"/>
            </a:p>
          </p:txBody>
        </p:sp>
        <p:sp>
          <p:nvSpPr>
            <p:cNvPr id="76840" name="Text Box 40"/>
            <p:cNvSpPr txBox="1">
              <a:spLocks noChangeArrowheads="1"/>
            </p:cNvSpPr>
            <p:nvPr/>
          </p:nvSpPr>
          <p:spPr bwMode="auto">
            <a:xfrm>
              <a:off x="2596" y="2266"/>
              <a:ext cx="343" cy="157"/>
            </a:xfrm>
            <a:prstGeom prst="rect">
              <a:avLst/>
            </a:prstGeom>
            <a:noFill/>
            <a:ln w="9525">
              <a:noFill/>
              <a:miter lim="800000"/>
              <a:headEnd/>
              <a:tailEnd/>
            </a:ln>
          </p:spPr>
          <p:txBody>
            <a:bodyPr/>
            <a:lstStyle/>
            <a:p>
              <a:pPr algn="just"/>
              <a:r>
                <a:rPr lang="en-US" altLang="zh-CN" sz="2400" i="1">
                  <a:latin typeface="Times New Roman" pitchFamily="18" charset="0"/>
                </a:rPr>
                <a:t>h</a:t>
              </a:r>
              <a:r>
                <a:rPr lang="en-US" altLang="zh-CN" sz="2400">
                  <a:latin typeface="Times New Roman" pitchFamily="18" charset="0"/>
                </a:rPr>
                <a:t>(</a:t>
              </a:r>
              <a:r>
                <a:rPr lang="en-US" altLang="zh-CN" sz="2400" i="1">
                  <a:latin typeface="Times New Roman" pitchFamily="18" charset="0"/>
                </a:rPr>
                <a:t>t</a:t>
              </a:r>
              <a:r>
                <a:rPr lang="en-US" altLang="zh-CN" sz="2400">
                  <a:latin typeface="Times New Roman" pitchFamily="18" charset="0"/>
                </a:rPr>
                <a:t>)</a:t>
              </a:r>
              <a:endParaRPr lang="en-US" altLang="zh-CN" sz="4000"/>
            </a:p>
          </p:txBody>
        </p:sp>
        <p:sp>
          <p:nvSpPr>
            <p:cNvPr id="76841" name="Line 41"/>
            <p:cNvSpPr>
              <a:spLocks noChangeShapeType="1"/>
            </p:cNvSpPr>
            <p:nvPr/>
          </p:nvSpPr>
          <p:spPr bwMode="auto">
            <a:xfrm>
              <a:off x="2483" y="2049"/>
              <a:ext cx="1" cy="641"/>
            </a:xfrm>
            <a:prstGeom prst="line">
              <a:avLst/>
            </a:prstGeom>
            <a:noFill/>
            <a:ln w="9525">
              <a:solidFill>
                <a:srgbClr val="000000"/>
              </a:solidFill>
              <a:prstDash val="lgDash"/>
              <a:round/>
              <a:headEnd/>
              <a:tailEnd/>
            </a:ln>
          </p:spPr>
          <p:txBody>
            <a:bodyPr/>
            <a:lstStyle/>
            <a:p>
              <a:endParaRPr lang="zh-CN" altLang="en-US"/>
            </a:p>
          </p:txBody>
        </p:sp>
        <p:sp>
          <p:nvSpPr>
            <p:cNvPr id="76842" name="Text Box 42"/>
            <p:cNvSpPr txBox="1">
              <a:spLocks noChangeArrowheads="1"/>
            </p:cNvSpPr>
            <p:nvPr/>
          </p:nvSpPr>
          <p:spPr bwMode="auto">
            <a:xfrm>
              <a:off x="2559" y="2499"/>
              <a:ext cx="218" cy="159"/>
            </a:xfrm>
            <a:prstGeom prst="rect">
              <a:avLst/>
            </a:prstGeom>
            <a:noFill/>
            <a:ln w="9525">
              <a:noFill/>
              <a:miter lim="800000"/>
              <a:headEnd/>
              <a:tailEnd/>
            </a:ln>
          </p:spPr>
          <p:txBody>
            <a:bodyPr/>
            <a:lstStyle/>
            <a:p>
              <a:pPr algn="just"/>
              <a:r>
                <a:rPr lang="en-US" altLang="zh-CN" sz="2400" i="1">
                  <a:latin typeface="Times New Roman" pitchFamily="18" charset="0"/>
                </a:rPr>
                <a:t>t</a:t>
              </a:r>
              <a:r>
                <a:rPr lang="en-US" altLang="zh-CN" sz="2400" baseline="-25000">
                  <a:latin typeface="Times New Roman" pitchFamily="18" charset="0"/>
                </a:rPr>
                <a:t>0</a:t>
              </a:r>
              <a:endParaRPr lang="en-US" altLang="zh-CN" sz="4000"/>
            </a:p>
          </p:txBody>
        </p:sp>
        <p:sp>
          <p:nvSpPr>
            <p:cNvPr id="76843" name="Line 43"/>
            <p:cNvSpPr>
              <a:spLocks noChangeShapeType="1"/>
            </p:cNvSpPr>
            <p:nvPr/>
          </p:nvSpPr>
          <p:spPr bwMode="auto">
            <a:xfrm>
              <a:off x="2699" y="2595"/>
              <a:ext cx="102" cy="0"/>
            </a:xfrm>
            <a:prstGeom prst="line">
              <a:avLst/>
            </a:prstGeom>
            <a:noFill/>
            <a:ln w="9525">
              <a:solidFill>
                <a:srgbClr val="000000"/>
              </a:solidFill>
              <a:round/>
              <a:headEnd/>
              <a:tailEnd type="triangle" w="med" len="med"/>
            </a:ln>
          </p:spPr>
          <p:txBody>
            <a:bodyPr/>
            <a:lstStyle/>
            <a:p>
              <a:endParaRPr lang="zh-CN" altLang="en-US"/>
            </a:p>
          </p:txBody>
        </p:sp>
        <p:sp>
          <p:nvSpPr>
            <p:cNvPr id="76844" name="Line 44"/>
            <p:cNvSpPr>
              <a:spLocks noChangeShapeType="1"/>
            </p:cNvSpPr>
            <p:nvPr/>
          </p:nvSpPr>
          <p:spPr bwMode="auto">
            <a:xfrm flipH="1">
              <a:off x="2483" y="2595"/>
              <a:ext cx="114" cy="0"/>
            </a:xfrm>
            <a:prstGeom prst="line">
              <a:avLst/>
            </a:prstGeom>
            <a:noFill/>
            <a:ln w="9525">
              <a:solidFill>
                <a:srgbClr val="000000"/>
              </a:solidFill>
              <a:round/>
              <a:headEnd/>
              <a:tailEnd type="triangle" w="med" len="med"/>
            </a:ln>
          </p:spPr>
          <p:txBody>
            <a:bodyPr/>
            <a:lstStyle/>
            <a:p>
              <a:endParaRPr lang="zh-CN" altLang="en-US"/>
            </a:p>
          </p:txBody>
        </p:sp>
        <p:sp>
          <p:nvSpPr>
            <p:cNvPr id="76846" name="Text Box 46"/>
            <p:cNvSpPr txBox="1">
              <a:spLocks noChangeArrowheads="1"/>
            </p:cNvSpPr>
            <p:nvPr/>
          </p:nvSpPr>
          <p:spPr bwMode="auto">
            <a:xfrm>
              <a:off x="2699" y="1474"/>
              <a:ext cx="216" cy="157"/>
            </a:xfrm>
            <a:prstGeom prst="rect">
              <a:avLst/>
            </a:prstGeom>
            <a:noFill/>
            <a:ln w="9525">
              <a:noFill/>
              <a:miter lim="800000"/>
              <a:headEnd/>
              <a:tailEnd/>
            </a:ln>
          </p:spPr>
          <p:txBody>
            <a:bodyPr/>
            <a:lstStyle/>
            <a:p>
              <a:pPr algn="just"/>
              <a:r>
                <a:rPr lang="en-US" altLang="zh-CN" sz="2000">
                  <a:latin typeface="Times New Roman" pitchFamily="18" charset="0"/>
                </a:rPr>
                <a:t>(a)</a:t>
              </a:r>
              <a:endParaRPr lang="en-US" altLang="zh-CN" sz="3600"/>
            </a:p>
          </p:txBody>
        </p:sp>
        <p:sp>
          <p:nvSpPr>
            <p:cNvPr id="76847" name="Text Box 47"/>
            <p:cNvSpPr txBox="1">
              <a:spLocks noChangeArrowheads="1"/>
            </p:cNvSpPr>
            <p:nvPr/>
          </p:nvSpPr>
          <p:spPr bwMode="auto">
            <a:xfrm>
              <a:off x="2705" y="2098"/>
              <a:ext cx="216" cy="157"/>
            </a:xfrm>
            <a:prstGeom prst="rect">
              <a:avLst/>
            </a:prstGeom>
            <a:noFill/>
            <a:ln w="9525">
              <a:noFill/>
              <a:miter lim="800000"/>
              <a:headEnd/>
              <a:tailEnd/>
            </a:ln>
          </p:spPr>
          <p:txBody>
            <a:bodyPr/>
            <a:lstStyle/>
            <a:p>
              <a:pPr algn="just"/>
              <a:r>
                <a:rPr lang="en-US" altLang="zh-CN" sz="2000">
                  <a:latin typeface="Times New Roman" pitchFamily="18" charset="0"/>
                </a:rPr>
                <a:t>(b)</a:t>
              </a:r>
              <a:endParaRPr lang="en-US" altLang="zh-CN" sz="3600"/>
            </a:p>
          </p:txBody>
        </p:sp>
        <p:sp>
          <p:nvSpPr>
            <p:cNvPr id="76848" name="Text Box 48"/>
            <p:cNvSpPr txBox="1">
              <a:spLocks noChangeArrowheads="1"/>
            </p:cNvSpPr>
            <p:nvPr/>
          </p:nvSpPr>
          <p:spPr bwMode="auto">
            <a:xfrm>
              <a:off x="2705" y="2746"/>
              <a:ext cx="216" cy="157"/>
            </a:xfrm>
            <a:prstGeom prst="rect">
              <a:avLst/>
            </a:prstGeom>
            <a:noFill/>
            <a:ln w="9525">
              <a:noFill/>
              <a:miter lim="800000"/>
              <a:headEnd/>
              <a:tailEnd/>
            </a:ln>
          </p:spPr>
          <p:txBody>
            <a:bodyPr/>
            <a:lstStyle/>
            <a:p>
              <a:pPr algn="just"/>
              <a:r>
                <a:rPr lang="en-US" altLang="zh-CN" sz="2000">
                  <a:latin typeface="Times New Roman" pitchFamily="18" charset="0"/>
                </a:rPr>
                <a:t>(c)</a:t>
              </a:r>
              <a:endParaRPr lang="en-US" altLang="zh-CN" sz="3600"/>
            </a:p>
          </p:txBody>
        </p:sp>
      </p:grpSp>
    </p:spTree>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solidFill>
                  <a:srgbClr val="0000FF"/>
                </a:solidFill>
              </a:rPr>
              <a:t>实际的</a:t>
            </a:r>
            <a:r>
              <a:rPr lang="zh-CN" altLang="en-US" dirty="0" smtClean="0">
                <a:solidFill>
                  <a:srgbClr val="0000FF"/>
                </a:solidFill>
              </a:rPr>
              <a:t>匹配滤波器</a:t>
            </a:r>
            <a:endParaRPr lang="zh-CN" altLang="en-US" dirty="0">
              <a:solidFill>
                <a:srgbClr val="0000FF"/>
              </a:solidFill>
            </a:endParaRPr>
          </a:p>
        </p:txBody>
      </p:sp>
      <p:sp>
        <p:nvSpPr>
          <p:cNvPr id="77827" name="Rectangle 3"/>
          <p:cNvSpPr>
            <a:spLocks noGrp="1" noChangeArrowheads="1"/>
          </p:cNvSpPr>
          <p:nvPr>
            <p:ph type="body" idx="1"/>
          </p:nvPr>
        </p:nvSpPr>
        <p:spPr/>
        <p:txBody>
          <a:bodyPr>
            <a:normAutofit fontScale="92500"/>
          </a:bodyPr>
          <a:lstStyle/>
          <a:p>
            <a:r>
              <a:rPr lang="zh-CN" altLang="en-US" dirty="0" smtClean="0"/>
              <a:t>一个实际的匹配滤波器应该是物理可实现的，其冲激响应</a:t>
            </a:r>
            <a:r>
              <a:rPr lang="zh-CN" altLang="en-US" dirty="0" smtClean="0">
                <a:solidFill>
                  <a:srgbClr val="0000FF"/>
                </a:solidFill>
              </a:rPr>
              <a:t>必须符合因果关系</a:t>
            </a:r>
            <a:r>
              <a:rPr lang="zh-CN" altLang="en-US" dirty="0" smtClean="0"/>
              <a:t>，在输入冲激脉冲加入前不应该有冲激响应出现，即必须有：</a:t>
            </a:r>
          </a:p>
          <a:p>
            <a:pPr lvl="3"/>
            <a:endParaRPr lang="zh-CN" altLang="en-US" dirty="0" smtClean="0"/>
          </a:p>
          <a:p>
            <a:r>
              <a:rPr lang="zh-CN" altLang="en-US" dirty="0" smtClean="0"/>
              <a:t>即要求满足条件</a:t>
            </a:r>
          </a:p>
          <a:p>
            <a:r>
              <a:rPr lang="zh-CN" altLang="en-US" dirty="0" smtClean="0"/>
              <a:t>或满足条件</a:t>
            </a:r>
          </a:p>
          <a:p>
            <a:r>
              <a:rPr lang="zh-CN" altLang="en-US" dirty="0" smtClean="0">
                <a:solidFill>
                  <a:srgbClr val="0000FF"/>
                </a:solidFill>
              </a:rPr>
              <a:t>说明</a:t>
            </a:r>
            <a:r>
              <a:rPr lang="zh-CN" altLang="en-US" dirty="0" smtClean="0"/>
              <a:t>：</a:t>
            </a:r>
            <a:endParaRPr lang="en-US" altLang="zh-CN" dirty="0" smtClean="0"/>
          </a:p>
          <a:p>
            <a:pPr lvl="1"/>
            <a:r>
              <a:rPr lang="zh-CN" altLang="en-US" dirty="0" smtClean="0"/>
              <a:t>接收滤波器输入端信号码元</a:t>
            </a:r>
            <a:r>
              <a:rPr lang="en-US" altLang="zh-CN" i="1" dirty="0"/>
              <a:t>s</a:t>
            </a:r>
            <a:r>
              <a:rPr lang="en-US" altLang="zh-CN" dirty="0"/>
              <a:t>(</a:t>
            </a:r>
            <a:r>
              <a:rPr lang="en-US" altLang="zh-CN" i="1" dirty="0"/>
              <a:t>t</a:t>
            </a:r>
            <a:r>
              <a:rPr lang="en-US" altLang="zh-CN" dirty="0"/>
              <a:t>)</a:t>
            </a:r>
            <a:r>
              <a:rPr lang="zh-CN" altLang="en-US" dirty="0"/>
              <a:t>在抽样时刻</a:t>
            </a:r>
            <a:r>
              <a:rPr lang="en-US" altLang="zh-CN" i="1" dirty="0" smtClean="0"/>
              <a:t>t</a:t>
            </a:r>
            <a:r>
              <a:rPr lang="en-US" altLang="zh-CN" baseline="-25000" dirty="0" smtClean="0"/>
              <a:t>0</a:t>
            </a:r>
            <a:r>
              <a:rPr lang="zh-CN" altLang="en-US" dirty="0" smtClean="0"/>
              <a:t>后</a:t>
            </a:r>
            <a:r>
              <a:rPr lang="zh-CN" altLang="en-US" dirty="0"/>
              <a:t>必须为零</a:t>
            </a:r>
            <a:r>
              <a:rPr lang="zh-CN" altLang="en-US" dirty="0" smtClean="0"/>
              <a:t>。</a:t>
            </a:r>
            <a:endParaRPr lang="en-US" altLang="zh-CN" dirty="0" smtClean="0"/>
          </a:p>
          <a:p>
            <a:pPr lvl="1"/>
            <a:r>
              <a:rPr lang="zh-CN" altLang="en-US" dirty="0" smtClean="0"/>
              <a:t>一般</a:t>
            </a:r>
            <a:r>
              <a:rPr lang="zh-CN" altLang="en-US" dirty="0"/>
              <a:t>不希望在码元</a:t>
            </a:r>
            <a:r>
              <a:rPr lang="zh-CN" altLang="en-US" dirty="0" smtClean="0"/>
              <a:t>结束后</a:t>
            </a:r>
            <a:r>
              <a:rPr lang="zh-CN" altLang="en-US" dirty="0"/>
              <a:t>很久才抽样，故通常选择在码元末尾抽样，即选</a:t>
            </a:r>
            <a:r>
              <a:rPr lang="en-US" altLang="zh-CN" i="1" dirty="0"/>
              <a:t>t</a:t>
            </a:r>
            <a:r>
              <a:rPr lang="en-US" altLang="zh-CN" baseline="-25000" dirty="0"/>
              <a:t>0 </a:t>
            </a:r>
            <a:r>
              <a:rPr lang="en-US" altLang="zh-CN" dirty="0"/>
              <a:t>= </a:t>
            </a:r>
            <a:r>
              <a:rPr lang="en-US" altLang="zh-CN" i="1" dirty="0" err="1"/>
              <a:t>T</a:t>
            </a:r>
            <a:r>
              <a:rPr lang="en-US" altLang="zh-CN" i="1" baseline="-25000" dirty="0" err="1"/>
              <a:t>s</a:t>
            </a:r>
            <a:r>
              <a:rPr lang="en-US" altLang="zh-CN" i="1" baseline="-25000" dirty="0"/>
              <a:t> </a:t>
            </a:r>
            <a:r>
              <a:rPr lang="zh-CN" altLang="en-US" dirty="0" smtClean="0"/>
              <a:t>。故匹配滤波器的冲激响应可以写为</a:t>
            </a:r>
            <a:endParaRPr lang="zh-CN" altLang="en-US" dirty="0"/>
          </a:p>
        </p:txBody>
      </p:sp>
      <p:sp>
        <p:nvSpPr>
          <p:cNvPr id="10" name="灯片编号占位符 5"/>
          <p:cNvSpPr>
            <a:spLocks noGrp="1"/>
          </p:cNvSpPr>
          <p:nvPr>
            <p:ph type="sldNum" sz="quarter" idx="12"/>
          </p:nvPr>
        </p:nvSpPr>
        <p:spPr/>
        <p:txBody>
          <a:bodyPr/>
          <a:lstStyle/>
          <a:p>
            <a:fld id="{EF42A5C7-D8F1-484E-B020-1177E3A87B78}" type="slidenum">
              <a:rPr lang="en-US" altLang="zh-CN" smtClean="0"/>
              <a:pPr/>
              <a:t>64</a:t>
            </a:fld>
            <a:endParaRPr lang="en-US" altLang="zh-CN"/>
          </a:p>
        </p:txBody>
      </p:sp>
      <p:graphicFrame>
        <p:nvGraphicFramePr>
          <p:cNvPr id="77828" name="Object 4"/>
          <p:cNvGraphicFramePr>
            <a:graphicFrameLocks noChangeAspect="1"/>
          </p:cNvGraphicFramePr>
          <p:nvPr/>
        </p:nvGraphicFramePr>
        <p:xfrm>
          <a:off x="2411760" y="2492896"/>
          <a:ext cx="2835275" cy="414337"/>
        </p:xfrm>
        <a:graphic>
          <a:graphicData uri="http://schemas.openxmlformats.org/presentationml/2006/ole">
            <mc:AlternateContent xmlns:mc="http://schemas.openxmlformats.org/markup-compatibility/2006">
              <mc:Choice xmlns:v="urn:schemas-microsoft-com:vml" Requires="v">
                <p:oleObj spid="_x0000_s220442" name="公式" r:id="rId3" imgW="1497950" imgH="215806" progId="Equation.3">
                  <p:embed/>
                </p:oleObj>
              </mc:Choice>
              <mc:Fallback>
                <p:oleObj name="公式" r:id="rId3" imgW="1497950" imgH="215806" progId="Equation.3">
                  <p:embed/>
                  <p:pic>
                    <p:nvPicPr>
                      <p:cNvPr id="0" name="Picture 1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2492896"/>
                        <a:ext cx="2835275" cy="414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30" name="Object 6"/>
          <p:cNvGraphicFramePr>
            <a:graphicFrameLocks noChangeAspect="1"/>
          </p:cNvGraphicFramePr>
          <p:nvPr/>
        </p:nvGraphicFramePr>
        <p:xfrm>
          <a:off x="3275856" y="2996952"/>
          <a:ext cx="3421062" cy="446087"/>
        </p:xfrm>
        <a:graphic>
          <a:graphicData uri="http://schemas.openxmlformats.org/presentationml/2006/ole">
            <mc:AlternateContent xmlns:mc="http://schemas.openxmlformats.org/markup-compatibility/2006">
              <mc:Choice xmlns:v="urn:schemas-microsoft-com:vml" Requires="v">
                <p:oleObj spid="_x0000_s220443" name="公式" r:id="rId5" imgW="1752600" imgH="228600" progId="Equation.3">
                  <p:embed/>
                </p:oleObj>
              </mc:Choice>
              <mc:Fallback>
                <p:oleObj name="公式" r:id="rId5" imgW="1752600" imgH="228600" progId="Equation.3">
                  <p:embed/>
                  <p:pic>
                    <p:nvPicPr>
                      <p:cNvPr id="0" name="Picture 1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5856" y="2996952"/>
                        <a:ext cx="3421062" cy="44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33" name="Rectangle 9"/>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7832" name="Object 8"/>
          <p:cNvGraphicFramePr>
            <a:graphicFrameLocks noChangeAspect="1"/>
          </p:cNvGraphicFramePr>
          <p:nvPr>
            <p:extLst>
              <p:ext uri="{D42A27DB-BD31-4B8C-83A1-F6EECF244321}">
                <p14:modId xmlns:p14="http://schemas.microsoft.com/office/powerpoint/2010/main" val="679759906"/>
              </p:ext>
            </p:extLst>
          </p:nvPr>
        </p:nvGraphicFramePr>
        <p:xfrm>
          <a:off x="2699792" y="3645024"/>
          <a:ext cx="2970212" cy="447675"/>
        </p:xfrm>
        <a:graphic>
          <a:graphicData uri="http://schemas.openxmlformats.org/presentationml/2006/ole">
            <mc:AlternateContent xmlns:mc="http://schemas.openxmlformats.org/markup-compatibility/2006">
              <mc:Choice xmlns:v="urn:schemas-microsoft-com:vml" Requires="v">
                <p:oleObj spid="_x0000_s220444" name="公式" r:id="rId7" imgW="1511300" imgH="228600" progId="Equation.3">
                  <p:embed/>
                </p:oleObj>
              </mc:Choice>
              <mc:Fallback>
                <p:oleObj name="公式" r:id="rId7" imgW="1511300" imgH="228600" progId="Equation.3">
                  <p:embed/>
                  <p:pic>
                    <p:nvPicPr>
                      <p:cNvPr id="0" name="Picture 20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99792" y="3645024"/>
                        <a:ext cx="2970212"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35" name="Rectangle 11"/>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7834" name="Object 10"/>
          <p:cNvGraphicFramePr>
            <a:graphicFrameLocks noChangeAspect="1"/>
          </p:cNvGraphicFramePr>
          <p:nvPr>
            <p:extLst>
              <p:ext uri="{D42A27DB-BD31-4B8C-83A1-F6EECF244321}">
                <p14:modId xmlns:p14="http://schemas.microsoft.com/office/powerpoint/2010/main" val="3666004739"/>
              </p:ext>
            </p:extLst>
          </p:nvPr>
        </p:nvGraphicFramePr>
        <p:xfrm>
          <a:off x="2123728" y="6021288"/>
          <a:ext cx="2296519" cy="524446"/>
        </p:xfrm>
        <a:graphic>
          <a:graphicData uri="http://schemas.openxmlformats.org/presentationml/2006/ole">
            <mc:AlternateContent xmlns:mc="http://schemas.openxmlformats.org/markup-compatibility/2006">
              <mc:Choice xmlns:v="urn:schemas-microsoft-com:vml" Requires="v">
                <p:oleObj spid="_x0000_s220445" name="公式" r:id="rId9" imgW="1002865" imgH="228501" progId="Equation.3">
                  <p:embed/>
                </p:oleObj>
              </mc:Choice>
              <mc:Fallback>
                <p:oleObj name="公式" r:id="rId9" imgW="1002865" imgH="228501" progId="Equation.3">
                  <p:embed/>
                  <p:pic>
                    <p:nvPicPr>
                      <p:cNvPr id="0" name="Picture 2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3728" y="6021288"/>
                        <a:ext cx="2296519" cy="524446"/>
                      </a:xfrm>
                      <a:prstGeom prst="rect">
                        <a:avLst/>
                      </a:prstGeom>
                      <a:noFill/>
                      <a:ln>
                        <a:solidFill>
                          <a:srgbClr val="00CC00"/>
                        </a:solidFill>
                      </a:ln>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7827">
                                            <p:txEl>
                                              <p:pRg st="2" end="2"/>
                                            </p:txEl>
                                          </p:spTgt>
                                        </p:tgtEl>
                                        <p:attrNameLst>
                                          <p:attrName>style.visibility</p:attrName>
                                        </p:attrNameLst>
                                      </p:cBhvr>
                                      <p:to>
                                        <p:strVal val="visible"/>
                                      </p:to>
                                    </p:set>
                                    <p:anim calcmode="lin" valueType="num">
                                      <p:cBhvr additive="base">
                                        <p:cTn id="7" dur="500" fill="hold"/>
                                        <p:tgtEl>
                                          <p:spTgt spid="7782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782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7830"/>
                                        </p:tgtEl>
                                        <p:attrNameLst>
                                          <p:attrName>style.visibility</p:attrName>
                                        </p:attrNameLst>
                                      </p:cBhvr>
                                      <p:to>
                                        <p:strVal val="visible"/>
                                      </p:to>
                                    </p:set>
                                    <p:anim calcmode="lin" valueType="num">
                                      <p:cBhvr additive="base">
                                        <p:cTn id="11" dur="500" fill="hold"/>
                                        <p:tgtEl>
                                          <p:spTgt spid="77830"/>
                                        </p:tgtEl>
                                        <p:attrNameLst>
                                          <p:attrName>ppt_x</p:attrName>
                                        </p:attrNameLst>
                                      </p:cBhvr>
                                      <p:tavLst>
                                        <p:tav tm="0">
                                          <p:val>
                                            <p:strVal val="#ppt_x"/>
                                          </p:val>
                                        </p:tav>
                                        <p:tav tm="100000">
                                          <p:val>
                                            <p:strVal val="#ppt_x"/>
                                          </p:val>
                                        </p:tav>
                                      </p:tavLst>
                                    </p:anim>
                                    <p:anim calcmode="lin" valueType="num">
                                      <p:cBhvr additive="base">
                                        <p:cTn id="12" dur="500" fill="hold"/>
                                        <p:tgtEl>
                                          <p:spTgt spid="7783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77827">
                                            <p:txEl>
                                              <p:pRg st="3" end="3"/>
                                            </p:txEl>
                                          </p:spTgt>
                                        </p:tgtEl>
                                        <p:attrNameLst>
                                          <p:attrName>style.visibility</p:attrName>
                                        </p:attrNameLst>
                                      </p:cBhvr>
                                      <p:to>
                                        <p:strVal val="visible"/>
                                      </p:to>
                                    </p:set>
                                    <p:anim calcmode="lin" valueType="num">
                                      <p:cBhvr additive="base">
                                        <p:cTn id="16" dur="500" fill="hold"/>
                                        <p:tgtEl>
                                          <p:spTgt spid="77827">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77827">
                                            <p:txEl>
                                              <p:pRg st="3" end="3"/>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77832"/>
                                        </p:tgtEl>
                                        <p:attrNameLst>
                                          <p:attrName>style.visibility</p:attrName>
                                        </p:attrNameLst>
                                      </p:cBhvr>
                                      <p:to>
                                        <p:strVal val="visible"/>
                                      </p:to>
                                    </p:set>
                                    <p:anim calcmode="lin" valueType="num">
                                      <p:cBhvr additive="base">
                                        <p:cTn id="20" dur="500" fill="hold"/>
                                        <p:tgtEl>
                                          <p:spTgt spid="77832"/>
                                        </p:tgtEl>
                                        <p:attrNameLst>
                                          <p:attrName>ppt_x</p:attrName>
                                        </p:attrNameLst>
                                      </p:cBhvr>
                                      <p:tavLst>
                                        <p:tav tm="0">
                                          <p:val>
                                            <p:strVal val="#ppt_x"/>
                                          </p:val>
                                        </p:tav>
                                        <p:tav tm="100000">
                                          <p:val>
                                            <p:strVal val="#ppt_x"/>
                                          </p:val>
                                        </p:tav>
                                      </p:tavLst>
                                    </p:anim>
                                    <p:anim calcmode="lin" valueType="num">
                                      <p:cBhvr additive="base">
                                        <p:cTn id="21" dur="500" fill="hold"/>
                                        <p:tgtEl>
                                          <p:spTgt spid="7783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77827">
                                            <p:txEl>
                                              <p:pRg st="4" end="4"/>
                                            </p:txEl>
                                          </p:spTgt>
                                        </p:tgtEl>
                                        <p:attrNameLst>
                                          <p:attrName>style.visibility</p:attrName>
                                        </p:attrNameLst>
                                      </p:cBhvr>
                                      <p:to>
                                        <p:strVal val="visible"/>
                                      </p:to>
                                    </p:set>
                                    <p:anim calcmode="lin" valueType="num">
                                      <p:cBhvr additive="base">
                                        <p:cTn id="26" dur="500" fill="hold"/>
                                        <p:tgtEl>
                                          <p:spTgt spid="77827">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77827">
                                            <p:txEl>
                                              <p:pRg st="4" end="4"/>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77827">
                                            <p:txEl>
                                              <p:pRg st="5" end="5"/>
                                            </p:txEl>
                                          </p:spTgt>
                                        </p:tgtEl>
                                        <p:attrNameLst>
                                          <p:attrName>style.visibility</p:attrName>
                                        </p:attrNameLst>
                                      </p:cBhvr>
                                      <p:to>
                                        <p:strVal val="visible"/>
                                      </p:to>
                                    </p:set>
                                    <p:anim calcmode="lin" valueType="num">
                                      <p:cBhvr additive="base">
                                        <p:cTn id="30" dur="500" fill="hold"/>
                                        <p:tgtEl>
                                          <p:spTgt spid="77827">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78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77827">
                                            <p:txEl>
                                              <p:pRg st="6" end="6"/>
                                            </p:txEl>
                                          </p:spTgt>
                                        </p:tgtEl>
                                        <p:attrNameLst>
                                          <p:attrName>style.visibility</p:attrName>
                                        </p:attrNameLst>
                                      </p:cBhvr>
                                      <p:to>
                                        <p:strVal val="visible"/>
                                      </p:to>
                                    </p:set>
                                    <p:anim calcmode="lin" valueType="num">
                                      <p:cBhvr additive="base">
                                        <p:cTn id="36" dur="500" fill="hold"/>
                                        <p:tgtEl>
                                          <p:spTgt spid="77827">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77827">
                                            <p:txEl>
                                              <p:pRg st="6" end="6"/>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77834"/>
                                        </p:tgtEl>
                                        <p:attrNameLst>
                                          <p:attrName>style.visibility</p:attrName>
                                        </p:attrNameLst>
                                      </p:cBhvr>
                                      <p:to>
                                        <p:strVal val="visible"/>
                                      </p:to>
                                    </p:set>
                                    <p:anim calcmode="lin" valueType="num">
                                      <p:cBhvr additive="base">
                                        <p:cTn id="40" dur="500" fill="hold"/>
                                        <p:tgtEl>
                                          <p:spTgt spid="77834"/>
                                        </p:tgtEl>
                                        <p:attrNameLst>
                                          <p:attrName>ppt_x</p:attrName>
                                        </p:attrNameLst>
                                      </p:cBhvr>
                                      <p:tavLst>
                                        <p:tav tm="0">
                                          <p:val>
                                            <p:strVal val="#ppt_x"/>
                                          </p:val>
                                        </p:tav>
                                        <p:tav tm="100000">
                                          <p:val>
                                            <p:strVal val="#ppt_x"/>
                                          </p:val>
                                        </p:tav>
                                      </p:tavLst>
                                    </p:anim>
                                    <p:anim calcmode="lin" valueType="num">
                                      <p:cBhvr additive="base">
                                        <p:cTn id="41" dur="500" fill="hold"/>
                                        <p:tgtEl>
                                          <p:spTgt spid="778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endParaRPr lang="zh-CN" altLang="en-US" dirty="0"/>
          </a:p>
        </p:txBody>
      </p:sp>
      <p:sp>
        <p:nvSpPr>
          <p:cNvPr id="78851" name="Rectangle 3"/>
          <p:cNvSpPr>
            <a:spLocks noGrp="1" noChangeArrowheads="1"/>
          </p:cNvSpPr>
          <p:nvPr>
            <p:ph type="body" idx="1"/>
          </p:nvPr>
        </p:nvSpPr>
        <p:spPr/>
        <p:txBody>
          <a:bodyPr/>
          <a:lstStyle/>
          <a:p>
            <a:r>
              <a:rPr lang="zh-CN" altLang="en-US" dirty="0" smtClean="0"/>
              <a:t>这时，若匹配滤波器的输入电压为</a:t>
            </a:r>
            <a:r>
              <a:rPr lang="en-US" altLang="zh-CN" i="1" dirty="0" smtClean="0"/>
              <a:t>s(t)</a:t>
            </a:r>
            <a:r>
              <a:rPr lang="zh-CN" altLang="en-US" dirty="0" smtClean="0"/>
              <a:t>，则输出信号码元的波形为：</a:t>
            </a:r>
          </a:p>
          <a:p>
            <a:pPr lvl="1"/>
            <a:endParaRPr lang="zh-CN" altLang="en-US" dirty="0" smtClean="0"/>
          </a:p>
          <a:p>
            <a:pPr lvl="1"/>
            <a:endParaRPr lang="zh-CN" altLang="en-US" dirty="0" smtClean="0"/>
          </a:p>
          <a:p>
            <a:pPr lvl="1"/>
            <a:endParaRPr lang="zh-CN" altLang="en-US" dirty="0" smtClean="0"/>
          </a:p>
          <a:p>
            <a:r>
              <a:rPr lang="zh-CN" altLang="en-US" dirty="0" smtClean="0"/>
              <a:t>上式表明：匹配滤波器输出信号码元波形</a:t>
            </a:r>
            <a:r>
              <a:rPr lang="zh-CN" altLang="en-US" dirty="0" smtClean="0">
                <a:solidFill>
                  <a:srgbClr val="0000FF"/>
                </a:solidFill>
              </a:rPr>
              <a:t>是输入信号码元波形的自相关函数的</a:t>
            </a:r>
            <a:r>
              <a:rPr lang="en-US" altLang="zh-CN" i="1" dirty="0" smtClean="0">
                <a:solidFill>
                  <a:srgbClr val="0000FF"/>
                </a:solidFill>
              </a:rPr>
              <a:t>k</a:t>
            </a:r>
            <a:r>
              <a:rPr lang="zh-CN" altLang="en-US" dirty="0" smtClean="0">
                <a:solidFill>
                  <a:srgbClr val="0000FF"/>
                </a:solidFill>
              </a:rPr>
              <a:t>倍</a:t>
            </a:r>
            <a:r>
              <a:rPr lang="zh-CN" altLang="en-US" dirty="0" smtClean="0"/>
              <a:t>。</a:t>
            </a:r>
            <a:r>
              <a:rPr lang="en-US" altLang="zh-CN" i="1" dirty="0" smtClean="0"/>
              <a:t>k</a:t>
            </a:r>
            <a:r>
              <a:rPr lang="zh-CN" altLang="en-US" dirty="0" smtClean="0"/>
              <a:t>是一个任意常数，它与</a:t>
            </a:r>
            <a:r>
              <a:rPr lang="en-US" altLang="zh-CN" i="1" dirty="0" smtClean="0"/>
              <a:t>r</a:t>
            </a:r>
            <a:r>
              <a:rPr lang="en-US" altLang="zh-CN" i="1" baseline="-25000" dirty="0"/>
              <a:t>0</a:t>
            </a:r>
            <a:r>
              <a:rPr lang="zh-CN" altLang="en-US" dirty="0" smtClean="0"/>
              <a:t>的最大值无关；通常取</a:t>
            </a:r>
            <a:r>
              <a:rPr lang="en-US" altLang="zh-CN" i="1" dirty="0" smtClean="0"/>
              <a:t>k </a:t>
            </a:r>
            <a:r>
              <a:rPr lang="zh-CN" altLang="en-US" i="1" dirty="0" smtClean="0"/>
              <a:t>＝ </a:t>
            </a:r>
            <a:r>
              <a:rPr lang="en-US" altLang="zh-CN" i="1" dirty="0" smtClean="0"/>
              <a:t>1</a:t>
            </a:r>
            <a:r>
              <a:rPr lang="zh-CN" altLang="en-US" dirty="0" smtClean="0"/>
              <a:t>。</a:t>
            </a:r>
            <a:endParaRPr lang="zh-CN" altLang="en-US" dirty="0"/>
          </a:p>
        </p:txBody>
      </p:sp>
      <p:sp>
        <p:nvSpPr>
          <p:cNvPr id="6" name="灯片编号占位符 5"/>
          <p:cNvSpPr>
            <a:spLocks noGrp="1"/>
          </p:cNvSpPr>
          <p:nvPr>
            <p:ph type="sldNum" sz="quarter" idx="12"/>
          </p:nvPr>
        </p:nvSpPr>
        <p:spPr/>
        <p:txBody>
          <a:bodyPr/>
          <a:lstStyle/>
          <a:p>
            <a:fld id="{6EFAF493-6A83-4B28-BB70-44DC2151BD16}" type="slidenum">
              <a:rPr lang="en-US" altLang="zh-CN" smtClean="0"/>
              <a:pPr/>
              <a:t>65</a:t>
            </a:fld>
            <a:endParaRPr lang="en-US" altLang="zh-CN"/>
          </a:p>
        </p:txBody>
      </p:sp>
      <p:sp>
        <p:nvSpPr>
          <p:cNvPr id="78853" name="Rectangle 5"/>
          <p:cNvSpPr>
            <a:spLocks noChangeArrowheads="1"/>
          </p:cNvSpPr>
          <p:nvPr/>
        </p:nvSpPr>
        <p:spPr bwMode="auto">
          <a:xfrm>
            <a:off x="0" y="31003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8852" name="Object 4"/>
          <p:cNvGraphicFramePr>
            <a:graphicFrameLocks noChangeAspect="1"/>
          </p:cNvGraphicFramePr>
          <p:nvPr>
            <p:extLst>
              <p:ext uri="{D42A27DB-BD31-4B8C-83A1-F6EECF244321}">
                <p14:modId xmlns:p14="http://schemas.microsoft.com/office/powerpoint/2010/main" val="3710570655"/>
              </p:ext>
            </p:extLst>
          </p:nvPr>
        </p:nvGraphicFramePr>
        <p:xfrm>
          <a:off x="1611313" y="2265363"/>
          <a:ext cx="5922962" cy="1252537"/>
        </p:xfrm>
        <a:graphic>
          <a:graphicData uri="http://schemas.openxmlformats.org/presentationml/2006/ole">
            <mc:AlternateContent xmlns:mc="http://schemas.openxmlformats.org/markup-compatibility/2006">
              <mc:Choice xmlns:v="urn:schemas-microsoft-com:vml" Requires="v">
                <p:oleObj spid="_x0000_s221256" name="Equation" r:id="rId3" imgW="3162240" imgH="672840" progId="Equation.DSMT4">
                  <p:embed/>
                </p:oleObj>
              </mc:Choice>
              <mc:Fallback>
                <p:oleObj name="Equation" r:id="rId3" imgW="3162240" imgH="672840" progId="Equation.DSMT4">
                  <p:embed/>
                  <p:pic>
                    <p:nvPicPr>
                      <p:cNvPr id="0" name="Picture 51"/>
                      <p:cNvPicPr>
                        <a:picLocks noChangeAspect="1" noChangeArrowheads="1"/>
                      </p:cNvPicPr>
                      <p:nvPr/>
                    </p:nvPicPr>
                    <p:blipFill>
                      <a:blip r:embed="rId4"/>
                      <a:srcRect/>
                      <a:stretch>
                        <a:fillRect/>
                      </a:stretch>
                    </p:blipFill>
                    <p:spPr bwMode="auto">
                      <a:xfrm>
                        <a:off x="1611313" y="2265363"/>
                        <a:ext cx="5922962" cy="1252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8851">
                                            <p:txEl>
                                              <p:pRg st="4" end="4"/>
                                            </p:txEl>
                                          </p:spTgt>
                                        </p:tgtEl>
                                        <p:attrNameLst>
                                          <p:attrName>style.visibility</p:attrName>
                                        </p:attrNameLst>
                                      </p:cBhvr>
                                      <p:to>
                                        <p:strVal val="visible"/>
                                      </p:to>
                                    </p:set>
                                    <p:anim calcmode="lin" valueType="num">
                                      <p:cBhvr additive="base">
                                        <p:cTn id="7" dur="500" fill="hold"/>
                                        <p:tgtEl>
                                          <p:spTgt spid="78851">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885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zh-CN" altLang="en-US" dirty="0" smtClean="0"/>
              <a:t>例</a:t>
            </a:r>
            <a:r>
              <a:rPr lang="en-US" altLang="zh-CN" dirty="0" smtClean="0"/>
              <a:t>10.1</a:t>
            </a:r>
            <a:endParaRPr lang="zh-CN" altLang="en-US" dirty="0"/>
          </a:p>
        </p:txBody>
      </p:sp>
      <p:sp>
        <p:nvSpPr>
          <p:cNvPr id="79875" name="Rectangle 3"/>
          <p:cNvSpPr>
            <a:spLocks noGrp="1" noChangeArrowheads="1"/>
          </p:cNvSpPr>
          <p:nvPr>
            <p:ph type="body" idx="1"/>
          </p:nvPr>
        </p:nvSpPr>
        <p:spPr>
          <a:xfrm>
            <a:off x="539552" y="1196752"/>
            <a:ext cx="8064896" cy="4896544"/>
          </a:xfrm>
        </p:spPr>
        <p:txBody>
          <a:bodyPr>
            <a:normAutofit lnSpcReduction="10000"/>
          </a:bodyPr>
          <a:lstStyle/>
          <a:p>
            <a:r>
              <a:rPr lang="zh-CN" altLang="en-US" dirty="0" smtClean="0"/>
              <a:t>设接收信号码元</a:t>
            </a:r>
            <a:r>
              <a:rPr lang="en-US" altLang="zh-CN" dirty="0" smtClean="0"/>
              <a:t>s(t)</a:t>
            </a:r>
            <a:r>
              <a:rPr lang="zh-CN" altLang="en-US" dirty="0" smtClean="0"/>
              <a:t>的表示式为</a:t>
            </a:r>
          </a:p>
          <a:p>
            <a:pPr lvl="2"/>
            <a:endParaRPr lang="zh-CN" altLang="en-US" dirty="0" smtClean="0"/>
          </a:p>
          <a:p>
            <a:r>
              <a:rPr lang="zh-CN" altLang="en-US" dirty="0" smtClean="0"/>
              <a:t>试求其匹配滤波器的特性和输出信号码元的波形。</a:t>
            </a:r>
          </a:p>
          <a:p>
            <a:r>
              <a:rPr lang="zh-CN" altLang="en-US" dirty="0" smtClean="0"/>
              <a:t>解：信号波形是一矩形脉冲，如图示。</a:t>
            </a:r>
          </a:p>
          <a:p>
            <a:r>
              <a:rPr lang="zh-CN" altLang="en-US" dirty="0" smtClean="0"/>
              <a:t>频谱</a:t>
            </a:r>
          </a:p>
          <a:p>
            <a:pPr lvl="3"/>
            <a:endParaRPr lang="zh-CN" altLang="en-US" dirty="0" smtClean="0"/>
          </a:p>
          <a:p>
            <a:r>
              <a:rPr lang="zh-CN" altLang="en-US" dirty="0" smtClean="0"/>
              <a:t>匹配滤波器的传输函数为</a:t>
            </a:r>
          </a:p>
          <a:p>
            <a:pPr lvl="1"/>
            <a:endParaRPr lang="zh-CN" altLang="en-US" dirty="0" smtClean="0"/>
          </a:p>
          <a:p>
            <a:r>
              <a:rPr lang="zh-CN" altLang="en-US" dirty="0" smtClean="0"/>
              <a:t>冲激响应为</a:t>
            </a:r>
            <a:endParaRPr lang="zh-CN" altLang="en-US" dirty="0"/>
          </a:p>
        </p:txBody>
      </p:sp>
      <p:sp>
        <p:nvSpPr>
          <p:cNvPr id="27" name="灯片编号占位符 5"/>
          <p:cNvSpPr>
            <a:spLocks noGrp="1"/>
          </p:cNvSpPr>
          <p:nvPr>
            <p:ph type="sldNum" sz="quarter" idx="12"/>
          </p:nvPr>
        </p:nvSpPr>
        <p:spPr/>
        <p:txBody>
          <a:bodyPr/>
          <a:lstStyle/>
          <a:p>
            <a:fld id="{EAE97DDF-4C24-4724-A873-E3764B330262}" type="slidenum">
              <a:rPr lang="en-US" altLang="zh-CN" smtClean="0"/>
              <a:pPr/>
              <a:t>66</a:t>
            </a:fld>
            <a:endParaRPr lang="en-US" altLang="zh-CN"/>
          </a:p>
        </p:txBody>
      </p:sp>
      <p:sp>
        <p:nvSpPr>
          <p:cNvPr id="79877" name="Rectangle 5"/>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9876" name="Object 4"/>
          <p:cNvGraphicFramePr>
            <a:graphicFrameLocks noChangeAspect="1"/>
          </p:cNvGraphicFramePr>
          <p:nvPr/>
        </p:nvGraphicFramePr>
        <p:xfrm>
          <a:off x="5796136" y="1124744"/>
          <a:ext cx="3149600" cy="906463"/>
        </p:xfrm>
        <a:graphic>
          <a:graphicData uri="http://schemas.openxmlformats.org/presentationml/2006/ole">
            <mc:AlternateContent xmlns:mc="http://schemas.openxmlformats.org/markup-compatibility/2006">
              <mc:Choice xmlns:v="urn:schemas-microsoft-com:vml" Requires="v">
                <p:oleObj spid="_x0000_s331898" name="公式" r:id="rId3" imgW="1688367" imgH="482391" progId="Equation.3">
                  <p:embed/>
                </p:oleObj>
              </mc:Choice>
              <mc:Fallback>
                <p:oleObj name="公式" r:id="rId3" imgW="1688367" imgH="482391"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1124744"/>
                        <a:ext cx="3149600" cy="906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78" name="Object 6"/>
          <p:cNvGraphicFramePr>
            <a:graphicFrameLocks noChangeAspect="1"/>
          </p:cNvGraphicFramePr>
          <p:nvPr/>
        </p:nvGraphicFramePr>
        <p:xfrm>
          <a:off x="1763688" y="3284984"/>
          <a:ext cx="4905375" cy="771525"/>
        </p:xfrm>
        <a:graphic>
          <a:graphicData uri="http://schemas.openxmlformats.org/presentationml/2006/ole">
            <mc:AlternateContent xmlns:mc="http://schemas.openxmlformats.org/markup-compatibility/2006">
              <mc:Choice xmlns:v="urn:schemas-microsoft-com:vml" Requires="v">
                <p:oleObj spid="_x0000_s331899" name="公式" r:id="rId5" imgW="2590800" imgH="419100" progId="Equation.3">
                  <p:embed/>
                </p:oleObj>
              </mc:Choice>
              <mc:Fallback>
                <p:oleObj name="公式" r:id="rId5" imgW="2590800" imgH="4191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688" y="3284984"/>
                        <a:ext cx="4905375"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8"/>
          <p:cNvGrpSpPr>
            <a:grpSpLocks/>
          </p:cNvGrpSpPr>
          <p:nvPr/>
        </p:nvGrpSpPr>
        <p:grpSpPr bwMode="auto">
          <a:xfrm>
            <a:off x="6372225" y="2672259"/>
            <a:ext cx="2771775" cy="1620837"/>
            <a:chOff x="7020" y="2064"/>
            <a:chExt cx="2880" cy="1716"/>
          </a:xfrm>
        </p:grpSpPr>
        <p:sp>
          <p:nvSpPr>
            <p:cNvPr id="79881" name="Text Box 9"/>
            <p:cNvSpPr txBox="1">
              <a:spLocks noChangeArrowheads="1"/>
            </p:cNvSpPr>
            <p:nvPr/>
          </p:nvSpPr>
          <p:spPr bwMode="auto">
            <a:xfrm>
              <a:off x="9540" y="3312"/>
              <a:ext cx="360" cy="468"/>
            </a:xfrm>
            <a:prstGeom prst="rect">
              <a:avLst/>
            </a:prstGeom>
            <a:noFill/>
            <a:ln w="9525">
              <a:noFill/>
              <a:miter lim="800000"/>
              <a:headEnd/>
              <a:tailEnd/>
            </a:ln>
          </p:spPr>
          <p:txBody>
            <a:bodyPr/>
            <a:lstStyle/>
            <a:p>
              <a:pPr algn="just"/>
              <a:r>
                <a:rPr lang="en-US" altLang="zh-CN" sz="2000" b="1" i="1">
                  <a:latin typeface="Times New Roman" pitchFamily="18" charset="0"/>
                </a:rPr>
                <a:t>t</a:t>
              </a:r>
              <a:endParaRPr lang="en-US" altLang="zh-CN" sz="4000" b="1"/>
            </a:p>
          </p:txBody>
        </p:sp>
        <p:sp>
          <p:nvSpPr>
            <p:cNvPr id="79882" name="Text Box 10"/>
            <p:cNvSpPr txBox="1">
              <a:spLocks noChangeArrowheads="1"/>
            </p:cNvSpPr>
            <p:nvPr/>
          </p:nvSpPr>
          <p:spPr bwMode="auto">
            <a:xfrm>
              <a:off x="8100" y="3312"/>
              <a:ext cx="540" cy="468"/>
            </a:xfrm>
            <a:prstGeom prst="rect">
              <a:avLst/>
            </a:prstGeom>
            <a:noFill/>
            <a:ln w="9525">
              <a:noFill/>
              <a:miter lim="800000"/>
              <a:headEnd/>
              <a:tailEnd/>
            </a:ln>
          </p:spPr>
          <p:txBody>
            <a:bodyPr/>
            <a:lstStyle/>
            <a:p>
              <a:pPr algn="just"/>
              <a:r>
                <a:rPr lang="en-US" altLang="zh-CN" sz="2000" b="1" i="1">
                  <a:latin typeface="Times New Roman" pitchFamily="18" charset="0"/>
                </a:rPr>
                <a:t>T</a:t>
              </a:r>
              <a:r>
                <a:rPr lang="en-US" altLang="zh-CN" sz="2000" b="1" baseline="-25000">
                  <a:latin typeface="Times New Roman" pitchFamily="18" charset="0"/>
                </a:rPr>
                <a:t>s</a:t>
              </a:r>
              <a:endParaRPr lang="en-US" altLang="zh-CN" sz="4000" b="1"/>
            </a:p>
          </p:txBody>
        </p:sp>
        <p:grpSp>
          <p:nvGrpSpPr>
            <p:cNvPr id="3" name="Group 11"/>
            <p:cNvGrpSpPr>
              <a:grpSpLocks/>
            </p:cNvGrpSpPr>
            <p:nvPr/>
          </p:nvGrpSpPr>
          <p:grpSpPr bwMode="auto">
            <a:xfrm>
              <a:off x="7380" y="2220"/>
              <a:ext cx="2340" cy="1092"/>
              <a:chOff x="7380" y="2220"/>
              <a:chExt cx="2340" cy="1092"/>
            </a:xfrm>
          </p:grpSpPr>
          <p:grpSp>
            <p:nvGrpSpPr>
              <p:cNvPr id="4" name="Group 12"/>
              <p:cNvGrpSpPr>
                <a:grpSpLocks/>
              </p:cNvGrpSpPr>
              <p:nvPr/>
            </p:nvGrpSpPr>
            <p:grpSpPr bwMode="auto">
              <a:xfrm>
                <a:off x="7380" y="2220"/>
                <a:ext cx="2340" cy="1092"/>
                <a:chOff x="7380" y="2220"/>
                <a:chExt cx="2340" cy="1092"/>
              </a:xfrm>
            </p:grpSpPr>
            <p:sp>
              <p:nvSpPr>
                <p:cNvPr id="79885" name="Line 13"/>
                <p:cNvSpPr>
                  <a:spLocks noChangeShapeType="1"/>
                </p:cNvSpPr>
                <p:nvPr/>
              </p:nvSpPr>
              <p:spPr bwMode="auto">
                <a:xfrm>
                  <a:off x="7380" y="2220"/>
                  <a:ext cx="0" cy="1092"/>
                </a:xfrm>
                <a:prstGeom prst="line">
                  <a:avLst/>
                </a:prstGeom>
                <a:noFill/>
                <a:ln w="9525">
                  <a:solidFill>
                    <a:srgbClr val="000000"/>
                  </a:solidFill>
                  <a:round/>
                  <a:headEnd type="triangle" w="med" len="med"/>
                  <a:tailEnd/>
                </a:ln>
              </p:spPr>
              <p:txBody>
                <a:bodyPr/>
                <a:lstStyle/>
                <a:p>
                  <a:endParaRPr lang="zh-CN" altLang="en-US" b="1"/>
                </a:p>
              </p:txBody>
            </p:sp>
            <p:sp>
              <p:nvSpPr>
                <p:cNvPr id="79886" name="Line 14"/>
                <p:cNvSpPr>
                  <a:spLocks noChangeShapeType="1"/>
                </p:cNvSpPr>
                <p:nvPr/>
              </p:nvSpPr>
              <p:spPr bwMode="auto">
                <a:xfrm>
                  <a:off x="7380" y="3312"/>
                  <a:ext cx="2340" cy="0"/>
                </a:xfrm>
                <a:prstGeom prst="line">
                  <a:avLst/>
                </a:prstGeom>
                <a:noFill/>
                <a:ln w="9525">
                  <a:solidFill>
                    <a:srgbClr val="000000"/>
                  </a:solidFill>
                  <a:round/>
                  <a:headEnd/>
                  <a:tailEnd type="triangle" w="med" len="med"/>
                </a:ln>
              </p:spPr>
              <p:txBody>
                <a:bodyPr/>
                <a:lstStyle/>
                <a:p>
                  <a:endParaRPr lang="zh-CN" altLang="en-US" b="1"/>
                </a:p>
              </p:txBody>
            </p:sp>
          </p:grpSp>
          <p:grpSp>
            <p:nvGrpSpPr>
              <p:cNvPr id="5" name="Group 15"/>
              <p:cNvGrpSpPr>
                <a:grpSpLocks/>
              </p:cNvGrpSpPr>
              <p:nvPr/>
            </p:nvGrpSpPr>
            <p:grpSpPr bwMode="auto">
              <a:xfrm>
                <a:off x="7380" y="2844"/>
                <a:ext cx="900" cy="468"/>
                <a:chOff x="7380" y="2844"/>
                <a:chExt cx="900" cy="468"/>
              </a:xfrm>
            </p:grpSpPr>
            <p:sp>
              <p:nvSpPr>
                <p:cNvPr id="79888" name="Line 16"/>
                <p:cNvSpPr>
                  <a:spLocks noChangeShapeType="1"/>
                </p:cNvSpPr>
                <p:nvPr/>
              </p:nvSpPr>
              <p:spPr bwMode="auto">
                <a:xfrm>
                  <a:off x="7380" y="2844"/>
                  <a:ext cx="900" cy="0"/>
                </a:xfrm>
                <a:prstGeom prst="line">
                  <a:avLst/>
                </a:prstGeom>
                <a:noFill/>
                <a:ln w="9525">
                  <a:solidFill>
                    <a:srgbClr val="000000"/>
                  </a:solidFill>
                  <a:round/>
                  <a:headEnd/>
                  <a:tailEnd/>
                </a:ln>
              </p:spPr>
              <p:txBody>
                <a:bodyPr/>
                <a:lstStyle/>
                <a:p>
                  <a:endParaRPr lang="zh-CN" altLang="en-US" b="1"/>
                </a:p>
              </p:txBody>
            </p:sp>
            <p:sp>
              <p:nvSpPr>
                <p:cNvPr id="79889" name="Line 17"/>
                <p:cNvSpPr>
                  <a:spLocks noChangeShapeType="1"/>
                </p:cNvSpPr>
                <p:nvPr/>
              </p:nvSpPr>
              <p:spPr bwMode="auto">
                <a:xfrm>
                  <a:off x="8280" y="2844"/>
                  <a:ext cx="0" cy="468"/>
                </a:xfrm>
                <a:prstGeom prst="line">
                  <a:avLst/>
                </a:prstGeom>
                <a:noFill/>
                <a:ln w="9525">
                  <a:solidFill>
                    <a:srgbClr val="000000"/>
                  </a:solidFill>
                  <a:round/>
                  <a:headEnd/>
                  <a:tailEnd/>
                </a:ln>
              </p:spPr>
              <p:txBody>
                <a:bodyPr/>
                <a:lstStyle/>
                <a:p>
                  <a:endParaRPr lang="zh-CN" altLang="en-US" b="1"/>
                </a:p>
              </p:txBody>
            </p:sp>
          </p:grpSp>
        </p:grpSp>
        <p:sp>
          <p:nvSpPr>
            <p:cNvPr id="79890" name="Text Box 18"/>
            <p:cNvSpPr txBox="1">
              <a:spLocks noChangeArrowheads="1"/>
            </p:cNvSpPr>
            <p:nvPr/>
          </p:nvSpPr>
          <p:spPr bwMode="auto">
            <a:xfrm>
              <a:off x="7380" y="2064"/>
              <a:ext cx="720" cy="468"/>
            </a:xfrm>
            <a:prstGeom prst="rect">
              <a:avLst/>
            </a:prstGeom>
            <a:noFill/>
            <a:ln w="9525">
              <a:noFill/>
              <a:miter lim="800000"/>
              <a:headEnd/>
              <a:tailEnd/>
            </a:ln>
          </p:spPr>
          <p:txBody>
            <a:bodyPr/>
            <a:lstStyle/>
            <a:p>
              <a:pPr algn="just"/>
              <a:r>
                <a:rPr lang="en-US" altLang="zh-CN" sz="2000" b="1" i="1" dirty="0">
                  <a:latin typeface="Times New Roman" pitchFamily="18" charset="0"/>
                </a:rPr>
                <a:t>s</a:t>
              </a:r>
              <a:r>
                <a:rPr lang="en-US" altLang="zh-CN" sz="2000" b="1" dirty="0">
                  <a:latin typeface="Times New Roman" pitchFamily="18" charset="0"/>
                </a:rPr>
                <a:t>(</a:t>
              </a:r>
              <a:r>
                <a:rPr lang="en-US" altLang="zh-CN" sz="2000" b="1" i="1" dirty="0">
                  <a:latin typeface="Times New Roman" pitchFamily="18" charset="0"/>
                </a:rPr>
                <a:t>t</a:t>
              </a:r>
              <a:r>
                <a:rPr lang="en-US" altLang="zh-CN" sz="2000" b="1" dirty="0">
                  <a:latin typeface="Times New Roman" pitchFamily="18" charset="0"/>
                </a:rPr>
                <a:t>)</a:t>
              </a:r>
              <a:endParaRPr lang="en-US" altLang="zh-CN" sz="4000" b="1" dirty="0"/>
            </a:p>
          </p:txBody>
        </p:sp>
        <p:sp>
          <p:nvSpPr>
            <p:cNvPr id="79891" name="Text Box 19"/>
            <p:cNvSpPr txBox="1">
              <a:spLocks noChangeArrowheads="1"/>
            </p:cNvSpPr>
            <p:nvPr/>
          </p:nvSpPr>
          <p:spPr bwMode="auto">
            <a:xfrm>
              <a:off x="7020" y="2688"/>
              <a:ext cx="360" cy="468"/>
            </a:xfrm>
            <a:prstGeom prst="rect">
              <a:avLst/>
            </a:prstGeom>
            <a:noFill/>
            <a:ln w="9525">
              <a:noFill/>
              <a:miter lim="800000"/>
              <a:headEnd/>
              <a:tailEnd/>
            </a:ln>
          </p:spPr>
          <p:txBody>
            <a:bodyPr/>
            <a:lstStyle/>
            <a:p>
              <a:pPr algn="just"/>
              <a:r>
                <a:rPr lang="en-US" altLang="zh-CN" sz="2000" b="1">
                  <a:latin typeface="Times New Roman" pitchFamily="18" charset="0"/>
                </a:rPr>
                <a:t>1</a:t>
              </a:r>
              <a:endParaRPr lang="en-US" altLang="zh-CN" sz="4000" b="1"/>
            </a:p>
          </p:txBody>
        </p:sp>
      </p:grpSp>
      <p:sp>
        <p:nvSpPr>
          <p:cNvPr id="79893" name="Rectangle 21"/>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9892" name="Object 20"/>
          <p:cNvGraphicFramePr>
            <a:graphicFrameLocks noChangeAspect="1"/>
          </p:cNvGraphicFramePr>
          <p:nvPr/>
        </p:nvGraphicFramePr>
        <p:xfrm>
          <a:off x="899592" y="4941168"/>
          <a:ext cx="2609850" cy="420687"/>
        </p:xfrm>
        <a:graphic>
          <a:graphicData uri="http://schemas.openxmlformats.org/presentationml/2006/ole">
            <mc:AlternateContent xmlns:mc="http://schemas.openxmlformats.org/markup-compatibility/2006">
              <mc:Choice xmlns:v="urn:schemas-microsoft-com:vml" Requires="v">
                <p:oleObj spid="_x0000_s331900" name="公式" r:id="rId7" imgW="1422400" imgH="228600" progId="Equation.3">
                  <p:embed/>
                </p:oleObj>
              </mc:Choice>
              <mc:Fallback>
                <p:oleObj name="公式" r:id="rId7" imgW="142240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9592" y="4941168"/>
                        <a:ext cx="2609850" cy="420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95" name="Rectangle 23"/>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9894" name="Object 22"/>
          <p:cNvGraphicFramePr>
            <a:graphicFrameLocks noChangeAspect="1"/>
          </p:cNvGraphicFramePr>
          <p:nvPr/>
        </p:nvGraphicFramePr>
        <p:xfrm>
          <a:off x="4427984" y="4797152"/>
          <a:ext cx="3509963" cy="742950"/>
        </p:xfrm>
        <a:graphic>
          <a:graphicData uri="http://schemas.openxmlformats.org/presentationml/2006/ole">
            <mc:AlternateContent xmlns:mc="http://schemas.openxmlformats.org/markup-compatibility/2006">
              <mc:Choice xmlns:v="urn:schemas-microsoft-com:vml" Requires="v">
                <p:oleObj spid="_x0000_s331901" name="公式" r:id="rId9" imgW="1981200" imgH="419100" progId="Equation.3">
                  <p:embed/>
                </p:oleObj>
              </mc:Choice>
              <mc:Fallback>
                <p:oleObj name="公式" r:id="rId9" imgW="1981200" imgH="4191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7984" y="4797152"/>
                        <a:ext cx="3509963"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97" name="Rectangle 2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9896" name="Object 24"/>
          <p:cNvGraphicFramePr>
            <a:graphicFrameLocks noChangeAspect="1"/>
          </p:cNvGraphicFramePr>
          <p:nvPr/>
        </p:nvGraphicFramePr>
        <p:xfrm>
          <a:off x="971600" y="5949280"/>
          <a:ext cx="1927225" cy="449263"/>
        </p:xfrm>
        <a:graphic>
          <a:graphicData uri="http://schemas.openxmlformats.org/presentationml/2006/ole">
            <mc:AlternateContent xmlns:mc="http://schemas.openxmlformats.org/markup-compatibility/2006">
              <mc:Choice xmlns:v="urn:schemas-microsoft-com:vml" Requires="v">
                <p:oleObj spid="_x0000_s331902" name="公式" r:id="rId11" imgW="977900" imgH="228600" progId="Equation.3">
                  <p:embed/>
                </p:oleObj>
              </mc:Choice>
              <mc:Fallback>
                <p:oleObj name="公式" r:id="rId11" imgW="977900" imgH="22860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600" y="5949280"/>
                        <a:ext cx="1927225"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99" name="Rectangle 2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9898" name="Object 26"/>
          <p:cNvGraphicFramePr>
            <a:graphicFrameLocks noChangeAspect="1"/>
          </p:cNvGraphicFramePr>
          <p:nvPr/>
        </p:nvGraphicFramePr>
        <p:xfrm>
          <a:off x="3851920" y="5949280"/>
          <a:ext cx="3330575" cy="409575"/>
        </p:xfrm>
        <a:graphic>
          <a:graphicData uri="http://schemas.openxmlformats.org/presentationml/2006/ole">
            <mc:AlternateContent xmlns:mc="http://schemas.openxmlformats.org/markup-compatibility/2006">
              <mc:Choice xmlns:v="urn:schemas-microsoft-com:vml" Requires="v">
                <p:oleObj spid="_x0000_s331903" name="公式" r:id="rId13" imgW="1854200" imgH="228600" progId="Equation.3">
                  <p:embed/>
                </p:oleObj>
              </mc:Choice>
              <mc:Fallback>
                <p:oleObj name="公式" r:id="rId13" imgW="1854200" imgH="22860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51920" y="5949280"/>
                        <a:ext cx="3330575"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矩形 27"/>
          <p:cNvSpPr/>
          <p:nvPr/>
        </p:nvSpPr>
        <p:spPr>
          <a:xfrm>
            <a:off x="3419872" y="5301208"/>
            <a:ext cx="1101584" cy="400110"/>
          </a:xfrm>
          <a:prstGeom prst="rect">
            <a:avLst/>
          </a:prstGeom>
        </p:spPr>
        <p:txBody>
          <a:bodyPr wrap="none">
            <a:spAutoFit/>
          </a:bodyPr>
          <a:lstStyle/>
          <a:p>
            <a:r>
              <a:rPr lang="zh-CN" altLang="en-US" sz="2000" b="1" dirty="0" smtClean="0">
                <a:solidFill>
                  <a:srgbClr val="0000FF"/>
                </a:solidFill>
                <a:latin typeface="+mj-ea"/>
                <a:ea typeface="+mj-ea"/>
              </a:rPr>
              <a:t>令</a:t>
            </a:r>
            <a:r>
              <a:rPr lang="en-US" altLang="zh-CN" sz="2000" b="1" i="1" dirty="0" smtClean="0">
                <a:solidFill>
                  <a:srgbClr val="0000FF"/>
                </a:solidFill>
                <a:latin typeface="+mj-ea"/>
                <a:ea typeface="+mj-ea"/>
              </a:rPr>
              <a:t>k = 1</a:t>
            </a:r>
            <a:endParaRPr lang="zh-CN" altLang="en-US" sz="2000" b="1" dirty="0">
              <a:solidFill>
                <a:srgbClr val="0000FF"/>
              </a:solidFill>
              <a:latin typeface="+mj-ea"/>
              <a:ea typeface="+mj-ea"/>
            </a:endParaRPr>
          </a:p>
        </p:txBody>
      </p:sp>
      <p:sp>
        <p:nvSpPr>
          <p:cNvPr id="29" name="右箭头 28"/>
          <p:cNvSpPr/>
          <p:nvPr/>
        </p:nvSpPr>
        <p:spPr>
          <a:xfrm>
            <a:off x="3707904" y="4941168"/>
            <a:ext cx="504056"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0" name="右箭头 29"/>
          <p:cNvSpPr/>
          <p:nvPr/>
        </p:nvSpPr>
        <p:spPr>
          <a:xfrm>
            <a:off x="3059832" y="5949280"/>
            <a:ext cx="504056"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32" name="直接连接符 31"/>
          <p:cNvCxnSpPr/>
          <p:nvPr/>
        </p:nvCxnSpPr>
        <p:spPr>
          <a:xfrm>
            <a:off x="899592" y="2708920"/>
            <a:ext cx="7704856" cy="0"/>
          </a:xfrm>
          <a:prstGeom prst="line">
            <a:avLst/>
          </a:prstGeom>
        </p:spPr>
        <p:style>
          <a:lnRef idx="3">
            <a:schemeClr val="accent3"/>
          </a:lnRef>
          <a:fillRef idx="0">
            <a:schemeClr val="accent3"/>
          </a:fillRef>
          <a:effectRef idx="2">
            <a:schemeClr val="accent3"/>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875">
                                            <p:txEl>
                                              <p:pRg st="3" end="3"/>
                                            </p:txEl>
                                          </p:spTgt>
                                        </p:tgtEl>
                                        <p:attrNameLst>
                                          <p:attrName>style.visibility</p:attrName>
                                        </p:attrNameLst>
                                      </p:cBhvr>
                                      <p:to>
                                        <p:strVal val="visible"/>
                                      </p:to>
                                    </p:set>
                                    <p:anim calcmode="lin" valueType="num">
                                      <p:cBhvr additive="base">
                                        <p:cTn id="7" dur="500" fill="hold"/>
                                        <p:tgtEl>
                                          <p:spTgt spid="7987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87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9875">
                                            <p:txEl>
                                              <p:pRg st="4" end="4"/>
                                            </p:txEl>
                                          </p:spTgt>
                                        </p:tgtEl>
                                        <p:attrNameLst>
                                          <p:attrName>style.visibility</p:attrName>
                                        </p:attrNameLst>
                                      </p:cBhvr>
                                      <p:to>
                                        <p:strVal val="visible"/>
                                      </p:to>
                                    </p:set>
                                    <p:anim calcmode="lin" valueType="num">
                                      <p:cBhvr additive="base">
                                        <p:cTn id="17" dur="500" fill="hold"/>
                                        <p:tgtEl>
                                          <p:spTgt spid="7987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98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9878"/>
                                        </p:tgtEl>
                                        <p:attrNameLst>
                                          <p:attrName>style.visibility</p:attrName>
                                        </p:attrNameLst>
                                      </p:cBhvr>
                                      <p:to>
                                        <p:strVal val="visible"/>
                                      </p:to>
                                    </p:set>
                                    <p:anim calcmode="lin" valueType="num">
                                      <p:cBhvr additive="base">
                                        <p:cTn id="23" dur="500" fill="hold"/>
                                        <p:tgtEl>
                                          <p:spTgt spid="79878"/>
                                        </p:tgtEl>
                                        <p:attrNameLst>
                                          <p:attrName>ppt_x</p:attrName>
                                        </p:attrNameLst>
                                      </p:cBhvr>
                                      <p:tavLst>
                                        <p:tav tm="0">
                                          <p:val>
                                            <p:strVal val="#ppt_x"/>
                                          </p:val>
                                        </p:tav>
                                        <p:tav tm="100000">
                                          <p:val>
                                            <p:strVal val="#ppt_x"/>
                                          </p:val>
                                        </p:tav>
                                      </p:tavLst>
                                    </p:anim>
                                    <p:anim calcmode="lin" valueType="num">
                                      <p:cBhvr additive="base">
                                        <p:cTn id="24" dur="500" fill="hold"/>
                                        <p:tgtEl>
                                          <p:spTgt spid="7987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9875">
                                            <p:txEl>
                                              <p:pRg st="6" end="6"/>
                                            </p:txEl>
                                          </p:spTgt>
                                        </p:tgtEl>
                                        <p:attrNameLst>
                                          <p:attrName>style.visibility</p:attrName>
                                        </p:attrNameLst>
                                      </p:cBhvr>
                                      <p:to>
                                        <p:strVal val="visible"/>
                                      </p:to>
                                    </p:set>
                                    <p:anim calcmode="lin" valueType="num">
                                      <p:cBhvr additive="base">
                                        <p:cTn id="29" dur="500" fill="hold"/>
                                        <p:tgtEl>
                                          <p:spTgt spid="79875">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9875">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9892"/>
                                        </p:tgtEl>
                                        <p:attrNameLst>
                                          <p:attrName>style.visibility</p:attrName>
                                        </p:attrNameLst>
                                      </p:cBhvr>
                                      <p:to>
                                        <p:strVal val="visible"/>
                                      </p:to>
                                    </p:set>
                                    <p:anim calcmode="lin" valueType="num">
                                      <p:cBhvr additive="base">
                                        <p:cTn id="33" dur="500" fill="hold"/>
                                        <p:tgtEl>
                                          <p:spTgt spid="79892"/>
                                        </p:tgtEl>
                                        <p:attrNameLst>
                                          <p:attrName>ppt_x</p:attrName>
                                        </p:attrNameLst>
                                      </p:cBhvr>
                                      <p:tavLst>
                                        <p:tav tm="0">
                                          <p:val>
                                            <p:strVal val="#ppt_x"/>
                                          </p:val>
                                        </p:tav>
                                        <p:tav tm="100000">
                                          <p:val>
                                            <p:strVal val="#ppt_x"/>
                                          </p:val>
                                        </p:tav>
                                      </p:tavLst>
                                    </p:anim>
                                    <p:anim calcmode="lin" valueType="num">
                                      <p:cBhvr additive="base">
                                        <p:cTn id="34" dur="500" fill="hold"/>
                                        <p:tgtEl>
                                          <p:spTgt spid="79892"/>
                                        </p:tgtEl>
                                        <p:attrNameLst>
                                          <p:attrName>ppt_y</p:attrName>
                                        </p:attrNameLst>
                                      </p:cBhvr>
                                      <p:tavLst>
                                        <p:tav tm="0">
                                          <p:val>
                                            <p:strVal val="1+#ppt_h/2"/>
                                          </p:val>
                                        </p:tav>
                                        <p:tav tm="100000">
                                          <p:val>
                                            <p:strVal val="#ppt_y"/>
                                          </p:val>
                                        </p:tav>
                                      </p:tavLst>
                                    </p:anim>
                                  </p:childTnLst>
                                </p:cTn>
                              </p:par>
                            </p:childTnLst>
                          </p:cTn>
                        </p:par>
                        <p:par>
                          <p:cTn id="35" fill="hold">
                            <p:stCondLst>
                              <p:cond delay="500"/>
                            </p:stCondLst>
                            <p:childTnLst>
                              <p:par>
                                <p:cTn id="36" presetID="2" presetClass="entr" presetSubtype="4" fill="hold" grpId="0" nodeType="afterEffect">
                                  <p:stCondLst>
                                    <p:cond delay="0"/>
                                  </p:stCondLst>
                                  <p:childTnLst>
                                    <p:set>
                                      <p:cBhvr>
                                        <p:cTn id="37" dur="1" fill="hold">
                                          <p:stCondLst>
                                            <p:cond delay="0"/>
                                          </p:stCondLst>
                                        </p:cTn>
                                        <p:tgtEl>
                                          <p:spTgt spid="29"/>
                                        </p:tgtEl>
                                        <p:attrNameLst>
                                          <p:attrName>style.visibility</p:attrName>
                                        </p:attrNameLst>
                                      </p:cBhvr>
                                      <p:to>
                                        <p:strVal val="visible"/>
                                      </p:to>
                                    </p:set>
                                    <p:anim calcmode="lin" valueType="num">
                                      <p:cBhvr additive="base">
                                        <p:cTn id="38" dur="500" fill="hold"/>
                                        <p:tgtEl>
                                          <p:spTgt spid="29"/>
                                        </p:tgtEl>
                                        <p:attrNameLst>
                                          <p:attrName>ppt_x</p:attrName>
                                        </p:attrNameLst>
                                      </p:cBhvr>
                                      <p:tavLst>
                                        <p:tav tm="0">
                                          <p:val>
                                            <p:strVal val="#ppt_x"/>
                                          </p:val>
                                        </p:tav>
                                        <p:tav tm="100000">
                                          <p:val>
                                            <p:strVal val="#ppt_x"/>
                                          </p:val>
                                        </p:tav>
                                      </p:tavLst>
                                    </p:anim>
                                    <p:anim calcmode="lin" valueType="num">
                                      <p:cBhvr additive="base">
                                        <p:cTn id="39" dur="500" fill="hold"/>
                                        <p:tgtEl>
                                          <p:spTgt spid="29"/>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additive="base">
                                        <p:cTn id="42" dur="500" fill="hold"/>
                                        <p:tgtEl>
                                          <p:spTgt spid="28"/>
                                        </p:tgtEl>
                                        <p:attrNameLst>
                                          <p:attrName>ppt_x</p:attrName>
                                        </p:attrNameLst>
                                      </p:cBhvr>
                                      <p:tavLst>
                                        <p:tav tm="0">
                                          <p:val>
                                            <p:strVal val="#ppt_x"/>
                                          </p:val>
                                        </p:tav>
                                        <p:tav tm="100000">
                                          <p:val>
                                            <p:strVal val="#ppt_x"/>
                                          </p:val>
                                        </p:tav>
                                      </p:tavLst>
                                    </p:anim>
                                    <p:anim calcmode="lin" valueType="num">
                                      <p:cBhvr additive="base">
                                        <p:cTn id="43" dur="500" fill="hold"/>
                                        <p:tgtEl>
                                          <p:spTgt spid="28"/>
                                        </p:tgtEl>
                                        <p:attrNameLst>
                                          <p:attrName>ppt_y</p:attrName>
                                        </p:attrNameLst>
                                      </p:cBhvr>
                                      <p:tavLst>
                                        <p:tav tm="0">
                                          <p:val>
                                            <p:strVal val="1+#ppt_h/2"/>
                                          </p:val>
                                        </p:tav>
                                        <p:tav tm="100000">
                                          <p:val>
                                            <p:strVal val="#ppt_y"/>
                                          </p:val>
                                        </p:tav>
                                      </p:tavLst>
                                    </p:anim>
                                  </p:childTnLst>
                                </p:cTn>
                              </p:par>
                            </p:childTnLst>
                          </p:cTn>
                        </p:par>
                        <p:par>
                          <p:cTn id="44" fill="hold">
                            <p:stCondLst>
                              <p:cond delay="1000"/>
                            </p:stCondLst>
                            <p:childTnLst>
                              <p:par>
                                <p:cTn id="45" presetID="2" presetClass="entr" presetSubtype="4" fill="hold" nodeType="afterEffect">
                                  <p:stCondLst>
                                    <p:cond delay="0"/>
                                  </p:stCondLst>
                                  <p:childTnLst>
                                    <p:set>
                                      <p:cBhvr>
                                        <p:cTn id="46" dur="1" fill="hold">
                                          <p:stCondLst>
                                            <p:cond delay="0"/>
                                          </p:stCondLst>
                                        </p:cTn>
                                        <p:tgtEl>
                                          <p:spTgt spid="79894"/>
                                        </p:tgtEl>
                                        <p:attrNameLst>
                                          <p:attrName>style.visibility</p:attrName>
                                        </p:attrNameLst>
                                      </p:cBhvr>
                                      <p:to>
                                        <p:strVal val="visible"/>
                                      </p:to>
                                    </p:set>
                                    <p:anim calcmode="lin" valueType="num">
                                      <p:cBhvr additive="base">
                                        <p:cTn id="47" dur="500" fill="hold"/>
                                        <p:tgtEl>
                                          <p:spTgt spid="79894"/>
                                        </p:tgtEl>
                                        <p:attrNameLst>
                                          <p:attrName>ppt_x</p:attrName>
                                        </p:attrNameLst>
                                      </p:cBhvr>
                                      <p:tavLst>
                                        <p:tav tm="0">
                                          <p:val>
                                            <p:strVal val="#ppt_x"/>
                                          </p:val>
                                        </p:tav>
                                        <p:tav tm="100000">
                                          <p:val>
                                            <p:strVal val="#ppt_x"/>
                                          </p:val>
                                        </p:tav>
                                      </p:tavLst>
                                    </p:anim>
                                    <p:anim calcmode="lin" valueType="num">
                                      <p:cBhvr additive="base">
                                        <p:cTn id="48" dur="500" fill="hold"/>
                                        <p:tgtEl>
                                          <p:spTgt spid="79894"/>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79875">
                                            <p:txEl>
                                              <p:pRg st="8" end="8"/>
                                            </p:txEl>
                                          </p:spTgt>
                                        </p:tgtEl>
                                        <p:attrNameLst>
                                          <p:attrName>style.visibility</p:attrName>
                                        </p:attrNameLst>
                                      </p:cBhvr>
                                      <p:to>
                                        <p:strVal val="visible"/>
                                      </p:to>
                                    </p:set>
                                    <p:anim calcmode="lin" valueType="num">
                                      <p:cBhvr additive="base">
                                        <p:cTn id="53" dur="500" fill="hold"/>
                                        <p:tgtEl>
                                          <p:spTgt spid="79875">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9875">
                                            <p:txEl>
                                              <p:pRg st="8" end="8"/>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79896"/>
                                        </p:tgtEl>
                                        <p:attrNameLst>
                                          <p:attrName>style.visibility</p:attrName>
                                        </p:attrNameLst>
                                      </p:cBhvr>
                                      <p:to>
                                        <p:strVal val="visible"/>
                                      </p:to>
                                    </p:set>
                                    <p:anim calcmode="lin" valueType="num">
                                      <p:cBhvr additive="base">
                                        <p:cTn id="57" dur="500" fill="hold"/>
                                        <p:tgtEl>
                                          <p:spTgt spid="79896"/>
                                        </p:tgtEl>
                                        <p:attrNameLst>
                                          <p:attrName>ppt_x</p:attrName>
                                        </p:attrNameLst>
                                      </p:cBhvr>
                                      <p:tavLst>
                                        <p:tav tm="0">
                                          <p:val>
                                            <p:strVal val="#ppt_x"/>
                                          </p:val>
                                        </p:tav>
                                        <p:tav tm="100000">
                                          <p:val>
                                            <p:strVal val="#ppt_x"/>
                                          </p:val>
                                        </p:tav>
                                      </p:tavLst>
                                    </p:anim>
                                    <p:anim calcmode="lin" valueType="num">
                                      <p:cBhvr additive="base">
                                        <p:cTn id="58" dur="500" fill="hold"/>
                                        <p:tgtEl>
                                          <p:spTgt spid="79896"/>
                                        </p:tgtEl>
                                        <p:attrNameLst>
                                          <p:attrName>ppt_y</p:attrName>
                                        </p:attrNameLst>
                                      </p:cBhvr>
                                      <p:tavLst>
                                        <p:tav tm="0">
                                          <p:val>
                                            <p:strVal val="1+#ppt_h/2"/>
                                          </p:val>
                                        </p:tav>
                                        <p:tav tm="100000">
                                          <p:val>
                                            <p:strVal val="#ppt_y"/>
                                          </p:val>
                                        </p:tav>
                                      </p:tavLst>
                                    </p:anim>
                                  </p:childTnLst>
                                </p:cTn>
                              </p:par>
                            </p:childTnLst>
                          </p:cTn>
                        </p:par>
                        <p:par>
                          <p:cTn id="59" fill="hold">
                            <p:stCondLst>
                              <p:cond delay="500"/>
                            </p:stCondLst>
                            <p:childTnLst>
                              <p:par>
                                <p:cTn id="60" presetID="2" presetClass="entr" presetSubtype="4" fill="hold" grpId="0" nodeType="afterEffect">
                                  <p:stCondLst>
                                    <p:cond delay="0"/>
                                  </p:stCondLst>
                                  <p:childTnLst>
                                    <p:set>
                                      <p:cBhvr>
                                        <p:cTn id="61" dur="1" fill="hold">
                                          <p:stCondLst>
                                            <p:cond delay="0"/>
                                          </p:stCondLst>
                                        </p:cTn>
                                        <p:tgtEl>
                                          <p:spTgt spid="30"/>
                                        </p:tgtEl>
                                        <p:attrNameLst>
                                          <p:attrName>style.visibility</p:attrName>
                                        </p:attrNameLst>
                                      </p:cBhvr>
                                      <p:to>
                                        <p:strVal val="visible"/>
                                      </p:to>
                                    </p:set>
                                    <p:anim calcmode="lin" valueType="num">
                                      <p:cBhvr additive="base">
                                        <p:cTn id="62" dur="500" fill="hold"/>
                                        <p:tgtEl>
                                          <p:spTgt spid="30"/>
                                        </p:tgtEl>
                                        <p:attrNameLst>
                                          <p:attrName>ppt_x</p:attrName>
                                        </p:attrNameLst>
                                      </p:cBhvr>
                                      <p:tavLst>
                                        <p:tav tm="0">
                                          <p:val>
                                            <p:strVal val="#ppt_x"/>
                                          </p:val>
                                        </p:tav>
                                        <p:tav tm="100000">
                                          <p:val>
                                            <p:strVal val="#ppt_x"/>
                                          </p:val>
                                        </p:tav>
                                      </p:tavLst>
                                    </p:anim>
                                    <p:anim calcmode="lin" valueType="num">
                                      <p:cBhvr additive="base">
                                        <p:cTn id="63" dur="500" fill="hold"/>
                                        <p:tgtEl>
                                          <p:spTgt spid="30"/>
                                        </p:tgtEl>
                                        <p:attrNameLst>
                                          <p:attrName>ppt_y</p:attrName>
                                        </p:attrNameLst>
                                      </p:cBhvr>
                                      <p:tavLst>
                                        <p:tav tm="0">
                                          <p:val>
                                            <p:strVal val="1+#ppt_h/2"/>
                                          </p:val>
                                        </p:tav>
                                        <p:tav tm="100000">
                                          <p:val>
                                            <p:strVal val="#ppt_y"/>
                                          </p:val>
                                        </p:tav>
                                      </p:tavLst>
                                    </p:anim>
                                  </p:childTnLst>
                                </p:cTn>
                              </p:par>
                            </p:childTnLst>
                          </p:cTn>
                        </p:par>
                        <p:par>
                          <p:cTn id="64" fill="hold">
                            <p:stCondLst>
                              <p:cond delay="1000"/>
                            </p:stCondLst>
                            <p:childTnLst>
                              <p:par>
                                <p:cTn id="65" presetID="2" presetClass="entr" presetSubtype="4" fill="hold" nodeType="afterEffect">
                                  <p:stCondLst>
                                    <p:cond delay="0"/>
                                  </p:stCondLst>
                                  <p:childTnLst>
                                    <p:set>
                                      <p:cBhvr>
                                        <p:cTn id="66" dur="1" fill="hold">
                                          <p:stCondLst>
                                            <p:cond delay="0"/>
                                          </p:stCondLst>
                                        </p:cTn>
                                        <p:tgtEl>
                                          <p:spTgt spid="79898"/>
                                        </p:tgtEl>
                                        <p:attrNameLst>
                                          <p:attrName>style.visibility</p:attrName>
                                        </p:attrNameLst>
                                      </p:cBhvr>
                                      <p:to>
                                        <p:strVal val="visible"/>
                                      </p:to>
                                    </p:set>
                                    <p:anim calcmode="lin" valueType="num">
                                      <p:cBhvr additive="base">
                                        <p:cTn id="67" dur="500" fill="hold"/>
                                        <p:tgtEl>
                                          <p:spTgt spid="79898"/>
                                        </p:tgtEl>
                                        <p:attrNameLst>
                                          <p:attrName>ppt_x</p:attrName>
                                        </p:attrNameLst>
                                      </p:cBhvr>
                                      <p:tavLst>
                                        <p:tav tm="0">
                                          <p:val>
                                            <p:strVal val="#ppt_x"/>
                                          </p:val>
                                        </p:tav>
                                        <p:tav tm="100000">
                                          <p:val>
                                            <p:strVal val="#ppt_x"/>
                                          </p:val>
                                        </p:tav>
                                      </p:tavLst>
                                    </p:anim>
                                    <p:anim calcmode="lin" valueType="num">
                                      <p:cBhvr additive="base">
                                        <p:cTn id="68" dur="500" fill="hold"/>
                                        <p:tgtEl>
                                          <p:spTgt spid="798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animBg="1"/>
      <p:bldP spid="3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标题 32"/>
          <p:cNvSpPr>
            <a:spLocks noGrp="1"/>
          </p:cNvSpPr>
          <p:nvPr>
            <p:ph type="title"/>
          </p:nvPr>
        </p:nvSpPr>
        <p:spPr/>
        <p:txBody>
          <a:bodyPr/>
          <a:lstStyle/>
          <a:p>
            <a:endParaRPr lang="zh-CN" altLang="en-US"/>
          </a:p>
        </p:txBody>
      </p:sp>
      <p:sp>
        <p:nvSpPr>
          <p:cNvPr id="80899" name="Rectangle 3"/>
          <p:cNvSpPr>
            <a:spLocks noGrp="1" noChangeArrowheads="1"/>
          </p:cNvSpPr>
          <p:nvPr>
            <p:ph sz="half" idx="1"/>
          </p:nvPr>
        </p:nvSpPr>
        <p:spPr>
          <a:xfrm>
            <a:off x="611560" y="1196752"/>
            <a:ext cx="3788990" cy="4899249"/>
          </a:xfrm>
        </p:spPr>
        <p:txBody>
          <a:bodyPr>
            <a:normAutofit fontScale="85000" lnSpcReduction="10000"/>
          </a:bodyPr>
          <a:lstStyle/>
          <a:p>
            <a:r>
              <a:rPr lang="zh-CN" altLang="en-US" dirty="0" smtClean="0"/>
              <a:t>此冲激响应示于下图。</a:t>
            </a:r>
          </a:p>
          <a:p>
            <a:endParaRPr lang="en-US" altLang="zh-CN" dirty="0" smtClean="0"/>
          </a:p>
          <a:p>
            <a:endParaRPr lang="en-US" altLang="zh-CN" dirty="0" smtClean="0"/>
          </a:p>
          <a:p>
            <a:endParaRPr lang="en-US" altLang="zh-CN" dirty="0" smtClean="0"/>
          </a:p>
          <a:p>
            <a:endParaRPr lang="zh-CN" altLang="en-US" dirty="0" smtClean="0"/>
          </a:p>
          <a:p>
            <a:r>
              <a:rPr lang="zh-CN" altLang="en-US" dirty="0" smtClean="0"/>
              <a:t>由式</a:t>
            </a:r>
          </a:p>
          <a:p>
            <a:r>
              <a:rPr lang="zh-CN" altLang="en-US" dirty="0" smtClean="0"/>
              <a:t>可以求出此匹配滤波器的</a:t>
            </a:r>
          </a:p>
          <a:p>
            <a:r>
              <a:rPr lang="zh-CN" altLang="en-US" dirty="0" smtClean="0"/>
              <a:t>输出信号波形： </a:t>
            </a:r>
          </a:p>
          <a:p>
            <a:pPr lvl="1"/>
            <a:r>
              <a:rPr lang="zh-CN" altLang="en-US" dirty="0" smtClean="0"/>
              <a:t>	</a:t>
            </a:r>
            <a:endParaRPr lang="zh-CN" altLang="en-US" dirty="0"/>
          </a:p>
        </p:txBody>
      </p:sp>
      <p:sp>
        <p:nvSpPr>
          <p:cNvPr id="34" name="内容占位符 33"/>
          <p:cNvSpPr>
            <a:spLocks noGrp="1"/>
          </p:cNvSpPr>
          <p:nvPr>
            <p:ph sz="half" idx="2"/>
          </p:nvPr>
        </p:nvSpPr>
        <p:spPr>
          <a:xfrm>
            <a:off x="4355976" y="1124744"/>
            <a:ext cx="4320480" cy="2304256"/>
          </a:xfrm>
        </p:spPr>
        <p:style>
          <a:lnRef idx="2">
            <a:schemeClr val="accent3"/>
          </a:lnRef>
          <a:fillRef idx="1">
            <a:schemeClr val="lt1"/>
          </a:fillRef>
          <a:effectRef idx="0">
            <a:schemeClr val="accent3"/>
          </a:effectRef>
          <a:fontRef idx="minor">
            <a:schemeClr val="dk1"/>
          </a:fontRef>
        </p:style>
        <p:txBody>
          <a:bodyPr>
            <a:normAutofit fontScale="85000" lnSpcReduction="10000"/>
          </a:bodyPr>
          <a:lstStyle/>
          <a:p>
            <a:r>
              <a:rPr lang="zh-CN" altLang="en-US" sz="2400" dirty="0" smtClean="0">
                <a:latin typeface="+mj-ea"/>
                <a:ea typeface="+mj-ea"/>
              </a:rPr>
              <a:t>表面上看，</a:t>
            </a:r>
            <a:r>
              <a:rPr lang="en-US" altLang="zh-CN" sz="2400" i="1" dirty="0" smtClean="0">
                <a:latin typeface="+mj-ea"/>
                <a:ea typeface="+mj-ea"/>
              </a:rPr>
              <a:t> h</a:t>
            </a:r>
            <a:r>
              <a:rPr lang="en-US" altLang="zh-CN" sz="2400" dirty="0" smtClean="0">
                <a:latin typeface="+mj-ea"/>
                <a:ea typeface="+mj-ea"/>
              </a:rPr>
              <a:t>(</a:t>
            </a:r>
            <a:r>
              <a:rPr lang="en-US" altLang="zh-CN" sz="2400" i="1" dirty="0" smtClean="0">
                <a:latin typeface="+mj-ea"/>
                <a:ea typeface="+mj-ea"/>
              </a:rPr>
              <a:t>t</a:t>
            </a:r>
            <a:r>
              <a:rPr lang="en-US" altLang="zh-CN" sz="2400" dirty="0" smtClean="0">
                <a:latin typeface="+mj-ea"/>
                <a:ea typeface="+mj-ea"/>
              </a:rPr>
              <a:t>)</a:t>
            </a:r>
            <a:r>
              <a:rPr lang="zh-CN" altLang="en-US" sz="2400" dirty="0" smtClean="0">
                <a:latin typeface="+mj-ea"/>
                <a:ea typeface="+mj-ea"/>
              </a:rPr>
              <a:t>的形状和信号</a:t>
            </a:r>
            <a:r>
              <a:rPr lang="en-US" altLang="zh-CN" sz="2400" i="1" dirty="0" smtClean="0">
                <a:latin typeface="+mj-ea"/>
                <a:ea typeface="+mj-ea"/>
              </a:rPr>
              <a:t>s</a:t>
            </a:r>
            <a:r>
              <a:rPr lang="en-US" altLang="zh-CN" sz="2400" dirty="0" smtClean="0">
                <a:latin typeface="+mj-ea"/>
                <a:ea typeface="+mj-ea"/>
              </a:rPr>
              <a:t>(</a:t>
            </a:r>
            <a:r>
              <a:rPr lang="en-US" altLang="zh-CN" sz="2400" i="1" dirty="0" smtClean="0">
                <a:latin typeface="+mj-ea"/>
                <a:ea typeface="+mj-ea"/>
              </a:rPr>
              <a:t>t</a:t>
            </a:r>
            <a:r>
              <a:rPr lang="en-US" altLang="zh-CN" sz="2400" dirty="0" smtClean="0">
                <a:latin typeface="+mj-ea"/>
                <a:ea typeface="+mj-ea"/>
              </a:rPr>
              <a:t>)</a:t>
            </a:r>
            <a:r>
              <a:rPr lang="zh-CN" altLang="en-US" sz="2400" dirty="0" smtClean="0">
                <a:latin typeface="+mj-ea"/>
                <a:ea typeface="+mj-ea"/>
              </a:rPr>
              <a:t>的形状一样。</a:t>
            </a:r>
            <a:endParaRPr lang="en-US" altLang="zh-CN" sz="2400" dirty="0" smtClean="0">
              <a:latin typeface="+mj-ea"/>
              <a:ea typeface="+mj-ea"/>
            </a:endParaRPr>
          </a:p>
          <a:p>
            <a:r>
              <a:rPr lang="zh-CN" altLang="en-US" sz="2400" dirty="0" smtClean="0">
                <a:latin typeface="+mj-ea"/>
                <a:ea typeface="+mj-ea"/>
              </a:rPr>
              <a:t>实际上，</a:t>
            </a:r>
            <a:r>
              <a:rPr lang="en-US" altLang="zh-CN" sz="2400" i="1" dirty="0" smtClean="0">
                <a:latin typeface="+mj-ea"/>
                <a:ea typeface="+mj-ea"/>
              </a:rPr>
              <a:t>h</a:t>
            </a:r>
            <a:r>
              <a:rPr lang="en-US" altLang="zh-CN" sz="2400" dirty="0" smtClean="0">
                <a:latin typeface="+mj-ea"/>
                <a:ea typeface="+mj-ea"/>
              </a:rPr>
              <a:t>(</a:t>
            </a:r>
            <a:r>
              <a:rPr lang="en-US" altLang="zh-CN" sz="2400" i="1" dirty="0" smtClean="0">
                <a:latin typeface="+mj-ea"/>
                <a:ea typeface="+mj-ea"/>
              </a:rPr>
              <a:t>t</a:t>
            </a:r>
            <a:r>
              <a:rPr lang="en-US" altLang="zh-CN" sz="2400" dirty="0" smtClean="0">
                <a:latin typeface="+mj-ea"/>
                <a:ea typeface="+mj-ea"/>
              </a:rPr>
              <a:t>)</a:t>
            </a:r>
            <a:r>
              <a:rPr lang="zh-CN" altLang="en-US" sz="2400" dirty="0" smtClean="0">
                <a:latin typeface="+mj-ea"/>
                <a:ea typeface="+mj-ea"/>
              </a:rPr>
              <a:t>的形状是</a:t>
            </a:r>
            <a:r>
              <a:rPr lang="en-US" altLang="zh-CN" sz="2400" i="1" dirty="0" smtClean="0">
                <a:latin typeface="+mj-ea"/>
                <a:ea typeface="+mj-ea"/>
              </a:rPr>
              <a:t>s</a:t>
            </a:r>
            <a:r>
              <a:rPr lang="en-US" altLang="zh-CN" sz="2400" dirty="0" smtClean="0">
                <a:latin typeface="+mj-ea"/>
                <a:ea typeface="+mj-ea"/>
              </a:rPr>
              <a:t>(</a:t>
            </a:r>
            <a:r>
              <a:rPr lang="en-US" altLang="zh-CN" sz="2400" i="1" dirty="0" smtClean="0">
                <a:latin typeface="+mj-ea"/>
                <a:ea typeface="+mj-ea"/>
              </a:rPr>
              <a:t>t</a:t>
            </a:r>
            <a:r>
              <a:rPr lang="en-US" altLang="zh-CN" sz="2400" dirty="0" smtClean="0">
                <a:latin typeface="+mj-ea"/>
                <a:ea typeface="+mj-ea"/>
              </a:rPr>
              <a:t>)</a:t>
            </a:r>
            <a:r>
              <a:rPr lang="zh-CN" altLang="en-US" sz="2400" dirty="0" smtClean="0">
                <a:latin typeface="+mj-ea"/>
                <a:ea typeface="+mj-ea"/>
              </a:rPr>
              <a:t>的波形以</a:t>
            </a:r>
            <a:r>
              <a:rPr lang="en-US" altLang="zh-CN" sz="2400" i="1" dirty="0" smtClean="0">
                <a:solidFill>
                  <a:srgbClr val="0000FF"/>
                </a:solidFill>
                <a:latin typeface="+mj-ea"/>
                <a:ea typeface="+mj-ea"/>
              </a:rPr>
              <a:t>t</a:t>
            </a:r>
            <a:r>
              <a:rPr lang="en-US" altLang="zh-CN" sz="2400" dirty="0" smtClean="0">
                <a:solidFill>
                  <a:srgbClr val="0000FF"/>
                </a:solidFill>
                <a:latin typeface="+mj-ea"/>
                <a:ea typeface="+mj-ea"/>
              </a:rPr>
              <a:t> = </a:t>
            </a:r>
            <a:r>
              <a:rPr lang="en-US" altLang="zh-CN" sz="2400" i="1" dirty="0" smtClean="0">
                <a:solidFill>
                  <a:srgbClr val="0000FF"/>
                </a:solidFill>
                <a:latin typeface="+mj-ea"/>
                <a:ea typeface="+mj-ea"/>
              </a:rPr>
              <a:t>T</a:t>
            </a:r>
            <a:r>
              <a:rPr lang="en-US" altLang="zh-CN" sz="2400" i="1" baseline="-25000" dirty="0" smtClean="0">
                <a:solidFill>
                  <a:srgbClr val="0000FF"/>
                </a:solidFill>
                <a:latin typeface="+mj-ea"/>
                <a:ea typeface="+mj-ea"/>
              </a:rPr>
              <a:t>s</a:t>
            </a:r>
            <a:r>
              <a:rPr lang="en-US" altLang="zh-CN" sz="2400" i="1" dirty="0" smtClean="0">
                <a:solidFill>
                  <a:srgbClr val="0000FF"/>
                </a:solidFill>
                <a:latin typeface="+mj-ea"/>
                <a:ea typeface="+mj-ea"/>
              </a:rPr>
              <a:t> </a:t>
            </a:r>
            <a:r>
              <a:rPr lang="en-US" altLang="zh-CN" sz="2400" dirty="0" smtClean="0">
                <a:solidFill>
                  <a:srgbClr val="0000FF"/>
                </a:solidFill>
                <a:latin typeface="+mj-ea"/>
                <a:ea typeface="+mj-ea"/>
              </a:rPr>
              <a:t>/ 2</a:t>
            </a:r>
            <a:r>
              <a:rPr lang="zh-CN" altLang="en-US" sz="2400" dirty="0" smtClean="0">
                <a:solidFill>
                  <a:srgbClr val="0000FF"/>
                </a:solidFill>
                <a:latin typeface="+mj-ea"/>
                <a:ea typeface="+mj-ea"/>
              </a:rPr>
              <a:t>为轴线反转而来</a:t>
            </a:r>
            <a:r>
              <a:rPr lang="zh-CN" altLang="en-US" sz="2400" dirty="0" smtClean="0">
                <a:latin typeface="+mj-ea"/>
                <a:ea typeface="+mj-ea"/>
              </a:rPr>
              <a:t>。由于</a:t>
            </a:r>
            <a:r>
              <a:rPr lang="en-US" altLang="zh-CN" sz="2400" i="1" dirty="0" smtClean="0">
                <a:latin typeface="+mj-ea"/>
                <a:ea typeface="+mj-ea"/>
              </a:rPr>
              <a:t>s</a:t>
            </a:r>
            <a:r>
              <a:rPr lang="en-US" altLang="zh-CN" sz="2400" dirty="0" smtClean="0">
                <a:latin typeface="+mj-ea"/>
                <a:ea typeface="+mj-ea"/>
              </a:rPr>
              <a:t>(</a:t>
            </a:r>
            <a:r>
              <a:rPr lang="en-US" altLang="zh-CN" sz="2400" i="1" dirty="0" smtClean="0">
                <a:latin typeface="+mj-ea"/>
                <a:ea typeface="+mj-ea"/>
              </a:rPr>
              <a:t>t</a:t>
            </a:r>
            <a:r>
              <a:rPr lang="en-US" altLang="zh-CN" sz="2400" dirty="0" smtClean="0">
                <a:latin typeface="+mj-ea"/>
                <a:ea typeface="+mj-ea"/>
              </a:rPr>
              <a:t>)</a:t>
            </a:r>
            <a:r>
              <a:rPr lang="zh-CN" altLang="en-US" sz="2400" dirty="0" smtClean="0">
                <a:latin typeface="+mj-ea"/>
                <a:ea typeface="+mj-ea"/>
              </a:rPr>
              <a:t>的波形对称于</a:t>
            </a:r>
            <a:r>
              <a:rPr lang="en-US" altLang="zh-CN" sz="2400" i="1" dirty="0" smtClean="0">
                <a:latin typeface="+mj-ea"/>
                <a:ea typeface="+mj-ea"/>
              </a:rPr>
              <a:t>t</a:t>
            </a:r>
            <a:r>
              <a:rPr lang="en-US" altLang="zh-CN" sz="2400" dirty="0" smtClean="0">
                <a:latin typeface="+mj-ea"/>
                <a:ea typeface="+mj-ea"/>
              </a:rPr>
              <a:t> = </a:t>
            </a:r>
            <a:r>
              <a:rPr lang="en-US" altLang="zh-CN" sz="2400" i="1" dirty="0" smtClean="0">
                <a:latin typeface="+mj-ea"/>
                <a:ea typeface="+mj-ea"/>
              </a:rPr>
              <a:t>T</a:t>
            </a:r>
            <a:r>
              <a:rPr lang="en-US" altLang="zh-CN" sz="2400" baseline="-25000" dirty="0" smtClean="0">
                <a:latin typeface="+mj-ea"/>
                <a:ea typeface="+mj-ea"/>
              </a:rPr>
              <a:t>s</a:t>
            </a:r>
            <a:r>
              <a:rPr lang="en-US" altLang="zh-CN" sz="2400" dirty="0" smtClean="0">
                <a:latin typeface="+mj-ea"/>
                <a:ea typeface="+mj-ea"/>
              </a:rPr>
              <a:t> / 2 </a:t>
            </a:r>
            <a:r>
              <a:rPr lang="zh-CN" altLang="en-US" sz="2400" dirty="0" smtClean="0">
                <a:latin typeface="+mj-ea"/>
                <a:ea typeface="+mj-ea"/>
              </a:rPr>
              <a:t>，所以反转后，波形不变</a:t>
            </a:r>
            <a:endParaRPr lang="zh-CN" altLang="en-US" sz="2400" dirty="0">
              <a:latin typeface="+mj-ea"/>
              <a:ea typeface="+mj-ea"/>
            </a:endParaRPr>
          </a:p>
        </p:txBody>
      </p:sp>
      <p:sp>
        <p:nvSpPr>
          <p:cNvPr id="32" name="灯片编号占位符 5"/>
          <p:cNvSpPr>
            <a:spLocks noGrp="1"/>
          </p:cNvSpPr>
          <p:nvPr>
            <p:ph type="sldNum" sz="quarter" idx="12"/>
          </p:nvPr>
        </p:nvSpPr>
        <p:spPr/>
        <p:txBody>
          <a:bodyPr/>
          <a:lstStyle/>
          <a:p>
            <a:fld id="{0405A288-1CB8-4E6D-8EEF-081F9D62F9CB}" type="slidenum">
              <a:rPr lang="en-US" altLang="zh-CN" smtClean="0"/>
              <a:pPr/>
              <a:t>67</a:t>
            </a:fld>
            <a:endParaRPr lang="en-US" altLang="zh-CN"/>
          </a:p>
        </p:txBody>
      </p:sp>
      <p:grpSp>
        <p:nvGrpSpPr>
          <p:cNvPr id="2" name="Group 4"/>
          <p:cNvGrpSpPr>
            <a:grpSpLocks/>
          </p:cNvGrpSpPr>
          <p:nvPr/>
        </p:nvGrpSpPr>
        <p:grpSpPr bwMode="auto">
          <a:xfrm>
            <a:off x="899592" y="1808163"/>
            <a:ext cx="2925763" cy="1620837"/>
            <a:chOff x="7020" y="3468"/>
            <a:chExt cx="2880" cy="1716"/>
          </a:xfrm>
        </p:grpSpPr>
        <p:sp>
          <p:nvSpPr>
            <p:cNvPr id="80901" name="Text Box 5"/>
            <p:cNvSpPr txBox="1">
              <a:spLocks noChangeArrowheads="1"/>
            </p:cNvSpPr>
            <p:nvPr/>
          </p:nvSpPr>
          <p:spPr bwMode="auto">
            <a:xfrm>
              <a:off x="9540" y="4560"/>
              <a:ext cx="360" cy="468"/>
            </a:xfrm>
            <a:prstGeom prst="rect">
              <a:avLst/>
            </a:prstGeom>
            <a:noFill/>
            <a:ln w="9525">
              <a:noFill/>
              <a:miter lim="800000"/>
              <a:headEnd/>
              <a:tailEnd/>
            </a:ln>
          </p:spPr>
          <p:txBody>
            <a:bodyPr/>
            <a:lstStyle/>
            <a:p>
              <a:pPr algn="just"/>
              <a:r>
                <a:rPr lang="en-US" altLang="zh-CN" sz="2400" i="1">
                  <a:latin typeface="Times New Roman" pitchFamily="18" charset="0"/>
                </a:rPr>
                <a:t>t</a:t>
              </a:r>
              <a:endParaRPr lang="en-US" altLang="zh-CN" sz="4400"/>
            </a:p>
          </p:txBody>
        </p:sp>
        <p:sp>
          <p:nvSpPr>
            <p:cNvPr id="80902" name="Text Box 6"/>
            <p:cNvSpPr txBox="1">
              <a:spLocks noChangeArrowheads="1"/>
            </p:cNvSpPr>
            <p:nvPr/>
          </p:nvSpPr>
          <p:spPr bwMode="auto">
            <a:xfrm>
              <a:off x="8100" y="4716"/>
              <a:ext cx="540" cy="468"/>
            </a:xfrm>
            <a:prstGeom prst="rect">
              <a:avLst/>
            </a:prstGeom>
            <a:noFill/>
            <a:ln w="9525">
              <a:noFill/>
              <a:miter lim="800000"/>
              <a:headEnd/>
              <a:tailEnd/>
            </a:ln>
          </p:spPr>
          <p:txBody>
            <a:bodyPr/>
            <a:lstStyle/>
            <a:p>
              <a:pPr algn="just"/>
              <a:r>
                <a:rPr lang="en-US" altLang="zh-CN" sz="2400" i="1">
                  <a:latin typeface="Times New Roman" pitchFamily="18" charset="0"/>
                </a:rPr>
                <a:t>T</a:t>
              </a:r>
              <a:r>
                <a:rPr lang="en-US" altLang="zh-CN" sz="2400" baseline="-25000">
                  <a:latin typeface="Times New Roman" pitchFamily="18" charset="0"/>
                </a:rPr>
                <a:t>s</a:t>
              </a:r>
              <a:endParaRPr lang="en-US" altLang="zh-CN" sz="4400"/>
            </a:p>
          </p:txBody>
        </p:sp>
        <p:grpSp>
          <p:nvGrpSpPr>
            <p:cNvPr id="3" name="Group 7"/>
            <p:cNvGrpSpPr>
              <a:grpSpLocks/>
            </p:cNvGrpSpPr>
            <p:nvPr/>
          </p:nvGrpSpPr>
          <p:grpSpPr bwMode="auto">
            <a:xfrm>
              <a:off x="7380" y="3624"/>
              <a:ext cx="2340" cy="1092"/>
              <a:chOff x="7380" y="3624"/>
              <a:chExt cx="2340" cy="1092"/>
            </a:xfrm>
          </p:grpSpPr>
          <p:grpSp>
            <p:nvGrpSpPr>
              <p:cNvPr id="4" name="Group 8"/>
              <p:cNvGrpSpPr>
                <a:grpSpLocks/>
              </p:cNvGrpSpPr>
              <p:nvPr/>
            </p:nvGrpSpPr>
            <p:grpSpPr bwMode="auto">
              <a:xfrm>
                <a:off x="7380" y="3624"/>
                <a:ext cx="2340" cy="1092"/>
                <a:chOff x="7380" y="2220"/>
                <a:chExt cx="2340" cy="1092"/>
              </a:xfrm>
            </p:grpSpPr>
            <p:sp>
              <p:nvSpPr>
                <p:cNvPr id="80905" name="Line 9"/>
                <p:cNvSpPr>
                  <a:spLocks noChangeShapeType="1"/>
                </p:cNvSpPr>
                <p:nvPr/>
              </p:nvSpPr>
              <p:spPr bwMode="auto">
                <a:xfrm>
                  <a:off x="7380" y="2220"/>
                  <a:ext cx="0" cy="1092"/>
                </a:xfrm>
                <a:prstGeom prst="line">
                  <a:avLst/>
                </a:prstGeom>
                <a:noFill/>
                <a:ln w="9525">
                  <a:solidFill>
                    <a:srgbClr val="000000"/>
                  </a:solidFill>
                  <a:round/>
                  <a:headEnd type="triangle" w="med" len="med"/>
                  <a:tailEnd/>
                </a:ln>
              </p:spPr>
              <p:txBody>
                <a:bodyPr/>
                <a:lstStyle/>
                <a:p>
                  <a:endParaRPr lang="zh-CN" altLang="en-US"/>
                </a:p>
              </p:txBody>
            </p:sp>
            <p:sp>
              <p:nvSpPr>
                <p:cNvPr id="80906" name="Line 10"/>
                <p:cNvSpPr>
                  <a:spLocks noChangeShapeType="1"/>
                </p:cNvSpPr>
                <p:nvPr/>
              </p:nvSpPr>
              <p:spPr bwMode="auto">
                <a:xfrm>
                  <a:off x="7380" y="3312"/>
                  <a:ext cx="2340" cy="0"/>
                </a:xfrm>
                <a:prstGeom prst="line">
                  <a:avLst/>
                </a:prstGeom>
                <a:noFill/>
                <a:ln w="9525">
                  <a:solidFill>
                    <a:srgbClr val="000000"/>
                  </a:solidFill>
                  <a:round/>
                  <a:headEnd/>
                  <a:tailEnd type="triangle" w="med" len="med"/>
                </a:ln>
              </p:spPr>
              <p:txBody>
                <a:bodyPr/>
                <a:lstStyle/>
                <a:p>
                  <a:endParaRPr lang="zh-CN" altLang="en-US"/>
                </a:p>
              </p:txBody>
            </p:sp>
          </p:grpSp>
          <p:grpSp>
            <p:nvGrpSpPr>
              <p:cNvPr id="5" name="Group 11"/>
              <p:cNvGrpSpPr>
                <a:grpSpLocks/>
              </p:cNvGrpSpPr>
              <p:nvPr/>
            </p:nvGrpSpPr>
            <p:grpSpPr bwMode="auto">
              <a:xfrm>
                <a:off x="7380" y="4248"/>
                <a:ext cx="900" cy="468"/>
                <a:chOff x="7380" y="2844"/>
                <a:chExt cx="900" cy="468"/>
              </a:xfrm>
            </p:grpSpPr>
            <p:sp>
              <p:nvSpPr>
                <p:cNvPr id="80908" name="Line 12"/>
                <p:cNvSpPr>
                  <a:spLocks noChangeShapeType="1"/>
                </p:cNvSpPr>
                <p:nvPr/>
              </p:nvSpPr>
              <p:spPr bwMode="auto">
                <a:xfrm>
                  <a:off x="7380" y="2844"/>
                  <a:ext cx="900" cy="0"/>
                </a:xfrm>
                <a:prstGeom prst="line">
                  <a:avLst/>
                </a:prstGeom>
                <a:noFill/>
                <a:ln w="9525">
                  <a:solidFill>
                    <a:srgbClr val="000000"/>
                  </a:solidFill>
                  <a:round/>
                  <a:headEnd/>
                  <a:tailEnd/>
                </a:ln>
              </p:spPr>
              <p:txBody>
                <a:bodyPr/>
                <a:lstStyle/>
                <a:p>
                  <a:endParaRPr lang="zh-CN" altLang="en-US"/>
                </a:p>
              </p:txBody>
            </p:sp>
            <p:sp>
              <p:nvSpPr>
                <p:cNvPr id="80909" name="Line 13"/>
                <p:cNvSpPr>
                  <a:spLocks noChangeShapeType="1"/>
                </p:cNvSpPr>
                <p:nvPr/>
              </p:nvSpPr>
              <p:spPr bwMode="auto">
                <a:xfrm>
                  <a:off x="8280" y="2844"/>
                  <a:ext cx="0" cy="468"/>
                </a:xfrm>
                <a:prstGeom prst="line">
                  <a:avLst/>
                </a:prstGeom>
                <a:noFill/>
                <a:ln w="9525">
                  <a:solidFill>
                    <a:srgbClr val="000000"/>
                  </a:solidFill>
                  <a:round/>
                  <a:headEnd/>
                  <a:tailEnd/>
                </a:ln>
              </p:spPr>
              <p:txBody>
                <a:bodyPr/>
                <a:lstStyle/>
                <a:p>
                  <a:endParaRPr lang="zh-CN" altLang="en-US"/>
                </a:p>
              </p:txBody>
            </p:sp>
          </p:grpSp>
        </p:grpSp>
        <p:sp>
          <p:nvSpPr>
            <p:cNvPr id="80910" name="Text Box 14"/>
            <p:cNvSpPr txBox="1">
              <a:spLocks noChangeArrowheads="1"/>
            </p:cNvSpPr>
            <p:nvPr/>
          </p:nvSpPr>
          <p:spPr bwMode="auto">
            <a:xfrm>
              <a:off x="7380" y="3468"/>
              <a:ext cx="720" cy="468"/>
            </a:xfrm>
            <a:prstGeom prst="rect">
              <a:avLst/>
            </a:prstGeom>
            <a:noFill/>
            <a:ln w="9525">
              <a:noFill/>
              <a:miter lim="800000"/>
              <a:headEnd/>
              <a:tailEnd/>
            </a:ln>
          </p:spPr>
          <p:txBody>
            <a:bodyPr/>
            <a:lstStyle/>
            <a:p>
              <a:pPr algn="just"/>
              <a:r>
                <a:rPr lang="en-US" altLang="zh-CN" sz="2400" i="1">
                  <a:latin typeface="Times New Roman" pitchFamily="18" charset="0"/>
                </a:rPr>
                <a:t>h</a:t>
              </a:r>
              <a:r>
                <a:rPr lang="en-US" altLang="zh-CN" sz="2400">
                  <a:latin typeface="Times New Roman" pitchFamily="18" charset="0"/>
                </a:rPr>
                <a:t>(</a:t>
              </a:r>
              <a:r>
                <a:rPr lang="en-US" altLang="zh-CN" sz="2400" i="1">
                  <a:latin typeface="Times New Roman" pitchFamily="18" charset="0"/>
                </a:rPr>
                <a:t>t</a:t>
              </a:r>
              <a:r>
                <a:rPr lang="en-US" altLang="zh-CN" sz="2400">
                  <a:latin typeface="Times New Roman" pitchFamily="18" charset="0"/>
                </a:rPr>
                <a:t>)</a:t>
              </a:r>
              <a:endParaRPr lang="en-US" altLang="zh-CN" sz="4400"/>
            </a:p>
          </p:txBody>
        </p:sp>
        <p:sp>
          <p:nvSpPr>
            <p:cNvPr id="80911" name="Text Box 15"/>
            <p:cNvSpPr txBox="1">
              <a:spLocks noChangeArrowheads="1"/>
            </p:cNvSpPr>
            <p:nvPr/>
          </p:nvSpPr>
          <p:spPr bwMode="auto">
            <a:xfrm>
              <a:off x="7020" y="4092"/>
              <a:ext cx="360" cy="468"/>
            </a:xfrm>
            <a:prstGeom prst="rect">
              <a:avLst/>
            </a:prstGeom>
            <a:noFill/>
            <a:ln w="9525">
              <a:noFill/>
              <a:miter lim="800000"/>
              <a:headEnd/>
              <a:tailEnd/>
            </a:ln>
          </p:spPr>
          <p:txBody>
            <a:bodyPr/>
            <a:lstStyle/>
            <a:p>
              <a:pPr algn="just"/>
              <a:r>
                <a:rPr lang="en-US" altLang="zh-CN" sz="2400">
                  <a:latin typeface="Times New Roman" pitchFamily="18" charset="0"/>
                </a:rPr>
                <a:t>1</a:t>
              </a:r>
              <a:endParaRPr lang="en-US" altLang="zh-CN" sz="4400"/>
            </a:p>
          </p:txBody>
        </p:sp>
      </p:grpSp>
      <p:graphicFrame>
        <p:nvGraphicFramePr>
          <p:cNvPr id="80912" name="Object 16"/>
          <p:cNvGraphicFramePr>
            <a:graphicFrameLocks noChangeAspect="1"/>
          </p:cNvGraphicFramePr>
          <p:nvPr/>
        </p:nvGraphicFramePr>
        <p:xfrm>
          <a:off x="2051720" y="1844824"/>
          <a:ext cx="1778000" cy="409575"/>
        </p:xfrm>
        <a:graphic>
          <a:graphicData uri="http://schemas.openxmlformats.org/presentationml/2006/ole">
            <mc:AlternateContent xmlns:mc="http://schemas.openxmlformats.org/markup-compatibility/2006">
              <mc:Choice xmlns:v="urn:schemas-microsoft-com:vml" Requires="v">
                <p:oleObj spid="_x0000_s223372" name="Equation" r:id="rId3" imgW="990360" imgH="228600" progId="Equation.DSMT4">
                  <p:embed/>
                </p:oleObj>
              </mc:Choice>
              <mc:Fallback>
                <p:oleObj name="Equation" r:id="rId3" imgW="990360" imgH="228600" progId="Equation.DSMT4">
                  <p:embed/>
                  <p:pic>
                    <p:nvPicPr>
                      <p:cNvPr id="0" name="Picture 1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1844824"/>
                        <a:ext cx="177800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14" name="Rectangle 18"/>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0913" name="Object 17"/>
          <p:cNvGraphicFramePr>
            <a:graphicFrameLocks noChangeAspect="1"/>
          </p:cNvGraphicFramePr>
          <p:nvPr/>
        </p:nvGraphicFramePr>
        <p:xfrm>
          <a:off x="1691680" y="3933056"/>
          <a:ext cx="2070100" cy="439737"/>
        </p:xfrm>
        <a:graphic>
          <a:graphicData uri="http://schemas.openxmlformats.org/presentationml/2006/ole">
            <mc:AlternateContent xmlns:mc="http://schemas.openxmlformats.org/markup-compatibility/2006">
              <mc:Choice xmlns:v="urn:schemas-microsoft-com:vml" Requires="v">
                <p:oleObj spid="_x0000_s223373" name="公式" r:id="rId5" imgW="1079500" imgH="228600" progId="Equation.3">
                  <p:embed/>
                </p:oleObj>
              </mc:Choice>
              <mc:Fallback>
                <p:oleObj name="公式" r:id="rId5" imgW="1079500" imgH="228600" progId="Equation.3">
                  <p:embed/>
                  <p:pic>
                    <p:nvPicPr>
                      <p:cNvPr id="0" name="Picture 1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1680" y="3933056"/>
                        <a:ext cx="2070100" cy="439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19"/>
          <p:cNvGrpSpPr>
            <a:grpSpLocks/>
          </p:cNvGrpSpPr>
          <p:nvPr/>
        </p:nvGrpSpPr>
        <p:grpSpPr bwMode="auto">
          <a:xfrm>
            <a:off x="4788024" y="4051077"/>
            <a:ext cx="2655888" cy="1754187"/>
            <a:chOff x="7380" y="4872"/>
            <a:chExt cx="2520" cy="1716"/>
          </a:xfrm>
        </p:grpSpPr>
        <p:sp>
          <p:nvSpPr>
            <p:cNvPr id="80916" name="Text Box 20"/>
            <p:cNvSpPr txBox="1">
              <a:spLocks noChangeArrowheads="1"/>
            </p:cNvSpPr>
            <p:nvPr/>
          </p:nvSpPr>
          <p:spPr bwMode="auto">
            <a:xfrm>
              <a:off x="9540" y="5964"/>
              <a:ext cx="360" cy="468"/>
            </a:xfrm>
            <a:prstGeom prst="rect">
              <a:avLst/>
            </a:prstGeom>
            <a:noFill/>
            <a:ln w="9525">
              <a:noFill/>
              <a:miter lim="800000"/>
              <a:headEnd/>
              <a:tailEnd/>
            </a:ln>
          </p:spPr>
          <p:txBody>
            <a:bodyPr/>
            <a:lstStyle/>
            <a:p>
              <a:pPr algn="just"/>
              <a:r>
                <a:rPr lang="en-US" altLang="zh-CN" sz="2800" i="1">
                  <a:latin typeface="Times New Roman" pitchFamily="18" charset="0"/>
                </a:rPr>
                <a:t>t</a:t>
              </a:r>
              <a:endParaRPr lang="en-US" altLang="zh-CN" sz="4800"/>
            </a:p>
          </p:txBody>
        </p:sp>
        <p:sp>
          <p:nvSpPr>
            <p:cNvPr id="80917" name="Text Box 21"/>
            <p:cNvSpPr txBox="1">
              <a:spLocks noChangeArrowheads="1"/>
            </p:cNvSpPr>
            <p:nvPr/>
          </p:nvSpPr>
          <p:spPr bwMode="auto">
            <a:xfrm>
              <a:off x="8100" y="6120"/>
              <a:ext cx="540" cy="468"/>
            </a:xfrm>
            <a:prstGeom prst="rect">
              <a:avLst/>
            </a:prstGeom>
            <a:noFill/>
            <a:ln w="9525">
              <a:noFill/>
              <a:miter lim="800000"/>
              <a:headEnd/>
              <a:tailEnd/>
            </a:ln>
          </p:spPr>
          <p:txBody>
            <a:bodyPr/>
            <a:lstStyle/>
            <a:p>
              <a:pPr algn="just"/>
              <a:r>
                <a:rPr lang="en-US" altLang="zh-CN" sz="2800" i="1">
                  <a:latin typeface="Times New Roman" pitchFamily="18" charset="0"/>
                </a:rPr>
                <a:t>T</a:t>
              </a:r>
              <a:r>
                <a:rPr lang="en-US" altLang="zh-CN" sz="2800" baseline="-25000">
                  <a:latin typeface="Times New Roman" pitchFamily="18" charset="0"/>
                </a:rPr>
                <a:t>s</a:t>
              </a:r>
              <a:endParaRPr lang="en-US" altLang="zh-CN" sz="4800"/>
            </a:p>
          </p:txBody>
        </p:sp>
        <p:grpSp>
          <p:nvGrpSpPr>
            <p:cNvPr id="7" name="Group 22"/>
            <p:cNvGrpSpPr>
              <a:grpSpLocks/>
            </p:cNvGrpSpPr>
            <p:nvPr/>
          </p:nvGrpSpPr>
          <p:grpSpPr bwMode="auto">
            <a:xfrm>
              <a:off x="7380" y="5028"/>
              <a:ext cx="2340" cy="1092"/>
              <a:chOff x="7380" y="5028"/>
              <a:chExt cx="2340" cy="1092"/>
            </a:xfrm>
          </p:grpSpPr>
          <p:grpSp>
            <p:nvGrpSpPr>
              <p:cNvPr id="8" name="Group 23"/>
              <p:cNvGrpSpPr>
                <a:grpSpLocks/>
              </p:cNvGrpSpPr>
              <p:nvPr/>
            </p:nvGrpSpPr>
            <p:grpSpPr bwMode="auto">
              <a:xfrm>
                <a:off x="7380" y="5028"/>
                <a:ext cx="2340" cy="1092"/>
                <a:chOff x="7380" y="5028"/>
                <a:chExt cx="2340" cy="1092"/>
              </a:xfrm>
            </p:grpSpPr>
            <p:grpSp>
              <p:nvGrpSpPr>
                <p:cNvPr id="9" name="Group 24"/>
                <p:cNvGrpSpPr>
                  <a:grpSpLocks/>
                </p:cNvGrpSpPr>
                <p:nvPr/>
              </p:nvGrpSpPr>
              <p:grpSpPr bwMode="auto">
                <a:xfrm>
                  <a:off x="7380" y="5028"/>
                  <a:ext cx="2340" cy="1092"/>
                  <a:chOff x="7380" y="2220"/>
                  <a:chExt cx="2340" cy="1092"/>
                </a:xfrm>
              </p:grpSpPr>
              <p:sp>
                <p:nvSpPr>
                  <p:cNvPr id="80921" name="Line 25"/>
                  <p:cNvSpPr>
                    <a:spLocks noChangeShapeType="1"/>
                  </p:cNvSpPr>
                  <p:nvPr/>
                </p:nvSpPr>
                <p:spPr bwMode="auto">
                  <a:xfrm>
                    <a:off x="7380" y="2220"/>
                    <a:ext cx="0" cy="1092"/>
                  </a:xfrm>
                  <a:prstGeom prst="line">
                    <a:avLst/>
                  </a:prstGeom>
                  <a:noFill/>
                  <a:ln w="9525">
                    <a:solidFill>
                      <a:srgbClr val="000000"/>
                    </a:solidFill>
                    <a:round/>
                    <a:headEnd type="triangle" w="med" len="med"/>
                    <a:tailEnd/>
                  </a:ln>
                </p:spPr>
                <p:txBody>
                  <a:bodyPr/>
                  <a:lstStyle/>
                  <a:p>
                    <a:endParaRPr lang="zh-CN" altLang="en-US"/>
                  </a:p>
                </p:txBody>
              </p:sp>
              <p:sp>
                <p:nvSpPr>
                  <p:cNvPr id="80922" name="Line 26"/>
                  <p:cNvSpPr>
                    <a:spLocks noChangeShapeType="1"/>
                  </p:cNvSpPr>
                  <p:nvPr/>
                </p:nvSpPr>
                <p:spPr bwMode="auto">
                  <a:xfrm>
                    <a:off x="7380" y="3312"/>
                    <a:ext cx="2340" cy="0"/>
                  </a:xfrm>
                  <a:prstGeom prst="line">
                    <a:avLst/>
                  </a:prstGeom>
                  <a:noFill/>
                  <a:ln w="9525">
                    <a:solidFill>
                      <a:srgbClr val="000000"/>
                    </a:solidFill>
                    <a:round/>
                    <a:headEnd/>
                    <a:tailEnd type="triangle" w="med" len="med"/>
                  </a:ln>
                </p:spPr>
                <p:txBody>
                  <a:bodyPr/>
                  <a:lstStyle/>
                  <a:p>
                    <a:endParaRPr lang="zh-CN" altLang="en-US"/>
                  </a:p>
                </p:txBody>
              </p:sp>
            </p:grpSp>
            <p:grpSp>
              <p:nvGrpSpPr>
                <p:cNvPr id="10" name="Group 27"/>
                <p:cNvGrpSpPr>
                  <a:grpSpLocks/>
                </p:cNvGrpSpPr>
                <p:nvPr/>
              </p:nvGrpSpPr>
              <p:grpSpPr bwMode="auto">
                <a:xfrm>
                  <a:off x="7380" y="5496"/>
                  <a:ext cx="1800" cy="624"/>
                  <a:chOff x="7380" y="5496"/>
                  <a:chExt cx="1800" cy="624"/>
                </a:xfrm>
              </p:grpSpPr>
              <p:sp>
                <p:nvSpPr>
                  <p:cNvPr id="80924" name="Line 28"/>
                  <p:cNvSpPr>
                    <a:spLocks noChangeShapeType="1"/>
                  </p:cNvSpPr>
                  <p:nvPr/>
                </p:nvSpPr>
                <p:spPr bwMode="auto">
                  <a:xfrm flipV="1">
                    <a:off x="7380" y="5496"/>
                    <a:ext cx="900" cy="624"/>
                  </a:xfrm>
                  <a:prstGeom prst="line">
                    <a:avLst/>
                  </a:prstGeom>
                  <a:noFill/>
                  <a:ln w="9525">
                    <a:solidFill>
                      <a:srgbClr val="000000"/>
                    </a:solidFill>
                    <a:round/>
                    <a:headEnd/>
                    <a:tailEnd/>
                  </a:ln>
                </p:spPr>
                <p:txBody>
                  <a:bodyPr/>
                  <a:lstStyle/>
                  <a:p>
                    <a:endParaRPr lang="zh-CN" altLang="en-US"/>
                  </a:p>
                </p:txBody>
              </p:sp>
              <p:sp>
                <p:nvSpPr>
                  <p:cNvPr id="80925" name="Line 29"/>
                  <p:cNvSpPr>
                    <a:spLocks noChangeShapeType="1"/>
                  </p:cNvSpPr>
                  <p:nvPr/>
                </p:nvSpPr>
                <p:spPr bwMode="auto">
                  <a:xfrm flipH="1" flipV="1">
                    <a:off x="8280" y="5496"/>
                    <a:ext cx="900" cy="624"/>
                  </a:xfrm>
                  <a:prstGeom prst="line">
                    <a:avLst/>
                  </a:prstGeom>
                  <a:noFill/>
                  <a:ln w="9525">
                    <a:solidFill>
                      <a:srgbClr val="000000"/>
                    </a:solidFill>
                    <a:round/>
                    <a:headEnd/>
                    <a:tailEnd/>
                  </a:ln>
                </p:spPr>
                <p:txBody>
                  <a:bodyPr/>
                  <a:lstStyle/>
                  <a:p>
                    <a:endParaRPr lang="zh-CN" altLang="en-US"/>
                  </a:p>
                </p:txBody>
              </p:sp>
            </p:grpSp>
          </p:grpSp>
          <p:sp>
            <p:nvSpPr>
              <p:cNvPr id="80926" name="Line 30"/>
              <p:cNvSpPr>
                <a:spLocks noChangeShapeType="1"/>
              </p:cNvSpPr>
              <p:nvPr/>
            </p:nvSpPr>
            <p:spPr bwMode="auto">
              <a:xfrm>
                <a:off x="8280" y="5964"/>
                <a:ext cx="0" cy="156"/>
              </a:xfrm>
              <a:prstGeom prst="line">
                <a:avLst/>
              </a:prstGeom>
              <a:noFill/>
              <a:ln w="9525">
                <a:solidFill>
                  <a:srgbClr val="000000"/>
                </a:solidFill>
                <a:round/>
                <a:headEnd/>
                <a:tailEnd/>
              </a:ln>
            </p:spPr>
            <p:txBody>
              <a:bodyPr/>
              <a:lstStyle/>
              <a:p>
                <a:endParaRPr lang="zh-CN" altLang="en-US"/>
              </a:p>
            </p:txBody>
          </p:sp>
        </p:grpSp>
        <p:sp>
          <p:nvSpPr>
            <p:cNvPr id="80927" name="Text Box 31"/>
            <p:cNvSpPr txBox="1">
              <a:spLocks noChangeArrowheads="1"/>
            </p:cNvSpPr>
            <p:nvPr/>
          </p:nvSpPr>
          <p:spPr bwMode="auto">
            <a:xfrm>
              <a:off x="7380" y="4872"/>
              <a:ext cx="720" cy="468"/>
            </a:xfrm>
            <a:prstGeom prst="rect">
              <a:avLst/>
            </a:prstGeom>
            <a:noFill/>
            <a:ln w="9525">
              <a:noFill/>
              <a:miter lim="800000"/>
              <a:headEnd/>
              <a:tailEnd/>
            </a:ln>
          </p:spPr>
          <p:txBody>
            <a:bodyPr/>
            <a:lstStyle/>
            <a:p>
              <a:pPr algn="just"/>
              <a:r>
                <a:rPr lang="en-US" altLang="zh-CN" sz="2800" i="1" dirty="0">
                  <a:latin typeface="Times New Roman" pitchFamily="18" charset="0"/>
                </a:rPr>
                <a:t>s</a:t>
              </a:r>
              <a:r>
                <a:rPr lang="en-US" altLang="zh-CN" sz="2800" baseline="-25000" dirty="0">
                  <a:latin typeface="Times New Roman" pitchFamily="18" charset="0"/>
                </a:rPr>
                <a:t>o</a:t>
              </a:r>
              <a:r>
                <a:rPr lang="en-US" altLang="zh-CN" sz="2800" dirty="0">
                  <a:latin typeface="Times New Roman" pitchFamily="18" charset="0"/>
                </a:rPr>
                <a:t>(</a:t>
              </a:r>
              <a:r>
                <a:rPr lang="en-US" altLang="zh-CN" sz="2800" i="1" dirty="0">
                  <a:latin typeface="Times New Roman" pitchFamily="18" charset="0"/>
                </a:rPr>
                <a:t>t</a:t>
              </a:r>
              <a:r>
                <a:rPr lang="en-US" altLang="zh-CN" sz="2800" dirty="0">
                  <a:latin typeface="Times New Roman" pitchFamily="18" charset="0"/>
                </a:rPr>
                <a:t>)</a:t>
              </a:r>
              <a:endParaRPr lang="en-US" altLang="zh-CN" sz="4800" dirty="0"/>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
                                            <p:bg/>
                                          </p:spTgt>
                                        </p:tgtEl>
                                        <p:attrNameLst>
                                          <p:attrName>style.visibility</p:attrName>
                                        </p:attrNameLst>
                                      </p:cBhvr>
                                      <p:to>
                                        <p:strVal val="visible"/>
                                      </p:to>
                                    </p:set>
                                    <p:anim calcmode="lin" valueType="num">
                                      <p:cBhvr additive="base">
                                        <p:cTn id="7" dur="500" fill="hold"/>
                                        <p:tgtEl>
                                          <p:spTgt spid="3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4">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
                                            <p:txEl>
                                              <p:pRg st="0" end="0"/>
                                            </p:txEl>
                                          </p:spTgt>
                                        </p:tgtEl>
                                        <p:attrNameLst>
                                          <p:attrName>style.visibility</p:attrName>
                                        </p:attrNameLst>
                                      </p:cBhvr>
                                      <p:to>
                                        <p:strVal val="visible"/>
                                      </p:to>
                                    </p:set>
                                    <p:anim calcmode="lin" valueType="num">
                                      <p:cBhvr additive="base">
                                        <p:cTn id="13"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4">
                                            <p:txEl>
                                              <p:pRg st="1" end="1"/>
                                            </p:txEl>
                                          </p:spTgt>
                                        </p:tgtEl>
                                        <p:attrNameLst>
                                          <p:attrName>style.visibility</p:attrName>
                                        </p:attrNameLst>
                                      </p:cBhvr>
                                      <p:to>
                                        <p:strVal val="visible"/>
                                      </p:to>
                                    </p:set>
                                    <p:anim calcmode="lin" valueType="num">
                                      <p:cBhvr additive="base">
                                        <p:cTn id="17" dur="500" fill="hold"/>
                                        <p:tgtEl>
                                          <p:spTgt spid="34">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0899">
                                            <p:txEl>
                                              <p:pRg st="5" end="5"/>
                                            </p:txEl>
                                          </p:spTgt>
                                        </p:tgtEl>
                                        <p:attrNameLst>
                                          <p:attrName>style.visibility</p:attrName>
                                        </p:attrNameLst>
                                      </p:cBhvr>
                                      <p:to>
                                        <p:strVal val="visible"/>
                                      </p:to>
                                    </p:set>
                                    <p:anim calcmode="lin" valueType="num">
                                      <p:cBhvr additive="base">
                                        <p:cTn id="23" dur="500" fill="hold"/>
                                        <p:tgtEl>
                                          <p:spTgt spid="80899">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0899">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0913"/>
                                        </p:tgtEl>
                                        <p:attrNameLst>
                                          <p:attrName>style.visibility</p:attrName>
                                        </p:attrNameLst>
                                      </p:cBhvr>
                                      <p:to>
                                        <p:strVal val="visible"/>
                                      </p:to>
                                    </p:set>
                                    <p:anim calcmode="lin" valueType="num">
                                      <p:cBhvr additive="base">
                                        <p:cTn id="27" dur="500" fill="hold"/>
                                        <p:tgtEl>
                                          <p:spTgt spid="80913"/>
                                        </p:tgtEl>
                                        <p:attrNameLst>
                                          <p:attrName>ppt_x</p:attrName>
                                        </p:attrNameLst>
                                      </p:cBhvr>
                                      <p:tavLst>
                                        <p:tav tm="0">
                                          <p:val>
                                            <p:strVal val="#ppt_x"/>
                                          </p:val>
                                        </p:tav>
                                        <p:tav tm="100000">
                                          <p:val>
                                            <p:strVal val="#ppt_x"/>
                                          </p:val>
                                        </p:tav>
                                      </p:tavLst>
                                    </p:anim>
                                    <p:anim calcmode="lin" valueType="num">
                                      <p:cBhvr additive="base">
                                        <p:cTn id="28" dur="500" fill="hold"/>
                                        <p:tgtEl>
                                          <p:spTgt spid="8091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anim calcmode="lin" valueType="num">
                                      <p:cBhvr additive="base">
                                        <p:cTn id="31" dur="500" fill="hold"/>
                                        <p:tgtEl>
                                          <p:spTgt spid="8089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0899">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anim calcmode="lin" valueType="num">
                                      <p:cBhvr additive="base">
                                        <p:cTn id="35" dur="500" fill="hold"/>
                                        <p:tgtEl>
                                          <p:spTgt spid="80899">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0899">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ppt_x"/>
                                          </p:val>
                                        </p:tav>
                                        <p:tav tm="100000">
                                          <p:val>
                                            <p:strVal val="#ppt_x"/>
                                          </p:val>
                                        </p:tav>
                                      </p:tavLst>
                                    </p:anim>
                                    <p:anim calcmode="lin" valueType="num">
                                      <p:cBhvr additive="base">
                                        <p:cTn id="4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endParaRPr lang="zh-CN" altLang="en-US" dirty="0"/>
          </a:p>
        </p:txBody>
      </p:sp>
      <p:sp>
        <p:nvSpPr>
          <p:cNvPr id="81923" name="Rectangle 3"/>
          <p:cNvSpPr>
            <a:spLocks noGrp="1" noChangeArrowheads="1"/>
          </p:cNvSpPr>
          <p:nvPr>
            <p:ph type="body" idx="1"/>
          </p:nvPr>
        </p:nvSpPr>
        <p:spPr/>
        <p:txBody>
          <a:bodyPr>
            <a:normAutofit fontScale="92500" lnSpcReduction="10000"/>
          </a:bodyPr>
          <a:lstStyle/>
          <a:p>
            <a:r>
              <a:rPr lang="zh-CN" altLang="en-US" dirty="0" smtClean="0"/>
              <a:t>由其传输函数</a:t>
            </a:r>
          </a:p>
          <a:p>
            <a:pPr lvl="1"/>
            <a:endParaRPr lang="zh-CN" altLang="en-US" dirty="0" smtClean="0"/>
          </a:p>
          <a:p>
            <a:pPr lvl="1"/>
            <a:endParaRPr lang="zh-CN" altLang="en-US" dirty="0" smtClean="0"/>
          </a:p>
          <a:p>
            <a:r>
              <a:rPr lang="zh-CN" altLang="en-US" dirty="0" smtClean="0"/>
              <a:t>可以画出此匹配滤波器的方框图如下：</a:t>
            </a:r>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r>
              <a:rPr lang="zh-CN" altLang="en-US" dirty="0" smtClean="0"/>
              <a:t>因为上式中的</a:t>
            </a:r>
            <a:r>
              <a:rPr lang="en-US" altLang="zh-CN" dirty="0">
                <a:solidFill>
                  <a:srgbClr val="0000FF"/>
                </a:solidFill>
              </a:rPr>
              <a:t>(1/</a:t>
            </a:r>
            <a:r>
              <a:rPr lang="en-US" altLang="zh-CN" i="1" dirty="0">
                <a:solidFill>
                  <a:srgbClr val="0000FF"/>
                </a:solidFill>
              </a:rPr>
              <a:t>j</a:t>
            </a:r>
            <a:r>
              <a:rPr lang="en-US" altLang="zh-CN" dirty="0">
                <a:solidFill>
                  <a:srgbClr val="0000FF"/>
                </a:solidFill>
              </a:rPr>
              <a:t>2</a:t>
            </a:r>
            <a:r>
              <a:rPr lang="en-US" altLang="zh-CN" dirty="0">
                <a:solidFill>
                  <a:srgbClr val="0000FF"/>
                </a:solidFill>
                <a:sym typeface="Symbol" pitchFamily="18" charset="2"/>
              </a:rPr>
              <a:t></a:t>
            </a:r>
            <a:r>
              <a:rPr lang="en-US" altLang="zh-CN" i="1" dirty="0">
                <a:solidFill>
                  <a:srgbClr val="0000FF"/>
                </a:solidFill>
              </a:rPr>
              <a:t>f</a:t>
            </a:r>
            <a:r>
              <a:rPr lang="en-US" altLang="zh-CN" dirty="0">
                <a:solidFill>
                  <a:srgbClr val="0000FF"/>
                </a:solidFill>
              </a:rPr>
              <a:t>)</a:t>
            </a:r>
            <a:r>
              <a:rPr lang="zh-CN" altLang="en-US" dirty="0">
                <a:solidFill>
                  <a:srgbClr val="0000FF"/>
                </a:solidFill>
              </a:rPr>
              <a:t>是理想积分器的传输函数</a:t>
            </a:r>
            <a:r>
              <a:rPr lang="zh-CN" altLang="en-US" dirty="0"/>
              <a:t>，而</a:t>
            </a:r>
            <a:r>
              <a:rPr lang="en-US" altLang="zh-CN" dirty="0" err="1"/>
              <a:t>exp</a:t>
            </a:r>
            <a:r>
              <a:rPr lang="en-US" altLang="zh-CN" dirty="0"/>
              <a:t>(-</a:t>
            </a:r>
            <a:r>
              <a:rPr lang="en-US" altLang="zh-CN" i="1" dirty="0"/>
              <a:t>j</a:t>
            </a:r>
            <a:r>
              <a:rPr lang="en-US" altLang="zh-CN" dirty="0"/>
              <a:t>2</a:t>
            </a:r>
            <a:r>
              <a:rPr lang="en-US" altLang="zh-CN" dirty="0">
                <a:sym typeface="Symbol" pitchFamily="18" charset="2"/>
              </a:rPr>
              <a:t></a:t>
            </a:r>
            <a:r>
              <a:rPr lang="en-US" altLang="zh-CN" i="1" dirty="0"/>
              <a:t>fT</a:t>
            </a:r>
            <a:r>
              <a:rPr lang="en-US" altLang="zh-CN" i="1" baseline="-25000" dirty="0"/>
              <a:t>s</a:t>
            </a:r>
            <a:r>
              <a:rPr lang="en-US" altLang="zh-CN" dirty="0"/>
              <a:t>)</a:t>
            </a:r>
            <a:r>
              <a:rPr lang="zh-CN" altLang="en-US" dirty="0"/>
              <a:t>是延迟时间为</a:t>
            </a:r>
            <a:r>
              <a:rPr lang="en-US" altLang="zh-CN" i="1" dirty="0" err="1"/>
              <a:t>T</a:t>
            </a:r>
            <a:r>
              <a:rPr lang="en-US" altLang="zh-CN" baseline="-25000" dirty="0" err="1"/>
              <a:t>s</a:t>
            </a:r>
            <a:r>
              <a:rPr lang="zh-CN" altLang="en-US" dirty="0" smtClean="0"/>
              <a:t>的延迟电路的传输函数。 </a:t>
            </a:r>
            <a:endParaRPr lang="zh-CN" altLang="en-US" dirty="0"/>
          </a:p>
        </p:txBody>
      </p:sp>
      <p:sp>
        <p:nvSpPr>
          <p:cNvPr id="22" name="灯片编号占位符 5"/>
          <p:cNvSpPr>
            <a:spLocks noGrp="1"/>
          </p:cNvSpPr>
          <p:nvPr>
            <p:ph type="sldNum" sz="quarter" idx="12"/>
          </p:nvPr>
        </p:nvSpPr>
        <p:spPr/>
        <p:txBody>
          <a:bodyPr/>
          <a:lstStyle/>
          <a:p>
            <a:fld id="{07E61CE1-D654-4B23-8255-BC1D6E67FFF2}" type="slidenum">
              <a:rPr lang="en-US" altLang="zh-CN" smtClean="0"/>
              <a:pPr/>
              <a:t>68</a:t>
            </a:fld>
            <a:endParaRPr lang="en-US" altLang="zh-CN"/>
          </a:p>
        </p:txBody>
      </p:sp>
      <p:graphicFrame>
        <p:nvGraphicFramePr>
          <p:cNvPr id="81924" name="Object 4"/>
          <p:cNvGraphicFramePr>
            <a:graphicFrameLocks noChangeAspect="1"/>
          </p:cNvGraphicFramePr>
          <p:nvPr/>
        </p:nvGraphicFramePr>
        <p:xfrm>
          <a:off x="2051050" y="1584325"/>
          <a:ext cx="5084763" cy="965200"/>
        </p:xfrm>
        <a:graphic>
          <a:graphicData uri="http://schemas.openxmlformats.org/presentationml/2006/ole">
            <mc:AlternateContent xmlns:mc="http://schemas.openxmlformats.org/markup-compatibility/2006">
              <mc:Choice xmlns:v="urn:schemas-microsoft-com:vml" Requires="v">
                <p:oleObj spid="_x0000_s224327" name="公式" r:id="rId3" imgW="1981200" imgH="419100" progId="Equation.3">
                  <p:embed/>
                </p:oleObj>
              </mc:Choice>
              <mc:Fallback>
                <p:oleObj name="公式" r:id="rId3" imgW="1981200" imgH="419100" progId="Equation.3">
                  <p:embed/>
                  <p:pic>
                    <p:nvPicPr>
                      <p:cNvPr id="0" name="Picture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1584325"/>
                        <a:ext cx="5084763"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7"/>
          <p:cNvGrpSpPr>
            <a:grpSpLocks/>
          </p:cNvGrpSpPr>
          <p:nvPr/>
        </p:nvGrpSpPr>
        <p:grpSpPr bwMode="auto">
          <a:xfrm>
            <a:off x="2232025" y="3203575"/>
            <a:ext cx="5040313" cy="1665288"/>
            <a:chOff x="5310" y="10614"/>
            <a:chExt cx="4370" cy="1368"/>
          </a:xfrm>
        </p:grpSpPr>
        <p:sp>
          <p:nvSpPr>
            <p:cNvPr id="81928" name="Line 8"/>
            <p:cNvSpPr>
              <a:spLocks noChangeShapeType="1"/>
            </p:cNvSpPr>
            <p:nvPr/>
          </p:nvSpPr>
          <p:spPr bwMode="auto">
            <a:xfrm>
              <a:off x="6844" y="10968"/>
              <a:ext cx="1830" cy="0"/>
            </a:xfrm>
            <a:prstGeom prst="line">
              <a:avLst/>
            </a:prstGeom>
            <a:noFill/>
            <a:ln w="9525">
              <a:solidFill>
                <a:srgbClr val="000000"/>
              </a:solidFill>
              <a:round/>
              <a:headEnd/>
              <a:tailEnd type="triangle" w="med" len="med"/>
            </a:ln>
          </p:spPr>
          <p:txBody>
            <a:bodyPr/>
            <a:lstStyle/>
            <a:p>
              <a:endParaRPr lang="zh-CN" altLang="en-US" b="1"/>
            </a:p>
          </p:txBody>
        </p:sp>
        <p:sp>
          <p:nvSpPr>
            <p:cNvPr id="81929" name="Line 9"/>
            <p:cNvSpPr>
              <a:spLocks noChangeShapeType="1"/>
            </p:cNvSpPr>
            <p:nvPr/>
          </p:nvSpPr>
          <p:spPr bwMode="auto">
            <a:xfrm>
              <a:off x="8896" y="11199"/>
              <a:ext cx="0" cy="555"/>
            </a:xfrm>
            <a:prstGeom prst="line">
              <a:avLst/>
            </a:prstGeom>
            <a:noFill/>
            <a:ln w="9525">
              <a:solidFill>
                <a:srgbClr val="000000"/>
              </a:solidFill>
              <a:round/>
              <a:headEnd type="triangle" w="med" len="med"/>
              <a:tailEnd/>
            </a:ln>
          </p:spPr>
          <p:txBody>
            <a:bodyPr/>
            <a:lstStyle/>
            <a:p>
              <a:endParaRPr lang="zh-CN" altLang="en-US" b="1"/>
            </a:p>
          </p:txBody>
        </p:sp>
        <p:grpSp>
          <p:nvGrpSpPr>
            <p:cNvPr id="3" name="Group 10"/>
            <p:cNvGrpSpPr>
              <a:grpSpLocks/>
            </p:cNvGrpSpPr>
            <p:nvPr/>
          </p:nvGrpSpPr>
          <p:grpSpPr bwMode="auto">
            <a:xfrm>
              <a:off x="5310" y="10614"/>
              <a:ext cx="4370" cy="1368"/>
              <a:chOff x="5310" y="10614"/>
              <a:chExt cx="4370" cy="1368"/>
            </a:xfrm>
          </p:grpSpPr>
          <p:grpSp>
            <p:nvGrpSpPr>
              <p:cNvPr id="4" name="Group 11"/>
              <p:cNvGrpSpPr>
                <a:grpSpLocks/>
              </p:cNvGrpSpPr>
              <p:nvPr/>
            </p:nvGrpSpPr>
            <p:grpSpPr bwMode="auto">
              <a:xfrm>
                <a:off x="8672" y="10749"/>
                <a:ext cx="1008" cy="435"/>
                <a:chOff x="8702" y="10764"/>
                <a:chExt cx="1008" cy="435"/>
              </a:xfrm>
            </p:grpSpPr>
            <p:sp>
              <p:nvSpPr>
                <p:cNvPr id="81932" name="Line 12"/>
                <p:cNvSpPr>
                  <a:spLocks noChangeShapeType="1"/>
                </p:cNvSpPr>
                <p:nvPr/>
              </p:nvSpPr>
              <p:spPr bwMode="auto">
                <a:xfrm>
                  <a:off x="9170" y="10989"/>
                  <a:ext cx="540" cy="0"/>
                </a:xfrm>
                <a:prstGeom prst="line">
                  <a:avLst/>
                </a:prstGeom>
                <a:noFill/>
                <a:ln w="9525">
                  <a:solidFill>
                    <a:srgbClr val="000000"/>
                  </a:solidFill>
                  <a:round/>
                  <a:headEnd/>
                  <a:tailEnd type="triangle" w="med" len="med"/>
                </a:ln>
              </p:spPr>
              <p:txBody>
                <a:bodyPr/>
                <a:lstStyle/>
                <a:p>
                  <a:endParaRPr lang="zh-CN" altLang="en-US" b="1"/>
                </a:p>
              </p:txBody>
            </p:sp>
            <p:sp>
              <p:nvSpPr>
                <p:cNvPr id="81933" name="AutoShape 13"/>
                <p:cNvSpPr>
                  <a:spLocks noChangeArrowheads="1"/>
                </p:cNvSpPr>
                <p:nvPr/>
              </p:nvSpPr>
              <p:spPr bwMode="auto">
                <a:xfrm>
                  <a:off x="8702" y="10764"/>
                  <a:ext cx="462" cy="435"/>
                </a:xfrm>
                <a:prstGeom prst="flowChartOr">
                  <a:avLst/>
                </a:prstGeom>
                <a:solidFill>
                  <a:srgbClr val="FFFFFF"/>
                </a:solidFill>
                <a:ln w="9525">
                  <a:solidFill>
                    <a:srgbClr val="000000"/>
                  </a:solidFill>
                  <a:round/>
                  <a:headEnd/>
                  <a:tailEnd/>
                </a:ln>
              </p:spPr>
              <p:txBody>
                <a:bodyPr/>
                <a:lstStyle/>
                <a:p>
                  <a:endParaRPr lang="zh-CN" altLang="en-US" b="1"/>
                </a:p>
              </p:txBody>
            </p:sp>
          </p:grpSp>
          <p:grpSp>
            <p:nvGrpSpPr>
              <p:cNvPr id="5" name="Group 14"/>
              <p:cNvGrpSpPr>
                <a:grpSpLocks/>
              </p:cNvGrpSpPr>
              <p:nvPr/>
            </p:nvGrpSpPr>
            <p:grpSpPr bwMode="auto">
              <a:xfrm>
                <a:off x="6290" y="11514"/>
                <a:ext cx="2624" cy="468"/>
                <a:chOff x="6290" y="11514"/>
                <a:chExt cx="2624" cy="468"/>
              </a:xfrm>
            </p:grpSpPr>
            <p:sp>
              <p:nvSpPr>
                <p:cNvPr id="81935" name="Text Box 15"/>
                <p:cNvSpPr txBox="1">
                  <a:spLocks noChangeArrowheads="1"/>
                </p:cNvSpPr>
                <p:nvPr/>
              </p:nvSpPr>
              <p:spPr bwMode="auto">
                <a:xfrm>
                  <a:off x="7368" y="11514"/>
                  <a:ext cx="900" cy="468"/>
                </a:xfrm>
                <a:prstGeom prst="rect">
                  <a:avLst/>
                </a:prstGeom>
                <a:solidFill>
                  <a:srgbClr val="FFFFFF"/>
                </a:solidFill>
                <a:ln w="9525">
                  <a:solidFill>
                    <a:srgbClr val="000000"/>
                  </a:solidFill>
                  <a:miter lim="800000"/>
                  <a:headEnd/>
                  <a:tailEnd/>
                </a:ln>
              </p:spPr>
              <p:txBody>
                <a:bodyPr tIns="72000"/>
                <a:lstStyle/>
                <a:p>
                  <a:pPr algn="ctr">
                    <a:lnSpc>
                      <a:spcPct val="96000"/>
                    </a:lnSpc>
                  </a:pPr>
                  <a:r>
                    <a:rPr lang="zh-CN" altLang="en-US" b="1">
                      <a:latin typeface="Times New Roman" pitchFamily="18" charset="0"/>
                    </a:rPr>
                    <a:t>延迟</a:t>
                  </a:r>
                  <a:r>
                    <a:rPr lang="en-US" altLang="zh-CN" b="1">
                      <a:latin typeface="Times New Roman" pitchFamily="18" charset="0"/>
                    </a:rPr>
                    <a:t>T</a:t>
                  </a:r>
                  <a:r>
                    <a:rPr lang="en-US" altLang="zh-CN" b="1" baseline="-25000">
                      <a:latin typeface="Times New Roman" pitchFamily="18" charset="0"/>
                    </a:rPr>
                    <a:t>s</a:t>
                  </a:r>
                  <a:endParaRPr lang="en-US" altLang="zh-CN" sz="3600" b="1"/>
                </a:p>
              </p:txBody>
            </p:sp>
            <p:sp>
              <p:nvSpPr>
                <p:cNvPr id="81936" name="Line 16"/>
                <p:cNvSpPr>
                  <a:spLocks noChangeShapeType="1"/>
                </p:cNvSpPr>
                <p:nvPr/>
              </p:nvSpPr>
              <p:spPr bwMode="auto">
                <a:xfrm>
                  <a:off x="6290" y="11748"/>
                  <a:ext cx="1094" cy="0"/>
                </a:xfrm>
                <a:prstGeom prst="line">
                  <a:avLst/>
                </a:prstGeom>
                <a:noFill/>
                <a:ln w="9525">
                  <a:solidFill>
                    <a:srgbClr val="000000"/>
                  </a:solidFill>
                  <a:round/>
                  <a:headEnd/>
                  <a:tailEnd type="triangle" w="med" len="med"/>
                </a:ln>
              </p:spPr>
              <p:txBody>
                <a:bodyPr/>
                <a:lstStyle/>
                <a:p>
                  <a:endParaRPr lang="zh-CN" altLang="en-US" b="1"/>
                </a:p>
              </p:txBody>
            </p:sp>
            <p:sp>
              <p:nvSpPr>
                <p:cNvPr id="81937" name="Line 17"/>
                <p:cNvSpPr>
                  <a:spLocks noChangeShapeType="1"/>
                </p:cNvSpPr>
                <p:nvPr/>
              </p:nvSpPr>
              <p:spPr bwMode="auto">
                <a:xfrm>
                  <a:off x="8284" y="11748"/>
                  <a:ext cx="630" cy="0"/>
                </a:xfrm>
                <a:prstGeom prst="line">
                  <a:avLst/>
                </a:prstGeom>
                <a:noFill/>
                <a:ln w="9525">
                  <a:solidFill>
                    <a:srgbClr val="000000"/>
                  </a:solidFill>
                  <a:round/>
                  <a:headEnd/>
                  <a:tailEnd type="triangle" w="med" len="med"/>
                </a:ln>
              </p:spPr>
              <p:txBody>
                <a:bodyPr/>
                <a:lstStyle/>
                <a:p>
                  <a:endParaRPr lang="zh-CN" altLang="en-US" b="1"/>
                </a:p>
              </p:txBody>
            </p:sp>
          </p:grpSp>
          <p:grpSp>
            <p:nvGrpSpPr>
              <p:cNvPr id="6" name="Group 18"/>
              <p:cNvGrpSpPr>
                <a:grpSpLocks/>
              </p:cNvGrpSpPr>
              <p:nvPr/>
            </p:nvGrpSpPr>
            <p:grpSpPr bwMode="auto">
              <a:xfrm>
                <a:off x="5310" y="10614"/>
                <a:ext cx="3330" cy="1140"/>
                <a:chOff x="5310" y="10614"/>
                <a:chExt cx="3330" cy="1140"/>
              </a:xfrm>
            </p:grpSpPr>
            <p:sp>
              <p:nvSpPr>
                <p:cNvPr id="81939" name="Text Box 19"/>
                <p:cNvSpPr txBox="1">
                  <a:spLocks noChangeArrowheads="1"/>
                </p:cNvSpPr>
                <p:nvPr/>
              </p:nvSpPr>
              <p:spPr bwMode="auto">
                <a:xfrm>
                  <a:off x="5764" y="10812"/>
                  <a:ext cx="1080" cy="624"/>
                </a:xfrm>
                <a:prstGeom prst="rect">
                  <a:avLst/>
                </a:prstGeom>
                <a:solidFill>
                  <a:srgbClr val="FFFFFF"/>
                </a:solidFill>
                <a:ln w="9525">
                  <a:solidFill>
                    <a:srgbClr val="000000"/>
                  </a:solidFill>
                  <a:miter lim="800000"/>
                  <a:headEnd/>
                  <a:tailEnd/>
                </a:ln>
              </p:spPr>
              <p:txBody>
                <a:bodyPr/>
                <a:lstStyle/>
                <a:p>
                  <a:pPr algn="ctr">
                    <a:lnSpc>
                      <a:spcPct val="96000"/>
                    </a:lnSpc>
                  </a:pPr>
                  <a:r>
                    <a:rPr lang="zh-CN" altLang="en-US" sz="2000" b="1" dirty="0">
                      <a:latin typeface="Times New Roman" pitchFamily="18" charset="0"/>
                    </a:rPr>
                    <a:t>理想</a:t>
                  </a:r>
                </a:p>
                <a:p>
                  <a:pPr algn="ctr">
                    <a:lnSpc>
                      <a:spcPct val="96000"/>
                    </a:lnSpc>
                  </a:pPr>
                  <a:r>
                    <a:rPr lang="zh-CN" altLang="en-US" sz="2000" b="1" dirty="0">
                      <a:latin typeface="Times New Roman" pitchFamily="18" charset="0"/>
                    </a:rPr>
                    <a:t>积分器</a:t>
                  </a:r>
                  <a:endParaRPr lang="zh-CN" altLang="en-US" sz="3600" b="1" dirty="0"/>
                </a:p>
              </p:txBody>
            </p:sp>
            <p:sp>
              <p:nvSpPr>
                <p:cNvPr id="81940" name="Line 20"/>
                <p:cNvSpPr>
                  <a:spLocks noChangeShapeType="1"/>
                </p:cNvSpPr>
                <p:nvPr/>
              </p:nvSpPr>
              <p:spPr bwMode="auto">
                <a:xfrm>
                  <a:off x="5310" y="11127"/>
                  <a:ext cx="466" cy="0"/>
                </a:xfrm>
                <a:prstGeom prst="line">
                  <a:avLst/>
                </a:prstGeom>
                <a:noFill/>
                <a:ln w="9525">
                  <a:solidFill>
                    <a:srgbClr val="000000"/>
                  </a:solidFill>
                  <a:round/>
                  <a:headEnd/>
                  <a:tailEnd type="triangle" w="med" len="med"/>
                </a:ln>
              </p:spPr>
              <p:txBody>
                <a:bodyPr/>
                <a:lstStyle/>
                <a:p>
                  <a:endParaRPr lang="zh-CN" altLang="en-US" b="1"/>
                </a:p>
              </p:txBody>
            </p:sp>
            <p:sp>
              <p:nvSpPr>
                <p:cNvPr id="81941" name="Text Box 21"/>
                <p:cNvSpPr txBox="1">
                  <a:spLocks noChangeArrowheads="1"/>
                </p:cNvSpPr>
                <p:nvPr/>
              </p:nvSpPr>
              <p:spPr bwMode="auto">
                <a:xfrm>
                  <a:off x="8190" y="10944"/>
                  <a:ext cx="450" cy="405"/>
                </a:xfrm>
                <a:prstGeom prst="rect">
                  <a:avLst/>
                </a:prstGeom>
                <a:noFill/>
                <a:ln w="9525">
                  <a:noFill/>
                  <a:miter lim="800000"/>
                  <a:headEnd/>
                  <a:tailEnd/>
                </a:ln>
              </p:spPr>
              <p:txBody>
                <a:bodyPr/>
                <a:lstStyle/>
                <a:p>
                  <a:pPr algn="just"/>
                  <a:r>
                    <a:rPr lang="zh-CN" altLang="en-US" sz="2000" b="1">
                      <a:latin typeface="Times New Roman" pitchFamily="18" charset="0"/>
                    </a:rPr>
                    <a:t>＋</a:t>
                  </a:r>
                  <a:endParaRPr lang="zh-CN" altLang="en-US" sz="3600" b="1"/>
                </a:p>
              </p:txBody>
            </p:sp>
            <p:sp>
              <p:nvSpPr>
                <p:cNvPr id="81942" name="Text Box 22"/>
                <p:cNvSpPr txBox="1">
                  <a:spLocks noChangeArrowheads="1"/>
                </p:cNvSpPr>
                <p:nvPr/>
              </p:nvSpPr>
              <p:spPr bwMode="auto">
                <a:xfrm>
                  <a:off x="8176" y="10614"/>
                  <a:ext cx="450" cy="405"/>
                </a:xfrm>
                <a:prstGeom prst="rect">
                  <a:avLst/>
                </a:prstGeom>
                <a:noFill/>
                <a:ln w="9525">
                  <a:noFill/>
                  <a:miter lim="800000"/>
                  <a:headEnd/>
                  <a:tailEnd/>
                </a:ln>
              </p:spPr>
              <p:txBody>
                <a:bodyPr/>
                <a:lstStyle/>
                <a:p>
                  <a:pPr algn="just"/>
                  <a:r>
                    <a:rPr lang="zh-CN" altLang="en-US" sz="2000" b="1">
                      <a:latin typeface="Times New Roman" pitchFamily="18" charset="0"/>
                    </a:rPr>
                    <a:t>－</a:t>
                  </a:r>
                  <a:endParaRPr lang="zh-CN" altLang="en-US" sz="3600" b="1"/>
                </a:p>
              </p:txBody>
            </p:sp>
            <p:sp>
              <p:nvSpPr>
                <p:cNvPr id="81943" name="Line 23"/>
                <p:cNvSpPr>
                  <a:spLocks noChangeShapeType="1"/>
                </p:cNvSpPr>
                <p:nvPr/>
              </p:nvSpPr>
              <p:spPr bwMode="auto">
                <a:xfrm flipH="1" flipV="1">
                  <a:off x="6284" y="11409"/>
                  <a:ext cx="2" cy="345"/>
                </a:xfrm>
                <a:prstGeom prst="line">
                  <a:avLst/>
                </a:prstGeom>
                <a:noFill/>
                <a:ln w="9525">
                  <a:solidFill>
                    <a:srgbClr val="000000"/>
                  </a:solidFill>
                  <a:round/>
                  <a:headEnd type="triangle" w="med" len="med"/>
                  <a:tailEnd/>
                </a:ln>
              </p:spPr>
              <p:txBody>
                <a:bodyPr/>
                <a:lstStyle/>
                <a:p>
                  <a:endParaRPr lang="zh-CN" altLang="en-US" b="1"/>
                </a:p>
              </p:txBody>
            </p:sp>
          </p:grpSp>
        </p:gr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23">
                                            <p:txEl>
                                              <p:pRg st="9" end="9"/>
                                            </p:txEl>
                                          </p:spTgt>
                                        </p:tgtEl>
                                        <p:attrNameLst>
                                          <p:attrName>style.visibility</p:attrName>
                                        </p:attrNameLst>
                                      </p:cBhvr>
                                      <p:to>
                                        <p:strVal val="visible"/>
                                      </p:to>
                                    </p:set>
                                    <p:anim calcmode="lin" valueType="num">
                                      <p:cBhvr additive="base">
                                        <p:cTn id="13" dur="500" fill="hold"/>
                                        <p:tgtEl>
                                          <p:spTgt spid="81923">
                                            <p:txEl>
                                              <p:pRg st="9" end="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2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a:grpSpLocks/>
          </p:cNvGrpSpPr>
          <p:nvPr/>
        </p:nvGrpSpPr>
        <p:grpSpPr bwMode="auto">
          <a:xfrm>
            <a:off x="3059832" y="3356992"/>
            <a:ext cx="3284538" cy="1844675"/>
            <a:chOff x="3787" y="3464"/>
            <a:chExt cx="1163" cy="567"/>
          </a:xfrm>
        </p:grpSpPr>
        <p:pic>
          <p:nvPicPr>
            <p:cNvPr id="82953" name="Picture 9" descr="图8"/>
            <p:cNvPicPr>
              <a:picLocks noChangeAspect="1" noChangeArrowheads="1"/>
            </p:cNvPicPr>
            <p:nvPr/>
          </p:nvPicPr>
          <p:blipFill>
            <a:blip r:embed="rId3" cstate="print"/>
            <a:srcRect l="8931" t="2959" r="17924" b="67601"/>
            <a:stretch>
              <a:fillRect/>
            </a:stretch>
          </p:blipFill>
          <p:spPr bwMode="auto">
            <a:xfrm>
              <a:off x="3787" y="3464"/>
              <a:ext cx="1163" cy="567"/>
            </a:xfrm>
            <a:prstGeom prst="rect">
              <a:avLst/>
            </a:prstGeom>
            <a:noFill/>
            <a:ln w="9525">
              <a:noFill/>
              <a:miter lim="800000"/>
              <a:headEnd/>
              <a:tailEnd/>
            </a:ln>
          </p:spPr>
        </p:pic>
        <p:sp>
          <p:nvSpPr>
            <p:cNvPr id="82954" name="Text Box 10"/>
            <p:cNvSpPr txBox="1">
              <a:spLocks noChangeArrowheads="1"/>
            </p:cNvSpPr>
            <p:nvPr/>
          </p:nvSpPr>
          <p:spPr bwMode="auto">
            <a:xfrm>
              <a:off x="4359" y="3749"/>
              <a:ext cx="216" cy="150"/>
            </a:xfrm>
            <a:prstGeom prst="rect">
              <a:avLst/>
            </a:prstGeom>
            <a:noFill/>
            <a:ln w="9525">
              <a:noFill/>
              <a:miter lim="800000"/>
              <a:headEnd/>
              <a:tailEnd/>
            </a:ln>
          </p:spPr>
          <p:txBody>
            <a:bodyPr tIns="10800"/>
            <a:lstStyle/>
            <a:p>
              <a:pPr algn="just"/>
              <a:r>
                <a:rPr lang="en-US" altLang="zh-CN" dirty="0">
                  <a:latin typeface="Times New Roman" pitchFamily="18" charset="0"/>
                </a:rPr>
                <a:t>T</a:t>
              </a:r>
              <a:r>
                <a:rPr lang="en-US" altLang="zh-CN" sz="2400" baseline="-25000" dirty="0">
                  <a:latin typeface="Times New Roman" pitchFamily="18" charset="0"/>
                </a:rPr>
                <a:t>s</a:t>
              </a:r>
              <a:endParaRPr lang="en-US" altLang="zh-CN" sz="4400" dirty="0"/>
            </a:p>
          </p:txBody>
        </p:sp>
      </p:grpSp>
      <p:sp>
        <p:nvSpPr>
          <p:cNvPr id="82946" name="Rectangle 2"/>
          <p:cNvSpPr>
            <a:spLocks noGrp="1" noChangeArrowheads="1"/>
          </p:cNvSpPr>
          <p:nvPr>
            <p:ph type="title"/>
          </p:nvPr>
        </p:nvSpPr>
        <p:spPr/>
        <p:txBody>
          <a:bodyPr/>
          <a:lstStyle/>
          <a:p>
            <a:r>
              <a:rPr lang="zh-CN" altLang="en-US" dirty="0" smtClean="0"/>
              <a:t>例</a:t>
            </a:r>
            <a:r>
              <a:rPr lang="en-US" altLang="zh-CN" dirty="0"/>
              <a:t>10.2</a:t>
            </a:r>
            <a:endParaRPr lang="zh-CN" altLang="en-US" dirty="0"/>
          </a:p>
        </p:txBody>
      </p:sp>
      <p:sp>
        <p:nvSpPr>
          <p:cNvPr id="82947" name="Rectangle 3"/>
          <p:cNvSpPr>
            <a:spLocks noGrp="1" noChangeArrowheads="1"/>
          </p:cNvSpPr>
          <p:nvPr>
            <p:ph type="body" idx="1"/>
          </p:nvPr>
        </p:nvSpPr>
        <p:spPr/>
        <p:txBody>
          <a:bodyPr>
            <a:normAutofit/>
          </a:bodyPr>
          <a:lstStyle/>
          <a:p>
            <a:r>
              <a:rPr lang="en-US" altLang="zh-CN" dirty="0" smtClean="0"/>
              <a:t> </a:t>
            </a:r>
            <a:r>
              <a:rPr lang="zh-CN" altLang="en-US" dirty="0" smtClean="0"/>
              <a:t>设信号的表示式为</a:t>
            </a:r>
          </a:p>
          <a:p>
            <a:pPr lvl="2"/>
            <a:endParaRPr lang="zh-CN" altLang="en-US" dirty="0" smtClean="0"/>
          </a:p>
          <a:p>
            <a:r>
              <a:rPr lang="zh-CN" altLang="en-US" dirty="0" smtClean="0"/>
              <a:t>试求匹配滤波器的特性和匹配滤波器输出的波形。</a:t>
            </a:r>
          </a:p>
          <a:p>
            <a:r>
              <a:rPr lang="zh-CN" altLang="en-US" dirty="0" smtClean="0"/>
              <a:t>解：上式给出的信号波形是一段余弦振荡，</a:t>
            </a:r>
          </a:p>
          <a:p>
            <a:r>
              <a:rPr lang="zh-CN" altLang="en-US" dirty="0" smtClean="0"/>
              <a:t>如右图所示：</a:t>
            </a:r>
            <a:endParaRPr lang="en-US" altLang="zh-CN" dirty="0" smtClean="0"/>
          </a:p>
          <a:p>
            <a:endParaRPr lang="en-US" altLang="zh-CN" dirty="0" smtClean="0"/>
          </a:p>
          <a:p>
            <a:endParaRPr lang="zh-CN" altLang="en-US" dirty="0" smtClean="0"/>
          </a:p>
          <a:p>
            <a:r>
              <a:rPr lang="zh-CN" altLang="en-US" dirty="0" smtClean="0"/>
              <a:t>其频谱为</a:t>
            </a:r>
            <a:endParaRPr lang="zh-CN" altLang="en-US" dirty="0"/>
          </a:p>
        </p:txBody>
      </p:sp>
      <p:sp>
        <p:nvSpPr>
          <p:cNvPr id="11" name="灯片编号占位符 5"/>
          <p:cNvSpPr>
            <a:spLocks noGrp="1"/>
          </p:cNvSpPr>
          <p:nvPr>
            <p:ph type="sldNum" sz="quarter" idx="12"/>
          </p:nvPr>
        </p:nvSpPr>
        <p:spPr/>
        <p:txBody>
          <a:bodyPr/>
          <a:lstStyle/>
          <a:p>
            <a:fld id="{93B6D1D2-A215-4B23-B29E-8D6015FD5E6B}" type="slidenum">
              <a:rPr lang="en-US" altLang="zh-CN" smtClean="0"/>
              <a:pPr/>
              <a:t>69</a:t>
            </a:fld>
            <a:endParaRPr lang="en-US" altLang="zh-CN"/>
          </a:p>
        </p:txBody>
      </p:sp>
      <p:sp>
        <p:nvSpPr>
          <p:cNvPr id="82949" name="Rectangle 5"/>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2948" name="Object 4"/>
          <p:cNvGraphicFramePr>
            <a:graphicFrameLocks noChangeAspect="1"/>
          </p:cNvGraphicFramePr>
          <p:nvPr/>
        </p:nvGraphicFramePr>
        <p:xfrm>
          <a:off x="3923928" y="1196752"/>
          <a:ext cx="3870325" cy="866775"/>
        </p:xfrm>
        <a:graphic>
          <a:graphicData uri="http://schemas.openxmlformats.org/presentationml/2006/ole">
            <mc:AlternateContent xmlns:mc="http://schemas.openxmlformats.org/markup-compatibility/2006">
              <mc:Choice xmlns:v="urn:schemas-microsoft-com:vml" Requires="v">
                <p:oleObj spid="_x0000_s225420" name="公式" r:id="rId4" imgW="2171700" imgH="482600" progId="Equation.3">
                  <p:embed/>
                </p:oleObj>
              </mc:Choice>
              <mc:Fallback>
                <p:oleObj name="公式" r:id="rId4" imgW="2171700" imgH="482600" progId="Equation.3">
                  <p:embed/>
                  <p:pic>
                    <p:nvPicPr>
                      <p:cNvPr id="0" name="Picture 1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3928" y="1196752"/>
                        <a:ext cx="3870325"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51" name="Rectangle 7"/>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2950" name="Object 6"/>
          <p:cNvGraphicFramePr>
            <a:graphicFrameLocks noChangeAspect="1"/>
          </p:cNvGraphicFramePr>
          <p:nvPr/>
        </p:nvGraphicFramePr>
        <p:xfrm>
          <a:off x="2555776" y="5229200"/>
          <a:ext cx="5040313" cy="1473200"/>
        </p:xfrm>
        <a:graphic>
          <a:graphicData uri="http://schemas.openxmlformats.org/presentationml/2006/ole">
            <mc:AlternateContent xmlns:mc="http://schemas.openxmlformats.org/markup-compatibility/2006">
              <mc:Choice xmlns:v="urn:schemas-microsoft-com:vml" Requires="v">
                <p:oleObj spid="_x0000_s225421" name="公式" r:id="rId6" imgW="2705100" imgH="787400" progId="Equation.3">
                  <p:embed/>
                </p:oleObj>
              </mc:Choice>
              <mc:Fallback>
                <p:oleObj name="公式" r:id="rId6" imgW="2705100" imgH="787400" progId="Equation.3">
                  <p:embed/>
                  <p:pic>
                    <p:nvPicPr>
                      <p:cNvPr id="0" name="Picture 1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5776" y="5229200"/>
                        <a:ext cx="5040313" cy="147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3" name="直接连接符 12"/>
          <p:cNvCxnSpPr/>
          <p:nvPr/>
        </p:nvCxnSpPr>
        <p:spPr>
          <a:xfrm>
            <a:off x="611560" y="2852936"/>
            <a:ext cx="8064896" cy="0"/>
          </a:xfrm>
          <a:prstGeom prst="line">
            <a:avLst/>
          </a:prstGeom>
        </p:spPr>
        <p:style>
          <a:lnRef idx="3">
            <a:schemeClr val="accent3"/>
          </a:lnRef>
          <a:fillRef idx="0">
            <a:schemeClr val="accent3"/>
          </a:fillRef>
          <a:effectRef idx="2">
            <a:schemeClr val="accent3"/>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947">
                                            <p:txEl>
                                              <p:pRg st="3" end="3"/>
                                            </p:txEl>
                                          </p:spTgt>
                                        </p:tgtEl>
                                        <p:attrNameLst>
                                          <p:attrName>style.visibility</p:attrName>
                                        </p:attrNameLst>
                                      </p:cBhvr>
                                      <p:to>
                                        <p:strVal val="visible"/>
                                      </p:to>
                                    </p:set>
                                    <p:anim calcmode="lin" valueType="num">
                                      <p:cBhvr additive="base">
                                        <p:cTn id="7" dur="500" fill="hold"/>
                                        <p:tgtEl>
                                          <p:spTgt spid="8294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2947">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2947">
                                            <p:txEl>
                                              <p:pRg st="4" end="4"/>
                                            </p:txEl>
                                          </p:spTgt>
                                        </p:tgtEl>
                                        <p:attrNameLst>
                                          <p:attrName>style.visibility</p:attrName>
                                        </p:attrNameLst>
                                      </p:cBhvr>
                                      <p:to>
                                        <p:strVal val="visible"/>
                                      </p:to>
                                    </p:set>
                                    <p:anim calcmode="lin" valueType="num">
                                      <p:cBhvr additive="base">
                                        <p:cTn id="11" dur="500" fill="hold"/>
                                        <p:tgtEl>
                                          <p:spTgt spid="82947">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2947">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2947">
                                            <p:txEl>
                                              <p:pRg st="7" end="7"/>
                                            </p:txEl>
                                          </p:spTgt>
                                        </p:tgtEl>
                                        <p:attrNameLst>
                                          <p:attrName>style.visibility</p:attrName>
                                        </p:attrNameLst>
                                      </p:cBhvr>
                                      <p:to>
                                        <p:strVal val="visible"/>
                                      </p:to>
                                    </p:set>
                                    <p:anim calcmode="lin" valueType="num">
                                      <p:cBhvr additive="base">
                                        <p:cTn id="21" dur="500" fill="hold"/>
                                        <p:tgtEl>
                                          <p:spTgt spid="82947">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2947">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2950"/>
                                        </p:tgtEl>
                                        <p:attrNameLst>
                                          <p:attrName>style.visibility</p:attrName>
                                        </p:attrNameLst>
                                      </p:cBhvr>
                                      <p:to>
                                        <p:strVal val="visible"/>
                                      </p:to>
                                    </p:set>
                                    <p:anim calcmode="lin" valueType="num">
                                      <p:cBhvr additive="base">
                                        <p:cTn id="25" dur="500" fill="hold"/>
                                        <p:tgtEl>
                                          <p:spTgt spid="82950"/>
                                        </p:tgtEl>
                                        <p:attrNameLst>
                                          <p:attrName>ppt_x</p:attrName>
                                        </p:attrNameLst>
                                      </p:cBhvr>
                                      <p:tavLst>
                                        <p:tav tm="0">
                                          <p:val>
                                            <p:strVal val="#ppt_x"/>
                                          </p:val>
                                        </p:tav>
                                        <p:tav tm="100000">
                                          <p:val>
                                            <p:strVal val="#ppt_x"/>
                                          </p:val>
                                        </p:tav>
                                      </p:tavLst>
                                    </p:anim>
                                    <p:anim calcmode="lin" valueType="num">
                                      <p:cBhvr additive="base">
                                        <p:cTn id="26" dur="500" fill="hold"/>
                                        <p:tgtEl>
                                          <p:spTgt spid="829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6444208" y="5877272"/>
            <a:ext cx="2159566" cy="400110"/>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r>
              <a:rPr lang="zh-CN" altLang="en-US" sz="2000" b="1" dirty="0" smtClean="0">
                <a:latin typeface="+mj-ea"/>
                <a:ea typeface="+mj-ea"/>
              </a:rPr>
              <a:t>又有                   </a:t>
            </a:r>
            <a:endParaRPr lang="zh-CN" altLang="en-US" sz="2000" b="1" dirty="0">
              <a:latin typeface="+mj-ea"/>
              <a:ea typeface="+mj-ea"/>
            </a:endParaRPr>
          </a:p>
        </p:txBody>
      </p:sp>
      <p:sp>
        <p:nvSpPr>
          <p:cNvPr id="26626" name="Rectangle 2"/>
          <p:cNvSpPr>
            <a:spLocks noGrp="1" noChangeArrowheads="1"/>
          </p:cNvSpPr>
          <p:nvPr>
            <p:ph type="title"/>
          </p:nvPr>
        </p:nvSpPr>
        <p:spPr/>
        <p:txBody>
          <a:bodyPr/>
          <a:lstStyle/>
          <a:p>
            <a:endParaRPr lang="zh-CN" altLang="en-US" dirty="0"/>
          </a:p>
        </p:txBody>
      </p:sp>
      <p:sp>
        <p:nvSpPr>
          <p:cNvPr id="26627" name="Rectangle 3"/>
          <p:cNvSpPr>
            <a:spLocks noGrp="1" noChangeArrowheads="1"/>
          </p:cNvSpPr>
          <p:nvPr>
            <p:ph type="body" idx="1"/>
          </p:nvPr>
        </p:nvSpPr>
        <p:spPr>
          <a:xfrm>
            <a:off x="539552" y="1196752"/>
            <a:ext cx="8064896" cy="4680520"/>
          </a:xfrm>
        </p:spPr>
        <p:txBody>
          <a:bodyPr>
            <a:normAutofit fontScale="92500"/>
          </a:bodyPr>
          <a:lstStyle/>
          <a:p>
            <a:r>
              <a:rPr lang="zh-CN" altLang="en-US" dirty="0" smtClean="0"/>
              <a:t>由高斯噪声的性质，高斯噪声通过带限线性系统后，其概率分布仍为高斯分布。所以，带限高斯白噪声按奈奎斯特速率抽样得到的</a:t>
            </a:r>
            <a:r>
              <a:rPr lang="zh-CN" altLang="en-US" dirty="0" smtClean="0">
                <a:solidFill>
                  <a:srgbClr val="0000FF"/>
                </a:solidFill>
              </a:rPr>
              <a:t>抽样值之间是互不相关、互相独立的</a:t>
            </a:r>
            <a:r>
              <a:rPr lang="zh-CN" altLang="en-US" dirty="0" smtClean="0"/>
              <a:t>。故，此</a:t>
            </a:r>
            <a:r>
              <a:rPr lang="en-US" altLang="zh-CN" i="1" dirty="0" smtClean="0"/>
              <a:t>k</a:t>
            </a:r>
            <a:r>
              <a:rPr lang="en-US" altLang="zh-CN" dirty="0" smtClean="0"/>
              <a:t> </a:t>
            </a:r>
            <a:r>
              <a:rPr lang="zh-CN" altLang="en-US" dirty="0" smtClean="0"/>
              <a:t>维联合概率密度函数可以表示为</a:t>
            </a:r>
          </a:p>
          <a:p>
            <a:pPr lvl="1"/>
            <a:endParaRPr lang="zh-CN" altLang="en-US" dirty="0" smtClean="0"/>
          </a:p>
          <a:p>
            <a:pPr lvl="3"/>
            <a:endParaRPr lang="zh-CN" altLang="en-US" dirty="0" smtClean="0"/>
          </a:p>
          <a:p>
            <a:r>
              <a:rPr lang="zh-CN" altLang="en-US" dirty="0" smtClean="0"/>
              <a:t>当</a:t>
            </a:r>
            <a:r>
              <a:rPr lang="en-US" altLang="zh-CN" dirty="0" smtClean="0"/>
              <a:t>k </a:t>
            </a:r>
            <a:r>
              <a:rPr lang="zh-CN" altLang="en-US" dirty="0" smtClean="0"/>
              <a:t>很大时，在</a:t>
            </a:r>
            <a:r>
              <a:rPr lang="zh-CN" altLang="en-US" dirty="0" smtClean="0">
                <a:solidFill>
                  <a:srgbClr val="0000FF"/>
                </a:solidFill>
              </a:rPr>
              <a:t>一个码元持续时间</a:t>
            </a:r>
            <a:r>
              <a:rPr lang="en-US" altLang="zh-CN" i="1" dirty="0" smtClean="0">
                <a:solidFill>
                  <a:srgbClr val="0000FF"/>
                </a:solidFill>
              </a:rPr>
              <a:t>T</a:t>
            </a:r>
            <a:r>
              <a:rPr lang="en-US" altLang="zh-CN" i="1" baseline="-25000" dirty="0" smtClean="0">
                <a:solidFill>
                  <a:srgbClr val="0000FF"/>
                </a:solidFill>
              </a:rPr>
              <a:t>s</a:t>
            </a:r>
            <a:r>
              <a:rPr lang="zh-CN" altLang="en-US" dirty="0" smtClean="0"/>
              <a:t>内接收的噪声平均功率可以表示为：</a:t>
            </a:r>
          </a:p>
          <a:p>
            <a:pPr lvl="3"/>
            <a:endParaRPr lang="zh-CN" altLang="en-US" dirty="0" smtClean="0"/>
          </a:p>
          <a:p>
            <a:r>
              <a:rPr lang="zh-CN" altLang="en-US" dirty="0" smtClean="0"/>
              <a:t>或者将上式左端的求和式写成积分式，则变成</a:t>
            </a:r>
            <a:endParaRPr lang="zh-CN" altLang="en-US" dirty="0"/>
          </a:p>
        </p:txBody>
      </p:sp>
      <p:sp>
        <p:nvSpPr>
          <p:cNvPr id="10" name="灯片编号占位符 5"/>
          <p:cNvSpPr>
            <a:spLocks noGrp="1"/>
          </p:cNvSpPr>
          <p:nvPr>
            <p:ph type="sldNum" sz="quarter" idx="12"/>
          </p:nvPr>
        </p:nvSpPr>
        <p:spPr/>
        <p:txBody>
          <a:bodyPr/>
          <a:lstStyle/>
          <a:p>
            <a:fld id="{594AE2AD-5015-414D-9831-CF4A83338EAB}" type="slidenum">
              <a:rPr lang="en-US" altLang="zh-CN" smtClean="0"/>
              <a:pPr/>
              <a:t>7</a:t>
            </a:fld>
            <a:endParaRPr lang="en-US" altLang="zh-CN"/>
          </a:p>
        </p:txBody>
      </p:sp>
      <p:sp>
        <p:nvSpPr>
          <p:cNvPr id="26629" name="Rectangle 5"/>
          <p:cNvSpPr>
            <a:spLocks noChangeArrowheads="1"/>
          </p:cNvSpPr>
          <p:nvPr/>
        </p:nvSpPr>
        <p:spPr bwMode="auto">
          <a:xfrm>
            <a:off x="0" y="31765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6628" name="Object 4"/>
          <p:cNvGraphicFramePr>
            <a:graphicFrameLocks noChangeAspect="1"/>
          </p:cNvGraphicFramePr>
          <p:nvPr/>
        </p:nvGraphicFramePr>
        <p:xfrm>
          <a:off x="539552" y="2708920"/>
          <a:ext cx="8216900" cy="957262"/>
        </p:xfrm>
        <a:graphic>
          <a:graphicData uri="http://schemas.openxmlformats.org/presentationml/2006/ole">
            <mc:AlternateContent xmlns:mc="http://schemas.openxmlformats.org/markup-compatibility/2006">
              <mc:Choice xmlns:v="urn:schemas-microsoft-com:vml" Requires="v">
                <p:oleObj spid="_x0000_s175378" name="公式" r:id="rId3" imgW="4330700" imgH="508000" progId="Equation.3">
                  <p:embed/>
                </p:oleObj>
              </mc:Choice>
              <mc:Fallback>
                <p:oleObj name="公式" r:id="rId3" imgW="4330700" imgH="508000" progId="Equation.3">
                  <p:embed/>
                  <p:pic>
                    <p:nvPicPr>
                      <p:cNvPr id="0" name="Picture 1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2708920"/>
                        <a:ext cx="8216900" cy="957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1" name="Rectangle 7"/>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6630" name="Object 6"/>
          <p:cNvGraphicFramePr>
            <a:graphicFrameLocks noChangeAspect="1"/>
          </p:cNvGraphicFramePr>
          <p:nvPr/>
        </p:nvGraphicFramePr>
        <p:xfrm>
          <a:off x="3923928" y="4293096"/>
          <a:ext cx="2700337" cy="835025"/>
        </p:xfrm>
        <a:graphic>
          <a:graphicData uri="http://schemas.openxmlformats.org/presentationml/2006/ole">
            <mc:AlternateContent xmlns:mc="http://schemas.openxmlformats.org/markup-compatibility/2006">
              <mc:Choice xmlns:v="urn:schemas-microsoft-com:vml" Requires="v">
                <p:oleObj spid="_x0000_s175379" name="公式" r:id="rId5" imgW="1447172" imgH="444307" progId="Equation.3">
                  <p:embed/>
                </p:oleObj>
              </mc:Choice>
              <mc:Fallback>
                <p:oleObj name="公式" r:id="rId5" imgW="1447172" imgH="444307" progId="Equation.3">
                  <p:embed/>
                  <p:pic>
                    <p:nvPicPr>
                      <p:cNvPr id="0" name="Picture 1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3928" y="4293096"/>
                        <a:ext cx="2700337" cy="835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3" name="Rectangle 9"/>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6632" name="Object 8"/>
          <p:cNvGraphicFramePr>
            <a:graphicFrameLocks noChangeAspect="1"/>
          </p:cNvGraphicFramePr>
          <p:nvPr/>
        </p:nvGraphicFramePr>
        <p:xfrm>
          <a:off x="2555776" y="5733256"/>
          <a:ext cx="3421063" cy="860425"/>
        </p:xfrm>
        <a:graphic>
          <a:graphicData uri="http://schemas.openxmlformats.org/presentationml/2006/ole">
            <mc:AlternateContent xmlns:mc="http://schemas.openxmlformats.org/markup-compatibility/2006">
              <mc:Choice xmlns:v="urn:schemas-microsoft-com:vml" Requires="v">
                <p:oleObj spid="_x0000_s175380" name="公式" r:id="rId7" imgW="1777229" imgH="444307" progId="Equation.3">
                  <p:embed/>
                </p:oleObj>
              </mc:Choice>
              <mc:Fallback>
                <p:oleObj name="公式" r:id="rId7" imgW="1777229" imgH="444307" progId="Equation.3">
                  <p:embed/>
                  <p:pic>
                    <p:nvPicPr>
                      <p:cNvPr id="0" name="Picture 1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776" y="5733256"/>
                        <a:ext cx="3421063"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椭圆 10"/>
          <p:cNvSpPr/>
          <p:nvPr/>
        </p:nvSpPr>
        <p:spPr>
          <a:xfrm>
            <a:off x="5076056" y="5733256"/>
            <a:ext cx="936104" cy="8640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p:cNvCxnSpPr/>
          <p:nvPr/>
        </p:nvCxnSpPr>
        <p:spPr>
          <a:xfrm flipV="1">
            <a:off x="6012160" y="3645024"/>
            <a:ext cx="2016224" cy="237626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4" name="椭圆 13"/>
          <p:cNvSpPr/>
          <p:nvPr/>
        </p:nvSpPr>
        <p:spPr>
          <a:xfrm>
            <a:off x="7812360" y="2780928"/>
            <a:ext cx="936104" cy="8640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75109" name="Object 5"/>
          <p:cNvGraphicFramePr>
            <a:graphicFrameLocks noChangeAspect="1"/>
          </p:cNvGraphicFramePr>
          <p:nvPr/>
        </p:nvGraphicFramePr>
        <p:xfrm>
          <a:off x="7164288" y="5805264"/>
          <a:ext cx="1349375" cy="474662"/>
        </p:xfrm>
        <a:graphic>
          <a:graphicData uri="http://schemas.openxmlformats.org/presentationml/2006/ole">
            <mc:AlternateContent xmlns:mc="http://schemas.openxmlformats.org/markup-compatibility/2006">
              <mc:Choice xmlns:v="urn:schemas-microsoft-com:vml" Requires="v">
                <p:oleObj spid="_x0000_s175381" name="公式" r:id="rId9" imgW="672808" imgH="241195" progId="Equation.3">
                  <p:embed/>
                </p:oleObj>
              </mc:Choice>
              <mc:Fallback>
                <p:oleObj name="公式" r:id="rId9" imgW="672808" imgH="241195" progId="Equation.3">
                  <p:embed/>
                  <p:pic>
                    <p:nvPicPr>
                      <p:cNvPr id="0" name="Picture 19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64288" y="5805264"/>
                        <a:ext cx="1349375"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7" name="直接连接符 16"/>
          <p:cNvCxnSpPr/>
          <p:nvPr/>
        </p:nvCxnSpPr>
        <p:spPr>
          <a:xfrm>
            <a:off x="2555776" y="6309320"/>
            <a:ext cx="288032" cy="144016"/>
          </a:xfrm>
          <a:prstGeom prst="line">
            <a:avLst/>
          </a:prstGeom>
        </p:spPr>
        <p:style>
          <a:lnRef idx="3">
            <a:schemeClr val="accent5"/>
          </a:lnRef>
          <a:fillRef idx="0">
            <a:schemeClr val="accent5"/>
          </a:fillRef>
          <a:effectRef idx="2">
            <a:schemeClr val="accent5"/>
          </a:effectRef>
          <a:fontRef idx="minor">
            <a:schemeClr val="tx1"/>
          </a:fontRef>
        </p:style>
      </p:cxnSp>
      <p:cxnSp>
        <p:nvCxnSpPr>
          <p:cNvPr id="18" name="直接连接符 17"/>
          <p:cNvCxnSpPr/>
          <p:nvPr/>
        </p:nvCxnSpPr>
        <p:spPr>
          <a:xfrm>
            <a:off x="4860032" y="6309320"/>
            <a:ext cx="288032" cy="144016"/>
          </a:xfrm>
          <a:prstGeom prst="line">
            <a:avLst/>
          </a:prstGeom>
        </p:spPr>
        <p:style>
          <a:lnRef idx="3">
            <a:schemeClr val="accent5"/>
          </a:lnRef>
          <a:fillRef idx="0">
            <a:schemeClr val="accent5"/>
          </a:fillRef>
          <a:effectRef idx="2">
            <a:schemeClr val="accent5"/>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anim calcmode="lin" valueType="num">
                                      <p:cBhvr additive="base">
                                        <p:cTn id="7" dur="500" fill="hold"/>
                                        <p:tgtEl>
                                          <p:spTgt spid="2662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7">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630"/>
                                        </p:tgtEl>
                                        <p:attrNameLst>
                                          <p:attrName>style.visibility</p:attrName>
                                        </p:attrNameLst>
                                      </p:cBhvr>
                                      <p:to>
                                        <p:strVal val="visible"/>
                                      </p:to>
                                    </p:set>
                                    <p:anim calcmode="lin" valueType="num">
                                      <p:cBhvr additive="base">
                                        <p:cTn id="11" dur="500" fill="hold"/>
                                        <p:tgtEl>
                                          <p:spTgt spid="26630"/>
                                        </p:tgtEl>
                                        <p:attrNameLst>
                                          <p:attrName>ppt_x</p:attrName>
                                        </p:attrNameLst>
                                      </p:cBhvr>
                                      <p:tavLst>
                                        <p:tav tm="0">
                                          <p:val>
                                            <p:strVal val="#ppt_x"/>
                                          </p:val>
                                        </p:tav>
                                        <p:tav tm="100000">
                                          <p:val>
                                            <p:strVal val="#ppt_x"/>
                                          </p:val>
                                        </p:tav>
                                      </p:tavLst>
                                    </p:anim>
                                    <p:anim calcmode="lin" valueType="num">
                                      <p:cBhvr additive="base">
                                        <p:cTn id="12" dur="500" fill="hold"/>
                                        <p:tgtEl>
                                          <p:spTgt spid="2663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6627">
                                            <p:txEl>
                                              <p:pRg st="5" end="5"/>
                                            </p:txEl>
                                          </p:spTgt>
                                        </p:tgtEl>
                                        <p:attrNameLst>
                                          <p:attrName>style.visibility</p:attrName>
                                        </p:attrNameLst>
                                      </p:cBhvr>
                                      <p:to>
                                        <p:strVal val="visible"/>
                                      </p:to>
                                    </p:set>
                                    <p:anim calcmode="lin" valueType="num">
                                      <p:cBhvr additive="base">
                                        <p:cTn id="17" dur="500" fill="hold"/>
                                        <p:tgtEl>
                                          <p:spTgt spid="26627">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627">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6632"/>
                                        </p:tgtEl>
                                        <p:attrNameLst>
                                          <p:attrName>style.visibility</p:attrName>
                                        </p:attrNameLst>
                                      </p:cBhvr>
                                      <p:to>
                                        <p:strVal val="visible"/>
                                      </p:to>
                                    </p:set>
                                    <p:anim calcmode="lin" valueType="num">
                                      <p:cBhvr additive="base">
                                        <p:cTn id="21" dur="500" fill="hold"/>
                                        <p:tgtEl>
                                          <p:spTgt spid="26632"/>
                                        </p:tgtEl>
                                        <p:attrNameLst>
                                          <p:attrName>ppt_x</p:attrName>
                                        </p:attrNameLst>
                                      </p:cBhvr>
                                      <p:tavLst>
                                        <p:tav tm="0">
                                          <p:val>
                                            <p:strVal val="#ppt_x"/>
                                          </p:val>
                                        </p:tav>
                                        <p:tav tm="100000">
                                          <p:val>
                                            <p:strVal val="#ppt_x"/>
                                          </p:val>
                                        </p:tav>
                                      </p:tavLst>
                                    </p:anim>
                                    <p:anim calcmode="lin" valueType="num">
                                      <p:cBhvr additive="base">
                                        <p:cTn id="22" dur="500" fill="hold"/>
                                        <p:tgtEl>
                                          <p:spTgt spid="2663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75109"/>
                                        </p:tgtEl>
                                        <p:attrNameLst>
                                          <p:attrName>style.visibility</p:attrName>
                                        </p:attrNameLst>
                                      </p:cBhvr>
                                      <p:to>
                                        <p:strVal val="visible"/>
                                      </p:to>
                                    </p:set>
                                    <p:anim calcmode="lin" valueType="num">
                                      <p:cBhvr additive="base">
                                        <p:cTn id="51" dur="500" fill="hold"/>
                                        <p:tgtEl>
                                          <p:spTgt spid="175109"/>
                                        </p:tgtEl>
                                        <p:attrNameLst>
                                          <p:attrName>ppt_x</p:attrName>
                                        </p:attrNameLst>
                                      </p:cBhvr>
                                      <p:tavLst>
                                        <p:tav tm="0">
                                          <p:val>
                                            <p:strVal val="#ppt_x"/>
                                          </p:val>
                                        </p:tav>
                                        <p:tav tm="100000">
                                          <p:val>
                                            <p:strVal val="#ppt_x"/>
                                          </p:val>
                                        </p:tav>
                                      </p:tavLst>
                                    </p:anim>
                                    <p:anim calcmode="lin" valueType="num">
                                      <p:cBhvr additive="base">
                                        <p:cTn id="52" dur="500" fill="hold"/>
                                        <p:tgtEl>
                                          <p:spTgt spid="17510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animBg="1"/>
      <p:bldP spid="1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endParaRPr lang="zh-CN" altLang="en-US" dirty="0"/>
          </a:p>
        </p:txBody>
      </p:sp>
      <p:sp>
        <p:nvSpPr>
          <p:cNvPr id="83971" name="Rectangle 3"/>
          <p:cNvSpPr>
            <a:spLocks noGrp="1" noChangeArrowheads="1"/>
          </p:cNvSpPr>
          <p:nvPr>
            <p:ph type="body" idx="1"/>
          </p:nvPr>
        </p:nvSpPr>
        <p:spPr/>
        <p:txBody>
          <a:bodyPr>
            <a:normAutofit/>
          </a:bodyPr>
          <a:lstStyle/>
          <a:p>
            <a:r>
              <a:rPr lang="zh-CN" altLang="en-US" dirty="0" smtClean="0"/>
              <a:t>匹配滤波器的传输函数： （令</a:t>
            </a:r>
            <a:r>
              <a:rPr lang="en-US" altLang="zh-CN" i="1" dirty="0" smtClean="0"/>
              <a:t>t</a:t>
            </a:r>
            <a:r>
              <a:rPr lang="en-US" altLang="zh-CN" baseline="-25000" dirty="0" smtClean="0"/>
              <a:t>0</a:t>
            </a:r>
            <a:r>
              <a:rPr lang="en-US" altLang="zh-CN" dirty="0" smtClean="0"/>
              <a:t> = </a:t>
            </a:r>
            <a:r>
              <a:rPr lang="en-US" altLang="zh-CN" i="1" dirty="0" smtClean="0"/>
              <a:t>T</a:t>
            </a:r>
            <a:r>
              <a:rPr lang="en-US" altLang="zh-CN" baseline="-25000" dirty="0" smtClean="0"/>
              <a:t>s</a:t>
            </a:r>
            <a:r>
              <a:rPr lang="en-US" altLang="zh-CN" dirty="0" smtClean="0"/>
              <a:t>)</a:t>
            </a:r>
            <a:endParaRPr lang="zh-CN" altLang="en-US" dirty="0" smtClean="0"/>
          </a:p>
          <a:p>
            <a:endParaRPr lang="zh-CN" altLang="en-US" dirty="0" smtClean="0"/>
          </a:p>
          <a:p>
            <a:pPr lvl="1"/>
            <a:endParaRPr lang="en-US" altLang="zh-CN" dirty="0" smtClean="0"/>
          </a:p>
          <a:p>
            <a:pPr lvl="1"/>
            <a:endParaRPr lang="zh-CN" altLang="en-US" dirty="0" smtClean="0"/>
          </a:p>
          <a:p>
            <a:r>
              <a:rPr lang="zh-CN" altLang="en-US" dirty="0" smtClean="0"/>
              <a:t>冲激响应为：</a:t>
            </a:r>
          </a:p>
          <a:p>
            <a:r>
              <a:rPr lang="zh-CN" altLang="en-US" dirty="0" smtClean="0"/>
              <a:t>为便于画波形简图，令              </a:t>
            </a:r>
            <a:r>
              <a:rPr lang="en-US" altLang="zh-CN" dirty="0" smtClean="0"/>
              <a:t>(n = </a:t>
            </a:r>
            <a:r>
              <a:rPr lang="zh-CN" altLang="en-US" dirty="0" smtClean="0"/>
              <a:t>正整数</a:t>
            </a:r>
            <a:r>
              <a:rPr lang="en-US" altLang="zh-CN" dirty="0" smtClean="0"/>
              <a:t>)</a:t>
            </a:r>
            <a:r>
              <a:rPr lang="zh-CN" altLang="en-US" dirty="0" smtClean="0"/>
              <a:t>。</a:t>
            </a:r>
            <a:endParaRPr lang="en-US" altLang="zh-CN" dirty="0" smtClean="0"/>
          </a:p>
          <a:p>
            <a:r>
              <a:rPr lang="zh-CN" altLang="en-US" dirty="0" smtClean="0"/>
              <a:t>这样，上式可以化简为</a:t>
            </a:r>
          </a:p>
          <a:p>
            <a:pPr lvl="1"/>
            <a:endParaRPr lang="zh-CN" altLang="en-US" dirty="0" smtClean="0"/>
          </a:p>
        </p:txBody>
      </p:sp>
      <p:sp>
        <p:nvSpPr>
          <p:cNvPr id="12" name="灯片编号占位符 5"/>
          <p:cNvSpPr>
            <a:spLocks noGrp="1"/>
          </p:cNvSpPr>
          <p:nvPr>
            <p:ph type="sldNum" sz="quarter" idx="12"/>
          </p:nvPr>
        </p:nvSpPr>
        <p:spPr/>
        <p:txBody>
          <a:bodyPr/>
          <a:lstStyle/>
          <a:p>
            <a:fld id="{F8AAFCCF-0992-4042-A342-4A449A61DA7B}" type="slidenum">
              <a:rPr lang="en-US" altLang="zh-CN" smtClean="0"/>
              <a:pPr/>
              <a:t>70</a:t>
            </a:fld>
            <a:endParaRPr lang="en-US" altLang="zh-CN"/>
          </a:p>
        </p:txBody>
      </p:sp>
      <p:sp>
        <p:nvSpPr>
          <p:cNvPr id="83973" name="Rectangle 5"/>
          <p:cNvSpPr>
            <a:spLocks noChangeArrowheads="1"/>
          </p:cNvSpPr>
          <p:nvPr/>
        </p:nvSpPr>
        <p:spPr bwMode="auto">
          <a:xfrm>
            <a:off x="0" y="30718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3972" name="Object 4"/>
          <p:cNvGraphicFramePr>
            <a:graphicFrameLocks noChangeAspect="1"/>
          </p:cNvGraphicFramePr>
          <p:nvPr/>
        </p:nvGraphicFramePr>
        <p:xfrm>
          <a:off x="1115616" y="1916832"/>
          <a:ext cx="6210300" cy="1276350"/>
        </p:xfrm>
        <a:graphic>
          <a:graphicData uri="http://schemas.openxmlformats.org/presentationml/2006/ole">
            <mc:AlternateContent xmlns:mc="http://schemas.openxmlformats.org/markup-compatibility/2006">
              <mc:Choice xmlns:v="urn:schemas-microsoft-com:vml" Requires="v">
                <p:oleObj spid="_x0000_s226586" name="公式" r:id="rId3" imgW="3276600" imgH="711200" progId="Equation.3">
                  <p:embed/>
                </p:oleObj>
              </mc:Choice>
              <mc:Fallback>
                <p:oleObj name="公式" r:id="rId3" imgW="3276600" imgH="711200" progId="Equation.3">
                  <p:embed/>
                  <p:pic>
                    <p:nvPicPr>
                      <p:cNvPr id="0" name="Picture 1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1916832"/>
                        <a:ext cx="6210300" cy="1276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75" name="Rectangle 7"/>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3974" name="Object 6"/>
          <p:cNvGraphicFramePr>
            <a:graphicFrameLocks noChangeAspect="1"/>
          </p:cNvGraphicFramePr>
          <p:nvPr/>
        </p:nvGraphicFramePr>
        <p:xfrm>
          <a:off x="2843808" y="3573016"/>
          <a:ext cx="5986462" cy="434975"/>
        </p:xfrm>
        <a:graphic>
          <a:graphicData uri="http://schemas.openxmlformats.org/presentationml/2006/ole">
            <mc:AlternateContent xmlns:mc="http://schemas.openxmlformats.org/markup-compatibility/2006">
              <mc:Choice xmlns:v="urn:schemas-microsoft-com:vml" Requires="v">
                <p:oleObj spid="_x0000_s226587" name="公式" r:id="rId5" imgW="3149600" imgH="228600" progId="Equation.3">
                  <p:embed/>
                </p:oleObj>
              </mc:Choice>
              <mc:Fallback>
                <p:oleObj name="公式" r:id="rId5" imgW="3149600" imgH="228600" progId="Equation.3">
                  <p:embed/>
                  <p:pic>
                    <p:nvPicPr>
                      <p:cNvPr id="0" name="Picture 1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808" y="3573016"/>
                        <a:ext cx="5986462"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77" name="Rectangle 9"/>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3976" name="Object 8"/>
          <p:cNvGraphicFramePr>
            <a:graphicFrameLocks noChangeAspect="1"/>
          </p:cNvGraphicFramePr>
          <p:nvPr/>
        </p:nvGraphicFramePr>
        <p:xfrm>
          <a:off x="4572000" y="4293096"/>
          <a:ext cx="1258888" cy="444500"/>
        </p:xfrm>
        <a:graphic>
          <a:graphicData uri="http://schemas.openxmlformats.org/presentationml/2006/ole">
            <mc:AlternateContent xmlns:mc="http://schemas.openxmlformats.org/markup-compatibility/2006">
              <mc:Choice xmlns:v="urn:schemas-microsoft-com:vml" Requires="v">
                <p:oleObj spid="_x0000_s226588" name="公式" r:id="rId7" imgW="647700" imgH="228600" progId="Equation.3">
                  <p:embed/>
                </p:oleObj>
              </mc:Choice>
              <mc:Fallback>
                <p:oleObj name="公式" r:id="rId7" imgW="647700" imgH="228600" progId="Equation.3">
                  <p:embed/>
                  <p:pic>
                    <p:nvPicPr>
                      <p:cNvPr id="0" name="Picture 20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4293096"/>
                        <a:ext cx="1258888"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79" name="Rectangle 11"/>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3978" name="Object 10"/>
          <p:cNvGraphicFramePr>
            <a:graphicFrameLocks noChangeAspect="1"/>
          </p:cNvGraphicFramePr>
          <p:nvPr/>
        </p:nvGraphicFramePr>
        <p:xfrm>
          <a:off x="1475656" y="5532954"/>
          <a:ext cx="4999417" cy="545805"/>
        </p:xfrm>
        <a:graphic>
          <a:graphicData uri="http://schemas.openxmlformats.org/presentationml/2006/ole">
            <mc:AlternateContent xmlns:mc="http://schemas.openxmlformats.org/markup-compatibility/2006">
              <mc:Choice xmlns:v="urn:schemas-microsoft-com:vml" Requires="v">
                <p:oleObj spid="_x0000_s226589" name="公式" r:id="rId9" imgW="2095500" imgH="228600" progId="Equation.3">
                  <p:embed/>
                </p:oleObj>
              </mc:Choice>
              <mc:Fallback>
                <p:oleObj name="公式" r:id="rId9" imgW="2095500" imgH="228600" progId="Equation.3">
                  <p:embed/>
                  <p:pic>
                    <p:nvPicPr>
                      <p:cNvPr id="0" name="Picture 2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5656" y="5532954"/>
                        <a:ext cx="4999417" cy="5458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3971">
                                            <p:txEl>
                                              <p:pRg st="4" end="4"/>
                                            </p:txEl>
                                          </p:spTgt>
                                        </p:tgtEl>
                                        <p:attrNameLst>
                                          <p:attrName>style.visibility</p:attrName>
                                        </p:attrNameLst>
                                      </p:cBhvr>
                                      <p:to>
                                        <p:strVal val="visible"/>
                                      </p:to>
                                    </p:set>
                                    <p:anim calcmode="lin" valueType="num">
                                      <p:cBhvr additive="base">
                                        <p:cTn id="7" dur="500" fill="hold"/>
                                        <p:tgtEl>
                                          <p:spTgt spid="83971">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3971">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3974"/>
                                        </p:tgtEl>
                                        <p:attrNameLst>
                                          <p:attrName>style.visibility</p:attrName>
                                        </p:attrNameLst>
                                      </p:cBhvr>
                                      <p:to>
                                        <p:strVal val="visible"/>
                                      </p:to>
                                    </p:set>
                                    <p:anim calcmode="lin" valueType="num">
                                      <p:cBhvr additive="base">
                                        <p:cTn id="11" dur="500" fill="hold"/>
                                        <p:tgtEl>
                                          <p:spTgt spid="83974"/>
                                        </p:tgtEl>
                                        <p:attrNameLst>
                                          <p:attrName>ppt_x</p:attrName>
                                        </p:attrNameLst>
                                      </p:cBhvr>
                                      <p:tavLst>
                                        <p:tav tm="0">
                                          <p:val>
                                            <p:strVal val="#ppt_x"/>
                                          </p:val>
                                        </p:tav>
                                        <p:tav tm="100000">
                                          <p:val>
                                            <p:strVal val="#ppt_x"/>
                                          </p:val>
                                        </p:tav>
                                      </p:tavLst>
                                    </p:anim>
                                    <p:anim calcmode="lin" valueType="num">
                                      <p:cBhvr additive="base">
                                        <p:cTn id="12" dur="500" fill="hold"/>
                                        <p:tgtEl>
                                          <p:spTgt spid="8397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3971">
                                            <p:txEl>
                                              <p:pRg st="5" end="5"/>
                                            </p:txEl>
                                          </p:spTgt>
                                        </p:tgtEl>
                                        <p:attrNameLst>
                                          <p:attrName>style.visibility</p:attrName>
                                        </p:attrNameLst>
                                      </p:cBhvr>
                                      <p:to>
                                        <p:strVal val="visible"/>
                                      </p:to>
                                    </p:set>
                                    <p:anim calcmode="lin" valueType="num">
                                      <p:cBhvr additive="base">
                                        <p:cTn id="17" dur="500" fill="hold"/>
                                        <p:tgtEl>
                                          <p:spTgt spid="83971">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3971">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3976"/>
                                        </p:tgtEl>
                                        <p:attrNameLst>
                                          <p:attrName>style.visibility</p:attrName>
                                        </p:attrNameLst>
                                      </p:cBhvr>
                                      <p:to>
                                        <p:strVal val="visible"/>
                                      </p:to>
                                    </p:set>
                                    <p:anim calcmode="lin" valueType="num">
                                      <p:cBhvr additive="base">
                                        <p:cTn id="21" dur="500" fill="hold"/>
                                        <p:tgtEl>
                                          <p:spTgt spid="83976"/>
                                        </p:tgtEl>
                                        <p:attrNameLst>
                                          <p:attrName>ppt_x</p:attrName>
                                        </p:attrNameLst>
                                      </p:cBhvr>
                                      <p:tavLst>
                                        <p:tav tm="0">
                                          <p:val>
                                            <p:strVal val="#ppt_x"/>
                                          </p:val>
                                        </p:tav>
                                        <p:tav tm="100000">
                                          <p:val>
                                            <p:strVal val="#ppt_x"/>
                                          </p:val>
                                        </p:tav>
                                      </p:tavLst>
                                    </p:anim>
                                    <p:anim calcmode="lin" valueType="num">
                                      <p:cBhvr additive="base">
                                        <p:cTn id="22" dur="500" fill="hold"/>
                                        <p:tgtEl>
                                          <p:spTgt spid="83976"/>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2" presetClass="entr" presetSubtype="4" fill="hold" nodeType="afterEffect">
                                  <p:stCondLst>
                                    <p:cond delay="0"/>
                                  </p:stCondLst>
                                  <p:childTnLst>
                                    <p:set>
                                      <p:cBhvr>
                                        <p:cTn id="25" dur="1" fill="hold">
                                          <p:stCondLst>
                                            <p:cond delay="0"/>
                                          </p:stCondLst>
                                        </p:cTn>
                                        <p:tgtEl>
                                          <p:spTgt spid="83971">
                                            <p:txEl>
                                              <p:pRg st="6" end="6"/>
                                            </p:txEl>
                                          </p:spTgt>
                                        </p:tgtEl>
                                        <p:attrNameLst>
                                          <p:attrName>style.visibility</p:attrName>
                                        </p:attrNameLst>
                                      </p:cBhvr>
                                      <p:to>
                                        <p:strVal val="visible"/>
                                      </p:to>
                                    </p:set>
                                    <p:anim calcmode="lin" valueType="num">
                                      <p:cBhvr additive="base">
                                        <p:cTn id="26" dur="500" fill="hold"/>
                                        <p:tgtEl>
                                          <p:spTgt spid="83971">
                                            <p:txEl>
                                              <p:pRg st="6" end="6"/>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83971">
                                            <p:txEl>
                                              <p:pRg st="6" end="6"/>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83978"/>
                                        </p:tgtEl>
                                        <p:attrNameLst>
                                          <p:attrName>style.visibility</p:attrName>
                                        </p:attrNameLst>
                                      </p:cBhvr>
                                      <p:to>
                                        <p:strVal val="visible"/>
                                      </p:to>
                                    </p:set>
                                    <p:anim calcmode="lin" valueType="num">
                                      <p:cBhvr additive="base">
                                        <p:cTn id="30" dur="500" fill="hold"/>
                                        <p:tgtEl>
                                          <p:spTgt spid="83978"/>
                                        </p:tgtEl>
                                        <p:attrNameLst>
                                          <p:attrName>ppt_x</p:attrName>
                                        </p:attrNameLst>
                                      </p:cBhvr>
                                      <p:tavLst>
                                        <p:tav tm="0">
                                          <p:val>
                                            <p:strVal val="#ppt_x"/>
                                          </p:val>
                                        </p:tav>
                                        <p:tav tm="100000">
                                          <p:val>
                                            <p:strVal val="#ppt_x"/>
                                          </p:val>
                                        </p:tav>
                                      </p:tavLst>
                                    </p:anim>
                                    <p:anim calcmode="lin" valueType="num">
                                      <p:cBhvr additive="base">
                                        <p:cTn id="31" dur="500" fill="hold"/>
                                        <p:tgtEl>
                                          <p:spTgt spid="839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endParaRPr lang="zh-CN" altLang="en-US" dirty="0"/>
          </a:p>
        </p:txBody>
      </p:sp>
      <p:sp>
        <p:nvSpPr>
          <p:cNvPr id="84995" name="Rectangle 3"/>
          <p:cNvSpPr>
            <a:spLocks noGrp="1" noChangeArrowheads="1"/>
          </p:cNvSpPr>
          <p:nvPr>
            <p:ph type="body" idx="1"/>
          </p:nvPr>
        </p:nvSpPr>
        <p:spPr>
          <a:xfrm>
            <a:off x="539552" y="1196752"/>
            <a:ext cx="8064896" cy="5112568"/>
          </a:xfrm>
        </p:spPr>
        <p:txBody>
          <a:bodyPr>
            <a:normAutofit fontScale="92500" lnSpcReduction="10000"/>
          </a:bodyPr>
          <a:lstStyle/>
          <a:p>
            <a:r>
              <a:rPr lang="en-US" altLang="zh-CN" i="1" dirty="0" smtClean="0"/>
              <a:t>h(t)</a:t>
            </a:r>
            <a:r>
              <a:rPr lang="zh-CN" altLang="en-US" dirty="0" smtClean="0"/>
              <a:t>的曲线： </a:t>
            </a:r>
          </a:p>
          <a:p>
            <a:pPr lvl="3"/>
            <a:endParaRPr lang="en-US" altLang="zh-CN" dirty="0" smtClean="0"/>
          </a:p>
          <a:p>
            <a:pPr lvl="3"/>
            <a:endParaRPr lang="en-US" altLang="zh-CN" dirty="0" smtClean="0"/>
          </a:p>
          <a:p>
            <a:pPr lvl="3"/>
            <a:endParaRPr lang="en-US" altLang="zh-CN" dirty="0" smtClean="0"/>
          </a:p>
          <a:p>
            <a:r>
              <a:rPr lang="zh-CN" altLang="en-US" dirty="0" smtClean="0"/>
              <a:t>匹配滤波器输出波形</a:t>
            </a:r>
            <a:r>
              <a:rPr lang="en-US" altLang="zh-CN" dirty="0" smtClean="0"/>
              <a:t>: </a:t>
            </a:r>
            <a:r>
              <a:rPr lang="zh-CN" altLang="en-US" dirty="0" smtClean="0"/>
              <a:t>：</a:t>
            </a:r>
          </a:p>
          <a:p>
            <a:pPr lvl="1"/>
            <a:endParaRPr lang="zh-CN" altLang="en-US" dirty="0" smtClean="0"/>
          </a:p>
          <a:p>
            <a:pPr>
              <a:lnSpc>
                <a:spcPct val="120000"/>
              </a:lnSpc>
            </a:pPr>
            <a:r>
              <a:rPr lang="zh-CN" altLang="en-US" dirty="0" smtClean="0"/>
              <a:t>由于</a:t>
            </a:r>
            <a:r>
              <a:rPr lang="en-US" altLang="zh-CN" i="1" dirty="0" smtClean="0"/>
              <a:t>s</a:t>
            </a:r>
            <a:r>
              <a:rPr lang="en-US" altLang="zh-CN" dirty="0" smtClean="0"/>
              <a:t>(</a:t>
            </a:r>
            <a:r>
              <a:rPr lang="en-US" altLang="zh-CN" i="1" dirty="0" smtClean="0"/>
              <a:t>t</a:t>
            </a:r>
            <a:r>
              <a:rPr lang="en-US" altLang="zh-CN" dirty="0"/>
              <a:t>)</a:t>
            </a:r>
            <a:r>
              <a:rPr lang="zh-CN" altLang="en-US" dirty="0"/>
              <a:t>和</a:t>
            </a:r>
            <a:r>
              <a:rPr lang="en-US" altLang="zh-CN" i="1" dirty="0"/>
              <a:t>h</a:t>
            </a:r>
            <a:r>
              <a:rPr lang="en-US" altLang="zh-CN" dirty="0"/>
              <a:t>(</a:t>
            </a:r>
            <a:r>
              <a:rPr lang="en-US" altLang="zh-CN" i="1" dirty="0"/>
              <a:t>t</a:t>
            </a:r>
            <a:r>
              <a:rPr lang="en-US" altLang="zh-CN" dirty="0"/>
              <a:t>)</a:t>
            </a:r>
            <a:r>
              <a:rPr lang="zh-CN" altLang="en-US" dirty="0"/>
              <a:t>在区间</a:t>
            </a:r>
            <a:r>
              <a:rPr lang="en-US" altLang="zh-CN" dirty="0"/>
              <a:t>(0, </a:t>
            </a:r>
            <a:r>
              <a:rPr lang="en-US" altLang="zh-CN" i="1" dirty="0" err="1"/>
              <a:t>T</a:t>
            </a:r>
            <a:r>
              <a:rPr lang="en-US" altLang="zh-CN" i="1" baseline="-25000" dirty="0" err="1"/>
              <a:t>s</a:t>
            </a:r>
            <a:r>
              <a:rPr lang="en-US" altLang="zh-CN" dirty="0"/>
              <a:t>)</a:t>
            </a:r>
            <a:r>
              <a:rPr lang="zh-CN" altLang="en-US" dirty="0"/>
              <a:t>外都等于零，故上</a:t>
            </a:r>
            <a:r>
              <a:rPr lang="zh-CN" altLang="en-US" dirty="0" smtClean="0"/>
              <a:t>式的</a:t>
            </a:r>
            <a:r>
              <a:rPr lang="zh-CN" altLang="en-US" dirty="0"/>
              <a:t>积分</a:t>
            </a:r>
            <a:r>
              <a:rPr lang="zh-CN" altLang="en-US" dirty="0" smtClean="0"/>
              <a:t>可分以下几段计算</a:t>
            </a:r>
            <a:r>
              <a:rPr lang="zh-CN" altLang="en-US" dirty="0"/>
              <a:t>：</a:t>
            </a:r>
          </a:p>
          <a:p>
            <a:pPr lvl="1"/>
            <a:endParaRPr lang="zh-CN" altLang="en-US" dirty="0"/>
          </a:p>
          <a:p>
            <a:pPr>
              <a:lnSpc>
                <a:spcPct val="120000"/>
              </a:lnSpc>
            </a:pPr>
            <a:r>
              <a:rPr lang="zh-CN" altLang="en-US" dirty="0" smtClean="0"/>
              <a:t>显然</a:t>
            </a:r>
            <a:r>
              <a:rPr lang="zh-CN" altLang="en-US" dirty="0"/>
              <a:t>，当</a:t>
            </a:r>
            <a:r>
              <a:rPr lang="en-US" altLang="zh-CN" i="1" dirty="0"/>
              <a:t>t</a:t>
            </a:r>
            <a:r>
              <a:rPr lang="en-US" altLang="zh-CN" dirty="0"/>
              <a:t> &lt; 0</a:t>
            </a:r>
            <a:r>
              <a:rPr lang="zh-CN" altLang="en-US" dirty="0"/>
              <a:t>和</a:t>
            </a:r>
            <a:r>
              <a:rPr lang="en-US" altLang="zh-CN" i="1" dirty="0"/>
              <a:t>t</a:t>
            </a:r>
            <a:r>
              <a:rPr lang="en-US" altLang="zh-CN" dirty="0"/>
              <a:t> &gt; 2</a:t>
            </a:r>
            <a:r>
              <a:rPr lang="en-US" altLang="zh-CN" i="1" dirty="0"/>
              <a:t>T</a:t>
            </a:r>
            <a:r>
              <a:rPr lang="en-US" altLang="zh-CN" i="1" baseline="-25000" dirty="0"/>
              <a:t>s</a:t>
            </a:r>
            <a:r>
              <a:rPr lang="zh-CN" altLang="en-US" dirty="0"/>
              <a:t>时</a:t>
            </a:r>
            <a:r>
              <a:rPr lang="zh-CN" altLang="en-US" dirty="0" smtClean="0"/>
              <a:t>，</a:t>
            </a:r>
            <a:r>
              <a:rPr lang="en-US" altLang="zh-CN" i="1" dirty="0" smtClean="0"/>
              <a:t>s</a:t>
            </a:r>
            <a:r>
              <a:rPr lang="en-US" altLang="zh-CN" dirty="0"/>
              <a:t>(</a:t>
            </a:r>
            <a:r>
              <a:rPr lang="en-US" altLang="zh-CN" i="1" dirty="0">
                <a:sym typeface="Symbol" pitchFamily="18" charset="2"/>
              </a:rPr>
              <a:t></a:t>
            </a:r>
            <a:r>
              <a:rPr lang="en-US" altLang="zh-CN" dirty="0"/>
              <a:t>)</a:t>
            </a:r>
            <a:r>
              <a:rPr lang="zh-CN" altLang="en-US" dirty="0"/>
              <a:t>和</a:t>
            </a:r>
            <a:r>
              <a:rPr lang="en-US" altLang="zh-CN" i="1" dirty="0"/>
              <a:t>h</a:t>
            </a:r>
            <a:r>
              <a:rPr lang="en-US" altLang="zh-CN" dirty="0"/>
              <a:t>(</a:t>
            </a:r>
            <a:r>
              <a:rPr lang="en-US" altLang="zh-CN" i="1" dirty="0"/>
              <a:t>t</a:t>
            </a:r>
            <a:r>
              <a:rPr lang="en-US" altLang="zh-CN" dirty="0"/>
              <a:t>-</a:t>
            </a:r>
            <a:r>
              <a:rPr lang="en-US" altLang="zh-CN" i="1" dirty="0">
                <a:sym typeface="Symbol" pitchFamily="18" charset="2"/>
              </a:rPr>
              <a:t></a:t>
            </a:r>
            <a:r>
              <a:rPr lang="en-US" altLang="zh-CN" dirty="0"/>
              <a:t>)</a:t>
            </a:r>
            <a:r>
              <a:rPr lang="zh-CN" altLang="en-US" dirty="0"/>
              <a:t>不相交，故</a:t>
            </a:r>
            <a:r>
              <a:rPr lang="en-US" altLang="zh-CN" i="1" dirty="0"/>
              <a:t>s</a:t>
            </a:r>
            <a:r>
              <a:rPr lang="en-US" altLang="zh-CN" baseline="-25000" dirty="0"/>
              <a:t>0</a:t>
            </a:r>
            <a:r>
              <a:rPr lang="en-US" altLang="zh-CN" dirty="0"/>
              <a:t>(</a:t>
            </a:r>
            <a:r>
              <a:rPr lang="en-US" altLang="zh-CN" i="1" dirty="0"/>
              <a:t>t</a:t>
            </a:r>
            <a:r>
              <a:rPr lang="en-US" altLang="zh-CN" dirty="0"/>
              <a:t>)</a:t>
            </a:r>
            <a:r>
              <a:rPr lang="zh-CN" altLang="en-US" dirty="0" smtClean="0"/>
              <a:t>等于零。 </a:t>
            </a:r>
            <a:endParaRPr lang="zh-CN" altLang="en-US" dirty="0"/>
          </a:p>
        </p:txBody>
      </p:sp>
      <p:sp>
        <p:nvSpPr>
          <p:cNvPr id="12" name="灯片编号占位符 5"/>
          <p:cNvSpPr>
            <a:spLocks noGrp="1"/>
          </p:cNvSpPr>
          <p:nvPr>
            <p:ph type="sldNum" sz="quarter" idx="12"/>
          </p:nvPr>
        </p:nvSpPr>
        <p:spPr/>
        <p:txBody>
          <a:bodyPr/>
          <a:lstStyle/>
          <a:p>
            <a:fld id="{F51E603E-B923-4C11-9537-AF682C685545}" type="slidenum">
              <a:rPr lang="en-US" altLang="zh-CN" smtClean="0"/>
              <a:pPr/>
              <a:t>71</a:t>
            </a:fld>
            <a:endParaRPr lang="en-US" altLang="zh-CN"/>
          </a:p>
        </p:txBody>
      </p:sp>
      <p:grpSp>
        <p:nvGrpSpPr>
          <p:cNvPr id="2" name="Group 4"/>
          <p:cNvGrpSpPr>
            <a:grpSpLocks/>
          </p:cNvGrpSpPr>
          <p:nvPr/>
        </p:nvGrpSpPr>
        <p:grpSpPr bwMode="auto">
          <a:xfrm>
            <a:off x="2843808" y="1124745"/>
            <a:ext cx="4241483" cy="1512594"/>
            <a:chOff x="4212" y="3156"/>
            <a:chExt cx="4453" cy="1704"/>
          </a:xfrm>
        </p:grpSpPr>
        <p:pic>
          <p:nvPicPr>
            <p:cNvPr id="84997" name="Picture 5" descr="图8"/>
            <p:cNvPicPr>
              <a:picLocks noChangeAspect="1" noChangeArrowheads="1"/>
            </p:cNvPicPr>
            <p:nvPr/>
          </p:nvPicPr>
          <p:blipFill>
            <a:blip r:embed="rId3" cstate="print"/>
            <a:srcRect l="12903" t="33913" r="19354" b="42942"/>
            <a:stretch>
              <a:fillRect/>
            </a:stretch>
          </p:blipFill>
          <p:spPr bwMode="auto">
            <a:xfrm>
              <a:off x="4212" y="3156"/>
              <a:ext cx="3780" cy="1704"/>
            </a:xfrm>
            <a:prstGeom prst="rect">
              <a:avLst/>
            </a:prstGeom>
            <a:noFill/>
            <a:ln w="9525">
              <a:noFill/>
              <a:miter lim="800000"/>
              <a:headEnd/>
              <a:tailEnd/>
            </a:ln>
          </p:spPr>
        </p:pic>
        <p:sp>
          <p:nvSpPr>
            <p:cNvPr id="84998" name="Text Box 6"/>
            <p:cNvSpPr txBox="1">
              <a:spLocks noChangeArrowheads="1"/>
            </p:cNvSpPr>
            <p:nvPr/>
          </p:nvSpPr>
          <p:spPr bwMode="auto">
            <a:xfrm>
              <a:off x="6178" y="3236"/>
              <a:ext cx="2487" cy="573"/>
            </a:xfrm>
            <a:prstGeom prst="rect">
              <a:avLst/>
            </a:prstGeom>
            <a:solidFill>
              <a:srgbClr val="FFFFFF"/>
            </a:solidFill>
            <a:ln w="9525">
              <a:noFill/>
              <a:miter lim="800000"/>
              <a:headEnd/>
              <a:tailEnd/>
            </a:ln>
          </p:spPr>
          <p:txBody>
            <a:bodyPr/>
            <a:lstStyle/>
            <a:p>
              <a:pPr algn="ctr"/>
              <a:r>
                <a:rPr lang="en-US" altLang="zh-CN" sz="2000" dirty="0">
                  <a:latin typeface="Times New Roman" pitchFamily="18" charset="0"/>
                </a:rPr>
                <a:t>(</a:t>
              </a:r>
              <a:r>
                <a:rPr lang="en-US" altLang="zh-CN" sz="2000" i="1" dirty="0">
                  <a:latin typeface="Times New Roman" pitchFamily="18" charset="0"/>
                </a:rPr>
                <a:t>b</a:t>
              </a:r>
              <a:r>
                <a:rPr lang="en-US" altLang="zh-CN" sz="2000" dirty="0">
                  <a:latin typeface="Times New Roman" pitchFamily="18" charset="0"/>
                </a:rPr>
                <a:t>) </a:t>
              </a:r>
              <a:r>
                <a:rPr lang="zh-CN" altLang="en-US" sz="2000" dirty="0">
                  <a:latin typeface="Times New Roman" pitchFamily="18" charset="0"/>
                </a:rPr>
                <a:t>冲激响应</a:t>
              </a:r>
              <a:endParaRPr lang="zh-CN" altLang="en-US" sz="4000" dirty="0"/>
            </a:p>
          </p:txBody>
        </p:sp>
        <p:sp>
          <p:nvSpPr>
            <p:cNvPr id="84999" name="Text Box 7"/>
            <p:cNvSpPr txBox="1">
              <a:spLocks noChangeArrowheads="1"/>
            </p:cNvSpPr>
            <p:nvPr/>
          </p:nvSpPr>
          <p:spPr bwMode="auto">
            <a:xfrm>
              <a:off x="6100" y="4123"/>
              <a:ext cx="758" cy="574"/>
            </a:xfrm>
            <a:prstGeom prst="rect">
              <a:avLst/>
            </a:prstGeom>
            <a:noFill/>
            <a:ln w="9525">
              <a:noFill/>
              <a:miter lim="800000"/>
              <a:headEnd/>
              <a:tailEnd/>
            </a:ln>
          </p:spPr>
          <p:txBody>
            <a:bodyPr tIns="10800"/>
            <a:lstStyle/>
            <a:p>
              <a:pPr algn="just"/>
              <a:r>
                <a:rPr lang="en-US" altLang="zh-CN" sz="2000" dirty="0">
                  <a:latin typeface="Times New Roman" pitchFamily="18" charset="0"/>
                </a:rPr>
                <a:t>T</a:t>
              </a:r>
              <a:r>
                <a:rPr lang="en-US" altLang="zh-CN" sz="2800" baseline="-25000" dirty="0">
                  <a:latin typeface="Times New Roman" pitchFamily="18" charset="0"/>
                </a:rPr>
                <a:t>s</a:t>
              </a:r>
              <a:endParaRPr lang="en-US" altLang="zh-CN" sz="4800" dirty="0"/>
            </a:p>
          </p:txBody>
        </p:sp>
      </p:grpSp>
      <p:sp>
        <p:nvSpPr>
          <p:cNvPr id="85001" name="Rectangle 9"/>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5000" name="Object 8"/>
          <p:cNvGraphicFramePr>
            <a:graphicFrameLocks noChangeAspect="1"/>
          </p:cNvGraphicFramePr>
          <p:nvPr/>
        </p:nvGraphicFramePr>
        <p:xfrm>
          <a:off x="1907704" y="3212976"/>
          <a:ext cx="3149600" cy="676275"/>
        </p:xfrm>
        <a:graphic>
          <a:graphicData uri="http://schemas.openxmlformats.org/presentationml/2006/ole">
            <mc:AlternateContent xmlns:mc="http://schemas.openxmlformats.org/markup-compatibility/2006">
              <mc:Choice xmlns:v="urn:schemas-microsoft-com:vml" Requires="v">
                <p:oleObj spid="_x0000_s227468" name="公式" r:id="rId4" imgW="1549400" imgH="330200" progId="Equation.3">
                  <p:embed/>
                </p:oleObj>
              </mc:Choice>
              <mc:Fallback>
                <p:oleObj name="公式" r:id="rId4" imgW="1549400" imgH="330200" progId="Equation.3">
                  <p:embed/>
                  <p:pic>
                    <p:nvPicPr>
                      <p:cNvPr id="0" name="Picture 1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7704" y="3212976"/>
                        <a:ext cx="3149600"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003" name="Rectangle 11"/>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5002" name="Object 10"/>
          <p:cNvGraphicFramePr>
            <a:graphicFrameLocks noChangeAspect="1"/>
          </p:cNvGraphicFramePr>
          <p:nvPr/>
        </p:nvGraphicFramePr>
        <p:xfrm>
          <a:off x="1475656" y="4784700"/>
          <a:ext cx="5986462" cy="444500"/>
        </p:xfrm>
        <a:graphic>
          <a:graphicData uri="http://schemas.openxmlformats.org/presentationml/2006/ole">
            <mc:AlternateContent xmlns:mc="http://schemas.openxmlformats.org/markup-compatibility/2006">
              <mc:Choice xmlns:v="urn:schemas-microsoft-com:vml" Requires="v">
                <p:oleObj spid="_x0000_s227469" name="Equation" r:id="rId6" imgW="3073400" imgH="228600" progId="Equation.DSMT4">
                  <p:embed/>
                </p:oleObj>
              </mc:Choice>
              <mc:Fallback>
                <p:oleObj name="Equation" r:id="rId6" imgW="3073400" imgH="228600" progId="Equation.DSMT4">
                  <p:embed/>
                  <p:pic>
                    <p:nvPicPr>
                      <p:cNvPr id="0" name="Picture 1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5656" y="4784700"/>
                        <a:ext cx="5986462"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矩形 12"/>
          <p:cNvSpPr/>
          <p:nvPr/>
        </p:nvSpPr>
        <p:spPr>
          <a:xfrm>
            <a:off x="5436096" y="3356992"/>
            <a:ext cx="1415772" cy="461665"/>
          </a:xfrm>
          <a:prstGeom prst="rect">
            <a:avLst/>
          </a:prstGeom>
        </p:spPr>
        <p:txBody>
          <a:bodyPr wrap="none">
            <a:spAutoFit/>
          </a:bodyPr>
          <a:lstStyle/>
          <a:p>
            <a:r>
              <a:rPr lang="zh-CN" altLang="en-US" sz="2400" b="1" dirty="0" smtClean="0">
                <a:solidFill>
                  <a:srgbClr val="0000FF"/>
                </a:solidFill>
              </a:rPr>
              <a:t>卷积公式</a:t>
            </a:r>
            <a:endParaRPr lang="zh-CN" altLang="en-US" sz="2400" b="1" dirty="0">
              <a:solidFill>
                <a:srgbClr val="0000FF"/>
              </a:solidFill>
            </a:endParaRPr>
          </a:p>
        </p:txBody>
      </p:sp>
      <p:cxnSp>
        <p:nvCxnSpPr>
          <p:cNvPr id="15" name="直接连接符 14"/>
          <p:cNvCxnSpPr/>
          <p:nvPr/>
        </p:nvCxnSpPr>
        <p:spPr>
          <a:xfrm>
            <a:off x="1331640" y="4581128"/>
            <a:ext cx="864096" cy="792088"/>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直接连接符 15"/>
          <p:cNvCxnSpPr/>
          <p:nvPr/>
        </p:nvCxnSpPr>
        <p:spPr>
          <a:xfrm>
            <a:off x="6444208" y="4581128"/>
            <a:ext cx="864096" cy="792088"/>
          </a:xfrm>
          <a:prstGeom prst="line">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4995">
                                            <p:txEl>
                                              <p:pRg st="4" end="4"/>
                                            </p:txEl>
                                          </p:spTgt>
                                        </p:tgtEl>
                                        <p:attrNameLst>
                                          <p:attrName>style.visibility</p:attrName>
                                        </p:attrNameLst>
                                      </p:cBhvr>
                                      <p:to>
                                        <p:strVal val="visible"/>
                                      </p:to>
                                    </p:set>
                                    <p:anim calcmode="lin" valueType="num">
                                      <p:cBhvr additive="base">
                                        <p:cTn id="7" dur="500" fill="hold"/>
                                        <p:tgtEl>
                                          <p:spTgt spid="8499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4995">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5000"/>
                                        </p:tgtEl>
                                        <p:attrNameLst>
                                          <p:attrName>style.visibility</p:attrName>
                                        </p:attrNameLst>
                                      </p:cBhvr>
                                      <p:to>
                                        <p:strVal val="visible"/>
                                      </p:to>
                                    </p:set>
                                    <p:anim calcmode="lin" valueType="num">
                                      <p:cBhvr additive="base">
                                        <p:cTn id="11" dur="500" fill="hold"/>
                                        <p:tgtEl>
                                          <p:spTgt spid="85000"/>
                                        </p:tgtEl>
                                        <p:attrNameLst>
                                          <p:attrName>ppt_x</p:attrName>
                                        </p:attrNameLst>
                                      </p:cBhvr>
                                      <p:tavLst>
                                        <p:tav tm="0">
                                          <p:val>
                                            <p:strVal val="#ppt_x"/>
                                          </p:val>
                                        </p:tav>
                                        <p:tav tm="100000">
                                          <p:val>
                                            <p:strVal val="#ppt_x"/>
                                          </p:val>
                                        </p:tav>
                                      </p:tavLst>
                                    </p:anim>
                                    <p:anim calcmode="lin" valueType="num">
                                      <p:cBhvr additive="base">
                                        <p:cTn id="12" dur="500" fill="hold"/>
                                        <p:tgtEl>
                                          <p:spTgt spid="8500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4995">
                                            <p:txEl>
                                              <p:pRg st="6" end="6"/>
                                            </p:txEl>
                                          </p:spTgt>
                                        </p:tgtEl>
                                        <p:attrNameLst>
                                          <p:attrName>style.visibility</p:attrName>
                                        </p:attrNameLst>
                                      </p:cBhvr>
                                      <p:to>
                                        <p:strVal val="visible"/>
                                      </p:to>
                                    </p:set>
                                    <p:anim calcmode="lin" valueType="num">
                                      <p:cBhvr additive="base">
                                        <p:cTn id="21" dur="500" fill="hold"/>
                                        <p:tgtEl>
                                          <p:spTgt spid="84995">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4995">
                                            <p:txEl>
                                              <p:pRg st="6" end="6"/>
                                            </p:txEl>
                                          </p:spTgt>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2" presetClass="entr" presetSubtype="4" fill="hold" nodeType="afterEffect">
                                  <p:stCondLst>
                                    <p:cond delay="0"/>
                                  </p:stCondLst>
                                  <p:childTnLst>
                                    <p:set>
                                      <p:cBhvr>
                                        <p:cTn id="25" dur="1" fill="hold">
                                          <p:stCondLst>
                                            <p:cond delay="0"/>
                                          </p:stCondLst>
                                        </p:cTn>
                                        <p:tgtEl>
                                          <p:spTgt spid="85002"/>
                                        </p:tgtEl>
                                        <p:attrNameLst>
                                          <p:attrName>style.visibility</p:attrName>
                                        </p:attrNameLst>
                                      </p:cBhvr>
                                      <p:to>
                                        <p:strVal val="visible"/>
                                      </p:to>
                                    </p:set>
                                    <p:anim calcmode="lin" valueType="num">
                                      <p:cBhvr additive="base">
                                        <p:cTn id="26" dur="500" fill="hold"/>
                                        <p:tgtEl>
                                          <p:spTgt spid="85002"/>
                                        </p:tgtEl>
                                        <p:attrNameLst>
                                          <p:attrName>ppt_x</p:attrName>
                                        </p:attrNameLst>
                                      </p:cBhvr>
                                      <p:tavLst>
                                        <p:tav tm="0">
                                          <p:val>
                                            <p:strVal val="#ppt_x"/>
                                          </p:val>
                                        </p:tav>
                                        <p:tav tm="100000">
                                          <p:val>
                                            <p:strVal val="#ppt_x"/>
                                          </p:val>
                                        </p:tav>
                                      </p:tavLst>
                                    </p:anim>
                                    <p:anim calcmode="lin" valueType="num">
                                      <p:cBhvr additive="base">
                                        <p:cTn id="27" dur="500" fill="hold"/>
                                        <p:tgtEl>
                                          <p:spTgt spid="85002"/>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84995">
                                            <p:txEl>
                                              <p:pRg st="8" end="8"/>
                                            </p:txEl>
                                          </p:spTgt>
                                        </p:tgtEl>
                                        <p:attrNameLst>
                                          <p:attrName>style.visibility</p:attrName>
                                        </p:attrNameLst>
                                      </p:cBhvr>
                                      <p:to>
                                        <p:strVal val="visible"/>
                                      </p:to>
                                    </p:set>
                                    <p:anim calcmode="lin" valueType="num">
                                      <p:cBhvr additive="base">
                                        <p:cTn id="32" dur="500" fill="hold"/>
                                        <p:tgtEl>
                                          <p:spTgt spid="84995">
                                            <p:txEl>
                                              <p:pRg st="8" end="8"/>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84995">
                                            <p:txEl>
                                              <p:pRg st="8" end="8"/>
                                            </p:txEl>
                                          </p:spTgt>
                                        </p:tgtEl>
                                        <p:attrNameLst>
                                          <p:attrName>ppt_y</p:attrName>
                                        </p:attrNameLst>
                                      </p:cBhvr>
                                      <p:tavLst>
                                        <p:tav tm="0">
                                          <p:val>
                                            <p:strVal val="1+#ppt_h/2"/>
                                          </p:val>
                                        </p:tav>
                                        <p:tav tm="100000">
                                          <p:val>
                                            <p:strVal val="#ppt_y"/>
                                          </p:val>
                                        </p:tav>
                                      </p:tavLst>
                                    </p:anim>
                                  </p:childTnLst>
                                </p:cTn>
                              </p:par>
                            </p:childTnLst>
                          </p:cTn>
                        </p:par>
                        <p:par>
                          <p:cTn id="34" fill="hold">
                            <p:stCondLst>
                              <p:cond delay="500"/>
                            </p:stCondLst>
                            <p:childTnLst>
                              <p:par>
                                <p:cTn id="35" presetID="2" presetClass="entr" presetSubtype="4"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endParaRPr lang="zh-CN" altLang="en-US" dirty="0"/>
          </a:p>
        </p:txBody>
      </p:sp>
      <p:sp>
        <p:nvSpPr>
          <p:cNvPr id="86019" name="Rectangle 3"/>
          <p:cNvSpPr>
            <a:spLocks noGrp="1" noChangeArrowheads="1"/>
          </p:cNvSpPr>
          <p:nvPr>
            <p:ph type="body" idx="1"/>
          </p:nvPr>
        </p:nvSpPr>
        <p:spPr>
          <a:xfrm>
            <a:off x="539552" y="1196752"/>
            <a:ext cx="8064896" cy="4824536"/>
          </a:xfrm>
        </p:spPr>
        <p:txBody>
          <a:bodyPr/>
          <a:lstStyle/>
          <a:p>
            <a:pPr>
              <a:lnSpc>
                <a:spcPct val="120000"/>
              </a:lnSpc>
            </a:pPr>
            <a:r>
              <a:rPr lang="zh-CN" altLang="en-US" dirty="0" smtClean="0"/>
              <a:t>当</a:t>
            </a:r>
            <a:r>
              <a:rPr lang="en-US" altLang="zh-CN" dirty="0"/>
              <a:t>0 </a:t>
            </a:r>
            <a:r>
              <a:rPr lang="en-US" altLang="zh-CN" dirty="0">
                <a:sym typeface="Symbol" pitchFamily="18" charset="2"/>
              </a:rPr>
              <a:t></a:t>
            </a:r>
            <a:r>
              <a:rPr lang="en-US" altLang="zh-CN" dirty="0"/>
              <a:t> </a:t>
            </a:r>
            <a:r>
              <a:rPr lang="en-US" altLang="zh-CN" i="1" dirty="0"/>
              <a:t>t</a:t>
            </a:r>
            <a:r>
              <a:rPr lang="en-US" altLang="zh-CN" dirty="0"/>
              <a:t> &lt; </a:t>
            </a:r>
            <a:r>
              <a:rPr lang="en-US" altLang="zh-CN" i="1" dirty="0" err="1"/>
              <a:t>T</a:t>
            </a:r>
            <a:r>
              <a:rPr lang="en-US" altLang="zh-CN" i="1" baseline="-25000" dirty="0" err="1"/>
              <a:t>s</a:t>
            </a:r>
            <a:r>
              <a:rPr lang="zh-CN" altLang="en-US" dirty="0"/>
              <a:t>时，上式等于</a:t>
            </a:r>
          </a:p>
          <a:p>
            <a:pPr lvl="1">
              <a:lnSpc>
                <a:spcPct val="120000"/>
              </a:lnSpc>
            </a:pPr>
            <a:endParaRPr lang="zh-CN" altLang="en-US" dirty="0"/>
          </a:p>
          <a:p>
            <a:pPr lvl="2">
              <a:lnSpc>
                <a:spcPct val="120000"/>
              </a:lnSpc>
            </a:pPr>
            <a:endParaRPr lang="zh-CN" altLang="en-US" dirty="0"/>
          </a:p>
          <a:p>
            <a:pPr>
              <a:lnSpc>
                <a:spcPct val="110000"/>
              </a:lnSpc>
            </a:pPr>
            <a:r>
              <a:rPr lang="zh-CN" altLang="en-US" dirty="0" smtClean="0"/>
              <a:t>当</a:t>
            </a:r>
            <a:r>
              <a:rPr lang="en-US" altLang="zh-CN" i="1" dirty="0" err="1"/>
              <a:t>T</a:t>
            </a:r>
            <a:r>
              <a:rPr lang="en-US" altLang="zh-CN" i="1" baseline="-25000" dirty="0" err="1"/>
              <a:t>s</a:t>
            </a:r>
            <a:r>
              <a:rPr lang="en-US" altLang="zh-CN" i="1" dirty="0"/>
              <a:t> </a:t>
            </a:r>
            <a:r>
              <a:rPr lang="en-US" altLang="zh-CN" i="1" dirty="0">
                <a:sym typeface="Symbol" pitchFamily="18" charset="2"/>
              </a:rPr>
              <a:t></a:t>
            </a:r>
            <a:r>
              <a:rPr lang="en-US" altLang="zh-CN" i="1" dirty="0"/>
              <a:t> t </a:t>
            </a:r>
            <a:r>
              <a:rPr lang="en-US" altLang="zh-CN" i="1" dirty="0">
                <a:sym typeface="Symbol" pitchFamily="18" charset="2"/>
              </a:rPr>
              <a:t></a:t>
            </a:r>
            <a:r>
              <a:rPr lang="en-US" altLang="zh-CN" i="1" dirty="0"/>
              <a:t> </a:t>
            </a:r>
            <a:r>
              <a:rPr lang="en-US" altLang="zh-CN" dirty="0"/>
              <a:t>2</a:t>
            </a:r>
            <a:r>
              <a:rPr lang="en-US" altLang="zh-CN" i="1" dirty="0"/>
              <a:t>T</a:t>
            </a:r>
            <a:r>
              <a:rPr lang="en-US" altLang="zh-CN" i="1" baseline="-25000" dirty="0"/>
              <a:t>s</a:t>
            </a:r>
            <a:r>
              <a:rPr lang="zh-CN" altLang="en-US" dirty="0"/>
              <a:t>时，上式等于</a:t>
            </a:r>
          </a:p>
          <a:p>
            <a:pPr lvl="4">
              <a:lnSpc>
                <a:spcPct val="120000"/>
              </a:lnSpc>
            </a:pPr>
            <a:endParaRPr lang="zh-CN" altLang="en-US" dirty="0"/>
          </a:p>
          <a:p>
            <a:pPr>
              <a:lnSpc>
                <a:spcPct val="170000"/>
              </a:lnSpc>
            </a:pPr>
            <a:r>
              <a:rPr lang="zh-CN" altLang="en-US" dirty="0" smtClean="0"/>
              <a:t>若</a:t>
            </a:r>
            <a:r>
              <a:rPr lang="zh-CN" altLang="en-US" dirty="0"/>
              <a:t>因</a:t>
            </a:r>
            <a:r>
              <a:rPr lang="en-US" altLang="zh-CN" i="1" dirty="0"/>
              <a:t>f</a:t>
            </a:r>
            <a:r>
              <a:rPr lang="en-US" altLang="zh-CN" baseline="-25000" dirty="0"/>
              <a:t>0</a:t>
            </a:r>
            <a:r>
              <a:rPr lang="zh-CN" altLang="en-US" dirty="0"/>
              <a:t>很大而使</a:t>
            </a:r>
            <a:r>
              <a:rPr lang="en-US" altLang="zh-CN" dirty="0"/>
              <a:t>(1/4</a:t>
            </a:r>
            <a:r>
              <a:rPr lang="en-US" altLang="zh-CN" dirty="0">
                <a:sym typeface="Symbol" pitchFamily="18" charset="2"/>
              </a:rPr>
              <a:t></a:t>
            </a:r>
            <a:r>
              <a:rPr lang="en-US" altLang="zh-CN" i="1" dirty="0"/>
              <a:t>f</a:t>
            </a:r>
            <a:r>
              <a:rPr lang="en-US" altLang="zh-CN" baseline="-25000" dirty="0"/>
              <a:t>0</a:t>
            </a:r>
            <a:r>
              <a:rPr lang="en-US" altLang="zh-CN" dirty="0"/>
              <a:t>)</a:t>
            </a:r>
            <a:r>
              <a:rPr lang="zh-CN" altLang="en-US" dirty="0" smtClean="0"/>
              <a:t>可以忽略，则最后得到</a:t>
            </a:r>
            <a:endParaRPr lang="zh-CN" altLang="en-US" dirty="0"/>
          </a:p>
        </p:txBody>
      </p:sp>
      <p:sp>
        <p:nvSpPr>
          <p:cNvPr id="10" name="灯片编号占位符 5"/>
          <p:cNvSpPr>
            <a:spLocks noGrp="1"/>
          </p:cNvSpPr>
          <p:nvPr>
            <p:ph type="sldNum" sz="quarter" idx="12"/>
          </p:nvPr>
        </p:nvSpPr>
        <p:spPr/>
        <p:txBody>
          <a:bodyPr/>
          <a:lstStyle/>
          <a:p>
            <a:fld id="{AF3BE3D5-E684-4AAE-A023-E8CFC40C01E6}" type="slidenum">
              <a:rPr lang="en-US" altLang="zh-CN" smtClean="0"/>
              <a:pPr/>
              <a:t>72</a:t>
            </a:fld>
            <a:endParaRPr lang="en-US" altLang="zh-CN"/>
          </a:p>
        </p:txBody>
      </p:sp>
      <p:sp>
        <p:nvSpPr>
          <p:cNvPr id="86021" name="Rectangle 5"/>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6020" name="Object 4"/>
          <p:cNvGraphicFramePr>
            <a:graphicFrameLocks noChangeAspect="1"/>
          </p:cNvGraphicFramePr>
          <p:nvPr/>
        </p:nvGraphicFramePr>
        <p:xfrm>
          <a:off x="755576" y="1700808"/>
          <a:ext cx="7742237" cy="1401763"/>
        </p:xfrm>
        <a:graphic>
          <a:graphicData uri="http://schemas.openxmlformats.org/presentationml/2006/ole">
            <mc:AlternateContent xmlns:mc="http://schemas.openxmlformats.org/markup-compatibility/2006">
              <mc:Choice xmlns:v="urn:schemas-microsoft-com:vml" Requires="v">
                <p:oleObj spid="_x0000_s284836" name="公式" r:id="rId3" imgW="4368800" imgH="787400" progId="Equation.3">
                  <p:embed/>
                </p:oleObj>
              </mc:Choice>
              <mc:Fallback>
                <p:oleObj name="公式" r:id="rId3" imgW="4368800" imgH="787400" progId="Equation.3">
                  <p:embed/>
                  <p:pic>
                    <p:nvPicPr>
                      <p:cNvPr id="0" name="Picture 1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1700808"/>
                        <a:ext cx="7742237" cy="1401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23" name="Rectangle 7"/>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6022" name="Object 6"/>
          <p:cNvGraphicFramePr>
            <a:graphicFrameLocks noChangeAspect="1"/>
          </p:cNvGraphicFramePr>
          <p:nvPr>
            <p:extLst>
              <p:ext uri="{D42A27DB-BD31-4B8C-83A1-F6EECF244321}">
                <p14:modId xmlns:p14="http://schemas.microsoft.com/office/powerpoint/2010/main" val="1540369890"/>
              </p:ext>
            </p:extLst>
          </p:nvPr>
        </p:nvGraphicFramePr>
        <p:xfrm>
          <a:off x="539552" y="3501008"/>
          <a:ext cx="7921625" cy="795338"/>
        </p:xfrm>
        <a:graphic>
          <a:graphicData uri="http://schemas.openxmlformats.org/presentationml/2006/ole">
            <mc:AlternateContent xmlns:mc="http://schemas.openxmlformats.org/markup-compatibility/2006">
              <mc:Choice xmlns:v="urn:schemas-microsoft-com:vml" Requires="v">
                <p:oleObj spid="_x0000_s284837" name="公式" r:id="rId5" imgW="4457700" imgH="444500" progId="Equation.3">
                  <p:embed/>
                </p:oleObj>
              </mc:Choice>
              <mc:Fallback>
                <p:oleObj name="公式" r:id="rId5" imgW="4457700" imgH="444500" progId="Equation.3">
                  <p:embed/>
                  <p:pic>
                    <p:nvPicPr>
                      <p:cNvPr id="0" name="Picture 10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552" y="3501008"/>
                        <a:ext cx="7921625" cy="795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25" name="Rectangle 9"/>
          <p:cNvSpPr>
            <a:spLocks noChangeArrowheads="1"/>
          </p:cNvSpPr>
          <p:nvPr/>
        </p:nvSpPr>
        <p:spPr bwMode="auto">
          <a:xfrm>
            <a:off x="0" y="27955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6024" name="Object 8"/>
          <p:cNvGraphicFramePr>
            <a:graphicFrameLocks noChangeAspect="1"/>
          </p:cNvGraphicFramePr>
          <p:nvPr/>
        </p:nvGraphicFramePr>
        <p:xfrm>
          <a:off x="1547664" y="4730402"/>
          <a:ext cx="5098926" cy="2127598"/>
        </p:xfrm>
        <a:graphic>
          <a:graphicData uri="http://schemas.openxmlformats.org/presentationml/2006/ole">
            <mc:AlternateContent xmlns:mc="http://schemas.openxmlformats.org/markup-compatibility/2006">
              <mc:Choice xmlns:v="urn:schemas-microsoft-com:vml" Requires="v">
                <p:oleObj spid="_x0000_s284838" name="Equation" r:id="rId7" imgW="2882880" imgH="1269720" progId="Equation.DSMT4">
                  <p:embed/>
                </p:oleObj>
              </mc:Choice>
              <mc:Fallback>
                <p:oleObj name="Equation" r:id="rId7" imgW="2882880" imgH="1269720" progId="Equation.DSMT4">
                  <p:embed/>
                  <p:pic>
                    <p:nvPicPr>
                      <p:cNvPr id="0" name="Picture 10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664" y="4730402"/>
                        <a:ext cx="5098926" cy="21275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2" name="直接连接符 11"/>
          <p:cNvCxnSpPr/>
          <p:nvPr/>
        </p:nvCxnSpPr>
        <p:spPr>
          <a:xfrm>
            <a:off x="7020272" y="3645024"/>
            <a:ext cx="1224136" cy="432048"/>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直接连接符 14"/>
          <p:cNvCxnSpPr/>
          <p:nvPr/>
        </p:nvCxnSpPr>
        <p:spPr>
          <a:xfrm>
            <a:off x="7020272" y="2492896"/>
            <a:ext cx="1224136" cy="432048"/>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0164938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6019">
                                            <p:txEl>
                                              <p:pRg st="3" end="3"/>
                                            </p:txEl>
                                          </p:spTgt>
                                        </p:tgtEl>
                                        <p:attrNameLst>
                                          <p:attrName>style.visibility</p:attrName>
                                        </p:attrNameLst>
                                      </p:cBhvr>
                                      <p:to>
                                        <p:strVal val="visible"/>
                                      </p:to>
                                    </p:set>
                                    <p:anim calcmode="lin" valueType="num">
                                      <p:cBhvr additive="base">
                                        <p:cTn id="7" dur="500" fill="hold"/>
                                        <p:tgtEl>
                                          <p:spTgt spid="8601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019">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6022"/>
                                        </p:tgtEl>
                                        <p:attrNameLst>
                                          <p:attrName>style.visibility</p:attrName>
                                        </p:attrNameLst>
                                      </p:cBhvr>
                                      <p:to>
                                        <p:strVal val="visible"/>
                                      </p:to>
                                    </p:set>
                                    <p:anim calcmode="lin" valueType="num">
                                      <p:cBhvr additive="base">
                                        <p:cTn id="11" dur="500" fill="hold"/>
                                        <p:tgtEl>
                                          <p:spTgt spid="86022"/>
                                        </p:tgtEl>
                                        <p:attrNameLst>
                                          <p:attrName>ppt_x</p:attrName>
                                        </p:attrNameLst>
                                      </p:cBhvr>
                                      <p:tavLst>
                                        <p:tav tm="0">
                                          <p:val>
                                            <p:strVal val="#ppt_x"/>
                                          </p:val>
                                        </p:tav>
                                        <p:tav tm="100000">
                                          <p:val>
                                            <p:strVal val="#ppt_x"/>
                                          </p:val>
                                        </p:tav>
                                      </p:tavLst>
                                    </p:anim>
                                    <p:anim calcmode="lin" valueType="num">
                                      <p:cBhvr additive="base">
                                        <p:cTn id="12" dur="500" fill="hold"/>
                                        <p:tgtEl>
                                          <p:spTgt spid="8602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6019">
                                            <p:txEl>
                                              <p:pRg st="5" end="5"/>
                                            </p:txEl>
                                          </p:spTgt>
                                        </p:tgtEl>
                                        <p:attrNameLst>
                                          <p:attrName>style.visibility</p:attrName>
                                        </p:attrNameLst>
                                      </p:cBhvr>
                                      <p:to>
                                        <p:strVal val="visible"/>
                                      </p:to>
                                    </p:set>
                                    <p:anim calcmode="lin" valueType="num">
                                      <p:cBhvr additive="base">
                                        <p:cTn id="17" dur="500" fill="hold"/>
                                        <p:tgtEl>
                                          <p:spTgt spid="86019">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6019">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6024"/>
                                        </p:tgtEl>
                                        <p:attrNameLst>
                                          <p:attrName>style.visibility</p:attrName>
                                        </p:attrNameLst>
                                      </p:cBhvr>
                                      <p:to>
                                        <p:strVal val="visible"/>
                                      </p:to>
                                    </p:set>
                                    <p:anim calcmode="lin" valueType="num">
                                      <p:cBhvr additive="base">
                                        <p:cTn id="21" dur="500" fill="hold"/>
                                        <p:tgtEl>
                                          <p:spTgt spid="86024"/>
                                        </p:tgtEl>
                                        <p:attrNameLst>
                                          <p:attrName>ppt_x</p:attrName>
                                        </p:attrNameLst>
                                      </p:cBhvr>
                                      <p:tavLst>
                                        <p:tav tm="0">
                                          <p:val>
                                            <p:strVal val="#ppt_x"/>
                                          </p:val>
                                        </p:tav>
                                        <p:tav tm="100000">
                                          <p:val>
                                            <p:strVal val="#ppt_x"/>
                                          </p:val>
                                        </p:tav>
                                      </p:tavLst>
                                    </p:anim>
                                    <p:anim calcmode="lin" valueType="num">
                                      <p:cBhvr additive="base">
                                        <p:cTn id="22" dur="500" fill="hold"/>
                                        <p:tgtEl>
                                          <p:spTgt spid="86024"/>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2" presetClass="entr" presetSubtype="4"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ppt_x"/>
                                          </p:val>
                                        </p:tav>
                                        <p:tav tm="100000">
                                          <p:val>
                                            <p:strVal val="#ppt_x"/>
                                          </p:val>
                                        </p:tav>
                                      </p:tavLst>
                                    </p:anim>
                                    <p:anim calcmode="lin" valueType="num">
                                      <p:cBhvr additive="base">
                                        <p:cTn id="3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2417799" y="1528616"/>
            <a:ext cx="4591050" cy="5121858"/>
            <a:chOff x="5970" y="5835"/>
            <a:chExt cx="3975" cy="4815"/>
          </a:xfrm>
        </p:grpSpPr>
        <p:pic>
          <p:nvPicPr>
            <p:cNvPr id="87047" name="Picture 7" descr="图8"/>
            <p:cNvPicPr>
              <a:picLocks noChangeAspect="1" noChangeArrowheads="1"/>
            </p:cNvPicPr>
            <p:nvPr/>
          </p:nvPicPr>
          <p:blipFill>
            <a:blip r:embed="rId2" cstate="print"/>
            <a:srcRect/>
            <a:stretch>
              <a:fillRect/>
            </a:stretch>
          </p:blipFill>
          <p:spPr bwMode="auto">
            <a:xfrm>
              <a:off x="5970" y="5835"/>
              <a:ext cx="3975" cy="4815"/>
            </a:xfrm>
            <a:prstGeom prst="rect">
              <a:avLst/>
            </a:prstGeom>
            <a:noFill/>
            <a:ln w="9525">
              <a:noFill/>
              <a:miter lim="800000"/>
              <a:headEnd/>
              <a:tailEnd/>
            </a:ln>
          </p:spPr>
        </p:pic>
        <p:sp>
          <p:nvSpPr>
            <p:cNvPr id="87048" name="Text Box 8"/>
            <p:cNvSpPr txBox="1">
              <a:spLocks noChangeArrowheads="1"/>
            </p:cNvSpPr>
            <p:nvPr/>
          </p:nvSpPr>
          <p:spPr bwMode="auto">
            <a:xfrm>
              <a:off x="7336" y="7236"/>
              <a:ext cx="1772" cy="450"/>
            </a:xfrm>
            <a:prstGeom prst="rect">
              <a:avLst/>
            </a:prstGeom>
            <a:solidFill>
              <a:srgbClr val="FFFFFF"/>
            </a:solidFill>
            <a:ln w="9525">
              <a:noFill/>
              <a:miter lim="800000"/>
              <a:headEnd/>
              <a:tailEnd/>
            </a:ln>
          </p:spPr>
          <p:txBody>
            <a:bodyPr/>
            <a:lstStyle/>
            <a:p>
              <a:pPr algn="ctr"/>
              <a:r>
                <a:rPr lang="en-US" altLang="zh-CN">
                  <a:latin typeface="Times New Roman" pitchFamily="18" charset="0"/>
                </a:rPr>
                <a:t>(</a:t>
              </a:r>
              <a:r>
                <a:rPr lang="en-US" altLang="zh-CN" i="1">
                  <a:latin typeface="Times New Roman" pitchFamily="18" charset="0"/>
                </a:rPr>
                <a:t>a</a:t>
              </a:r>
              <a:r>
                <a:rPr lang="en-US" altLang="zh-CN">
                  <a:latin typeface="Times New Roman" pitchFamily="18" charset="0"/>
                </a:rPr>
                <a:t>) </a:t>
              </a:r>
              <a:r>
                <a:rPr lang="zh-CN" altLang="en-US">
                  <a:latin typeface="Times New Roman" pitchFamily="18" charset="0"/>
                </a:rPr>
                <a:t>信号波形</a:t>
              </a:r>
              <a:endParaRPr lang="zh-CN" altLang="en-US" sz="3600"/>
            </a:p>
          </p:txBody>
        </p:sp>
        <p:sp>
          <p:nvSpPr>
            <p:cNvPr id="87049" name="Text Box 9"/>
            <p:cNvSpPr txBox="1">
              <a:spLocks noChangeArrowheads="1"/>
            </p:cNvSpPr>
            <p:nvPr/>
          </p:nvSpPr>
          <p:spPr bwMode="auto">
            <a:xfrm>
              <a:off x="7322" y="8526"/>
              <a:ext cx="1772" cy="375"/>
            </a:xfrm>
            <a:prstGeom prst="rect">
              <a:avLst/>
            </a:prstGeom>
            <a:solidFill>
              <a:srgbClr val="FFFFFF"/>
            </a:solidFill>
            <a:ln w="9525">
              <a:noFill/>
              <a:miter lim="800000"/>
              <a:headEnd/>
              <a:tailEnd/>
            </a:ln>
          </p:spPr>
          <p:txBody>
            <a:bodyPr/>
            <a:lstStyle/>
            <a:p>
              <a:pPr algn="ctr"/>
              <a:r>
                <a:rPr lang="en-US" altLang="zh-CN">
                  <a:latin typeface="Times New Roman" pitchFamily="18" charset="0"/>
                </a:rPr>
                <a:t>(</a:t>
              </a:r>
              <a:r>
                <a:rPr lang="en-US" altLang="zh-CN" i="1">
                  <a:latin typeface="Times New Roman" pitchFamily="18" charset="0"/>
                </a:rPr>
                <a:t>b</a:t>
              </a:r>
              <a:r>
                <a:rPr lang="en-US" altLang="zh-CN">
                  <a:latin typeface="Times New Roman" pitchFamily="18" charset="0"/>
                </a:rPr>
                <a:t>) </a:t>
              </a:r>
              <a:r>
                <a:rPr lang="zh-CN" altLang="en-US">
                  <a:latin typeface="Times New Roman" pitchFamily="18" charset="0"/>
                </a:rPr>
                <a:t>冲激响应</a:t>
              </a:r>
              <a:endParaRPr lang="zh-CN" altLang="en-US" sz="3600"/>
            </a:p>
          </p:txBody>
        </p:sp>
        <p:sp>
          <p:nvSpPr>
            <p:cNvPr id="87050" name="Text Box 10"/>
            <p:cNvSpPr txBox="1">
              <a:spLocks noChangeArrowheads="1"/>
            </p:cNvSpPr>
            <p:nvPr/>
          </p:nvSpPr>
          <p:spPr bwMode="auto">
            <a:xfrm>
              <a:off x="8147" y="10262"/>
              <a:ext cx="1772" cy="375"/>
            </a:xfrm>
            <a:prstGeom prst="rect">
              <a:avLst/>
            </a:prstGeom>
            <a:solidFill>
              <a:srgbClr val="FFFFFF"/>
            </a:solidFill>
            <a:ln w="9525">
              <a:noFill/>
              <a:miter lim="800000"/>
              <a:headEnd/>
              <a:tailEnd/>
            </a:ln>
          </p:spPr>
          <p:txBody>
            <a:bodyPr/>
            <a:lstStyle/>
            <a:p>
              <a:pPr algn="ctr"/>
              <a:r>
                <a:rPr lang="en-US" altLang="zh-CN" dirty="0">
                  <a:latin typeface="Times New Roman" pitchFamily="18" charset="0"/>
                </a:rPr>
                <a:t>(</a:t>
              </a:r>
              <a:r>
                <a:rPr lang="en-US" altLang="zh-CN" i="1" dirty="0">
                  <a:latin typeface="Times New Roman" pitchFamily="18" charset="0"/>
                </a:rPr>
                <a:t>c</a:t>
              </a:r>
              <a:r>
                <a:rPr lang="en-US" altLang="zh-CN" dirty="0">
                  <a:latin typeface="Times New Roman" pitchFamily="18" charset="0"/>
                </a:rPr>
                <a:t>) </a:t>
              </a:r>
              <a:r>
                <a:rPr lang="zh-CN" altLang="en-US" dirty="0">
                  <a:latin typeface="Times New Roman" pitchFamily="18" charset="0"/>
                </a:rPr>
                <a:t>输出波形</a:t>
              </a:r>
              <a:endParaRPr lang="zh-CN" altLang="en-US" sz="3600" dirty="0"/>
            </a:p>
          </p:txBody>
        </p:sp>
        <p:sp>
          <p:nvSpPr>
            <p:cNvPr id="87051" name="Text Box 11"/>
            <p:cNvSpPr txBox="1">
              <a:spLocks noChangeArrowheads="1"/>
            </p:cNvSpPr>
            <p:nvPr/>
          </p:nvSpPr>
          <p:spPr bwMode="auto">
            <a:xfrm>
              <a:off x="7754" y="6690"/>
              <a:ext cx="540" cy="375"/>
            </a:xfrm>
            <a:prstGeom prst="rect">
              <a:avLst/>
            </a:prstGeom>
            <a:noFill/>
            <a:ln w="9525">
              <a:noFill/>
              <a:miter lim="800000"/>
              <a:headEnd/>
              <a:tailEnd/>
            </a:ln>
          </p:spPr>
          <p:txBody>
            <a:bodyPr tIns="10800"/>
            <a:lstStyle/>
            <a:p>
              <a:pPr algn="just"/>
              <a:r>
                <a:rPr lang="en-US" altLang="zh-CN" sz="1600">
                  <a:latin typeface="Times New Roman" pitchFamily="18" charset="0"/>
                </a:rPr>
                <a:t>T</a:t>
              </a:r>
              <a:r>
                <a:rPr lang="en-US" altLang="zh-CN" sz="2000" baseline="-25000">
                  <a:latin typeface="Times New Roman" pitchFamily="18" charset="0"/>
                </a:rPr>
                <a:t>s</a:t>
              </a:r>
              <a:endParaRPr lang="en-US" altLang="zh-CN" sz="4000"/>
            </a:p>
          </p:txBody>
        </p:sp>
        <p:sp>
          <p:nvSpPr>
            <p:cNvPr id="87052" name="Text Box 12"/>
            <p:cNvSpPr txBox="1">
              <a:spLocks noChangeArrowheads="1"/>
            </p:cNvSpPr>
            <p:nvPr/>
          </p:nvSpPr>
          <p:spPr bwMode="auto">
            <a:xfrm>
              <a:off x="7770" y="8010"/>
              <a:ext cx="540" cy="375"/>
            </a:xfrm>
            <a:prstGeom prst="rect">
              <a:avLst/>
            </a:prstGeom>
            <a:noFill/>
            <a:ln w="9525">
              <a:noFill/>
              <a:miter lim="800000"/>
              <a:headEnd/>
              <a:tailEnd/>
            </a:ln>
          </p:spPr>
          <p:txBody>
            <a:bodyPr tIns="10800"/>
            <a:lstStyle/>
            <a:p>
              <a:pPr algn="just"/>
              <a:r>
                <a:rPr lang="en-US" altLang="zh-CN" sz="1600">
                  <a:latin typeface="Times New Roman" pitchFamily="18" charset="0"/>
                </a:rPr>
                <a:t>T</a:t>
              </a:r>
              <a:r>
                <a:rPr lang="en-US" altLang="zh-CN" sz="2000" baseline="-25000">
                  <a:latin typeface="Times New Roman" pitchFamily="18" charset="0"/>
                </a:rPr>
                <a:t>s</a:t>
              </a:r>
              <a:endParaRPr lang="en-US" altLang="zh-CN" sz="4000"/>
            </a:p>
          </p:txBody>
        </p:sp>
        <p:sp>
          <p:nvSpPr>
            <p:cNvPr id="87053" name="Text Box 13"/>
            <p:cNvSpPr txBox="1">
              <a:spLocks noChangeArrowheads="1"/>
            </p:cNvSpPr>
            <p:nvPr/>
          </p:nvSpPr>
          <p:spPr bwMode="auto">
            <a:xfrm>
              <a:off x="7260" y="9930"/>
              <a:ext cx="540" cy="375"/>
            </a:xfrm>
            <a:prstGeom prst="rect">
              <a:avLst/>
            </a:prstGeom>
            <a:noFill/>
            <a:ln w="9525">
              <a:noFill/>
              <a:miter lim="800000"/>
              <a:headEnd/>
              <a:tailEnd/>
            </a:ln>
          </p:spPr>
          <p:txBody>
            <a:bodyPr tIns="10800"/>
            <a:lstStyle/>
            <a:p>
              <a:pPr algn="just"/>
              <a:r>
                <a:rPr lang="en-US" altLang="zh-CN" sz="1600">
                  <a:latin typeface="Times New Roman" pitchFamily="18" charset="0"/>
                </a:rPr>
                <a:t>T</a:t>
              </a:r>
              <a:r>
                <a:rPr lang="en-US" altLang="zh-CN" sz="2400" baseline="-25000">
                  <a:latin typeface="Times New Roman" pitchFamily="18" charset="0"/>
                </a:rPr>
                <a:t>s</a:t>
              </a:r>
              <a:endParaRPr lang="en-US" altLang="zh-CN" sz="4000"/>
            </a:p>
          </p:txBody>
        </p:sp>
        <p:sp>
          <p:nvSpPr>
            <p:cNvPr id="87054" name="Text Box 14"/>
            <p:cNvSpPr txBox="1">
              <a:spLocks noChangeArrowheads="1"/>
            </p:cNvSpPr>
            <p:nvPr/>
          </p:nvSpPr>
          <p:spPr bwMode="auto">
            <a:xfrm>
              <a:off x="8776" y="9405"/>
              <a:ext cx="540" cy="375"/>
            </a:xfrm>
            <a:prstGeom prst="rect">
              <a:avLst/>
            </a:prstGeom>
            <a:noFill/>
            <a:ln w="9525">
              <a:noFill/>
              <a:miter lim="800000"/>
              <a:headEnd/>
              <a:tailEnd/>
            </a:ln>
          </p:spPr>
          <p:txBody>
            <a:bodyPr tIns="10800"/>
            <a:lstStyle/>
            <a:p>
              <a:pPr algn="just"/>
              <a:r>
                <a:rPr lang="en-US" altLang="zh-CN" sz="1600">
                  <a:latin typeface="Times New Roman" pitchFamily="18" charset="0"/>
                </a:rPr>
                <a:t>2T</a:t>
              </a:r>
              <a:r>
                <a:rPr lang="en-US" altLang="zh-CN" sz="2000" baseline="-25000">
                  <a:latin typeface="Times New Roman" pitchFamily="18" charset="0"/>
                </a:rPr>
                <a:t>s</a:t>
              </a:r>
              <a:endParaRPr lang="en-US" altLang="zh-CN" sz="4000"/>
            </a:p>
          </p:txBody>
        </p:sp>
      </p:grpSp>
      <p:sp>
        <p:nvSpPr>
          <p:cNvPr id="87042" name="Rectangle 2"/>
          <p:cNvSpPr>
            <a:spLocks noGrp="1" noChangeArrowheads="1"/>
          </p:cNvSpPr>
          <p:nvPr>
            <p:ph type="title"/>
          </p:nvPr>
        </p:nvSpPr>
        <p:spPr/>
        <p:txBody>
          <a:bodyPr/>
          <a:lstStyle/>
          <a:p>
            <a:endParaRPr lang="zh-CN" altLang="en-US" dirty="0"/>
          </a:p>
        </p:txBody>
      </p:sp>
      <p:sp>
        <p:nvSpPr>
          <p:cNvPr id="87043" name="Rectangle 3"/>
          <p:cNvSpPr>
            <a:spLocks noGrp="1" noChangeArrowheads="1"/>
          </p:cNvSpPr>
          <p:nvPr>
            <p:ph type="body" idx="1"/>
          </p:nvPr>
        </p:nvSpPr>
        <p:spPr/>
        <p:txBody>
          <a:bodyPr/>
          <a:lstStyle/>
          <a:p>
            <a:r>
              <a:rPr lang="zh-CN" altLang="en-US" dirty="0" smtClean="0"/>
              <a:t>按上式画出的曲线示于下图中。</a:t>
            </a:r>
            <a:endParaRPr lang="zh-CN" altLang="en-US" dirty="0"/>
          </a:p>
        </p:txBody>
      </p:sp>
      <p:sp>
        <p:nvSpPr>
          <p:cNvPr id="13" name="灯片编号占位符 5"/>
          <p:cNvSpPr>
            <a:spLocks noGrp="1"/>
          </p:cNvSpPr>
          <p:nvPr>
            <p:ph type="sldNum" sz="quarter" idx="12"/>
          </p:nvPr>
        </p:nvSpPr>
        <p:spPr/>
        <p:txBody>
          <a:bodyPr/>
          <a:lstStyle/>
          <a:p>
            <a:fld id="{101F41D3-EF6E-40FF-904F-80189F6B0305}" type="slidenum">
              <a:rPr lang="en-US" altLang="zh-CN" smtClean="0"/>
              <a:pPr/>
              <a:t>73</a:t>
            </a:fld>
            <a:endParaRPr lang="en-US" altLang="zh-CN"/>
          </a:p>
        </p:txBody>
      </p:sp>
    </p:spTree>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r>
              <a:rPr lang="zh-CN" altLang="en-US" dirty="0">
                <a:solidFill>
                  <a:srgbClr val="0000FF"/>
                </a:solidFill>
              </a:rPr>
              <a:t>匹配滤波器接收电路的</a:t>
            </a:r>
            <a:r>
              <a:rPr lang="zh-CN" altLang="en-US" dirty="0" smtClean="0">
                <a:solidFill>
                  <a:srgbClr val="0000FF"/>
                </a:solidFill>
              </a:rPr>
              <a:t>构成</a:t>
            </a:r>
            <a:endParaRPr lang="zh-CN" altLang="en-US" dirty="0">
              <a:solidFill>
                <a:srgbClr val="0000FF"/>
              </a:solidFill>
            </a:endParaRPr>
          </a:p>
        </p:txBody>
      </p:sp>
      <p:sp>
        <p:nvSpPr>
          <p:cNvPr id="88067" name="Rectangle 3"/>
          <p:cNvSpPr>
            <a:spLocks noGrp="1" noChangeArrowheads="1"/>
          </p:cNvSpPr>
          <p:nvPr>
            <p:ph type="body" idx="1"/>
          </p:nvPr>
        </p:nvSpPr>
        <p:spPr>
          <a:xfrm>
            <a:off x="539552" y="1196752"/>
            <a:ext cx="8064896" cy="5256584"/>
          </a:xfrm>
        </p:spPr>
        <p:txBody>
          <a:bodyPr>
            <a:normAutofit fontScale="85000" lnSpcReduction="20000"/>
          </a:bodyPr>
          <a:lstStyle/>
          <a:p>
            <a:r>
              <a:rPr lang="zh-CN" altLang="en-US" dirty="0" smtClean="0"/>
              <a:t>对于二进制确知信号，使用匹配滤波器构成的接收电路方框图示于下图中。</a:t>
            </a:r>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r>
              <a:rPr lang="zh-CN" altLang="en-US" dirty="0" smtClean="0"/>
              <a:t>图中有</a:t>
            </a:r>
            <a:r>
              <a:rPr lang="zh-CN" altLang="en-US" dirty="0" smtClean="0">
                <a:solidFill>
                  <a:srgbClr val="0000FF"/>
                </a:solidFill>
              </a:rPr>
              <a:t>两个匹配滤波器</a:t>
            </a:r>
            <a:r>
              <a:rPr lang="zh-CN" altLang="en-US" dirty="0" smtClean="0"/>
              <a:t>，分别</a:t>
            </a:r>
            <a:r>
              <a:rPr lang="zh-CN" altLang="en-US" dirty="0" smtClean="0">
                <a:solidFill>
                  <a:srgbClr val="0000FF"/>
                </a:solidFill>
              </a:rPr>
              <a:t>匹配于两种信号码元</a:t>
            </a:r>
            <a:r>
              <a:rPr lang="zh-CN" altLang="en-US" dirty="0" smtClean="0"/>
              <a:t>。在抽样时刻对抽样值进行比较判决。哪个匹配滤波器的输出抽样值更大，就判决那个为输出。</a:t>
            </a:r>
            <a:endParaRPr lang="en-US" altLang="zh-CN" dirty="0" smtClean="0"/>
          </a:p>
          <a:p>
            <a:r>
              <a:rPr lang="zh-CN" altLang="en-US" dirty="0" smtClean="0"/>
              <a:t>若此二进制信号的先验概率相等，则此方框图能给出最小的总误码率。</a:t>
            </a:r>
            <a:endParaRPr lang="zh-CN" altLang="en-US" dirty="0"/>
          </a:p>
        </p:txBody>
      </p:sp>
      <p:sp>
        <p:nvSpPr>
          <p:cNvPr id="28" name="灯片编号占位符 5"/>
          <p:cNvSpPr>
            <a:spLocks noGrp="1"/>
          </p:cNvSpPr>
          <p:nvPr>
            <p:ph type="sldNum" sz="quarter" idx="12"/>
          </p:nvPr>
        </p:nvSpPr>
        <p:spPr/>
        <p:txBody>
          <a:bodyPr/>
          <a:lstStyle/>
          <a:p>
            <a:fld id="{F0D12819-DFA1-4BF5-9F4C-02A368FAE854}" type="slidenum">
              <a:rPr lang="en-US" altLang="zh-CN" smtClean="0"/>
              <a:pPr/>
              <a:t>74</a:t>
            </a:fld>
            <a:endParaRPr lang="en-US" altLang="zh-CN"/>
          </a:p>
        </p:txBody>
      </p:sp>
      <p:grpSp>
        <p:nvGrpSpPr>
          <p:cNvPr id="2" name="Group 4"/>
          <p:cNvGrpSpPr>
            <a:grpSpLocks/>
          </p:cNvGrpSpPr>
          <p:nvPr/>
        </p:nvGrpSpPr>
        <p:grpSpPr bwMode="auto">
          <a:xfrm>
            <a:off x="1331640" y="1988840"/>
            <a:ext cx="6524625" cy="2428875"/>
            <a:chOff x="2380" y="2175"/>
            <a:chExt cx="6800" cy="2184"/>
          </a:xfrm>
        </p:grpSpPr>
        <p:grpSp>
          <p:nvGrpSpPr>
            <p:cNvPr id="3" name="Group 5"/>
            <p:cNvGrpSpPr>
              <a:grpSpLocks/>
            </p:cNvGrpSpPr>
            <p:nvPr/>
          </p:nvGrpSpPr>
          <p:grpSpPr bwMode="auto">
            <a:xfrm>
              <a:off x="2548" y="2175"/>
              <a:ext cx="6300" cy="2184"/>
              <a:chOff x="3060" y="5028"/>
              <a:chExt cx="6300" cy="2184"/>
            </a:xfrm>
          </p:grpSpPr>
          <p:sp>
            <p:nvSpPr>
              <p:cNvPr id="88070" name="Text Box 6"/>
              <p:cNvSpPr txBox="1">
                <a:spLocks noChangeArrowheads="1"/>
              </p:cNvSpPr>
              <p:nvPr/>
            </p:nvSpPr>
            <p:spPr bwMode="auto">
              <a:xfrm>
                <a:off x="4500" y="5028"/>
                <a:ext cx="1620" cy="468"/>
              </a:xfrm>
              <a:prstGeom prst="rect">
                <a:avLst/>
              </a:prstGeom>
              <a:solidFill>
                <a:srgbClr val="FFFFFF"/>
              </a:solidFill>
              <a:ln w="28575">
                <a:solidFill>
                  <a:srgbClr val="00CC00"/>
                </a:solidFill>
                <a:miter lim="800000"/>
                <a:headEnd/>
                <a:tailEnd/>
              </a:ln>
            </p:spPr>
            <p:txBody>
              <a:bodyPr/>
              <a:lstStyle/>
              <a:p>
                <a:pPr algn="ctr"/>
                <a:r>
                  <a:rPr lang="zh-CN" altLang="en-US" b="1">
                    <a:latin typeface="Times New Roman" pitchFamily="18" charset="0"/>
                  </a:rPr>
                  <a:t>匹配滤波器</a:t>
                </a:r>
                <a:r>
                  <a:rPr lang="en-US" altLang="zh-CN" b="1">
                    <a:latin typeface="Times New Roman" pitchFamily="18" charset="0"/>
                  </a:rPr>
                  <a:t>1</a:t>
                </a:r>
                <a:endParaRPr lang="en-US" altLang="zh-CN" sz="3200" b="1"/>
              </a:p>
            </p:txBody>
          </p:sp>
          <p:sp>
            <p:nvSpPr>
              <p:cNvPr id="88071" name="Text Box 7"/>
              <p:cNvSpPr txBox="1">
                <a:spLocks noChangeArrowheads="1"/>
              </p:cNvSpPr>
              <p:nvPr/>
            </p:nvSpPr>
            <p:spPr bwMode="auto">
              <a:xfrm>
                <a:off x="4500" y="6120"/>
                <a:ext cx="1620" cy="468"/>
              </a:xfrm>
              <a:prstGeom prst="rect">
                <a:avLst/>
              </a:prstGeom>
              <a:solidFill>
                <a:srgbClr val="FFFFFF"/>
              </a:solidFill>
              <a:ln w="28575">
                <a:solidFill>
                  <a:srgbClr val="00CC00"/>
                </a:solidFill>
                <a:miter lim="800000"/>
                <a:headEnd/>
                <a:tailEnd/>
              </a:ln>
            </p:spPr>
            <p:txBody>
              <a:bodyPr/>
              <a:lstStyle/>
              <a:p>
                <a:pPr algn="ctr"/>
                <a:r>
                  <a:rPr lang="zh-CN" altLang="en-US" b="1">
                    <a:latin typeface="Times New Roman" pitchFamily="18" charset="0"/>
                  </a:rPr>
                  <a:t>匹配滤波器</a:t>
                </a:r>
                <a:r>
                  <a:rPr lang="en-US" altLang="zh-CN" b="1">
                    <a:latin typeface="Times New Roman" pitchFamily="18" charset="0"/>
                  </a:rPr>
                  <a:t>2</a:t>
                </a:r>
                <a:endParaRPr lang="en-US" altLang="zh-CN" sz="3200" b="1"/>
              </a:p>
            </p:txBody>
          </p:sp>
          <p:sp>
            <p:nvSpPr>
              <p:cNvPr id="88072" name="Line 8"/>
              <p:cNvSpPr>
                <a:spLocks noChangeShapeType="1"/>
              </p:cNvSpPr>
              <p:nvPr/>
            </p:nvSpPr>
            <p:spPr bwMode="auto">
              <a:xfrm flipH="1">
                <a:off x="3780" y="5184"/>
                <a:ext cx="720" cy="0"/>
              </a:xfrm>
              <a:prstGeom prst="line">
                <a:avLst/>
              </a:prstGeom>
              <a:noFill/>
              <a:ln w="9525">
                <a:solidFill>
                  <a:srgbClr val="000000"/>
                </a:solidFill>
                <a:round/>
                <a:headEnd type="triangle" w="med" len="med"/>
                <a:tailEnd/>
              </a:ln>
            </p:spPr>
            <p:txBody>
              <a:bodyPr/>
              <a:lstStyle/>
              <a:p>
                <a:endParaRPr lang="zh-CN" altLang="en-US" b="1"/>
              </a:p>
            </p:txBody>
          </p:sp>
          <p:sp>
            <p:nvSpPr>
              <p:cNvPr id="88073" name="Line 9"/>
              <p:cNvSpPr>
                <a:spLocks noChangeShapeType="1"/>
              </p:cNvSpPr>
              <p:nvPr/>
            </p:nvSpPr>
            <p:spPr bwMode="auto">
              <a:xfrm flipH="1">
                <a:off x="3780" y="6432"/>
                <a:ext cx="720" cy="0"/>
              </a:xfrm>
              <a:prstGeom prst="line">
                <a:avLst/>
              </a:prstGeom>
              <a:noFill/>
              <a:ln w="9525">
                <a:solidFill>
                  <a:srgbClr val="000000"/>
                </a:solidFill>
                <a:round/>
                <a:headEnd type="triangle" w="med" len="med"/>
                <a:tailEnd/>
              </a:ln>
            </p:spPr>
            <p:txBody>
              <a:bodyPr/>
              <a:lstStyle/>
              <a:p>
                <a:endParaRPr lang="zh-CN" altLang="en-US" b="1"/>
              </a:p>
            </p:txBody>
          </p:sp>
          <p:sp>
            <p:nvSpPr>
              <p:cNvPr id="88074" name="Line 10"/>
              <p:cNvSpPr>
                <a:spLocks noChangeShapeType="1"/>
              </p:cNvSpPr>
              <p:nvPr/>
            </p:nvSpPr>
            <p:spPr bwMode="auto">
              <a:xfrm flipV="1">
                <a:off x="3780" y="5184"/>
                <a:ext cx="0" cy="1248"/>
              </a:xfrm>
              <a:prstGeom prst="line">
                <a:avLst/>
              </a:prstGeom>
              <a:noFill/>
              <a:ln w="9525">
                <a:solidFill>
                  <a:srgbClr val="000000"/>
                </a:solidFill>
                <a:round/>
                <a:headEnd/>
                <a:tailEnd/>
              </a:ln>
            </p:spPr>
            <p:txBody>
              <a:bodyPr/>
              <a:lstStyle/>
              <a:p>
                <a:endParaRPr lang="zh-CN" altLang="en-US" b="1"/>
              </a:p>
            </p:txBody>
          </p:sp>
          <p:sp>
            <p:nvSpPr>
              <p:cNvPr id="88075" name="Line 11"/>
              <p:cNvSpPr>
                <a:spLocks noChangeShapeType="1"/>
              </p:cNvSpPr>
              <p:nvPr/>
            </p:nvSpPr>
            <p:spPr bwMode="auto">
              <a:xfrm flipH="1">
                <a:off x="3060" y="5808"/>
                <a:ext cx="720" cy="0"/>
              </a:xfrm>
              <a:prstGeom prst="line">
                <a:avLst/>
              </a:prstGeom>
              <a:noFill/>
              <a:ln w="9525">
                <a:solidFill>
                  <a:srgbClr val="000000"/>
                </a:solidFill>
                <a:round/>
                <a:headEnd/>
                <a:tailEnd/>
              </a:ln>
            </p:spPr>
            <p:txBody>
              <a:bodyPr/>
              <a:lstStyle/>
              <a:p>
                <a:endParaRPr lang="zh-CN" altLang="en-US" b="1"/>
              </a:p>
            </p:txBody>
          </p:sp>
          <p:sp>
            <p:nvSpPr>
              <p:cNvPr id="88076" name="Text Box 12"/>
              <p:cNvSpPr txBox="1">
                <a:spLocks noChangeArrowheads="1"/>
              </p:cNvSpPr>
              <p:nvPr/>
            </p:nvSpPr>
            <p:spPr bwMode="auto">
              <a:xfrm>
                <a:off x="6660" y="5028"/>
                <a:ext cx="900" cy="468"/>
              </a:xfrm>
              <a:prstGeom prst="rect">
                <a:avLst/>
              </a:prstGeom>
              <a:solidFill>
                <a:srgbClr val="FFFFFF"/>
              </a:solidFill>
              <a:ln w="9525">
                <a:solidFill>
                  <a:srgbClr val="000000"/>
                </a:solidFill>
                <a:miter lim="800000"/>
                <a:headEnd/>
                <a:tailEnd/>
              </a:ln>
            </p:spPr>
            <p:txBody>
              <a:bodyPr/>
              <a:lstStyle/>
              <a:p>
                <a:pPr algn="ctr"/>
                <a:r>
                  <a:rPr lang="zh-CN" altLang="en-US" sz="2000" b="1">
                    <a:latin typeface="Times New Roman" pitchFamily="18" charset="0"/>
                  </a:rPr>
                  <a:t>抽样</a:t>
                </a:r>
                <a:endParaRPr lang="zh-CN" altLang="en-US" sz="3600" b="1"/>
              </a:p>
            </p:txBody>
          </p:sp>
          <p:sp>
            <p:nvSpPr>
              <p:cNvPr id="88077" name="Text Box 13"/>
              <p:cNvSpPr txBox="1">
                <a:spLocks noChangeArrowheads="1"/>
              </p:cNvSpPr>
              <p:nvPr/>
            </p:nvSpPr>
            <p:spPr bwMode="auto">
              <a:xfrm>
                <a:off x="7920" y="5496"/>
                <a:ext cx="900" cy="624"/>
              </a:xfrm>
              <a:prstGeom prst="rect">
                <a:avLst/>
              </a:prstGeom>
              <a:solidFill>
                <a:srgbClr val="FFFFFF"/>
              </a:solidFill>
              <a:ln w="9525">
                <a:solidFill>
                  <a:srgbClr val="000000"/>
                </a:solidFill>
                <a:miter lim="800000"/>
                <a:headEnd/>
                <a:tailEnd/>
              </a:ln>
            </p:spPr>
            <p:txBody>
              <a:bodyPr lIns="0" tIns="0" rIns="0" bIns="0" anchor="ctr" anchorCtr="1"/>
              <a:lstStyle/>
              <a:p>
                <a:pPr algn="ctr">
                  <a:lnSpc>
                    <a:spcPct val="80000"/>
                  </a:lnSpc>
                </a:pPr>
                <a:r>
                  <a:rPr lang="zh-CN" altLang="en-US" sz="2400" b="1" baseline="-25000">
                    <a:latin typeface="Times New Roman" pitchFamily="18" charset="0"/>
                  </a:rPr>
                  <a:t>比较</a:t>
                </a:r>
              </a:p>
              <a:p>
                <a:pPr algn="ctr">
                  <a:lnSpc>
                    <a:spcPct val="80000"/>
                  </a:lnSpc>
                </a:pPr>
                <a:r>
                  <a:rPr lang="zh-CN" altLang="en-US" sz="2400" b="1" baseline="-25000">
                    <a:latin typeface="Times New Roman" pitchFamily="18" charset="0"/>
                  </a:rPr>
                  <a:t>判决</a:t>
                </a:r>
                <a:endParaRPr lang="zh-CN" altLang="en-US" sz="4000" b="1"/>
              </a:p>
            </p:txBody>
          </p:sp>
          <p:sp>
            <p:nvSpPr>
              <p:cNvPr id="88078" name="Text Box 14"/>
              <p:cNvSpPr txBox="1">
                <a:spLocks noChangeArrowheads="1"/>
              </p:cNvSpPr>
              <p:nvPr/>
            </p:nvSpPr>
            <p:spPr bwMode="auto">
              <a:xfrm>
                <a:off x="6660" y="6120"/>
                <a:ext cx="900" cy="468"/>
              </a:xfrm>
              <a:prstGeom prst="rect">
                <a:avLst/>
              </a:prstGeom>
              <a:solidFill>
                <a:srgbClr val="FFFFFF"/>
              </a:solidFill>
              <a:ln w="9525">
                <a:solidFill>
                  <a:srgbClr val="000000"/>
                </a:solidFill>
                <a:miter lim="800000"/>
                <a:headEnd/>
                <a:tailEnd/>
              </a:ln>
            </p:spPr>
            <p:txBody>
              <a:bodyPr/>
              <a:lstStyle/>
              <a:p>
                <a:pPr algn="ctr"/>
                <a:r>
                  <a:rPr lang="zh-CN" altLang="en-US" sz="2000" b="1">
                    <a:latin typeface="Times New Roman" pitchFamily="18" charset="0"/>
                  </a:rPr>
                  <a:t>抽样</a:t>
                </a:r>
                <a:endParaRPr lang="zh-CN" altLang="en-US" sz="3600" b="1"/>
              </a:p>
            </p:txBody>
          </p:sp>
          <p:sp>
            <p:nvSpPr>
              <p:cNvPr id="88079" name="Line 15"/>
              <p:cNvSpPr>
                <a:spLocks noChangeShapeType="1"/>
              </p:cNvSpPr>
              <p:nvPr/>
            </p:nvSpPr>
            <p:spPr bwMode="auto">
              <a:xfrm>
                <a:off x="6120" y="5184"/>
                <a:ext cx="540" cy="0"/>
              </a:xfrm>
              <a:prstGeom prst="line">
                <a:avLst/>
              </a:prstGeom>
              <a:noFill/>
              <a:ln w="9525">
                <a:solidFill>
                  <a:srgbClr val="000000"/>
                </a:solidFill>
                <a:round/>
                <a:headEnd/>
                <a:tailEnd type="triangle" w="med" len="med"/>
              </a:ln>
            </p:spPr>
            <p:txBody>
              <a:bodyPr/>
              <a:lstStyle/>
              <a:p>
                <a:endParaRPr lang="zh-CN" altLang="en-US" b="1"/>
              </a:p>
            </p:txBody>
          </p:sp>
          <p:sp>
            <p:nvSpPr>
              <p:cNvPr id="88080" name="Line 16"/>
              <p:cNvSpPr>
                <a:spLocks noChangeShapeType="1"/>
              </p:cNvSpPr>
              <p:nvPr/>
            </p:nvSpPr>
            <p:spPr bwMode="auto">
              <a:xfrm>
                <a:off x="6120" y="6432"/>
                <a:ext cx="540" cy="0"/>
              </a:xfrm>
              <a:prstGeom prst="line">
                <a:avLst/>
              </a:prstGeom>
              <a:noFill/>
              <a:ln w="9525">
                <a:solidFill>
                  <a:srgbClr val="000000"/>
                </a:solidFill>
                <a:round/>
                <a:headEnd/>
                <a:tailEnd type="triangle" w="med" len="med"/>
              </a:ln>
            </p:spPr>
            <p:txBody>
              <a:bodyPr/>
              <a:lstStyle/>
              <a:p>
                <a:endParaRPr lang="zh-CN" altLang="en-US" b="1"/>
              </a:p>
            </p:txBody>
          </p:sp>
          <p:sp>
            <p:nvSpPr>
              <p:cNvPr id="88081" name="Line 17"/>
              <p:cNvSpPr>
                <a:spLocks noChangeShapeType="1"/>
              </p:cNvSpPr>
              <p:nvPr/>
            </p:nvSpPr>
            <p:spPr bwMode="auto">
              <a:xfrm>
                <a:off x="7560" y="6432"/>
                <a:ext cx="720" cy="0"/>
              </a:xfrm>
              <a:prstGeom prst="line">
                <a:avLst/>
              </a:prstGeom>
              <a:noFill/>
              <a:ln w="9525">
                <a:solidFill>
                  <a:srgbClr val="000000"/>
                </a:solidFill>
                <a:round/>
                <a:headEnd/>
                <a:tailEnd type="triangle" w="med" len="med"/>
              </a:ln>
            </p:spPr>
            <p:txBody>
              <a:bodyPr/>
              <a:lstStyle/>
              <a:p>
                <a:endParaRPr lang="zh-CN" altLang="en-US" b="1"/>
              </a:p>
            </p:txBody>
          </p:sp>
          <p:sp>
            <p:nvSpPr>
              <p:cNvPr id="88082" name="Line 18"/>
              <p:cNvSpPr>
                <a:spLocks noChangeShapeType="1"/>
              </p:cNvSpPr>
              <p:nvPr/>
            </p:nvSpPr>
            <p:spPr bwMode="auto">
              <a:xfrm>
                <a:off x="7560" y="5184"/>
                <a:ext cx="720" cy="0"/>
              </a:xfrm>
              <a:prstGeom prst="line">
                <a:avLst/>
              </a:prstGeom>
              <a:noFill/>
              <a:ln w="9525">
                <a:solidFill>
                  <a:srgbClr val="000000"/>
                </a:solidFill>
                <a:round/>
                <a:headEnd/>
                <a:tailEnd type="triangle" w="med" len="med"/>
              </a:ln>
            </p:spPr>
            <p:txBody>
              <a:bodyPr/>
              <a:lstStyle/>
              <a:p>
                <a:endParaRPr lang="zh-CN" altLang="en-US" b="1"/>
              </a:p>
            </p:txBody>
          </p:sp>
          <p:sp>
            <p:nvSpPr>
              <p:cNvPr id="88083" name="Line 19"/>
              <p:cNvSpPr>
                <a:spLocks noChangeShapeType="1"/>
              </p:cNvSpPr>
              <p:nvPr/>
            </p:nvSpPr>
            <p:spPr bwMode="auto">
              <a:xfrm>
                <a:off x="8280" y="5184"/>
                <a:ext cx="0" cy="312"/>
              </a:xfrm>
              <a:prstGeom prst="line">
                <a:avLst/>
              </a:prstGeom>
              <a:noFill/>
              <a:ln w="9525">
                <a:solidFill>
                  <a:srgbClr val="000000"/>
                </a:solidFill>
                <a:round/>
                <a:headEnd/>
                <a:tailEnd/>
              </a:ln>
            </p:spPr>
            <p:txBody>
              <a:bodyPr/>
              <a:lstStyle/>
              <a:p>
                <a:endParaRPr lang="zh-CN" altLang="en-US" b="1"/>
              </a:p>
            </p:txBody>
          </p:sp>
          <p:sp>
            <p:nvSpPr>
              <p:cNvPr id="88084" name="Line 20"/>
              <p:cNvSpPr>
                <a:spLocks noChangeShapeType="1"/>
              </p:cNvSpPr>
              <p:nvPr/>
            </p:nvSpPr>
            <p:spPr bwMode="auto">
              <a:xfrm>
                <a:off x="8280" y="6120"/>
                <a:ext cx="0" cy="312"/>
              </a:xfrm>
              <a:prstGeom prst="line">
                <a:avLst/>
              </a:prstGeom>
              <a:noFill/>
              <a:ln w="9525">
                <a:solidFill>
                  <a:srgbClr val="000000"/>
                </a:solidFill>
                <a:round/>
                <a:headEnd/>
                <a:tailEnd/>
              </a:ln>
            </p:spPr>
            <p:txBody>
              <a:bodyPr/>
              <a:lstStyle/>
              <a:p>
                <a:endParaRPr lang="zh-CN" altLang="en-US" b="1"/>
              </a:p>
            </p:txBody>
          </p:sp>
          <p:sp>
            <p:nvSpPr>
              <p:cNvPr id="88085" name="Line 21"/>
              <p:cNvSpPr>
                <a:spLocks noChangeShapeType="1"/>
              </p:cNvSpPr>
              <p:nvPr/>
            </p:nvSpPr>
            <p:spPr bwMode="auto">
              <a:xfrm>
                <a:off x="8820" y="5808"/>
                <a:ext cx="540" cy="0"/>
              </a:xfrm>
              <a:prstGeom prst="line">
                <a:avLst/>
              </a:prstGeom>
              <a:noFill/>
              <a:ln w="9525">
                <a:solidFill>
                  <a:srgbClr val="000000"/>
                </a:solidFill>
                <a:round/>
                <a:headEnd/>
                <a:tailEnd type="triangle" w="med" len="med"/>
              </a:ln>
            </p:spPr>
            <p:txBody>
              <a:bodyPr/>
              <a:lstStyle/>
              <a:p>
                <a:endParaRPr lang="zh-CN" altLang="en-US" b="1"/>
              </a:p>
            </p:txBody>
          </p:sp>
          <p:sp>
            <p:nvSpPr>
              <p:cNvPr id="88086" name="Line 22"/>
              <p:cNvSpPr>
                <a:spLocks noChangeShapeType="1"/>
              </p:cNvSpPr>
              <p:nvPr/>
            </p:nvSpPr>
            <p:spPr bwMode="auto">
              <a:xfrm flipV="1">
                <a:off x="7200" y="5496"/>
                <a:ext cx="0" cy="312"/>
              </a:xfrm>
              <a:prstGeom prst="line">
                <a:avLst/>
              </a:prstGeom>
              <a:noFill/>
              <a:ln w="9525">
                <a:solidFill>
                  <a:srgbClr val="000000"/>
                </a:solidFill>
                <a:round/>
                <a:headEnd/>
                <a:tailEnd type="triangle" w="med" len="med"/>
              </a:ln>
            </p:spPr>
            <p:txBody>
              <a:bodyPr/>
              <a:lstStyle/>
              <a:p>
                <a:endParaRPr lang="zh-CN" altLang="en-US" b="1"/>
              </a:p>
            </p:txBody>
          </p:sp>
          <p:sp>
            <p:nvSpPr>
              <p:cNvPr id="88087" name="Line 23"/>
              <p:cNvSpPr>
                <a:spLocks noChangeShapeType="1"/>
              </p:cNvSpPr>
              <p:nvPr/>
            </p:nvSpPr>
            <p:spPr bwMode="auto">
              <a:xfrm flipV="1">
                <a:off x="7200" y="6588"/>
                <a:ext cx="0" cy="312"/>
              </a:xfrm>
              <a:prstGeom prst="line">
                <a:avLst/>
              </a:prstGeom>
              <a:noFill/>
              <a:ln w="9525">
                <a:solidFill>
                  <a:srgbClr val="000000"/>
                </a:solidFill>
                <a:round/>
                <a:headEnd/>
                <a:tailEnd type="triangle" w="med" len="med"/>
              </a:ln>
            </p:spPr>
            <p:txBody>
              <a:bodyPr/>
              <a:lstStyle/>
              <a:p>
                <a:endParaRPr lang="zh-CN" altLang="en-US" b="1"/>
              </a:p>
            </p:txBody>
          </p:sp>
          <p:sp>
            <p:nvSpPr>
              <p:cNvPr id="88088" name="Text Box 24"/>
              <p:cNvSpPr txBox="1">
                <a:spLocks noChangeArrowheads="1"/>
              </p:cNvSpPr>
              <p:nvPr/>
            </p:nvSpPr>
            <p:spPr bwMode="auto">
              <a:xfrm>
                <a:off x="6840" y="5652"/>
                <a:ext cx="720" cy="468"/>
              </a:xfrm>
              <a:prstGeom prst="rect">
                <a:avLst/>
              </a:prstGeom>
              <a:noFill/>
              <a:ln w="9525">
                <a:noFill/>
                <a:miter lim="800000"/>
                <a:headEnd/>
                <a:tailEnd/>
              </a:ln>
            </p:spPr>
            <p:txBody>
              <a:bodyPr/>
              <a:lstStyle/>
              <a:p>
                <a:pPr algn="ctr"/>
                <a:r>
                  <a:rPr lang="en-US" altLang="zh-CN" b="1" i="1" dirty="0">
                    <a:latin typeface="Times New Roman" pitchFamily="18" charset="0"/>
                  </a:rPr>
                  <a:t>t </a:t>
                </a:r>
                <a:r>
                  <a:rPr lang="en-US" altLang="zh-CN" b="1" dirty="0">
                    <a:latin typeface="Times New Roman" pitchFamily="18" charset="0"/>
                  </a:rPr>
                  <a:t>= </a:t>
                </a:r>
                <a:r>
                  <a:rPr lang="en-US" altLang="zh-CN" b="1" i="1" dirty="0">
                    <a:latin typeface="Times New Roman" pitchFamily="18" charset="0"/>
                  </a:rPr>
                  <a:t>T</a:t>
                </a:r>
                <a:r>
                  <a:rPr lang="en-US" altLang="zh-CN" b="1" i="1" baseline="-25000" dirty="0">
                    <a:latin typeface="Times New Roman" pitchFamily="18" charset="0"/>
                  </a:rPr>
                  <a:t>s</a:t>
                </a:r>
                <a:endParaRPr lang="en-US" altLang="zh-CN" sz="3600" b="1" dirty="0"/>
              </a:p>
            </p:txBody>
          </p:sp>
          <p:sp>
            <p:nvSpPr>
              <p:cNvPr id="88089" name="Text Box 25"/>
              <p:cNvSpPr txBox="1">
                <a:spLocks noChangeArrowheads="1"/>
              </p:cNvSpPr>
              <p:nvPr/>
            </p:nvSpPr>
            <p:spPr bwMode="auto">
              <a:xfrm>
                <a:off x="6840" y="6744"/>
                <a:ext cx="720" cy="468"/>
              </a:xfrm>
              <a:prstGeom prst="rect">
                <a:avLst/>
              </a:prstGeom>
              <a:noFill/>
              <a:ln w="9525">
                <a:noFill/>
                <a:miter lim="800000"/>
                <a:headEnd/>
                <a:tailEnd/>
              </a:ln>
            </p:spPr>
            <p:txBody>
              <a:bodyPr/>
              <a:lstStyle/>
              <a:p>
                <a:pPr algn="ctr"/>
                <a:r>
                  <a:rPr lang="en-US" altLang="zh-CN" b="1" i="1">
                    <a:latin typeface="Times New Roman" pitchFamily="18" charset="0"/>
                  </a:rPr>
                  <a:t>t </a:t>
                </a:r>
                <a:r>
                  <a:rPr lang="en-US" altLang="zh-CN" b="1">
                    <a:latin typeface="Times New Roman" pitchFamily="18" charset="0"/>
                  </a:rPr>
                  <a:t>= </a:t>
                </a:r>
                <a:r>
                  <a:rPr lang="en-US" altLang="zh-CN" b="1" i="1">
                    <a:latin typeface="Times New Roman" pitchFamily="18" charset="0"/>
                  </a:rPr>
                  <a:t>T</a:t>
                </a:r>
                <a:r>
                  <a:rPr lang="en-US" altLang="zh-CN" b="1" i="1" baseline="-25000">
                    <a:latin typeface="Times New Roman" pitchFamily="18" charset="0"/>
                  </a:rPr>
                  <a:t>s</a:t>
                </a:r>
                <a:endParaRPr lang="en-US" altLang="zh-CN" sz="3600" b="1"/>
              </a:p>
            </p:txBody>
          </p:sp>
        </p:grpSp>
        <p:sp>
          <p:nvSpPr>
            <p:cNvPr id="88090" name="Text Box 26"/>
            <p:cNvSpPr txBox="1">
              <a:spLocks noChangeArrowheads="1"/>
            </p:cNvSpPr>
            <p:nvPr/>
          </p:nvSpPr>
          <p:spPr bwMode="auto">
            <a:xfrm>
              <a:off x="2380" y="2556"/>
              <a:ext cx="776" cy="447"/>
            </a:xfrm>
            <a:prstGeom prst="rect">
              <a:avLst/>
            </a:prstGeom>
            <a:noFill/>
            <a:ln w="9525">
              <a:noFill/>
              <a:miter lim="800000"/>
              <a:headEnd/>
              <a:tailEnd/>
            </a:ln>
          </p:spPr>
          <p:txBody>
            <a:bodyPr/>
            <a:lstStyle/>
            <a:p>
              <a:pPr algn="just"/>
              <a:r>
                <a:rPr lang="zh-CN" altLang="en-US" sz="2000" b="1">
                  <a:latin typeface="Times New Roman" pitchFamily="18" charset="0"/>
                </a:rPr>
                <a:t>输入</a:t>
              </a:r>
              <a:endParaRPr lang="zh-CN" altLang="en-US" sz="3600" b="1"/>
            </a:p>
          </p:txBody>
        </p:sp>
        <p:sp>
          <p:nvSpPr>
            <p:cNvPr id="88091" name="Text Box 27"/>
            <p:cNvSpPr txBox="1">
              <a:spLocks noChangeArrowheads="1"/>
            </p:cNvSpPr>
            <p:nvPr/>
          </p:nvSpPr>
          <p:spPr bwMode="auto">
            <a:xfrm>
              <a:off x="8404" y="2505"/>
              <a:ext cx="776" cy="447"/>
            </a:xfrm>
            <a:prstGeom prst="rect">
              <a:avLst/>
            </a:prstGeom>
            <a:noFill/>
            <a:ln w="9525">
              <a:noFill/>
              <a:miter lim="800000"/>
              <a:headEnd/>
              <a:tailEnd/>
            </a:ln>
          </p:spPr>
          <p:txBody>
            <a:bodyPr/>
            <a:lstStyle/>
            <a:p>
              <a:pPr algn="just"/>
              <a:r>
                <a:rPr lang="zh-CN" altLang="en-US" sz="2000" b="1">
                  <a:latin typeface="Times New Roman" pitchFamily="18" charset="0"/>
                </a:rPr>
                <a:t>输出</a:t>
              </a:r>
              <a:endParaRPr lang="zh-CN" altLang="en-US" sz="3600" b="1"/>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8067">
                                            <p:txEl>
                                              <p:pRg st="7" end="7"/>
                                            </p:txEl>
                                          </p:spTgt>
                                        </p:tgtEl>
                                        <p:attrNameLst>
                                          <p:attrName>style.visibility</p:attrName>
                                        </p:attrNameLst>
                                      </p:cBhvr>
                                      <p:to>
                                        <p:strVal val="visible"/>
                                      </p:to>
                                    </p:set>
                                    <p:anim calcmode="lin" valueType="num">
                                      <p:cBhvr additive="base">
                                        <p:cTn id="7" dur="500" fill="hold"/>
                                        <p:tgtEl>
                                          <p:spTgt spid="88067">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06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8067">
                                            <p:txEl>
                                              <p:pRg st="8" end="8"/>
                                            </p:txEl>
                                          </p:spTgt>
                                        </p:tgtEl>
                                        <p:attrNameLst>
                                          <p:attrName>style.visibility</p:attrName>
                                        </p:attrNameLst>
                                      </p:cBhvr>
                                      <p:to>
                                        <p:strVal val="visible"/>
                                      </p:to>
                                    </p:set>
                                    <p:anim calcmode="lin" valueType="num">
                                      <p:cBhvr additive="base">
                                        <p:cTn id="13" dur="500" fill="hold"/>
                                        <p:tgtEl>
                                          <p:spTgt spid="88067">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806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endParaRPr lang="zh-CN" altLang="en-US" dirty="0"/>
          </a:p>
        </p:txBody>
      </p:sp>
      <p:sp>
        <p:nvSpPr>
          <p:cNvPr id="89091" name="Rectangle 3"/>
          <p:cNvSpPr>
            <a:spLocks noGrp="1" noChangeArrowheads="1"/>
          </p:cNvSpPr>
          <p:nvPr>
            <p:ph type="body" idx="1"/>
          </p:nvPr>
        </p:nvSpPr>
        <p:spPr/>
        <p:txBody>
          <a:bodyPr/>
          <a:lstStyle/>
          <a:p>
            <a:r>
              <a:rPr lang="zh-CN" altLang="en-US" dirty="0" smtClean="0"/>
              <a:t>匹配滤波器可以用不同的硬件电路实现，也可以用软件实现。 目前，由于软件无线电技术的发展，它日益</a:t>
            </a:r>
            <a:r>
              <a:rPr lang="zh-CN" altLang="en-US" dirty="0" smtClean="0">
                <a:solidFill>
                  <a:srgbClr val="0000FF"/>
                </a:solidFill>
              </a:rPr>
              <a:t>趋向于用软件技术实</a:t>
            </a:r>
            <a:r>
              <a:rPr lang="zh-CN" altLang="en-US" dirty="0" smtClean="0"/>
              <a:t>现。 </a:t>
            </a:r>
          </a:p>
          <a:p>
            <a:r>
              <a:rPr lang="zh-CN" altLang="en-US" dirty="0" smtClean="0"/>
              <a:t>讨论</a:t>
            </a:r>
            <a:r>
              <a:rPr lang="zh-CN" altLang="en-US" dirty="0" smtClean="0"/>
              <a:t>中对于信号波形从未涉及，也就是说</a:t>
            </a:r>
            <a:r>
              <a:rPr lang="zh-CN" altLang="en-US" dirty="0" smtClean="0">
                <a:solidFill>
                  <a:srgbClr val="0000FF"/>
                </a:solidFill>
              </a:rPr>
              <a:t>最大输出信噪比和信号波形无关</a:t>
            </a:r>
            <a:r>
              <a:rPr lang="zh-CN" altLang="en-US" dirty="0" smtClean="0"/>
              <a:t>，只决定于信号能量</a:t>
            </a:r>
            <a:r>
              <a:rPr lang="en-US" altLang="zh-CN" dirty="0" smtClean="0"/>
              <a:t>E</a:t>
            </a:r>
            <a:r>
              <a:rPr lang="zh-CN" altLang="en-US" dirty="0" smtClean="0"/>
              <a:t>与噪声功率谱密度</a:t>
            </a:r>
            <a:r>
              <a:rPr lang="en-US" altLang="zh-CN" i="1" dirty="0" smtClean="0"/>
              <a:t>n</a:t>
            </a:r>
            <a:r>
              <a:rPr lang="en-US" altLang="zh-CN" i="1" baseline="-25000" dirty="0" smtClean="0"/>
              <a:t>0</a:t>
            </a:r>
            <a:r>
              <a:rPr lang="zh-CN" altLang="en-US" dirty="0" smtClean="0"/>
              <a:t>之比，所以这种</a:t>
            </a:r>
            <a:r>
              <a:rPr lang="zh-CN" altLang="en-US" dirty="0" smtClean="0">
                <a:solidFill>
                  <a:srgbClr val="0000FF"/>
                </a:solidFill>
              </a:rPr>
              <a:t>匹配滤波法对于任何一种数字信号波形都适用</a:t>
            </a:r>
            <a:r>
              <a:rPr lang="zh-CN" altLang="en-US" dirty="0" smtClean="0"/>
              <a:t>，不论是基带数字信号还是已调数字信号。</a:t>
            </a:r>
            <a:endParaRPr lang="en-US" altLang="zh-CN" dirty="0" smtClean="0"/>
          </a:p>
          <a:p>
            <a:r>
              <a:rPr lang="zh-CN" altLang="en-US" dirty="0" smtClean="0"/>
              <a:t>例</a:t>
            </a:r>
            <a:r>
              <a:rPr lang="en-US" altLang="zh-CN" dirty="0" smtClean="0"/>
              <a:t>10.1</a:t>
            </a:r>
            <a:r>
              <a:rPr lang="zh-CN" altLang="en-US" dirty="0" smtClean="0"/>
              <a:t>中给出的是基带数字信号的例子；而例</a:t>
            </a:r>
            <a:r>
              <a:rPr lang="en-US" altLang="zh-CN" dirty="0" smtClean="0"/>
              <a:t>10.2</a:t>
            </a:r>
            <a:r>
              <a:rPr lang="zh-CN" altLang="en-US" dirty="0" smtClean="0"/>
              <a:t>中给出的信号则是已调数字信号的例子。</a:t>
            </a:r>
            <a:endParaRPr lang="zh-CN" altLang="en-US" dirty="0"/>
          </a:p>
        </p:txBody>
      </p:sp>
      <p:sp>
        <p:nvSpPr>
          <p:cNvPr id="4" name="灯片编号占位符 5"/>
          <p:cNvSpPr>
            <a:spLocks noGrp="1"/>
          </p:cNvSpPr>
          <p:nvPr>
            <p:ph type="sldNum" sz="quarter" idx="12"/>
          </p:nvPr>
        </p:nvSpPr>
        <p:spPr/>
        <p:txBody>
          <a:bodyPr/>
          <a:lstStyle/>
          <a:p>
            <a:fld id="{AEA4BEDC-32CD-478B-A609-71958A3D4F02}" type="slidenum">
              <a:rPr lang="en-US" altLang="zh-CN" smtClean="0"/>
              <a:pPr/>
              <a:t>75</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9091">
                                            <p:txEl>
                                              <p:pRg st="1" end="1"/>
                                            </p:txEl>
                                          </p:spTgt>
                                        </p:tgtEl>
                                        <p:attrNameLst>
                                          <p:attrName>style.visibility</p:attrName>
                                        </p:attrNameLst>
                                      </p:cBhvr>
                                      <p:to>
                                        <p:strVal val="visible"/>
                                      </p:to>
                                    </p:set>
                                    <p:anim calcmode="lin" valueType="num">
                                      <p:cBhvr additive="base">
                                        <p:cTn id="7" dur="500" fill="hold"/>
                                        <p:tgtEl>
                                          <p:spTgt spid="890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90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9091">
                                            <p:txEl>
                                              <p:pRg st="2" end="2"/>
                                            </p:txEl>
                                          </p:spTgt>
                                        </p:tgtEl>
                                        <p:attrNameLst>
                                          <p:attrName>style.visibility</p:attrName>
                                        </p:attrNameLst>
                                      </p:cBhvr>
                                      <p:to>
                                        <p:strVal val="visible"/>
                                      </p:to>
                                    </p:set>
                                    <p:anim calcmode="lin" valueType="num">
                                      <p:cBhvr additive="base">
                                        <p:cTn id="13" dur="500" fill="hold"/>
                                        <p:tgtEl>
                                          <p:spTgt spid="8909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909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normAutofit/>
          </a:bodyPr>
          <a:lstStyle/>
          <a:p>
            <a:r>
              <a:rPr lang="zh-CN" altLang="en-US" dirty="0">
                <a:solidFill>
                  <a:srgbClr val="0000FF"/>
                </a:solidFill>
              </a:rPr>
              <a:t>匹配滤波器的性能</a:t>
            </a:r>
          </a:p>
        </p:txBody>
      </p:sp>
      <p:sp>
        <p:nvSpPr>
          <p:cNvPr id="90115" name="Rectangle 3"/>
          <p:cNvSpPr>
            <a:spLocks noGrp="1" noChangeArrowheads="1"/>
          </p:cNvSpPr>
          <p:nvPr>
            <p:ph type="body" idx="1"/>
          </p:nvPr>
        </p:nvSpPr>
        <p:spPr>
          <a:xfrm>
            <a:off x="539552" y="1196752"/>
            <a:ext cx="8352928" cy="5184576"/>
          </a:xfrm>
        </p:spPr>
        <p:txBody>
          <a:bodyPr>
            <a:normAutofit lnSpcReduction="10000"/>
          </a:bodyPr>
          <a:lstStyle/>
          <a:p>
            <a:r>
              <a:rPr lang="zh-CN" altLang="en-US" dirty="0" smtClean="0"/>
              <a:t>上述</a:t>
            </a:r>
            <a:r>
              <a:rPr lang="zh-CN" altLang="en-US" dirty="0" smtClean="0">
                <a:solidFill>
                  <a:srgbClr val="0000FF"/>
                </a:solidFill>
              </a:rPr>
              <a:t>匹配滤波器得到的最大输出信噪比就等于最佳接收时理论上能达到的最高输出信噪比</a:t>
            </a:r>
            <a:r>
              <a:rPr lang="zh-CN" altLang="en-US" dirty="0" smtClean="0"/>
              <a:t>。证明如下：</a:t>
            </a:r>
          </a:p>
          <a:p>
            <a:r>
              <a:rPr lang="zh-CN" altLang="en-US" dirty="0" smtClean="0"/>
              <a:t>匹配滤波器输出电压的波形</a:t>
            </a:r>
            <a:r>
              <a:rPr lang="en-US" altLang="zh-CN" i="1" dirty="0" smtClean="0"/>
              <a:t>y(t)</a:t>
            </a:r>
            <a:r>
              <a:rPr lang="en-US" altLang="zh-CN" dirty="0" smtClean="0"/>
              <a:t> </a:t>
            </a:r>
            <a:r>
              <a:rPr lang="zh-CN" altLang="en-US" dirty="0" smtClean="0"/>
              <a:t>可以写成</a:t>
            </a:r>
          </a:p>
          <a:p>
            <a:endParaRPr lang="zh-CN" altLang="en-US" dirty="0" smtClean="0"/>
          </a:p>
          <a:p>
            <a:r>
              <a:rPr lang="zh-CN" altLang="en-US" dirty="0" smtClean="0"/>
              <a:t>在抽样时刻</a:t>
            </a:r>
            <a:r>
              <a:rPr lang="en-US" altLang="zh-CN" i="1" dirty="0" err="1" smtClean="0"/>
              <a:t>T</a:t>
            </a:r>
            <a:r>
              <a:rPr lang="en-US" altLang="zh-CN" i="1" baseline="-25000" dirty="0" err="1" smtClean="0"/>
              <a:t>s</a:t>
            </a:r>
            <a:r>
              <a:rPr lang="en-US" altLang="zh-CN" i="1" baseline="-25000" dirty="0" smtClean="0"/>
              <a:t> </a:t>
            </a:r>
            <a:r>
              <a:rPr lang="zh-CN" altLang="en-US" dirty="0" smtClean="0"/>
              <a:t>，输出电压等于</a:t>
            </a:r>
          </a:p>
          <a:p>
            <a:r>
              <a:rPr lang="zh-CN" altLang="en-US" dirty="0" smtClean="0"/>
              <a:t>可看出，上</a:t>
            </a:r>
            <a:r>
              <a:rPr lang="zh-CN" altLang="en-US" dirty="0" smtClean="0"/>
              <a:t>式积分</a:t>
            </a:r>
            <a:r>
              <a:rPr lang="zh-CN" altLang="en-US" dirty="0" smtClean="0"/>
              <a:t>是相关运算，</a:t>
            </a:r>
            <a:r>
              <a:rPr lang="zh-CN" altLang="en-US" dirty="0" smtClean="0">
                <a:solidFill>
                  <a:srgbClr val="0000FF"/>
                </a:solidFill>
              </a:rPr>
              <a:t>即将输入</a:t>
            </a:r>
            <a:r>
              <a:rPr lang="en-US" altLang="zh-CN" dirty="0" smtClean="0">
                <a:solidFill>
                  <a:srgbClr val="0000FF"/>
                </a:solidFill>
              </a:rPr>
              <a:t>r(t)</a:t>
            </a:r>
            <a:r>
              <a:rPr lang="zh-CN" altLang="en-US" dirty="0" smtClean="0">
                <a:solidFill>
                  <a:srgbClr val="0000FF"/>
                </a:solidFill>
              </a:rPr>
              <a:t>与</a:t>
            </a:r>
            <a:r>
              <a:rPr lang="en-US" altLang="zh-CN" dirty="0" smtClean="0">
                <a:solidFill>
                  <a:srgbClr val="0000FF"/>
                </a:solidFill>
              </a:rPr>
              <a:t>s(t)</a:t>
            </a:r>
            <a:r>
              <a:rPr lang="zh-CN" altLang="en-US" dirty="0" smtClean="0">
                <a:solidFill>
                  <a:srgbClr val="0000FF"/>
                </a:solidFill>
              </a:rPr>
              <a:t>作相关运算</a:t>
            </a:r>
            <a:r>
              <a:rPr lang="zh-CN" altLang="en-US" dirty="0" smtClean="0"/>
              <a:t>，而后者是和匹配滤波器匹配的信号。</a:t>
            </a:r>
            <a:endParaRPr lang="en-US" altLang="zh-CN" dirty="0" smtClean="0"/>
          </a:p>
          <a:p>
            <a:r>
              <a:rPr lang="zh-CN" altLang="en-US" dirty="0" smtClean="0"/>
              <a:t>表示只有输入电压</a:t>
            </a:r>
            <a:r>
              <a:rPr lang="en-US" altLang="zh-CN" i="1" dirty="0" smtClean="0"/>
              <a:t>r(t) = s(t) + n(t)</a:t>
            </a:r>
            <a:r>
              <a:rPr lang="zh-CN" altLang="en-US" dirty="0" smtClean="0"/>
              <a:t>时，在时刻</a:t>
            </a:r>
            <a:r>
              <a:rPr lang="en-US" altLang="zh-CN" i="1" dirty="0" smtClean="0"/>
              <a:t>t</a:t>
            </a:r>
            <a:r>
              <a:rPr lang="en-US" altLang="zh-CN" dirty="0" smtClean="0"/>
              <a:t> = </a:t>
            </a:r>
            <a:r>
              <a:rPr lang="en-US" altLang="zh-CN" i="1" dirty="0" err="1"/>
              <a:t>T</a:t>
            </a:r>
            <a:r>
              <a:rPr lang="en-US" altLang="zh-CN" i="1" baseline="-25000" dirty="0" err="1"/>
              <a:t>s</a:t>
            </a:r>
            <a:r>
              <a:rPr lang="zh-CN" altLang="en-US" dirty="0" smtClean="0"/>
              <a:t>才有最大输出信噪比。式中</a:t>
            </a:r>
            <a:r>
              <a:rPr lang="en-US" altLang="zh-CN" dirty="0" smtClean="0"/>
              <a:t>k</a:t>
            </a:r>
            <a:r>
              <a:rPr lang="zh-CN" altLang="en-US" dirty="0" smtClean="0"/>
              <a:t>是任意常数，常令</a:t>
            </a:r>
            <a:r>
              <a:rPr lang="en-US" altLang="zh-CN" dirty="0" smtClean="0"/>
              <a:t>k = 1</a:t>
            </a:r>
            <a:r>
              <a:rPr lang="zh-CN" altLang="en-US" dirty="0" smtClean="0"/>
              <a:t>。</a:t>
            </a:r>
            <a:endParaRPr lang="zh-CN" altLang="en-US" dirty="0"/>
          </a:p>
        </p:txBody>
      </p:sp>
      <p:sp>
        <p:nvSpPr>
          <p:cNvPr id="8" name="灯片编号占位符 5"/>
          <p:cNvSpPr>
            <a:spLocks noGrp="1"/>
          </p:cNvSpPr>
          <p:nvPr>
            <p:ph type="sldNum" sz="quarter" idx="12"/>
          </p:nvPr>
        </p:nvSpPr>
        <p:spPr/>
        <p:txBody>
          <a:bodyPr/>
          <a:lstStyle/>
          <a:p>
            <a:fld id="{45B205C3-2ADD-41A7-AD59-749EFAF0D5CB}" type="slidenum">
              <a:rPr lang="en-US" altLang="zh-CN" smtClean="0"/>
              <a:pPr/>
              <a:t>76</a:t>
            </a:fld>
            <a:endParaRPr lang="en-US" altLang="zh-CN"/>
          </a:p>
        </p:txBody>
      </p:sp>
      <p:sp>
        <p:nvSpPr>
          <p:cNvPr id="90117" name="Rectangle 5"/>
          <p:cNvSpPr>
            <a:spLocks noChangeArrowheads="1"/>
          </p:cNvSpPr>
          <p:nvPr/>
        </p:nvSpPr>
        <p:spPr bwMode="auto">
          <a:xfrm>
            <a:off x="0" y="32527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0116" name="Object 4"/>
          <p:cNvGraphicFramePr>
            <a:graphicFrameLocks noChangeAspect="1"/>
          </p:cNvGraphicFramePr>
          <p:nvPr>
            <p:extLst>
              <p:ext uri="{D42A27DB-BD31-4B8C-83A1-F6EECF244321}">
                <p14:modId xmlns:p14="http://schemas.microsoft.com/office/powerpoint/2010/main" val="1772077303"/>
              </p:ext>
            </p:extLst>
          </p:nvPr>
        </p:nvGraphicFramePr>
        <p:xfrm>
          <a:off x="1835696" y="2669605"/>
          <a:ext cx="3735387" cy="687387"/>
        </p:xfrm>
        <a:graphic>
          <a:graphicData uri="http://schemas.openxmlformats.org/presentationml/2006/ole">
            <mc:AlternateContent xmlns:mc="http://schemas.openxmlformats.org/markup-compatibility/2006">
              <mc:Choice xmlns:v="urn:schemas-microsoft-com:vml" Requires="v">
                <p:oleObj spid="_x0000_s229516" name="公式" r:id="rId3" imgW="1916868" imgH="355446" progId="Equation.3">
                  <p:embed/>
                </p:oleObj>
              </mc:Choice>
              <mc:Fallback>
                <p:oleObj name="公式" r:id="rId3" imgW="1916868" imgH="355446" progId="Equation.3">
                  <p:embed/>
                  <p:pic>
                    <p:nvPicPr>
                      <p:cNvPr id="0" name="Picture 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2669605"/>
                        <a:ext cx="3735387"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19" name="Rectangle 7"/>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0118" name="Object 6"/>
          <p:cNvGraphicFramePr>
            <a:graphicFrameLocks noChangeAspect="1"/>
          </p:cNvGraphicFramePr>
          <p:nvPr/>
        </p:nvGraphicFramePr>
        <p:xfrm>
          <a:off x="5364088" y="3356992"/>
          <a:ext cx="2835275" cy="649288"/>
        </p:xfrm>
        <a:graphic>
          <a:graphicData uri="http://schemas.openxmlformats.org/presentationml/2006/ole">
            <mc:AlternateContent xmlns:mc="http://schemas.openxmlformats.org/markup-compatibility/2006">
              <mc:Choice xmlns:v="urn:schemas-microsoft-com:vml" Requires="v">
                <p:oleObj spid="_x0000_s229517" name="公式" r:id="rId5" imgW="1459866" imgH="330057" progId="Equation.3">
                  <p:embed/>
                </p:oleObj>
              </mc:Choice>
              <mc:Fallback>
                <p:oleObj name="公式" r:id="rId5" imgW="1459866" imgH="330057" progId="Equation.3">
                  <p:embed/>
                  <p:pic>
                    <p:nvPicPr>
                      <p:cNvPr id="0" name="Picture 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4088" y="3356992"/>
                        <a:ext cx="2835275" cy="649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0115">
                                            <p:txEl>
                                              <p:pRg st="1" end="1"/>
                                            </p:txEl>
                                          </p:spTgt>
                                        </p:tgtEl>
                                        <p:attrNameLst>
                                          <p:attrName>style.visibility</p:attrName>
                                        </p:attrNameLst>
                                      </p:cBhvr>
                                      <p:to>
                                        <p:strVal val="visible"/>
                                      </p:to>
                                    </p:set>
                                    <p:anim calcmode="lin" valueType="num">
                                      <p:cBhvr additive="base">
                                        <p:cTn id="7" dur="500" fill="hold"/>
                                        <p:tgtEl>
                                          <p:spTgt spid="901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011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0116"/>
                                        </p:tgtEl>
                                        <p:attrNameLst>
                                          <p:attrName>style.visibility</p:attrName>
                                        </p:attrNameLst>
                                      </p:cBhvr>
                                      <p:to>
                                        <p:strVal val="visible"/>
                                      </p:to>
                                    </p:set>
                                    <p:anim calcmode="lin" valueType="num">
                                      <p:cBhvr additive="base">
                                        <p:cTn id="11" dur="500" fill="hold"/>
                                        <p:tgtEl>
                                          <p:spTgt spid="90116"/>
                                        </p:tgtEl>
                                        <p:attrNameLst>
                                          <p:attrName>ppt_x</p:attrName>
                                        </p:attrNameLst>
                                      </p:cBhvr>
                                      <p:tavLst>
                                        <p:tav tm="0">
                                          <p:val>
                                            <p:strVal val="#ppt_x"/>
                                          </p:val>
                                        </p:tav>
                                        <p:tav tm="100000">
                                          <p:val>
                                            <p:strVal val="#ppt_x"/>
                                          </p:val>
                                        </p:tav>
                                      </p:tavLst>
                                    </p:anim>
                                    <p:anim calcmode="lin" valueType="num">
                                      <p:cBhvr additive="base">
                                        <p:cTn id="12" dur="500" fill="hold"/>
                                        <p:tgtEl>
                                          <p:spTgt spid="9011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0115">
                                            <p:txEl>
                                              <p:pRg st="3" end="3"/>
                                            </p:txEl>
                                          </p:spTgt>
                                        </p:tgtEl>
                                        <p:attrNameLst>
                                          <p:attrName>style.visibility</p:attrName>
                                        </p:attrNameLst>
                                      </p:cBhvr>
                                      <p:to>
                                        <p:strVal val="visible"/>
                                      </p:to>
                                    </p:set>
                                    <p:anim calcmode="lin" valueType="num">
                                      <p:cBhvr additive="base">
                                        <p:cTn id="17" dur="500" fill="hold"/>
                                        <p:tgtEl>
                                          <p:spTgt spid="9011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0115">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0118"/>
                                        </p:tgtEl>
                                        <p:attrNameLst>
                                          <p:attrName>style.visibility</p:attrName>
                                        </p:attrNameLst>
                                      </p:cBhvr>
                                      <p:to>
                                        <p:strVal val="visible"/>
                                      </p:to>
                                    </p:set>
                                    <p:anim calcmode="lin" valueType="num">
                                      <p:cBhvr additive="base">
                                        <p:cTn id="21" dur="500" fill="hold"/>
                                        <p:tgtEl>
                                          <p:spTgt spid="90118"/>
                                        </p:tgtEl>
                                        <p:attrNameLst>
                                          <p:attrName>ppt_x</p:attrName>
                                        </p:attrNameLst>
                                      </p:cBhvr>
                                      <p:tavLst>
                                        <p:tav tm="0">
                                          <p:val>
                                            <p:strVal val="#ppt_x"/>
                                          </p:val>
                                        </p:tav>
                                        <p:tav tm="100000">
                                          <p:val>
                                            <p:strVal val="#ppt_x"/>
                                          </p:val>
                                        </p:tav>
                                      </p:tavLst>
                                    </p:anim>
                                    <p:anim calcmode="lin" valueType="num">
                                      <p:cBhvr additive="base">
                                        <p:cTn id="22" dur="500" fill="hold"/>
                                        <p:tgtEl>
                                          <p:spTgt spid="9011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0115">
                                            <p:txEl>
                                              <p:pRg st="4" end="4"/>
                                            </p:txEl>
                                          </p:spTgt>
                                        </p:tgtEl>
                                        <p:attrNameLst>
                                          <p:attrName>style.visibility</p:attrName>
                                        </p:attrNameLst>
                                      </p:cBhvr>
                                      <p:to>
                                        <p:strVal val="visible"/>
                                      </p:to>
                                    </p:set>
                                    <p:anim calcmode="lin" valueType="num">
                                      <p:cBhvr additive="base">
                                        <p:cTn id="27" dur="500" fill="hold"/>
                                        <p:tgtEl>
                                          <p:spTgt spid="9011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01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90115">
                                            <p:txEl>
                                              <p:pRg st="5" end="5"/>
                                            </p:txEl>
                                          </p:spTgt>
                                        </p:tgtEl>
                                        <p:attrNameLst>
                                          <p:attrName>style.visibility</p:attrName>
                                        </p:attrNameLst>
                                      </p:cBhvr>
                                      <p:to>
                                        <p:strVal val="visible"/>
                                      </p:to>
                                    </p:set>
                                    <p:anim calcmode="lin" valueType="num">
                                      <p:cBhvr additive="base">
                                        <p:cTn id="33" dur="500" fill="hold"/>
                                        <p:tgtEl>
                                          <p:spTgt spid="90115">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01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endParaRPr lang="zh-CN" altLang="en-US" dirty="0"/>
          </a:p>
        </p:txBody>
      </p:sp>
      <p:sp>
        <p:nvSpPr>
          <p:cNvPr id="91139" name="Rectangle 3"/>
          <p:cNvSpPr>
            <a:spLocks noGrp="1" noChangeArrowheads="1"/>
          </p:cNvSpPr>
          <p:nvPr>
            <p:ph type="body" idx="1"/>
          </p:nvPr>
        </p:nvSpPr>
        <p:spPr/>
        <p:txBody>
          <a:bodyPr>
            <a:normAutofit fontScale="92500" lnSpcReduction="10000"/>
          </a:bodyPr>
          <a:lstStyle/>
          <a:p>
            <a:r>
              <a:rPr lang="zh-CN" altLang="en-US" dirty="0" smtClean="0"/>
              <a:t>用上述相关运算代替上图中的匹配滤波器得到如下图所示的相关接收法方框图。</a:t>
            </a:r>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r>
              <a:rPr lang="zh-CN" altLang="en-US" dirty="0" smtClean="0">
                <a:solidFill>
                  <a:srgbClr val="0000FF"/>
                </a:solidFill>
              </a:rPr>
              <a:t>匹配滤波法和相关接收法完全等效，都是最佳接收方法。 </a:t>
            </a:r>
            <a:endParaRPr lang="zh-CN" altLang="en-US" dirty="0">
              <a:solidFill>
                <a:srgbClr val="0000FF"/>
              </a:solidFill>
            </a:endParaRPr>
          </a:p>
        </p:txBody>
      </p:sp>
      <p:sp>
        <p:nvSpPr>
          <p:cNvPr id="43" name="灯片编号占位符 5"/>
          <p:cNvSpPr>
            <a:spLocks noGrp="1"/>
          </p:cNvSpPr>
          <p:nvPr>
            <p:ph type="sldNum" sz="quarter" idx="12"/>
          </p:nvPr>
        </p:nvSpPr>
        <p:spPr/>
        <p:txBody>
          <a:bodyPr/>
          <a:lstStyle/>
          <a:p>
            <a:fld id="{F3A955BC-36C9-45D7-AD89-17F6D91B4211}" type="slidenum">
              <a:rPr lang="en-US" altLang="zh-CN" smtClean="0"/>
              <a:pPr/>
              <a:t>77</a:t>
            </a:fld>
            <a:endParaRPr lang="en-US" altLang="zh-CN"/>
          </a:p>
        </p:txBody>
      </p:sp>
      <p:grpSp>
        <p:nvGrpSpPr>
          <p:cNvPr id="2" name="Group 5"/>
          <p:cNvGrpSpPr>
            <a:grpSpLocks/>
          </p:cNvGrpSpPr>
          <p:nvPr/>
        </p:nvGrpSpPr>
        <p:grpSpPr bwMode="auto">
          <a:xfrm>
            <a:off x="899592" y="2226419"/>
            <a:ext cx="7902575" cy="2498725"/>
            <a:chOff x="2246" y="5691"/>
            <a:chExt cx="7894" cy="2421"/>
          </a:xfrm>
        </p:grpSpPr>
        <p:grpSp>
          <p:nvGrpSpPr>
            <p:cNvPr id="3" name="Group 6"/>
            <p:cNvGrpSpPr>
              <a:grpSpLocks/>
            </p:cNvGrpSpPr>
            <p:nvPr/>
          </p:nvGrpSpPr>
          <p:grpSpPr bwMode="auto">
            <a:xfrm>
              <a:off x="2246" y="5691"/>
              <a:ext cx="7456" cy="2421"/>
              <a:chOff x="2246" y="5691"/>
              <a:chExt cx="7456" cy="2421"/>
            </a:xfrm>
          </p:grpSpPr>
          <p:grpSp>
            <p:nvGrpSpPr>
              <p:cNvPr id="4" name="Group 7"/>
              <p:cNvGrpSpPr>
                <a:grpSpLocks/>
              </p:cNvGrpSpPr>
              <p:nvPr/>
            </p:nvGrpSpPr>
            <p:grpSpPr bwMode="auto">
              <a:xfrm>
                <a:off x="5358" y="5697"/>
                <a:ext cx="1080" cy="1716"/>
                <a:chOff x="5358" y="5697"/>
                <a:chExt cx="1080" cy="1716"/>
              </a:xfrm>
            </p:grpSpPr>
            <p:sp>
              <p:nvSpPr>
                <p:cNvPr id="91144" name="Text Box 8"/>
                <p:cNvSpPr txBox="1">
                  <a:spLocks noChangeArrowheads="1"/>
                </p:cNvSpPr>
                <p:nvPr/>
              </p:nvSpPr>
              <p:spPr bwMode="auto">
                <a:xfrm>
                  <a:off x="5358" y="5697"/>
                  <a:ext cx="1080" cy="468"/>
                </a:xfrm>
                <a:prstGeom prst="rect">
                  <a:avLst/>
                </a:prstGeom>
                <a:solidFill>
                  <a:srgbClr val="FFFFFF"/>
                </a:solidFill>
                <a:ln w="9525">
                  <a:solidFill>
                    <a:srgbClr val="000000"/>
                  </a:solidFill>
                  <a:miter lim="800000"/>
                  <a:headEnd/>
                  <a:tailEnd/>
                </a:ln>
              </p:spPr>
              <p:txBody>
                <a:bodyPr/>
                <a:lstStyle/>
                <a:p>
                  <a:pPr algn="ctr"/>
                  <a:r>
                    <a:rPr lang="zh-CN" altLang="en-US" sz="2000" b="1">
                      <a:latin typeface="Times New Roman" pitchFamily="18" charset="0"/>
                    </a:rPr>
                    <a:t>积分</a:t>
                  </a:r>
                  <a:endParaRPr lang="zh-CN" altLang="en-US" sz="3600" b="1"/>
                </a:p>
              </p:txBody>
            </p:sp>
            <p:sp>
              <p:nvSpPr>
                <p:cNvPr id="91145" name="Text Box 9"/>
                <p:cNvSpPr txBox="1">
                  <a:spLocks noChangeArrowheads="1"/>
                </p:cNvSpPr>
                <p:nvPr/>
              </p:nvSpPr>
              <p:spPr bwMode="auto">
                <a:xfrm>
                  <a:off x="5358" y="6945"/>
                  <a:ext cx="1080" cy="468"/>
                </a:xfrm>
                <a:prstGeom prst="rect">
                  <a:avLst/>
                </a:prstGeom>
                <a:solidFill>
                  <a:srgbClr val="FFFFFF"/>
                </a:solidFill>
                <a:ln w="9525">
                  <a:solidFill>
                    <a:srgbClr val="000000"/>
                  </a:solidFill>
                  <a:miter lim="800000"/>
                  <a:headEnd/>
                  <a:tailEnd/>
                </a:ln>
              </p:spPr>
              <p:txBody>
                <a:bodyPr/>
                <a:lstStyle/>
                <a:p>
                  <a:pPr algn="ctr"/>
                  <a:r>
                    <a:rPr lang="zh-CN" altLang="en-US" sz="2000" b="1">
                      <a:latin typeface="Times New Roman" pitchFamily="18" charset="0"/>
                    </a:rPr>
                    <a:t>积分</a:t>
                  </a:r>
                  <a:endParaRPr lang="zh-CN" altLang="en-US" sz="3600" b="1"/>
                </a:p>
              </p:txBody>
            </p:sp>
          </p:grpSp>
          <p:grpSp>
            <p:nvGrpSpPr>
              <p:cNvPr id="5" name="Group 10"/>
              <p:cNvGrpSpPr>
                <a:grpSpLocks/>
              </p:cNvGrpSpPr>
              <p:nvPr/>
            </p:nvGrpSpPr>
            <p:grpSpPr bwMode="auto">
              <a:xfrm>
                <a:off x="2246" y="5691"/>
                <a:ext cx="7456" cy="2421"/>
                <a:chOff x="2246" y="5691"/>
                <a:chExt cx="7456" cy="2421"/>
              </a:xfrm>
            </p:grpSpPr>
            <p:grpSp>
              <p:nvGrpSpPr>
                <p:cNvPr id="6" name="Group 11"/>
                <p:cNvGrpSpPr>
                  <a:grpSpLocks/>
                </p:cNvGrpSpPr>
                <p:nvPr/>
              </p:nvGrpSpPr>
              <p:grpSpPr bwMode="auto">
                <a:xfrm>
                  <a:off x="2456" y="5691"/>
                  <a:ext cx="2918" cy="2421"/>
                  <a:chOff x="2456" y="5691"/>
                  <a:chExt cx="2918" cy="2421"/>
                </a:xfrm>
              </p:grpSpPr>
              <p:sp>
                <p:nvSpPr>
                  <p:cNvPr id="91148" name="Line 12"/>
                  <p:cNvSpPr>
                    <a:spLocks noChangeShapeType="1"/>
                  </p:cNvSpPr>
                  <p:nvPr/>
                </p:nvSpPr>
                <p:spPr bwMode="auto">
                  <a:xfrm flipV="1">
                    <a:off x="3208" y="5913"/>
                    <a:ext cx="0" cy="1278"/>
                  </a:xfrm>
                  <a:prstGeom prst="line">
                    <a:avLst/>
                  </a:prstGeom>
                  <a:noFill/>
                  <a:ln w="9525">
                    <a:solidFill>
                      <a:srgbClr val="000000"/>
                    </a:solidFill>
                    <a:round/>
                    <a:headEnd/>
                    <a:tailEnd/>
                  </a:ln>
                </p:spPr>
                <p:txBody>
                  <a:bodyPr/>
                  <a:lstStyle/>
                  <a:p>
                    <a:endParaRPr lang="zh-CN" altLang="en-US" b="1"/>
                  </a:p>
                </p:txBody>
              </p:sp>
              <p:sp>
                <p:nvSpPr>
                  <p:cNvPr id="91149" name="Line 13"/>
                  <p:cNvSpPr>
                    <a:spLocks noChangeShapeType="1"/>
                  </p:cNvSpPr>
                  <p:nvPr/>
                </p:nvSpPr>
                <p:spPr bwMode="auto">
                  <a:xfrm flipH="1">
                    <a:off x="2456" y="6507"/>
                    <a:ext cx="720" cy="0"/>
                  </a:xfrm>
                  <a:prstGeom prst="line">
                    <a:avLst/>
                  </a:prstGeom>
                  <a:noFill/>
                  <a:ln w="9525">
                    <a:solidFill>
                      <a:srgbClr val="000000"/>
                    </a:solidFill>
                    <a:round/>
                    <a:headEnd type="triangle" w="med" len="med"/>
                    <a:tailEnd/>
                  </a:ln>
                </p:spPr>
                <p:txBody>
                  <a:bodyPr/>
                  <a:lstStyle/>
                  <a:p>
                    <a:endParaRPr lang="zh-CN" altLang="en-US" b="1"/>
                  </a:p>
                </p:txBody>
              </p:sp>
              <p:grpSp>
                <p:nvGrpSpPr>
                  <p:cNvPr id="7" name="Group 14"/>
                  <p:cNvGrpSpPr>
                    <a:grpSpLocks/>
                  </p:cNvGrpSpPr>
                  <p:nvPr/>
                </p:nvGrpSpPr>
                <p:grpSpPr bwMode="auto">
                  <a:xfrm>
                    <a:off x="3214" y="5691"/>
                    <a:ext cx="2160" cy="1158"/>
                    <a:chOff x="3198" y="5631"/>
                    <a:chExt cx="2160" cy="1158"/>
                  </a:xfrm>
                </p:grpSpPr>
                <p:sp>
                  <p:nvSpPr>
                    <p:cNvPr id="91151" name="Line 15"/>
                    <p:cNvSpPr>
                      <a:spLocks noChangeShapeType="1"/>
                    </p:cNvSpPr>
                    <p:nvPr/>
                  </p:nvSpPr>
                  <p:spPr bwMode="auto">
                    <a:xfrm flipH="1">
                      <a:off x="4308" y="6060"/>
                      <a:ext cx="0" cy="342"/>
                    </a:xfrm>
                    <a:prstGeom prst="line">
                      <a:avLst/>
                    </a:prstGeom>
                    <a:noFill/>
                    <a:ln w="9525">
                      <a:solidFill>
                        <a:srgbClr val="000000"/>
                      </a:solidFill>
                      <a:round/>
                      <a:headEnd type="triangle" w="med" len="med"/>
                      <a:tailEnd/>
                    </a:ln>
                  </p:spPr>
                  <p:txBody>
                    <a:bodyPr/>
                    <a:lstStyle/>
                    <a:p>
                      <a:endParaRPr lang="zh-CN" altLang="en-US" b="1"/>
                    </a:p>
                  </p:txBody>
                </p:sp>
                <p:sp>
                  <p:nvSpPr>
                    <p:cNvPr id="91152" name="Line 16"/>
                    <p:cNvSpPr>
                      <a:spLocks noChangeShapeType="1"/>
                    </p:cNvSpPr>
                    <p:nvPr/>
                  </p:nvSpPr>
                  <p:spPr bwMode="auto">
                    <a:xfrm>
                      <a:off x="3198" y="5853"/>
                      <a:ext cx="884" cy="0"/>
                    </a:xfrm>
                    <a:prstGeom prst="line">
                      <a:avLst/>
                    </a:prstGeom>
                    <a:noFill/>
                    <a:ln w="9525">
                      <a:solidFill>
                        <a:srgbClr val="000000"/>
                      </a:solidFill>
                      <a:round/>
                      <a:headEnd/>
                      <a:tailEnd type="triangle" w="med" len="med"/>
                    </a:ln>
                  </p:spPr>
                  <p:txBody>
                    <a:bodyPr/>
                    <a:lstStyle/>
                    <a:p>
                      <a:endParaRPr lang="zh-CN" altLang="en-US" b="1"/>
                    </a:p>
                  </p:txBody>
                </p:sp>
                <p:sp>
                  <p:nvSpPr>
                    <p:cNvPr id="91153" name="Line 17"/>
                    <p:cNvSpPr>
                      <a:spLocks noChangeShapeType="1"/>
                    </p:cNvSpPr>
                    <p:nvPr/>
                  </p:nvSpPr>
                  <p:spPr bwMode="auto">
                    <a:xfrm>
                      <a:off x="4548" y="5853"/>
                      <a:ext cx="810" cy="0"/>
                    </a:xfrm>
                    <a:prstGeom prst="line">
                      <a:avLst/>
                    </a:prstGeom>
                    <a:noFill/>
                    <a:ln w="9525">
                      <a:solidFill>
                        <a:srgbClr val="000000"/>
                      </a:solidFill>
                      <a:round/>
                      <a:headEnd/>
                      <a:tailEnd type="triangle" w="med" len="med"/>
                    </a:ln>
                  </p:spPr>
                  <p:txBody>
                    <a:bodyPr/>
                    <a:lstStyle/>
                    <a:p>
                      <a:endParaRPr lang="zh-CN" altLang="en-US" b="1"/>
                    </a:p>
                  </p:txBody>
                </p:sp>
                <p:sp>
                  <p:nvSpPr>
                    <p:cNvPr id="91154" name="Text Box 18"/>
                    <p:cNvSpPr txBox="1">
                      <a:spLocks noChangeArrowheads="1"/>
                    </p:cNvSpPr>
                    <p:nvPr/>
                  </p:nvSpPr>
                  <p:spPr bwMode="auto">
                    <a:xfrm>
                      <a:off x="3918" y="6321"/>
                      <a:ext cx="720" cy="468"/>
                    </a:xfrm>
                    <a:prstGeom prst="rect">
                      <a:avLst/>
                    </a:prstGeom>
                    <a:noFill/>
                    <a:ln w="9525">
                      <a:noFill/>
                      <a:miter lim="800000"/>
                      <a:headEnd/>
                      <a:tailEnd/>
                    </a:ln>
                  </p:spPr>
                  <p:txBody>
                    <a:bodyPr/>
                    <a:lstStyle/>
                    <a:p>
                      <a:pPr algn="just"/>
                      <a:r>
                        <a:rPr lang="en-US" altLang="zh-CN" sz="2000" b="1" i="1">
                          <a:latin typeface="Times New Roman" pitchFamily="18" charset="0"/>
                        </a:rPr>
                        <a:t>s</a:t>
                      </a:r>
                      <a:r>
                        <a:rPr lang="en-US" altLang="zh-CN" sz="2000" b="1" baseline="-25000">
                          <a:latin typeface="Times New Roman" pitchFamily="18" charset="0"/>
                        </a:rPr>
                        <a:t>1</a:t>
                      </a:r>
                      <a:r>
                        <a:rPr lang="en-US" altLang="zh-CN" sz="2000" b="1">
                          <a:latin typeface="Times New Roman" pitchFamily="18" charset="0"/>
                        </a:rPr>
                        <a:t>(</a:t>
                      </a:r>
                      <a:r>
                        <a:rPr lang="en-US" altLang="zh-CN" sz="2000" b="1" i="1">
                          <a:latin typeface="Times New Roman" pitchFamily="18" charset="0"/>
                        </a:rPr>
                        <a:t>t</a:t>
                      </a:r>
                      <a:r>
                        <a:rPr lang="en-US" altLang="zh-CN" sz="2000" b="1">
                          <a:latin typeface="Times New Roman" pitchFamily="18" charset="0"/>
                        </a:rPr>
                        <a:t>)</a:t>
                      </a:r>
                      <a:endParaRPr lang="en-US" altLang="zh-CN" sz="3600" b="1"/>
                    </a:p>
                  </p:txBody>
                </p:sp>
                <p:sp>
                  <p:nvSpPr>
                    <p:cNvPr id="91155" name="AutoShape 19"/>
                    <p:cNvSpPr>
                      <a:spLocks noChangeArrowheads="1"/>
                    </p:cNvSpPr>
                    <p:nvPr/>
                  </p:nvSpPr>
                  <p:spPr bwMode="auto">
                    <a:xfrm>
                      <a:off x="4080" y="5631"/>
                      <a:ext cx="452" cy="420"/>
                    </a:xfrm>
                    <a:prstGeom prst="flowChartSummingJunction">
                      <a:avLst/>
                    </a:prstGeom>
                    <a:solidFill>
                      <a:srgbClr val="FFFFFF"/>
                    </a:solidFill>
                    <a:ln w="9525">
                      <a:solidFill>
                        <a:srgbClr val="000000"/>
                      </a:solidFill>
                      <a:round/>
                      <a:headEnd/>
                      <a:tailEnd/>
                    </a:ln>
                  </p:spPr>
                  <p:txBody>
                    <a:bodyPr/>
                    <a:lstStyle/>
                    <a:p>
                      <a:endParaRPr lang="zh-CN" altLang="en-US" b="1"/>
                    </a:p>
                  </p:txBody>
                </p:sp>
              </p:grpSp>
              <p:grpSp>
                <p:nvGrpSpPr>
                  <p:cNvPr id="8" name="Group 20"/>
                  <p:cNvGrpSpPr>
                    <a:grpSpLocks/>
                  </p:cNvGrpSpPr>
                  <p:nvPr/>
                </p:nvGrpSpPr>
                <p:grpSpPr bwMode="auto">
                  <a:xfrm>
                    <a:off x="3198" y="6996"/>
                    <a:ext cx="2160" cy="1116"/>
                    <a:chOff x="3198" y="7056"/>
                    <a:chExt cx="2160" cy="1116"/>
                  </a:xfrm>
                </p:grpSpPr>
                <p:sp>
                  <p:nvSpPr>
                    <p:cNvPr id="91157" name="Line 21"/>
                    <p:cNvSpPr>
                      <a:spLocks noChangeShapeType="1"/>
                    </p:cNvSpPr>
                    <p:nvPr/>
                  </p:nvSpPr>
                  <p:spPr bwMode="auto">
                    <a:xfrm>
                      <a:off x="4294" y="7503"/>
                      <a:ext cx="0" cy="312"/>
                    </a:xfrm>
                    <a:prstGeom prst="line">
                      <a:avLst/>
                    </a:prstGeom>
                    <a:noFill/>
                    <a:ln w="9525">
                      <a:solidFill>
                        <a:srgbClr val="000000"/>
                      </a:solidFill>
                      <a:round/>
                      <a:headEnd type="triangle" w="med" len="med"/>
                      <a:tailEnd/>
                    </a:ln>
                  </p:spPr>
                  <p:txBody>
                    <a:bodyPr/>
                    <a:lstStyle/>
                    <a:p>
                      <a:endParaRPr lang="zh-CN" altLang="en-US" b="1"/>
                    </a:p>
                  </p:txBody>
                </p:sp>
                <p:sp>
                  <p:nvSpPr>
                    <p:cNvPr id="91158" name="Line 22"/>
                    <p:cNvSpPr>
                      <a:spLocks noChangeShapeType="1"/>
                    </p:cNvSpPr>
                    <p:nvPr/>
                  </p:nvSpPr>
                  <p:spPr bwMode="auto">
                    <a:xfrm>
                      <a:off x="3198" y="7257"/>
                      <a:ext cx="886" cy="0"/>
                    </a:xfrm>
                    <a:prstGeom prst="line">
                      <a:avLst/>
                    </a:prstGeom>
                    <a:noFill/>
                    <a:ln w="9525">
                      <a:solidFill>
                        <a:srgbClr val="000000"/>
                      </a:solidFill>
                      <a:round/>
                      <a:headEnd/>
                      <a:tailEnd type="triangle" w="med" len="med"/>
                    </a:ln>
                  </p:spPr>
                  <p:txBody>
                    <a:bodyPr/>
                    <a:lstStyle/>
                    <a:p>
                      <a:endParaRPr lang="zh-CN" altLang="en-US" b="1"/>
                    </a:p>
                  </p:txBody>
                </p:sp>
                <p:sp>
                  <p:nvSpPr>
                    <p:cNvPr id="91159" name="Line 23"/>
                    <p:cNvSpPr>
                      <a:spLocks noChangeShapeType="1"/>
                    </p:cNvSpPr>
                    <p:nvPr/>
                  </p:nvSpPr>
                  <p:spPr bwMode="auto">
                    <a:xfrm>
                      <a:off x="4534" y="7257"/>
                      <a:ext cx="824" cy="0"/>
                    </a:xfrm>
                    <a:prstGeom prst="line">
                      <a:avLst/>
                    </a:prstGeom>
                    <a:noFill/>
                    <a:ln w="9525">
                      <a:solidFill>
                        <a:srgbClr val="000000"/>
                      </a:solidFill>
                      <a:round/>
                      <a:headEnd/>
                      <a:tailEnd type="triangle" w="med" len="med"/>
                    </a:ln>
                  </p:spPr>
                  <p:txBody>
                    <a:bodyPr/>
                    <a:lstStyle/>
                    <a:p>
                      <a:endParaRPr lang="zh-CN" altLang="en-US" b="1"/>
                    </a:p>
                  </p:txBody>
                </p:sp>
                <p:sp>
                  <p:nvSpPr>
                    <p:cNvPr id="91160" name="Text Box 24"/>
                    <p:cNvSpPr txBox="1">
                      <a:spLocks noChangeArrowheads="1"/>
                    </p:cNvSpPr>
                    <p:nvPr/>
                  </p:nvSpPr>
                  <p:spPr bwMode="auto">
                    <a:xfrm>
                      <a:off x="3918" y="7704"/>
                      <a:ext cx="720" cy="468"/>
                    </a:xfrm>
                    <a:prstGeom prst="rect">
                      <a:avLst/>
                    </a:prstGeom>
                    <a:noFill/>
                    <a:ln w="9525">
                      <a:noFill/>
                      <a:miter lim="800000"/>
                      <a:headEnd/>
                      <a:tailEnd/>
                    </a:ln>
                  </p:spPr>
                  <p:txBody>
                    <a:bodyPr/>
                    <a:lstStyle/>
                    <a:p>
                      <a:pPr algn="just"/>
                      <a:r>
                        <a:rPr lang="en-US" altLang="zh-CN" sz="2000" b="1" i="1">
                          <a:latin typeface="Times New Roman" pitchFamily="18" charset="0"/>
                        </a:rPr>
                        <a:t>s</a:t>
                      </a:r>
                      <a:r>
                        <a:rPr lang="en-US" altLang="zh-CN" sz="2000" b="1" baseline="-25000">
                          <a:latin typeface="Times New Roman" pitchFamily="18" charset="0"/>
                        </a:rPr>
                        <a:t>0</a:t>
                      </a:r>
                      <a:r>
                        <a:rPr lang="en-US" altLang="zh-CN" sz="2000" b="1">
                          <a:latin typeface="Times New Roman" pitchFamily="18" charset="0"/>
                        </a:rPr>
                        <a:t>(</a:t>
                      </a:r>
                      <a:r>
                        <a:rPr lang="en-US" altLang="zh-CN" sz="2000" b="1" i="1">
                          <a:latin typeface="Times New Roman" pitchFamily="18" charset="0"/>
                        </a:rPr>
                        <a:t>t</a:t>
                      </a:r>
                      <a:r>
                        <a:rPr lang="en-US" altLang="zh-CN" sz="2000" b="1">
                          <a:latin typeface="Times New Roman" pitchFamily="18" charset="0"/>
                        </a:rPr>
                        <a:t>)</a:t>
                      </a:r>
                      <a:endParaRPr lang="en-US" altLang="zh-CN" sz="3600" b="1"/>
                    </a:p>
                  </p:txBody>
                </p:sp>
                <p:sp>
                  <p:nvSpPr>
                    <p:cNvPr id="91161" name="AutoShape 25"/>
                    <p:cNvSpPr>
                      <a:spLocks noChangeArrowheads="1"/>
                    </p:cNvSpPr>
                    <p:nvPr/>
                  </p:nvSpPr>
                  <p:spPr bwMode="auto">
                    <a:xfrm>
                      <a:off x="4080" y="7056"/>
                      <a:ext cx="452" cy="420"/>
                    </a:xfrm>
                    <a:prstGeom prst="flowChartSummingJunction">
                      <a:avLst/>
                    </a:prstGeom>
                    <a:solidFill>
                      <a:srgbClr val="FFFFFF"/>
                    </a:solidFill>
                    <a:ln w="9525">
                      <a:solidFill>
                        <a:srgbClr val="000000"/>
                      </a:solidFill>
                      <a:round/>
                      <a:headEnd/>
                      <a:tailEnd/>
                    </a:ln>
                  </p:spPr>
                  <p:txBody>
                    <a:bodyPr/>
                    <a:lstStyle/>
                    <a:p>
                      <a:endParaRPr lang="zh-CN" altLang="en-US" b="1"/>
                    </a:p>
                  </p:txBody>
                </p:sp>
              </p:grpSp>
            </p:grpSp>
            <p:grpSp>
              <p:nvGrpSpPr>
                <p:cNvPr id="9" name="Group 26"/>
                <p:cNvGrpSpPr>
                  <a:grpSpLocks/>
                </p:cNvGrpSpPr>
                <p:nvPr/>
              </p:nvGrpSpPr>
              <p:grpSpPr bwMode="auto">
                <a:xfrm>
                  <a:off x="2246" y="5727"/>
                  <a:ext cx="7456" cy="2184"/>
                  <a:chOff x="2246" y="5727"/>
                  <a:chExt cx="7456" cy="2184"/>
                </a:xfrm>
              </p:grpSpPr>
              <p:grpSp>
                <p:nvGrpSpPr>
                  <p:cNvPr id="10" name="Group 27"/>
                  <p:cNvGrpSpPr>
                    <a:grpSpLocks/>
                  </p:cNvGrpSpPr>
                  <p:nvPr/>
                </p:nvGrpSpPr>
                <p:grpSpPr bwMode="auto">
                  <a:xfrm>
                    <a:off x="6462" y="5727"/>
                    <a:ext cx="3240" cy="2184"/>
                    <a:chOff x="5562" y="5652"/>
                    <a:chExt cx="3240" cy="2184"/>
                  </a:xfrm>
                </p:grpSpPr>
                <p:sp>
                  <p:nvSpPr>
                    <p:cNvPr id="91164" name="Text Box 28"/>
                    <p:cNvSpPr txBox="1">
                      <a:spLocks noChangeArrowheads="1"/>
                    </p:cNvSpPr>
                    <p:nvPr/>
                  </p:nvSpPr>
                  <p:spPr bwMode="auto">
                    <a:xfrm>
                      <a:off x="6102" y="5652"/>
                      <a:ext cx="900" cy="468"/>
                    </a:xfrm>
                    <a:prstGeom prst="rect">
                      <a:avLst/>
                    </a:prstGeom>
                    <a:solidFill>
                      <a:srgbClr val="FFFFFF"/>
                    </a:solidFill>
                    <a:ln w="9525">
                      <a:solidFill>
                        <a:srgbClr val="000000"/>
                      </a:solidFill>
                      <a:miter lim="800000"/>
                      <a:headEnd/>
                      <a:tailEnd/>
                    </a:ln>
                  </p:spPr>
                  <p:txBody>
                    <a:bodyPr/>
                    <a:lstStyle/>
                    <a:p>
                      <a:pPr algn="ctr"/>
                      <a:r>
                        <a:rPr lang="zh-CN" altLang="en-US" sz="2000" b="1">
                          <a:latin typeface="Times New Roman" pitchFamily="18" charset="0"/>
                        </a:rPr>
                        <a:t>抽样</a:t>
                      </a:r>
                      <a:endParaRPr lang="zh-CN" altLang="en-US" sz="3600" b="1"/>
                    </a:p>
                  </p:txBody>
                </p:sp>
                <p:sp>
                  <p:nvSpPr>
                    <p:cNvPr id="91165" name="Text Box 29"/>
                    <p:cNvSpPr txBox="1">
                      <a:spLocks noChangeArrowheads="1"/>
                    </p:cNvSpPr>
                    <p:nvPr/>
                  </p:nvSpPr>
                  <p:spPr bwMode="auto">
                    <a:xfrm>
                      <a:off x="7362" y="6120"/>
                      <a:ext cx="900" cy="624"/>
                    </a:xfrm>
                    <a:prstGeom prst="rect">
                      <a:avLst/>
                    </a:prstGeom>
                    <a:solidFill>
                      <a:srgbClr val="FFFFFF"/>
                    </a:solidFill>
                    <a:ln w="9525">
                      <a:solidFill>
                        <a:srgbClr val="000000"/>
                      </a:solidFill>
                      <a:miter lim="800000"/>
                      <a:headEnd/>
                      <a:tailEnd/>
                    </a:ln>
                  </p:spPr>
                  <p:txBody>
                    <a:bodyPr tIns="0" bIns="10800"/>
                    <a:lstStyle/>
                    <a:p>
                      <a:pPr algn="ctr"/>
                      <a:r>
                        <a:rPr lang="zh-CN" altLang="en-US" sz="2000" b="1" baseline="-25000">
                          <a:latin typeface="Times New Roman" pitchFamily="18" charset="0"/>
                        </a:rPr>
                        <a:t>比较</a:t>
                      </a:r>
                    </a:p>
                    <a:p>
                      <a:pPr algn="ctr"/>
                      <a:r>
                        <a:rPr lang="zh-CN" altLang="en-US" sz="2000" b="1" baseline="-25000">
                          <a:latin typeface="Times New Roman" pitchFamily="18" charset="0"/>
                        </a:rPr>
                        <a:t>判决</a:t>
                      </a:r>
                      <a:endParaRPr lang="zh-CN" altLang="en-US" sz="3600" b="1"/>
                    </a:p>
                  </p:txBody>
                </p:sp>
                <p:sp>
                  <p:nvSpPr>
                    <p:cNvPr id="91166" name="Text Box 30"/>
                    <p:cNvSpPr txBox="1">
                      <a:spLocks noChangeArrowheads="1"/>
                    </p:cNvSpPr>
                    <p:nvPr/>
                  </p:nvSpPr>
                  <p:spPr bwMode="auto">
                    <a:xfrm>
                      <a:off x="6102" y="6744"/>
                      <a:ext cx="900" cy="468"/>
                    </a:xfrm>
                    <a:prstGeom prst="rect">
                      <a:avLst/>
                    </a:prstGeom>
                    <a:solidFill>
                      <a:srgbClr val="FFFFFF"/>
                    </a:solidFill>
                    <a:ln w="9525">
                      <a:solidFill>
                        <a:srgbClr val="000000"/>
                      </a:solidFill>
                      <a:miter lim="800000"/>
                      <a:headEnd/>
                      <a:tailEnd/>
                    </a:ln>
                  </p:spPr>
                  <p:txBody>
                    <a:bodyPr/>
                    <a:lstStyle/>
                    <a:p>
                      <a:pPr algn="ctr"/>
                      <a:r>
                        <a:rPr lang="zh-CN" altLang="en-US" sz="2000" b="1">
                          <a:latin typeface="Times New Roman" pitchFamily="18" charset="0"/>
                        </a:rPr>
                        <a:t>抽样</a:t>
                      </a:r>
                      <a:endParaRPr lang="zh-CN" altLang="en-US" sz="3600" b="1"/>
                    </a:p>
                  </p:txBody>
                </p:sp>
                <p:sp>
                  <p:nvSpPr>
                    <p:cNvPr id="91167" name="Line 31"/>
                    <p:cNvSpPr>
                      <a:spLocks noChangeShapeType="1"/>
                    </p:cNvSpPr>
                    <p:nvPr/>
                  </p:nvSpPr>
                  <p:spPr bwMode="auto">
                    <a:xfrm>
                      <a:off x="5562" y="5808"/>
                      <a:ext cx="540" cy="0"/>
                    </a:xfrm>
                    <a:prstGeom prst="line">
                      <a:avLst/>
                    </a:prstGeom>
                    <a:noFill/>
                    <a:ln w="9525">
                      <a:solidFill>
                        <a:srgbClr val="000000"/>
                      </a:solidFill>
                      <a:round/>
                      <a:headEnd/>
                      <a:tailEnd type="triangle" w="med" len="med"/>
                    </a:ln>
                  </p:spPr>
                  <p:txBody>
                    <a:bodyPr/>
                    <a:lstStyle/>
                    <a:p>
                      <a:endParaRPr lang="zh-CN" altLang="en-US" b="1"/>
                    </a:p>
                  </p:txBody>
                </p:sp>
                <p:sp>
                  <p:nvSpPr>
                    <p:cNvPr id="91168" name="Line 32"/>
                    <p:cNvSpPr>
                      <a:spLocks noChangeShapeType="1"/>
                    </p:cNvSpPr>
                    <p:nvPr/>
                  </p:nvSpPr>
                  <p:spPr bwMode="auto">
                    <a:xfrm>
                      <a:off x="5562" y="7056"/>
                      <a:ext cx="540" cy="0"/>
                    </a:xfrm>
                    <a:prstGeom prst="line">
                      <a:avLst/>
                    </a:prstGeom>
                    <a:noFill/>
                    <a:ln w="9525">
                      <a:solidFill>
                        <a:srgbClr val="000000"/>
                      </a:solidFill>
                      <a:round/>
                      <a:headEnd/>
                      <a:tailEnd type="triangle" w="med" len="med"/>
                    </a:ln>
                  </p:spPr>
                  <p:txBody>
                    <a:bodyPr/>
                    <a:lstStyle/>
                    <a:p>
                      <a:endParaRPr lang="zh-CN" altLang="en-US" b="1"/>
                    </a:p>
                  </p:txBody>
                </p:sp>
                <p:sp>
                  <p:nvSpPr>
                    <p:cNvPr id="91169" name="Line 33"/>
                    <p:cNvSpPr>
                      <a:spLocks noChangeShapeType="1"/>
                    </p:cNvSpPr>
                    <p:nvPr/>
                  </p:nvSpPr>
                  <p:spPr bwMode="auto">
                    <a:xfrm>
                      <a:off x="7002" y="7056"/>
                      <a:ext cx="720" cy="0"/>
                    </a:xfrm>
                    <a:prstGeom prst="line">
                      <a:avLst/>
                    </a:prstGeom>
                    <a:noFill/>
                    <a:ln w="9525">
                      <a:solidFill>
                        <a:srgbClr val="000000"/>
                      </a:solidFill>
                      <a:round/>
                      <a:headEnd/>
                      <a:tailEnd type="triangle" w="med" len="med"/>
                    </a:ln>
                  </p:spPr>
                  <p:txBody>
                    <a:bodyPr/>
                    <a:lstStyle/>
                    <a:p>
                      <a:endParaRPr lang="zh-CN" altLang="en-US" b="1"/>
                    </a:p>
                  </p:txBody>
                </p:sp>
                <p:sp>
                  <p:nvSpPr>
                    <p:cNvPr id="91170" name="Line 34"/>
                    <p:cNvSpPr>
                      <a:spLocks noChangeShapeType="1"/>
                    </p:cNvSpPr>
                    <p:nvPr/>
                  </p:nvSpPr>
                  <p:spPr bwMode="auto">
                    <a:xfrm>
                      <a:off x="7002" y="5808"/>
                      <a:ext cx="720" cy="0"/>
                    </a:xfrm>
                    <a:prstGeom prst="line">
                      <a:avLst/>
                    </a:prstGeom>
                    <a:noFill/>
                    <a:ln w="9525">
                      <a:solidFill>
                        <a:srgbClr val="000000"/>
                      </a:solidFill>
                      <a:round/>
                      <a:headEnd/>
                      <a:tailEnd type="triangle" w="med" len="med"/>
                    </a:ln>
                  </p:spPr>
                  <p:txBody>
                    <a:bodyPr/>
                    <a:lstStyle/>
                    <a:p>
                      <a:endParaRPr lang="zh-CN" altLang="en-US" b="1"/>
                    </a:p>
                  </p:txBody>
                </p:sp>
                <p:sp>
                  <p:nvSpPr>
                    <p:cNvPr id="91171" name="Line 35"/>
                    <p:cNvSpPr>
                      <a:spLocks noChangeShapeType="1"/>
                    </p:cNvSpPr>
                    <p:nvPr/>
                  </p:nvSpPr>
                  <p:spPr bwMode="auto">
                    <a:xfrm>
                      <a:off x="7722" y="5808"/>
                      <a:ext cx="0" cy="312"/>
                    </a:xfrm>
                    <a:prstGeom prst="line">
                      <a:avLst/>
                    </a:prstGeom>
                    <a:noFill/>
                    <a:ln w="9525">
                      <a:solidFill>
                        <a:srgbClr val="000000"/>
                      </a:solidFill>
                      <a:round/>
                      <a:headEnd/>
                      <a:tailEnd/>
                    </a:ln>
                  </p:spPr>
                  <p:txBody>
                    <a:bodyPr/>
                    <a:lstStyle/>
                    <a:p>
                      <a:endParaRPr lang="zh-CN" altLang="en-US" b="1"/>
                    </a:p>
                  </p:txBody>
                </p:sp>
                <p:sp>
                  <p:nvSpPr>
                    <p:cNvPr id="91172" name="Line 36"/>
                    <p:cNvSpPr>
                      <a:spLocks noChangeShapeType="1"/>
                    </p:cNvSpPr>
                    <p:nvPr/>
                  </p:nvSpPr>
                  <p:spPr bwMode="auto">
                    <a:xfrm>
                      <a:off x="7722" y="6744"/>
                      <a:ext cx="0" cy="312"/>
                    </a:xfrm>
                    <a:prstGeom prst="line">
                      <a:avLst/>
                    </a:prstGeom>
                    <a:noFill/>
                    <a:ln w="9525">
                      <a:solidFill>
                        <a:srgbClr val="000000"/>
                      </a:solidFill>
                      <a:round/>
                      <a:headEnd/>
                      <a:tailEnd/>
                    </a:ln>
                  </p:spPr>
                  <p:txBody>
                    <a:bodyPr/>
                    <a:lstStyle/>
                    <a:p>
                      <a:endParaRPr lang="zh-CN" altLang="en-US" b="1"/>
                    </a:p>
                  </p:txBody>
                </p:sp>
                <p:sp>
                  <p:nvSpPr>
                    <p:cNvPr id="91173" name="Line 37"/>
                    <p:cNvSpPr>
                      <a:spLocks noChangeShapeType="1"/>
                    </p:cNvSpPr>
                    <p:nvPr/>
                  </p:nvSpPr>
                  <p:spPr bwMode="auto">
                    <a:xfrm>
                      <a:off x="8262" y="6432"/>
                      <a:ext cx="540" cy="0"/>
                    </a:xfrm>
                    <a:prstGeom prst="line">
                      <a:avLst/>
                    </a:prstGeom>
                    <a:noFill/>
                    <a:ln w="9525">
                      <a:solidFill>
                        <a:srgbClr val="000000"/>
                      </a:solidFill>
                      <a:round/>
                      <a:headEnd/>
                      <a:tailEnd type="triangle" w="med" len="med"/>
                    </a:ln>
                  </p:spPr>
                  <p:txBody>
                    <a:bodyPr/>
                    <a:lstStyle/>
                    <a:p>
                      <a:endParaRPr lang="zh-CN" altLang="en-US" b="1"/>
                    </a:p>
                  </p:txBody>
                </p:sp>
                <p:sp>
                  <p:nvSpPr>
                    <p:cNvPr id="91174" name="Line 38"/>
                    <p:cNvSpPr>
                      <a:spLocks noChangeShapeType="1"/>
                    </p:cNvSpPr>
                    <p:nvPr/>
                  </p:nvSpPr>
                  <p:spPr bwMode="auto">
                    <a:xfrm flipV="1">
                      <a:off x="6642" y="6120"/>
                      <a:ext cx="0" cy="312"/>
                    </a:xfrm>
                    <a:prstGeom prst="line">
                      <a:avLst/>
                    </a:prstGeom>
                    <a:noFill/>
                    <a:ln w="9525">
                      <a:solidFill>
                        <a:srgbClr val="000000"/>
                      </a:solidFill>
                      <a:round/>
                      <a:headEnd/>
                      <a:tailEnd type="triangle" w="med" len="med"/>
                    </a:ln>
                  </p:spPr>
                  <p:txBody>
                    <a:bodyPr/>
                    <a:lstStyle/>
                    <a:p>
                      <a:endParaRPr lang="zh-CN" altLang="en-US" b="1"/>
                    </a:p>
                  </p:txBody>
                </p:sp>
                <p:sp>
                  <p:nvSpPr>
                    <p:cNvPr id="91175" name="Line 39"/>
                    <p:cNvSpPr>
                      <a:spLocks noChangeShapeType="1"/>
                    </p:cNvSpPr>
                    <p:nvPr/>
                  </p:nvSpPr>
                  <p:spPr bwMode="auto">
                    <a:xfrm flipV="1">
                      <a:off x="6642" y="7212"/>
                      <a:ext cx="0" cy="312"/>
                    </a:xfrm>
                    <a:prstGeom prst="line">
                      <a:avLst/>
                    </a:prstGeom>
                    <a:noFill/>
                    <a:ln w="9525">
                      <a:solidFill>
                        <a:srgbClr val="000000"/>
                      </a:solidFill>
                      <a:round/>
                      <a:headEnd/>
                      <a:tailEnd type="triangle" w="med" len="med"/>
                    </a:ln>
                  </p:spPr>
                  <p:txBody>
                    <a:bodyPr/>
                    <a:lstStyle/>
                    <a:p>
                      <a:endParaRPr lang="zh-CN" altLang="en-US" b="1"/>
                    </a:p>
                  </p:txBody>
                </p:sp>
                <p:sp>
                  <p:nvSpPr>
                    <p:cNvPr id="91176" name="Text Box 40"/>
                    <p:cNvSpPr txBox="1">
                      <a:spLocks noChangeArrowheads="1"/>
                    </p:cNvSpPr>
                    <p:nvPr/>
                  </p:nvSpPr>
                  <p:spPr bwMode="auto">
                    <a:xfrm>
                      <a:off x="6282" y="6276"/>
                      <a:ext cx="720" cy="468"/>
                    </a:xfrm>
                    <a:prstGeom prst="rect">
                      <a:avLst/>
                    </a:prstGeom>
                    <a:noFill/>
                    <a:ln w="9525">
                      <a:noFill/>
                      <a:miter lim="800000"/>
                      <a:headEnd/>
                      <a:tailEnd/>
                    </a:ln>
                  </p:spPr>
                  <p:txBody>
                    <a:bodyPr/>
                    <a:lstStyle/>
                    <a:p>
                      <a:pPr algn="ctr"/>
                      <a:r>
                        <a:rPr lang="en-US" altLang="zh-CN" b="1" i="1">
                          <a:latin typeface="Times New Roman" pitchFamily="18" charset="0"/>
                        </a:rPr>
                        <a:t>t </a:t>
                      </a:r>
                      <a:r>
                        <a:rPr lang="en-US" altLang="zh-CN" b="1">
                          <a:latin typeface="Times New Roman" pitchFamily="18" charset="0"/>
                        </a:rPr>
                        <a:t>= </a:t>
                      </a:r>
                      <a:r>
                        <a:rPr lang="en-US" altLang="zh-CN" b="1" i="1">
                          <a:latin typeface="Times New Roman" pitchFamily="18" charset="0"/>
                        </a:rPr>
                        <a:t>T</a:t>
                      </a:r>
                      <a:r>
                        <a:rPr lang="en-US" altLang="zh-CN" b="1" i="1" baseline="-25000">
                          <a:latin typeface="Times New Roman" pitchFamily="18" charset="0"/>
                        </a:rPr>
                        <a:t>s</a:t>
                      </a:r>
                      <a:endParaRPr lang="en-US" altLang="zh-CN" sz="3600" b="1"/>
                    </a:p>
                  </p:txBody>
                </p:sp>
                <p:sp>
                  <p:nvSpPr>
                    <p:cNvPr id="91177" name="Text Box 41"/>
                    <p:cNvSpPr txBox="1">
                      <a:spLocks noChangeArrowheads="1"/>
                    </p:cNvSpPr>
                    <p:nvPr/>
                  </p:nvSpPr>
                  <p:spPr bwMode="auto">
                    <a:xfrm>
                      <a:off x="6282" y="7368"/>
                      <a:ext cx="720" cy="468"/>
                    </a:xfrm>
                    <a:prstGeom prst="rect">
                      <a:avLst/>
                    </a:prstGeom>
                    <a:noFill/>
                    <a:ln w="9525">
                      <a:noFill/>
                      <a:miter lim="800000"/>
                      <a:headEnd/>
                      <a:tailEnd/>
                    </a:ln>
                  </p:spPr>
                  <p:txBody>
                    <a:bodyPr/>
                    <a:lstStyle/>
                    <a:p>
                      <a:pPr algn="ctr"/>
                      <a:r>
                        <a:rPr lang="en-US" altLang="zh-CN" b="1" i="1">
                          <a:latin typeface="Times New Roman" pitchFamily="18" charset="0"/>
                        </a:rPr>
                        <a:t>t </a:t>
                      </a:r>
                      <a:r>
                        <a:rPr lang="en-US" altLang="zh-CN" b="1">
                          <a:latin typeface="Times New Roman" pitchFamily="18" charset="0"/>
                        </a:rPr>
                        <a:t>= </a:t>
                      </a:r>
                      <a:r>
                        <a:rPr lang="en-US" altLang="zh-CN" b="1" i="1">
                          <a:latin typeface="Times New Roman" pitchFamily="18" charset="0"/>
                        </a:rPr>
                        <a:t>T</a:t>
                      </a:r>
                      <a:r>
                        <a:rPr lang="en-US" altLang="zh-CN" b="1" i="1" baseline="-25000">
                          <a:latin typeface="Times New Roman" pitchFamily="18" charset="0"/>
                        </a:rPr>
                        <a:t>s</a:t>
                      </a:r>
                      <a:endParaRPr lang="en-US" altLang="zh-CN" sz="3600" b="1"/>
                    </a:p>
                  </p:txBody>
                </p:sp>
              </p:grpSp>
              <p:sp>
                <p:nvSpPr>
                  <p:cNvPr id="91178" name="Text Box 42"/>
                  <p:cNvSpPr txBox="1">
                    <a:spLocks noChangeArrowheads="1"/>
                  </p:cNvSpPr>
                  <p:nvPr/>
                </p:nvSpPr>
                <p:spPr bwMode="auto">
                  <a:xfrm>
                    <a:off x="2246" y="6138"/>
                    <a:ext cx="776" cy="447"/>
                  </a:xfrm>
                  <a:prstGeom prst="rect">
                    <a:avLst/>
                  </a:prstGeom>
                  <a:noFill/>
                  <a:ln w="9525">
                    <a:noFill/>
                    <a:miter lim="800000"/>
                    <a:headEnd/>
                    <a:tailEnd/>
                  </a:ln>
                </p:spPr>
                <p:txBody>
                  <a:bodyPr/>
                  <a:lstStyle/>
                  <a:p>
                    <a:pPr algn="just"/>
                    <a:r>
                      <a:rPr lang="zh-CN" altLang="en-US" sz="2000" b="1">
                        <a:latin typeface="Times New Roman" pitchFamily="18" charset="0"/>
                      </a:rPr>
                      <a:t>输入</a:t>
                    </a:r>
                    <a:endParaRPr lang="zh-CN" altLang="en-US" sz="3600" b="1"/>
                  </a:p>
                </p:txBody>
              </p:sp>
            </p:grpSp>
          </p:grpSp>
        </p:grpSp>
        <p:sp>
          <p:nvSpPr>
            <p:cNvPr id="91179" name="Text Box 43"/>
            <p:cNvSpPr txBox="1">
              <a:spLocks noChangeArrowheads="1"/>
            </p:cNvSpPr>
            <p:nvPr/>
          </p:nvSpPr>
          <p:spPr bwMode="auto">
            <a:xfrm>
              <a:off x="9238" y="6060"/>
              <a:ext cx="902" cy="555"/>
            </a:xfrm>
            <a:prstGeom prst="rect">
              <a:avLst/>
            </a:prstGeom>
            <a:noFill/>
            <a:ln w="9525">
              <a:noFill/>
              <a:miter lim="800000"/>
              <a:headEnd/>
              <a:tailEnd/>
            </a:ln>
          </p:spPr>
          <p:txBody>
            <a:bodyPr/>
            <a:lstStyle/>
            <a:p>
              <a:pPr algn="just"/>
              <a:r>
                <a:rPr lang="zh-CN" altLang="en-US" sz="2000" b="1">
                  <a:latin typeface="Times New Roman" pitchFamily="18" charset="0"/>
                </a:rPr>
                <a:t>输出</a:t>
              </a:r>
              <a:endParaRPr lang="zh-CN" altLang="en-US" sz="3600" b="1"/>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1139">
                                            <p:txEl>
                                              <p:pRg st="8" end="8"/>
                                            </p:txEl>
                                          </p:spTgt>
                                        </p:tgtEl>
                                        <p:attrNameLst>
                                          <p:attrName>style.visibility</p:attrName>
                                        </p:attrNameLst>
                                      </p:cBhvr>
                                      <p:to>
                                        <p:strVal val="visible"/>
                                      </p:to>
                                    </p:set>
                                    <p:anim calcmode="lin" valueType="num">
                                      <p:cBhvr additive="base">
                                        <p:cTn id="7" dur="500" fill="hold"/>
                                        <p:tgtEl>
                                          <p:spTgt spid="91139">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113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zh-CN" altLang="en-US" dirty="0" smtClean="0"/>
              <a:t>例</a:t>
            </a:r>
            <a:r>
              <a:rPr lang="en-US" altLang="zh-CN" dirty="0" smtClean="0"/>
              <a:t>10.3</a:t>
            </a:r>
            <a:endParaRPr lang="zh-CN" altLang="en-US" dirty="0"/>
          </a:p>
        </p:txBody>
      </p:sp>
      <p:sp>
        <p:nvSpPr>
          <p:cNvPr id="92163" name="Rectangle 3"/>
          <p:cNvSpPr>
            <a:spLocks noGrp="1" noChangeArrowheads="1"/>
          </p:cNvSpPr>
          <p:nvPr>
            <p:ph type="body" idx="1"/>
          </p:nvPr>
        </p:nvSpPr>
        <p:spPr>
          <a:xfrm>
            <a:off x="539552" y="1196752"/>
            <a:ext cx="8064896" cy="3456384"/>
          </a:xfrm>
        </p:spPr>
        <p:txBody>
          <a:bodyPr>
            <a:normAutofit fontScale="92500" lnSpcReduction="10000"/>
          </a:bodyPr>
          <a:lstStyle/>
          <a:p>
            <a:r>
              <a:rPr lang="zh-CN" altLang="en-US" dirty="0" smtClean="0"/>
              <a:t>设有一个信号码元如例</a:t>
            </a:r>
            <a:r>
              <a:rPr lang="en-US" altLang="zh-CN" dirty="0" smtClean="0"/>
              <a:t>10.2</a:t>
            </a:r>
            <a:r>
              <a:rPr lang="zh-CN" altLang="en-US" dirty="0" smtClean="0"/>
              <a:t>中所给出的</a:t>
            </a:r>
            <a:r>
              <a:rPr lang="en-US" altLang="zh-CN" dirty="0" smtClean="0"/>
              <a:t>s(t)</a:t>
            </a:r>
            <a:r>
              <a:rPr lang="zh-CN" altLang="en-US" dirty="0" smtClean="0"/>
              <a:t>。试比较它分别通过匹配滤波器和相关接收器时的输出波形。</a:t>
            </a:r>
          </a:p>
          <a:p>
            <a:r>
              <a:rPr lang="zh-CN" altLang="en-US" dirty="0" smtClean="0"/>
              <a:t>解</a:t>
            </a:r>
            <a:r>
              <a:rPr lang="en-US" altLang="zh-CN" dirty="0" smtClean="0"/>
              <a:t>: </a:t>
            </a:r>
            <a:r>
              <a:rPr lang="zh-CN" altLang="en-US" dirty="0" smtClean="0"/>
              <a:t>信号码元通过</a:t>
            </a:r>
            <a:r>
              <a:rPr lang="zh-CN" altLang="en-US" dirty="0" smtClean="0">
                <a:solidFill>
                  <a:srgbClr val="0000FF"/>
                </a:solidFill>
              </a:rPr>
              <a:t>相关接收器</a:t>
            </a:r>
            <a:r>
              <a:rPr lang="zh-CN" altLang="en-US" dirty="0" smtClean="0"/>
              <a:t>后，输出信号波形等于</a:t>
            </a:r>
          </a:p>
          <a:p>
            <a:pPr lvl="1"/>
            <a:endParaRPr lang="en-US" altLang="zh-CN" dirty="0" smtClean="0"/>
          </a:p>
          <a:p>
            <a:pPr lvl="1"/>
            <a:endParaRPr lang="en-US" altLang="zh-CN" dirty="0" smtClean="0"/>
          </a:p>
          <a:p>
            <a:pPr lvl="1"/>
            <a:endParaRPr lang="zh-CN" altLang="en-US" dirty="0" smtClean="0"/>
          </a:p>
          <a:p>
            <a:r>
              <a:rPr lang="zh-CN" altLang="en-US" dirty="0" smtClean="0"/>
              <a:t>假定</a:t>
            </a:r>
            <a:r>
              <a:rPr lang="en-US" altLang="zh-CN" i="1" dirty="0"/>
              <a:t>f</a:t>
            </a:r>
            <a:r>
              <a:rPr lang="en-US" altLang="zh-CN" baseline="-25000" dirty="0"/>
              <a:t>0</a:t>
            </a:r>
            <a:r>
              <a:rPr lang="zh-CN" altLang="en-US" dirty="0"/>
              <a:t>很大</a:t>
            </a:r>
            <a:r>
              <a:rPr lang="zh-CN" altLang="en-US" dirty="0" smtClean="0"/>
              <a:t>，结果近似</a:t>
            </a:r>
            <a:r>
              <a:rPr lang="zh-CN" altLang="en-US" dirty="0"/>
              <a:t>等于</a:t>
            </a:r>
            <a:r>
              <a:rPr lang="en-US" altLang="zh-CN" i="1" dirty="0"/>
              <a:t>t </a:t>
            </a:r>
            <a:r>
              <a:rPr lang="en-US" altLang="zh-CN" dirty="0"/>
              <a:t>/ 2</a:t>
            </a:r>
            <a:r>
              <a:rPr lang="zh-CN" altLang="en-US" dirty="0"/>
              <a:t>，即</a:t>
            </a:r>
            <a:r>
              <a:rPr lang="zh-CN" altLang="en-US" dirty="0">
                <a:solidFill>
                  <a:srgbClr val="0000FF"/>
                </a:solidFill>
              </a:rPr>
              <a:t>与</a:t>
            </a:r>
            <a:r>
              <a:rPr lang="en-US" altLang="zh-CN" i="1" dirty="0">
                <a:solidFill>
                  <a:srgbClr val="0000FF"/>
                </a:solidFill>
              </a:rPr>
              <a:t>t </a:t>
            </a:r>
            <a:r>
              <a:rPr lang="zh-CN" altLang="en-US" dirty="0">
                <a:solidFill>
                  <a:srgbClr val="0000FF"/>
                </a:solidFill>
              </a:rPr>
              <a:t>成直线关系</a:t>
            </a:r>
            <a:r>
              <a:rPr lang="zh-CN" altLang="en-US" dirty="0" smtClean="0"/>
              <a:t>。</a:t>
            </a:r>
            <a:endParaRPr lang="en-US" altLang="zh-CN" dirty="0" smtClean="0"/>
          </a:p>
        </p:txBody>
      </p:sp>
      <p:sp>
        <p:nvSpPr>
          <p:cNvPr id="13" name="灯片编号占位符 5"/>
          <p:cNvSpPr>
            <a:spLocks noGrp="1"/>
          </p:cNvSpPr>
          <p:nvPr>
            <p:ph type="sldNum" sz="quarter" idx="12"/>
          </p:nvPr>
        </p:nvSpPr>
        <p:spPr/>
        <p:txBody>
          <a:bodyPr/>
          <a:lstStyle/>
          <a:p>
            <a:fld id="{F0A999DD-67B0-4138-A6DE-15161B22C293}" type="slidenum">
              <a:rPr lang="en-US" altLang="zh-CN" smtClean="0"/>
              <a:pPr/>
              <a:t>78</a:t>
            </a:fld>
            <a:endParaRPr lang="en-US" altLang="zh-CN"/>
          </a:p>
        </p:txBody>
      </p:sp>
      <p:sp>
        <p:nvSpPr>
          <p:cNvPr id="92165" name="Rectangle 5"/>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2164" name="Object 4"/>
          <p:cNvGraphicFramePr>
            <a:graphicFrameLocks noChangeAspect="1"/>
          </p:cNvGraphicFramePr>
          <p:nvPr/>
        </p:nvGraphicFramePr>
        <p:xfrm>
          <a:off x="1187624" y="2708920"/>
          <a:ext cx="6751638" cy="1304925"/>
        </p:xfrm>
        <a:graphic>
          <a:graphicData uri="http://schemas.openxmlformats.org/presentationml/2006/ole">
            <mc:AlternateContent xmlns:mc="http://schemas.openxmlformats.org/markup-compatibility/2006">
              <mc:Choice xmlns:v="urn:schemas-microsoft-com:vml" Requires="v">
                <p:oleObj spid="_x0000_s230470" name="公式" r:id="rId3" imgW="3708400" imgH="787400" progId="Equation.3">
                  <p:embed/>
                </p:oleObj>
              </mc:Choice>
              <mc:Fallback>
                <p:oleObj name="公式" r:id="rId3" imgW="3708400" imgH="787400" progId="Equation.3">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2708920"/>
                        <a:ext cx="6751638" cy="1304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a:grpSpLocks/>
          </p:cNvGrpSpPr>
          <p:nvPr/>
        </p:nvGrpSpPr>
        <p:grpSpPr bwMode="auto">
          <a:xfrm>
            <a:off x="611560" y="4581128"/>
            <a:ext cx="4392563" cy="2132393"/>
            <a:chOff x="3898" y="7316"/>
            <a:chExt cx="4993" cy="2209"/>
          </a:xfrm>
        </p:grpSpPr>
        <p:sp>
          <p:nvSpPr>
            <p:cNvPr id="92167" name="Text Box 7"/>
            <p:cNvSpPr txBox="1">
              <a:spLocks noChangeArrowheads="1"/>
            </p:cNvSpPr>
            <p:nvPr/>
          </p:nvSpPr>
          <p:spPr bwMode="auto">
            <a:xfrm>
              <a:off x="4717" y="7316"/>
              <a:ext cx="1604" cy="510"/>
            </a:xfrm>
            <a:prstGeom prst="rect">
              <a:avLst/>
            </a:prstGeom>
            <a:noFill/>
            <a:ln w="9525">
              <a:noFill/>
              <a:miter lim="800000"/>
              <a:headEnd/>
              <a:tailEnd/>
            </a:ln>
          </p:spPr>
          <p:txBody>
            <a:bodyPr/>
            <a:lstStyle/>
            <a:p>
              <a:pPr algn="just"/>
              <a:r>
                <a:rPr lang="zh-CN" altLang="en-US" b="1" dirty="0">
                  <a:solidFill>
                    <a:srgbClr val="0000FF"/>
                  </a:solidFill>
                  <a:latin typeface="+mj-ea"/>
                  <a:ea typeface="+mj-ea"/>
                </a:rPr>
                <a:t>相关器输出</a:t>
              </a:r>
              <a:endParaRPr lang="zh-CN" altLang="en-US" sz="3200" b="1" dirty="0">
                <a:solidFill>
                  <a:srgbClr val="0000FF"/>
                </a:solidFill>
                <a:latin typeface="+mj-ea"/>
                <a:ea typeface="+mj-ea"/>
              </a:endParaRPr>
            </a:p>
          </p:txBody>
        </p:sp>
        <p:grpSp>
          <p:nvGrpSpPr>
            <p:cNvPr id="3" name="Group 8"/>
            <p:cNvGrpSpPr>
              <a:grpSpLocks/>
            </p:cNvGrpSpPr>
            <p:nvPr/>
          </p:nvGrpSpPr>
          <p:grpSpPr bwMode="auto">
            <a:xfrm>
              <a:off x="3898" y="7620"/>
              <a:ext cx="3930" cy="1905"/>
              <a:chOff x="3824" y="6990"/>
              <a:chExt cx="3930" cy="1905"/>
            </a:xfrm>
          </p:grpSpPr>
          <p:pic>
            <p:nvPicPr>
              <p:cNvPr id="92169" name="Picture 9" descr="匹配滤波和相关波形比较"/>
              <p:cNvPicPr>
                <a:picLocks noChangeAspect="1" noChangeArrowheads="1"/>
              </p:cNvPicPr>
              <p:nvPr/>
            </p:nvPicPr>
            <p:blipFill>
              <a:blip r:embed="rId5" cstate="print"/>
              <a:srcRect/>
              <a:stretch>
                <a:fillRect/>
              </a:stretch>
            </p:blipFill>
            <p:spPr bwMode="auto">
              <a:xfrm>
                <a:off x="3824" y="6990"/>
                <a:ext cx="3930" cy="1905"/>
              </a:xfrm>
              <a:prstGeom prst="rect">
                <a:avLst/>
              </a:prstGeom>
              <a:noFill/>
              <a:ln w="9525">
                <a:noFill/>
                <a:miter lim="800000"/>
                <a:headEnd/>
                <a:tailEnd/>
              </a:ln>
            </p:spPr>
          </p:pic>
          <p:sp>
            <p:nvSpPr>
              <p:cNvPr id="92170" name="Line 10"/>
              <p:cNvSpPr>
                <a:spLocks noChangeShapeType="1"/>
              </p:cNvSpPr>
              <p:nvPr/>
            </p:nvSpPr>
            <p:spPr bwMode="auto">
              <a:xfrm flipV="1">
                <a:off x="6390" y="7440"/>
                <a:ext cx="838" cy="225"/>
              </a:xfrm>
              <a:prstGeom prst="line">
                <a:avLst/>
              </a:prstGeom>
              <a:noFill/>
              <a:ln w="9525">
                <a:solidFill>
                  <a:srgbClr val="000000"/>
                </a:solidFill>
                <a:round/>
                <a:headEnd type="triangle" w="med" len="med"/>
                <a:tailEnd/>
              </a:ln>
            </p:spPr>
            <p:txBody>
              <a:bodyPr/>
              <a:lstStyle/>
              <a:p>
                <a:endParaRPr lang="zh-CN" altLang="en-US"/>
              </a:p>
            </p:txBody>
          </p:sp>
          <p:sp>
            <p:nvSpPr>
              <p:cNvPr id="92171" name="Line 11"/>
              <p:cNvSpPr>
                <a:spLocks noChangeShapeType="1"/>
              </p:cNvSpPr>
              <p:nvPr/>
            </p:nvSpPr>
            <p:spPr bwMode="auto">
              <a:xfrm flipH="1" flipV="1">
                <a:off x="5543" y="7058"/>
                <a:ext cx="471" cy="247"/>
              </a:xfrm>
              <a:prstGeom prst="line">
                <a:avLst/>
              </a:prstGeom>
              <a:noFill/>
              <a:ln w="9525">
                <a:solidFill>
                  <a:srgbClr val="000000"/>
                </a:solidFill>
                <a:round/>
                <a:headEnd type="triangle" w="med" len="med"/>
                <a:tailEnd/>
              </a:ln>
            </p:spPr>
            <p:txBody>
              <a:bodyPr/>
              <a:lstStyle/>
              <a:p>
                <a:endParaRPr lang="zh-CN" altLang="en-US"/>
              </a:p>
            </p:txBody>
          </p:sp>
        </p:grpSp>
        <p:sp>
          <p:nvSpPr>
            <p:cNvPr id="92172" name="Text Box 12"/>
            <p:cNvSpPr txBox="1">
              <a:spLocks noChangeArrowheads="1"/>
            </p:cNvSpPr>
            <p:nvPr/>
          </p:nvSpPr>
          <p:spPr bwMode="auto">
            <a:xfrm>
              <a:off x="6517" y="7688"/>
              <a:ext cx="2374" cy="510"/>
            </a:xfrm>
            <a:prstGeom prst="rect">
              <a:avLst/>
            </a:prstGeom>
            <a:noFill/>
            <a:ln w="9525">
              <a:noFill/>
              <a:miter lim="800000"/>
              <a:headEnd/>
              <a:tailEnd/>
            </a:ln>
          </p:spPr>
          <p:txBody>
            <a:bodyPr/>
            <a:lstStyle/>
            <a:p>
              <a:pPr algn="just"/>
              <a:r>
                <a:rPr lang="zh-CN" altLang="en-US" b="1" dirty="0">
                  <a:solidFill>
                    <a:srgbClr val="0000FF"/>
                  </a:solidFill>
                  <a:latin typeface="+mj-ea"/>
                  <a:ea typeface="+mj-ea"/>
                </a:rPr>
                <a:t>匹配滤波器输出</a:t>
              </a:r>
            </a:p>
            <a:p>
              <a:endParaRPr lang="en-US" altLang="zh-CN" sz="3200" b="1" dirty="0">
                <a:solidFill>
                  <a:srgbClr val="0000FF"/>
                </a:solidFill>
                <a:latin typeface="+mj-ea"/>
                <a:ea typeface="+mj-ea"/>
              </a:endParaRPr>
            </a:p>
          </p:txBody>
        </p:sp>
      </p:grpSp>
      <p:cxnSp>
        <p:nvCxnSpPr>
          <p:cNvPr id="15" name="直接连接符 14"/>
          <p:cNvCxnSpPr/>
          <p:nvPr/>
        </p:nvCxnSpPr>
        <p:spPr>
          <a:xfrm>
            <a:off x="611560" y="2060848"/>
            <a:ext cx="7704856" cy="0"/>
          </a:xfrm>
          <a:prstGeom prst="line">
            <a:avLst/>
          </a:prstGeom>
        </p:spPr>
        <p:style>
          <a:lnRef idx="3">
            <a:schemeClr val="accent3"/>
          </a:lnRef>
          <a:fillRef idx="0">
            <a:schemeClr val="accent3"/>
          </a:fillRef>
          <a:effectRef idx="2">
            <a:schemeClr val="accent3"/>
          </a:effectRef>
          <a:fontRef idx="minor">
            <a:schemeClr val="tx1"/>
          </a:fontRef>
        </p:style>
      </p:cxnSp>
      <p:sp>
        <p:nvSpPr>
          <p:cNvPr id="16" name="矩形 15"/>
          <p:cNvSpPr/>
          <p:nvPr/>
        </p:nvSpPr>
        <p:spPr>
          <a:xfrm>
            <a:off x="4932040" y="4653136"/>
            <a:ext cx="3024336"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pPr>
            <a:r>
              <a:rPr lang="zh-CN" altLang="en-US" sz="2400" b="1" dirty="0" smtClean="0">
                <a:latin typeface="+mj-ea"/>
                <a:ea typeface="+mj-ea"/>
              </a:rPr>
              <a:t>由此图可见，只有当</a:t>
            </a:r>
            <a:r>
              <a:rPr lang="en-US" altLang="zh-CN" sz="2400" b="1" i="1" dirty="0" smtClean="0">
                <a:latin typeface="+mj-ea"/>
                <a:ea typeface="+mj-ea"/>
              </a:rPr>
              <a:t>t</a:t>
            </a:r>
            <a:r>
              <a:rPr lang="en-US" altLang="zh-CN" sz="2400" b="1" dirty="0" smtClean="0">
                <a:latin typeface="+mj-ea"/>
                <a:ea typeface="+mj-ea"/>
              </a:rPr>
              <a:t> = </a:t>
            </a:r>
            <a:r>
              <a:rPr lang="en-US" altLang="zh-CN" sz="2400" b="1" i="1" dirty="0" smtClean="0">
                <a:latin typeface="+mj-ea"/>
                <a:ea typeface="+mj-ea"/>
              </a:rPr>
              <a:t>T</a:t>
            </a:r>
            <a:r>
              <a:rPr lang="en-US" altLang="zh-CN" sz="2400" b="1" i="1" baseline="-25000" dirty="0" smtClean="0">
                <a:latin typeface="+mj-ea"/>
                <a:ea typeface="+mj-ea"/>
              </a:rPr>
              <a:t>s</a:t>
            </a:r>
            <a:r>
              <a:rPr lang="zh-CN" altLang="en-US" sz="2400" b="1" dirty="0" smtClean="0">
                <a:latin typeface="+mj-ea"/>
                <a:ea typeface="+mj-ea"/>
              </a:rPr>
              <a:t>时，两者的抽样值才相等。</a:t>
            </a:r>
            <a:endParaRPr lang="zh-CN" altLang="en-US" sz="2400" b="1" dirty="0">
              <a:latin typeface="+mj-ea"/>
              <a:ea typeface="+mj-ea"/>
            </a:endParaRPr>
          </a:p>
        </p:txBody>
      </p:sp>
      <p:cxnSp>
        <p:nvCxnSpPr>
          <p:cNvPr id="18" name="直接连接符 17"/>
          <p:cNvCxnSpPr/>
          <p:nvPr/>
        </p:nvCxnSpPr>
        <p:spPr>
          <a:xfrm>
            <a:off x="5004048" y="3429000"/>
            <a:ext cx="1440160" cy="432048"/>
          </a:xfrm>
          <a:prstGeom prst="line">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63">
                                            <p:txEl>
                                              <p:pRg st="1" end="1"/>
                                            </p:txEl>
                                          </p:spTgt>
                                        </p:tgtEl>
                                        <p:attrNameLst>
                                          <p:attrName>style.visibility</p:attrName>
                                        </p:attrNameLst>
                                      </p:cBhvr>
                                      <p:to>
                                        <p:strVal val="visible"/>
                                      </p:to>
                                    </p:set>
                                    <p:anim calcmode="lin" valueType="num">
                                      <p:cBhvr additive="base">
                                        <p:cTn id="7" dur="500" fill="hold"/>
                                        <p:tgtEl>
                                          <p:spTgt spid="921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6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2164"/>
                                        </p:tgtEl>
                                        <p:attrNameLst>
                                          <p:attrName>style.visibility</p:attrName>
                                        </p:attrNameLst>
                                      </p:cBhvr>
                                      <p:to>
                                        <p:strVal val="visible"/>
                                      </p:to>
                                    </p:set>
                                    <p:anim calcmode="lin" valueType="num">
                                      <p:cBhvr additive="base">
                                        <p:cTn id="11" dur="500" fill="hold"/>
                                        <p:tgtEl>
                                          <p:spTgt spid="92164"/>
                                        </p:tgtEl>
                                        <p:attrNameLst>
                                          <p:attrName>ppt_x</p:attrName>
                                        </p:attrNameLst>
                                      </p:cBhvr>
                                      <p:tavLst>
                                        <p:tav tm="0">
                                          <p:val>
                                            <p:strVal val="#ppt_x"/>
                                          </p:val>
                                        </p:tav>
                                        <p:tav tm="100000">
                                          <p:val>
                                            <p:strVal val="#ppt_x"/>
                                          </p:val>
                                        </p:tav>
                                      </p:tavLst>
                                    </p:anim>
                                    <p:anim calcmode="lin" valueType="num">
                                      <p:cBhvr additive="base">
                                        <p:cTn id="12" dur="500" fill="hold"/>
                                        <p:tgtEl>
                                          <p:spTgt spid="9216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2163">
                                            <p:txEl>
                                              <p:pRg st="5" end="5"/>
                                            </p:txEl>
                                          </p:spTgt>
                                        </p:tgtEl>
                                        <p:attrNameLst>
                                          <p:attrName>style.visibility</p:attrName>
                                        </p:attrNameLst>
                                      </p:cBhvr>
                                      <p:to>
                                        <p:strVal val="visible"/>
                                      </p:to>
                                    </p:set>
                                    <p:anim calcmode="lin" valueType="num">
                                      <p:cBhvr additive="base">
                                        <p:cTn id="17" dur="500" fill="hold"/>
                                        <p:tgtEl>
                                          <p:spTgt spid="9216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2163">
                                            <p:txEl>
                                              <p:pRg st="5" end="5"/>
                                            </p:txEl>
                                          </p:spTgt>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ppt_x"/>
                                          </p:val>
                                        </p:tav>
                                        <p:tav tm="100000">
                                          <p:val>
                                            <p:strVal val="#ppt_x"/>
                                          </p:val>
                                        </p:tav>
                                      </p:tavLst>
                                    </p:anim>
                                    <p:anim calcmode="lin" valueType="num">
                                      <p:cBhvr additive="base">
                                        <p:cTn id="2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ppt_x"/>
                                          </p:val>
                                        </p:tav>
                                        <p:tav tm="100000">
                                          <p:val>
                                            <p:strVal val="#ppt_x"/>
                                          </p:val>
                                        </p:tav>
                                      </p:tavLst>
                                    </p:anim>
                                    <p:anim calcmode="lin" valueType="num">
                                      <p:cBhvr additive="base">
                                        <p:cTn id="2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zh-CN" altLang="en-US" dirty="0">
                <a:solidFill>
                  <a:srgbClr val="0000FF"/>
                </a:solidFill>
              </a:rPr>
              <a:t>匹配滤波器的实际应用</a:t>
            </a:r>
          </a:p>
        </p:txBody>
      </p:sp>
      <p:sp>
        <p:nvSpPr>
          <p:cNvPr id="93187" name="Rectangle 3"/>
          <p:cNvSpPr>
            <a:spLocks noGrp="1" noChangeArrowheads="1"/>
          </p:cNvSpPr>
          <p:nvPr>
            <p:ph type="body" idx="1"/>
          </p:nvPr>
        </p:nvSpPr>
        <p:spPr/>
        <p:txBody>
          <a:bodyPr>
            <a:normAutofit fontScale="92500"/>
          </a:bodyPr>
          <a:lstStyle/>
          <a:p>
            <a:r>
              <a:rPr lang="zh-CN" altLang="en-US" dirty="0" smtClean="0"/>
              <a:t>匹配滤波器的冲激响应</a:t>
            </a:r>
            <a:r>
              <a:rPr lang="en-US" altLang="zh-CN" i="1" dirty="0" smtClean="0"/>
              <a:t>h(t)</a:t>
            </a:r>
            <a:r>
              <a:rPr lang="zh-CN" altLang="en-US" dirty="0" smtClean="0"/>
              <a:t>应该和信号波形</a:t>
            </a:r>
            <a:r>
              <a:rPr lang="en-US" altLang="zh-CN" i="1" dirty="0" smtClean="0"/>
              <a:t>s(t)</a:t>
            </a:r>
            <a:r>
              <a:rPr lang="zh-CN" altLang="en-US" dirty="0" smtClean="0">
                <a:solidFill>
                  <a:srgbClr val="0000FF"/>
                </a:solidFill>
              </a:rPr>
              <a:t>严格匹配</a:t>
            </a:r>
            <a:r>
              <a:rPr lang="zh-CN" altLang="en-US" dirty="0" smtClean="0"/>
              <a:t>，包括对</a:t>
            </a:r>
            <a:r>
              <a:rPr lang="zh-CN" altLang="en-US" dirty="0" smtClean="0">
                <a:solidFill>
                  <a:srgbClr val="0000FF"/>
                </a:solidFill>
              </a:rPr>
              <a:t>相位</a:t>
            </a:r>
            <a:r>
              <a:rPr lang="zh-CN" altLang="en-US" dirty="0" smtClean="0"/>
              <a:t>也有要求。</a:t>
            </a:r>
            <a:endParaRPr lang="en-US" altLang="zh-CN" dirty="0" smtClean="0"/>
          </a:p>
          <a:p>
            <a:r>
              <a:rPr lang="zh-CN" altLang="en-US" dirty="0" smtClean="0"/>
              <a:t>对确知信号的接收，这是可做到的。对</a:t>
            </a:r>
            <a:r>
              <a:rPr lang="zh-CN" altLang="en-US" dirty="0" smtClean="0">
                <a:solidFill>
                  <a:srgbClr val="0000FF"/>
                </a:solidFill>
              </a:rPr>
              <a:t>随相信号</a:t>
            </a:r>
            <a:r>
              <a:rPr lang="zh-CN" altLang="en-US" dirty="0" smtClean="0"/>
              <a:t>而言，就</a:t>
            </a:r>
            <a:r>
              <a:rPr lang="zh-CN" altLang="en-US" dirty="0" smtClean="0">
                <a:solidFill>
                  <a:srgbClr val="FF0000"/>
                </a:solidFill>
              </a:rPr>
              <a:t>不可能</a:t>
            </a:r>
            <a:r>
              <a:rPr lang="zh-CN" altLang="en-US" dirty="0" smtClean="0"/>
              <a:t>使信号的随机相位和</a:t>
            </a:r>
            <a:r>
              <a:rPr lang="en-US" altLang="zh-CN" i="1" dirty="0" smtClean="0"/>
              <a:t>h(t)</a:t>
            </a:r>
            <a:r>
              <a:rPr lang="zh-CN" altLang="en-US" dirty="0" smtClean="0"/>
              <a:t>的</a:t>
            </a:r>
            <a:r>
              <a:rPr lang="zh-CN" altLang="en-US" dirty="0" smtClean="0">
                <a:solidFill>
                  <a:srgbClr val="FF0000"/>
                </a:solidFill>
              </a:rPr>
              <a:t>相位匹配</a:t>
            </a:r>
            <a:r>
              <a:rPr lang="zh-CN" altLang="en-US" dirty="0" smtClean="0"/>
              <a:t>。</a:t>
            </a:r>
            <a:endParaRPr lang="en-US" altLang="zh-CN" dirty="0" smtClean="0"/>
          </a:p>
          <a:p>
            <a:r>
              <a:rPr lang="zh-CN" altLang="en-US" dirty="0" smtClean="0"/>
              <a:t>但是，匹配滤波器还是可以用于接收随相信号的。下面就对此作进一步的分析。</a:t>
            </a:r>
          </a:p>
          <a:p>
            <a:r>
              <a:rPr lang="zh-CN" altLang="en-US" dirty="0" smtClean="0"/>
              <a:t>设匹配滤波器的特性仍如例</a:t>
            </a:r>
            <a:r>
              <a:rPr lang="en-US" altLang="zh-CN" dirty="0" smtClean="0"/>
              <a:t>10.2</a:t>
            </a:r>
            <a:r>
              <a:rPr lang="zh-CN" altLang="en-US" dirty="0" smtClean="0"/>
              <a:t>所给出：</a:t>
            </a:r>
          </a:p>
          <a:p>
            <a:pPr lvl="2"/>
            <a:endParaRPr lang="zh-CN" altLang="en-US" dirty="0" smtClean="0"/>
          </a:p>
          <a:p>
            <a:r>
              <a:rPr lang="zh-CN" altLang="en-US" dirty="0" smtClean="0"/>
              <a:t>并设此匹配滤波器的输入是</a:t>
            </a:r>
            <a:r>
              <a:rPr lang="en-US" altLang="zh-CN" dirty="0" smtClean="0"/>
              <a:t>r(t)</a:t>
            </a:r>
            <a:r>
              <a:rPr lang="zh-CN" altLang="en-US" dirty="0" smtClean="0"/>
              <a:t>，则此滤波器的输出</a:t>
            </a:r>
            <a:r>
              <a:rPr lang="en-US" altLang="zh-CN" dirty="0" smtClean="0"/>
              <a:t>y(t)</a:t>
            </a:r>
            <a:r>
              <a:rPr lang="zh-CN" altLang="en-US" dirty="0" smtClean="0"/>
              <a:t>由卷积公式求出为：</a:t>
            </a:r>
            <a:endParaRPr lang="zh-CN" altLang="en-US" dirty="0"/>
          </a:p>
        </p:txBody>
      </p:sp>
      <p:sp>
        <p:nvSpPr>
          <p:cNvPr id="6" name="灯片编号占位符 5"/>
          <p:cNvSpPr>
            <a:spLocks noGrp="1"/>
          </p:cNvSpPr>
          <p:nvPr>
            <p:ph type="sldNum" sz="quarter" idx="12"/>
          </p:nvPr>
        </p:nvSpPr>
        <p:spPr/>
        <p:txBody>
          <a:bodyPr/>
          <a:lstStyle/>
          <a:p>
            <a:fld id="{DF874EE0-1976-4FA9-A629-772F03F96C34}" type="slidenum">
              <a:rPr lang="en-US" altLang="zh-CN" smtClean="0"/>
              <a:pPr/>
              <a:t>79</a:t>
            </a:fld>
            <a:endParaRPr lang="en-US" altLang="zh-CN"/>
          </a:p>
        </p:txBody>
      </p:sp>
      <p:sp>
        <p:nvSpPr>
          <p:cNvPr id="93189" name="Rectangle 5"/>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3188" name="Object 4"/>
          <p:cNvGraphicFramePr>
            <a:graphicFrameLocks noChangeAspect="1"/>
          </p:cNvGraphicFramePr>
          <p:nvPr/>
        </p:nvGraphicFramePr>
        <p:xfrm>
          <a:off x="1619672" y="4725144"/>
          <a:ext cx="6462713" cy="469900"/>
        </p:xfrm>
        <a:graphic>
          <a:graphicData uri="http://schemas.openxmlformats.org/presentationml/2006/ole">
            <mc:AlternateContent xmlns:mc="http://schemas.openxmlformats.org/markup-compatibility/2006">
              <mc:Choice xmlns:v="urn:schemas-microsoft-com:vml" Requires="v">
                <p:oleObj spid="_x0000_s231495" name="公式" r:id="rId3" imgW="3149600" imgH="228600" progId="Equation.3">
                  <p:embed/>
                </p:oleObj>
              </mc:Choice>
              <mc:Fallback>
                <p:oleObj name="公式" r:id="rId3" imgW="3149600" imgH="228600" progId="Equation.3">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4725144"/>
                        <a:ext cx="6462713"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3187">
                                            <p:txEl>
                                              <p:pRg st="1" end="1"/>
                                            </p:txEl>
                                          </p:spTgt>
                                        </p:tgtEl>
                                        <p:attrNameLst>
                                          <p:attrName>style.visibility</p:attrName>
                                        </p:attrNameLst>
                                      </p:cBhvr>
                                      <p:to>
                                        <p:strVal val="visible"/>
                                      </p:to>
                                    </p:set>
                                    <p:anim calcmode="lin" valueType="num">
                                      <p:cBhvr additive="base">
                                        <p:cTn id="7" dur="500" fill="hold"/>
                                        <p:tgtEl>
                                          <p:spTgt spid="9318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31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3187">
                                            <p:txEl>
                                              <p:pRg st="2" end="2"/>
                                            </p:txEl>
                                          </p:spTgt>
                                        </p:tgtEl>
                                        <p:attrNameLst>
                                          <p:attrName>style.visibility</p:attrName>
                                        </p:attrNameLst>
                                      </p:cBhvr>
                                      <p:to>
                                        <p:strVal val="visible"/>
                                      </p:to>
                                    </p:set>
                                    <p:anim calcmode="lin" valueType="num">
                                      <p:cBhvr additive="base">
                                        <p:cTn id="13" dur="500" fill="hold"/>
                                        <p:tgtEl>
                                          <p:spTgt spid="9318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31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3187">
                                            <p:txEl>
                                              <p:pRg st="3" end="3"/>
                                            </p:txEl>
                                          </p:spTgt>
                                        </p:tgtEl>
                                        <p:attrNameLst>
                                          <p:attrName>style.visibility</p:attrName>
                                        </p:attrNameLst>
                                      </p:cBhvr>
                                      <p:to>
                                        <p:strVal val="visible"/>
                                      </p:to>
                                    </p:set>
                                    <p:anim calcmode="lin" valueType="num">
                                      <p:cBhvr additive="base">
                                        <p:cTn id="19" dur="500" fill="hold"/>
                                        <p:tgtEl>
                                          <p:spTgt spid="9318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318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3188"/>
                                        </p:tgtEl>
                                        <p:attrNameLst>
                                          <p:attrName>style.visibility</p:attrName>
                                        </p:attrNameLst>
                                      </p:cBhvr>
                                      <p:to>
                                        <p:strVal val="visible"/>
                                      </p:to>
                                    </p:set>
                                    <p:anim calcmode="lin" valueType="num">
                                      <p:cBhvr additive="base">
                                        <p:cTn id="23" dur="500" fill="hold"/>
                                        <p:tgtEl>
                                          <p:spTgt spid="93188"/>
                                        </p:tgtEl>
                                        <p:attrNameLst>
                                          <p:attrName>ppt_x</p:attrName>
                                        </p:attrNameLst>
                                      </p:cBhvr>
                                      <p:tavLst>
                                        <p:tav tm="0">
                                          <p:val>
                                            <p:strVal val="#ppt_x"/>
                                          </p:val>
                                        </p:tav>
                                        <p:tav tm="100000">
                                          <p:val>
                                            <p:strVal val="#ppt_x"/>
                                          </p:val>
                                        </p:tav>
                                      </p:tavLst>
                                    </p:anim>
                                    <p:anim calcmode="lin" valueType="num">
                                      <p:cBhvr additive="base">
                                        <p:cTn id="24" dur="500" fill="hold"/>
                                        <p:tgtEl>
                                          <p:spTgt spid="9318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93187">
                                            <p:txEl>
                                              <p:pRg st="5" end="5"/>
                                            </p:txEl>
                                          </p:spTgt>
                                        </p:tgtEl>
                                        <p:attrNameLst>
                                          <p:attrName>style.visibility</p:attrName>
                                        </p:attrNameLst>
                                      </p:cBhvr>
                                      <p:to>
                                        <p:strVal val="visible"/>
                                      </p:to>
                                    </p:set>
                                    <p:anim calcmode="lin" valueType="num">
                                      <p:cBhvr additive="base">
                                        <p:cTn id="29" dur="500" fill="hold"/>
                                        <p:tgtEl>
                                          <p:spTgt spid="9318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318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endParaRPr lang="zh-CN" altLang="en-US" dirty="0"/>
          </a:p>
        </p:txBody>
      </p:sp>
      <p:sp>
        <p:nvSpPr>
          <p:cNvPr id="27651" name="Rectangle 3"/>
          <p:cNvSpPr>
            <a:spLocks noGrp="1" noChangeArrowheads="1"/>
          </p:cNvSpPr>
          <p:nvPr>
            <p:ph type="body" idx="1"/>
          </p:nvPr>
        </p:nvSpPr>
        <p:spPr/>
        <p:txBody>
          <a:bodyPr>
            <a:normAutofit lnSpcReduction="10000"/>
          </a:bodyPr>
          <a:lstStyle/>
          <a:p>
            <a:r>
              <a:rPr lang="zh-CN" altLang="en-US" dirty="0" smtClean="0"/>
              <a:t> 则前式的联合概率密度函数可以改写为：</a:t>
            </a:r>
          </a:p>
          <a:p>
            <a:pPr lvl="1"/>
            <a:endParaRPr lang="zh-CN" altLang="en-US" dirty="0" smtClean="0"/>
          </a:p>
          <a:p>
            <a:pPr lvl="1"/>
            <a:endParaRPr lang="zh-CN" altLang="en-US" dirty="0" smtClean="0"/>
          </a:p>
          <a:p>
            <a:r>
              <a:rPr lang="zh-CN" altLang="en-US" dirty="0" smtClean="0"/>
              <a:t>式中</a:t>
            </a:r>
          </a:p>
          <a:p>
            <a:r>
              <a:rPr lang="zh-CN" altLang="en-US" dirty="0" smtClean="0"/>
              <a:t>      </a:t>
            </a:r>
            <a:r>
              <a:rPr lang="en-US" altLang="zh-CN" i="1" dirty="0" smtClean="0"/>
              <a:t>n = (n1, n2, …, </a:t>
            </a:r>
            <a:r>
              <a:rPr lang="en-US" altLang="zh-CN" i="1" dirty="0" err="1" smtClean="0"/>
              <a:t>nk</a:t>
            </a:r>
            <a:r>
              <a:rPr lang="en-US" altLang="zh-CN" i="1" dirty="0" smtClean="0"/>
              <a:t>) </a:t>
            </a:r>
            <a:r>
              <a:rPr lang="zh-CN" altLang="en-US" i="1" dirty="0" smtClean="0"/>
              <a:t>－ </a:t>
            </a:r>
            <a:r>
              <a:rPr lang="en-US" altLang="zh-CN" i="1" dirty="0" smtClean="0">
                <a:solidFill>
                  <a:srgbClr val="0000FF"/>
                </a:solidFill>
              </a:rPr>
              <a:t>k</a:t>
            </a:r>
            <a:r>
              <a:rPr lang="en-US" altLang="zh-CN" dirty="0" smtClean="0">
                <a:solidFill>
                  <a:srgbClr val="0000FF"/>
                </a:solidFill>
              </a:rPr>
              <a:t> </a:t>
            </a:r>
            <a:r>
              <a:rPr lang="zh-CN" altLang="en-US" dirty="0" smtClean="0">
                <a:solidFill>
                  <a:srgbClr val="0000FF"/>
                </a:solidFill>
              </a:rPr>
              <a:t>维矢量</a:t>
            </a:r>
            <a:r>
              <a:rPr lang="zh-CN" altLang="en-US" dirty="0" smtClean="0"/>
              <a:t>，表示一个码元内噪声的</a:t>
            </a:r>
            <a:r>
              <a:rPr lang="en-US" altLang="zh-CN" dirty="0" smtClean="0"/>
              <a:t>k</a:t>
            </a:r>
            <a:r>
              <a:rPr lang="zh-CN" altLang="en-US" dirty="0" smtClean="0"/>
              <a:t>个抽样值。</a:t>
            </a:r>
          </a:p>
          <a:p>
            <a:r>
              <a:rPr lang="zh-CN" altLang="en-US" dirty="0" smtClean="0"/>
              <a:t>需要注意，</a:t>
            </a:r>
            <a:r>
              <a:rPr lang="en-US" altLang="zh-CN" i="1" dirty="0" smtClean="0">
                <a:solidFill>
                  <a:srgbClr val="0000FF"/>
                </a:solidFill>
              </a:rPr>
              <a:t>f(n)</a:t>
            </a:r>
            <a:r>
              <a:rPr lang="zh-CN" altLang="en-US" dirty="0" smtClean="0">
                <a:solidFill>
                  <a:srgbClr val="0000FF"/>
                </a:solidFill>
              </a:rPr>
              <a:t>不是时间函数</a:t>
            </a:r>
            <a:r>
              <a:rPr lang="zh-CN" altLang="en-US" dirty="0" smtClean="0"/>
              <a:t>，虽然式中有时间函数</a:t>
            </a:r>
            <a:r>
              <a:rPr lang="en-US" altLang="zh-CN" dirty="0" smtClean="0"/>
              <a:t>n(t)</a:t>
            </a:r>
            <a:r>
              <a:rPr lang="zh-CN" altLang="en-US" dirty="0" smtClean="0"/>
              <a:t>，但是后者在定积分内，积分后已经与时间变量</a:t>
            </a:r>
            <a:r>
              <a:rPr lang="en-US" altLang="zh-CN" dirty="0" smtClean="0"/>
              <a:t>t</a:t>
            </a:r>
            <a:r>
              <a:rPr lang="zh-CN" altLang="en-US" dirty="0" smtClean="0"/>
              <a:t>无关。</a:t>
            </a:r>
            <a:r>
              <a:rPr lang="en-US" altLang="zh-CN" dirty="0" smtClean="0"/>
              <a:t>n</a:t>
            </a:r>
            <a:r>
              <a:rPr lang="zh-CN" altLang="en-US" dirty="0" smtClean="0"/>
              <a:t>是一个</a:t>
            </a:r>
            <a:r>
              <a:rPr lang="en-US" altLang="zh-CN" dirty="0" smtClean="0"/>
              <a:t>k</a:t>
            </a:r>
            <a:r>
              <a:rPr lang="zh-CN" altLang="en-US" dirty="0" smtClean="0"/>
              <a:t>维矢量，它可以看作是</a:t>
            </a:r>
            <a:r>
              <a:rPr lang="en-US" altLang="zh-CN" dirty="0" smtClean="0"/>
              <a:t>k </a:t>
            </a:r>
            <a:r>
              <a:rPr lang="zh-CN" altLang="en-US" dirty="0" smtClean="0"/>
              <a:t>维空间中的一个点。 </a:t>
            </a:r>
            <a:endParaRPr lang="zh-CN" altLang="en-US" dirty="0"/>
          </a:p>
        </p:txBody>
      </p:sp>
      <p:sp>
        <p:nvSpPr>
          <p:cNvPr id="10" name="灯片编号占位符 5"/>
          <p:cNvSpPr>
            <a:spLocks noGrp="1"/>
          </p:cNvSpPr>
          <p:nvPr>
            <p:ph type="sldNum" sz="quarter" idx="12"/>
          </p:nvPr>
        </p:nvSpPr>
        <p:spPr/>
        <p:txBody>
          <a:bodyPr/>
          <a:lstStyle/>
          <a:p>
            <a:fld id="{888DFED7-02F1-4018-89F5-0761AEB9397B}" type="slidenum">
              <a:rPr lang="en-US" altLang="zh-CN" smtClean="0"/>
              <a:pPr/>
              <a:t>8</a:t>
            </a:fld>
            <a:endParaRPr lang="en-US" altLang="zh-CN"/>
          </a:p>
        </p:txBody>
      </p:sp>
      <p:sp>
        <p:nvSpPr>
          <p:cNvPr id="27653" name="Rectangle 5"/>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7655" name="Rectangle 7"/>
          <p:cNvSpPr>
            <a:spLocks noChangeArrowheads="1"/>
          </p:cNvSpPr>
          <p:nvPr/>
        </p:nvSpPr>
        <p:spPr bwMode="auto">
          <a:xfrm>
            <a:off x="0" y="31670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7654" name="Object 6"/>
          <p:cNvGraphicFramePr>
            <a:graphicFrameLocks noChangeAspect="1"/>
          </p:cNvGraphicFramePr>
          <p:nvPr/>
        </p:nvGraphicFramePr>
        <p:xfrm>
          <a:off x="2123728" y="1628800"/>
          <a:ext cx="4275138" cy="922337"/>
        </p:xfrm>
        <a:graphic>
          <a:graphicData uri="http://schemas.openxmlformats.org/presentationml/2006/ole">
            <mc:AlternateContent xmlns:mc="http://schemas.openxmlformats.org/markup-compatibility/2006">
              <mc:Choice xmlns:v="urn:schemas-microsoft-com:vml" Requires="v">
                <p:oleObj spid="_x0000_s282763" name="公式" r:id="rId3" imgW="2425700" imgH="520700" progId="Equation.3">
                  <p:embed/>
                </p:oleObj>
              </mc:Choice>
              <mc:Fallback>
                <p:oleObj name="公式" r:id="rId3" imgW="2425700" imgH="520700" progId="Equation.3">
                  <p:embed/>
                  <p:pic>
                    <p:nvPicPr>
                      <p:cNvPr id="0" name="Picture 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1628800"/>
                        <a:ext cx="4275138" cy="922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7" name="Rectangle 9"/>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7656" name="Object 8"/>
          <p:cNvGraphicFramePr>
            <a:graphicFrameLocks noChangeAspect="1"/>
          </p:cNvGraphicFramePr>
          <p:nvPr/>
        </p:nvGraphicFramePr>
        <p:xfrm>
          <a:off x="1547664" y="2708920"/>
          <a:ext cx="5624513" cy="444500"/>
        </p:xfrm>
        <a:graphic>
          <a:graphicData uri="http://schemas.openxmlformats.org/presentationml/2006/ole">
            <mc:AlternateContent xmlns:mc="http://schemas.openxmlformats.org/markup-compatibility/2006">
              <mc:Choice xmlns:v="urn:schemas-microsoft-com:vml" Requires="v">
                <p:oleObj spid="_x0000_s282764" name="公式" r:id="rId5" imgW="2882900" imgH="228600" progId="Equation.3">
                  <p:embed/>
                </p:oleObj>
              </mc:Choice>
              <mc:Fallback>
                <p:oleObj name="公式" r:id="rId5" imgW="2882900" imgH="228600" progId="Equation.3">
                  <p:embed/>
                  <p:pic>
                    <p:nvPicPr>
                      <p:cNvPr id="0" name="Picture 1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664" y="2708920"/>
                        <a:ext cx="5624513"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1">
                                            <p:txEl>
                                              <p:pRg st="3" end="3"/>
                                            </p:txEl>
                                          </p:spTgt>
                                        </p:tgtEl>
                                        <p:attrNameLst>
                                          <p:attrName>style.visibility</p:attrName>
                                        </p:attrNameLst>
                                      </p:cBhvr>
                                      <p:to>
                                        <p:strVal val="visible"/>
                                      </p:to>
                                    </p:set>
                                    <p:anim calcmode="lin" valueType="num">
                                      <p:cBhvr additive="base">
                                        <p:cTn id="7" dur="5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656"/>
                                        </p:tgtEl>
                                        <p:attrNameLst>
                                          <p:attrName>style.visibility</p:attrName>
                                        </p:attrNameLst>
                                      </p:cBhvr>
                                      <p:to>
                                        <p:strVal val="visible"/>
                                      </p:to>
                                    </p:set>
                                    <p:anim calcmode="lin" valueType="num">
                                      <p:cBhvr additive="base">
                                        <p:cTn id="11" dur="500" fill="hold"/>
                                        <p:tgtEl>
                                          <p:spTgt spid="27656"/>
                                        </p:tgtEl>
                                        <p:attrNameLst>
                                          <p:attrName>ppt_x</p:attrName>
                                        </p:attrNameLst>
                                      </p:cBhvr>
                                      <p:tavLst>
                                        <p:tav tm="0">
                                          <p:val>
                                            <p:strVal val="#ppt_x"/>
                                          </p:val>
                                        </p:tav>
                                        <p:tav tm="100000">
                                          <p:val>
                                            <p:strVal val="#ppt_x"/>
                                          </p:val>
                                        </p:tav>
                                      </p:tavLst>
                                    </p:anim>
                                    <p:anim calcmode="lin" valueType="num">
                                      <p:cBhvr additive="base">
                                        <p:cTn id="12" dur="500" fill="hold"/>
                                        <p:tgtEl>
                                          <p:spTgt spid="2765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7651">
                                            <p:txEl>
                                              <p:pRg st="4" end="4"/>
                                            </p:txEl>
                                          </p:spTgt>
                                        </p:tgtEl>
                                        <p:attrNameLst>
                                          <p:attrName>style.visibility</p:attrName>
                                        </p:attrNameLst>
                                      </p:cBhvr>
                                      <p:to>
                                        <p:strVal val="visible"/>
                                      </p:to>
                                    </p:set>
                                    <p:anim calcmode="lin" valueType="num">
                                      <p:cBhvr additive="base">
                                        <p:cTn id="15" dur="5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76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7651">
                                            <p:txEl>
                                              <p:pRg st="5" end="5"/>
                                            </p:txEl>
                                          </p:spTgt>
                                        </p:tgtEl>
                                        <p:attrNameLst>
                                          <p:attrName>style.visibility</p:attrName>
                                        </p:attrNameLst>
                                      </p:cBhvr>
                                      <p:to>
                                        <p:strVal val="visible"/>
                                      </p:to>
                                    </p:set>
                                    <p:anim calcmode="lin" valueType="num">
                                      <p:cBhvr additive="base">
                                        <p:cTn id="21" dur="500" fill="hold"/>
                                        <p:tgtEl>
                                          <p:spTgt spid="27651">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765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endParaRPr lang="zh-CN" altLang="en-US" dirty="0"/>
          </a:p>
        </p:txBody>
      </p:sp>
      <p:sp>
        <p:nvSpPr>
          <p:cNvPr id="94211" name="Rectangle 3"/>
          <p:cNvSpPr>
            <a:spLocks noGrp="1" noChangeArrowheads="1"/>
          </p:cNvSpPr>
          <p:nvPr>
            <p:ph type="body" idx="1"/>
          </p:nvPr>
        </p:nvSpPr>
        <p:spPr/>
        <p:txBody>
          <a:bodyPr>
            <a:normAutofit fontScale="92500" lnSpcReduction="10000"/>
          </a:bodyPr>
          <a:lstStyle/>
          <a:p>
            <a:pPr lvl="3"/>
            <a:endParaRPr lang="en-US" altLang="zh-CN" dirty="0" smtClean="0"/>
          </a:p>
          <a:p>
            <a:pPr lvl="3"/>
            <a:endParaRPr lang="en-US" altLang="zh-CN" dirty="0" smtClean="0"/>
          </a:p>
          <a:p>
            <a:pPr lvl="3"/>
            <a:endParaRPr lang="en-US" altLang="zh-CN" dirty="0" smtClean="0"/>
          </a:p>
          <a:p>
            <a:pPr lvl="3"/>
            <a:endParaRPr lang="en-US" altLang="zh-CN" dirty="0" smtClean="0"/>
          </a:p>
          <a:p>
            <a:pPr lvl="3"/>
            <a:endParaRPr lang="en-US" altLang="zh-CN" dirty="0" smtClean="0"/>
          </a:p>
          <a:p>
            <a:pPr lvl="3"/>
            <a:endParaRPr lang="en-US" altLang="zh-CN" dirty="0" smtClean="0"/>
          </a:p>
          <a:p>
            <a:r>
              <a:rPr lang="zh-CN" altLang="en-US" dirty="0" smtClean="0"/>
              <a:t>式中</a:t>
            </a:r>
          </a:p>
          <a:p>
            <a:pPr lvl="3"/>
            <a:endParaRPr lang="zh-CN" altLang="en-US" dirty="0" smtClean="0"/>
          </a:p>
          <a:p>
            <a:pPr lvl="3"/>
            <a:endParaRPr lang="zh-CN" altLang="en-US" dirty="0" smtClean="0"/>
          </a:p>
          <a:p>
            <a:r>
              <a:rPr lang="zh-CN" altLang="en-US" dirty="0" smtClean="0"/>
              <a:t>由上式看出，当</a:t>
            </a:r>
            <a:r>
              <a:rPr lang="en-US" altLang="zh-CN" i="1" dirty="0" smtClean="0"/>
              <a:t>t</a:t>
            </a:r>
            <a:r>
              <a:rPr lang="en-US" altLang="zh-CN" dirty="0" smtClean="0"/>
              <a:t> = </a:t>
            </a:r>
            <a:r>
              <a:rPr lang="en-US" altLang="zh-CN" i="1" dirty="0" err="1" smtClean="0"/>
              <a:t>T</a:t>
            </a:r>
            <a:r>
              <a:rPr lang="en-US" altLang="zh-CN" baseline="-25000" dirty="0" err="1" smtClean="0"/>
              <a:t>s</a:t>
            </a:r>
            <a:r>
              <a:rPr lang="zh-CN" altLang="en-US" dirty="0" smtClean="0"/>
              <a:t>时，</a:t>
            </a:r>
            <a:r>
              <a:rPr lang="en-US" altLang="zh-CN" i="1" dirty="0" smtClean="0"/>
              <a:t>y</a:t>
            </a:r>
            <a:r>
              <a:rPr lang="en-US" altLang="zh-CN" dirty="0" smtClean="0"/>
              <a:t>(</a:t>
            </a:r>
            <a:r>
              <a:rPr lang="en-US" altLang="zh-CN" i="1" dirty="0" smtClean="0"/>
              <a:t>t</a:t>
            </a:r>
            <a:r>
              <a:rPr lang="en-US" altLang="zh-CN" dirty="0" smtClean="0"/>
              <a:t>)</a:t>
            </a:r>
            <a:r>
              <a:rPr lang="zh-CN" altLang="en-US" dirty="0" smtClean="0"/>
              <a:t>的包络和</a:t>
            </a:r>
            <a:r>
              <a:rPr lang="en-US" altLang="zh-CN" dirty="0" smtClean="0"/>
              <a:t>10.5</a:t>
            </a:r>
            <a:r>
              <a:rPr lang="zh-CN" altLang="en-US" dirty="0" smtClean="0"/>
              <a:t>节随相信号最佳接收判决条件式中的</a:t>
            </a:r>
            <a:r>
              <a:rPr lang="en-US" altLang="zh-CN" i="1" dirty="0" smtClean="0"/>
              <a:t>M</a:t>
            </a:r>
            <a:r>
              <a:rPr lang="en-US" altLang="zh-CN" baseline="-25000" dirty="0" smtClean="0"/>
              <a:t>0</a:t>
            </a:r>
            <a:r>
              <a:rPr lang="zh-CN" altLang="en-US" dirty="0" smtClean="0"/>
              <a:t>和</a:t>
            </a:r>
            <a:r>
              <a:rPr lang="en-US" altLang="zh-CN" i="1" dirty="0" smtClean="0"/>
              <a:t>M</a:t>
            </a:r>
            <a:r>
              <a:rPr lang="en-US" altLang="zh-CN" baseline="-25000" dirty="0" smtClean="0"/>
              <a:t>1</a:t>
            </a:r>
            <a:r>
              <a:rPr lang="zh-CN" altLang="en-US" dirty="0" smtClean="0"/>
              <a:t>形式相同。所以，按照</a:t>
            </a:r>
            <a:r>
              <a:rPr lang="en-US" altLang="zh-CN" dirty="0" smtClean="0"/>
              <a:t>10.5</a:t>
            </a:r>
            <a:r>
              <a:rPr lang="zh-CN" altLang="en-US" dirty="0" smtClean="0"/>
              <a:t>节随相信号最佳接收时的判决准则比较</a:t>
            </a:r>
            <a:r>
              <a:rPr lang="en-US" altLang="zh-CN" i="1" dirty="0" smtClean="0"/>
              <a:t>M</a:t>
            </a:r>
            <a:r>
              <a:rPr lang="en-US" altLang="zh-CN" baseline="-25000" dirty="0" smtClean="0"/>
              <a:t>0</a:t>
            </a:r>
            <a:r>
              <a:rPr lang="zh-CN" altLang="en-US" dirty="0" smtClean="0"/>
              <a:t>和</a:t>
            </a:r>
            <a:r>
              <a:rPr lang="en-US" altLang="zh-CN" i="1" dirty="0" smtClean="0"/>
              <a:t>M</a:t>
            </a:r>
            <a:r>
              <a:rPr lang="en-US" altLang="zh-CN" baseline="-25000" dirty="0" smtClean="0"/>
              <a:t>1 </a:t>
            </a:r>
            <a:r>
              <a:rPr lang="zh-CN" altLang="en-US" dirty="0" smtClean="0"/>
              <a:t>，就</a:t>
            </a:r>
            <a:r>
              <a:rPr lang="zh-CN" altLang="en-US" dirty="0" smtClean="0">
                <a:solidFill>
                  <a:srgbClr val="0000FF"/>
                </a:solidFill>
              </a:rPr>
              <a:t>相当于比较上式的包络</a:t>
            </a:r>
            <a:r>
              <a:rPr lang="zh-CN" altLang="en-US" dirty="0" smtClean="0"/>
              <a:t>。 </a:t>
            </a:r>
            <a:endParaRPr lang="zh-CN" altLang="en-US" dirty="0"/>
          </a:p>
        </p:txBody>
      </p:sp>
      <p:sp>
        <p:nvSpPr>
          <p:cNvPr id="8" name="灯片编号占位符 5"/>
          <p:cNvSpPr>
            <a:spLocks noGrp="1"/>
          </p:cNvSpPr>
          <p:nvPr>
            <p:ph type="sldNum" sz="quarter" idx="12"/>
          </p:nvPr>
        </p:nvSpPr>
        <p:spPr/>
        <p:txBody>
          <a:bodyPr/>
          <a:lstStyle/>
          <a:p>
            <a:fld id="{97355C9A-8ACD-411B-95CC-144ABC4FA180}" type="slidenum">
              <a:rPr lang="en-US" altLang="zh-CN" smtClean="0"/>
              <a:pPr/>
              <a:t>80</a:t>
            </a:fld>
            <a:endParaRPr lang="en-US" altLang="zh-CN"/>
          </a:p>
        </p:txBody>
      </p:sp>
      <p:sp>
        <p:nvSpPr>
          <p:cNvPr id="94213"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4212" name="Object 4"/>
          <p:cNvGraphicFramePr>
            <a:graphicFrameLocks noChangeAspect="1"/>
          </p:cNvGraphicFramePr>
          <p:nvPr/>
        </p:nvGraphicFramePr>
        <p:xfrm>
          <a:off x="755576" y="1124744"/>
          <a:ext cx="7947025" cy="1970087"/>
        </p:xfrm>
        <a:graphic>
          <a:graphicData uri="http://schemas.openxmlformats.org/presentationml/2006/ole">
            <mc:AlternateContent xmlns:mc="http://schemas.openxmlformats.org/markup-compatibility/2006">
              <mc:Choice xmlns:v="urn:schemas-microsoft-com:vml" Requires="v">
                <p:oleObj spid="_x0000_s232586" name="公式" r:id="rId3" imgW="4610100" imgH="1143000" progId="Equation.3">
                  <p:embed/>
                </p:oleObj>
              </mc:Choice>
              <mc:Fallback>
                <p:oleObj name="公式" r:id="rId3" imgW="4610100" imgH="1143000" progId="Equation.3">
                  <p:embed/>
                  <p:pic>
                    <p:nvPicPr>
                      <p:cNvPr id="0" name="Picture 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1124744"/>
                        <a:ext cx="7947025" cy="1970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15" name="Rectangle 7"/>
          <p:cNvSpPr>
            <a:spLocks noChangeArrowheads="1"/>
          </p:cNvSpPr>
          <p:nvPr/>
        </p:nvSpPr>
        <p:spPr bwMode="auto">
          <a:xfrm>
            <a:off x="0" y="31003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4214" name="Object 6"/>
          <p:cNvGraphicFramePr>
            <a:graphicFrameLocks noChangeAspect="1"/>
          </p:cNvGraphicFramePr>
          <p:nvPr/>
        </p:nvGraphicFramePr>
        <p:xfrm>
          <a:off x="1763688" y="3284984"/>
          <a:ext cx="3235325" cy="1108075"/>
        </p:xfrm>
        <a:graphic>
          <a:graphicData uri="http://schemas.openxmlformats.org/presentationml/2006/ole">
            <mc:AlternateContent xmlns:mc="http://schemas.openxmlformats.org/markup-compatibility/2006">
              <mc:Choice xmlns:v="urn:schemas-microsoft-com:vml" Requires="v">
                <p:oleObj spid="_x0000_s232587" name="Equation" r:id="rId5" imgW="1917700" imgH="660400" progId="Equation.DSMT4">
                  <p:embed/>
                </p:oleObj>
              </mc:Choice>
              <mc:Fallback>
                <p:oleObj name="Equation" r:id="rId5" imgW="1917700" imgH="660400" progId="Equation.DSMT4">
                  <p:embed/>
                  <p:pic>
                    <p:nvPicPr>
                      <p:cNvPr id="0" name="Picture 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688" y="3284984"/>
                        <a:ext cx="3235325" cy="1108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4211">
                                            <p:txEl>
                                              <p:pRg st="6" end="6"/>
                                            </p:txEl>
                                          </p:spTgt>
                                        </p:tgtEl>
                                        <p:attrNameLst>
                                          <p:attrName>style.visibility</p:attrName>
                                        </p:attrNameLst>
                                      </p:cBhvr>
                                      <p:to>
                                        <p:strVal val="visible"/>
                                      </p:to>
                                    </p:set>
                                    <p:anim calcmode="lin" valueType="num">
                                      <p:cBhvr additive="base">
                                        <p:cTn id="7" dur="500" fill="hold"/>
                                        <p:tgtEl>
                                          <p:spTgt spid="94211">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4211">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4214"/>
                                        </p:tgtEl>
                                        <p:attrNameLst>
                                          <p:attrName>style.visibility</p:attrName>
                                        </p:attrNameLst>
                                      </p:cBhvr>
                                      <p:to>
                                        <p:strVal val="visible"/>
                                      </p:to>
                                    </p:set>
                                    <p:anim calcmode="lin" valueType="num">
                                      <p:cBhvr additive="base">
                                        <p:cTn id="11" dur="500" fill="hold"/>
                                        <p:tgtEl>
                                          <p:spTgt spid="94214"/>
                                        </p:tgtEl>
                                        <p:attrNameLst>
                                          <p:attrName>ppt_x</p:attrName>
                                        </p:attrNameLst>
                                      </p:cBhvr>
                                      <p:tavLst>
                                        <p:tav tm="0">
                                          <p:val>
                                            <p:strVal val="#ppt_x"/>
                                          </p:val>
                                        </p:tav>
                                        <p:tav tm="100000">
                                          <p:val>
                                            <p:strVal val="#ppt_x"/>
                                          </p:val>
                                        </p:tav>
                                      </p:tavLst>
                                    </p:anim>
                                    <p:anim calcmode="lin" valueType="num">
                                      <p:cBhvr additive="base">
                                        <p:cTn id="12" dur="500" fill="hold"/>
                                        <p:tgtEl>
                                          <p:spTgt spid="942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4211">
                                            <p:txEl>
                                              <p:pRg st="9" end="9"/>
                                            </p:txEl>
                                          </p:spTgt>
                                        </p:tgtEl>
                                        <p:attrNameLst>
                                          <p:attrName>style.visibility</p:attrName>
                                        </p:attrNameLst>
                                      </p:cBhvr>
                                      <p:to>
                                        <p:strVal val="visible"/>
                                      </p:to>
                                    </p:set>
                                    <p:anim calcmode="lin" valueType="num">
                                      <p:cBhvr additive="base">
                                        <p:cTn id="17" dur="500" fill="hold"/>
                                        <p:tgtEl>
                                          <p:spTgt spid="94211">
                                            <p:txEl>
                                              <p:pRg st="9" end="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421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endParaRPr lang="zh-CN" altLang="en-US" dirty="0"/>
          </a:p>
        </p:txBody>
      </p:sp>
      <p:sp>
        <p:nvSpPr>
          <p:cNvPr id="95235" name="Rectangle 3"/>
          <p:cNvSpPr>
            <a:spLocks noGrp="1" noChangeArrowheads="1"/>
          </p:cNvSpPr>
          <p:nvPr>
            <p:ph type="body" idx="1"/>
          </p:nvPr>
        </p:nvSpPr>
        <p:spPr/>
        <p:txBody>
          <a:bodyPr>
            <a:normAutofit fontScale="92500" lnSpcReduction="20000"/>
          </a:bodyPr>
          <a:lstStyle/>
          <a:p>
            <a:r>
              <a:rPr lang="zh-CN" altLang="en-US" dirty="0" smtClean="0"/>
              <a:t>因此，</a:t>
            </a:r>
            <a:r>
              <a:rPr lang="en-US" altLang="zh-CN" dirty="0" smtClean="0"/>
              <a:t>10.5</a:t>
            </a:r>
            <a:r>
              <a:rPr lang="zh-CN" altLang="en-US" dirty="0" smtClean="0"/>
              <a:t>节中的随相信号最佳接收机结构图可以改成如下图所示的结构：</a:t>
            </a:r>
          </a:p>
          <a:p>
            <a:pPr lvl="3"/>
            <a:endParaRPr lang="zh-CN" altLang="en-US" dirty="0" smtClean="0"/>
          </a:p>
          <a:p>
            <a:pPr lvl="3"/>
            <a:endParaRPr lang="zh-CN" altLang="en-US" dirty="0" smtClean="0"/>
          </a:p>
          <a:p>
            <a:pPr lvl="3"/>
            <a:endParaRPr lang="zh-CN" altLang="en-US" dirty="0" smtClean="0"/>
          </a:p>
          <a:p>
            <a:pPr lvl="3"/>
            <a:endParaRPr lang="zh-CN" altLang="en-US" dirty="0" smtClean="0"/>
          </a:p>
          <a:p>
            <a:pPr lvl="3"/>
            <a:endParaRPr lang="zh-CN" altLang="en-US" dirty="0" smtClean="0"/>
          </a:p>
          <a:p>
            <a:pPr lvl="3"/>
            <a:endParaRPr lang="zh-CN" altLang="en-US" dirty="0" smtClean="0"/>
          </a:p>
          <a:p>
            <a:pPr lvl="3"/>
            <a:endParaRPr lang="zh-CN" altLang="en-US" dirty="0" smtClean="0"/>
          </a:p>
          <a:p>
            <a:r>
              <a:rPr lang="zh-CN" altLang="en-US" dirty="0" smtClean="0"/>
              <a:t>此图中，有</a:t>
            </a:r>
            <a:r>
              <a:rPr lang="zh-CN" altLang="en-US" dirty="0" smtClean="0">
                <a:solidFill>
                  <a:srgbClr val="0000FF"/>
                </a:solidFill>
              </a:rPr>
              <a:t>两个匹配滤波器</a:t>
            </a:r>
            <a:r>
              <a:rPr lang="zh-CN" altLang="en-US" dirty="0" smtClean="0"/>
              <a:t>，其特性</a:t>
            </a:r>
            <a:r>
              <a:rPr lang="zh-CN" altLang="en-US" dirty="0" smtClean="0">
                <a:solidFill>
                  <a:srgbClr val="0000FF"/>
                </a:solidFill>
              </a:rPr>
              <a:t>分别对二进制的两种码元匹配</a:t>
            </a:r>
            <a:r>
              <a:rPr lang="zh-CN" altLang="en-US" dirty="0" smtClean="0"/>
              <a:t>。匹配滤波器的输出经过</a:t>
            </a:r>
            <a:r>
              <a:rPr lang="zh-CN" altLang="en-US" dirty="0" smtClean="0">
                <a:solidFill>
                  <a:srgbClr val="0000FF"/>
                </a:solidFill>
              </a:rPr>
              <a:t>包络检波</a:t>
            </a:r>
            <a:r>
              <a:rPr lang="zh-CN" altLang="en-US" dirty="0" smtClean="0"/>
              <a:t>，然后作比较判决。</a:t>
            </a:r>
          </a:p>
          <a:p>
            <a:r>
              <a:rPr lang="zh-CN" altLang="en-US" dirty="0" smtClean="0"/>
              <a:t>由于起伏信号最佳接收机的结构和随相信号的相同，所以上图同样适用于对起伏信号作最佳接收。</a:t>
            </a:r>
            <a:endParaRPr lang="zh-CN" altLang="en-US" dirty="0"/>
          </a:p>
        </p:txBody>
      </p:sp>
      <p:sp>
        <p:nvSpPr>
          <p:cNvPr id="30" name="灯片编号占位符 5"/>
          <p:cNvSpPr>
            <a:spLocks noGrp="1"/>
          </p:cNvSpPr>
          <p:nvPr>
            <p:ph type="sldNum" sz="quarter" idx="12"/>
          </p:nvPr>
        </p:nvSpPr>
        <p:spPr/>
        <p:txBody>
          <a:bodyPr/>
          <a:lstStyle/>
          <a:p>
            <a:fld id="{F02998B7-F8EA-456A-831A-5C088AE4A085}" type="slidenum">
              <a:rPr lang="en-US" altLang="zh-CN" smtClean="0"/>
              <a:pPr/>
              <a:t>81</a:t>
            </a:fld>
            <a:endParaRPr lang="en-US" altLang="zh-CN"/>
          </a:p>
        </p:txBody>
      </p:sp>
      <p:grpSp>
        <p:nvGrpSpPr>
          <p:cNvPr id="2" name="Group 32"/>
          <p:cNvGrpSpPr>
            <a:grpSpLocks/>
          </p:cNvGrpSpPr>
          <p:nvPr/>
        </p:nvGrpSpPr>
        <p:grpSpPr bwMode="auto">
          <a:xfrm>
            <a:off x="899592" y="2033588"/>
            <a:ext cx="7561263" cy="2474912"/>
            <a:chOff x="810" y="1281"/>
            <a:chExt cx="4763" cy="1559"/>
          </a:xfrm>
        </p:grpSpPr>
        <p:sp>
          <p:nvSpPr>
            <p:cNvPr id="95237" name="AutoShape 5"/>
            <p:cNvSpPr>
              <a:spLocks noChangeAspect="1" noChangeArrowheads="1"/>
            </p:cNvSpPr>
            <p:nvPr/>
          </p:nvSpPr>
          <p:spPr bwMode="auto">
            <a:xfrm>
              <a:off x="810" y="1281"/>
              <a:ext cx="4763" cy="1559"/>
            </a:xfrm>
            <a:prstGeom prst="rect">
              <a:avLst/>
            </a:prstGeom>
            <a:noFill/>
            <a:ln w="9525">
              <a:noFill/>
              <a:miter lim="800000"/>
              <a:headEnd/>
              <a:tailEnd/>
            </a:ln>
          </p:spPr>
          <p:txBody>
            <a:bodyPr/>
            <a:lstStyle/>
            <a:p>
              <a:endParaRPr lang="zh-CN" altLang="en-US" b="1"/>
            </a:p>
          </p:txBody>
        </p:sp>
        <p:grpSp>
          <p:nvGrpSpPr>
            <p:cNvPr id="3" name="Group 6"/>
            <p:cNvGrpSpPr>
              <a:grpSpLocks/>
            </p:cNvGrpSpPr>
            <p:nvPr/>
          </p:nvGrpSpPr>
          <p:grpSpPr bwMode="auto">
            <a:xfrm>
              <a:off x="1563" y="1383"/>
              <a:ext cx="1305" cy="303"/>
              <a:chOff x="3395" y="7802"/>
              <a:chExt cx="1781" cy="416"/>
            </a:xfrm>
          </p:grpSpPr>
          <p:sp>
            <p:nvSpPr>
              <p:cNvPr id="95239" name="Text Box 7"/>
              <p:cNvSpPr txBox="1">
                <a:spLocks noChangeArrowheads="1"/>
              </p:cNvSpPr>
              <p:nvPr/>
            </p:nvSpPr>
            <p:spPr bwMode="auto">
              <a:xfrm>
                <a:off x="3395" y="7802"/>
                <a:ext cx="1325" cy="416"/>
              </a:xfrm>
              <a:prstGeom prst="rect">
                <a:avLst/>
              </a:prstGeom>
              <a:solidFill>
                <a:srgbClr val="FFFFFF"/>
              </a:solidFill>
              <a:ln w="9525">
                <a:solidFill>
                  <a:srgbClr val="000000"/>
                </a:solidFill>
                <a:miter lim="800000"/>
                <a:headEnd/>
                <a:tailEnd/>
              </a:ln>
            </p:spPr>
            <p:txBody>
              <a:bodyPr/>
              <a:lstStyle/>
              <a:p>
                <a:pPr algn="ctr"/>
                <a:r>
                  <a:rPr lang="zh-CN" altLang="en-US" b="1" dirty="0">
                    <a:latin typeface="Times New Roman" pitchFamily="18" charset="0"/>
                  </a:rPr>
                  <a:t>匹配滤波器</a:t>
                </a:r>
                <a:r>
                  <a:rPr lang="en-US" altLang="zh-CN" b="1" i="1" dirty="0">
                    <a:latin typeface="Times New Roman" pitchFamily="18" charset="0"/>
                  </a:rPr>
                  <a:t>f</a:t>
                </a:r>
                <a:r>
                  <a:rPr lang="en-US" altLang="zh-CN" b="1" baseline="-25000" dirty="0">
                    <a:latin typeface="Times New Roman" pitchFamily="18" charset="0"/>
                  </a:rPr>
                  <a:t>0</a:t>
                </a:r>
                <a:endParaRPr lang="en-US" altLang="zh-CN" sz="3200" b="1" dirty="0"/>
              </a:p>
            </p:txBody>
          </p:sp>
          <p:sp>
            <p:nvSpPr>
              <p:cNvPr id="95240" name="Line 8"/>
              <p:cNvSpPr>
                <a:spLocks noChangeShapeType="1"/>
              </p:cNvSpPr>
              <p:nvPr/>
            </p:nvSpPr>
            <p:spPr bwMode="auto">
              <a:xfrm>
                <a:off x="4720" y="8015"/>
                <a:ext cx="456" cy="1"/>
              </a:xfrm>
              <a:prstGeom prst="line">
                <a:avLst/>
              </a:prstGeom>
              <a:noFill/>
              <a:ln w="9525">
                <a:solidFill>
                  <a:srgbClr val="000000"/>
                </a:solidFill>
                <a:round/>
                <a:headEnd/>
                <a:tailEnd type="triangle" w="med" len="med"/>
              </a:ln>
            </p:spPr>
            <p:txBody>
              <a:bodyPr/>
              <a:lstStyle/>
              <a:p>
                <a:endParaRPr lang="zh-CN" altLang="en-US" b="1"/>
              </a:p>
            </p:txBody>
          </p:sp>
        </p:grpSp>
        <p:sp>
          <p:nvSpPr>
            <p:cNvPr id="95241" name="Text Box 9"/>
            <p:cNvSpPr txBox="1">
              <a:spLocks noChangeArrowheads="1"/>
            </p:cNvSpPr>
            <p:nvPr/>
          </p:nvSpPr>
          <p:spPr bwMode="auto">
            <a:xfrm>
              <a:off x="2868" y="1393"/>
              <a:ext cx="970" cy="302"/>
            </a:xfrm>
            <a:prstGeom prst="rect">
              <a:avLst/>
            </a:prstGeom>
            <a:solidFill>
              <a:srgbClr val="FFFFFF"/>
            </a:solidFill>
            <a:ln w="9525">
              <a:solidFill>
                <a:srgbClr val="000000"/>
              </a:solidFill>
              <a:miter lim="800000"/>
              <a:headEnd/>
              <a:tailEnd/>
            </a:ln>
          </p:spPr>
          <p:txBody>
            <a:bodyPr/>
            <a:lstStyle/>
            <a:p>
              <a:pPr algn="ctr"/>
              <a:r>
                <a:rPr lang="zh-CN" altLang="en-US" b="1">
                  <a:latin typeface="Times New Roman" pitchFamily="18" charset="0"/>
                </a:rPr>
                <a:t>包络检波器</a:t>
              </a:r>
              <a:endParaRPr lang="zh-CN" altLang="en-US" sz="3200" b="1"/>
            </a:p>
          </p:txBody>
        </p:sp>
        <p:sp>
          <p:nvSpPr>
            <p:cNvPr id="95242" name="Line 10"/>
            <p:cNvSpPr>
              <a:spLocks noChangeShapeType="1"/>
            </p:cNvSpPr>
            <p:nvPr/>
          </p:nvSpPr>
          <p:spPr bwMode="auto">
            <a:xfrm>
              <a:off x="3838" y="1539"/>
              <a:ext cx="582" cy="3"/>
            </a:xfrm>
            <a:prstGeom prst="line">
              <a:avLst/>
            </a:prstGeom>
            <a:noFill/>
            <a:ln w="9525">
              <a:solidFill>
                <a:srgbClr val="000000"/>
              </a:solidFill>
              <a:round/>
              <a:headEnd/>
              <a:tailEnd/>
            </a:ln>
          </p:spPr>
          <p:txBody>
            <a:bodyPr/>
            <a:lstStyle/>
            <a:p>
              <a:endParaRPr lang="zh-CN" altLang="en-US" b="1"/>
            </a:p>
          </p:txBody>
        </p:sp>
        <p:sp>
          <p:nvSpPr>
            <p:cNvPr id="95243" name="Text Box 11"/>
            <p:cNvSpPr txBox="1">
              <a:spLocks noChangeArrowheads="1"/>
            </p:cNvSpPr>
            <p:nvPr/>
          </p:nvSpPr>
          <p:spPr bwMode="auto">
            <a:xfrm>
              <a:off x="4060" y="1705"/>
              <a:ext cx="770" cy="302"/>
            </a:xfrm>
            <a:prstGeom prst="rect">
              <a:avLst/>
            </a:prstGeom>
            <a:solidFill>
              <a:srgbClr val="FFFFFF"/>
            </a:solidFill>
            <a:ln w="9525">
              <a:solidFill>
                <a:srgbClr val="000000"/>
              </a:solidFill>
              <a:miter lim="800000"/>
              <a:headEnd/>
              <a:tailEnd/>
            </a:ln>
          </p:spPr>
          <p:txBody>
            <a:bodyPr/>
            <a:lstStyle/>
            <a:p>
              <a:pPr algn="ctr"/>
              <a:r>
                <a:rPr lang="zh-CN" altLang="en-US" b="1">
                  <a:latin typeface="Times New Roman" pitchFamily="18" charset="0"/>
                </a:rPr>
                <a:t>比较判决</a:t>
              </a:r>
              <a:endParaRPr lang="zh-CN" altLang="en-US" sz="3200" b="1"/>
            </a:p>
          </p:txBody>
        </p:sp>
        <p:sp>
          <p:nvSpPr>
            <p:cNvPr id="95244" name="Text Box 12"/>
            <p:cNvSpPr txBox="1">
              <a:spLocks noChangeArrowheads="1"/>
            </p:cNvSpPr>
            <p:nvPr/>
          </p:nvSpPr>
          <p:spPr bwMode="auto">
            <a:xfrm>
              <a:off x="1572" y="2018"/>
              <a:ext cx="971" cy="302"/>
            </a:xfrm>
            <a:prstGeom prst="rect">
              <a:avLst/>
            </a:prstGeom>
            <a:solidFill>
              <a:srgbClr val="FFFFFF"/>
            </a:solidFill>
            <a:ln w="9525">
              <a:solidFill>
                <a:srgbClr val="000000"/>
              </a:solidFill>
              <a:miter lim="800000"/>
              <a:headEnd/>
              <a:tailEnd/>
            </a:ln>
          </p:spPr>
          <p:txBody>
            <a:bodyPr/>
            <a:lstStyle/>
            <a:p>
              <a:pPr algn="ctr"/>
              <a:r>
                <a:rPr lang="zh-CN" altLang="en-US" b="1">
                  <a:latin typeface="Times New Roman" pitchFamily="18" charset="0"/>
                </a:rPr>
                <a:t>匹配滤波器</a:t>
              </a:r>
              <a:r>
                <a:rPr lang="en-US" altLang="zh-CN" b="1" i="1">
                  <a:latin typeface="Times New Roman" pitchFamily="18" charset="0"/>
                </a:rPr>
                <a:t>f</a:t>
              </a:r>
              <a:r>
                <a:rPr lang="en-US" altLang="zh-CN" b="1" baseline="-25000">
                  <a:latin typeface="Times New Roman" pitchFamily="18" charset="0"/>
                </a:rPr>
                <a:t>1</a:t>
              </a:r>
              <a:endParaRPr lang="en-US" altLang="zh-CN" sz="3200" b="1"/>
            </a:p>
          </p:txBody>
        </p:sp>
        <p:sp>
          <p:nvSpPr>
            <p:cNvPr id="95245" name="Line 13"/>
            <p:cNvSpPr>
              <a:spLocks noChangeShapeType="1"/>
            </p:cNvSpPr>
            <p:nvPr/>
          </p:nvSpPr>
          <p:spPr bwMode="auto">
            <a:xfrm>
              <a:off x="2543" y="2172"/>
              <a:ext cx="335" cy="1"/>
            </a:xfrm>
            <a:prstGeom prst="line">
              <a:avLst/>
            </a:prstGeom>
            <a:noFill/>
            <a:ln w="9525">
              <a:solidFill>
                <a:srgbClr val="000000"/>
              </a:solidFill>
              <a:round/>
              <a:headEnd/>
              <a:tailEnd type="triangle" w="med" len="med"/>
            </a:ln>
          </p:spPr>
          <p:txBody>
            <a:bodyPr/>
            <a:lstStyle/>
            <a:p>
              <a:endParaRPr lang="zh-CN" altLang="en-US" b="1"/>
            </a:p>
          </p:txBody>
        </p:sp>
        <p:sp>
          <p:nvSpPr>
            <p:cNvPr id="95246" name="Text Box 14"/>
            <p:cNvSpPr txBox="1">
              <a:spLocks noChangeArrowheads="1"/>
            </p:cNvSpPr>
            <p:nvPr/>
          </p:nvSpPr>
          <p:spPr bwMode="auto">
            <a:xfrm>
              <a:off x="2868" y="2007"/>
              <a:ext cx="970" cy="303"/>
            </a:xfrm>
            <a:prstGeom prst="rect">
              <a:avLst/>
            </a:prstGeom>
            <a:solidFill>
              <a:srgbClr val="FFFFFF"/>
            </a:solidFill>
            <a:ln w="9525">
              <a:solidFill>
                <a:srgbClr val="000000"/>
              </a:solidFill>
              <a:miter lim="800000"/>
              <a:headEnd/>
              <a:tailEnd/>
            </a:ln>
          </p:spPr>
          <p:txBody>
            <a:bodyPr/>
            <a:lstStyle/>
            <a:p>
              <a:pPr algn="ctr"/>
              <a:r>
                <a:rPr lang="zh-CN" altLang="en-US" b="1">
                  <a:latin typeface="Times New Roman" pitchFamily="18" charset="0"/>
                </a:rPr>
                <a:t>包络检波器</a:t>
              </a:r>
              <a:endParaRPr lang="zh-CN" altLang="en-US" sz="3200" b="1"/>
            </a:p>
          </p:txBody>
        </p:sp>
        <p:sp>
          <p:nvSpPr>
            <p:cNvPr id="95247" name="Line 15"/>
            <p:cNvSpPr>
              <a:spLocks noChangeShapeType="1"/>
            </p:cNvSpPr>
            <p:nvPr/>
          </p:nvSpPr>
          <p:spPr bwMode="auto">
            <a:xfrm>
              <a:off x="3830" y="2172"/>
              <a:ext cx="629" cy="2"/>
            </a:xfrm>
            <a:prstGeom prst="line">
              <a:avLst/>
            </a:prstGeom>
            <a:noFill/>
            <a:ln w="9525">
              <a:solidFill>
                <a:srgbClr val="000000"/>
              </a:solidFill>
              <a:round/>
              <a:headEnd/>
              <a:tailEnd/>
            </a:ln>
          </p:spPr>
          <p:txBody>
            <a:bodyPr/>
            <a:lstStyle/>
            <a:p>
              <a:endParaRPr lang="zh-CN" altLang="en-US" b="1"/>
            </a:p>
          </p:txBody>
        </p:sp>
        <p:sp>
          <p:nvSpPr>
            <p:cNvPr id="95248" name="Line 16"/>
            <p:cNvSpPr>
              <a:spLocks noChangeShapeType="1"/>
            </p:cNvSpPr>
            <p:nvPr/>
          </p:nvSpPr>
          <p:spPr bwMode="auto">
            <a:xfrm>
              <a:off x="4830" y="1851"/>
              <a:ext cx="392" cy="3"/>
            </a:xfrm>
            <a:prstGeom prst="line">
              <a:avLst/>
            </a:prstGeom>
            <a:noFill/>
            <a:ln w="9525">
              <a:solidFill>
                <a:srgbClr val="000000"/>
              </a:solidFill>
              <a:round/>
              <a:headEnd/>
              <a:tailEnd type="triangle" w="med" len="med"/>
            </a:ln>
          </p:spPr>
          <p:txBody>
            <a:bodyPr/>
            <a:lstStyle/>
            <a:p>
              <a:endParaRPr lang="zh-CN" altLang="en-US" b="1"/>
            </a:p>
          </p:txBody>
        </p:sp>
        <p:sp>
          <p:nvSpPr>
            <p:cNvPr id="95249" name="Line 17"/>
            <p:cNvSpPr>
              <a:spLocks noChangeShapeType="1"/>
            </p:cNvSpPr>
            <p:nvPr/>
          </p:nvSpPr>
          <p:spPr bwMode="auto">
            <a:xfrm>
              <a:off x="4431" y="1544"/>
              <a:ext cx="1" cy="171"/>
            </a:xfrm>
            <a:prstGeom prst="line">
              <a:avLst/>
            </a:prstGeom>
            <a:noFill/>
            <a:ln w="9525">
              <a:solidFill>
                <a:srgbClr val="000000"/>
              </a:solidFill>
              <a:round/>
              <a:headEnd/>
              <a:tailEnd type="triangle" w="med" len="med"/>
            </a:ln>
          </p:spPr>
          <p:txBody>
            <a:bodyPr/>
            <a:lstStyle/>
            <a:p>
              <a:endParaRPr lang="zh-CN" altLang="en-US" b="1"/>
            </a:p>
          </p:txBody>
        </p:sp>
        <p:sp>
          <p:nvSpPr>
            <p:cNvPr id="95250" name="Line 18"/>
            <p:cNvSpPr>
              <a:spLocks noChangeShapeType="1"/>
            </p:cNvSpPr>
            <p:nvPr/>
          </p:nvSpPr>
          <p:spPr bwMode="auto">
            <a:xfrm>
              <a:off x="4459" y="2007"/>
              <a:ext cx="0" cy="171"/>
            </a:xfrm>
            <a:prstGeom prst="line">
              <a:avLst/>
            </a:prstGeom>
            <a:noFill/>
            <a:ln w="9525">
              <a:solidFill>
                <a:srgbClr val="000000"/>
              </a:solidFill>
              <a:round/>
              <a:headEnd type="triangle" w="med" len="med"/>
              <a:tailEnd/>
            </a:ln>
          </p:spPr>
          <p:txBody>
            <a:bodyPr/>
            <a:lstStyle/>
            <a:p>
              <a:endParaRPr lang="zh-CN" altLang="en-US" b="1"/>
            </a:p>
          </p:txBody>
        </p:sp>
        <p:sp>
          <p:nvSpPr>
            <p:cNvPr id="95251" name="Line 19"/>
            <p:cNvSpPr>
              <a:spLocks noChangeShapeType="1"/>
            </p:cNvSpPr>
            <p:nvPr/>
          </p:nvSpPr>
          <p:spPr bwMode="auto">
            <a:xfrm>
              <a:off x="3830" y="1847"/>
              <a:ext cx="219" cy="0"/>
            </a:xfrm>
            <a:prstGeom prst="line">
              <a:avLst/>
            </a:prstGeom>
            <a:noFill/>
            <a:ln w="9525">
              <a:solidFill>
                <a:srgbClr val="000000"/>
              </a:solidFill>
              <a:round/>
              <a:headEnd/>
              <a:tailEnd type="triangle" w="med" len="med"/>
            </a:ln>
          </p:spPr>
          <p:txBody>
            <a:bodyPr/>
            <a:lstStyle/>
            <a:p>
              <a:endParaRPr lang="zh-CN" altLang="en-US" b="1"/>
            </a:p>
          </p:txBody>
        </p:sp>
        <p:sp>
          <p:nvSpPr>
            <p:cNvPr id="95252" name="Text Box 20"/>
            <p:cNvSpPr txBox="1">
              <a:spLocks noChangeArrowheads="1"/>
            </p:cNvSpPr>
            <p:nvPr/>
          </p:nvSpPr>
          <p:spPr bwMode="auto">
            <a:xfrm>
              <a:off x="3430" y="1695"/>
              <a:ext cx="542" cy="275"/>
            </a:xfrm>
            <a:prstGeom prst="rect">
              <a:avLst/>
            </a:prstGeom>
            <a:noFill/>
            <a:ln w="9525">
              <a:noFill/>
              <a:miter lim="800000"/>
              <a:headEnd/>
              <a:tailEnd/>
            </a:ln>
          </p:spPr>
          <p:txBody>
            <a:bodyPr/>
            <a:lstStyle/>
            <a:p>
              <a:pPr algn="ctr"/>
              <a:r>
                <a:rPr lang="en-US" altLang="zh-CN" b="1" i="1">
                  <a:latin typeface="Times New Roman" pitchFamily="18" charset="0"/>
                </a:rPr>
                <a:t>t</a:t>
              </a:r>
              <a:r>
                <a:rPr lang="en-US" altLang="zh-CN" b="1">
                  <a:latin typeface="Times New Roman" pitchFamily="18" charset="0"/>
                </a:rPr>
                <a:t>=</a:t>
              </a:r>
              <a:r>
                <a:rPr lang="en-US" altLang="zh-CN" b="1" i="1">
                  <a:latin typeface="Times New Roman" pitchFamily="18" charset="0"/>
                </a:rPr>
                <a:t>T</a:t>
              </a:r>
              <a:r>
                <a:rPr lang="en-US" altLang="zh-CN" b="1" baseline="-25000">
                  <a:latin typeface="Times New Roman" pitchFamily="18" charset="0"/>
                </a:rPr>
                <a:t>s</a:t>
              </a:r>
              <a:endParaRPr lang="en-US" altLang="zh-CN" sz="3200" b="1"/>
            </a:p>
          </p:txBody>
        </p:sp>
        <p:sp>
          <p:nvSpPr>
            <p:cNvPr id="95253" name="Text Box 21"/>
            <p:cNvSpPr txBox="1">
              <a:spLocks noChangeArrowheads="1"/>
            </p:cNvSpPr>
            <p:nvPr/>
          </p:nvSpPr>
          <p:spPr bwMode="auto">
            <a:xfrm>
              <a:off x="4020" y="1281"/>
              <a:ext cx="542" cy="273"/>
            </a:xfrm>
            <a:prstGeom prst="rect">
              <a:avLst/>
            </a:prstGeom>
            <a:noFill/>
            <a:ln w="9525">
              <a:noFill/>
              <a:miter lim="800000"/>
              <a:headEnd/>
              <a:tailEnd/>
            </a:ln>
          </p:spPr>
          <p:txBody>
            <a:bodyPr/>
            <a:lstStyle/>
            <a:p>
              <a:pPr algn="ctr"/>
              <a:r>
                <a:rPr lang="en-US" altLang="zh-CN" b="1" i="1">
                  <a:latin typeface="Times New Roman" pitchFamily="18" charset="0"/>
                </a:rPr>
                <a:t>M</a:t>
              </a:r>
              <a:r>
                <a:rPr lang="en-US" altLang="zh-CN" b="1" i="1" baseline="-25000">
                  <a:latin typeface="Times New Roman" pitchFamily="18" charset="0"/>
                </a:rPr>
                <a:t>0</a:t>
              </a:r>
              <a:endParaRPr lang="en-US" altLang="zh-CN" sz="3200" b="1"/>
            </a:p>
          </p:txBody>
        </p:sp>
        <p:sp>
          <p:nvSpPr>
            <p:cNvPr id="95254" name="Text Box 22"/>
            <p:cNvSpPr txBox="1">
              <a:spLocks noChangeArrowheads="1"/>
            </p:cNvSpPr>
            <p:nvPr/>
          </p:nvSpPr>
          <p:spPr bwMode="auto">
            <a:xfrm>
              <a:off x="4059" y="2116"/>
              <a:ext cx="543" cy="273"/>
            </a:xfrm>
            <a:prstGeom prst="rect">
              <a:avLst/>
            </a:prstGeom>
            <a:noFill/>
            <a:ln w="9525">
              <a:noFill/>
              <a:miter lim="800000"/>
              <a:headEnd/>
              <a:tailEnd/>
            </a:ln>
          </p:spPr>
          <p:txBody>
            <a:bodyPr/>
            <a:lstStyle/>
            <a:p>
              <a:pPr algn="ctr"/>
              <a:r>
                <a:rPr lang="en-US" altLang="zh-CN" b="1" i="1">
                  <a:latin typeface="Times New Roman" pitchFamily="18" charset="0"/>
                </a:rPr>
                <a:t>M</a:t>
              </a:r>
              <a:r>
                <a:rPr lang="en-US" altLang="zh-CN" b="1" i="1" baseline="-25000">
                  <a:latin typeface="Times New Roman" pitchFamily="18" charset="0"/>
                </a:rPr>
                <a:t>1</a:t>
              </a:r>
              <a:endParaRPr lang="en-US" altLang="zh-CN" sz="3200" b="1"/>
            </a:p>
          </p:txBody>
        </p:sp>
        <p:sp>
          <p:nvSpPr>
            <p:cNvPr id="95255" name="Line 23"/>
            <p:cNvSpPr>
              <a:spLocks noChangeShapeType="1"/>
            </p:cNvSpPr>
            <p:nvPr/>
          </p:nvSpPr>
          <p:spPr bwMode="auto">
            <a:xfrm flipH="1">
              <a:off x="1352" y="1544"/>
              <a:ext cx="210" cy="0"/>
            </a:xfrm>
            <a:prstGeom prst="line">
              <a:avLst/>
            </a:prstGeom>
            <a:noFill/>
            <a:ln w="9525">
              <a:solidFill>
                <a:srgbClr val="000000"/>
              </a:solidFill>
              <a:round/>
              <a:headEnd/>
              <a:tailEnd/>
            </a:ln>
          </p:spPr>
          <p:txBody>
            <a:bodyPr/>
            <a:lstStyle/>
            <a:p>
              <a:endParaRPr lang="zh-CN" altLang="en-US" b="1"/>
            </a:p>
          </p:txBody>
        </p:sp>
        <p:sp>
          <p:nvSpPr>
            <p:cNvPr id="95256" name="Line 24"/>
            <p:cNvSpPr>
              <a:spLocks noChangeShapeType="1"/>
            </p:cNvSpPr>
            <p:nvPr/>
          </p:nvSpPr>
          <p:spPr bwMode="auto">
            <a:xfrm flipH="1">
              <a:off x="1343" y="2169"/>
              <a:ext cx="210" cy="0"/>
            </a:xfrm>
            <a:prstGeom prst="line">
              <a:avLst/>
            </a:prstGeom>
            <a:noFill/>
            <a:ln w="9525">
              <a:solidFill>
                <a:srgbClr val="000000"/>
              </a:solidFill>
              <a:round/>
              <a:headEnd/>
              <a:tailEnd/>
            </a:ln>
          </p:spPr>
          <p:txBody>
            <a:bodyPr/>
            <a:lstStyle/>
            <a:p>
              <a:endParaRPr lang="zh-CN" altLang="en-US" b="1"/>
            </a:p>
          </p:txBody>
        </p:sp>
        <p:sp>
          <p:nvSpPr>
            <p:cNvPr id="95257" name="Line 25"/>
            <p:cNvSpPr>
              <a:spLocks noChangeShapeType="1"/>
            </p:cNvSpPr>
            <p:nvPr/>
          </p:nvSpPr>
          <p:spPr bwMode="auto">
            <a:xfrm>
              <a:off x="1343" y="1535"/>
              <a:ext cx="1" cy="643"/>
            </a:xfrm>
            <a:prstGeom prst="line">
              <a:avLst/>
            </a:prstGeom>
            <a:noFill/>
            <a:ln w="9525">
              <a:solidFill>
                <a:srgbClr val="000000"/>
              </a:solidFill>
              <a:round/>
              <a:headEnd/>
              <a:tailEnd/>
            </a:ln>
          </p:spPr>
          <p:txBody>
            <a:bodyPr/>
            <a:lstStyle/>
            <a:p>
              <a:endParaRPr lang="zh-CN" altLang="en-US" b="1"/>
            </a:p>
          </p:txBody>
        </p:sp>
        <p:sp>
          <p:nvSpPr>
            <p:cNvPr id="95258" name="Line 26"/>
            <p:cNvSpPr>
              <a:spLocks noChangeShapeType="1"/>
            </p:cNvSpPr>
            <p:nvPr/>
          </p:nvSpPr>
          <p:spPr bwMode="auto">
            <a:xfrm>
              <a:off x="1077" y="1837"/>
              <a:ext cx="266" cy="0"/>
            </a:xfrm>
            <a:prstGeom prst="line">
              <a:avLst/>
            </a:prstGeom>
            <a:noFill/>
            <a:ln w="9525">
              <a:solidFill>
                <a:srgbClr val="000000"/>
              </a:solidFill>
              <a:round/>
              <a:headEnd/>
              <a:tailEnd type="triangle" w="med" len="med"/>
            </a:ln>
          </p:spPr>
          <p:txBody>
            <a:bodyPr/>
            <a:lstStyle/>
            <a:p>
              <a:endParaRPr lang="zh-CN" altLang="en-US" b="1"/>
            </a:p>
          </p:txBody>
        </p:sp>
        <p:sp>
          <p:nvSpPr>
            <p:cNvPr id="95259" name="Text Box 27"/>
            <p:cNvSpPr txBox="1">
              <a:spLocks noChangeArrowheads="1"/>
            </p:cNvSpPr>
            <p:nvPr/>
          </p:nvSpPr>
          <p:spPr bwMode="auto">
            <a:xfrm>
              <a:off x="848" y="1595"/>
              <a:ext cx="543" cy="273"/>
            </a:xfrm>
            <a:prstGeom prst="rect">
              <a:avLst/>
            </a:prstGeom>
            <a:noFill/>
            <a:ln w="9525">
              <a:noFill/>
              <a:miter lim="800000"/>
              <a:headEnd/>
              <a:tailEnd/>
            </a:ln>
          </p:spPr>
          <p:txBody>
            <a:bodyPr/>
            <a:lstStyle/>
            <a:p>
              <a:pPr algn="ctr"/>
              <a:r>
                <a:rPr lang="en-US" altLang="zh-CN" b="1" i="1">
                  <a:latin typeface="Times New Roman" pitchFamily="18" charset="0"/>
                </a:rPr>
                <a:t>r</a:t>
              </a:r>
              <a:r>
                <a:rPr lang="en-US" altLang="zh-CN" b="1">
                  <a:latin typeface="Times New Roman" pitchFamily="18" charset="0"/>
                </a:rPr>
                <a:t>(</a:t>
              </a:r>
              <a:r>
                <a:rPr lang="en-US" altLang="zh-CN" b="1" i="1">
                  <a:latin typeface="Times New Roman" pitchFamily="18" charset="0"/>
                </a:rPr>
                <a:t>t</a:t>
              </a:r>
              <a:r>
                <a:rPr lang="en-US" altLang="zh-CN" b="1">
                  <a:latin typeface="Times New Roman" pitchFamily="18" charset="0"/>
                </a:rPr>
                <a:t>)</a:t>
              </a:r>
              <a:endParaRPr lang="en-US" altLang="zh-CN" sz="3200" b="1"/>
            </a:p>
          </p:txBody>
        </p:sp>
        <p:sp>
          <p:nvSpPr>
            <p:cNvPr id="95261" name="Text Box 29"/>
            <p:cNvSpPr txBox="1">
              <a:spLocks noChangeArrowheads="1"/>
            </p:cNvSpPr>
            <p:nvPr/>
          </p:nvSpPr>
          <p:spPr bwMode="auto">
            <a:xfrm>
              <a:off x="2486" y="1300"/>
              <a:ext cx="495" cy="267"/>
            </a:xfrm>
            <a:prstGeom prst="rect">
              <a:avLst/>
            </a:prstGeom>
            <a:noFill/>
            <a:ln w="9525">
              <a:noFill/>
              <a:miter lim="800000"/>
              <a:headEnd/>
              <a:tailEnd/>
            </a:ln>
          </p:spPr>
          <p:txBody>
            <a:bodyPr/>
            <a:lstStyle/>
            <a:p>
              <a:pPr algn="just"/>
              <a:r>
                <a:rPr lang="en-US" altLang="zh-CN" b="1" i="1">
                  <a:latin typeface="Times New Roman" pitchFamily="18" charset="0"/>
                </a:rPr>
                <a:t>y</a:t>
              </a:r>
              <a:r>
                <a:rPr lang="en-US" altLang="zh-CN" sz="1600" b="1" baseline="-25000">
                  <a:latin typeface="Times New Roman" pitchFamily="18" charset="0"/>
                </a:rPr>
                <a:t>0</a:t>
              </a:r>
              <a:r>
                <a:rPr lang="en-US" altLang="zh-CN" b="1">
                  <a:latin typeface="Times New Roman" pitchFamily="18" charset="0"/>
                </a:rPr>
                <a:t>(</a:t>
              </a:r>
              <a:r>
                <a:rPr lang="en-US" altLang="zh-CN" b="1" i="1">
                  <a:latin typeface="Times New Roman" pitchFamily="18" charset="0"/>
                </a:rPr>
                <a:t>t</a:t>
              </a:r>
              <a:r>
                <a:rPr lang="en-US" altLang="zh-CN" b="1">
                  <a:latin typeface="Times New Roman" pitchFamily="18" charset="0"/>
                </a:rPr>
                <a:t>)</a:t>
              </a:r>
              <a:endParaRPr lang="en-US" altLang="zh-CN" sz="3200" b="1"/>
            </a:p>
          </p:txBody>
        </p:sp>
        <p:sp>
          <p:nvSpPr>
            <p:cNvPr id="95262" name="Text Box 30"/>
            <p:cNvSpPr txBox="1">
              <a:spLocks noChangeArrowheads="1"/>
            </p:cNvSpPr>
            <p:nvPr/>
          </p:nvSpPr>
          <p:spPr bwMode="auto">
            <a:xfrm>
              <a:off x="2487" y="1925"/>
              <a:ext cx="496" cy="266"/>
            </a:xfrm>
            <a:prstGeom prst="rect">
              <a:avLst/>
            </a:prstGeom>
            <a:noFill/>
            <a:ln w="9525">
              <a:noFill/>
              <a:miter lim="800000"/>
              <a:headEnd/>
              <a:tailEnd/>
            </a:ln>
          </p:spPr>
          <p:txBody>
            <a:bodyPr/>
            <a:lstStyle/>
            <a:p>
              <a:pPr algn="just"/>
              <a:r>
                <a:rPr lang="en-US" altLang="zh-CN" b="1" i="1">
                  <a:latin typeface="Times New Roman" pitchFamily="18" charset="0"/>
                </a:rPr>
                <a:t>y</a:t>
              </a:r>
              <a:r>
                <a:rPr lang="en-US" altLang="zh-CN" sz="1600" b="1" baseline="-25000">
                  <a:latin typeface="Times New Roman" pitchFamily="18" charset="0"/>
                </a:rPr>
                <a:t>1</a:t>
              </a:r>
              <a:r>
                <a:rPr lang="en-US" altLang="zh-CN" b="1">
                  <a:latin typeface="Times New Roman" pitchFamily="18" charset="0"/>
                </a:rPr>
                <a:t>(</a:t>
              </a:r>
              <a:r>
                <a:rPr lang="en-US" altLang="zh-CN" b="1" i="1">
                  <a:latin typeface="Times New Roman" pitchFamily="18" charset="0"/>
                </a:rPr>
                <a:t>t</a:t>
              </a:r>
              <a:r>
                <a:rPr lang="en-US" altLang="zh-CN" b="1">
                  <a:latin typeface="Times New Roman" pitchFamily="18" charset="0"/>
                </a:rPr>
                <a:t>)</a:t>
              </a:r>
              <a:endParaRPr lang="en-US" altLang="zh-CN" sz="3200" b="1"/>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5235">
                                            <p:txEl>
                                              <p:pRg st="8" end="8"/>
                                            </p:txEl>
                                          </p:spTgt>
                                        </p:tgtEl>
                                        <p:attrNameLst>
                                          <p:attrName>style.visibility</p:attrName>
                                        </p:attrNameLst>
                                      </p:cBhvr>
                                      <p:to>
                                        <p:strVal val="visible"/>
                                      </p:to>
                                    </p:set>
                                    <p:anim calcmode="lin" valueType="num">
                                      <p:cBhvr additive="base">
                                        <p:cTn id="7" dur="500" fill="hold"/>
                                        <p:tgtEl>
                                          <p:spTgt spid="95235">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523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5235">
                                            <p:txEl>
                                              <p:pRg st="9" end="9"/>
                                            </p:txEl>
                                          </p:spTgt>
                                        </p:tgtEl>
                                        <p:attrNameLst>
                                          <p:attrName>style.visibility</p:attrName>
                                        </p:attrNameLst>
                                      </p:cBhvr>
                                      <p:to>
                                        <p:strVal val="visible"/>
                                      </p:to>
                                    </p:set>
                                    <p:anim calcmode="lin" valueType="num">
                                      <p:cBhvr additive="base">
                                        <p:cTn id="13" dur="500" fill="hold"/>
                                        <p:tgtEl>
                                          <p:spTgt spid="95235">
                                            <p:txEl>
                                              <p:pRg st="9" end="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523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第</a:t>
            </a:r>
            <a:r>
              <a:rPr lang="en-US" altLang="zh-CN" sz="3600" dirty="0" smtClean="0"/>
              <a:t>10</a:t>
            </a:r>
            <a:r>
              <a:rPr lang="zh-CN" altLang="en-US" sz="3600" dirty="0" smtClean="0"/>
              <a:t>章 数字信号最佳接收</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10.1 </a:t>
            </a:r>
            <a:r>
              <a:rPr lang="zh-CN" altLang="en-US" dirty="0" smtClean="0"/>
              <a:t>数字信号的统计特性</a:t>
            </a:r>
          </a:p>
          <a:p>
            <a:r>
              <a:rPr lang="en-US" altLang="zh-CN" dirty="0" smtClean="0"/>
              <a:t>10.2 </a:t>
            </a:r>
            <a:r>
              <a:rPr lang="zh-CN" altLang="en-US" dirty="0" smtClean="0"/>
              <a:t>数字信号的最佳接收</a:t>
            </a:r>
          </a:p>
          <a:p>
            <a:r>
              <a:rPr lang="en-US" altLang="zh-CN" dirty="0" smtClean="0"/>
              <a:t>10.3 </a:t>
            </a:r>
            <a:r>
              <a:rPr lang="zh-CN" altLang="en-US" dirty="0" smtClean="0"/>
              <a:t>确知数字信号的最佳接收机</a:t>
            </a:r>
          </a:p>
          <a:p>
            <a:r>
              <a:rPr lang="en-US" altLang="zh-CN" dirty="0" smtClean="0"/>
              <a:t>10.4 </a:t>
            </a:r>
            <a:r>
              <a:rPr lang="zh-CN" altLang="en-US" dirty="0" smtClean="0"/>
              <a:t>确知数字信号最佳接收的误码率</a:t>
            </a:r>
          </a:p>
          <a:p>
            <a:r>
              <a:rPr lang="en-US" altLang="zh-CN" dirty="0" smtClean="0"/>
              <a:t>10.5 </a:t>
            </a:r>
            <a:r>
              <a:rPr lang="zh-CN" altLang="en-US" dirty="0" smtClean="0"/>
              <a:t>随相数字信号的最佳接收</a:t>
            </a:r>
            <a:endParaRPr lang="en-US" altLang="zh-CN" dirty="0" smtClean="0"/>
          </a:p>
          <a:p>
            <a:r>
              <a:rPr lang="en-US" altLang="zh-CN" dirty="0" smtClean="0"/>
              <a:t>10.6 </a:t>
            </a:r>
            <a:r>
              <a:rPr lang="zh-CN" altLang="en-US" dirty="0" smtClean="0"/>
              <a:t>起伏数字信号的最佳接收</a:t>
            </a:r>
          </a:p>
          <a:p>
            <a:r>
              <a:rPr lang="en-US" altLang="zh-CN" dirty="0" smtClean="0"/>
              <a:t>10.7 </a:t>
            </a:r>
            <a:r>
              <a:rPr lang="zh-CN" altLang="en-US" dirty="0" smtClean="0"/>
              <a:t>实际接收机和最佳接收机的性能比较</a:t>
            </a:r>
          </a:p>
          <a:p>
            <a:r>
              <a:rPr lang="en-US" altLang="zh-CN" dirty="0" smtClean="0"/>
              <a:t>10.8 </a:t>
            </a:r>
            <a:r>
              <a:rPr lang="zh-CN" altLang="en-US" dirty="0" smtClean="0"/>
              <a:t>数字信号的匹配滤波接收法</a:t>
            </a:r>
          </a:p>
          <a:p>
            <a:r>
              <a:rPr lang="en-US" altLang="zh-CN" dirty="0" smtClean="0">
                <a:solidFill>
                  <a:srgbClr val="FF0000"/>
                </a:solidFill>
              </a:rPr>
              <a:t>10.9 </a:t>
            </a:r>
            <a:r>
              <a:rPr lang="zh-CN" altLang="en-US" dirty="0" smtClean="0">
                <a:solidFill>
                  <a:srgbClr val="FF0000"/>
                </a:solidFill>
              </a:rPr>
              <a:t>最佳基带传输系统</a:t>
            </a:r>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82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zh-CN" altLang="en-US" dirty="0" smtClean="0">
                <a:solidFill>
                  <a:srgbClr val="0000FF"/>
                </a:solidFill>
              </a:rPr>
              <a:t>何谓最佳基带传输系统？</a:t>
            </a:r>
          </a:p>
        </p:txBody>
      </p:sp>
      <p:sp>
        <p:nvSpPr>
          <p:cNvPr id="96259" name="Rectangle 3"/>
          <p:cNvSpPr>
            <a:spLocks noGrp="1" noChangeArrowheads="1"/>
          </p:cNvSpPr>
          <p:nvPr>
            <p:ph type="body" idx="1"/>
          </p:nvPr>
        </p:nvSpPr>
        <p:spPr>
          <a:xfrm>
            <a:off x="539552" y="1196752"/>
            <a:ext cx="8064896" cy="4896544"/>
          </a:xfrm>
        </p:spPr>
        <p:txBody>
          <a:bodyPr>
            <a:normAutofit fontScale="85000" lnSpcReduction="10000"/>
          </a:bodyPr>
          <a:lstStyle/>
          <a:p>
            <a:r>
              <a:rPr lang="zh-CN" altLang="en-US" dirty="0" smtClean="0"/>
              <a:t>设基带数字信号传输系统由发送滤波器、信道和接收滤波器组成：</a:t>
            </a:r>
          </a:p>
          <a:p>
            <a:pPr lvl="1"/>
            <a:endParaRPr lang="zh-CN" altLang="en-US" dirty="0" smtClean="0"/>
          </a:p>
          <a:p>
            <a:pPr lvl="1"/>
            <a:endParaRPr lang="zh-CN" altLang="en-US" dirty="0" smtClean="0"/>
          </a:p>
          <a:p>
            <a:pPr lvl="1"/>
            <a:endParaRPr lang="zh-CN" altLang="en-US" dirty="0" smtClean="0"/>
          </a:p>
          <a:p>
            <a:r>
              <a:rPr lang="zh-CN" altLang="en-US" dirty="0" smtClean="0"/>
              <a:t>其传输函数分别为</a:t>
            </a:r>
            <a:r>
              <a:rPr lang="en-US" altLang="zh-CN" i="1" dirty="0" smtClean="0"/>
              <a:t>G</a:t>
            </a:r>
            <a:r>
              <a:rPr lang="en-US" altLang="zh-CN" i="1" baseline="-25000" dirty="0" smtClean="0"/>
              <a:t>T</a:t>
            </a:r>
            <a:r>
              <a:rPr lang="en-US" altLang="zh-CN" i="1" dirty="0" smtClean="0"/>
              <a:t>(f)</a:t>
            </a:r>
            <a:r>
              <a:rPr lang="zh-CN" altLang="en-US" dirty="0" smtClean="0"/>
              <a:t>、</a:t>
            </a:r>
            <a:r>
              <a:rPr lang="en-US" altLang="zh-CN" i="1" dirty="0" smtClean="0"/>
              <a:t>C(f)</a:t>
            </a:r>
            <a:r>
              <a:rPr lang="zh-CN" altLang="en-US" dirty="0" smtClean="0"/>
              <a:t>和</a:t>
            </a:r>
            <a:r>
              <a:rPr lang="en-US" altLang="zh-CN" i="1" dirty="0" smtClean="0"/>
              <a:t>G</a:t>
            </a:r>
            <a:r>
              <a:rPr lang="en-US" altLang="zh-CN" i="1" baseline="-25000" dirty="0" smtClean="0"/>
              <a:t>R</a:t>
            </a:r>
            <a:r>
              <a:rPr lang="en-US" altLang="zh-CN" i="1" dirty="0" smtClean="0"/>
              <a:t>(f)</a:t>
            </a:r>
            <a:r>
              <a:rPr lang="zh-CN" altLang="en-US" dirty="0" smtClean="0"/>
              <a:t>。</a:t>
            </a:r>
          </a:p>
          <a:p>
            <a:r>
              <a:rPr lang="zh-CN" altLang="en-US" dirty="0" smtClean="0">
                <a:solidFill>
                  <a:srgbClr val="7030A0"/>
                </a:solidFill>
              </a:rPr>
              <a:t>回顾</a:t>
            </a:r>
            <a:r>
              <a:rPr lang="zh-CN" altLang="en-US" dirty="0" smtClean="0"/>
              <a:t>：在第</a:t>
            </a:r>
            <a:r>
              <a:rPr lang="en-US" altLang="zh-CN" dirty="0" smtClean="0"/>
              <a:t>6</a:t>
            </a:r>
            <a:r>
              <a:rPr lang="zh-CN" altLang="en-US" dirty="0" smtClean="0"/>
              <a:t>章中将这</a:t>
            </a:r>
            <a:r>
              <a:rPr lang="en-US" altLang="zh-CN" dirty="0" smtClean="0"/>
              <a:t>3</a:t>
            </a:r>
            <a:r>
              <a:rPr lang="zh-CN" altLang="en-US" dirty="0" smtClean="0"/>
              <a:t>个滤波器集中用一个基带总传输函数</a:t>
            </a:r>
            <a:r>
              <a:rPr lang="en-US" altLang="zh-CN" i="1" dirty="0" smtClean="0"/>
              <a:t>H(f)</a:t>
            </a:r>
            <a:r>
              <a:rPr lang="zh-CN" altLang="en-US" dirty="0" smtClean="0"/>
              <a:t>表示：</a:t>
            </a:r>
          </a:p>
          <a:p>
            <a:r>
              <a:rPr lang="zh-CN" altLang="en-US" dirty="0" smtClean="0"/>
              <a:t>		</a:t>
            </a:r>
            <a:r>
              <a:rPr lang="en-US" altLang="zh-CN" i="1" dirty="0" smtClean="0"/>
              <a:t>H(f) </a:t>
            </a:r>
            <a:r>
              <a:rPr lang="en-US" altLang="zh-CN" i="1" dirty="0"/>
              <a:t>= G</a:t>
            </a:r>
            <a:r>
              <a:rPr lang="en-US" altLang="zh-CN" i="1" baseline="-25000" dirty="0"/>
              <a:t>T</a:t>
            </a:r>
            <a:r>
              <a:rPr lang="en-US" altLang="zh-CN" i="1" dirty="0"/>
              <a:t>(f) </a:t>
            </a:r>
            <a:r>
              <a:rPr lang="en-US" altLang="zh-CN" i="1" dirty="0" smtClean="0">
                <a:sym typeface="Symbol" pitchFamily="18" charset="2"/>
              </a:rPr>
              <a:t></a:t>
            </a:r>
            <a:r>
              <a:rPr lang="en-US" altLang="zh-CN" i="1" dirty="0" smtClean="0"/>
              <a:t>C(f)</a:t>
            </a:r>
            <a:r>
              <a:rPr lang="en-US" altLang="zh-CN" i="1" dirty="0" smtClean="0">
                <a:sym typeface="Symbol" pitchFamily="18" charset="2"/>
              </a:rPr>
              <a:t></a:t>
            </a:r>
            <a:r>
              <a:rPr lang="en-US" altLang="zh-CN" i="1" dirty="0"/>
              <a:t> G</a:t>
            </a:r>
            <a:r>
              <a:rPr lang="en-US" altLang="zh-CN" i="1" baseline="-25000" dirty="0"/>
              <a:t>R</a:t>
            </a:r>
            <a:r>
              <a:rPr lang="en-US" altLang="zh-CN" i="1" dirty="0"/>
              <a:t>(f)</a:t>
            </a:r>
            <a:r>
              <a:rPr lang="en-US" altLang="zh-CN" i="1" dirty="0" smtClean="0"/>
              <a:t> </a:t>
            </a:r>
          </a:p>
          <a:p>
            <a:r>
              <a:rPr lang="zh-CN" altLang="en-US" dirty="0" smtClean="0"/>
              <a:t>第</a:t>
            </a:r>
            <a:r>
              <a:rPr lang="en-US" altLang="zh-CN" dirty="0" smtClean="0"/>
              <a:t>6</a:t>
            </a:r>
            <a:r>
              <a:rPr lang="zh-CN" altLang="en-US" dirty="0" smtClean="0"/>
              <a:t>章中，为消除码间串扰，要求</a:t>
            </a:r>
            <a:r>
              <a:rPr lang="en-US" altLang="zh-CN" i="1" dirty="0" smtClean="0">
                <a:solidFill>
                  <a:srgbClr val="0000FF"/>
                </a:solidFill>
              </a:rPr>
              <a:t>H</a:t>
            </a:r>
            <a:r>
              <a:rPr lang="en-US" altLang="zh-CN" dirty="0" smtClean="0">
                <a:solidFill>
                  <a:srgbClr val="0000FF"/>
                </a:solidFill>
              </a:rPr>
              <a:t>(</a:t>
            </a:r>
            <a:r>
              <a:rPr lang="en-US" altLang="zh-CN" i="1" dirty="0" smtClean="0">
                <a:solidFill>
                  <a:srgbClr val="0000FF"/>
                </a:solidFill>
              </a:rPr>
              <a:t>f</a:t>
            </a:r>
            <a:r>
              <a:rPr lang="en-US" altLang="zh-CN" dirty="0" smtClean="0">
                <a:solidFill>
                  <a:srgbClr val="0000FF"/>
                </a:solidFill>
              </a:rPr>
              <a:t>)</a:t>
            </a:r>
            <a:r>
              <a:rPr lang="zh-CN" altLang="en-US" dirty="0" smtClean="0">
                <a:solidFill>
                  <a:srgbClr val="0000FF"/>
                </a:solidFill>
              </a:rPr>
              <a:t>必须满足奈奎斯特第一准则</a:t>
            </a:r>
            <a:r>
              <a:rPr lang="zh-CN" altLang="en-US" dirty="0" smtClean="0"/>
              <a:t>。当时</a:t>
            </a:r>
            <a:r>
              <a:rPr lang="zh-CN" altLang="en-US" dirty="0" smtClean="0">
                <a:solidFill>
                  <a:srgbClr val="0000FF"/>
                </a:solidFill>
              </a:rPr>
              <a:t>忽略了噪声</a:t>
            </a:r>
            <a:r>
              <a:rPr lang="zh-CN" altLang="en-US" dirty="0" smtClean="0"/>
              <a:t>的影响，只考虑码间串扰。 </a:t>
            </a:r>
          </a:p>
          <a:p>
            <a:endParaRPr lang="en-US" altLang="zh-CN" i="1" dirty="0" smtClean="0"/>
          </a:p>
          <a:p>
            <a:pPr lvl="2"/>
            <a:endParaRPr lang="en-US" altLang="zh-CN" dirty="0"/>
          </a:p>
        </p:txBody>
      </p:sp>
      <p:sp>
        <p:nvSpPr>
          <p:cNvPr id="7" name="灯片编号占位符 5"/>
          <p:cNvSpPr>
            <a:spLocks noGrp="1"/>
          </p:cNvSpPr>
          <p:nvPr>
            <p:ph type="sldNum" sz="quarter" idx="12"/>
          </p:nvPr>
        </p:nvSpPr>
        <p:spPr/>
        <p:txBody>
          <a:bodyPr/>
          <a:lstStyle/>
          <a:p>
            <a:fld id="{43FE62C3-458F-4E1B-AB60-7B691F04E3B1}" type="slidenum">
              <a:rPr lang="en-US" altLang="zh-CN" smtClean="0"/>
              <a:pPr/>
              <a:t>83</a:t>
            </a:fld>
            <a:endParaRPr lang="en-US" altLang="zh-CN"/>
          </a:p>
        </p:txBody>
      </p:sp>
      <p:grpSp>
        <p:nvGrpSpPr>
          <p:cNvPr id="2" name="Group 6"/>
          <p:cNvGrpSpPr>
            <a:grpSpLocks/>
          </p:cNvGrpSpPr>
          <p:nvPr/>
        </p:nvGrpSpPr>
        <p:grpSpPr bwMode="auto">
          <a:xfrm>
            <a:off x="251520" y="1844824"/>
            <a:ext cx="8621713" cy="1484312"/>
            <a:chOff x="158" y="1905"/>
            <a:chExt cx="5431" cy="935"/>
          </a:xfrm>
        </p:grpSpPr>
        <p:pic>
          <p:nvPicPr>
            <p:cNvPr id="96260" name="Picture 4" descr="t0507"/>
            <p:cNvPicPr>
              <a:picLocks noChangeAspect="1" noChangeArrowheads="1"/>
            </p:cNvPicPr>
            <p:nvPr/>
          </p:nvPicPr>
          <p:blipFill>
            <a:blip r:embed="rId2" cstate="print"/>
            <a:srcRect/>
            <a:stretch>
              <a:fillRect/>
            </a:stretch>
          </p:blipFill>
          <p:spPr bwMode="auto">
            <a:xfrm>
              <a:off x="158" y="1905"/>
              <a:ext cx="5431" cy="935"/>
            </a:xfrm>
            <a:prstGeom prst="rect">
              <a:avLst/>
            </a:prstGeom>
            <a:noFill/>
            <a:ln w="9525">
              <a:noFill/>
              <a:miter lim="800000"/>
              <a:headEnd/>
              <a:tailEnd/>
            </a:ln>
          </p:spPr>
        </p:pic>
        <p:sp>
          <p:nvSpPr>
            <p:cNvPr id="96261" name="Text Box 5"/>
            <p:cNvSpPr txBox="1">
              <a:spLocks noChangeArrowheads="1"/>
            </p:cNvSpPr>
            <p:nvPr/>
          </p:nvSpPr>
          <p:spPr bwMode="auto">
            <a:xfrm>
              <a:off x="4581" y="2217"/>
              <a:ext cx="340" cy="359"/>
            </a:xfrm>
            <a:prstGeom prst="rect">
              <a:avLst/>
            </a:prstGeom>
            <a:solidFill>
              <a:schemeClr val="bg1"/>
            </a:solidFill>
            <a:ln w="9525">
              <a:noFill/>
              <a:miter lim="800000"/>
              <a:headEnd/>
              <a:tailEnd/>
            </a:ln>
          </p:spPr>
          <p:txBody>
            <a:bodyPr lIns="0" tIns="0" rIns="0" bIns="0"/>
            <a:lstStyle/>
            <a:p>
              <a:pPr algn="just"/>
              <a:r>
                <a:rPr lang="zh-CN" altLang="en-US">
                  <a:latin typeface="Times New Roman" pitchFamily="18" charset="0"/>
                </a:rPr>
                <a:t>抽样</a:t>
              </a:r>
            </a:p>
            <a:p>
              <a:pPr algn="just"/>
              <a:r>
                <a:rPr lang="zh-CN" altLang="en-US">
                  <a:latin typeface="Times New Roman" pitchFamily="18" charset="0"/>
                </a:rPr>
                <a:t>判决</a:t>
              </a:r>
              <a:endParaRPr lang="zh-CN" altLang="en-US" sz="3600"/>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6259">
                                            <p:txEl>
                                              <p:pRg st="4" end="4"/>
                                            </p:txEl>
                                          </p:spTgt>
                                        </p:tgtEl>
                                        <p:attrNameLst>
                                          <p:attrName>style.visibility</p:attrName>
                                        </p:attrNameLst>
                                      </p:cBhvr>
                                      <p:to>
                                        <p:strVal val="visible"/>
                                      </p:to>
                                    </p:set>
                                    <p:anim calcmode="lin" valueType="num">
                                      <p:cBhvr additive="base">
                                        <p:cTn id="7" dur="500" fill="hold"/>
                                        <p:tgtEl>
                                          <p:spTgt spid="9625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62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6259">
                                            <p:txEl>
                                              <p:pRg st="5" end="5"/>
                                            </p:txEl>
                                          </p:spTgt>
                                        </p:tgtEl>
                                        <p:attrNameLst>
                                          <p:attrName>style.visibility</p:attrName>
                                        </p:attrNameLst>
                                      </p:cBhvr>
                                      <p:to>
                                        <p:strVal val="visible"/>
                                      </p:to>
                                    </p:set>
                                    <p:anim calcmode="lin" valueType="num">
                                      <p:cBhvr additive="base">
                                        <p:cTn id="13" dur="500" fill="hold"/>
                                        <p:tgtEl>
                                          <p:spTgt spid="96259">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6259">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6259">
                                            <p:txEl>
                                              <p:pRg st="6" end="6"/>
                                            </p:txEl>
                                          </p:spTgt>
                                        </p:tgtEl>
                                        <p:attrNameLst>
                                          <p:attrName>style.visibility</p:attrName>
                                        </p:attrNameLst>
                                      </p:cBhvr>
                                      <p:to>
                                        <p:strVal val="visible"/>
                                      </p:to>
                                    </p:set>
                                    <p:anim calcmode="lin" valueType="num">
                                      <p:cBhvr additive="base">
                                        <p:cTn id="17" dur="500" fill="hold"/>
                                        <p:tgtEl>
                                          <p:spTgt spid="96259">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625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6259">
                                            <p:txEl>
                                              <p:pRg st="7" end="7"/>
                                            </p:txEl>
                                          </p:spTgt>
                                        </p:tgtEl>
                                        <p:attrNameLst>
                                          <p:attrName>style.visibility</p:attrName>
                                        </p:attrNameLst>
                                      </p:cBhvr>
                                      <p:to>
                                        <p:strVal val="visible"/>
                                      </p:to>
                                    </p:set>
                                    <p:anim calcmode="lin" valueType="num">
                                      <p:cBhvr additive="base">
                                        <p:cTn id="23" dur="500" fill="hold"/>
                                        <p:tgtEl>
                                          <p:spTgt spid="96259">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625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endParaRPr lang="zh-CN" altLang="en-US" dirty="0"/>
          </a:p>
        </p:txBody>
      </p:sp>
      <p:sp>
        <p:nvSpPr>
          <p:cNvPr id="97283" name="Rectangle 3"/>
          <p:cNvSpPr>
            <a:spLocks noGrp="1" noChangeArrowheads="1"/>
          </p:cNvSpPr>
          <p:nvPr>
            <p:ph type="body" idx="1"/>
          </p:nvPr>
        </p:nvSpPr>
        <p:spPr/>
        <p:txBody>
          <a:bodyPr>
            <a:normAutofit fontScale="92500" lnSpcReduction="10000"/>
          </a:bodyPr>
          <a:lstStyle/>
          <a:p>
            <a:pPr>
              <a:lnSpc>
                <a:spcPct val="120000"/>
              </a:lnSpc>
            </a:pPr>
            <a:r>
              <a:rPr lang="zh-CN" altLang="en-US" dirty="0" smtClean="0"/>
              <a:t>现在，将</a:t>
            </a:r>
            <a:r>
              <a:rPr lang="zh-CN" altLang="en-US" dirty="0"/>
              <a:t>分析在</a:t>
            </a:r>
            <a:r>
              <a:rPr lang="en-US" altLang="zh-CN" i="1" dirty="0"/>
              <a:t>H</a:t>
            </a:r>
            <a:r>
              <a:rPr lang="en-US" altLang="zh-CN" dirty="0"/>
              <a:t>(</a:t>
            </a:r>
            <a:r>
              <a:rPr lang="en-US" altLang="zh-CN" i="1" dirty="0"/>
              <a:t>f</a:t>
            </a:r>
            <a:r>
              <a:rPr lang="en-US" altLang="zh-CN" dirty="0"/>
              <a:t>)</a:t>
            </a:r>
            <a:r>
              <a:rPr lang="zh-CN" altLang="en-US" dirty="0"/>
              <a:t>满足消除码间串扰的</a:t>
            </a:r>
            <a:r>
              <a:rPr lang="zh-CN" altLang="en-US" dirty="0" smtClean="0"/>
              <a:t>条件后</a:t>
            </a:r>
            <a:r>
              <a:rPr lang="zh-CN" altLang="en-US" dirty="0"/>
              <a:t>，</a:t>
            </a:r>
            <a:r>
              <a:rPr lang="zh-CN" altLang="en-US" dirty="0">
                <a:solidFill>
                  <a:srgbClr val="0000FF"/>
                </a:solidFill>
              </a:rPr>
              <a:t>如何设计</a:t>
            </a:r>
            <a:r>
              <a:rPr lang="en-US" altLang="zh-CN" i="1" dirty="0">
                <a:solidFill>
                  <a:srgbClr val="0000FF"/>
                </a:solidFill>
              </a:rPr>
              <a:t>G</a:t>
            </a:r>
            <a:r>
              <a:rPr lang="en-US" altLang="zh-CN" i="1" baseline="-25000" dirty="0">
                <a:solidFill>
                  <a:srgbClr val="0000FF"/>
                </a:solidFill>
              </a:rPr>
              <a:t>T</a:t>
            </a:r>
            <a:r>
              <a:rPr lang="en-US" altLang="zh-CN" dirty="0">
                <a:solidFill>
                  <a:srgbClr val="0000FF"/>
                </a:solidFill>
              </a:rPr>
              <a:t>(</a:t>
            </a:r>
            <a:r>
              <a:rPr lang="en-US" altLang="zh-CN" i="1" dirty="0">
                <a:solidFill>
                  <a:srgbClr val="0000FF"/>
                </a:solidFill>
              </a:rPr>
              <a:t>f</a:t>
            </a:r>
            <a:r>
              <a:rPr lang="en-US" altLang="zh-CN" dirty="0">
                <a:solidFill>
                  <a:srgbClr val="0000FF"/>
                </a:solidFill>
              </a:rPr>
              <a:t>)</a:t>
            </a:r>
            <a:r>
              <a:rPr lang="zh-CN" altLang="en-US" dirty="0">
                <a:solidFill>
                  <a:srgbClr val="0000FF"/>
                </a:solidFill>
              </a:rPr>
              <a:t>、</a:t>
            </a:r>
            <a:r>
              <a:rPr lang="en-US" altLang="zh-CN" i="1" dirty="0">
                <a:solidFill>
                  <a:srgbClr val="0000FF"/>
                </a:solidFill>
              </a:rPr>
              <a:t>C</a:t>
            </a:r>
            <a:r>
              <a:rPr lang="en-US" altLang="zh-CN" dirty="0">
                <a:solidFill>
                  <a:srgbClr val="0000FF"/>
                </a:solidFill>
              </a:rPr>
              <a:t>(</a:t>
            </a:r>
            <a:r>
              <a:rPr lang="en-US" altLang="zh-CN" i="1" dirty="0">
                <a:solidFill>
                  <a:srgbClr val="0000FF"/>
                </a:solidFill>
              </a:rPr>
              <a:t>f</a:t>
            </a:r>
            <a:r>
              <a:rPr lang="en-US" altLang="zh-CN" dirty="0">
                <a:solidFill>
                  <a:srgbClr val="0000FF"/>
                </a:solidFill>
              </a:rPr>
              <a:t>)</a:t>
            </a:r>
            <a:r>
              <a:rPr lang="zh-CN" altLang="en-US" dirty="0">
                <a:solidFill>
                  <a:srgbClr val="0000FF"/>
                </a:solidFill>
              </a:rPr>
              <a:t>和</a:t>
            </a:r>
            <a:r>
              <a:rPr lang="en-US" altLang="zh-CN" i="1" dirty="0">
                <a:solidFill>
                  <a:srgbClr val="0000FF"/>
                </a:solidFill>
              </a:rPr>
              <a:t>G</a:t>
            </a:r>
            <a:r>
              <a:rPr lang="en-US" altLang="zh-CN" i="1" baseline="-25000" dirty="0">
                <a:solidFill>
                  <a:srgbClr val="0000FF"/>
                </a:solidFill>
              </a:rPr>
              <a:t>R</a:t>
            </a:r>
            <a:r>
              <a:rPr lang="en-US" altLang="zh-CN" dirty="0">
                <a:solidFill>
                  <a:srgbClr val="0000FF"/>
                </a:solidFill>
              </a:rPr>
              <a:t>(</a:t>
            </a:r>
            <a:r>
              <a:rPr lang="en-US" altLang="zh-CN" i="1" dirty="0">
                <a:solidFill>
                  <a:srgbClr val="0000FF"/>
                </a:solidFill>
              </a:rPr>
              <a:t>f</a:t>
            </a:r>
            <a:r>
              <a:rPr lang="en-US" altLang="zh-CN" dirty="0">
                <a:solidFill>
                  <a:srgbClr val="0000FF"/>
                </a:solidFill>
              </a:rPr>
              <a:t>) </a:t>
            </a:r>
            <a:r>
              <a:rPr lang="zh-CN" altLang="en-US" dirty="0" smtClean="0"/>
              <a:t>，以使系统</a:t>
            </a:r>
            <a:r>
              <a:rPr lang="zh-CN" altLang="en-US" dirty="0" smtClean="0">
                <a:solidFill>
                  <a:srgbClr val="0000FF"/>
                </a:solidFill>
              </a:rPr>
              <a:t>在加性白色高斯噪声条件</a:t>
            </a:r>
            <a:r>
              <a:rPr lang="zh-CN" altLang="en-US" dirty="0" smtClean="0"/>
              <a:t>下误码率最小。</a:t>
            </a:r>
          </a:p>
          <a:p>
            <a:r>
              <a:rPr lang="zh-CN" altLang="en-US" dirty="0" smtClean="0">
                <a:solidFill>
                  <a:srgbClr val="FF0000"/>
                </a:solidFill>
              </a:rPr>
              <a:t>将消除了码间串扰</a:t>
            </a:r>
            <a:r>
              <a:rPr lang="zh-CN" altLang="en-US" dirty="0" smtClean="0"/>
              <a:t>并</a:t>
            </a:r>
            <a:r>
              <a:rPr lang="zh-CN" altLang="en-US" dirty="0" smtClean="0">
                <a:solidFill>
                  <a:srgbClr val="FF0000"/>
                </a:solidFill>
              </a:rPr>
              <a:t>且噪声最小</a:t>
            </a:r>
            <a:r>
              <a:rPr lang="zh-CN" altLang="en-US" dirty="0" smtClean="0"/>
              <a:t>的基带传输系统称为</a:t>
            </a:r>
            <a:r>
              <a:rPr lang="zh-CN" altLang="en-US" dirty="0" smtClean="0">
                <a:solidFill>
                  <a:srgbClr val="0000FF"/>
                </a:solidFill>
              </a:rPr>
              <a:t>最佳基带传输系统。</a:t>
            </a:r>
          </a:p>
          <a:p>
            <a:r>
              <a:rPr lang="zh-CN" altLang="en-US" dirty="0" smtClean="0">
                <a:solidFill>
                  <a:srgbClr val="0000FF"/>
                </a:solidFill>
              </a:rPr>
              <a:t>设计最佳基带传输系统的方法</a:t>
            </a:r>
          </a:p>
          <a:p>
            <a:r>
              <a:rPr lang="zh-CN" altLang="en-US" dirty="0" smtClean="0"/>
              <a:t>由于信道传输特性</a:t>
            </a:r>
            <a:r>
              <a:rPr lang="en-US" altLang="zh-CN" i="1" dirty="0" smtClean="0"/>
              <a:t>C(f)</a:t>
            </a:r>
            <a:r>
              <a:rPr lang="zh-CN" altLang="en-US" dirty="0" smtClean="0"/>
              <a:t>往往不易得知，且还可能时变。所以，在系统设计时，有两种分析方法：</a:t>
            </a:r>
          </a:p>
          <a:p>
            <a:pPr lvl="1"/>
            <a:r>
              <a:rPr lang="en-US" altLang="zh-CN" dirty="0" smtClean="0"/>
              <a:t>1</a:t>
            </a:r>
            <a:r>
              <a:rPr lang="zh-CN" altLang="en-US" dirty="0" smtClean="0"/>
              <a:t>）假设信道具有理想特性，即假设</a:t>
            </a:r>
            <a:r>
              <a:rPr lang="en-US" altLang="zh-CN" i="1" dirty="0" smtClean="0"/>
              <a:t>C(f) = </a:t>
            </a:r>
            <a:r>
              <a:rPr lang="en-US" altLang="zh-CN" dirty="0" smtClean="0"/>
              <a:t>1</a:t>
            </a:r>
            <a:r>
              <a:rPr lang="zh-CN" altLang="en-US" dirty="0" smtClean="0"/>
              <a:t>。</a:t>
            </a:r>
          </a:p>
          <a:p>
            <a:pPr lvl="1"/>
            <a:r>
              <a:rPr lang="en-US" altLang="zh-CN" dirty="0" smtClean="0"/>
              <a:t>2</a:t>
            </a:r>
            <a:r>
              <a:rPr lang="zh-CN" altLang="en-US" dirty="0" smtClean="0"/>
              <a:t>）考虑到信道的非理想特性。 </a:t>
            </a:r>
            <a:endParaRPr lang="zh-CN" altLang="en-US" dirty="0"/>
          </a:p>
        </p:txBody>
      </p:sp>
      <p:sp>
        <p:nvSpPr>
          <p:cNvPr id="4" name="灯片编号占位符 5"/>
          <p:cNvSpPr>
            <a:spLocks noGrp="1"/>
          </p:cNvSpPr>
          <p:nvPr>
            <p:ph type="sldNum" sz="quarter" idx="12"/>
          </p:nvPr>
        </p:nvSpPr>
        <p:spPr/>
        <p:txBody>
          <a:bodyPr/>
          <a:lstStyle/>
          <a:p>
            <a:fld id="{25E57F3E-8039-47E0-9266-A3954A9847A5}" type="slidenum">
              <a:rPr lang="en-US" altLang="zh-CN" smtClean="0"/>
              <a:pPr/>
              <a:t>84</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7283">
                                            <p:txEl>
                                              <p:pRg st="1" end="1"/>
                                            </p:txEl>
                                          </p:spTgt>
                                        </p:tgtEl>
                                        <p:attrNameLst>
                                          <p:attrName>style.visibility</p:attrName>
                                        </p:attrNameLst>
                                      </p:cBhvr>
                                      <p:to>
                                        <p:strVal val="visible"/>
                                      </p:to>
                                    </p:set>
                                    <p:anim calcmode="lin" valueType="num">
                                      <p:cBhvr additive="base">
                                        <p:cTn id="7" dur="500" fill="hold"/>
                                        <p:tgtEl>
                                          <p:spTgt spid="972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72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7283">
                                            <p:txEl>
                                              <p:pRg st="2" end="2"/>
                                            </p:txEl>
                                          </p:spTgt>
                                        </p:tgtEl>
                                        <p:attrNameLst>
                                          <p:attrName>style.visibility</p:attrName>
                                        </p:attrNameLst>
                                      </p:cBhvr>
                                      <p:to>
                                        <p:strVal val="visible"/>
                                      </p:to>
                                    </p:set>
                                    <p:anim calcmode="lin" valueType="num">
                                      <p:cBhvr additive="base">
                                        <p:cTn id="13" dur="500" fill="hold"/>
                                        <p:tgtEl>
                                          <p:spTgt spid="972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728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7283">
                                            <p:txEl>
                                              <p:pRg st="3" end="3"/>
                                            </p:txEl>
                                          </p:spTgt>
                                        </p:tgtEl>
                                        <p:attrNameLst>
                                          <p:attrName>style.visibility</p:attrName>
                                        </p:attrNameLst>
                                      </p:cBhvr>
                                      <p:to>
                                        <p:strVal val="visible"/>
                                      </p:to>
                                    </p:set>
                                    <p:anim calcmode="lin" valueType="num">
                                      <p:cBhvr additive="base">
                                        <p:cTn id="17" dur="500" fill="hold"/>
                                        <p:tgtEl>
                                          <p:spTgt spid="9728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7283">
                                            <p:txEl>
                                              <p:pRg st="3" end="3"/>
                                            </p:txEl>
                                          </p:spTgt>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nodeType="afterEffect">
                                  <p:stCondLst>
                                    <p:cond delay="0"/>
                                  </p:stCondLst>
                                  <p:childTnLst>
                                    <p:set>
                                      <p:cBhvr>
                                        <p:cTn id="21" dur="1" fill="hold">
                                          <p:stCondLst>
                                            <p:cond delay="0"/>
                                          </p:stCondLst>
                                        </p:cTn>
                                        <p:tgtEl>
                                          <p:spTgt spid="97283">
                                            <p:txEl>
                                              <p:pRg st="4" end="4"/>
                                            </p:txEl>
                                          </p:spTgt>
                                        </p:tgtEl>
                                        <p:attrNameLst>
                                          <p:attrName>style.visibility</p:attrName>
                                        </p:attrNameLst>
                                      </p:cBhvr>
                                      <p:to>
                                        <p:strVal val="visible"/>
                                      </p:to>
                                    </p:set>
                                    <p:anim calcmode="lin" valueType="num">
                                      <p:cBhvr additive="base">
                                        <p:cTn id="22" dur="500" fill="hold"/>
                                        <p:tgtEl>
                                          <p:spTgt spid="97283">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97283">
                                            <p:txEl>
                                              <p:pRg st="4" end="4"/>
                                            </p:txEl>
                                          </p:spTgt>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2" presetClass="entr" presetSubtype="4" fill="hold" nodeType="afterEffect">
                                  <p:stCondLst>
                                    <p:cond delay="0"/>
                                  </p:stCondLst>
                                  <p:childTnLst>
                                    <p:set>
                                      <p:cBhvr>
                                        <p:cTn id="26" dur="1" fill="hold">
                                          <p:stCondLst>
                                            <p:cond delay="0"/>
                                          </p:stCondLst>
                                        </p:cTn>
                                        <p:tgtEl>
                                          <p:spTgt spid="97283">
                                            <p:txEl>
                                              <p:pRg st="5" end="5"/>
                                            </p:txEl>
                                          </p:spTgt>
                                        </p:tgtEl>
                                        <p:attrNameLst>
                                          <p:attrName>style.visibility</p:attrName>
                                        </p:attrNameLst>
                                      </p:cBhvr>
                                      <p:to>
                                        <p:strVal val="visible"/>
                                      </p:to>
                                    </p:set>
                                    <p:anim calcmode="lin" valueType="num">
                                      <p:cBhvr additive="base">
                                        <p:cTn id="27" dur="500" fill="hold"/>
                                        <p:tgtEl>
                                          <p:spTgt spid="9728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728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0D61174-2BB0-4DF0-9944-022C1C18C522}" type="slidenum">
              <a:rPr lang="en-US" altLang="zh-CN"/>
              <a:pPr/>
              <a:t>85</a:t>
            </a:fld>
            <a:endParaRPr lang="en-US" altLang="zh-CN"/>
          </a:p>
        </p:txBody>
      </p:sp>
      <p:sp>
        <p:nvSpPr>
          <p:cNvPr id="98306" name="Rectangle 2"/>
          <p:cNvSpPr>
            <a:spLocks noGrp="1" noChangeArrowheads="1"/>
          </p:cNvSpPr>
          <p:nvPr>
            <p:ph type="title"/>
          </p:nvPr>
        </p:nvSpPr>
        <p:spPr/>
        <p:txBody>
          <a:bodyPr>
            <a:normAutofit/>
          </a:bodyPr>
          <a:lstStyle/>
          <a:p>
            <a:r>
              <a:rPr lang="en-US" altLang="zh-CN" sz="3600" dirty="0">
                <a:solidFill>
                  <a:srgbClr val="0000FF"/>
                </a:solidFill>
              </a:rPr>
              <a:t>10.9.1 </a:t>
            </a:r>
            <a:r>
              <a:rPr lang="zh-CN" altLang="en-US" sz="3600" dirty="0">
                <a:solidFill>
                  <a:srgbClr val="0000FF"/>
                </a:solidFill>
              </a:rPr>
              <a:t>理想信道的最佳传输系统</a:t>
            </a:r>
          </a:p>
        </p:txBody>
      </p:sp>
      <p:sp>
        <p:nvSpPr>
          <p:cNvPr id="98307" name="Rectangle 3"/>
          <p:cNvSpPr>
            <a:spLocks noGrp="1" noChangeArrowheads="1"/>
          </p:cNvSpPr>
          <p:nvPr>
            <p:ph type="body" idx="1"/>
          </p:nvPr>
        </p:nvSpPr>
        <p:spPr/>
        <p:txBody>
          <a:bodyPr>
            <a:normAutofit/>
          </a:bodyPr>
          <a:lstStyle/>
          <a:p>
            <a:r>
              <a:rPr lang="zh-CN" altLang="en-US" sz="3000" dirty="0" smtClean="0">
                <a:solidFill>
                  <a:srgbClr val="0000FF"/>
                </a:solidFill>
              </a:rPr>
              <a:t>最佳</a:t>
            </a:r>
            <a:r>
              <a:rPr lang="zh-CN" altLang="en-US" sz="3000" dirty="0">
                <a:solidFill>
                  <a:srgbClr val="0000FF"/>
                </a:solidFill>
              </a:rPr>
              <a:t>传输系统的条件</a:t>
            </a:r>
          </a:p>
          <a:p>
            <a:r>
              <a:rPr lang="zh-CN" altLang="en-US" sz="2600" dirty="0" smtClean="0"/>
              <a:t>设</a:t>
            </a:r>
            <a:r>
              <a:rPr lang="zh-CN" altLang="en-US" sz="2600" dirty="0"/>
              <a:t>信道传输函数</a:t>
            </a:r>
            <a:r>
              <a:rPr lang="en-US" altLang="zh-CN" sz="2600" i="1" dirty="0"/>
              <a:t>C</a:t>
            </a:r>
            <a:r>
              <a:rPr lang="en-US" altLang="zh-CN" sz="2600" dirty="0"/>
              <a:t>(</a:t>
            </a:r>
            <a:r>
              <a:rPr lang="en-US" altLang="zh-CN" sz="2600" i="1" dirty="0"/>
              <a:t>f</a:t>
            </a:r>
            <a:r>
              <a:rPr lang="en-US" altLang="zh-CN" sz="2600" dirty="0"/>
              <a:t>) = 1</a:t>
            </a:r>
            <a:r>
              <a:rPr lang="zh-CN" altLang="en-US" sz="2600" dirty="0"/>
              <a:t>。于是，基带系统的传输特性变为	</a:t>
            </a:r>
            <a:r>
              <a:rPr lang="en-US" altLang="zh-CN" sz="2600" i="1" dirty="0">
                <a:solidFill>
                  <a:srgbClr val="0000FF"/>
                </a:solidFill>
              </a:rPr>
              <a:t>H</a:t>
            </a:r>
            <a:r>
              <a:rPr lang="en-US" altLang="zh-CN" sz="2600" dirty="0">
                <a:solidFill>
                  <a:srgbClr val="0000FF"/>
                </a:solidFill>
              </a:rPr>
              <a:t>(</a:t>
            </a:r>
            <a:r>
              <a:rPr lang="en-US" altLang="zh-CN" sz="2600" i="1" dirty="0">
                <a:solidFill>
                  <a:srgbClr val="0000FF"/>
                </a:solidFill>
              </a:rPr>
              <a:t>f</a:t>
            </a:r>
            <a:r>
              <a:rPr lang="en-US" altLang="zh-CN" sz="2600" dirty="0">
                <a:solidFill>
                  <a:srgbClr val="0000FF"/>
                </a:solidFill>
              </a:rPr>
              <a:t>) = </a:t>
            </a:r>
            <a:r>
              <a:rPr lang="en-US" altLang="zh-CN" sz="2600" i="1" dirty="0">
                <a:solidFill>
                  <a:srgbClr val="0000FF"/>
                </a:solidFill>
              </a:rPr>
              <a:t>G</a:t>
            </a:r>
            <a:r>
              <a:rPr lang="en-US" altLang="zh-CN" sz="2600" i="1" baseline="-25000" dirty="0">
                <a:solidFill>
                  <a:srgbClr val="0000FF"/>
                </a:solidFill>
              </a:rPr>
              <a:t>T</a:t>
            </a:r>
            <a:r>
              <a:rPr lang="en-US" altLang="zh-CN" sz="2600" dirty="0">
                <a:solidFill>
                  <a:srgbClr val="0000FF"/>
                </a:solidFill>
              </a:rPr>
              <a:t>(</a:t>
            </a:r>
            <a:r>
              <a:rPr lang="en-US" altLang="zh-CN" sz="2600" i="1" dirty="0">
                <a:solidFill>
                  <a:srgbClr val="0000FF"/>
                </a:solidFill>
              </a:rPr>
              <a:t>f</a:t>
            </a:r>
            <a:r>
              <a:rPr lang="en-US" altLang="zh-CN" sz="2600" dirty="0">
                <a:solidFill>
                  <a:srgbClr val="0000FF"/>
                </a:solidFill>
              </a:rPr>
              <a:t>)</a:t>
            </a:r>
            <a:r>
              <a:rPr lang="en-US" altLang="zh-CN" sz="2600" dirty="0">
                <a:solidFill>
                  <a:srgbClr val="0000FF"/>
                </a:solidFill>
                <a:sym typeface="Symbol" pitchFamily="18" charset="2"/>
              </a:rPr>
              <a:t></a:t>
            </a:r>
            <a:r>
              <a:rPr lang="en-US" altLang="zh-CN" sz="2600" i="1" dirty="0">
                <a:solidFill>
                  <a:srgbClr val="0000FF"/>
                </a:solidFill>
              </a:rPr>
              <a:t> G</a:t>
            </a:r>
            <a:r>
              <a:rPr lang="en-US" altLang="zh-CN" sz="2600" i="1" baseline="-25000" dirty="0">
                <a:solidFill>
                  <a:srgbClr val="0000FF"/>
                </a:solidFill>
              </a:rPr>
              <a:t>R</a:t>
            </a:r>
            <a:r>
              <a:rPr lang="en-US" altLang="zh-CN" sz="2600" dirty="0">
                <a:solidFill>
                  <a:srgbClr val="0000FF"/>
                </a:solidFill>
              </a:rPr>
              <a:t>(</a:t>
            </a:r>
            <a:r>
              <a:rPr lang="en-US" altLang="zh-CN" sz="2600" i="1" dirty="0">
                <a:solidFill>
                  <a:srgbClr val="0000FF"/>
                </a:solidFill>
              </a:rPr>
              <a:t>f</a:t>
            </a:r>
            <a:r>
              <a:rPr lang="en-US" altLang="zh-CN" sz="2600" dirty="0">
                <a:solidFill>
                  <a:srgbClr val="0000FF"/>
                </a:solidFill>
              </a:rPr>
              <a:t>)</a:t>
            </a:r>
            <a:r>
              <a:rPr lang="en-US" altLang="zh-CN" sz="2600" dirty="0"/>
              <a:t>			</a:t>
            </a:r>
            <a:endParaRPr lang="en-US" altLang="zh-CN" sz="2600" dirty="0" smtClean="0"/>
          </a:p>
          <a:p>
            <a:r>
              <a:rPr lang="en-US" altLang="zh-CN" sz="2600" i="1" dirty="0" smtClean="0">
                <a:solidFill>
                  <a:srgbClr val="0000FF"/>
                </a:solidFill>
              </a:rPr>
              <a:t>G</a:t>
            </a:r>
            <a:r>
              <a:rPr lang="en-US" altLang="zh-CN" sz="2600" i="1" baseline="-25000" dirty="0" smtClean="0">
                <a:solidFill>
                  <a:srgbClr val="0000FF"/>
                </a:solidFill>
              </a:rPr>
              <a:t>T</a:t>
            </a:r>
            <a:r>
              <a:rPr lang="en-US" altLang="zh-CN" sz="2600" dirty="0" smtClean="0">
                <a:solidFill>
                  <a:srgbClr val="0000FF"/>
                </a:solidFill>
              </a:rPr>
              <a:t>(</a:t>
            </a:r>
            <a:r>
              <a:rPr lang="en-US" altLang="zh-CN" sz="2600" i="1" dirty="0" smtClean="0">
                <a:solidFill>
                  <a:srgbClr val="0000FF"/>
                </a:solidFill>
              </a:rPr>
              <a:t>f</a:t>
            </a:r>
            <a:r>
              <a:rPr lang="en-US" altLang="zh-CN" sz="2600" dirty="0" smtClean="0">
                <a:solidFill>
                  <a:srgbClr val="0000FF"/>
                </a:solidFill>
              </a:rPr>
              <a:t>)</a:t>
            </a:r>
            <a:r>
              <a:rPr lang="en-US" altLang="zh-CN" sz="2600" dirty="0" smtClean="0"/>
              <a:t>:  </a:t>
            </a:r>
            <a:r>
              <a:rPr lang="zh-CN" altLang="en-US" sz="2600" dirty="0" smtClean="0"/>
              <a:t>虽然表示发送滤波器的特性，但是若传输系统的输入为冲激脉冲，则</a:t>
            </a:r>
            <a:r>
              <a:rPr lang="en-US" altLang="zh-CN" sz="2600" i="1" dirty="0" smtClean="0"/>
              <a:t>G</a:t>
            </a:r>
            <a:r>
              <a:rPr lang="en-US" altLang="zh-CN" sz="2600" i="1" baseline="-25000" dirty="0" smtClean="0"/>
              <a:t>T</a:t>
            </a:r>
            <a:r>
              <a:rPr lang="en-US" altLang="zh-CN" sz="2600" dirty="0" smtClean="0"/>
              <a:t>(</a:t>
            </a:r>
            <a:r>
              <a:rPr lang="en-US" altLang="zh-CN" sz="2600" i="1" dirty="0" smtClean="0"/>
              <a:t>f</a:t>
            </a:r>
            <a:r>
              <a:rPr lang="en-US" altLang="zh-CN" sz="2600" dirty="0" smtClean="0"/>
              <a:t>)</a:t>
            </a:r>
            <a:r>
              <a:rPr lang="zh-CN" altLang="en-US" sz="2600" dirty="0" smtClean="0"/>
              <a:t>还兼有决定发送信号波形的功能，即它就是</a:t>
            </a:r>
            <a:r>
              <a:rPr lang="zh-CN" altLang="en-US" sz="2600" dirty="0" smtClean="0">
                <a:solidFill>
                  <a:srgbClr val="0000FF"/>
                </a:solidFill>
              </a:rPr>
              <a:t>信号码元的频谱</a:t>
            </a:r>
            <a:r>
              <a:rPr lang="zh-CN" altLang="en-US" sz="2600" dirty="0" smtClean="0"/>
              <a:t>。</a:t>
            </a:r>
          </a:p>
          <a:p>
            <a:r>
              <a:rPr lang="zh-CN" altLang="en-US" sz="2600" dirty="0" smtClean="0"/>
              <a:t>现在</a:t>
            </a:r>
            <a:r>
              <a:rPr lang="zh-CN" altLang="en-US" sz="2600" dirty="0"/>
              <a:t>，将分析在</a:t>
            </a:r>
            <a:r>
              <a:rPr lang="en-US" altLang="zh-CN" sz="2600" i="1" dirty="0"/>
              <a:t>H</a:t>
            </a:r>
            <a:r>
              <a:rPr lang="en-US" altLang="zh-CN" sz="2600" dirty="0"/>
              <a:t>(</a:t>
            </a:r>
            <a:r>
              <a:rPr lang="en-US" altLang="zh-CN" sz="2600" i="1" dirty="0"/>
              <a:t>f</a:t>
            </a:r>
            <a:r>
              <a:rPr lang="en-US" altLang="zh-CN" sz="2600" dirty="0"/>
              <a:t>)</a:t>
            </a:r>
            <a:r>
              <a:rPr lang="zh-CN" altLang="en-US" sz="2600" dirty="0"/>
              <a:t>按照消除码间串扰的条件确定之后，如何设计</a:t>
            </a:r>
            <a:r>
              <a:rPr lang="en-US" altLang="zh-CN" sz="2600" i="1" dirty="0"/>
              <a:t>G</a:t>
            </a:r>
            <a:r>
              <a:rPr lang="en-US" altLang="zh-CN" sz="2600" i="1" baseline="-25000" dirty="0"/>
              <a:t>T</a:t>
            </a:r>
            <a:r>
              <a:rPr lang="en-US" altLang="zh-CN" sz="2600" dirty="0"/>
              <a:t>(</a:t>
            </a:r>
            <a:r>
              <a:rPr lang="en-US" altLang="zh-CN" sz="2600" i="1" dirty="0"/>
              <a:t>f</a:t>
            </a:r>
            <a:r>
              <a:rPr lang="en-US" altLang="zh-CN" sz="2600" dirty="0"/>
              <a:t>)</a:t>
            </a:r>
            <a:r>
              <a:rPr lang="zh-CN" altLang="en-US" sz="2600" dirty="0"/>
              <a:t>和</a:t>
            </a:r>
            <a:r>
              <a:rPr lang="en-US" altLang="zh-CN" sz="2600" i="1" dirty="0"/>
              <a:t>G</a:t>
            </a:r>
            <a:r>
              <a:rPr lang="en-US" altLang="zh-CN" sz="2600" i="1" baseline="-25000" dirty="0"/>
              <a:t>R</a:t>
            </a:r>
            <a:r>
              <a:rPr lang="en-US" altLang="zh-CN" sz="2600" dirty="0"/>
              <a:t>(</a:t>
            </a:r>
            <a:r>
              <a:rPr lang="en-US" altLang="zh-CN" sz="2600" i="1" dirty="0"/>
              <a:t>f</a:t>
            </a:r>
            <a:r>
              <a:rPr lang="en-US" altLang="zh-CN" sz="2600" dirty="0"/>
              <a:t>)</a:t>
            </a:r>
            <a:r>
              <a:rPr lang="zh-CN" altLang="en-US" sz="2600" dirty="0"/>
              <a:t>，以使系统在加性白色高斯噪声条件下误码率最小。</a:t>
            </a:r>
          </a:p>
          <a:p>
            <a:endParaRPr lang="zh-CN" altLang="en-US" sz="2600" dirty="0"/>
          </a:p>
        </p:txBody>
      </p:sp>
      <p:sp>
        <p:nvSpPr>
          <p:cNvPr id="98309" name="Rectangle 5"/>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8307">
                                            <p:txEl>
                                              <p:pRg st="1" end="1"/>
                                            </p:txEl>
                                          </p:spTgt>
                                        </p:tgtEl>
                                        <p:attrNameLst>
                                          <p:attrName>style.visibility</p:attrName>
                                        </p:attrNameLst>
                                      </p:cBhvr>
                                      <p:to>
                                        <p:strVal val="visible"/>
                                      </p:to>
                                    </p:set>
                                    <p:anim calcmode="lin" valueType="num">
                                      <p:cBhvr additive="base">
                                        <p:cTn id="7" dur="500" fill="hold"/>
                                        <p:tgtEl>
                                          <p:spTgt spid="9830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83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8307">
                                            <p:txEl>
                                              <p:pRg st="2" end="2"/>
                                            </p:txEl>
                                          </p:spTgt>
                                        </p:tgtEl>
                                        <p:attrNameLst>
                                          <p:attrName>style.visibility</p:attrName>
                                        </p:attrNameLst>
                                      </p:cBhvr>
                                      <p:to>
                                        <p:strVal val="visible"/>
                                      </p:to>
                                    </p:set>
                                    <p:anim calcmode="lin" valueType="num">
                                      <p:cBhvr additive="base">
                                        <p:cTn id="13" dur="500" fill="hold"/>
                                        <p:tgtEl>
                                          <p:spTgt spid="9830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83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8307">
                                            <p:txEl>
                                              <p:pRg st="3" end="3"/>
                                            </p:txEl>
                                          </p:spTgt>
                                        </p:tgtEl>
                                        <p:attrNameLst>
                                          <p:attrName>style.visibility</p:attrName>
                                        </p:attrNameLst>
                                      </p:cBhvr>
                                      <p:to>
                                        <p:strVal val="visible"/>
                                      </p:to>
                                    </p:set>
                                    <p:anim calcmode="lin" valueType="num">
                                      <p:cBhvr additive="base">
                                        <p:cTn id="19" dur="500" fill="hold"/>
                                        <p:tgtEl>
                                          <p:spTgt spid="9830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830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0D61174-2BB0-4DF0-9944-022C1C18C522}" type="slidenum">
              <a:rPr lang="en-US" altLang="zh-CN"/>
              <a:pPr/>
              <a:t>86</a:t>
            </a:fld>
            <a:endParaRPr lang="en-US" altLang="zh-CN"/>
          </a:p>
        </p:txBody>
      </p:sp>
      <p:sp>
        <p:nvSpPr>
          <p:cNvPr id="98307" name="Rectangle 3"/>
          <p:cNvSpPr>
            <a:spLocks noGrp="1" noChangeArrowheads="1"/>
          </p:cNvSpPr>
          <p:nvPr>
            <p:ph type="body" idx="1"/>
          </p:nvPr>
        </p:nvSpPr>
        <p:spPr>
          <a:xfrm>
            <a:off x="539552" y="1196752"/>
            <a:ext cx="8064896" cy="4320480"/>
          </a:xfrm>
        </p:spPr>
        <p:txBody>
          <a:bodyPr>
            <a:normAutofit lnSpcReduction="10000"/>
          </a:bodyPr>
          <a:lstStyle/>
          <a:p>
            <a:r>
              <a:rPr lang="zh-CN" altLang="en-US" sz="2600" dirty="0" smtClean="0"/>
              <a:t>匹配滤波器</a:t>
            </a:r>
            <a:r>
              <a:rPr lang="zh-CN" altLang="en-US" sz="2600" dirty="0"/>
              <a:t>频率特性的要求可知，</a:t>
            </a:r>
            <a:r>
              <a:rPr lang="zh-CN" altLang="en-US" sz="2600" dirty="0">
                <a:solidFill>
                  <a:srgbClr val="0000FF"/>
                </a:solidFill>
              </a:rPr>
              <a:t>接收匹配滤波器的传输函数</a:t>
            </a:r>
            <a:r>
              <a:rPr lang="en-US" altLang="zh-CN" sz="2600" i="1" dirty="0">
                <a:solidFill>
                  <a:srgbClr val="0000FF"/>
                </a:solidFill>
              </a:rPr>
              <a:t>G</a:t>
            </a:r>
            <a:r>
              <a:rPr lang="en-US" altLang="zh-CN" sz="2600" i="1" baseline="-25000" dirty="0">
                <a:solidFill>
                  <a:srgbClr val="0000FF"/>
                </a:solidFill>
              </a:rPr>
              <a:t>R</a:t>
            </a:r>
            <a:r>
              <a:rPr lang="en-US" altLang="zh-CN" sz="2600" dirty="0">
                <a:solidFill>
                  <a:srgbClr val="0000FF"/>
                </a:solidFill>
              </a:rPr>
              <a:t>(</a:t>
            </a:r>
            <a:r>
              <a:rPr lang="en-US" altLang="zh-CN" sz="2600" i="1" dirty="0">
                <a:solidFill>
                  <a:srgbClr val="0000FF"/>
                </a:solidFill>
              </a:rPr>
              <a:t>f</a:t>
            </a:r>
            <a:r>
              <a:rPr lang="en-US" altLang="zh-CN" sz="2600" dirty="0">
                <a:solidFill>
                  <a:srgbClr val="0000FF"/>
                </a:solidFill>
              </a:rPr>
              <a:t>)</a:t>
            </a:r>
            <a:r>
              <a:rPr lang="zh-CN" altLang="en-US" sz="2600" dirty="0">
                <a:solidFill>
                  <a:srgbClr val="0000FF"/>
                </a:solidFill>
              </a:rPr>
              <a:t>应当是信号频谱</a:t>
            </a:r>
            <a:r>
              <a:rPr lang="en-US" altLang="zh-CN" sz="2600" i="1" dirty="0">
                <a:solidFill>
                  <a:srgbClr val="0000FF"/>
                </a:solidFill>
              </a:rPr>
              <a:t>S</a:t>
            </a:r>
            <a:r>
              <a:rPr lang="en-US" altLang="zh-CN" sz="2600" dirty="0">
                <a:solidFill>
                  <a:srgbClr val="0000FF"/>
                </a:solidFill>
              </a:rPr>
              <a:t>(</a:t>
            </a:r>
            <a:r>
              <a:rPr lang="en-US" altLang="zh-CN" sz="2600" i="1" dirty="0">
                <a:solidFill>
                  <a:srgbClr val="0000FF"/>
                </a:solidFill>
              </a:rPr>
              <a:t>f</a:t>
            </a:r>
            <a:r>
              <a:rPr lang="en-US" altLang="zh-CN" sz="2600" dirty="0">
                <a:solidFill>
                  <a:srgbClr val="0000FF"/>
                </a:solidFill>
              </a:rPr>
              <a:t>)</a:t>
            </a:r>
            <a:r>
              <a:rPr lang="zh-CN" altLang="en-US" sz="2600" dirty="0">
                <a:solidFill>
                  <a:srgbClr val="0000FF"/>
                </a:solidFill>
              </a:rPr>
              <a:t>的复共轭</a:t>
            </a:r>
            <a:r>
              <a:rPr lang="zh-CN" altLang="en-US" sz="2600" dirty="0" smtClean="0"/>
              <a:t>。</a:t>
            </a:r>
            <a:endParaRPr lang="en-US" altLang="zh-CN" sz="2600" dirty="0" smtClean="0"/>
          </a:p>
          <a:p>
            <a:r>
              <a:rPr lang="zh-CN" altLang="en-US" sz="2600" dirty="0" smtClean="0"/>
              <a:t>现在</a:t>
            </a:r>
            <a:r>
              <a:rPr lang="zh-CN" altLang="en-US" sz="2600" dirty="0"/>
              <a:t>，</a:t>
            </a:r>
            <a:r>
              <a:rPr lang="zh-CN" altLang="en-US" sz="2600" dirty="0" smtClean="0"/>
              <a:t>信号频谱</a:t>
            </a:r>
            <a:r>
              <a:rPr lang="zh-CN" altLang="en-US" sz="2600" dirty="0"/>
              <a:t>就是发送滤波器的传输函数</a:t>
            </a:r>
            <a:r>
              <a:rPr lang="en-US" altLang="zh-CN" sz="2600" i="1" dirty="0"/>
              <a:t>G</a:t>
            </a:r>
            <a:r>
              <a:rPr lang="en-US" altLang="zh-CN" sz="2600" i="1" baseline="-25000" dirty="0"/>
              <a:t>T</a:t>
            </a:r>
            <a:r>
              <a:rPr lang="en-US" altLang="zh-CN" sz="2600" dirty="0"/>
              <a:t>(</a:t>
            </a:r>
            <a:r>
              <a:rPr lang="en-US" altLang="zh-CN" sz="2600" i="1" dirty="0"/>
              <a:t>f</a:t>
            </a:r>
            <a:r>
              <a:rPr lang="en-US" altLang="zh-CN" sz="2600" dirty="0"/>
              <a:t>)</a:t>
            </a:r>
            <a:r>
              <a:rPr lang="zh-CN" altLang="en-US" sz="2600" dirty="0"/>
              <a:t>，所以要求接收匹配滤波器的传输函数为</a:t>
            </a:r>
            <a:r>
              <a:rPr lang="zh-CN" altLang="en-US" sz="2600" dirty="0" smtClean="0"/>
              <a:t>：</a:t>
            </a:r>
            <a:endParaRPr lang="en-US" altLang="zh-CN" sz="2600" dirty="0" smtClean="0"/>
          </a:p>
          <a:p>
            <a:endParaRPr lang="zh-CN" altLang="en-US" sz="2600" dirty="0"/>
          </a:p>
          <a:p>
            <a:r>
              <a:rPr lang="zh-CN" altLang="en-US" sz="2600" dirty="0" smtClean="0"/>
              <a:t>上</a:t>
            </a:r>
            <a:r>
              <a:rPr lang="zh-CN" altLang="en-US" sz="2600" dirty="0"/>
              <a:t>式中已经假定</a:t>
            </a:r>
            <a:r>
              <a:rPr lang="en-US" altLang="zh-CN" sz="2600" i="1" dirty="0"/>
              <a:t>k</a:t>
            </a:r>
            <a:r>
              <a:rPr lang="en-US" altLang="zh-CN" sz="2600" dirty="0"/>
              <a:t> = 1</a:t>
            </a:r>
            <a:r>
              <a:rPr lang="zh-CN" altLang="en-US" sz="2600" dirty="0" smtClean="0"/>
              <a:t>。</a:t>
            </a:r>
            <a:endParaRPr lang="en-US" altLang="zh-CN" sz="2600" dirty="0" smtClean="0"/>
          </a:p>
          <a:p>
            <a:r>
              <a:rPr lang="zh-CN" altLang="en-US" sz="2600" dirty="0" smtClean="0"/>
              <a:t>由 </a:t>
            </a:r>
            <a:r>
              <a:rPr lang="en-US" altLang="zh-CN" sz="2600" i="1" dirty="0" smtClean="0"/>
              <a:t>H</a:t>
            </a:r>
            <a:r>
              <a:rPr lang="en-US" altLang="zh-CN" sz="2600" dirty="0" smtClean="0"/>
              <a:t>(</a:t>
            </a:r>
            <a:r>
              <a:rPr lang="en-US" altLang="zh-CN" sz="2600" i="1" dirty="0" smtClean="0"/>
              <a:t>f</a:t>
            </a:r>
            <a:r>
              <a:rPr lang="en-US" altLang="zh-CN" sz="2600" dirty="0" smtClean="0"/>
              <a:t>) = </a:t>
            </a:r>
            <a:r>
              <a:rPr lang="en-US" altLang="zh-CN" sz="2600" i="1" dirty="0" smtClean="0"/>
              <a:t>G</a:t>
            </a:r>
            <a:r>
              <a:rPr lang="en-US" altLang="zh-CN" sz="2600" i="1" baseline="-25000" dirty="0" smtClean="0"/>
              <a:t>T</a:t>
            </a:r>
            <a:r>
              <a:rPr lang="en-US" altLang="zh-CN" sz="2600" dirty="0" smtClean="0"/>
              <a:t>(</a:t>
            </a:r>
            <a:r>
              <a:rPr lang="en-US" altLang="zh-CN" sz="2600" i="1" dirty="0" smtClean="0"/>
              <a:t>f</a:t>
            </a:r>
            <a:r>
              <a:rPr lang="en-US" altLang="zh-CN" sz="2600" dirty="0" smtClean="0"/>
              <a:t>)</a:t>
            </a:r>
            <a:r>
              <a:rPr lang="en-US" altLang="zh-CN" sz="2600" dirty="0" smtClean="0">
                <a:sym typeface="Symbol" pitchFamily="18" charset="2"/>
              </a:rPr>
              <a:t></a:t>
            </a:r>
            <a:r>
              <a:rPr lang="en-US" altLang="zh-CN" sz="2600" i="1" dirty="0" smtClean="0"/>
              <a:t> G</a:t>
            </a:r>
            <a:r>
              <a:rPr lang="en-US" altLang="zh-CN" sz="2600" i="1" baseline="-25000" dirty="0" smtClean="0"/>
              <a:t>R</a:t>
            </a:r>
            <a:r>
              <a:rPr lang="en-US" altLang="zh-CN" sz="2600" dirty="0" smtClean="0"/>
              <a:t>(</a:t>
            </a:r>
            <a:r>
              <a:rPr lang="en-US" altLang="zh-CN" sz="2600" i="1" dirty="0" smtClean="0"/>
              <a:t>f</a:t>
            </a:r>
            <a:r>
              <a:rPr lang="en-US" altLang="zh-CN" sz="2600" dirty="0" smtClean="0"/>
              <a:t>) </a:t>
            </a:r>
            <a:r>
              <a:rPr lang="zh-CN" altLang="en-US" sz="2600" dirty="0" smtClean="0"/>
              <a:t>，有</a:t>
            </a:r>
            <a:endParaRPr lang="en-US" altLang="zh-CN" sz="2600" dirty="0" smtClean="0"/>
          </a:p>
          <a:p>
            <a:r>
              <a:rPr lang="zh-CN" altLang="en-US" sz="2600" dirty="0" smtClean="0"/>
              <a:t>代入接收匹配滤波器的传输</a:t>
            </a:r>
            <a:r>
              <a:rPr lang="zh-CN" altLang="en-US" sz="2600" dirty="0" smtClean="0"/>
              <a:t>函数</a:t>
            </a:r>
            <a:r>
              <a:rPr lang="en-US" altLang="zh-CN" sz="2600" dirty="0" smtClean="0"/>
              <a:t>,</a:t>
            </a:r>
            <a:r>
              <a:rPr lang="zh-CN" altLang="en-US" dirty="0" smtClean="0"/>
              <a:t>得到</a:t>
            </a:r>
            <a:endParaRPr lang="zh-CN" altLang="en-US" sz="2600" dirty="0"/>
          </a:p>
        </p:txBody>
      </p:sp>
      <p:sp>
        <p:nvSpPr>
          <p:cNvPr id="98309" name="Rectangle 5"/>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8308" name="Object 4"/>
          <p:cNvGraphicFramePr>
            <a:graphicFrameLocks noChangeAspect="1"/>
          </p:cNvGraphicFramePr>
          <p:nvPr>
            <p:extLst>
              <p:ext uri="{D42A27DB-BD31-4B8C-83A1-F6EECF244321}">
                <p14:modId xmlns:p14="http://schemas.microsoft.com/office/powerpoint/2010/main" val="4002729990"/>
              </p:ext>
            </p:extLst>
          </p:nvPr>
        </p:nvGraphicFramePr>
        <p:xfrm>
          <a:off x="2195735" y="2996952"/>
          <a:ext cx="3162569" cy="528092"/>
        </p:xfrm>
        <a:graphic>
          <a:graphicData uri="http://schemas.openxmlformats.org/presentationml/2006/ole">
            <mc:AlternateContent xmlns:mc="http://schemas.openxmlformats.org/markup-compatibility/2006">
              <mc:Choice xmlns:v="urn:schemas-microsoft-com:vml" Requires="v">
                <p:oleObj spid="_x0000_s233622" name="公式" r:id="rId3" imgW="1371600" imgH="228600" progId="Equation.3">
                  <p:embed/>
                </p:oleObj>
              </mc:Choice>
              <mc:Fallback>
                <p:oleObj name="公式" r:id="rId3" imgW="1371600" imgH="228600" progId="Equation.3">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5" y="2996952"/>
                        <a:ext cx="3162569" cy="528092"/>
                      </a:xfrm>
                      <a:prstGeom prst="rect">
                        <a:avLst/>
                      </a:prstGeom>
                      <a:noFill/>
                      <a:extLst/>
                    </p:spPr>
                  </p:pic>
                </p:oleObj>
              </mc:Fallback>
            </mc:AlternateContent>
          </a:graphicData>
        </a:graphic>
      </p:graphicFrame>
      <p:sp>
        <p:nvSpPr>
          <p:cNvPr id="7" name="标题 6"/>
          <p:cNvSpPr>
            <a:spLocks noGrp="1"/>
          </p:cNvSpPr>
          <p:nvPr>
            <p:ph type="title"/>
          </p:nvPr>
        </p:nvSpPr>
        <p:spPr/>
        <p:txBody>
          <a:bodyPr/>
          <a:lstStyle/>
          <a:p>
            <a:endParaRPr lang="zh-CN" altLang="en-US"/>
          </a:p>
        </p:txBody>
      </p:sp>
      <p:graphicFrame>
        <p:nvGraphicFramePr>
          <p:cNvPr id="233523" name="Object 51"/>
          <p:cNvGraphicFramePr>
            <a:graphicFrameLocks noChangeAspect="1"/>
          </p:cNvGraphicFramePr>
          <p:nvPr>
            <p:extLst>
              <p:ext uri="{D42A27DB-BD31-4B8C-83A1-F6EECF244321}">
                <p14:modId xmlns:p14="http://schemas.microsoft.com/office/powerpoint/2010/main" val="946160089"/>
              </p:ext>
            </p:extLst>
          </p:nvPr>
        </p:nvGraphicFramePr>
        <p:xfrm>
          <a:off x="5076056" y="4235225"/>
          <a:ext cx="3050254" cy="453008"/>
        </p:xfrm>
        <a:graphic>
          <a:graphicData uri="http://schemas.openxmlformats.org/presentationml/2006/ole">
            <mc:AlternateContent xmlns:mc="http://schemas.openxmlformats.org/markup-compatibility/2006">
              <mc:Choice xmlns:v="urn:schemas-microsoft-com:vml" Requires="v">
                <p:oleObj spid="_x0000_s233623" name="公式" r:id="rId5" imgW="1536700" imgH="228600" progId="Equation.3">
                  <p:embed/>
                </p:oleObj>
              </mc:Choice>
              <mc:Fallback>
                <p:oleObj name="公式" r:id="rId5" imgW="1536700" imgH="228600" progId="Equation.3">
                  <p:embed/>
                  <p:pic>
                    <p:nvPicPr>
                      <p:cNvPr id="0" name="Picture 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056" y="4235225"/>
                        <a:ext cx="3050254" cy="453008"/>
                      </a:xfrm>
                      <a:prstGeom prst="rect">
                        <a:avLst/>
                      </a:prstGeom>
                      <a:noFill/>
                      <a:extLst/>
                    </p:spPr>
                  </p:pic>
                </p:oleObj>
              </mc:Fallback>
            </mc:AlternateContent>
          </a:graphicData>
        </a:graphic>
      </p:graphicFrame>
      <p:graphicFrame>
        <p:nvGraphicFramePr>
          <p:cNvPr id="233525" name="Object 53"/>
          <p:cNvGraphicFramePr>
            <a:graphicFrameLocks noChangeAspect="1"/>
          </p:cNvGraphicFramePr>
          <p:nvPr>
            <p:extLst>
              <p:ext uri="{D42A27DB-BD31-4B8C-83A1-F6EECF244321}">
                <p14:modId xmlns:p14="http://schemas.microsoft.com/office/powerpoint/2010/main" val="1104410539"/>
              </p:ext>
            </p:extLst>
          </p:nvPr>
        </p:nvGraphicFramePr>
        <p:xfrm>
          <a:off x="483296" y="5445224"/>
          <a:ext cx="4016696" cy="504056"/>
        </p:xfrm>
        <a:graphic>
          <a:graphicData uri="http://schemas.openxmlformats.org/presentationml/2006/ole">
            <mc:AlternateContent xmlns:mc="http://schemas.openxmlformats.org/markup-compatibility/2006">
              <mc:Choice xmlns:v="urn:schemas-microsoft-com:vml" Requires="v">
                <p:oleObj spid="_x0000_s233624" name="公式" r:id="rId7" imgW="1790700" imgH="228600" progId="Equation.3">
                  <p:embed/>
                </p:oleObj>
              </mc:Choice>
              <mc:Fallback>
                <p:oleObj name="公式" r:id="rId7" imgW="1790700" imgH="228600" progId="Equation.3">
                  <p:embed/>
                  <p:pic>
                    <p:nvPicPr>
                      <p:cNvPr id="0" name="Picture 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3296" y="5445224"/>
                        <a:ext cx="4016696" cy="504056"/>
                      </a:xfrm>
                      <a:prstGeom prst="rect">
                        <a:avLst/>
                      </a:prstGeom>
                      <a:noFill/>
                      <a:extLst/>
                    </p:spPr>
                  </p:pic>
                </p:oleObj>
              </mc:Fallback>
            </mc:AlternateContent>
          </a:graphicData>
        </a:graphic>
      </p:graphicFrame>
      <p:graphicFrame>
        <p:nvGraphicFramePr>
          <p:cNvPr id="233526" name="Object 54"/>
          <p:cNvGraphicFramePr>
            <a:graphicFrameLocks noChangeAspect="1"/>
          </p:cNvGraphicFramePr>
          <p:nvPr>
            <p:extLst>
              <p:ext uri="{D42A27DB-BD31-4B8C-83A1-F6EECF244321}">
                <p14:modId xmlns:p14="http://schemas.microsoft.com/office/powerpoint/2010/main" val="1204777674"/>
              </p:ext>
            </p:extLst>
          </p:nvPr>
        </p:nvGraphicFramePr>
        <p:xfrm>
          <a:off x="5241544" y="5445223"/>
          <a:ext cx="2930856" cy="538857"/>
        </p:xfrm>
        <a:graphic>
          <a:graphicData uri="http://schemas.openxmlformats.org/presentationml/2006/ole">
            <mc:AlternateContent xmlns:mc="http://schemas.openxmlformats.org/markup-compatibility/2006">
              <mc:Choice xmlns:v="urn:schemas-microsoft-com:vml" Requires="v">
                <p:oleObj spid="_x0000_s233625" name="公式" r:id="rId9" imgW="1498600" imgH="279400" progId="Equation.3">
                  <p:embed/>
                </p:oleObj>
              </mc:Choice>
              <mc:Fallback>
                <p:oleObj name="公式" r:id="rId9" imgW="1498600" imgH="279400" progId="Equation.3">
                  <p:embed/>
                  <p:pic>
                    <p:nvPicPr>
                      <p:cNvPr id="0" name="Picture 5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41544" y="5445223"/>
                        <a:ext cx="2930856" cy="538857"/>
                      </a:xfrm>
                      <a:prstGeom prst="rect">
                        <a:avLst/>
                      </a:prstGeom>
                      <a:noFill/>
                      <a:extLst/>
                    </p:spPr>
                  </p:pic>
                </p:oleObj>
              </mc:Fallback>
            </mc:AlternateContent>
          </a:graphicData>
        </a:graphic>
      </p:graphicFrame>
      <p:sp>
        <p:nvSpPr>
          <p:cNvPr id="12" name="右箭头 11"/>
          <p:cNvSpPr/>
          <p:nvPr/>
        </p:nvSpPr>
        <p:spPr>
          <a:xfrm>
            <a:off x="4499992" y="5445224"/>
            <a:ext cx="504056" cy="504056"/>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cxnSp>
        <p:nvCxnSpPr>
          <p:cNvPr id="3" name="直接箭头连接符 2"/>
          <p:cNvCxnSpPr/>
          <p:nvPr/>
        </p:nvCxnSpPr>
        <p:spPr>
          <a:xfrm flipH="1" flipV="1">
            <a:off x="4067944" y="3573016"/>
            <a:ext cx="1188132" cy="64807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 name="直接连接符 4"/>
          <p:cNvCxnSpPr/>
          <p:nvPr/>
        </p:nvCxnSpPr>
        <p:spPr>
          <a:xfrm>
            <a:off x="3563888" y="3501008"/>
            <a:ext cx="1008112" cy="0"/>
          </a:xfrm>
          <a:prstGeom prst="line">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8307">
                                            <p:txEl>
                                              <p:pRg st="1" end="1"/>
                                            </p:txEl>
                                          </p:spTgt>
                                        </p:tgtEl>
                                        <p:attrNameLst>
                                          <p:attrName>style.visibility</p:attrName>
                                        </p:attrNameLst>
                                      </p:cBhvr>
                                      <p:to>
                                        <p:strVal val="visible"/>
                                      </p:to>
                                    </p:set>
                                    <p:anim calcmode="lin" valueType="num">
                                      <p:cBhvr additive="base">
                                        <p:cTn id="7" dur="500" fill="hold"/>
                                        <p:tgtEl>
                                          <p:spTgt spid="9830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830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8308"/>
                                        </p:tgtEl>
                                        <p:attrNameLst>
                                          <p:attrName>style.visibility</p:attrName>
                                        </p:attrNameLst>
                                      </p:cBhvr>
                                      <p:to>
                                        <p:strVal val="visible"/>
                                      </p:to>
                                    </p:set>
                                    <p:anim calcmode="lin" valueType="num">
                                      <p:cBhvr additive="base">
                                        <p:cTn id="11" dur="500" fill="hold"/>
                                        <p:tgtEl>
                                          <p:spTgt spid="98308"/>
                                        </p:tgtEl>
                                        <p:attrNameLst>
                                          <p:attrName>ppt_x</p:attrName>
                                        </p:attrNameLst>
                                      </p:cBhvr>
                                      <p:tavLst>
                                        <p:tav tm="0">
                                          <p:val>
                                            <p:strVal val="#ppt_x"/>
                                          </p:val>
                                        </p:tav>
                                        <p:tav tm="100000">
                                          <p:val>
                                            <p:strVal val="#ppt_x"/>
                                          </p:val>
                                        </p:tav>
                                      </p:tavLst>
                                    </p:anim>
                                    <p:anim calcmode="lin" valueType="num">
                                      <p:cBhvr additive="base">
                                        <p:cTn id="12" dur="500" fill="hold"/>
                                        <p:tgtEl>
                                          <p:spTgt spid="9830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8307">
                                            <p:txEl>
                                              <p:pRg st="3" end="3"/>
                                            </p:txEl>
                                          </p:spTgt>
                                        </p:tgtEl>
                                        <p:attrNameLst>
                                          <p:attrName>style.visibility</p:attrName>
                                        </p:attrNameLst>
                                      </p:cBhvr>
                                      <p:to>
                                        <p:strVal val="visible"/>
                                      </p:to>
                                    </p:set>
                                    <p:anim calcmode="lin" valueType="num">
                                      <p:cBhvr additive="base">
                                        <p:cTn id="15" dur="500" fill="hold"/>
                                        <p:tgtEl>
                                          <p:spTgt spid="9830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83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8307">
                                            <p:txEl>
                                              <p:pRg st="4" end="4"/>
                                            </p:txEl>
                                          </p:spTgt>
                                        </p:tgtEl>
                                        <p:attrNameLst>
                                          <p:attrName>style.visibility</p:attrName>
                                        </p:attrNameLst>
                                      </p:cBhvr>
                                      <p:to>
                                        <p:strVal val="visible"/>
                                      </p:to>
                                    </p:set>
                                    <p:anim calcmode="lin" valueType="num">
                                      <p:cBhvr additive="base">
                                        <p:cTn id="21" dur="500" fill="hold"/>
                                        <p:tgtEl>
                                          <p:spTgt spid="98307">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8307">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33523"/>
                                        </p:tgtEl>
                                        <p:attrNameLst>
                                          <p:attrName>style.visibility</p:attrName>
                                        </p:attrNameLst>
                                      </p:cBhvr>
                                      <p:to>
                                        <p:strVal val="visible"/>
                                      </p:to>
                                    </p:set>
                                    <p:anim calcmode="lin" valueType="num">
                                      <p:cBhvr additive="base">
                                        <p:cTn id="25" dur="500" fill="hold"/>
                                        <p:tgtEl>
                                          <p:spTgt spid="233523"/>
                                        </p:tgtEl>
                                        <p:attrNameLst>
                                          <p:attrName>ppt_x</p:attrName>
                                        </p:attrNameLst>
                                      </p:cBhvr>
                                      <p:tavLst>
                                        <p:tav tm="0">
                                          <p:val>
                                            <p:strVal val="#ppt_x"/>
                                          </p:val>
                                        </p:tav>
                                        <p:tav tm="100000">
                                          <p:val>
                                            <p:strVal val="#ppt_x"/>
                                          </p:val>
                                        </p:tav>
                                      </p:tavLst>
                                    </p:anim>
                                    <p:anim calcmode="lin" valueType="num">
                                      <p:cBhvr additive="base">
                                        <p:cTn id="26" dur="500" fill="hold"/>
                                        <p:tgtEl>
                                          <p:spTgt spid="23352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8307">
                                            <p:txEl>
                                              <p:pRg st="5" end="5"/>
                                            </p:txEl>
                                          </p:spTgt>
                                        </p:tgtEl>
                                        <p:attrNameLst>
                                          <p:attrName>style.visibility</p:attrName>
                                        </p:attrNameLst>
                                      </p:cBhvr>
                                      <p:to>
                                        <p:strVal val="visible"/>
                                      </p:to>
                                    </p:set>
                                    <p:anim calcmode="lin" valueType="num">
                                      <p:cBhvr additive="base">
                                        <p:cTn id="31" dur="500" fill="hold"/>
                                        <p:tgtEl>
                                          <p:spTgt spid="9830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83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additive="base">
                                        <p:cTn id="41" dur="500" fill="hold"/>
                                        <p:tgtEl>
                                          <p:spTgt spid="3"/>
                                        </p:tgtEl>
                                        <p:attrNameLst>
                                          <p:attrName>ppt_x</p:attrName>
                                        </p:attrNameLst>
                                      </p:cBhvr>
                                      <p:tavLst>
                                        <p:tav tm="0">
                                          <p:val>
                                            <p:strVal val="#ppt_x"/>
                                          </p:val>
                                        </p:tav>
                                        <p:tav tm="100000">
                                          <p:val>
                                            <p:strVal val="#ppt_x"/>
                                          </p:val>
                                        </p:tav>
                                      </p:tavLst>
                                    </p:anim>
                                    <p:anim calcmode="lin" valueType="num">
                                      <p:cBhvr additive="base">
                                        <p:cTn id="42" dur="500" fill="hold"/>
                                        <p:tgtEl>
                                          <p:spTgt spid="3"/>
                                        </p:tgtEl>
                                        <p:attrNameLst>
                                          <p:attrName>ppt_y</p:attrName>
                                        </p:attrNameLst>
                                      </p:cBhvr>
                                      <p:tavLst>
                                        <p:tav tm="0">
                                          <p:val>
                                            <p:strVal val="1+#ppt_h/2"/>
                                          </p:val>
                                        </p:tav>
                                        <p:tav tm="100000">
                                          <p:val>
                                            <p:strVal val="#ppt_y"/>
                                          </p:val>
                                        </p:tav>
                                      </p:tavLst>
                                    </p:anim>
                                  </p:childTnLst>
                                </p:cTn>
                              </p:par>
                            </p:childTnLst>
                          </p:cTn>
                        </p:par>
                        <p:par>
                          <p:cTn id="43" fill="hold">
                            <p:stCondLst>
                              <p:cond delay="500"/>
                            </p:stCondLst>
                            <p:childTnLst>
                              <p:par>
                                <p:cTn id="44" presetID="2" presetClass="entr" presetSubtype="4" fill="hold" nodeType="afterEffect">
                                  <p:stCondLst>
                                    <p:cond delay="0"/>
                                  </p:stCondLst>
                                  <p:childTnLst>
                                    <p:set>
                                      <p:cBhvr>
                                        <p:cTn id="45" dur="1" fill="hold">
                                          <p:stCondLst>
                                            <p:cond delay="0"/>
                                          </p:stCondLst>
                                        </p:cTn>
                                        <p:tgtEl>
                                          <p:spTgt spid="233525"/>
                                        </p:tgtEl>
                                        <p:attrNameLst>
                                          <p:attrName>style.visibility</p:attrName>
                                        </p:attrNameLst>
                                      </p:cBhvr>
                                      <p:to>
                                        <p:strVal val="visible"/>
                                      </p:to>
                                    </p:set>
                                    <p:anim calcmode="lin" valueType="num">
                                      <p:cBhvr additive="base">
                                        <p:cTn id="46" dur="500" fill="hold"/>
                                        <p:tgtEl>
                                          <p:spTgt spid="233525"/>
                                        </p:tgtEl>
                                        <p:attrNameLst>
                                          <p:attrName>ppt_x</p:attrName>
                                        </p:attrNameLst>
                                      </p:cBhvr>
                                      <p:tavLst>
                                        <p:tav tm="0">
                                          <p:val>
                                            <p:strVal val="#ppt_x"/>
                                          </p:val>
                                        </p:tav>
                                        <p:tav tm="100000">
                                          <p:val>
                                            <p:strVal val="#ppt_x"/>
                                          </p:val>
                                        </p:tav>
                                      </p:tavLst>
                                    </p:anim>
                                    <p:anim calcmode="lin" valueType="num">
                                      <p:cBhvr additive="base">
                                        <p:cTn id="47" dur="500" fill="hold"/>
                                        <p:tgtEl>
                                          <p:spTgt spid="233525"/>
                                        </p:tgtEl>
                                        <p:attrNameLst>
                                          <p:attrName>ppt_y</p:attrName>
                                        </p:attrNameLst>
                                      </p:cBhvr>
                                      <p:tavLst>
                                        <p:tav tm="0">
                                          <p:val>
                                            <p:strVal val="1+#ppt_h/2"/>
                                          </p:val>
                                        </p:tav>
                                        <p:tav tm="100000">
                                          <p:val>
                                            <p:strVal val="#ppt_y"/>
                                          </p:val>
                                        </p:tav>
                                      </p:tavLst>
                                    </p:anim>
                                  </p:childTnLst>
                                </p:cTn>
                              </p:par>
                            </p:childTnLst>
                          </p:cTn>
                        </p:par>
                        <p:par>
                          <p:cTn id="48" fill="hold">
                            <p:stCondLst>
                              <p:cond delay="1000"/>
                            </p:stCondLst>
                            <p:childTnLst>
                              <p:par>
                                <p:cTn id="49" presetID="2" presetClass="entr" presetSubtype="4"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ppt_x"/>
                                          </p:val>
                                        </p:tav>
                                        <p:tav tm="100000">
                                          <p:val>
                                            <p:strVal val="#ppt_x"/>
                                          </p:val>
                                        </p:tav>
                                      </p:tavLst>
                                    </p:anim>
                                    <p:anim calcmode="lin" valueType="num">
                                      <p:cBhvr additive="base">
                                        <p:cTn id="52" dur="500" fill="hold"/>
                                        <p:tgtEl>
                                          <p:spTgt spid="12"/>
                                        </p:tgtEl>
                                        <p:attrNameLst>
                                          <p:attrName>ppt_y</p:attrName>
                                        </p:attrNameLst>
                                      </p:cBhvr>
                                      <p:tavLst>
                                        <p:tav tm="0">
                                          <p:val>
                                            <p:strVal val="1+#ppt_h/2"/>
                                          </p:val>
                                        </p:tav>
                                        <p:tav tm="100000">
                                          <p:val>
                                            <p:strVal val="#ppt_y"/>
                                          </p:val>
                                        </p:tav>
                                      </p:tavLst>
                                    </p:anim>
                                  </p:childTnLst>
                                </p:cTn>
                              </p:par>
                            </p:childTnLst>
                          </p:cTn>
                        </p:par>
                        <p:par>
                          <p:cTn id="53" fill="hold">
                            <p:stCondLst>
                              <p:cond delay="1500"/>
                            </p:stCondLst>
                            <p:childTnLst>
                              <p:par>
                                <p:cTn id="54" presetID="2" presetClass="entr" presetSubtype="4" fill="hold" nodeType="afterEffect">
                                  <p:stCondLst>
                                    <p:cond delay="0"/>
                                  </p:stCondLst>
                                  <p:childTnLst>
                                    <p:set>
                                      <p:cBhvr>
                                        <p:cTn id="55" dur="1" fill="hold">
                                          <p:stCondLst>
                                            <p:cond delay="0"/>
                                          </p:stCondLst>
                                        </p:cTn>
                                        <p:tgtEl>
                                          <p:spTgt spid="233526"/>
                                        </p:tgtEl>
                                        <p:attrNameLst>
                                          <p:attrName>style.visibility</p:attrName>
                                        </p:attrNameLst>
                                      </p:cBhvr>
                                      <p:to>
                                        <p:strVal val="visible"/>
                                      </p:to>
                                    </p:set>
                                    <p:anim calcmode="lin" valueType="num">
                                      <p:cBhvr additive="base">
                                        <p:cTn id="56" dur="500" fill="hold"/>
                                        <p:tgtEl>
                                          <p:spTgt spid="233526"/>
                                        </p:tgtEl>
                                        <p:attrNameLst>
                                          <p:attrName>ppt_x</p:attrName>
                                        </p:attrNameLst>
                                      </p:cBhvr>
                                      <p:tavLst>
                                        <p:tav tm="0">
                                          <p:val>
                                            <p:strVal val="#ppt_x"/>
                                          </p:val>
                                        </p:tav>
                                        <p:tav tm="100000">
                                          <p:val>
                                            <p:strVal val="#ppt_x"/>
                                          </p:val>
                                        </p:tav>
                                      </p:tavLst>
                                    </p:anim>
                                    <p:anim calcmode="lin" valueType="num">
                                      <p:cBhvr additive="base">
                                        <p:cTn id="57" dur="500" fill="hold"/>
                                        <p:tgtEl>
                                          <p:spTgt spid="2335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type="body" idx="1"/>
          </p:nvPr>
        </p:nvSpPr>
        <p:spPr/>
        <p:txBody>
          <a:bodyPr>
            <a:normAutofit fontScale="92500" lnSpcReduction="10000"/>
          </a:bodyPr>
          <a:lstStyle/>
          <a:p>
            <a:r>
              <a:rPr lang="zh-CN" altLang="en-US" dirty="0" smtClean="0"/>
              <a:t>上式左端是一个实数，所以右端也必是实数。因此，上式可写为</a:t>
            </a:r>
          </a:p>
          <a:p>
            <a:r>
              <a:rPr lang="zh-CN" altLang="en-US" dirty="0" smtClean="0"/>
              <a:t>所以得到</a:t>
            </a:r>
            <a:r>
              <a:rPr lang="zh-CN" altLang="en-US" dirty="0" smtClean="0">
                <a:solidFill>
                  <a:srgbClr val="0000FF"/>
                </a:solidFill>
              </a:rPr>
              <a:t>接收匹配滤波器应满足的条件为</a:t>
            </a:r>
            <a:endParaRPr lang="en-US" altLang="zh-CN" dirty="0" smtClean="0">
              <a:solidFill>
                <a:srgbClr val="0000FF"/>
              </a:solidFill>
            </a:endParaRPr>
          </a:p>
          <a:p>
            <a:pPr lvl="1"/>
            <a:endParaRPr lang="en-US" altLang="zh-CN" dirty="0" smtClean="0">
              <a:solidFill>
                <a:srgbClr val="0000FF"/>
              </a:solidFill>
            </a:endParaRPr>
          </a:p>
          <a:p>
            <a:r>
              <a:rPr lang="zh-CN" altLang="en-US" dirty="0" smtClean="0"/>
              <a:t>上式条件没有限定接收滤波器的相位要求，可以选用</a:t>
            </a:r>
          </a:p>
          <a:p>
            <a:pPr lvl="1"/>
            <a:endParaRPr lang="zh-CN" altLang="en-US" dirty="0" smtClean="0"/>
          </a:p>
          <a:p>
            <a:r>
              <a:rPr lang="zh-CN" altLang="en-US" dirty="0" smtClean="0"/>
              <a:t>由</a:t>
            </a:r>
            <a:r>
              <a:rPr lang="en-US" altLang="zh-CN" i="1" dirty="0" smtClean="0"/>
              <a:t>H</a:t>
            </a:r>
            <a:r>
              <a:rPr lang="en-US" altLang="zh-CN" dirty="0" smtClean="0"/>
              <a:t>(</a:t>
            </a:r>
            <a:r>
              <a:rPr lang="en-US" altLang="zh-CN" i="1" dirty="0" smtClean="0"/>
              <a:t>f</a:t>
            </a:r>
            <a:r>
              <a:rPr lang="en-US" altLang="zh-CN" dirty="0" smtClean="0"/>
              <a:t>) = </a:t>
            </a:r>
            <a:r>
              <a:rPr lang="en-US" altLang="zh-CN" i="1" dirty="0" smtClean="0"/>
              <a:t>G</a:t>
            </a:r>
            <a:r>
              <a:rPr lang="en-US" altLang="zh-CN" i="1" baseline="-25000" dirty="0" smtClean="0"/>
              <a:t>T</a:t>
            </a:r>
            <a:r>
              <a:rPr lang="en-US" altLang="zh-CN" dirty="0" smtClean="0"/>
              <a:t>(</a:t>
            </a:r>
            <a:r>
              <a:rPr lang="en-US" altLang="zh-CN" i="1" dirty="0" smtClean="0"/>
              <a:t>f</a:t>
            </a:r>
            <a:r>
              <a:rPr lang="en-US" altLang="zh-CN" dirty="0" smtClean="0"/>
              <a:t>)</a:t>
            </a:r>
            <a:r>
              <a:rPr lang="en-US" altLang="zh-CN" dirty="0" smtClean="0">
                <a:sym typeface="Symbol" pitchFamily="18" charset="2"/>
              </a:rPr>
              <a:t></a:t>
            </a:r>
            <a:r>
              <a:rPr lang="en-US" altLang="zh-CN" i="1" dirty="0" smtClean="0"/>
              <a:t> G</a:t>
            </a:r>
            <a:r>
              <a:rPr lang="en-US" altLang="zh-CN" i="1" baseline="-25000" dirty="0" smtClean="0"/>
              <a:t>R</a:t>
            </a:r>
            <a:r>
              <a:rPr lang="en-US" altLang="zh-CN" dirty="0" smtClean="0"/>
              <a:t>(</a:t>
            </a:r>
            <a:r>
              <a:rPr lang="en-US" altLang="zh-CN" i="1" dirty="0" smtClean="0"/>
              <a:t>f</a:t>
            </a:r>
            <a:r>
              <a:rPr lang="en-US" altLang="zh-CN" dirty="0" smtClean="0"/>
              <a:t>) </a:t>
            </a:r>
            <a:r>
              <a:rPr lang="zh-CN" altLang="en-US" dirty="0" smtClean="0"/>
              <a:t>，得</a:t>
            </a:r>
            <a:r>
              <a:rPr lang="zh-CN" altLang="en-US" dirty="0" smtClean="0">
                <a:solidFill>
                  <a:srgbClr val="0000FF"/>
                </a:solidFill>
              </a:rPr>
              <a:t>发送滤波器的传输特性为</a:t>
            </a:r>
          </a:p>
          <a:p>
            <a:pPr lvl="1"/>
            <a:endParaRPr lang="zh-CN" altLang="en-US" dirty="0" smtClean="0"/>
          </a:p>
          <a:p>
            <a:r>
              <a:rPr lang="zh-CN" altLang="en-US" dirty="0" smtClean="0"/>
              <a:t>上两式就是最佳基带传输系统对于收发滤波器传输函数的要求。 </a:t>
            </a:r>
            <a:r>
              <a:rPr lang="zh-CN" altLang="en-US" dirty="0" smtClean="0">
                <a:solidFill>
                  <a:srgbClr val="0000FF"/>
                </a:solidFill>
              </a:rPr>
              <a:t> </a:t>
            </a:r>
            <a:endParaRPr lang="zh-CN" altLang="en-US" dirty="0">
              <a:solidFill>
                <a:srgbClr val="0000FF"/>
              </a:solidFill>
            </a:endParaRPr>
          </a:p>
        </p:txBody>
      </p:sp>
      <p:sp>
        <p:nvSpPr>
          <p:cNvPr id="13" name="灯片编号占位符 5"/>
          <p:cNvSpPr>
            <a:spLocks noGrp="1"/>
          </p:cNvSpPr>
          <p:nvPr>
            <p:ph type="sldNum" sz="quarter" idx="12"/>
          </p:nvPr>
        </p:nvSpPr>
        <p:spPr/>
        <p:txBody>
          <a:bodyPr/>
          <a:lstStyle/>
          <a:p>
            <a:fld id="{19EFB512-230C-4E2F-A839-251839F0FC08}" type="slidenum">
              <a:rPr lang="en-US" altLang="zh-CN" smtClean="0"/>
              <a:pPr/>
              <a:t>87</a:t>
            </a:fld>
            <a:endParaRPr lang="en-US" altLang="zh-CN"/>
          </a:p>
        </p:txBody>
      </p:sp>
      <p:sp>
        <p:nvSpPr>
          <p:cNvPr id="99339" name="Rectangle 11"/>
          <p:cNvSpPr>
            <a:spLocks noChangeArrowheads="1"/>
          </p:cNvSpPr>
          <p:nvPr/>
        </p:nvSpPr>
        <p:spPr bwMode="auto">
          <a:xfrm>
            <a:off x="0" y="32908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9338" name="Object 10"/>
          <p:cNvGraphicFramePr>
            <a:graphicFrameLocks noChangeAspect="1"/>
          </p:cNvGraphicFramePr>
          <p:nvPr/>
        </p:nvGraphicFramePr>
        <p:xfrm>
          <a:off x="2771800" y="332656"/>
          <a:ext cx="2835275" cy="523875"/>
        </p:xfrm>
        <a:graphic>
          <a:graphicData uri="http://schemas.openxmlformats.org/presentationml/2006/ole">
            <mc:AlternateContent xmlns:mc="http://schemas.openxmlformats.org/markup-compatibility/2006">
              <mc:Choice xmlns:v="urn:schemas-microsoft-com:vml" Requires="v">
                <p:oleObj spid="_x0000_s234889" name="公式" r:id="rId3" imgW="1498600" imgH="279400" progId="Equation.3">
                  <p:embed/>
                </p:oleObj>
              </mc:Choice>
              <mc:Fallback>
                <p:oleObj name="公式" r:id="rId3" imgW="1498600" imgH="279400" progId="Equation.3">
                  <p:embed/>
                  <p:pic>
                    <p:nvPicPr>
                      <p:cNvPr id="0" name="Picture 2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332656"/>
                        <a:ext cx="2835275"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341" name="Rectangle 13"/>
          <p:cNvSpPr>
            <a:spLocks noChangeArrowheads="1"/>
          </p:cNvSpPr>
          <p:nvPr/>
        </p:nvSpPr>
        <p:spPr bwMode="auto">
          <a:xfrm>
            <a:off x="0" y="32908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9340" name="Object 12"/>
          <p:cNvGraphicFramePr>
            <a:graphicFrameLocks noChangeAspect="1"/>
          </p:cNvGraphicFramePr>
          <p:nvPr/>
        </p:nvGraphicFramePr>
        <p:xfrm>
          <a:off x="2987824" y="1556792"/>
          <a:ext cx="2116137" cy="511175"/>
        </p:xfrm>
        <a:graphic>
          <a:graphicData uri="http://schemas.openxmlformats.org/presentationml/2006/ole">
            <mc:AlternateContent xmlns:mc="http://schemas.openxmlformats.org/markup-compatibility/2006">
              <mc:Choice xmlns:v="urn:schemas-microsoft-com:vml" Requires="v">
                <p:oleObj spid="_x0000_s234890" name="公式" r:id="rId5" imgW="1143000" imgH="279400" progId="Equation.3">
                  <p:embed/>
                </p:oleObj>
              </mc:Choice>
              <mc:Fallback>
                <p:oleObj name="公式" r:id="rId5" imgW="1143000" imgH="279400" progId="Equation.3">
                  <p:embed/>
                  <p:pic>
                    <p:nvPicPr>
                      <p:cNvPr id="0" name="Picture 29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824" y="1556792"/>
                        <a:ext cx="2116137"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343" name="Rectangle 15"/>
          <p:cNvSpPr>
            <a:spLocks noChangeArrowheads="1"/>
          </p:cNvSpPr>
          <p:nvPr/>
        </p:nvSpPr>
        <p:spPr bwMode="auto">
          <a:xfrm>
            <a:off x="0" y="32908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9342" name="Object 14"/>
          <p:cNvGraphicFramePr>
            <a:graphicFrameLocks noChangeAspect="1"/>
          </p:cNvGraphicFramePr>
          <p:nvPr/>
        </p:nvGraphicFramePr>
        <p:xfrm>
          <a:off x="3131840" y="2492896"/>
          <a:ext cx="2160588" cy="509588"/>
        </p:xfrm>
        <a:graphic>
          <a:graphicData uri="http://schemas.openxmlformats.org/presentationml/2006/ole">
            <mc:AlternateContent xmlns:mc="http://schemas.openxmlformats.org/markup-compatibility/2006">
              <mc:Choice xmlns:v="urn:schemas-microsoft-com:vml" Requires="v">
                <p:oleObj spid="_x0000_s234891" name="公式" r:id="rId7" imgW="1168400" imgH="279400" progId="Equation.3">
                  <p:embed/>
                </p:oleObj>
              </mc:Choice>
              <mc:Fallback>
                <p:oleObj name="公式" r:id="rId7" imgW="1168400" imgH="279400" progId="Equation.3">
                  <p:embed/>
                  <p:pic>
                    <p:nvPicPr>
                      <p:cNvPr id="0" name="Picture 29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1840" y="2492896"/>
                        <a:ext cx="2160588" cy="509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4792" name="Object 296"/>
          <p:cNvGraphicFramePr>
            <a:graphicFrameLocks noChangeAspect="1"/>
          </p:cNvGraphicFramePr>
          <p:nvPr/>
        </p:nvGraphicFramePr>
        <p:xfrm>
          <a:off x="2843808" y="3645024"/>
          <a:ext cx="2070100" cy="419100"/>
        </p:xfrm>
        <a:graphic>
          <a:graphicData uri="http://schemas.openxmlformats.org/presentationml/2006/ole">
            <mc:AlternateContent xmlns:mc="http://schemas.openxmlformats.org/markup-compatibility/2006">
              <mc:Choice xmlns:v="urn:schemas-microsoft-com:vml" Requires="v">
                <p:oleObj spid="_x0000_s234892" name="公式" r:id="rId9" imgW="1104900" imgH="228600" progId="Equation.3">
                  <p:embed/>
                </p:oleObj>
              </mc:Choice>
              <mc:Fallback>
                <p:oleObj name="公式" r:id="rId9" imgW="1104900" imgH="228600" progId="Equation.3">
                  <p:embed/>
                  <p:pic>
                    <p:nvPicPr>
                      <p:cNvPr id="0" name="Picture 29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43808" y="3645024"/>
                        <a:ext cx="2070100" cy="4191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4793" name="Object 297"/>
          <p:cNvGraphicFramePr>
            <a:graphicFrameLocks noChangeAspect="1"/>
          </p:cNvGraphicFramePr>
          <p:nvPr/>
        </p:nvGraphicFramePr>
        <p:xfrm>
          <a:off x="2843808" y="4725144"/>
          <a:ext cx="2024062" cy="419100"/>
        </p:xfrm>
        <a:graphic>
          <a:graphicData uri="http://schemas.openxmlformats.org/presentationml/2006/ole">
            <mc:AlternateContent xmlns:mc="http://schemas.openxmlformats.org/markup-compatibility/2006">
              <mc:Choice xmlns:v="urn:schemas-microsoft-com:vml" Requires="v">
                <p:oleObj spid="_x0000_s234893" name="公式" r:id="rId11" imgW="1104900" imgH="228600" progId="Equation.3">
                  <p:embed/>
                </p:oleObj>
              </mc:Choice>
              <mc:Fallback>
                <p:oleObj name="公式" r:id="rId11" imgW="1104900" imgH="228600" progId="Equation.3">
                  <p:embed/>
                  <p:pic>
                    <p:nvPicPr>
                      <p:cNvPr id="0" name="Picture 29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43808" y="4725144"/>
                        <a:ext cx="2024062" cy="4191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9340"/>
                                        </p:tgtEl>
                                        <p:attrNameLst>
                                          <p:attrName>style.visibility</p:attrName>
                                        </p:attrNameLst>
                                      </p:cBhvr>
                                      <p:to>
                                        <p:strVal val="visible"/>
                                      </p:to>
                                    </p:set>
                                    <p:anim calcmode="lin" valueType="num">
                                      <p:cBhvr additive="base">
                                        <p:cTn id="7" dur="500" fill="hold"/>
                                        <p:tgtEl>
                                          <p:spTgt spid="99340"/>
                                        </p:tgtEl>
                                        <p:attrNameLst>
                                          <p:attrName>ppt_x</p:attrName>
                                        </p:attrNameLst>
                                      </p:cBhvr>
                                      <p:tavLst>
                                        <p:tav tm="0">
                                          <p:val>
                                            <p:strVal val="#ppt_x"/>
                                          </p:val>
                                        </p:tav>
                                        <p:tav tm="100000">
                                          <p:val>
                                            <p:strVal val="#ppt_x"/>
                                          </p:val>
                                        </p:tav>
                                      </p:tavLst>
                                    </p:anim>
                                    <p:anim calcmode="lin" valueType="num">
                                      <p:cBhvr additive="base">
                                        <p:cTn id="8" dur="500" fill="hold"/>
                                        <p:tgtEl>
                                          <p:spTgt spid="993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9331">
                                            <p:txEl>
                                              <p:pRg st="1" end="1"/>
                                            </p:txEl>
                                          </p:spTgt>
                                        </p:tgtEl>
                                        <p:attrNameLst>
                                          <p:attrName>style.visibility</p:attrName>
                                        </p:attrNameLst>
                                      </p:cBhvr>
                                      <p:to>
                                        <p:strVal val="visible"/>
                                      </p:to>
                                    </p:set>
                                    <p:anim calcmode="lin" valueType="num">
                                      <p:cBhvr additive="base">
                                        <p:cTn id="13" dur="500" fill="hold"/>
                                        <p:tgtEl>
                                          <p:spTgt spid="993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933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9342"/>
                                        </p:tgtEl>
                                        <p:attrNameLst>
                                          <p:attrName>style.visibility</p:attrName>
                                        </p:attrNameLst>
                                      </p:cBhvr>
                                      <p:to>
                                        <p:strVal val="visible"/>
                                      </p:to>
                                    </p:set>
                                    <p:anim calcmode="lin" valueType="num">
                                      <p:cBhvr additive="base">
                                        <p:cTn id="17" dur="500" fill="hold"/>
                                        <p:tgtEl>
                                          <p:spTgt spid="99342"/>
                                        </p:tgtEl>
                                        <p:attrNameLst>
                                          <p:attrName>ppt_x</p:attrName>
                                        </p:attrNameLst>
                                      </p:cBhvr>
                                      <p:tavLst>
                                        <p:tav tm="0">
                                          <p:val>
                                            <p:strVal val="#ppt_x"/>
                                          </p:val>
                                        </p:tav>
                                        <p:tav tm="100000">
                                          <p:val>
                                            <p:strVal val="#ppt_x"/>
                                          </p:val>
                                        </p:tav>
                                      </p:tavLst>
                                    </p:anim>
                                    <p:anim calcmode="lin" valueType="num">
                                      <p:cBhvr additive="base">
                                        <p:cTn id="18" dur="500" fill="hold"/>
                                        <p:tgtEl>
                                          <p:spTgt spid="9934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9331">
                                            <p:txEl>
                                              <p:pRg st="3" end="3"/>
                                            </p:txEl>
                                          </p:spTgt>
                                        </p:tgtEl>
                                        <p:attrNameLst>
                                          <p:attrName>style.visibility</p:attrName>
                                        </p:attrNameLst>
                                      </p:cBhvr>
                                      <p:to>
                                        <p:strVal val="visible"/>
                                      </p:to>
                                    </p:set>
                                    <p:anim calcmode="lin" valueType="num">
                                      <p:cBhvr additive="base">
                                        <p:cTn id="23" dur="500" fill="hold"/>
                                        <p:tgtEl>
                                          <p:spTgt spid="9933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9331">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34792"/>
                                        </p:tgtEl>
                                        <p:attrNameLst>
                                          <p:attrName>style.visibility</p:attrName>
                                        </p:attrNameLst>
                                      </p:cBhvr>
                                      <p:to>
                                        <p:strVal val="visible"/>
                                      </p:to>
                                    </p:set>
                                    <p:anim calcmode="lin" valueType="num">
                                      <p:cBhvr additive="base">
                                        <p:cTn id="27" dur="500" fill="hold"/>
                                        <p:tgtEl>
                                          <p:spTgt spid="234792"/>
                                        </p:tgtEl>
                                        <p:attrNameLst>
                                          <p:attrName>ppt_x</p:attrName>
                                        </p:attrNameLst>
                                      </p:cBhvr>
                                      <p:tavLst>
                                        <p:tav tm="0">
                                          <p:val>
                                            <p:strVal val="#ppt_x"/>
                                          </p:val>
                                        </p:tav>
                                        <p:tav tm="100000">
                                          <p:val>
                                            <p:strVal val="#ppt_x"/>
                                          </p:val>
                                        </p:tav>
                                      </p:tavLst>
                                    </p:anim>
                                    <p:anim calcmode="lin" valueType="num">
                                      <p:cBhvr additive="base">
                                        <p:cTn id="28" dur="500" fill="hold"/>
                                        <p:tgtEl>
                                          <p:spTgt spid="23479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99331">
                                            <p:txEl>
                                              <p:pRg st="5" end="5"/>
                                            </p:txEl>
                                          </p:spTgt>
                                        </p:tgtEl>
                                        <p:attrNameLst>
                                          <p:attrName>style.visibility</p:attrName>
                                        </p:attrNameLst>
                                      </p:cBhvr>
                                      <p:to>
                                        <p:strVal val="visible"/>
                                      </p:to>
                                    </p:set>
                                    <p:anim calcmode="lin" valueType="num">
                                      <p:cBhvr additive="base">
                                        <p:cTn id="33" dur="500" fill="hold"/>
                                        <p:tgtEl>
                                          <p:spTgt spid="99331">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9331">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34793"/>
                                        </p:tgtEl>
                                        <p:attrNameLst>
                                          <p:attrName>style.visibility</p:attrName>
                                        </p:attrNameLst>
                                      </p:cBhvr>
                                      <p:to>
                                        <p:strVal val="visible"/>
                                      </p:to>
                                    </p:set>
                                    <p:anim calcmode="lin" valueType="num">
                                      <p:cBhvr additive="base">
                                        <p:cTn id="37" dur="500" fill="hold"/>
                                        <p:tgtEl>
                                          <p:spTgt spid="234793"/>
                                        </p:tgtEl>
                                        <p:attrNameLst>
                                          <p:attrName>ppt_x</p:attrName>
                                        </p:attrNameLst>
                                      </p:cBhvr>
                                      <p:tavLst>
                                        <p:tav tm="0">
                                          <p:val>
                                            <p:strVal val="#ppt_x"/>
                                          </p:val>
                                        </p:tav>
                                        <p:tav tm="100000">
                                          <p:val>
                                            <p:strVal val="#ppt_x"/>
                                          </p:val>
                                        </p:tav>
                                      </p:tavLst>
                                    </p:anim>
                                    <p:anim calcmode="lin" valueType="num">
                                      <p:cBhvr additive="base">
                                        <p:cTn id="38" dur="500" fill="hold"/>
                                        <p:tgtEl>
                                          <p:spTgt spid="23479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9331">
                                            <p:txEl>
                                              <p:pRg st="7" end="7"/>
                                            </p:txEl>
                                          </p:spTgt>
                                        </p:tgtEl>
                                        <p:attrNameLst>
                                          <p:attrName>style.visibility</p:attrName>
                                        </p:attrNameLst>
                                      </p:cBhvr>
                                      <p:to>
                                        <p:strVal val="visible"/>
                                      </p:to>
                                    </p:set>
                                    <p:anim calcmode="lin" valueType="num">
                                      <p:cBhvr additive="base">
                                        <p:cTn id="43" dur="500" fill="hold"/>
                                        <p:tgtEl>
                                          <p:spTgt spid="99331">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933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normAutofit/>
          </a:bodyPr>
          <a:lstStyle/>
          <a:p>
            <a:r>
              <a:rPr lang="zh-CN" altLang="en-US" dirty="0" smtClean="0">
                <a:solidFill>
                  <a:srgbClr val="0000FF"/>
                </a:solidFill>
              </a:rPr>
              <a:t>最佳基带传输系统的误码率性能</a:t>
            </a:r>
            <a:endParaRPr lang="zh-CN" altLang="en-US" dirty="0">
              <a:solidFill>
                <a:srgbClr val="0000FF"/>
              </a:solidFill>
            </a:endParaRPr>
          </a:p>
        </p:txBody>
      </p:sp>
      <p:sp>
        <p:nvSpPr>
          <p:cNvPr id="101379" name="Rectangle 3"/>
          <p:cNvSpPr>
            <a:spLocks noGrp="1" noChangeArrowheads="1"/>
          </p:cNvSpPr>
          <p:nvPr>
            <p:ph type="body" idx="1"/>
          </p:nvPr>
        </p:nvSpPr>
        <p:spPr>
          <a:xfrm>
            <a:off x="539552" y="1196752"/>
            <a:ext cx="4752528" cy="5040560"/>
          </a:xfrm>
        </p:spPr>
        <p:txBody>
          <a:bodyPr>
            <a:normAutofit/>
          </a:bodyPr>
          <a:lstStyle/>
          <a:p>
            <a:r>
              <a:rPr lang="zh-CN" altLang="en-US" dirty="0" smtClean="0"/>
              <a:t>设基带信号码元为</a:t>
            </a:r>
            <a:r>
              <a:rPr lang="en-US" altLang="zh-CN" dirty="0" smtClean="0">
                <a:solidFill>
                  <a:srgbClr val="0000FF"/>
                </a:solidFill>
              </a:rPr>
              <a:t>M </a:t>
            </a:r>
            <a:r>
              <a:rPr lang="zh-CN" altLang="en-US" dirty="0" smtClean="0">
                <a:solidFill>
                  <a:srgbClr val="0000FF"/>
                </a:solidFill>
              </a:rPr>
              <a:t>进制</a:t>
            </a:r>
            <a:r>
              <a:rPr lang="zh-CN" altLang="en-US" dirty="0" smtClean="0"/>
              <a:t>的多电平信号。一码元可取下列</a:t>
            </a:r>
            <a:r>
              <a:rPr lang="en-US" altLang="zh-CN" dirty="0" smtClean="0"/>
              <a:t>M </a:t>
            </a:r>
            <a:r>
              <a:rPr lang="zh-CN" altLang="en-US" dirty="0" smtClean="0"/>
              <a:t>种电平之一：</a:t>
            </a:r>
          </a:p>
          <a:p>
            <a:pPr lvl="1"/>
            <a:endParaRPr lang="zh-CN" altLang="en-US" dirty="0" smtClean="0"/>
          </a:p>
          <a:p>
            <a:pPr lvl="1"/>
            <a:r>
              <a:rPr lang="en-US" altLang="zh-CN" dirty="0" smtClean="0"/>
              <a:t>d</a:t>
            </a:r>
            <a:r>
              <a:rPr lang="zh-CN" altLang="en-US" dirty="0" smtClean="0"/>
              <a:t>为相邻电平间隔的一半，如图所示。图中</a:t>
            </a:r>
            <a:r>
              <a:rPr lang="en-US" altLang="zh-CN" dirty="0" smtClean="0"/>
              <a:t>M </a:t>
            </a:r>
            <a:r>
              <a:rPr lang="zh-CN" altLang="en-US" dirty="0" smtClean="0"/>
              <a:t>＝ </a:t>
            </a:r>
            <a:r>
              <a:rPr lang="en-US" altLang="zh-CN" dirty="0" smtClean="0"/>
              <a:t>8</a:t>
            </a:r>
            <a:r>
              <a:rPr lang="zh-CN" altLang="en-US" dirty="0" smtClean="0"/>
              <a:t>。</a:t>
            </a:r>
          </a:p>
          <a:p>
            <a:r>
              <a:rPr lang="zh-CN" altLang="en-US" dirty="0" smtClean="0"/>
              <a:t>在接收端，判决电路的判决门限值则应当设定在：</a:t>
            </a:r>
            <a:endParaRPr lang="zh-CN" altLang="en-US" dirty="0"/>
          </a:p>
        </p:txBody>
      </p:sp>
      <p:sp>
        <p:nvSpPr>
          <p:cNvPr id="31" name="灯片编号占位符 5"/>
          <p:cNvSpPr>
            <a:spLocks noGrp="1"/>
          </p:cNvSpPr>
          <p:nvPr>
            <p:ph type="sldNum" sz="quarter" idx="12"/>
          </p:nvPr>
        </p:nvSpPr>
        <p:spPr/>
        <p:txBody>
          <a:bodyPr/>
          <a:lstStyle/>
          <a:p>
            <a:fld id="{A9634DD7-6458-41FE-8D5F-0E4FE018F37F}" type="slidenum">
              <a:rPr lang="en-US" altLang="zh-CN" smtClean="0"/>
              <a:pPr/>
              <a:t>88</a:t>
            </a:fld>
            <a:endParaRPr lang="en-US" altLang="zh-CN"/>
          </a:p>
        </p:txBody>
      </p:sp>
      <p:graphicFrame>
        <p:nvGraphicFramePr>
          <p:cNvPr id="101380" name="Object 4"/>
          <p:cNvGraphicFramePr>
            <a:graphicFrameLocks noChangeAspect="1"/>
          </p:cNvGraphicFramePr>
          <p:nvPr>
            <p:extLst>
              <p:ext uri="{D42A27DB-BD31-4B8C-83A1-F6EECF244321}">
                <p14:modId xmlns:p14="http://schemas.microsoft.com/office/powerpoint/2010/main" val="811688277"/>
              </p:ext>
            </p:extLst>
          </p:nvPr>
        </p:nvGraphicFramePr>
        <p:xfrm>
          <a:off x="971600" y="2636912"/>
          <a:ext cx="3330575" cy="419100"/>
        </p:xfrm>
        <a:graphic>
          <a:graphicData uri="http://schemas.openxmlformats.org/presentationml/2006/ole">
            <mc:AlternateContent xmlns:mc="http://schemas.openxmlformats.org/markup-compatibility/2006">
              <mc:Choice xmlns:v="urn:schemas-microsoft-com:vml" Requires="v">
                <p:oleObj spid="_x0000_s236682" name="公式" r:id="rId3" imgW="1739900" imgH="215900" progId="Equation.3">
                  <p:embed/>
                </p:oleObj>
              </mc:Choice>
              <mc:Fallback>
                <p:oleObj name="公式" r:id="rId3" imgW="1739900" imgH="215900" progId="Equation.3">
                  <p:embed/>
                  <p:pic>
                    <p:nvPicPr>
                      <p:cNvPr id="0" name="Picture 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2636912"/>
                        <a:ext cx="3330575"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7"/>
          <p:cNvGrpSpPr>
            <a:grpSpLocks/>
          </p:cNvGrpSpPr>
          <p:nvPr/>
        </p:nvGrpSpPr>
        <p:grpSpPr bwMode="auto">
          <a:xfrm>
            <a:off x="5292080" y="1658036"/>
            <a:ext cx="3671887" cy="3743325"/>
            <a:chOff x="6294" y="2805"/>
            <a:chExt cx="3562" cy="2793"/>
          </a:xfrm>
        </p:grpSpPr>
        <p:sp>
          <p:nvSpPr>
            <p:cNvPr id="101384" name="Line 8"/>
            <p:cNvSpPr>
              <a:spLocks noChangeShapeType="1"/>
            </p:cNvSpPr>
            <p:nvPr/>
          </p:nvSpPr>
          <p:spPr bwMode="auto">
            <a:xfrm>
              <a:off x="6798" y="4194"/>
              <a:ext cx="3006" cy="0"/>
            </a:xfrm>
            <a:prstGeom prst="line">
              <a:avLst/>
            </a:prstGeom>
            <a:noFill/>
            <a:ln w="9525">
              <a:solidFill>
                <a:srgbClr val="000000"/>
              </a:solidFill>
              <a:round/>
              <a:headEnd/>
              <a:tailEnd type="triangle" w="med" len="med"/>
            </a:ln>
          </p:spPr>
          <p:txBody>
            <a:bodyPr/>
            <a:lstStyle/>
            <a:p>
              <a:endParaRPr lang="zh-CN" altLang="en-US" b="1"/>
            </a:p>
          </p:txBody>
        </p:sp>
        <p:sp>
          <p:nvSpPr>
            <p:cNvPr id="101385" name="Line 9"/>
            <p:cNvSpPr>
              <a:spLocks noChangeShapeType="1"/>
            </p:cNvSpPr>
            <p:nvPr/>
          </p:nvSpPr>
          <p:spPr bwMode="auto">
            <a:xfrm flipV="1">
              <a:off x="6786" y="2805"/>
              <a:ext cx="24" cy="2793"/>
            </a:xfrm>
            <a:prstGeom prst="line">
              <a:avLst/>
            </a:prstGeom>
            <a:noFill/>
            <a:ln w="9525">
              <a:solidFill>
                <a:srgbClr val="000000"/>
              </a:solidFill>
              <a:round/>
              <a:headEnd/>
              <a:tailEnd type="triangle" w="med" len="med"/>
            </a:ln>
          </p:spPr>
          <p:txBody>
            <a:bodyPr/>
            <a:lstStyle/>
            <a:p>
              <a:endParaRPr lang="zh-CN" altLang="en-US" b="1"/>
            </a:p>
          </p:txBody>
        </p:sp>
        <p:grpSp>
          <p:nvGrpSpPr>
            <p:cNvPr id="3" name="Group 10"/>
            <p:cNvGrpSpPr>
              <a:grpSpLocks/>
            </p:cNvGrpSpPr>
            <p:nvPr/>
          </p:nvGrpSpPr>
          <p:grpSpPr bwMode="auto">
            <a:xfrm>
              <a:off x="6812" y="4020"/>
              <a:ext cx="2354" cy="336"/>
              <a:chOff x="6812" y="4020"/>
              <a:chExt cx="2354" cy="336"/>
            </a:xfrm>
          </p:grpSpPr>
          <p:sp>
            <p:nvSpPr>
              <p:cNvPr id="101387" name="Line 11"/>
              <p:cNvSpPr>
                <a:spLocks noChangeShapeType="1"/>
              </p:cNvSpPr>
              <p:nvPr/>
            </p:nvSpPr>
            <p:spPr bwMode="auto">
              <a:xfrm>
                <a:off x="6812" y="4020"/>
                <a:ext cx="2354" cy="0"/>
              </a:xfrm>
              <a:prstGeom prst="line">
                <a:avLst/>
              </a:prstGeom>
              <a:noFill/>
              <a:ln w="9525">
                <a:solidFill>
                  <a:srgbClr val="000000"/>
                </a:solidFill>
                <a:prstDash val="dash"/>
                <a:round/>
                <a:headEnd/>
                <a:tailEnd/>
              </a:ln>
            </p:spPr>
            <p:txBody>
              <a:bodyPr/>
              <a:lstStyle/>
              <a:p>
                <a:endParaRPr lang="zh-CN" altLang="en-US" b="1"/>
              </a:p>
            </p:txBody>
          </p:sp>
          <p:sp>
            <p:nvSpPr>
              <p:cNvPr id="101388" name="Line 12"/>
              <p:cNvSpPr>
                <a:spLocks noChangeShapeType="1"/>
              </p:cNvSpPr>
              <p:nvPr/>
            </p:nvSpPr>
            <p:spPr bwMode="auto">
              <a:xfrm>
                <a:off x="6812" y="4356"/>
                <a:ext cx="2354" cy="0"/>
              </a:xfrm>
              <a:prstGeom prst="line">
                <a:avLst/>
              </a:prstGeom>
              <a:noFill/>
              <a:ln w="9525">
                <a:solidFill>
                  <a:srgbClr val="000000"/>
                </a:solidFill>
                <a:prstDash val="dash"/>
                <a:round/>
                <a:headEnd/>
                <a:tailEnd/>
              </a:ln>
            </p:spPr>
            <p:txBody>
              <a:bodyPr/>
              <a:lstStyle/>
              <a:p>
                <a:endParaRPr lang="zh-CN" altLang="en-US" b="1"/>
              </a:p>
            </p:txBody>
          </p:sp>
        </p:grpSp>
        <p:grpSp>
          <p:nvGrpSpPr>
            <p:cNvPr id="4" name="Group 13"/>
            <p:cNvGrpSpPr>
              <a:grpSpLocks/>
            </p:cNvGrpSpPr>
            <p:nvPr/>
          </p:nvGrpSpPr>
          <p:grpSpPr bwMode="auto">
            <a:xfrm>
              <a:off x="6824" y="3348"/>
              <a:ext cx="2354" cy="336"/>
              <a:chOff x="6812" y="4020"/>
              <a:chExt cx="2354" cy="336"/>
            </a:xfrm>
          </p:grpSpPr>
          <p:sp>
            <p:nvSpPr>
              <p:cNvPr id="101390" name="Line 14"/>
              <p:cNvSpPr>
                <a:spLocks noChangeShapeType="1"/>
              </p:cNvSpPr>
              <p:nvPr/>
            </p:nvSpPr>
            <p:spPr bwMode="auto">
              <a:xfrm>
                <a:off x="6812" y="4020"/>
                <a:ext cx="2354" cy="0"/>
              </a:xfrm>
              <a:prstGeom prst="line">
                <a:avLst/>
              </a:prstGeom>
              <a:noFill/>
              <a:ln w="9525">
                <a:solidFill>
                  <a:srgbClr val="000000"/>
                </a:solidFill>
                <a:prstDash val="dash"/>
                <a:round/>
                <a:headEnd/>
                <a:tailEnd/>
              </a:ln>
            </p:spPr>
            <p:txBody>
              <a:bodyPr/>
              <a:lstStyle/>
              <a:p>
                <a:endParaRPr lang="zh-CN" altLang="en-US" b="1"/>
              </a:p>
            </p:txBody>
          </p:sp>
          <p:sp>
            <p:nvSpPr>
              <p:cNvPr id="101391" name="Line 15"/>
              <p:cNvSpPr>
                <a:spLocks noChangeShapeType="1"/>
              </p:cNvSpPr>
              <p:nvPr/>
            </p:nvSpPr>
            <p:spPr bwMode="auto">
              <a:xfrm>
                <a:off x="6812" y="4356"/>
                <a:ext cx="2354" cy="0"/>
              </a:xfrm>
              <a:prstGeom prst="line">
                <a:avLst/>
              </a:prstGeom>
              <a:noFill/>
              <a:ln w="9525">
                <a:solidFill>
                  <a:srgbClr val="000000"/>
                </a:solidFill>
                <a:prstDash val="dash"/>
                <a:round/>
                <a:headEnd/>
                <a:tailEnd/>
              </a:ln>
            </p:spPr>
            <p:txBody>
              <a:bodyPr/>
              <a:lstStyle/>
              <a:p>
                <a:endParaRPr lang="zh-CN" altLang="en-US" b="1"/>
              </a:p>
            </p:txBody>
          </p:sp>
        </p:grpSp>
        <p:grpSp>
          <p:nvGrpSpPr>
            <p:cNvPr id="5" name="Group 16"/>
            <p:cNvGrpSpPr>
              <a:grpSpLocks/>
            </p:cNvGrpSpPr>
            <p:nvPr/>
          </p:nvGrpSpPr>
          <p:grpSpPr bwMode="auto">
            <a:xfrm>
              <a:off x="6800" y="4674"/>
              <a:ext cx="2354" cy="336"/>
              <a:chOff x="6812" y="4020"/>
              <a:chExt cx="2354" cy="336"/>
            </a:xfrm>
          </p:grpSpPr>
          <p:sp>
            <p:nvSpPr>
              <p:cNvPr id="101393" name="Line 17"/>
              <p:cNvSpPr>
                <a:spLocks noChangeShapeType="1"/>
              </p:cNvSpPr>
              <p:nvPr/>
            </p:nvSpPr>
            <p:spPr bwMode="auto">
              <a:xfrm>
                <a:off x="6812" y="4020"/>
                <a:ext cx="2354" cy="0"/>
              </a:xfrm>
              <a:prstGeom prst="line">
                <a:avLst/>
              </a:prstGeom>
              <a:noFill/>
              <a:ln w="9525">
                <a:solidFill>
                  <a:srgbClr val="000000"/>
                </a:solidFill>
                <a:prstDash val="dash"/>
                <a:round/>
                <a:headEnd/>
                <a:tailEnd/>
              </a:ln>
            </p:spPr>
            <p:txBody>
              <a:bodyPr/>
              <a:lstStyle/>
              <a:p>
                <a:endParaRPr lang="zh-CN" altLang="en-US" b="1"/>
              </a:p>
            </p:txBody>
          </p:sp>
          <p:sp>
            <p:nvSpPr>
              <p:cNvPr id="101394" name="Line 18"/>
              <p:cNvSpPr>
                <a:spLocks noChangeShapeType="1"/>
              </p:cNvSpPr>
              <p:nvPr/>
            </p:nvSpPr>
            <p:spPr bwMode="auto">
              <a:xfrm>
                <a:off x="6812" y="4356"/>
                <a:ext cx="2354" cy="0"/>
              </a:xfrm>
              <a:prstGeom prst="line">
                <a:avLst/>
              </a:prstGeom>
              <a:noFill/>
              <a:ln w="9525">
                <a:solidFill>
                  <a:srgbClr val="000000"/>
                </a:solidFill>
                <a:prstDash val="dash"/>
                <a:round/>
                <a:headEnd/>
                <a:tailEnd/>
              </a:ln>
            </p:spPr>
            <p:txBody>
              <a:bodyPr/>
              <a:lstStyle/>
              <a:p>
                <a:endParaRPr lang="zh-CN" altLang="en-US" b="1"/>
              </a:p>
            </p:txBody>
          </p:sp>
        </p:grpSp>
        <p:sp>
          <p:nvSpPr>
            <p:cNvPr id="101395" name="Text Box 19"/>
            <p:cNvSpPr txBox="1">
              <a:spLocks noChangeArrowheads="1"/>
            </p:cNvSpPr>
            <p:nvPr/>
          </p:nvSpPr>
          <p:spPr bwMode="auto">
            <a:xfrm>
              <a:off x="6474" y="3771"/>
              <a:ext cx="362" cy="363"/>
            </a:xfrm>
            <a:prstGeom prst="rect">
              <a:avLst/>
            </a:prstGeom>
            <a:noFill/>
            <a:ln w="9525">
              <a:noFill/>
              <a:miter lim="800000"/>
              <a:headEnd/>
              <a:tailEnd/>
            </a:ln>
          </p:spPr>
          <p:txBody>
            <a:bodyPr/>
            <a:lstStyle/>
            <a:p>
              <a:pPr algn="just"/>
              <a:r>
                <a:rPr lang="en-US" altLang="zh-CN" sz="2000" b="1" i="1">
                  <a:latin typeface="Times New Roman" pitchFamily="18" charset="0"/>
                </a:rPr>
                <a:t>d</a:t>
              </a:r>
              <a:endParaRPr lang="en-US" altLang="zh-CN" sz="4000" b="1"/>
            </a:p>
          </p:txBody>
        </p:sp>
        <p:sp>
          <p:nvSpPr>
            <p:cNvPr id="101396" name="Text Box 20"/>
            <p:cNvSpPr txBox="1">
              <a:spLocks noChangeArrowheads="1"/>
            </p:cNvSpPr>
            <p:nvPr/>
          </p:nvSpPr>
          <p:spPr bwMode="auto">
            <a:xfrm>
              <a:off x="6434" y="3483"/>
              <a:ext cx="488" cy="363"/>
            </a:xfrm>
            <a:prstGeom prst="rect">
              <a:avLst/>
            </a:prstGeom>
            <a:noFill/>
            <a:ln w="9525">
              <a:noFill/>
              <a:miter lim="800000"/>
              <a:headEnd/>
              <a:tailEnd/>
            </a:ln>
          </p:spPr>
          <p:txBody>
            <a:bodyPr/>
            <a:lstStyle/>
            <a:p>
              <a:pPr algn="just"/>
              <a:r>
                <a:rPr lang="en-US" altLang="zh-CN" sz="2000" b="1">
                  <a:latin typeface="Times New Roman" pitchFamily="18" charset="0"/>
                </a:rPr>
                <a:t>3</a:t>
              </a:r>
              <a:r>
                <a:rPr lang="en-US" altLang="zh-CN" sz="2000" b="1" i="1">
                  <a:latin typeface="Times New Roman" pitchFamily="18" charset="0"/>
                </a:rPr>
                <a:t>d</a:t>
              </a:r>
              <a:endParaRPr lang="en-US" altLang="zh-CN" sz="4000" b="1"/>
            </a:p>
          </p:txBody>
        </p:sp>
        <p:sp>
          <p:nvSpPr>
            <p:cNvPr id="101397" name="Text Box 21"/>
            <p:cNvSpPr txBox="1">
              <a:spLocks noChangeArrowheads="1"/>
            </p:cNvSpPr>
            <p:nvPr/>
          </p:nvSpPr>
          <p:spPr bwMode="auto">
            <a:xfrm>
              <a:off x="6420" y="2832"/>
              <a:ext cx="488" cy="363"/>
            </a:xfrm>
            <a:prstGeom prst="rect">
              <a:avLst/>
            </a:prstGeom>
            <a:noFill/>
            <a:ln w="9525">
              <a:noFill/>
              <a:miter lim="800000"/>
              <a:headEnd/>
              <a:tailEnd/>
            </a:ln>
          </p:spPr>
          <p:txBody>
            <a:bodyPr/>
            <a:lstStyle/>
            <a:p>
              <a:pPr algn="just"/>
              <a:r>
                <a:rPr lang="en-US" altLang="zh-CN" sz="2000" b="1">
                  <a:latin typeface="Times New Roman" pitchFamily="18" charset="0"/>
                </a:rPr>
                <a:t>7</a:t>
              </a:r>
              <a:r>
                <a:rPr lang="en-US" altLang="zh-CN" sz="2000" b="1" i="1">
                  <a:latin typeface="Times New Roman" pitchFamily="18" charset="0"/>
                </a:rPr>
                <a:t>d</a:t>
              </a:r>
              <a:endParaRPr lang="en-US" altLang="zh-CN" sz="4000" b="1"/>
            </a:p>
          </p:txBody>
        </p:sp>
        <p:sp>
          <p:nvSpPr>
            <p:cNvPr id="101398" name="Text Box 22"/>
            <p:cNvSpPr txBox="1">
              <a:spLocks noChangeArrowheads="1"/>
            </p:cNvSpPr>
            <p:nvPr/>
          </p:nvSpPr>
          <p:spPr bwMode="auto">
            <a:xfrm>
              <a:off x="6320" y="4812"/>
              <a:ext cx="576" cy="363"/>
            </a:xfrm>
            <a:prstGeom prst="rect">
              <a:avLst/>
            </a:prstGeom>
            <a:noFill/>
            <a:ln w="9525">
              <a:noFill/>
              <a:miter lim="800000"/>
              <a:headEnd/>
              <a:tailEnd/>
            </a:ln>
          </p:spPr>
          <p:txBody>
            <a:bodyPr/>
            <a:lstStyle/>
            <a:p>
              <a:pPr algn="just"/>
              <a:r>
                <a:rPr lang="en-US" altLang="zh-CN" sz="2000" b="1" i="1">
                  <a:latin typeface="Times New Roman" pitchFamily="18" charset="0"/>
                </a:rPr>
                <a:t>-</a:t>
              </a:r>
              <a:r>
                <a:rPr lang="en-US" altLang="zh-CN" sz="2000" b="1">
                  <a:latin typeface="Times New Roman" pitchFamily="18" charset="0"/>
                </a:rPr>
                <a:t>5</a:t>
              </a:r>
              <a:r>
                <a:rPr lang="en-US" altLang="zh-CN" sz="2000" b="1" i="1">
                  <a:latin typeface="Times New Roman" pitchFamily="18" charset="0"/>
                </a:rPr>
                <a:t>d</a:t>
              </a:r>
              <a:endParaRPr lang="en-US" altLang="zh-CN" sz="4000" b="1"/>
            </a:p>
          </p:txBody>
        </p:sp>
        <p:sp>
          <p:nvSpPr>
            <p:cNvPr id="101399" name="Text Box 23"/>
            <p:cNvSpPr txBox="1">
              <a:spLocks noChangeArrowheads="1"/>
            </p:cNvSpPr>
            <p:nvPr/>
          </p:nvSpPr>
          <p:spPr bwMode="auto">
            <a:xfrm>
              <a:off x="6320" y="4473"/>
              <a:ext cx="576" cy="363"/>
            </a:xfrm>
            <a:prstGeom prst="rect">
              <a:avLst/>
            </a:prstGeom>
            <a:noFill/>
            <a:ln w="9525">
              <a:noFill/>
              <a:miter lim="800000"/>
              <a:headEnd/>
              <a:tailEnd/>
            </a:ln>
          </p:spPr>
          <p:txBody>
            <a:bodyPr/>
            <a:lstStyle/>
            <a:p>
              <a:pPr algn="just"/>
              <a:r>
                <a:rPr lang="en-US" altLang="zh-CN" sz="2000" b="1" i="1">
                  <a:latin typeface="Times New Roman" pitchFamily="18" charset="0"/>
                </a:rPr>
                <a:t>-</a:t>
              </a:r>
              <a:r>
                <a:rPr lang="en-US" altLang="zh-CN" sz="2000" b="1">
                  <a:latin typeface="Times New Roman" pitchFamily="18" charset="0"/>
                </a:rPr>
                <a:t>3</a:t>
              </a:r>
              <a:r>
                <a:rPr lang="en-US" altLang="zh-CN" sz="2000" b="1" i="1">
                  <a:latin typeface="Times New Roman" pitchFamily="18" charset="0"/>
                </a:rPr>
                <a:t>d</a:t>
              </a:r>
              <a:endParaRPr lang="en-US" altLang="zh-CN" sz="4000" b="1"/>
            </a:p>
          </p:txBody>
        </p:sp>
        <p:sp>
          <p:nvSpPr>
            <p:cNvPr id="101400" name="Text Box 24"/>
            <p:cNvSpPr txBox="1">
              <a:spLocks noChangeArrowheads="1"/>
            </p:cNvSpPr>
            <p:nvPr/>
          </p:nvSpPr>
          <p:spPr bwMode="auto">
            <a:xfrm>
              <a:off x="6434" y="4170"/>
              <a:ext cx="576" cy="363"/>
            </a:xfrm>
            <a:prstGeom prst="rect">
              <a:avLst/>
            </a:prstGeom>
            <a:noFill/>
            <a:ln w="9525">
              <a:noFill/>
              <a:miter lim="800000"/>
              <a:headEnd/>
              <a:tailEnd/>
            </a:ln>
          </p:spPr>
          <p:txBody>
            <a:bodyPr/>
            <a:lstStyle/>
            <a:p>
              <a:pPr algn="just"/>
              <a:r>
                <a:rPr lang="en-US" altLang="zh-CN" sz="2000" b="1" i="1">
                  <a:latin typeface="Times New Roman" pitchFamily="18" charset="0"/>
                </a:rPr>
                <a:t>-d</a:t>
              </a:r>
              <a:endParaRPr lang="en-US" altLang="zh-CN" sz="4000" b="1"/>
            </a:p>
          </p:txBody>
        </p:sp>
        <p:sp>
          <p:nvSpPr>
            <p:cNvPr id="101401" name="Text Box 25"/>
            <p:cNvSpPr txBox="1">
              <a:spLocks noChangeArrowheads="1"/>
            </p:cNvSpPr>
            <p:nvPr/>
          </p:nvSpPr>
          <p:spPr bwMode="auto">
            <a:xfrm>
              <a:off x="6526" y="3993"/>
              <a:ext cx="362" cy="363"/>
            </a:xfrm>
            <a:prstGeom prst="rect">
              <a:avLst/>
            </a:prstGeom>
            <a:noFill/>
            <a:ln w="9525">
              <a:noFill/>
              <a:miter lim="800000"/>
              <a:headEnd/>
              <a:tailEnd/>
            </a:ln>
          </p:spPr>
          <p:txBody>
            <a:bodyPr/>
            <a:lstStyle/>
            <a:p>
              <a:pPr algn="just"/>
              <a:r>
                <a:rPr lang="en-US" altLang="zh-CN" sz="2000" b="1" i="1">
                  <a:latin typeface="Times New Roman" pitchFamily="18" charset="0"/>
                </a:rPr>
                <a:t>0</a:t>
              </a:r>
              <a:endParaRPr lang="en-US" altLang="zh-CN" sz="4000" b="1"/>
            </a:p>
          </p:txBody>
        </p:sp>
        <p:sp>
          <p:nvSpPr>
            <p:cNvPr id="101402" name="Text Box 26"/>
            <p:cNvSpPr txBox="1">
              <a:spLocks noChangeArrowheads="1"/>
            </p:cNvSpPr>
            <p:nvPr/>
          </p:nvSpPr>
          <p:spPr bwMode="auto">
            <a:xfrm>
              <a:off x="9494" y="4119"/>
              <a:ext cx="362" cy="363"/>
            </a:xfrm>
            <a:prstGeom prst="rect">
              <a:avLst/>
            </a:prstGeom>
            <a:noFill/>
            <a:ln w="9525">
              <a:noFill/>
              <a:miter lim="800000"/>
              <a:headEnd/>
              <a:tailEnd/>
            </a:ln>
          </p:spPr>
          <p:txBody>
            <a:bodyPr/>
            <a:lstStyle/>
            <a:p>
              <a:pPr algn="just"/>
              <a:r>
                <a:rPr lang="en-US" altLang="zh-CN" sz="2000" b="1" i="1">
                  <a:latin typeface="Times New Roman" pitchFamily="18" charset="0"/>
                </a:rPr>
                <a:t>t</a:t>
              </a:r>
              <a:endParaRPr lang="en-US" altLang="zh-CN" sz="4000" b="1"/>
            </a:p>
          </p:txBody>
        </p:sp>
        <p:sp>
          <p:nvSpPr>
            <p:cNvPr id="101403" name="Line 27"/>
            <p:cNvSpPr>
              <a:spLocks noChangeShapeType="1"/>
            </p:cNvSpPr>
            <p:nvPr/>
          </p:nvSpPr>
          <p:spPr bwMode="auto">
            <a:xfrm>
              <a:off x="6800" y="3030"/>
              <a:ext cx="2392" cy="0"/>
            </a:xfrm>
            <a:prstGeom prst="line">
              <a:avLst/>
            </a:prstGeom>
            <a:noFill/>
            <a:ln w="9525">
              <a:solidFill>
                <a:srgbClr val="000000"/>
              </a:solidFill>
              <a:prstDash val="dash"/>
              <a:round/>
              <a:headEnd/>
              <a:tailEnd/>
            </a:ln>
          </p:spPr>
          <p:txBody>
            <a:bodyPr/>
            <a:lstStyle/>
            <a:p>
              <a:endParaRPr lang="zh-CN" altLang="en-US" b="1"/>
            </a:p>
          </p:txBody>
        </p:sp>
        <p:sp>
          <p:nvSpPr>
            <p:cNvPr id="101404" name="Line 28"/>
            <p:cNvSpPr>
              <a:spLocks noChangeShapeType="1"/>
            </p:cNvSpPr>
            <p:nvPr/>
          </p:nvSpPr>
          <p:spPr bwMode="auto">
            <a:xfrm>
              <a:off x="6776" y="5346"/>
              <a:ext cx="2392" cy="0"/>
            </a:xfrm>
            <a:prstGeom prst="line">
              <a:avLst/>
            </a:prstGeom>
            <a:noFill/>
            <a:ln w="9525">
              <a:solidFill>
                <a:srgbClr val="000000"/>
              </a:solidFill>
              <a:prstDash val="dash"/>
              <a:round/>
              <a:headEnd/>
              <a:tailEnd/>
            </a:ln>
          </p:spPr>
          <p:txBody>
            <a:bodyPr/>
            <a:lstStyle/>
            <a:p>
              <a:endParaRPr lang="zh-CN" altLang="en-US" b="1"/>
            </a:p>
          </p:txBody>
        </p:sp>
        <p:sp>
          <p:nvSpPr>
            <p:cNvPr id="101405" name="Text Box 29"/>
            <p:cNvSpPr txBox="1">
              <a:spLocks noChangeArrowheads="1"/>
            </p:cNvSpPr>
            <p:nvPr/>
          </p:nvSpPr>
          <p:spPr bwMode="auto">
            <a:xfrm>
              <a:off x="6294" y="5124"/>
              <a:ext cx="576" cy="363"/>
            </a:xfrm>
            <a:prstGeom prst="rect">
              <a:avLst/>
            </a:prstGeom>
            <a:noFill/>
            <a:ln w="9525">
              <a:noFill/>
              <a:miter lim="800000"/>
              <a:headEnd/>
              <a:tailEnd/>
            </a:ln>
          </p:spPr>
          <p:txBody>
            <a:bodyPr/>
            <a:lstStyle/>
            <a:p>
              <a:pPr algn="just"/>
              <a:r>
                <a:rPr lang="en-US" altLang="zh-CN" sz="2000" b="1" i="1">
                  <a:latin typeface="Times New Roman" pitchFamily="18" charset="0"/>
                </a:rPr>
                <a:t>-</a:t>
              </a:r>
              <a:r>
                <a:rPr lang="en-US" altLang="zh-CN" sz="2000" b="1">
                  <a:latin typeface="Times New Roman" pitchFamily="18" charset="0"/>
                </a:rPr>
                <a:t>7</a:t>
              </a:r>
              <a:r>
                <a:rPr lang="en-US" altLang="zh-CN" sz="2000" b="1" i="1">
                  <a:latin typeface="Times New Roman" pitchFamily="18" charset="0"/>
                </a:rPr>
                <a:t>d</a:t>
              </a:r>
              <a:endParaRPr lang="en-US" altLang="zh-CN" sz="4000" b="1"/>
            </a:p>
          </p:txBody>
        </p:sp>
        <p:sp>
          <p:nvSpPr>
            <p:cNvPr id="101406" name="Text Box 30"/>
            <p:cNvSpPr txBox="1">
              <a:spLocks noChangeArrowheads="1"/>
            </p:cNvSpPr>
            <p:nvPr/>
          </p:nvSpPr>
          <p:spPr bwMode="auto">
            <a:xfrm>
              <a:off x="6420" y="3147"/>
              <a:ext cx="488" cy="363"/>
            </a:xfrm>
            <a:prstGeom prst="rect">
              <a:avLst/>
            </a:prstGeom>
            <a:noFill/>
            <a:ln w="9525">
              <a:noFill/>
              <a:miter lim="800000"/>
              <a:headEnd/>
              <a:tailEnd/>
            </a:ln>
          </p:spPr>
          <p:txBody>
            <a:bodyPr/>
            <a:lstStyle/>
            <a:p>
              <a:pPr algn="just"/>
              <a:r>
                <a:rPr lang="en-US" altLang="zh-CN" sz="2000" b="1">
                  <a:latin typeface="Times New Roman" pitchFamily="18" charset="0"/>
                </a:rPr>
                <a:t>5</a:t>
              </a:r>
              <a:r>
                <a:rPr lang="en-US" altLang="zh-CN" sz="2000" b="1" i="1">
                  <a:latin typeface="Times New Roman" pitchFamily="18" charset="0"/>
                </a:rPr>
                <a:t>d</a:t>
              </a:r>
              <a:endParaRPr lang="en-US" altLang="zh-CN" sz="4000" b="1"/>
            </a:p>
          </p:txBody>
        </p:sp>
      </p:grpSp>
      <p:sp>
        <p:nvSpPr>
          <p:cNvPr id="101409" name="Rectangle 33"/>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1408" name="Object 32"/>
          <p:cNvGraphicFramePr>
            <a:graphicFrameLocks noChangeAspect="1"/>
          </p:cNvGraphicFramePr>
          <p:nvPr/>
        </p:nvGraphicFramePr>
        <p:xfrm>
          <a:off x="827584" y="5301208"/>
          <a:ext cx="3817937" cy="398462"/>
        </p:xfrm>
        <a:graphic>
          <a:graphicData uri="http://schemas.openxmlformats.org/presentationml/2006/ole">
            <mc:AlternateContent xmlns:mc="http://schemas.openxmlformats.org/markup-compatibility/2006">
              <mc:Choice xmlns:v="urn:schemas-microsoft-com:vml" Requires="v">
                <p:oleObj spid="_x0000_s236683" name="公式" r:id="rId5" imgW="2094591" imgH="215806" progId="Equation.3">
                  <p:embed/>
                </p:oleObj>
              </mc:Choice>
              <mc:Fallback>
                <p:oleObj name="公式" r:id="rId5" imgW="2094591" imgH="215806" progId="Equation.3">
                  <p:embed/>
                  <p:pic>
                    <p:nvPicPr>
                      <p:cNvPr id="0" name="Picture 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584" y="5301208"/>
                        <a:ext cx="3817937" cy="398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1380"/>
                                        </p:tgtEl>
                                        <p:attrNameLst>
                                          <p:attrName>style.visibility</p:attrName>
                                        </p:attrNameLst>
                                      </p:cBhvr>
                                      <p:to>
                                        <p:strVal val="visible"/>
                                      </p:to>
                                    </p:set>
                                    <p:anim calcmode="lin" valueType="num">
                                      <p:cBhvr additive="base">
                                        <p:cTn id="7" dur="500" fill="hold"/>
                                        <p:tgtEl>
                                          <p:spTgt spid="101380"/>
                                        </p:tgtEl>
                                        <p:attrNameLst>
                                          <p:attrName>ppt_x</p:attrName>
                                        </p:attrNameLst>
                                      </p:cBhvr>
                                      <p:tavLst>
                                        <p:tav tm="0">
                                          <p:val>
                                            <p:strVal val="#ppt_x"/>
                                          </p:val>
                                        </p:tav>
                                        <p:tav tm="100000">
                                          <p:val>
                                            <p:strVal val="#ppt_x"/>
                                          </p:val>
                                        </p:tav>
                                      </p:tavLst>
                                    </p:anim>
                                    <p:anim calcmode="lin" valueType="num">
                                      <p:cBhvr additive="base">
                                        <p:cTn id="8" dur="500" fill="hold"/>
                                        <p:tgtEl>
                                          <p:spTgt spid="10138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1379">
                                            <p:txEl>
                                              <p:pRg st="2" end="2"/>
                                            </p:txEl>
                                          </p:spTgt>
                                        </p:tgtEl>
                                        <p:attrNameLst>
                                          <p:attrName>style.visibility</p:attrName>
                                        </p:attrNameLst>
                                      </p:cBhvr>
                                      <p:to>
                                        <p:strVal val="visible"/>
                                      </p:to>
                                    </p:set>
                                    <p:anim calcmode="lin" valueType="num">
                                      <p:cBhvr additive="base">
                                        <p:cTn id="12" dur="500" fill="hold"/>
                                        <p:tgtEl>
                                          <p:spTgt spid="101379">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1379">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1379">
                                            <p:txEl>
                                              <p:pRg st="3" end="3"/>
                                            </p:txEl>
                                          </p:spTgt>
                                        </p:tgtEl>
                                        <p:attrNameLst>
                                          <p:attrName>style.visibility</p:attrName>
                                        </p:attrNameLst>
                                      </p:cBhvr>
                                      <p:to>
                                        <p:strVal val="visible"/>
                                      </p:to>
                                    </p:set>
                                    <p:anim calcmode="lin" valueType="num">
                                      <p:cBhvr additive="base">
                                        <p:cTn id="23" dur="500" fill="hold"/>
                                        <p:tgtEl>
                                          <p:spTgt spid="10137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1379">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1408"/>
                                        </p:tgtEl>
                                        <p:attrNameLst>
                                          <p:attrName>style.visibility</p:attrName>
                                        </p:attrNameLst>
                                      </p:cBhvr>
                                      <p:to>
                                        <p:strVal val="visible"/>
                                      </p:to>
                                    </p:set>
                                    <p:anim calcmode="lin" valueType="num">
                                      <p:cBhvr additive="base">
                                        <p:cTn id="27" dur="500" fill="hold"/>
                                        <p:tgtEl>
                                          <p:spTgt spid="101408"/>
                                        </p:tgtEl>
                                        <p:attrNameLst>
                                          <p:attrName>ppt_x</p:attrName>
                                        </p:attrNameLst>
                                      </p:cBhvr>
                                      <p:tavLst>
                                        <p:tav tm="0">
                                          <p:val>
                                            <p:strVal val="#ppt_x"/>
                                          </p:val>
                                        </p:tav>
                                        <p:tav tm="100000">
                                          <p:val>
                                            <p:strVal val="#ppt_x"/>
                                          </p:val>
                                        </p:tav>
                                      </p:tavLst>
                                    </p:anim>
                                    <p:anim calcmode="lin" valueType="num">
                                      <p:cBhvr additive="base">
                                        <p:cTn id="28" dur="500" fill="hold"/>
                                        <p:tgtEl>
                                          <p:spTgt spid="1014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endParaRPr lang="zh-CN" altLang="en-US" dirty="0"/>
          </a:p>
        </p:txBody>
      </p:sp>
      <p:sp>
        <p:nvSpPr>
          <p:cNvPr id="102403" name="Rectangle 3"/>
          <p:cNvSpPr>
            <a:spLocks noGrp="1" noChangeArrowheads="1"/>
          </p:cNvSpPr>
          <p:nvPr>
            <p:ph type="body" idx="1"/>
          </p:nvPr>
        </p:nvSpPr>
        <p:spPr/>
        <p:txBody>
          <a:bodyPr>
            <a:normAutofit fontScale="92500" lnSpcReduction="20000"/>
          </a:bodyPr>
          <a:lstStyle/>
          <a:p>
            <a:r>
              <a:rPr lang="zh-CN" altLang="en-US" dirty="0" smtClean="0"/>
              <a:t>接收端抽样判决时刻，若噪声不超过</a:t>
            </a:r>
            <a:r>
              <a:rPr lang="en-US" altLang="zh-CN" dirty="0" smtClean="0"/>
              <a:t>d</a:t>
            </a:r>
            <a:r>
              <a:rPr lang="zh-CN" altLang="en-US" dirty="0" smtClean="0"/>
              <a:t>，不会发生错判。</a:t>
            </a:r>
            <a:endParaRPr lang="en-US" altLang="zh-CN" dirty="0" smtClean="0"/>
          </a:p>
          <a:p>
            <a:r>
              <a:rPr lang="zh-CN" altLang="en-US" dirty="0" smtClean="0"/>
              <a:t>但当噪声值大于最高信号电平或小于最低电平时，不会发生错判；即：</a:t>
            </a:r>
            <a:r>
              <a:rPr lang="zh-CN" altLang="en-US" dirty="0" smtClean="0">
                <a:solidFill>
                  <a:srgbClr val="0000FF"/>
                </a:solidFill>
              </a:rPr>
              <a:t>对于最外侧的两个电平，只在一个方向有出错的可能</a:t>
            </a:r>
            <a:r>
              <a:rPr lang="zh-CN" altLang="en-US" dirty="0" smtClean="0"/>
              <a:t>。这种情况占所有可能的</a:t>
            </a:r>
            <a:r>
              <a:rPr lang="en-US" altLang="zh-CN" dirty="0" smtClean="0"/>
              <a:t>1/M</a:t>
            </a:r>
            <a:r>
              <a:rPr lang="zh-CN" altLang="en-US" dirty="0" smtClean="0"/>
              <a:t>。</a:t>
            </a:r>
            <a:endParaRPr lang="en-US" altLang="zh-CN" dirty="0" smtClean="0"/>
          </a:p>
          <a:p>
            <a:r>
              <a:rPr lang="zh-CN" altLang="en-US" dirty="0" smtClean="0"/>
              <a:t>所以，</a:t>
            </a:r>
            <a:r>
              <a:rPr lang="zh-CN" altLang="en-US" dirty="0" smtClean="0">
                <a:solidFill>
                  <a:srgbClr val="0000FF"/>
                </a:solidFill>
              </a:rPr>
              <a:t>错误概率</a:t>
            </a:r>
            <a:r>
              <a:rPr lang="zh-CN" altLang="en-US" dirty="0" smtClean="0"/>
              <a:t>为</a:t>
            </a:r>
          </a:p>
          <a:p>
            <a:pPr lvl="1"/>
            <a:endParaRPr lang="zh-CN" altLang="en-US" dirty="0" smtClean="0"/>
          </a:p>
          <a:p>
            <a:pPr lvl="1"/>
            <a:r>
              <a:rPr lang="zh-CN" altLang="en-US" dirty="0" smtClean="0">
                <a:sym typeface="Symbol" pitchFamily="18" charset="2"/>
              </a:rPr>
              <a:t> </a:t>
            </a:r>
            <a:r>
              <a:rPr lang="zh-CN" altLang="en-US" dirty="0">
                <a:sym typeface="Symbol" pitchFamily="18" charset="2"/>
              </a:rPr>
              <a:t></a:t>
            </a:r>
            <a:r>
              <a:rPr lang="zh-CN" altLang="en-US" dirty="0"/>
              <a:t>是</a:t>
            </a:r>
            <a:r>
              <a:rPr lang="zh-CN" altLang="en-US" dirty="0" smtClean="0"/>
              <a:t>噪声抽样</a:t>
            </a:r>
            <a:r>
              <a:rPr lang="zh-CN" altLang="en-US" dirty="0"/>
              <a:t>值</a:t>
            </a:r>
            <a:r>
              <a:rPr lang="zh-CN" altLang="en-US" dirty="0" smtClean="0"/>
              <a:t>，</a:t>
            </a:r>
            <a:r>
              <a:rPr lang="en-US" altLang="zh-CN" dirty="0" smtClean="0"/>
              <a:t>P</a:t>
            </a:r>
            <a:r>
              <a:rPr lang="en-US" altLang="zh-CN" dirty="0"/>
              <a:t>(| </a:t>
            </a:r>
            <a:r>
              <a:rPr lang="en-US" altLang="zh-CN" dirty="0">
                <a:sym typeface="Symbol" pitchFamily="18" charset="2"/>
              </a:rPr>
              <a:t></a:t>
            </a:r>
            <a:r>
              <a:rPr lang="en-US" altLang="zh-CN" dirty="0"/>
              <a:t> |&gt;d)</a:t>
            </a:r>
            <a:r>
              <a:rPr lang="zh-CN" altLang="en-US" dirty="0"/>
              <a:t>是噪声</a:t>
            </a:r>
            <a:r>
              <a:rPr lang="zh-CN" altLang="en-US" dirty="0" smtClean="0"/>
              <a:t>抽样大于</a:t>
            </a:r>
            <a:r>
              <a:rPr lang="en-US" altLang="zh-CN" i="1" dirty="0"/>
              <a:t>d </a:t>
            </a:r>
            <a:r>
              <a:rPr lang="zh-CN" altLang="en-US" dirty="0"/>
              <a:t>的概率。</a:t>
            </a:r>
          </a:p>
          <a:p>
            <a:r>
              <a:rPr lang="zh-CN" altLang="en-US" dirty="0" smtClean="0">
                <a:solidFill>
                  <a:srgbClr val="0000FF"/>
                </a:solidFill>
              </a:rPr>
              <a:t>现在计算</a:t>
            </a:r>
            <a:r>
              <a:rPr lang="en-US" altLang="zh-CN" dirty="0" smtClean="0">
                <a:solidFill>
                  <a:srgbClr val="0000FF"/>
                </a:solidFill>
              </a:rPr>
              <a:t>P</a:t>
            </a:r>
            <a:r>
              <a:rPr lang="en-US" altLang="zh-CN" dirty="0">
                <a:solidFill>
                  <a:srgbClr val="0000FF"/>
                </a:solidFill>
              </a:rPr>
              <a:t>(| </a:t>
            </a:r>
            <a:r>
              <a:rPr lang="en-US" altLang="zh-CN" dirty="0">
                <a:solidFill>
                  <a:srgbClr val="0000FF"/>
                </a:solidFill>
                <a:sym typeface="Symbol" pitchFamily="18" charset="2"/>
              </a:rPr>
              <a:t></a:t>
            </a:r>
            <a:r>
              <a:rPr lang="en-US" altLang="zh-CN" dirty="0">
                <a:solidFill>
                  <a:srgbClr val="0000FF"/>
                </a:solidFill>
              </a:rPr>
              <a:t> |&gt;d) </a:t>
            </a:r>
            <a:r>
              <a:rPr lang="zh-CN" altLang="en-US" dirty="0" smtClean="0">
                <a:solidFill>
                  <a:srgbClr val="0000FF"/>
                </a:solidFill>
              </a:rPr>
              <a:t>：</a:t>
            </a:r>
            <a:endParaRPr lang="en-US" altLang="zh-CN" dirty="0" smtClean="0">
              <a:solidFill>
                <a:srgbClr val="0000FF"/>
              </a:solidFill>
            </a:endParaRPr>
          </a:p>
          <a:p>
            <a:r>
              <a:rPr lang="zh-CN" altLang="en-US" dirty="0" smtClean="0"/>
              <a:t>设</a:t>
            </a:r>
            <a:r>
              <a:rPr lang="zh-CN" altLang="en-US" dirty="0"/>
              <a:t>接收滤波器输入端高斯白噪声的单边功率谱密度为</a:t>
            </a:r>
            <a:r>
              <a:rPr lang="en-US" altLang="zh-CN" i="1" dirty="0"/>
              <a:t>n</a:t>
            </a:r>
            <a:r>
              <a:rPr lang="en-US" altLang="zh-CN" baseline="-25000" dirty="0"/>
              <a:t>0</a:t>
            </a:r>
            <a:r>
              <a:rPr lang="zh-CN" altLang="en-US" dirty="0"/>
              <a:t>，接收滤波器输出的带限高斯噪声的功率为</a:t>
            </a:r>
            <a:r>
              <a:rPr lang="zh-CN" altLang="en-US" dirty="0">
                <a:sym typeface="Symbol" pitchFamily="18" charset="2"/>
              </a:rPr>
              <a:t></a:t>
            </a:r>
            <a:r>
              <a:rPr lang="en-US" altLang="zh-CN" baseline="30000" dirty="0">
                <a:sym typeface="Symbol" pitchFamily="18" charset="2"/>
              </a:rPr>
              <a:t>2 </a:t>
            </a:r>
            <a:r>
              <a:rPr lang="zh-CN" altLang="en-US" dirty="0" smtClean="0"/>
              <a:t>，则有</a:t>
            </a:r>
            <a:endParaRPr lang="zh-CN" altLang="en-US" dirty="0"/>
          </a:p>
        </p:txBody>
      </p:sp>
      <p:sp>
        <p:nvSpPr>
          <p:cNvPr id="8" name="灯片编号占位符 5"/>
          <p:cNvSpPr>
            <a:spLocks noGrp="1"/>
          </p:cNvSpPr>
          <p:nvPr>
            <p:ph type="sldNum" sz="quarter" idx="12"/>
          </p:nvPr>
        </p:nvSpPr>
        <p:spPr/>
        <p:txBody>
          <a:bodyPr/>
          <a:lstStyle/>
          <a:p>
            <a:fld id="{31F720DE-EBEB-4978-9120-73DE70548DFD}" type="slidenum">
              <a:rPr lang="en-US" altLang="zh-CN" smtClean="0"/>
              <a:pPr/>
              <a:t>89</a:t>
            </a:fld>
            <a:endParaRPr lang="en-US" altLang="zh-CN"/>
          </a:p>
        </p:txBody>
      </p:sp>
      <p:sp>
        <p:nvSpPr>
          <p:cNvPr id="102405" name="Rectangle 5"/>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2404" name="Object 4"/>
          <p:cNvGraphicFramePr>
            <a:graphicFrameLocks noChangeAspect="1"/>
          </p:cNvGraphicFramePr>
          <p:nvPr>
            <p:extLst>
              <p:ext uri="{D42A27DB-BD31-4B8C-83A1-F6EECF244321}">
                <p14:modId xmlns:p14="http://schemas.microsoft.com/office/powerpoint/2010/main" val="865507865"/>
              </p:ext>
            </p:extLst>
          </p:nvPr>
        </p:nvGraphicFramePr>
        <p:xfrm>
          <a:off x="3779912" y="3068960"/>
          <a:ext cx="2746375" cy="839787"/>
        </p:xfrm>
        <a:graphic>
          <a:graphicData uri="http://schemas.openxmlformats.org/presentationml/2006/ole">
            <mc:AlternateContent xmlns:mc="http://schemas.openxmlformats.org/markup-compatibility/2006">
              <mc:Choice xmlns:v="urn:schemas-microsoft-com:vml" Requires="v">
                <p:oleObj spid="_x0000_s344108" name="公式" r:id="rId3" imgW="1397000" imgH="431800" progId="Equation.3">
                  <p:embed/>
                </p:oleObj>
              </mc:Choice>
              <mc:Fallback>
                <p:oleObj name="公式" r:id="rId3" imgW="1397000" imgH="431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2" y="3068960"/>
                        <a:ext cx="2746375" cy="839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07" name="Rectangle 7"/>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2406" name="Object 6"/>
          <p:cNvGraphicFramePr>
            <a:graphicFrameLocks noChangeAspect="1"/>
          </p:cNvGraphicFramePr>
          <p:nvPr/>
        </p:nvGraphicFramePr>
        <p:xfrm>
          <a:off x="1763688" y="5805264"/>
          <a:ext cx="5264150" cy="777875"/>
        </p:xfrm>
        <a:graphic>
          <a:graphicData uri="http://schemas.openxmlformats.org/presentationml/2006/ole">
            <mc:AlternateContent xmlns:mc="http://schemas.openxmlformats.org/markup-compatibility/2006">
              <mc:Choice xmlns:v="urn:schemas-microsoft-com:vml" Requires="v">
                <p:oleObj spid="_x0000_s344109" name="公式" r:id="rId5" imgW="2768600" imgH="406400" progId="Equation.3">
                  <p:embed/>
                </p:oleObj>
              </mc:Choice>
              <mc:Fallback>
                <p:oleObj name="公式" r:id="rId5" imgW="2768600" imgH="4064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688" y="5805264"/>
                        <a:ext cx="5264150" cy="77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03">
                                            <p:txEl>
                                              <p:pRg st="1" end="1"/>
                                            </p:txEl>
                                          </p:spTgt>
                                        </p:tgtEl>
                                        <p:attrNameLst>
                                          <p:attrName>style.visibility</p:attrName>
                                        </p:attrNameLst>
                                      </p:cBhvr>
                                      <p:to>
                                        <p:strVal val="visible"/>
                                      </p:to>
                                    </p:set>
                                    <p:anim calcmode="lin" valueType="num">
                                      <p:cBhvr additive="base">
                                        <p:cTn id="7" dur="500" fill="hold"/>
                                        <p:tgtEl>
                                          <p:spTgt spid="1024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03">
                                            <p:txEl>
                                              <p:pRg st="2" end="2"/>
                                            </p:txEl>
                                          </p:spTgt>
                                        </p:tgtEl>
                                        <p:attrNameLst>
                                          <p:attrName>style.visibility</p:attrName>
                                        </p:attrNameLst>
                                      </p:cBhvr>
                                      <p:to>
                                        <p:strVal val="visible"/>
                                      </p:to>
                                    </p:set>
                                    <p:anim calcmode="lin" valueType="num">
                                      <p:cBhvr additive="base">
                                        <p:cTn id="13" dur="500" fill="hold"/>
                                        <p:tgtEl>
                                          <p:spTgt spid="10240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0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2404"/>
                                        </p:tgtEl>
                                        <p:attrNameLst>
                                          <p:attrName>style.visibility</p:attrName>
                                        </p:attrNameLst>
                                      </p:cBhvr>
                                      <p:to>
                                        <p:strVal val="visible"/>
                                      </p:to>
                                    </p:set>
                                    <p:anim calcmode="lin" valueType="num">
                                      <p:cBhvr additive="base">
                                        <p:cTn id="17" dur="500" fill="hold"/>
                                        <p:tgtEl>
                                          <p:spTgt spid="102404"/>
                                        </p:tgtEl>
                                        <p:attrNameLst>
                                          <p:attrName>ppt_x</p:attrName>
                                        </p:attrNameLst>
                                      </p:cBhvr>
                                      <p:tavLst>
                                        <p:tav tm="0">
                                          <p:val>
                                            <p:strVal val="#ppt_x"/>
                                          </p:val>
                                        </p:tav>
                                        <p:tav tm="100000">
                                          <p:val>
                                            <p:strVal val="#ppt_x"/>
                                          </p:val>
                                        </p:tav>
                                      </p:tavLst>
                                    </p:anim>
                                    <p:anim calcmode="lin" valueType="num">
                                      <p:cBhvr additive="base">
                                        <p:cTn id="18" dur="500" fill="hold"/>
                                        <p:tgtEl>
                                          <p:spTgt spid="10240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2403">
                                            <p:txEl>
                                              <p:pRg st="4" end="4"/>
                                            </p:txEl>
                                          </p:spTgt>
                                        </p:tgtEl>
                                        <p:attrNameLst>
                                          <p:attrName>style.visibility</p:attrName>
                                        </p:attrNameLst>
                                      </p:cBhvr>
                                      <p:to>
                                        <p:strVal val="visible"/>
                                      </p:to>
                                    </p:set>
                                    <p:anim calcmode="lin" valueType="num">
                                      <p:cBhvr additive="base">
                                        <p:cTn id="21" dur="500" fill="hold"/>
                                        <p:tgtEl>
                                          <p:spTgt spid="10240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24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2403">
                                            <p:txEl>
                                              <p:pRg st="5" end="5"/>
                                            </p:txEl>
                                          </p:spTgt>
                                        </p:tgtEl>
                                        <p:attrNameLst>
                                          <p:attrName>style.visibility</p:attrName>
                                        </p:attrNameLst>
                                      </p:cBhvr>
                                      <p:to>
                                        <p:strVal val="visible"/>
                                      </p:to>
                                    </p:set>
                                    <p:anim calcmode="lin" valueType="num">
                                      <p:cBhvr additive="base">
                                        <p:cTn id="27" dur="500" fill="hold"/>
                                        <p:tgtEl>
                                          <p:spTgt spid="10240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240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2403">
                                            <p:txEl>
                                              <p:pRg st="6" end="6"/>
                                            </p:txEl>
                                          </p:spTgt>
                                        </p:tgtEl>
                                        <p:attrNameLst>
                                          <p:attrName>style.visibility</p:attrName>
                                        </p:attrNameLst>
                                      </p:cBhvr>
                                      <p:to>
                                        <p:strVal val="visible"/>
                                      </p:to>
                                    </p:set>
                                    <p:anim calcmode="lin" valueType="num">
                                      <p:cBhvr additive="base">
                                        <p:cTn id="31" dur="500" fill="hold"/>
                                        <p:tgtEl>
                                          <p:spTgt spid="10240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40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2406"/>
                                        </p:tgtEl>
                                        <p:attrNameLst>
                                          <p:attrName>style.visibility</p:attrName>
                                        </p:attrNameLst>
                                      </p:cBhvr>
                                      <p:to>
                                        <p:strVal val="visible"/>
                                      </p:to>
                                    </p:set>
                                    <p:anim calcmode="lin" valueType="num">
                                      <p:cBhvr additive="base">
                                        <p:cTn id="35" dur="500" fill="hold"/>
                                        <p:tgtEl>
                                          <p:spTgt spid="102406"/>
                                        </p:tgtEl>
                                        <p:attrNameLst>
                                          <p:attrName>ppt_x</p:attrName>
                                        </p:attrNameLst>
                                      </p:cBhvr>
                                      <p:tavLst>
                                        <p:tav tm="0">
                                          <p:val>
                                            <p:strVal val="#ppt_x"/>
                                          </p:val>
                                        </p:tav>
                                        <p:tav tm="100000">
                                          <p:val>
                                            <p:strVal val="#ppt_x"/>
                                          </p:val>
                                        </p:tav>
                                      </p:tavLst>
                                    </p:anim>
                                    <p:anim calcmode="lin" valueType="num">
                                      <p:cBhvr additive="base">
                                        <p:cTn id="36" dur="500" fill="hold"/>
                                        <p:tgtEl>
                                          <p:spTgt spid="1024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endParaRPr lang="zh-CN" altLang="en-US" dirty="0"/>
          </a:p>
        </p:txBody>
      </p:sp>
      <p:sp>
        <p:nvSpPr>
          <p:cNvPr id="28675" name="Rectangle 3"/>
          <p:cNvSpPr>
            <a:spLocks noGrp="1" noChangeArrowheads="1"/>
          </p:cNvSpPr>
          <p:nvPr>
            <p:ph type="body" idx="1"/>
          </p:nvPr>
        </p:nvSpPr>
        <p:spPr/>
        <p:txBody>
          <a:bodyPr/>
          <a:lstStyle/>
          <a:p>
            <a:endParaRPr lang="en-US" altLang="zh-CN" dirty="0" smtClean="0"/>
          </a:p>
          <a:p>
            <a:endParaRPr lang="en-US" altLang="zh-CN" dirty="0" smtClean="0"/>
          </a:p>
          <a:p>
            <a:r>
              <a:rPr lang="zh-CN" altLang="en-US" dirty="0" smtClean="0"/>
              <a:t>在码元持续时间</a:t>
            </a:r>
            <a:r>
              <a:rPr lang="en-US" altLang="zh-CN" i="1" dirty="0" smtClean="0"/>
              <a:t>T</a:t>
            </a:r>
            <a:r>
              <a:rPr lang="en-US" altLang="zh-CN" i="1" baseline="-25000" dirty="0" smtClean="0"/>
              <a:t>s</a:t>
            </a:r>
            <a:r>
              <a:rPr lang="zh-CN" altLang="en-US" dirty="0" smtClean="0"/>
              <a:t>、噪声单边功率谱密度</a:t>
            </a:r>
            <a:r>
              <a:rPr lang="en-US" altLang="zh-CN" i="1" dirty="0" smtClean="0"/>
              <a:t>n</a:t>
            </a:r>
            <a:r>
              <a:rPr lang="en-US" altLang="zh-CN" baseline="-25000" dirty="0" smtClean="0"/>
              <a:t>0</a:t>
            </a:r>
            <a:r>
              <a:rPr lang="zh-CN" altLang="en-US" dirty="0" smtClean="0"/>
              <a:t>和抽样数</a:t>
            </a:r>
            <a:r>
              <a:rPr lang="en-US" altLang="zh-CN" i="1" dirty="0" smtClean="0"/>
              <a:t>k </a:t>
            </a:r>
            <a:r>
              <a:rPr lang="zh-CN" altLang="en-US" dirty="0" smtClean="0"/>
              <a:t>（它和系统带宽有关）给定后，</a:t>
            </a:r>
            <a:r>
              <a:rPr lang="en-US" altLang="zh-CN" i="1" dirty="0" smtClean="0"/>
              <a:t>f(n)</a:t>
            </a:r>
            <a:r>
              <a:rPr lang="zh-CN" altLang="en-US" dirty="0" smtClean="0"/>
              <a:t>仅决定于</a:t>
            </a:r>
            <a:r>
              <a:rPr lang="zh-CN" altLang="en-US" dirty="0" smtClean="0">
                <a:solidFill>
                  <a:srgbClr val="0000FF"/>
                </a:solidFill>
              </a:rPr>
              <a:t>该码元期间内噪声的能量</a:t>
            </a:r>
            <a:r>
              <a:rPr lang="zh-CN" altLang="en-US" dirty="0" smtClean="0"/>
              <a:t>：</a:t>
            </a:r>
          </a:p>
          <a:p>
            <a:endParaRPr lang="zh-CN" altLang="en-US" dirty="0" smtClean="0"/>
          </a:p>
          <a:p>
            <a:r>
              <a:rPr lang="zh-CN" altLang="en-US" dirty="0" smtClean="0"/>
              <a:t>由于噪声的随机性，每个码元持续时间内噪声的波形和能量都是不同的，这就使被传输的码元中有一些会发生错误，而另一些则无错。</a:t>
            </a:r>
            <a:endParaRPr lang="zh-CN" altLang="en-US" dirty="0"/>
          </a:p>
        </p:txBody>
      </p:sp>
      <p:sp>
        <p:nvSpPr>
          <p:cNvPr id="6" name="灯片编号占位符 5"/>
          <p:cNvSpPr>
            <a:spLocks noGrp="1"/>
          </p:cNvSpPr>
          <p:nvPr>
            <p:ph type="sldNum" sz="quarter" idx="12"/>
          </p:nvPr>
        </p:nvSpPr>
        <p:spPr/>
        <p:txBody>
          <a:bodyPr/>
          <a:lstStyle/>
          <a:p>
            <a:fld id="{C5A8AB43-29E4-47C4-AB5D-259C3C07B295}" type="slidenum">
              <a:rPr lang="en-US" altLang="zh-CN" smtClean="0"/>
              <a:pPr/>
              <a:t>9</a:t>
            </a:fld>
            <a:endParaRPr lang="en-US" altLang="zh-CN"/>
          </a:p>
        </p:txBody>
      </p:sp>
      <p:sp>
        <p:nvSpPr>
          <p:cNvPr id="28677"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8676" name="Object 4"/>
          <p:cNvGraphicFramePr>
            <a:graphicFrameLocks noChangeAspect="1"/>
          </p:cNvGraphicFramePr>
          <p:nvPr/>
        </p:nvGraphicFramePr>
        <p:xfrm>
          <a:off x="2987824" y="3861048"/>
          <a:ext cx="1499615" cy="761553"/>
        </p:xfrm>
        <a:graphic>
          <a:graphicData uri="http://schemas.openxmlformats.org/presentationml/2006/ole">
            <mc:AlternateContent xmlns:mc="http://schemas.openxmlformats.org/markup-compatibility/2006">
              <mc:Choice xmlns:v="urn:schemas-microsoft-com:vml" Requires="v">
                <p:oleObj spid="_x0000_s177290" name="公式" r:id="rId3" imgW="660113" imgH="330057" progId="Equation.3">
                  <p:embed/>
                </p:oleObj>
              </mc:Choice>
              <mc:Fallback>
                <p:oleObj name="公式" r:id="rId3" imgW="660113" imgH="330057" progId="Equation.3">
                  <p:embed/>
                  <p:pic>
                    <p:nvPicPr>
                      <p:cNvPr id="0" name="Picture 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3861048"/>
                        <a:ext cx="1499615" cy="7615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7155" name="Object 3"/>
          <p:cNvGraphicFramePr>
            <a:graphicFrameLocks noChangeAspect="1"/>
          </p:cNvGraphicFramePr>
          <p:nvPr/>
        </p:nvGraphicFramePr>
        <p:xfrm>
          <a:off x="2051720" y="1268760"/>
          <a:ext cx="4275138" cy="922338"/>
        </p:xfrm>
        <a:graphic>
          <a:graphicData uri="http://schemas.openxmlformats.org/presentationml/2006/ole">
            <mc:AlternateContent xmlns:mc="http://schemas.openxmlformats.org/markup-compatibility/2006">
              <mc:Choice xmlns:v="urn:schemas-microsoft-com:vml" Requires="v">
                <p:oleObj spid="_x0000_s177291" name="公式" r:id="rId5" imgW="2425700" imgH="520700" progId="Equation.3">
                  <p:embed/>
                </p:oleObj>
              </mc:Choice>
              <mc:Fallback>
                <p:oleObj name="公式" r:id="rId5" imgW="2425700" imgH="520700" progId="Equation.3">
                  <p:embed/>
                  <p:pic>
                    <p:nvPicPr>
                      <p:cNvPr id="0" name="Picture 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720" y="1268760"/>
                        <a:ext cx="4275138" cy="922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椭圆 7"/>
          <p:cNvSpPr/>
          <p:nvPr/>
        </p:nvSpPr>
        <p:spPr>
          <a:xfrm>
            <a:off x="5004048" y="1268760"/>
            <a:ext cx="1224136" cy="9361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675">
                                            <p:txEl>
                                              <p:pRg st="4" end="4"/>
                                            </p:txEl>
                                          </p:spTgt>
                                        </p:tgtEl>
                                        <p:attrNameLst>
                                          <p:attrName>style.visibility</p:attrName>
                                        </p:attrNameLst>
                                      </p:cBhvr>
                                      <p:to>
                                        <p:strVal val="visible"/>
                                      </p:to>
                                    </p:set>
                                    <p:anim calcmode="lin" valueType="num">
                                      <p:cBhvr additive="base">
                                        <p:cTn id="13" dur="5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type="body" idx="1"/>
          </p:nvPr>
        </p:nvSpPr>
        <p:spPr/>
        <p:txBody>
          <a:bodyPr>
            <a:normAutofit fontScale="92500"/>
          </a:bodyPr>
          <a:lstStyle/>
          <a:p>
            <a:r>
              <a:rPr lang="zh-CN" altLang="en-US" dirty="0" smtClean="0"/>
              <a:t>上式中的积分值是一个实常数，假设其等于</a:t>
            </a:r>
            <a:r>
              <a:rPr lang="en-US" altLang="zh-CN" dirty="0" smtClean="0"/>
              <a:t>1</a:t>
            </a:r>
            <a:r>
              <a:rPr lang="zh-CN" altLang="en-US" dirty="0" smtClean="0"/>
              <a:t>，即假设</a:t>
            </a:r>
          </a:p>
          <a:p>
            <a:pPr lvl="1"/>
            <a:endParaRPr lang="zh-CN" altLang="en-US" dirty="0" smtClean="0"/>
          </a:p>
          <a:p>
            <a:r>
              <a:rPr lang="zh-CN" altLang="en-US" dirty="0" smtClean="0"/>
              <a:t>故              </a:t>
            </a:r>
            <a:r>
              <a:rPr lang="zh-CN" altLang="en-US" dirty="0" smtClean="0"/>
              <a:t>，这样假设并不影响对误码率性能的分析。</a:t>
            </a:r>
            <a:endParaRPr lang="en-US" altLang="zh-CN" dirty="0" smtClean="0"/>
          </a:p>
          <a:p>
            <a:r>
              <a:rPr lang="zh-CN" altLang="en-US" dirty="0" smtClean="0"/>
              <a:t>由于接收滤波器是一个线性滤波器，故其输出噪声的统计特性仍</a:t>
            </a:r>
            <a:r>
              <a:rPr lang="zh-CN" altLang="en-US" dirty="0" smtClean="0">
                <a:solidFill>
                  <a:srgbClr val="0000FF"/>
                </a:solidFill>
              </a:rPr>
              <a:t>服从高斯分布</a:t>
            </a:r>
            <a:r>
              <a:rPr lang="zh-CN" altLang="en-US" dirty="0" smtClean="0"/>
              <a:t>。因此输出噪声</a:t>
            </a:r>
            <a:r>
              <a:rPr lang="zh-CN" altLang="en-US" dirty="0" smtClean="0">
                <a:sym typeface="Symbol" pitchFamily="18" charset="2"/>
              </a:rPr>
              <a:t></a:t>
            </a:r>
            <a:r>
              <a:rPr lang="zh-CN" altLang="en-US" dirty="0" smtClean="0"/>
              <a:t>的一维概率密度函数等于</a:t>
            </a:r>
          </a:p>
          <a:p>
            <a:pPr lvl="1"/>
            <a:endParaRPr lang="zh-CN" altLang="en-US" dirty="0" smtClean="0"/>
          </a:p>
          <a:p>
            <a:pPr lvl="1"/>
            <a:endParaRPr lang="zh-CN" altLang="en-US" dirty="0" smtClean="0"/>
          </a:p>
          <a:p>
            <a:r>
              <a:rPr lang="zh-CN" altLang="en-US" dirty="0" smtClean="0"/>
              <a:t>对上式积分，就可以得到抽样噪声值超过</a:t>
            </a:r>
            <a:r>
              <a:rPr lang="en-US" altLang="zh-CN" dirty="0" smtClean="0"/>
              <a:t>d </a:t>
            </a:r>
            <a:r>
              <a:rPr lang="zh-CN" altLang="en-US" dirty="0" smtClean="0"/>
              <a:t>的概率：</a:t>
            </a:r>
            <a:endParaRPr lang="zh-CN" altLang="en-US" dirty="0"/>
          </a:p>
        </p:txBody>
      </p:sp>
      <p:sp>
        <p:nvSpPr>
          <p:cNvPr id="12" name="灯片编号占位符 5"/>
          <p:cNvSpPr>
            <a:spLocks noGrp="1"/>
          </p:cNvSpPr>
          <p:nvPr>
            <p:ph type="sldNum" sz="quarter" idx="12"/>
          </p:nvPr>
        </p:nvSpPr>
        <p:spPr/>
        <p:txBody>
          <a:bodyPr/>
          <a:lstStyle/>
          <a:p>
            <a:fld id="{4DE26AD0-1AEE-4920-BB31-DF1E3829F81A}" type="slidenum">
              <a:rPr lang="en-US" altLang="zh-CN" smtClean="0"/>
              <a:pPr/>
              <a:t>90</a:t>
            </a:fld>
            <a:endParaRPr lang="en-US" altLang="zh-CN"/>
          </a:p>
        </p:txBody>
      </p:sp>
      <p:sp>
        <p:nvSpPr>
          <p:cNvPr id="103429"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3428" name="Object 4"/>
          <p:cNvGraphicFramePr>
            <a:graphicFrameLocks noChangeAspect="1"/>
          </p:cNvGraphicFramePr>
          <p:nvPr/>
        </p:nvGraphicFramePr>
        <p:xfrm>
          <a:off x="1115616" y="188640"/>
          <a:ext cx="4995863" cy="738187"/>
        </p:xfrm>
        <a:graphic>
          <a:graphicData uri="http://schemas.openxmlformats.org/presentationml/2006/ole">
            <mc:AlternateContent xmlns:mc="http://schemas.openxmlformats.org/markup-compatibility/2006">
              <mc:Choice xmlns:v="urn:schemas-microsoft-com:vml" Requires="v">
                <p:oleObj spid="_x0000_s238870" name="公式" r:id="rId3" imgW="2768600" imgH="406400" progId="Equation.3">
                  <p:embed/>
                </p:oleObj>
              </mc:Choice>
              <mc:Fallback>
                <p:oleObj name="公式" r:id="rId3" imgW="2768600" imgH="406400" progId="Equation.3">
                  <p:embed/>
                  <p:pic>
                    <p:nvPicPr>
                      <p:cNvPr id="0" name="Picture 1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188640"/>
                        <a:ext cx="4995863" cy="738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31" name="Rectangle 7"/>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3430" name="Object 6"/>
          <p:cNvGraphicFramePr>
            <a:graphicFrameLocks noChangeAspect="1"/>
          </p:cNvGraphicFramePr>
          <p:nvPr/>
        </p:nvGraphicFramePr>
        <p:xfrm>
          <a:off x="1475656" y="1556792"/>
          <a:ext cx="2251075" cy="620713"/>
        </p:xfrm>
        <a:graphic>
          <a:graphicData uri="http://schemas.openxmlformats.org/presentationml/2006/ole">
            <mc:AlternateContent xmlns:mc="http://schemas.openxmlformats.org/markup-compatibility/2006">
              <mc:Choice xmlns:v="urn:schemas-microsoft-com:vml" Requires="v">
                <p:oleObj spid="_x0000_s238871" name="公式" r:id="rId5" imgW="1206500" imgH="330200" progId="Equation.3">
                  <p:embed/>
                </p:oleObj>
              </mc:Choice>
              <mc:Fallback>
                <p:oleObj name="公式" r:id="rId5" imgW="1206500" imgH="330200" progId="Equation.3">
                  <p:embed/>
                  <p:pic>
                    <p:nvPicPr>
                      <p:cNvPr id="0" name="Picture 1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656" y="1556792"/>
                        <a:ext cx="2251075" cy="620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33" name="Rectangle 9"/>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3432" name="Object 8"/>
          <p:cNvGraphicFramePr>
            <a:graphicFrameLocks noChangeAspect="1"/>
          </p:cNvGraphicFramePr>
          <p:nvPr>
            <p:extLst>
              <p:ext uri="{D42A27DB-BD31-4B8C-83A1-F6EECF244321}">
                <p14:modId xmlns:p14="http://schemas.microsoft.com/office/powerpoint/2010/main" val="3603326853"/>
              </p:ext>
            </p:extLst>
          </p:nvPr>
        </p:nvGraphicFramePr>
        <p:xfrm>
          <a:off x="1331640" y="2489707"/>
          <a:ext cx="1035050" cy="754063"/>
        </p:xfrm>
        <a:graphic>
          <a:graphicData uri="http://schemas.openxmlformats.org/presentationml/2006/ole">
            <mc:AlternateContent xmlns:mc="http://schemas.openxmlformats.org/markup-compatibility/2006">
              <mc:Choice xmlns:v="urn:schemas-microsoft-com:vml" Requires="v">
                <p:oleObj spid="_x0000_s238872" name="公式" r:id="rId7" imgW="558558" imgH="406224" progId="Equation.3">
                  <p:embed/>
                </p:oleObj>
              </mc:Choice>
              <mc:Fallback>
                <p:oleObj name="公式" r:id="rId7" imgW="558558" imgH="406224" progId="Equation.3">
                  <p:embed/>
                  <p:pic>
                    <p:nvPicPr>
                      <p:cNvPr id="0" name="Picture 1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640" y="2489707"/>
                        <a:ext cx="1035050" cy="754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35" name="Rectangle 11"/>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3434" name="Object 10"/>
          <p:cNvGraphicFramePr>
            <a:graphicFrameLocks noChangeAspect="1"/>
          </p:cNvGraphicFramePr>
          <p:nvPr>
            <p:extLst>
              <p:ext uri="{D42A27DB-BD31-4B8C-83A1-F6EECF244321}">
                <p14:modId xmlns:p14="http://schemas.microsoft.com/office/powerpoint/2010/main" val="2256794479"/>
              </p:ext>
            </p:extLst>
          </p:nvPr>
        </p:nvGraphicFramePr>
        <p:xfrm>
          <a:off x="3347864" y="4437112"/>
          <a:ext cx="3353564" cy="972122"/>
        </p:xfrm>
        <a:graphic>
          <a:graphicData uri="http://schemas.openxmlformats.org/presentationml/2006/ole">
            <mc:AlternateContent xmlns:mc="http://schemas.openxmlformats.org/markup-compatibility/2006">
              <mc:Choice xmlns:v="urn:schemas-microsoft-com:vml" Requires="v">
                <p:oleObj spid="_x0000_s238873" name="公式" r:id="rId9" imgW="1676400" imgH="482600" progId="Equation.3">
                  <p:embed/>
                </p:oleObj>
              </mc:Choice>
              <mc:Fallback>
                <p:oleObj name="公式" r:id="rId9" imgW="1676400" imgH="482600" progId="Equation.3">
                  <p:embed/>
                  <p:pic>
                    <p:nvPicPr>
                      <p:cNvPr id="0" name="Picture 19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7864" y="4437112"/>
                        <a:ext cx="3353564" cy="972122"/>
                      </a:xfrm>
                      <a:prstGeom prst="rect">
                        <a:avLst/>
                      </a:prstGeom>
                      <a:noFill/>
                      <a:extLst/>
                    </p:spPr>
                  </p:pic>
                </p:oleObj>
              </mc:Fallback>
            </mc:AlternateContent>
          </a:graphicData>
        </a:graphic>
      </p:graphicFrame>
      <p:sp>
        <p:nvSpPr>
          <p:cNvPr id="2" name="椭圆 1"/>
          <p:cNvSpPr/>
          <p:nvPr/>
        </p:nvSpPr>
        <p:spPr>
          <a:xfrm>
            <a:off x="1979712" y="188640"/>
            <a:ext cx="1656184" cy="648072"/>
          </a:xfrm>
          <a:prstGeom prst="ellipse">
            <a:avLst/>
          </a:pr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3427">
                                            <p:txEl>
                                              <p:pRg st="2" end="2"/>
                                            </p:txEl>
                                          </p:spTgt>
                                        </p:tgtEl>
                                        <p:attrNameLst>
                                          <p:attrName>style.visibility</p:attrName>
                                        </p:attrNameLst>
                                      </p:cBhvr>
                                      <p:to>
                                        <p:strVal val="visible"/>
                                      </p:to>
                                    </p:set>
                                    <p:anim calcmode="lin" valueType="num">
                                      <p:cBhvr additive="base">
                                        <p:cTn id="13" dur="500" fill="hold"/>
                                        <p:tgtEl>
                                          <p:spTgt spid="10342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3427">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3432"/>
                                        </p:tgtEl>
                                        <p:attrNameLst>
                                          <p:attrName>style.visibility</p:attrName>
                                        </p:attrNameLst>
                                      </p:cBhvr>
                                      <p:to>
                                        <p:strVal val="visible"/>
                                      </p:to>
                                    </p:set>
                                    <p:anim calcmode="lin" valueType="num">
                                      <p:cBhvr additive="base">
                                        <p:cTn id="17" dur="500" fill="hold"/>
                                        <p:tgtEl>
                                          <p:spTgt spid="103432"/>
                                        </p:tgtEl>
                                        <p:attrNameLst>
                                          <p:attrName>ppt_x</p:attrName>
                                        </p:attrNameLst>
                                      </p:cBhvr>
                                      <p:tavLst>
                                        <p:tav tm="0">
                                          <p:val>
                                            <p:strVal val="#ppt_x"/>
                                          </p:val>
                                        </p:tav>
                                        <p:tav tm="100000">
                                          <p:val>
                                            <p:strVal val="#ppt_x"/>
                                          </p:val>
                                        </p:tav>
                                      </p:tavLst>
                                    </p:anim>
                                    <p:anim calcmode="lin" valueType="num">
                                      <p:cBhvr additive="base">
                                        <p:cTn id="18" dur="500" fill="hold"/>
                                        <p:tgtEl>
                                          <p:spTgt spid="10343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3427">
                                            <p:txEl>
                                              <p:pRg st="3" end="3"/>
                                            </p:txEl>
                                          </p:spTgt>
                                        </p:tgtEl>
                                        <p:attrNameLst>
                                          <p:attrName>style.visibility</p:attrName>
                                        </p:attrNameLst>
                                      </p:cBhvr>
                                      <p:to>
                                        <p:strVal val="visible"/>
                                      </p:to>
                                    </p:set>
                                    <p:anim calcmode="lin" valueType="num">
                                      <p:cBhvr additive="base">
                                        <p:cTn id="23" dur="500" fill="hold"/>
                                        <p:tgtEl>
                                          <p:spTgt spid="10342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3427">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3434"/>
                                        </p:tgtEl>
                                        <p:attrNameLst>
                                          <p:attrName>style.visibility</p:attrName>
                                        </p:attrNameLst>
                                      </p:cBhvr>
                                      <p:to>
                                        <p:strVal val="visible"/>
                                      </p:to>
                                    </p:set>
                                    <p:anim calcmode="lin" valueType="num">
                                      <p:cBhvr additive="base">
                                        <p:cTn id="27" dur="500" fill="hold"/>
                                        <p:tgtEl>
                                          <p:spTgt spid="103434"/>
                                        </p:tgtEl>
                                        <p:attrNameLst>
                                          <p:attrName>ppt_x</p:attrName>
                                        </p:attrNameLst>
                                      </p:cBhvr>
                                      <p:tavLst>
                                        <p:tav tm="0">
                                          <p:val>
                                            <p:strVal val="#ppt_x"/>
                                          </p:val>
                                        </p:tav>
                                        <p:tav tm="100000">
                                          <p:val>
                                            <p:strVal val="#ppt_x"/>
                                          </p:val>
                                        </p:tav>
                                      </p:tavLst>
                                    </p:anim>
                                    <p:anim calcmode="lin" valueType="num">
                                      <p:cBhvr additive="base">
                                        <p:cTn id="28" dur="500" fill="hold"/>
                                        <p:tgtEl>
                                          <p:spTgt spid="10343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03427">
                                            <p:txEl>
                                              <p:pRg st="6" end="6"/>
                                            </p:txEl>
                                          </p:spTgt>
                                        </p:tgtEl>
                                        <p:attrNameLst>
                                          <p:attrName>style.visibility</p:attrName>
                                        </p:attrNameLst>
                                      </p:cBhvr>
                                      <p:to>
                                        <p:strVal val="visible"/>
                                      </p:to>
                                    </p:set>
                                    <p:anim calcmode="lin" valueType="num">
                                      <p:cBhvr additive="base">
                                        <p:cTn id="33" dur="500" fill="hold"/>
                                        <p:tgtEl>
                                          <p:spTgt spid="10342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342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endParaRPr lang="zh-CN" altLang="en-US" dirty="0"/>
          </a:p>
        </p:txBody>
      </p:sp>
      <p:sp>
        <p:nvSpPr>
          <p:cNvPr id="104451" name="Rectangle 3"/>
          <p:cNvSpPr>
            <a:spLocks noGrp="1" noChangeArrowheads="1"/>
          </p:cNvSpPr>
          <p:nvPr>
            <p:ph type="body" idx="1"/>
          </p:nvPr>
        </p:nvSpPr>
        <p:spPr/>
        <p:txBody>
          <a:bodyPr/>
          <a:lstStyle/>
          <a:p>
            <a:pPr lvl="3"/>
            <a:endParaRPr lang="en-US" altLang="zh-CN" dirty="0" smtClean="0"/>
          </a:p>
          <a:p>
            <a:pPr lvl="3"/>
            <a:endParaRPr lang="en-US" altLang="zh-CN" dirty="0" smtClean="0"/>
          </a:p>
          <a:p>
            <a:pPr lvl="3"/>
            <a:endParaRPr lang="en-US" altLang="zh-CN" dirty="0" smtClean="0"/>
          </a:p>
          <a:p>
            <a:pPr lvl="3"/>
            <a:endParaRPr lang="en-US" altLang="zh-CN" dirty="0" smtClean="0"/>
          </a:p>
          <a:p>
            <a:pPr lvl="3"/>
            <a:endParaRPr lang="en-US" altLang="zh-CN" dirty="0" smtClean="0"/>
          </a:p>
          <a:p>
            <a:r>
              <a:rPr lang="zh-CN" altLang="en-US" dirty="0" smtClean="0"/>
              <a:t>上式中已作了如下变量代换：</a:t>
            </a:r>
          </a:p>
          <a:p>
            <a:endParaRPr lang="zh-CN" altLang="en-US" dirty="0" smtClean="0"/>
          </a:p>
          <a:p>
            <a:r>
              <a:rPr lang="zh-CN" altLang="en-US" dirty="0" smtClean="0"/>
              <a:t>将上式代入误码率公式，得到 </a:t>
            </a:r>
            <a:endParaRPr lang="zh-CN" altLang="en-US" dirty="0"/>
          </a:p>
        </p:txBody>
      </p:sp>
      <p:sp>
        <p:nvSpPr>
          <p:cNvPr id="9" name="灯片编号占位符 5"/>
          <p:cNvSpPr>
            <a:spLocks noGrp="1"/>
          </p:cNvSpPr>
          <p:nvPr>
            <p:ph type="sldNum" sz="quarter" idx="12"/>
          </p:nvPr>
        </p:nvSpPr>
        <p:spPr/>
        <p:txBody>
          <a:bodyPr/>
          <a:lstStyle/>
          <a:p>
            <a:fld id="{75F19A5C-DAAF-4929-A88A-E6F4BC8CAA84}" type="slidenum">
              <a:rPr lang="en-US" altLang="zh-CN" smtClean="0"/>
              <a:pPr/>
              <a:t>91</a:t>
            </a:fld>
            <a:endParaRPr lang="en-US" altLang="zh-CN"/>
          </a:p>
        </p:txBody>
      </p:sp>
      <p:sp>
        <p:nvSpPr>
          <p:cNvPr id="104453"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4452" name="Object 4"/>
          <p:cNvGraphicFramePr>
            <a:graphicFrameLocks noChangeAspect="1"/>
          </p:cNvGraphicFramePr>
          <p:nvPr/>
        </p:nvGraphicFramePr>
        <p:xfrm>
          <a:off x="2322513" y="1223963"/>
          <a:ext cx="4905375" cy="1766887"/>
        </p:xfrm>
        <a:graphic>
          <a:graphicData uri="http://schemas.openxmlformats.org/presentationml/2006/ole">
            <mc:AlternateContent xmlns:mc="http://schemas.openxmlformats.org/markup-compatibility/2006">
              <mc:Choice xmlns:v="urn:schemas-microsoft-com:vml" Requires="v">
                <p:oleObj spid="_x0000_s239822" name="公式" r:id="rId3" imgW="2616200" imgH="939800" progId="Equation.3">
                  <p:embed/>
                </p:oleObj>
              </mc:Choice>
              <mc:Fallback>
                <p:oleObj name="公式" r:id="rId3" imgW="2616200" imgH="939800" progId="Equation.3">
                  <p:embed/>
                  <p:pic>
                    <p:nvPicPr>
                      <p:cNvPr id="0" name="Picture 1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2513" y="1223963"/>
                        <a:ext cx="4905375" cy="1766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54" name="Object 6"/>
          <p:cNvGraphicFramePr>
            <a:graphicFrameLocks noChangeAspect="1"/>
          </p:cNvGraphicFramePr>
          <p:nvPr/>
        </p:nvGraphicFramePr>
        <p:xfrm>
          <a:off x="2339752" y="3789040"/>
          <a:ext cx="1663700" cy="457200"/>
        </p:xfrm>
        <a:graphic>
          <a:graphicData uri="http://schemas.openxmlformats.org/presentationml/2006/ole">
            <mc:AlternateContent xmlns:mc="http://schemas.openxmlformats.org/markup-compatibility/2006">
              <mc:Choice xmlns:v="urn:schemas-microsoft-com:vml" Requires="v">
                <p:oleObj spid="_x0000_s239823" name="公式" r:id="rId5" imgW="825500" imgH="228600" progId="Equation.3">
                  <p:embed/>
                </p:oleObj>
              </mc:Choice>
              <mc:Fallback>
                <p:oleObj name="公式" r:id="rId5" imgW="825500" imgH="228600" progId="Equation.3">
                  <p:embed/>
                  <p:pic>
                    <p:nvPicPr>
                      <p:cNvPr id="0" name="Picture 1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752" y="3789040"/>
                        <a:ext cx="16637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457" name="Rectangle 9"/>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4456" name="Object 8"/>
          <p:cNvGraphicFramePr>
            <a:graphicFrameLocks noChangeAspect="1"/>
          </p:cNvGraphicFramePr>
          <p:nvPr>
            <p:extLst>
              <p:ext uri="{D42A27DB-BD31-4B8C-83A1-F6EECF244321}">
                <p14:modId xmlns:p14="http://schemas.microsoft.com/office/powerpoint/2010/main" val="1662416990"/>
              </p:ext>
            </p:extLst>
          </p:nvPr>
        </p:nvGraphicFramePr>
        <p:xfrm>
          <a:off x="2411760" y="5301208"/>
          <a:ext cx="2879725" cy="858837"/>
        </p:xfrm>
        <a:graphic>
          <a:graphicData uri="http://schemas.openxmlformats.org/presentationml/2006/ole">
            <mc:AlternateContent xmlns:mc="http://schemas.openxmlformats.org/markup-compatibility/2006">
              <mc:Choice xmlns:v="urn:schemas-microsoft-com:vml" Requires="v">
                <p:oleObj spid="_x0000_s239824" name="公式" r:id="rId7" imgW="1536700" imgH="457200" progId="Equation.3">
                  <p:embed/>
                </p:oleObj>
              </mc:Choice>
              <mc:Fallback>
                <p:oleObj name="公式" r:id="rId7" imgW="1536700" imgH="457200" progId="Equation.3">
                  <p:embed/>
                  <p:pic>
                    <p:nvPicPr>
                      <p:cNvPr id="0" name="Picture 1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760" y="5301208"/>
                        <a:ext cx="2879725" cy="858837"/>
                      </a:xfrm>
                      <a:prstGeom prst="rect">
                        <a:avLst/>
                      </a:prstGeom>
                      <a:noFill/>
                      <a:ln>
                        <a:solidFill>
                          <a:srgbClr val="00CC00"/>
                        </a:solidFill>
                      </a:ln>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4451">
                                            <p:txEl>
                                              <p:pRg st="5" end="5"/>
                                            </p:txEl>
                                          </p:spTgt>
                                        </p:tgtEl>
                                        <p:attrNameLst>
                                          <p:attrName>style.visibility</p:attrName>
                                        </p:attrNameLst>
                                      </p:cBhvr>
                                      <p:to>
                                        <p:strVal val="visible"/>
                                      </p:to>
                                    </p:set>
                                    <p:anim calcmode="lin" valueType="num">
                                      <p:cBhvr additive="base">
                                        <p:cTn id="7" dur="500" fill="hold"/>
                                        <p:tgtEl>
                                          <p:spTgt spid="104451">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451">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4454"/>
                                        </p:tgtEl>
                                        <p:attrNameLst>
                                          <p:attrName>style.visibility</p:attrName>
                                        </p:attrNameLst>
                                      </p:cBhvr>
                                      <p:to>
                                        <p:strVal val="visible"/>
                                      </p:to>
                                    </p:set>
                                    <p:anim calcmode="lin" valueType="num">
                                      <p:cBhvr additive="base">
                                        <p:cTn id="11" dur="500" fill="hold"/>
                                        <p:tgtEl>
                                          <p:spTgt spid="104454"/>
                                        </p:tgtEl>
                                        <p:attrNameLst>
                                          <p:attrName>ppt_x</p:attrName>
                                        </p:attrNameLst>
                                      </p:cBhvr>
                                      <p:tavLst>
                                        <p:tav tm="0">
                                          <p:val>
                                            <p:strVal val="#ppt_x"/>
                                          </p:val>
                                        </p:tav>
                                        <p:tav tm="100000">
                                          <p:val>
                                            <p:strVal val="#ppt_x"/>
                                          </p:val>
                                        </p:tav>
                                      </p:tavLst>
                                    </p:anim>
                                    <p:anim calcmode="lin" valueType="num">
                                      <p:cBhvr additive="base">
                                        <p:cTn id="12" dur="500" fill="hold"/>
                                        <p:tgtEl>
                                          <p:spTgt spid="10445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4451">
                                            <p:txEl>
                                              <p:pRg st="7" end="7"/>
                                            </p:txEl>
                                          </p:spTgt>
                                        </p:tgtEl>
                                        <p:attrNameLst>
                                          <p:attrName>style.visibility</p:attrName>
                                        </p:attrNameLst>
                                      </p:cBhvr>
                                      <p:to>
                                        <p:strVal val="visible"/>
                                      </p:to>
                                    </p:set>
                                    <p:anim calcmode="lin" valueType="num">
                                      <p:cBhvr additive="base">
                                        <p:cTn id="17" dur="500" fill="hold"/>
                                        <p:tgtEl>
                                          <p:spTgt spid="104451">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4451">
                                            <p:txEl>
                                              <p:pRg st="7" end="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4456"/>
                                        </p:tgtEl>
                                        <p:attrNameLst>
                                          <p:attrName>style.visibility</p:attrName>
                                        </p:attrNameLst>
                                      </p:cBhvr>
                                      <p:to>
                                        <p:strVal val="visible"/>
                                      </p:to>
                                    </p:set>
                                    <p:anim calcmode="lin" valueType="num">
                                      <p:cBhvr additive="base">
                                        <p:cTn id="21" dur="500" fill="hold"/>
                                        <p:tgtEl>
                                          <p:spTgt spid="104456"/>
                                        </p:tgtEl>
                                        <p:attrNameLst>
                                          <p:attrName>ppt_x</p:attrName>
                                        </p:attrNameLst>
                                      </p:cBhvr>
                                      <p:tavLst>
                                        <p:tav tm="0">
                                          <p:val>
                                            <p:strVal val="#ppt_x"/>
                                          </p:val>
                                        </p:tav>
                                        <p:tav tm="100000">
                                          <p:val>
                                            <p:strVal val="#ppt_x"/>
                                          </p:val>
                                        </p:tav>
                                      </p:tavLst>
                                    </p:anim>
                                    <p:anim calcmode="lin" valueType="num">
                                      <p:cBhvr additive="base">
                                        <p:cTn id="22" dur="500" fill="hold"/>
                                        <p:tgtEl>
                                          <p:spTgt spid="1044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noChangeArrowheads="1"/>
          </p:cNvSpPr>
          <p:nvPr>
            <p:ph type="body" idx="1"/>
          </p:nvPr>
        </p:nvSpPr>
        <p:spPr/>
        <p:txBody>
          <a:bodyPr>
            <a:normAutofit fontScale="92500" lnSpcReduction="20000"/>
          </a:bodyPr>
          <a:lstStyle/>
          <a:p>
            <a:r>
              <a:rPr lang="zh-CN" altLang="en-US" dirty="0" smtClean="0"/>
              <a:t>现在，将上式中的</a:t>
            </a:r>
            <a:r>
              <a:rPr lang="en-US" altLang="zh-CN" i="1" dirty="0" err="1">
                <a:solidFill>
                  <a:srgbClr val="0000FF"/>
                </a:solidFill>
              </a:rPr>
              <a:t>P</a:t>
            </a:r>
            <a:r>
              <a:rPr lang="en-US" altLang="zh-CN" i="1" baseline="-25000" dirty="0" err="1">
                <a:solidFill>
                  <a:srgbClr val="0000FF"/>
                </a:solidFill>
              </a:rPr>
              <a:t>e</a:t>
            </a:r>
            <a:r>
              <a:rPr lang="zh-CN" altLang="en-US" dirty="0">
                <a:solidFill>
                  <a:srgbClr val="0000FF"/>
                </a:solidFill>
              </a:rPr>
              <a:t>和</a:t>
            </a:r>
            <a:r>
              <a:rPr lang="en-US" altLang="zh-CN" i="1" dirty="0">
                <a:solidFill>
                  <a:srgbClr val="0000FF"/>
                </a:solidFill>
              </a:rPr>
              <a:t>d</a:t>
            </a:r>
            <a:r>
              <a:rPr lang="en-US" altLang="zh-CN" dirty="0">
                <a:solidFill>
                  <a:srgbClr val="0000FF"/>
                </a:solidFill>
              </a:rPr>
              <a:t>/</a:t>
            </a:r>
            <a:r>
              <a:rPr lang="en-US" altLang="zh-CN" dirty="0">
                <a:solidFill>
                  <a:srgbClr val="0000FF"/>
                </a:solidFill>
                <a:sym typeface="Symbol" pitchFamily="18" charset="2"/>
              </a:rPr>
              <a:t></a:t>
            </a:r>
            <a:r>
              <a:rPr lang="zh-CN" altLang="en-US" dirty="0"/>
              <a:t>的关系变换成</a:t>
            </a:r>
            <a:r>
              <a:rPr lang="en-US" altLang="zh-CN" i="1" dirty="0" err="1">
                <a:solidFill>
                  <a:srgbClr val="0000FF"/>
                </a:solidFill>
              </a:rPr>
              <a:t>P</a:t>
            </a:r>
            <a:r>
              <a:rPr lang="en-US" altLang="zh-CN" i="1" baseline="-25000" dirty="0" err="1">
                <a:solidFill>
                  <a:srgbClr val="0000FF"/>
                </a:solidFill>
              </a:rPr>
              <a:t>e</a:t>
            </a:r>
            <a:r>
              <a:rPr lang="zh-CN" altLang="en-US" dirty="0">
                <a:solidFill>
                  <a:srgbClr val="0000FF"/>
                </a:solidFill>
              </a:rPr>
              <a:t>和</a:t>
            </a:r>
            <a:r>
              <a:rPr lang="en-US" altLang="zh-CN" i="1" dirty="0">
                <a:solidFill>
                  <a:srgbClr val="0000FF"/>
                </a:solidFill>
              </a:rPr>
              <a:t>E/n</a:t>
            </a:r>
            <a:r>
              <a:rPr lang="en-US" altLang="zh-CN" baseline="-25000" dirty="0">
                <a:solidFill>
                  <a:srgbClr val="0000FF"/>
                </a:solidFill>
              </a:rPr>
              <a:t>0</a:t>
            </a:r>
            <a:r>
              <a:rPr lang="zh-CN" altLang="en-US" dirty="0" smtClean="0"/>
              <a:t>的关系。</a:t>
            </a:r>
            <a:endParaRPr lang="en-US" altLang="zh-CN" dirty="0" smtClean="0"/>
          </a:p>
          <a:p>
            <a:r>
              <a:rPr lang="zh-CN" altLang="en-US" dirty="0" smtClean="0"/>
              <a:t>已知在</a:t>
            </a:r>
            <a:r>
              <a:rPr lang="en-US" altLang="zh-CN" dirty="0" smtClean="0"/>
              <a:t>M </a:t>
            </a:r>
            <a:r>
              <a:rPr lang="zh-CN" altLang="en-US" dirty="0" smtClean="0"/>
              <a:t>进制基带多电平最佳传输系统中，发送码元的频谱形状由发送滤波器的特性决定：</a:t>
            </a:r>
          </a:p>
          <a:p>
            <a:pPr lvl="1"/>
            <a:endParaRPr lang="zh-CN" altLang="en-US" dirty="0" smtClean="0"/>
          </a:p>
          <a:p>
            <a:r>
              <a:rPr lang="zh-CN" altLang="en-US" dirty="0" smtClean="0"/>
              <a:t>发送码元多电平波形的最大值为</a:t>
            </a:r>
          </a:p>
          <a:p>
            <a:pPr lvl="1"/>
            <a:endParaRPr lang="zh-CN" altLang="en-US" dirty="0" smtClean="0"/>
          </a:p>
          <a:p>
            <a:r>
              <a:rPr lang="zh-CN" altLang="en-US" dirty="0" smtClean="0"/>
              <a:t>利用巴塞伐尔定理</a:t>
            </a:r>
          </a:p>
          <a:p>
            <a:pPr lvl="1"/>
            <a:endParaRPr lang="zh-CN" altLang="en-US" dirty="0" smtClean="0"/>
          </a:p>
          <a:p>
            <a:r>
              <a:rPr lang="zh-CN" altLang="en-US" dirty="0" smtClean="0"/>
              <a:t>计算码元能量时，设多电平码元的波形为</a:t>
            </a:r>
            <a:r>
              <a:rPr lang="en-US" altLang="zh-CN" i="1" dirty="0" smtClean="0"/>
              <a:t>Ax(t)</a:t>
            </a:r>
            <a:r>
              <a:rPr lang="zh-CN" altLang="en-US" dirty="0" smtClean="0"/>
              <a:t>，其中</a:t>
            </a:r>
            <a:r>
              <a:rPr lang="en-US" altLang="zh-CN" i="1" dirty="0" smtClean="0"/>
              <a:t>x(t)</a:t>
            </a:r>
            <a:r>
              <a:rPr lang="zh-CN" altLang="en-US" dirty="0" smtClean="0"/>
              <a:t>的最大值等于</a:t>
            </a:r>
            <a:r>
              <a:rPr lang="en-US" altLang="zh-CN" dirty="0" smtClean="0"/>
              <a:t>1</a:t>
            </a:r>
            <a:r>
              <a:rPr lang="zh-CN" altLang="en-US" dirty="0" smtClean="0"/>
              <a:t>，以及</a:t>
            </a:r>
            <a:endParaRPr lang="zh-CN" altLang="en-US" dirty="0"/>
          </a:p>
        </p:txBody>
      </p:sp>
      <p:sp>
        <p:nvSpPr>
          <p:cNvPr id="13" name="灯片编号占位符 5"/>
          <p:cNvSpPr>
            <a:spLocks noGrp="1"/>
          </p:cNvSpPr>
          <p:nvPr>
            <p:ph type="sldNum" sz="quarter" idx="12"/>
          </p:nvPr>
        </p:nvSpPr>
        <p:spPr/>
        <p:txBody>
          <a:bodyPr/>
          <a:lstStyle/>
          <a:p>
            <a:fld id="{10758F88-BCB8-4897-A4BF-C441278005F5}" type="slidenum">
              <a:rPr lang="en-US" altLang="zh-CN" smtClean="0"/>
              <a:pPr/>
              <a:t>92</a:t>
            </a:fld>
            <a:endParaRPr lang="en-US" altLang="zh-CN"/>
          </a:p>
        </p:txBody>
      </p:sp>
      <p:graphicFrame>
        <p:nvGraphicFramePr>
          <p:cNvPr id="105476" name="Object 4"/>
          <p:cNvGraphicFramePr>
            <a:graphicFrameLocks noChangeAspect="1"/>
          </p:cNvGraphicFramePr>
          <p:nvPr>
            <p:extLst>
              <p:ext uri="{D42A27DB-BD31-4B8C-83A1-F6EECF244321}">
                <p14:modId xmlns:p14="http://schemas.microsoft.com/office/powerpoint/2010/main" val="2389514672"/>
              </p:ext>
            </p:extLst>
          </p:nvPr>
        </p:nvGraphicFramePr>
        <p:xfrm>
          <a:off x="2915816" y="116632"/>
          <a:ext cx="2879725" cy="858838"/>
        </p:xfrm>
        <a:graphic>
          <a:graphicData uri="http://schemas.openxmlformats.org/presentationml/2006/ole">
            <mc:AlternateContent xmlns:mc="http://schemas.openxmlformats.org/markup-compatibility/2006">
              <mc:Choice xmlns:v="urn:schemas-microsoft-com:vml" Requires="v">
                <p:oleObj spid="_x0000_s240982" name="公式" r:id="rId3" imgW="1536700" imgH="457200" progId="Equation.3">
                  <p:embed/>
                </p:oleObj>
              </mc:Choice>
              <mc:Fallback>
                <p:oleObj name="公式" r:id="rId3" imgW="1536700" imgH="457200" progId="Equation.3">
                  <p:embed/>
                  <p:pic>
                    <p:nvPicPr>
                      <p:cNvPr id="0" name="Picture 2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116632"/>
                        <a:ext cx="2879725" cy="858838"/>
                      </a:xfrm>
                      <a:prstGeom prst="rect">
                        <a:avLst/>
                      </a:prstGeom>
                      <a:noFill/>
                      <a:ln>
                        <a:solidFill>
                          <a:srgbClr val="00CC00"/>
                        </a:solidFill>
                      </a:ln>
                      <a:extLst/>
                    </p:spPr>
                  </p:pic>
                </p:oleObj>
              </mc:Fallback>
            </mc:AlternateContent>
          </a:graphicData>
        </a:graphic>
      </p:graphicFrame>
      <p:sp>
        <p:nvSpPr>
          <p:cNvPr id="105478" name="Rectangle 6"/>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5477" name="Object 5"/>
          <p:cNvGraphicFramePr>
            <a:graphicFrameLocks noChangeAspect="1"/>
          </p:cNvGraphicFramePr>
          <p:nvPr/>
        </p:nvGraphicFramePr>
        <p:xfrm>
          <a:off x="3059832" y="2780928"/>
          <a:ext cx="2025650" cy="419100"/>
        </p:xfrm>
        <a:graphic>
          <a:graphicData uri="http://schemas.openxmlformats.org/presentationml/2006/ole">
            <mc:AlternateContent xmlns:mc="http://schemas.openxmlformats.org/markup-compatibility/2006">
              <mc:Choice xmlns:v="urn:schemas-microsoft-com:vml" Requires="v">
                <p:oleObj spid="_x0000_s240983" name="公式" r:id="rId5" imgW="1104900" imgH="228600" progId="Equation.3">
                  <p:embed/>
                </p:oleObj>
              </mc:Choice>
              <mc:Fallback>
                <p:oleObj name="公式" r:id="rId5" imgW="1104900" imgH="228600" progId="Equation.3">
                  <p:embed/>
                  <p:pic>
                    <p:nvPicPr>
                      <p:cNvPr id="0" name="Picture 2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832" y="2780928"/>
                        <a:ext cx="202565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480" name="Rectangle 8"/>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5479" name="Object 7"/>
          <p:cNvGraphicFramePr>
            <a:graphicFrameLocks noChangeAspect="1"/>
          </p:cNvGraphicFramePr>
          <p:nvPr/>
        </p:nvGraphicFramePr>
        <p:xfrm>
          <a:off x="2411760" y="3717032"/>
          <a:ext cx="3330575" cy="417513"/>
        </p:xfrm>
        <a:graphic>
          <a:graphicData uri="http://schemas.openxmlformats.org/presentationml/2006/ole">
            <mc:AlternateContent xmlns:mc="http://schemas.openxmlformats.org/markup-compatibility/2006">
              <mc:Choice xmlns:v="urn:schemas-microsoft-com:vml" Requires="v">
                <p:oleObj spid="_x0000_s240984" name="公式" r:id="rId7" imgW="1739900" imgH="215900" progId="Equation.3">
                  <p:embed/>
                </p:oleObj>
              </mc:Choice>
              <mc:Fallback>
                <p:oleObj name="公式" r:id="rId7" imgW="1739900" imgH="215900" progId="Equation.3">
                  <p:embed/>
                  <p:pic>
                    <p:nvPicPr>
                      <p:cNvPr id="0" name="Picture 2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760" y="3717032"/>
                        <a:ext cx="3330575" cy="41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482" name="Rectangle 10"/>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5481" name="Object 9"/>
          <p:cNvGraphicFramePr>
            <a:graphicFrameLocks noChangeAspect="1"/>
          </p:cNvGraphicFramePr>
          <p:nvPr>
            <p:extLst>
              <p:ext uri="{D42A27DB-BD31-4B8C-83A1-F6EECF244321}">
                <p14:modId xmlns:p14="http://schemas.microsoft.com/office/powerpoint/2010/main" val="3854837732"/>
              </p:ext>
            </p:extLst>
          </p:nvPr>
        </p:nvGraphicFramePr>
        <p:xfrm>
          <a:off x="3851920" y="4221088"/>
          <a:ext cx="3060700" cy="620712"/>
        </p:xfrm>
        <a:graphic>
          <a:graphicData uri="http://schemas.openxmlformats.org/presentationml/2006/ole">
            <mc:AlternateContent xmlns:mc="http://schemas.openxmlformats.org/markup-compatibility/2006">
              <mc:Choice xmlns:v="urn:schemas-microsoft-com:vml" Requires="v">
                <p:oleObj spid="_x0000_s240985" name="公式" r:id="rId9" imgW="1651000" imgH="330200" progId="Equation.3">
                  <p:embed/>
                </p:oleObj>
              </mc:Choice>
              <mc:Fallback>
                <p:oleObj name="公式" r:id="rId9" imgW="1651000" imgH="330200" progId="Equation.3">
                  <p:embed/>
                  <p:pic>
                    <p:nvPicPr>
                      <p:cNvPr id="0" name="Picture 24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1920" y="4221088"/>
                        <a:ext cx="3060700" cy="620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484" name="Rectangle 12"/>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5483" name="Object 11"/>
          <p:cNvGraphicFramePr>
            <a:graphicFrameLocks noChangeAspect="1"/>
          </p:cNvGraphicFramePr>
          <p:nvPr/>
        </p:nvGraphicFramePr>
        <p:xfrm>
          <a:off x="2123728" y="6093296"/>
          <a:ext cx="3841750" cy="423862"/>
        </p:xfrm>
        <a:graphic>
          <a:graphicData uri="http://schemas.openxmlformats.org/presentationml/2006/ole">
            <mc:AlternateContent xmlns:mc="http://schemas.openxmlformats.org/markup-compatibility/2006">
              <mc:Choice xmlns:v="urn:schemas-microsoft-com:vml" Requires="v">
                <p:oleObj spid="_x0000_s240986" name="公式" r:id="rId11" imgW="1981200" imgH="215900" progId="Equation.3">
                  <p:embed/>
                </p:oleObj>
              </mc:Choice>
              <mc:Fallback>
                <p:oleObj name="公式" r:id="rId11" imgW="1981200" imgH="215900" progId="Equation.3">
                  <p:embed/>
                  <p:pic>
                    <p:nvPicPr>
                      <p:cNvPr id="0" name="Picture 24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23728" y="6093296"/>
                        <a:ext cx="3841750" cy="423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5475">
                                            <p:txEl>
                                              <p:pRg st="1" end="1"/>
                                            </p:txEl>
                                          </p:spTgt>
                                        </p:tgtEl>
                                        <p:attrNameLst>
                                          <p:attrName>style.visibility</p:attrName>
                                        </p:attrNameLst>
                                      </p:cBhvr>
                                      <p:to>
                                        <p:strVal val="visible"/>
                                      </p:to>
                                    </p:set>
                                    <p:anim calcmode="lin" valueType="num">
                                      <p:cBhvr additive="base">
                                        <p:cTn id="7" dur="500" fill="hold"/>
                                        <p:tgtEl>
                                          <p:spTgt spid="10547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547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5477"/>
                                        </p:tgtEl>
                                        <p:attrNameLst>
                                          <p:attrName>style.visibility</p:attrName>
                                        </p:attrNameLst>
                                      </p:cBhvr>
                                      <p:to>
                                        <p:strVal val="visible"/>
                                      </p:to>
                                    </p:set>
                                    <p:anim calcmode="lin" valueType="num">
                                      <p:cBhvr additive="base">
                                        <p:cTn id="11" dur="500" fill="hold"/>
                                        <p:tgtEl>
                                          <p:spTgt spid="105477"/>
                                        </p:tgtEl>
                                        <p:attrNameLst>
                                          <p:attrName>ppt_x</p:attrName>
                                        </p:attrNameLst>
                                      </p:cBhvr>
                                      <p:tavLst>
                                        <p:tav tm="0">
                                          <p:val>
                                            <p:strVal val="#ppt_x"/>
                                          </p:val>
                                        </p:tav>
                                        <p:tav tm="100000">
                                          <p:val>
                                            <p:strVal val="#ppt_x"/>
                                          </p:val>
                                        </p:tav>
                                      </p:tavLst>
                                    </p:anim>
                                    <p:anim calcmode="lin" valueType="num">
                                      <p:cBhvr additive="base">
                                        <p:cTn id="12" dur="500" fill="hold"/>
                                        <p:tgtEl>
                                          <p:spTgt spid="10547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5475">
                                            <p:txEl>
                                              <p:pRg st="3" end="3"/>
                                            </p:txEl>
                                          </p:spTgt>
                                        </p:tgtEl>
                                        <p:attrNameLst>
                                          <p:attrName>style.visibility</p:attrName>
                                        </p:attrNameLst>
                                      </p:cBhvr>
                                      <p:to>
                                        <p:strVal val="visible"/>
                                      </p:to>
                                    </p:set>
                                    <p:anim calcmode="lin" valueType="num">
                                      <p:cBhvr additive="base">
                                        <p:cTn id="17" dur="500" fill="hold"/>
                                        <p:tgtEl>
                                          <p:spTgt spid="10547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5475">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5479"/>
                                        </p:tgtEl>
                                        <p:attrNameLst>
                                          <p:attrName>style.visibility</p:attrName>
                                        </p:attrNameLst>
                                      </p:cBhvr>
                                      <p:to>
                                        <p:strVal val="visible"/>
                                      </p:to>
                                    </p:set>
                                    <p:anim calcmode="lin" valueType="num">
                                      <p:cBhvr additive="base">
                                        <p:cTn id="21" dur="500" fill="hold"/>
                                        <p:tgtEl>
                                          <p:spTgt spid="105479"/>
                                        </p:tgtEl>
                                        <p:attrNameLst>
                                          <p:attrName>ppt_x</p:attrName>
                                        </p:attrNameLst>
                                      </p:cBhvr>
                                      <p:tavLst>
                                        <p:tav tm="0">
                                          <p:val>
                                            <p:strVal val="#ppt_x"/>
                                          </p:val>
                                        </p:tav>
                                        <p:tav tm="100000">
                                          <p:val>
                                            <p:strVal val="#ppt_x"/>
                                          </p:val>
                                        </p:tav>
                                      </p:tavLst>
                                    </p:anim>
                                    <p:anim calcmode="lin" valueType="num">
                                      <p:cBhvr additive="base">
                                        <p:cTn id="22" dur="500" fill="hold"/>
                                        <p:tgtEl>
                                          <p:spTgt spid="10547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5475">
                                            <p:txEl>
                                              <p:pRg st="5" end="5"/>
                                            </p:txEl>
                                          </p:spTgt>
                                        </p:tgtEl>
                                        <p:attrNameLst>
                                          <p:attrName>style.visibility</p:attrName>
                                        </p:attrNameLst>
                                      </p:cBhvr>
                                      <p:to>
                                        <p:strVal val="visible"/>
                                      </p:to>
                                    </p:set>
                                    <p:anim calcmode="lin" valueType="num">
                                      <p:cBhvr additive="base">
                                        <p:cTn id="27" dur="500" fill="hold"/>
                                        <p:tgtEl>
                                          <p:spTgt spid="10547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547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5481"/>
                                        </p:tgtEl>
                                        <p:attrNameLst>
                                          <p:attrName>style.visibility</p:attrName>
                                        </p:attrNameLst>
                                      </p:cBhvr>
                                      <p:to>
                                        <p:strVal val="visible"/>
                                      </p:to>
                                    </p:set>
                                    <p:anim calcmode="lin" valueType="num">
                                      <p:cBhvr additive="base">
                                        <p:cTn id="31" dur="500" fill="hold"/>
                                        <p:tgtEl>
                                          <p:spTgt spid="105481"/>
                                        </p:tgtEl>
                                        <p:attrNameLst>
                                          <p:attrName>ppt_x</p:attrName>
                                        </p:attrNameLst>
                                      </p:cBhvr>
                                      <p:tavLst>
                                        <p:tav tm="0">
                                          <p:val>
                                            <p:strVal val="#ppt_x"/>
                                          </p:val>
                                        </p:tav>
                                        <p:tav tm="100000">
                                          <p:val>
                                            <p:strVal val="#ppt_x"/>
                                          </p:val>
                                        </p:tav>
                                      </p:tavLst>
                                    </p:anim>
                                    <p:anim calcmode="lin" valueType="num">
                                      <p:cBhvr additive="base">
                                        <p:cTn id="32" dur="500" fill="hold"/>
                                        <p:tgtEl>
                                          <p:spTgt spid="10548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5475">
                                            <p:txEl>
                                              <p:pRg st="7" end="7"/>
                                            </p:txEl>
                                          </p:spTgt>
                                        </p:tgtEl>
                                        <p:attrNameLst>
                                          <p:attrName>style.visibility</p:attrName>
                                        </p:attrNameLst>
                                      </p:cBhvr>
                                      <p:to>
                                        <p:strVal val="visible"/>
                                      </p:to>
                                    </p:set>
                                    <p:anim calcmode="lin" valueType="num">
                                      <p:cBhvr additive="base">
                                        <p:cTn id="37" dur="500" fill="hold"/>
                                        <p:tgtEl>
                                          <p:spTgt spid="10547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5475">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05483"/>
                                        </p:tgtEl>
                                        <p:attrNameLst>
                                          <p:attrName>style.visibility</p:attrName>
                                        </p:attrNameLst>
                                      </p:cBhvr>
                                      <p:to>
                                        <p:strVal val="visible"/>
                                      </p:to>
                                    </p:set>
                                    <p:anim calcmode="lin" valueType="num">
                                      <p:cBhvr additive="base">
                                        <p:cTn id="41" dur="500" fill="hold"/>
                                        <p:tgtEl>
                                          <p:spTgt spid="105483"/>
                                        </p:tgtEl>
                                        <p:attrNameLst>
                                          <p:attrName>ppt_x</p:attrName>
                                        </p:attrNameLst>
                                      </p:cBhvr>
                                      <p:tavLst>
                                        <p:tav tm="0">
                                          <p:val>
                                            <p:strVal val="#ppt_x"/>
                                          </p:val>
                                        </p:tav>
                                        <p:tav tm="100000">
                                          <p:val>
                                            <p:strVal val="#ppt_x"/>
                                          </p:val>
                                        </p:tav>
                                      </p:tavLst>
                                    </p:anim>
                                    <p:anim calcmode="lin" valueType="num">
                                      <p:cBhvr additive="base">
                                        <p:cTn id="42" dur="500" fill="hold"/>
                                        <p:tgtEl>
                                          <p:spTgt spid="1054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endParaRPr lang="zh-CN" altLang="en-US" dirty="0"/>
          </a:p>
        </p:txBody>
      </p:sp>
      <p:sp>
        <p:nvSpPr>
          <p:cNvPr id="106499" name="Rectangle 3"/>
          <p:cNvSpPr>
            <a:spLocks noGrp="1" noChangeArrowheads="1"/>
          </p:cNvSpPr>
          <p:nvPr>
            <p:ph type="body" idx="1"/>
          </p:nvPr>
        </p:nvSpPr>
        <p:spPr/>
        <p:txBody>
          <a:bodyPr>
            <a:normAutofit/>
          </a:bodyPr>
          <a:lstStyle/>
          <a:p>
            <a:r>
              <a:rPr lang="zh-CN" altLang="en-US" dirty="0" smtClean="0"/>
              <a:t>则码元能量等于</a:t>
            </a:r>
          </a:p>
          <a:p>
            <a:pPr lvl="3"/>
            <a:endParaRPr lang="zh-CN" altLang="en-US" dirty="0" smtClean="0"/>
          </a:p>
          <a:p>
            <a:r>
              <a:rPr lang="zh-CN" altLang="en-US" dirty="0" smtClean="0"/>
              <a:t>则</a:t>
            </a:r>
            <a:r>
              <a:rPr lang="en-US" altLang="zh-CN" dirty="0" smtClean="0"/>
              <a:t>M </a:t>
            </a:r>
            <a:r>
              <a:rPr lang="zh-CN" altLang="en-US" dirty="0" smtClean="0"/>
              <a:t>进制等概率多电平码元，其平均码元能量</a:t>
            </a:r>
            <a:r>
              <a:rPr lang="en-US" altLang="zh-CN" dirty="0" smtClean="0"/>
              <a:t>E</a:t>
            </a:r>
            <a:r>
              <a:rPr lang="zh-CN" altLang="en-US" dirty="0" smtClean="0"/>
              <a:t>等于</a:t>
            </a:r>
          </a:p>
          <a:p>
            <a:pPr lvl="1"/>
            <a:endParaRPr lang="zh-CN" altLang="en-US" dirty="0" smtClean="0"/>
          </a:p>
          <a:p>
            <a:pPr lvl="1"/>
            <a:endParaRPr lang="zh-CN" altLang="en-US" dirty="0" smtClean="0"/>
          </a:p>
          <a:p>
            <a:r>
              <a:rPr lang="zh-CN" altLang="en-US" dirty="0" smtClean="0"/>
              <a:t>因此有</a:t>
            </a:r>
          </a:p>
          <a:p>
            <a:r>
              <a:rPr lang="zh-CN" altLang="en-US" dirty="0" smtClean="0"/>
              <a:t>于是得到误码率的最终表示式：</a:t>
            </a:r>
            <a:endParaRPr lang="zh-CN" altLang="en-US" dirty="0"/>
          </a:p>
        </p:txBody>
      </p:sp>
      <p:sp>
        <p:nvSpPr>
          <p:cNvPr id="11" name="灯片编号占位符 5"/>
          <p:cNvSpPr>
            <a:spLocks noGrp="1"/>
          </p:cNvSpPr>
          <p:nvPr>
            <p:ph type="sldNum" sz="quarter" idx="12"/>
          </p:nvPr>
        </p:nvSpPr>
        <p:spPr/>
        <p:txBody>
          <a:bodyPr/>
          <a:lstStyle/>
          <a:p>
            <a:fld id="{51005EC0-23CB-4AB7-9C2D-ECB85A8D1088}" type="slidenum">
              <a:rPr lang="en-US" altLang="zh-CN" smtClean="0"/>
              <a:pPr/>
              <a:t>93</a:t>
            </a:fld>
            <a:endParaRPr lang="en-US" altLang="zh-CN"/>
          </a:p>
        </p:txBody>
      </p:sp>
      <p:graphicFrame>
        <p:nvGraphicFramePr>
          <p:cNvPr id="106500" name="Object 4"/>
          <p:cNvGraphicFramePr>
            <a:graphicFrameLocks noChangeAspect="1"/>
          </p:cNvGraphicFramePr>
          <p:nvPr/>
        </p:nvGraphicFramePr>
        <p:xfrm>
          <a:off x="3491880" y="1196752"/>
          <a:ext cx="4275138" cy="633413"/>
        </p:xfrm>
        <a:graphic>
          <a:graphicData uri="http://schemas.openxmlformats.org/presentationml/2006/ole">
            <mc:AlternateContent xmlns:mc="http://schemas.openxmlformats.org/markup-compatibility/2006">
              <mc:Choice xmlns:v="urn:schemas-microsoft-com:vml" Requires="v">
                <p:oleObj spid="_x0000_s241938" name="公式" r:id="rId3" imgW="2247900" imgH="330200" progId="Equation.3">
                  <p:embed/>
                </p:oleObj>
              </mc:Choice>
              <mc:Fallback>
                <p:oleObj name="公式" r:id="rId3" imgW="2247900" imgH="330200" progId="Equation.3">
                  <p:embed/>
                  <p:pic>
                    <p:nvPicPr>
                      <p:cNvPr id="0" name="Picture 1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1196752"/>
                        <a:ext cx="4275138" cy="633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503" name="Rectangle 7"/>
          <p:cNvSpPr>
            <a:spLocks noChangeArrowheads="1"/>
          </p:cNvSpPr>
          <p:nvPr/>
        </p:nvSpPr>
        <p:spPr bwMode="auto">
          <a:xfrm>
            <a:off x="0" y="29956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6502" name="Object 6"/>
          <p:cNvGraphicFramePr>
            <a:graphicFrameLocks noChangeAspect="1"/>
          </p:cNvGraphicFramePr>
          <p:nvPr/>
        </p:nvGraphicFramePr>
        <p:xfrm>
          <a:off x="1619672" y="2708920"/>
          <a:ext cx="6300787" cy="1592263"/>
        </p:xfrm>
        <a:graphic>
          <a:graphicData uri="http://schemas.openxmlformats.org/presentationml/2006/ole">
            <mc:AlternateContent xmlns:mc="http://schemas.openxmlformats.org/markup-compatibility/2006">
              <mc:Choice xmlns:v="urn:schemas-microsoft-com:vml" Requires="v">
                <p:oleObj spid="_x0000_s241939" name="公式" r:id="rId5" imgW="3429000" imgH="863600" progId="Equation.3">
                  <p:embed/>
                </p:oleObj>
              </mc:Choice>
              <mc:Fallback>
                <p:oleObj name="公式" r:id="rId5" imgW="3429000" imgH="863600" progId="Equation.3">
                  <p:embed/>
                  <p:pic>
                    <p:nvPicPr>
                      <p:cNvPr id="0" name="Picture 1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672" y="2708920"/>
                        <a:ext cx="6300787" cy="1592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505" name="Rectangle 9"/>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6504" name="Object 8"/>
          <p:cNvGraphicFramePr>
            <a:graphicFrameLocks noChangeAspect="1"/>
          </p:cNvGraphicFramePr>
          <p:nvPr/>
        </p:nvGraphicFramePr>
        <p:xfrm>
          <a:off x="2051720" y="4221088"/>
          <a:ext cx="1530350" cy="738187"/>
        </p:xfrm>
        <a:graphic>
          <a:graphicData uri="http://schemas.openxmlformats.org/presentationml/2006/ole">
            <mc:AlternateContent xmlns:mc="http://schemas.openxmlformats.org/markup-compatibility/2006">
              <mc:Choice xmlns:v="urn:schemas-microsoft-com:vml" Requires="v">
                <p:oleObj spid="_x0000_s241940" name="公式" r:id="rId7" imgW="812447" imgH="393529" progId="Equation.3">
                  <p:embed/>
                </p:oleObj>
              </mc:Choice>
              <mc:Fallback>
                <p:oleObj name="公式" r:id="rId7" imgW="812447" imgH="393529" progId="Equation.3">
                  <p:embed/>
                  <p:pic>
                    <p:nvPicPr>
                      <p:cNvPr id="0" name="Picture 1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720" y="4221088"/>
                        <a:ext cx="1530350" cy="738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507" name="Rectangle 11"/>
          <p:cNvSpPr>
            <a:spLocks noChangeArrowheads="1"/>
          </p:cNvSpPr>
          <p:nvPr/>
        </p:nvSpPr>
        <p:spPr bwMode="auto">
          <a:xfrm>
            <a:off x="0" y="31480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6506" name="Object 10"/>
          <p:cNvGraphicFramePr>
            <a:graphicFrameLocks noChangeAspect="1"/>
          </p:cNvGraphicFramePr>
          <p:nvPr>
            <p:extLst>
              <p:ext uri="{D42A27DB-BD31-4B8C-83A1-F6EECF244321}">
                <p14:modId xmlns:p14="http://schemas.microsoft.com/office/powerpoint/2010/main" val="1655000149"/>
              </p:ext>
            </p:extLst>
          </p:nvPr>
        </p:nvGraphicFramePr>
        <p:xfrm>
          <a:off x="755576" y="5445224"/>
          <a:ext cx="6929438" cy="1063625"/>
        </p:xfrm>
        <a:graphic>
          <a:graphicData uri="http://schemas.openxmlformats.org/presentationml/2006/ole">
            <mc:AlternateContent xmlns:mc="http://schemas.openxmlformats.org/markup-compatibility/2006">
              <mc:Choice xmlns:v="urn:schemas-microsoft-com:vml" Requires="v">
                <p:oleObj spid="_x0000_s241941" name="公式" r:id="rId9" imgW="3530600" imgH="558800" progId="Equation.3">
                  <p:embed/>
                </p:oleObj>
              </mc:Choice>
              <mc:Fallback>
                <p:oleObj name="公式" r:id="rId9" imgW="3530600" imgH="558800" progId="Equation.3">
                  <p:embed/>
                  <p:pic>
                    <p:nvPicPr>
                      <p:cNvPr id="0" name="Picture 19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576" y="5445224"/>
                        <a:ext cx="6929438" cy="1063625"/>
                      </a:xfrm>
                      <a:prstGeom prst="rect">
                        <a:avLst/>
                      </a:prstGeom>
                      <a:noFill/>
                      <a:ln>
                        <a:solidFill>
                          <a:srgbClr val="00CC00"/>
                        </a:solidFill>
                      </a:ln>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6499">
                                            <p:txEl>
                                              <p:pRg st="2" end="2"/>
                                            </p:txEl>
                                          </p:spTgt>
                                        </p:tgtEl>
                                        <p:attrNameLst>
                                          <p:attrName>style.visibility</p:attrName>
                                        </p:attrNameLst>
                                      </p:cBhvr>
                                      <p:to>
                                        <p:strVal val="visible"/>
                                      </p:to>
                                    </p:set>
                                    <p:anim calcmode="lin" valueType="num">
                                      <p:cBhvr additive="base">
                                        <p:cTn id="7" dur="500" fill="hold"/>
                                        <p:tgtEl>
                                          <p:spTgt spid="10649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649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6502"/>
                                        </p:tgtEl>
                                        <p:attrNameLst>
                                          <p:attrName>style.visibility</p:attrName>
                                        </p:attrNameLst>
                                      </p:cBhvr>
                                      <p:to>
                                        <p:strVal val="visible"/>
                                      </p:to>
                                    </p:set>
                                    <p:anim calcmode="lin" valueType="num">
                                      <p:cBhvr additive="base">
                                        <p:cTn id="11" dur="500" fill="hold"/>
                                        <p:tgtEl>
                                          <p:spTgt spid="106502"/>
                                        </p:tgtEl>
                                        <p:attrNameLst>
                                          <p:attrName>ppt_x</p:attrName>
                                        </p:attrNameLst>
                                      </p:cBhvr>
                                      <p:tavLst>
                                        <p:tav tm="0">
                                          <p:val>
                                            <p:strVal val="#ppt_x"/>
                                          </p:val>
                                        </p:tav>
                                        <p:tav tm="100000">
                                          <p:val>
                                            <p:strVal val="#ppt_x"/>
                                          </p:val>
                                        </p:tav>
                                      </p:tavLst>
                                    </p:anim>
                                    <p:anim calcmode="lin" valueType="num">
                                      <p:cBhvr additive="base">
                                        <p:cTn id="12" dur="500" fill="hold"/>
                                        <p:tgtEl>
                                          <p:spTgt spid="10650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6499">
                                            <p:txEl>
                                              <p:pRg st="5" end="5"/>
                                            </p:txEl>
                                          </p:spTgt>
                                        </p:tgtEl>
                                        <p:attrNameLst>
                                          <p:attrName>style.visibility</p:attrName>
                                        </p:attrNameLst>
                                      </p:cBhvr>
                                      <p:to>
                                        <p:strVal val="visible"/>
                                      </p:to>
                                    </p:set>
                                    <p:anim calcmode="lin" valueType="num">
                                      <p:cBhvr additive="base">
                                        <p:cTn id="17" dur="500" fill="hold"/>
                                        <p:tgtEl>
                                          <p:spTgt spid="106499">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6499">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6504"/>
                                        </p:tgtEl>
                                        <p:attrNameLst>
                                          <p:attrName>style.visibility</p:attrName>
                                        </p:attrNameLst>
                                      </p:cBhvr>
                                      <p:to>
                                        <p:strVal val="visible"/>
                                      </p:to>
                                    </p:set>
                                    <p:anim calcmode="lin" valueType="num">
                                      <p:cBhvr additive="base">
                                        <p:cTn id="21" dur="500" fill="hold"/>
                                        <p:tgtEl>
                                          <p:spTgt spid="106504"/>
                                        </p:tgtEl>
                                        <p:attrNameLst>
                                          <p:attrName>ppt_x</p:attrName>
                                        </p:attrNameLst>
                                      </p:cBhvr>
                                      <p:tavLst>
                                        <p:tav tm="0">
                                          <p:val>
                                            <p:strVal val="#ppt_x"/>
                                          </p:val>
                                        </p:tav>
                                        <p:tav tm="100000">
                                          <p:val>
                                            <p:strVal val="#ppt_x"/>
                                          </p:val>
                                        </p:tav>
                                      </p:tavLst>
                                    </p:anim>
                                    <p:anim calcmode="lin" valueType="num">
                                      <p:cBhvr additive="base">
                                        <p:cTn id="22" dur="500" fill="hold"/>
                                        <p:tgtEl>
                                          <p:spTgt spid="10650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6499">
                                            <p:txEl>
                                              <p:pRg st="6" end="6"/>
                                            </p:txEl>
                                          </p:spTgt>
                                        </p:tgtEl>
                                        <p:attrNameLst>
                                          <p:attrName>style.visibility</p:attrName>
                                        </p:attrNameLst>
                                      </p:cBhvr>
                                      <p:to>
                                        <p:strVal val="visible"/>
                                      </p:to>
                                    </p:set>
                                    <p:anim calcmode="lin" valueType="num">
                                      <p:cBhvr additive="base">
                                        <p:cTn id="27" dur="500" fill="hold"/>
                                        <p:tgtEl>
                                          <p:spTgt spid="106499">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6499">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6506"/>
                                        </p:tgtEl>
                                        <p:attrNameLst>
                                          <p:attrName>style.visibility</p:attrName>
                                        </p:attrNameLst>
                                      </p:cBhvr>
                                      <p:to>
                                        <p:strVal val="visible"/>
                                      </p:to>
                                    </p:set>
                                    <p:anim calcmode="lin" valueType="num">
                                      <p:cBhvr additive="base">
                                        <p:cTn id="31" dur="500" fill="hold"/>
                                        <p:tgtEl>
                                          <p:spTgt spid="106506"/>
                                        </p:tgtEl>
                                        <p:attrNameLst>
                                          <p:attrName>ppt_x</p:attrName>
                                        </p:attrNameLst>
                                      </p:cBhvr>
                                      <p:tavLst>
                                        <p:tav tm="0">
                                          <p:val>
                                            <p:strVal val="#ppt_x"/>
                                          </p:val>
                                        </p:tav>
                                        <p:tav tm="100000">
                                          <p:val>
                                            <p:strVal val="#ppt_x"/>
                                          </p:val>
                                        </p:tav>
                                      </p:tavLst>
                                    </p:anim>
                                    <p:anim calcmode="lin" valueType="num">
                                      <p:cBhvr additive="base">
                                        <p:cTn id="32" dur="500" fill="hold"/>
                                        <p:tgtEl>
                                          <p:spTgt spid="1065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endParaRPr lang="zh-CN" altLang="en-US" dirty="0"/>
          </a:p>
        </p:txBody>
      </p:sp>
      <p:sp>
        <p:nvSpPr>
          <p:cNvPr id="107523" name="Rectangle 3"/>
          <p:cNvSpPr>
            <a:spLocks noGrp="1" noChangeArrowheads="1"/>
          </p:cNvSpPr>
          <p:nvPr>
            <p:ph type="body" idx="1"/>
          </p:nvPr>
        </p:nvSpPr>
        <p:spPr>
          <a:xfrm>
            <a:off x="539552" y="1196752"/>
            <a:ext cx="4421266" cy="5040560"/>
          </a:xfrm>
        </p:spPr>
        <p:txBody>
          <a:bodyPr>
            <a:normAutofit lnSpcReduction="10000"/>
          </a:bodyPr>
          <a:lstStyle/>
          <a:p>
            <a:r>
              <a:rPr lang="zh-CN" altLang="en-US" dirty="0" smtClean="0"/>
              <a:t>当</a:t>
            </a:r>
            <a:r>
              <a:rPr lang="en-US" altLang="zh-CN" dirty="0" smtClean="0"/>
              <a:t>M</a:t>
            </a:r>
            <a:r>
              <a:rPr lang="zh-CN" altLang="en-US" dirty="0" smtClean="0"/>
              <a:t>＝</a:t>
            </a:r>
            <a:r>
              <a:rPr lang="en-US" altLang="zh-CN" dirty="0" smtClean="0"/>
              <a:t>2</a:t>
            </a:r>
            <a:r>
              <a:rPr lang="zh-CN" altLang="en-US" dirty="0" smtClean="0"/>
              <a:t>时，</a:t>
            </a:r>
          </a:p>
          <a:p>
            <a:r>
              <a:rPr lang="zh-CN" altLang="en-US" dirty="0" smtClean="0"/>
              <a:t>上式是在理想信道中，消除码间串扰条件下，二进制双极性基带信号传输的最佳误码率。</a:t>
            </a:r>
          </a:p>
          <a:p>
            <a:r>
              <a:rPr lang="en-US" altLang="zh-CN" dirty="0" smtClean="0">
                <a:solidFill>
                  <a:srgbClr val="0000FF"/>
                </a:solidFill>
              </a:rPr>
              <a:t>M</a:t>
            </a:r>
            <a:r>
              <a:rPr lang="zh-CN" altLang="en-US" dirty="0" smtClean="0">
                <a:solidFill>
                  <a:srgbClr val="0000FF"/>
                </a:solidFill>
              </a:rPr>
              <a:t>进制多电平信号的误码率曲线</a:t>
            </a:r>
            <a:r>
              <a:rPr lang="zh-CN" altLang="en-US" dirty="0" smtClean="0"/>
              <a:t>：</a:t>
            </a:r>
          </a:p>
          <a:p>
            <a:r>
              <a:rPr lang="zh-CN" altLang="en-US" dirty="0" smtClean="0"/>
              <a:t>由图可见，当误码率较低时，为保持误码率不变，</a:t>
            </a:r>
            <a:r>
              <a:rPr lang="en-US" altLang="zh-CN" dirty="0" smtClean="0"/>
              <a:t>M</a:t>
            </a:r>
            <a:r>
              <a:rPr lang="zh-CN" altLang="en-US" dirty="0" smtClean="0"/>
              <a:t>值增大到</a:t>
            </a:r>
            <a:r>
              <a:rPr lang="en-US" altLang="zh-CN" dirty="0" smtClean="0"/>
              <a:t>2</a:t>
            </a:r>
            <a:r>
              <a:rPr lang="zh-CN" altLang="en-US" dirty="0" smtClean="0"/>
              <a:t>倍，信噪比大约需要增大</a:t>
            </a:r>
            <a:r>
              <a:rPr lang="en-US" altLang="zh-CN" dirty="0" smtClean="0"/>
              <a:t>7 dB</a:t>
            </a:r>
            <a:r>
              <a:rPr lang="zh-CN" altLang="en-US" dirty="0" smtClean="0"/>
              <a:t>。</a:t>
            </a:r>
            <a:endParaRPr lang="zh-CN" altLang="en-US" dirty="0"/>
          </a:p>
        </p:txBody>
      </p:sp>
      <p:sp>
        <p:nvSpPr>
          <p:cNvPr id="32" name="灯片编号占位符 5"/>
          <p:cNvSpPr>
            <a:spLocks noGrp="1"/>
          </p:cNvSpPr>
          <p:nvPr>
            <p:ph type="sldNum" sz="quarter" idx="12"/>
          </p:nvPr>
        </p:nvSpPr>
        <p:spPr/>
        <p:txBody>
          <a:bodyPr/>
          <a:lstStyle/>
          <a:p>
            <a:fld id="{8416340D-26E1-4157-A588-EB8735250A25}" type="slidenum">
              <a:rPr lang="en-US" altLang="zh-CN" smtClean="0"/>
              <a:pPr/>
              <a:t>94</a:t>
            </a:fld>
            <a:endParaRPr lang="en-US" altLang="zh-CN"/>
          </a:p>
        </p:txBody>
      </p:sp>
      <p:graphicFrame>
        <p:nvGraphicFramePr>
          <p:cNvPr id="107524" name="Object 4"/>
          <p:cNvGraphicFramePr>
            <a:graphicFrameLocks noChangeAspect="1"/>
          </p:cNvGraphicFramePr>
          <p:nvPr>
            <p:extLst>
              <p:ext uri="{D42A27DB-BD31-4B8C-83A1-F6EECF244321}">
                <p14:modId xmlns:p14="http://schemas.microsoft.com/office/powerpoint/2010/main" val="4159920492"/>
              </p:ext>
            </p:extLst>
          </p:nvPr>
        </p:nvGraphicFramePr>
        <p:xfrm>
          <a:off x="2771800" y="1052736"/>
          <a:ext cx="2295525" cy="741363"/>
        </p:xfrm>
        <a:graphic>
          <a:graphicData uri="http://schemas.openxmlformats.org/presentationml/2006/ole">
            <mc:AlternateContent xmlns:mc="http://schemas.openxmlformats.org/markup-compatibility/2006">
              <mc:Choice xmlns:v="urn:schemas-microsoft-com:vml" Requires="v">
                <p:oleObj spid="_x0000_s242758" name="公式" r:id="rId3" imgW="1205977" imgH="393529" progId="Equation.3">
                  <p:embed/>
                </p:oleObj>
              </mc:Choice>
              <mc:Fallback>
                <p:oleObj name="公式" r:id="rId3" imgW="1205977" imgH="393529" progId="Equation.3">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1052736"/>
                        <a:ext cx="2295525" cy="741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8"/>
          <p:cNvGrpSpPr>
            <a:grpSpLocks/>
          </p:cNvGrpSpPr>
          <p:nvPr/>
        </p:nvGrpSpPr>
        <p:grpSpPr bwMode="auto">
          <a:xfrm>
            <a:off x="4860032" y="1844824"/>
            <a:ext cx="3870325" cy="3473450"/>
            <a:chOff x="6330" y="6900"/>
            <a:chExt cx="3902" cy="4245"/>
          </a:xfrm>
        </p:grpSpPr>
        <p:grpSp>
          <p:nvGrpSpPr>
            <p:cNvPr id="3" name="Group 9"/>
            <p:cNvGrpSpPr>
              <a:grpSpLocks/>
            </p:cNvGrpSpPr>
            <p:nvPr/>
          </p:nvGrpSpPr>
          <p:grpSpPr bwMode="auto">
            <a:xfrm>
              <a:off x="6330" y="6900"/>
              <a:ext cx="3814" cy="4245"/>
              <a:chOff x="6238" y="6885"/>
              <a:chExt cx="3814" cy="4245"/>
            </a:xfrm>
          </p:grpSpPr>
          <p:pic>
            <p:nvPicPr>
              <p:cNvPr id="107530" name="Picture 10" descr="多电平误码率2"/>
              <p:cNvPicPr>
                <a:picLocks noChangeAspect="1" noChangeArrowheads="1"/>
              </p:cNvPicPr>
              <p:nvPr/>
            </p:nvPicPr>
            <p:blipFill>
              <a:blip r:embed="rId5" cstate="print"/>
              <a:srcRect/>
              <a:stretch>
                <a:fillRect/>
              </a:stretch>
            </p:blipFill>
            <p:spPr bwMode="auto">
              <a:xfrm>
                <a:off x="6348" y="6918"/>
                <a:ext cx="3704" cy="4185"/>
              </a:xfrm>
              <a:prstGeom prst="rect">
                <a:avLst/>
              </a:prstGeom>
              <a:noFill/>
              <a:ln w="9525">
                <a:noFill/>
                <a:miter lim="800000"/>
                <a:headEnd/>
                <a:tailEnd/>
              </a:ln>
            </p:spPr>
          </p:pic>
          <p:sp>
            <p:nvSpPr>
              <p:cNvPr id="107531" name="Text Box 11"/>
              <p:cNvSpPr txBox="1">
                <a:spLocks noChangeArrowheads="1"/>
              </p:cNvSpPr>
              <p:nvPr/>
            </p:nvSpPr>
            <p:spPr bwMode="auto">
              <a:xfrm>
                <a:off x="6238" y="8355"/>
                <a:ext cx="496" cy="495"/>
              </a:xfrm>
              <a:prstGeom prst="rect">
                <a:avLst/>
              </a:prstGeom>
              <a:noFill/>
              <a:ln w="9525">
                <a:noFill/>
                <a:miter lim="800000"/>
                <a:headEnd/>
                <a:tailEnd/>
              </a:ln>
            </p:spPr>
            <p:txBody>
              <a:bodyPr/>
              <a:lstStyle/>
              <a:p>
                <a:pPr algn="just"/>
                <a:r>
                  <a:rPr lang="en-US" altLang="zh-CN" i="1">
                    <a:latin typeface="Times New Roman" pitchFamily="18" charset="0"/>
                  </a:rPr>
                  <a:t>P</a:t>
                </a:r>
                <a:r>
                  <a:rPr lang="en-US" altLang="zh-CN" baseline="-25000">
                    <a:latin typeface="Times New Roman" pitchFamily="18" charset="0"/>
                  </a:rPr>
                  <a:t>e</a:t>
                </a:r>
                <a:endParaRPr lang="en-US" altLang="zh-CN" sz="3200"/>
              </a:p>
            </p:txBody>
          </p:sp>
          <p:grpSp>
            <p:nvGrpSpPr>
              <p:cNvPr id="4" name="Group 12"/>
              <p:cNvGrpSpPr>
                <a:grpSpLocks/>
              </p:cNvGrpSpPr>
              <p:nvPr/>
            </p:nvGrpSpPr>
            <p:grpSpPr bwMode="auto">
              <a:xfrm>
                <a:off x="6450" y="6885"/>
                <a:ext cx="812" cy="3825"/>
                <a:chOff x="6450" y="6885"/>
                <a:chExt cx="812" cy="3825"/>
              </a:xfrm>
            </p:grpSpPr>
            <p:sp>
              <p:nvSpPr>
                <p:cNvPr id="107533" name="Text Box 13"/>
                <p:cNvSpPr txBox="1">
                  <a:spLocks noChangeArrowheads="1"/>
                </p:cNvSpPr>
                <p:nvPr/>
              </p:nvSpPr>
              <p:spPr bwMode="auto">
                <a:xfrm>
                  <a:off x="6630" y="6885"/>
                  <a:ext cx="496" cy="495"/>
                </a:xfrm>
                <a:prstGeom prst="rect">
                  <a:avLst/>
                </a:prstGeom>
                <a:noFill/>
                <a:ln w="9525">
                  <a:noFill/>
                  <a:miter lim="800000"/>
                  <a:headEnd/>
                  <a:tailEnd/>
                </a:ln>
              </p:spPr>
              <p:txBody>
                <a:bodyPr/>
                <a:lstStyle/>
                <a:p>
                  <a:pPr algn="just"/>
                  <a:r>
                    <a:rPr lang="en-US" altLang="zh-CN">
                      <a:latin typeface="Times New Roman" pitchFamily="18" charset="0"/>
                    </a:rPr>
                    <a:t>1</a:t>
                  </a:r>
                  <a:endParaRPr lang="en-US" altLang="zh-CN" sz="3200"/>
                </a:p>
              </p:txBody>
            </p:sp>
            <p:sp>
              <p:nvSpPr>
                <p:cNvPr id="107534" name="Text Box 14"/>
                <p:cNvSpPr txBox="1">
                  <a:spLocks noChangeArrowheads="1"/>
                </p:cNvSpPr>
                <p:nvPr/>
              </p:nvSpPr>
              <p:spPr bwMode="auto">
                <a:xfrm>
                  <a:off x="6450" y="7485"/>
                  <a:ext cx="812" cy="495"/>
                </a:xfrm>
                <a:prstGeom prst="rect">
                  <a:avLst/>
                </a:prstGeom>
                <a:noFill/>
                <a:ln w="9525">
                  <a:noFill/>
                  <a:miter lim="800000"/>
                  <a:headEnd/>
                  <a:tailEnd/>
                </a:ln>
              </p:spPr>
              <p:txBody>
                <a:bodyPr/>
                <a:lstStyle/>
                <a:p>
                  <a:pPr algn="just"/>
                  <a:r>
                    <a:rPr lang="en-US" altLang="zh-CN">
                      <a:latin typeface="Times New Roman" pitchFamily="18" charset="0"/>
                    </a:rPr>
                    <a:t>10</a:t>
                  </a:r>
                  <a:r>
                    <a:rPr lang="en-US" altLang="zh-CN" baseline="30000">
                      <a:latin typeface="Times New Roman" pitchFamily="18" charset="0"/>
                    </a:rPr>
                    <a:t>-1</a:t>
                  </a:r>
                  <a:endParaRPr lang="en-US" altLang="zh-CN" sz="3200"/>
                </a:p>
              </p:txBody>
            </p:sp>
            <p:sp>
              <p:nvSpPr>
                <p:cNvPr id="107535" name="Text Box 15"/>
                <p:cNvSpPr txBox="1">
                  <a:spLocks noChangeArrowheads="1"/>
                </p:cNvSpPr>
                <p:nvPr/>
              </p:nvSpPr>
              <p:spPr bwMode="auto">
                <a:xfrm>
                  <a:off x="6450" y="8010"/>
                  <a:ext cx="812" cy="495"/>
                </a:xfrm>
                <a:prstGeom prst="rect">
                  <a:avLst/>
                </a:prstGeom>
                <a:noFill/>
                <a:ln w="9525">
                  <a:noFill/>
                  <a:miter lim="800000"/>
                  <a:headEnd/>
                  <a:tailEnd/>
                </a:ln>
              </p:spPr>
              <p:txBody>
                <a:bodyPr/>
                <a:lstStyle/>
                <a:p>
                  <a:pPr algn="just"/>
                  <a:r>
                    <a:rPr lang="en-US" altLang="zh-CN">
                      <a:latin typeface="Times New Roman" pitchFamily="18" charset="0"/>
                    </a:rPr>
                    <a:t>10</a:t>
                  </a:r>
                  <a:r>
                    <a:rPr lang="en-US" altLang="zh-CN" baseline="30000">
                      <a:latin typeface="Times New Roman" pitchFamily="18" charset="0"/>
                    </a:rPr>
                    <a:t>-2</a:t>
                  </a:r>
                  <a:endParaRPr lang="en-US" altLang="zh-CN" sz="3200"/>
                </a:p>
              </p:txBody>
            </p:sp>
            <p:sp>
              <p:nvSpPr>
                <p:cNvPr id="107536" name="Text Box 16"/>
                <p:cNvSpPr txBox="1">
                  <a:spLocks noChangeArrowheads="1"/>
                </p:cNvSpPr>
                <p:nvPr/>
              </p:nvSpPr>
              <p:spPr bwMode="auto">
                <a:xfrm>
                  <a:off x="6450" y="8580"/>
                  <a:ext cx="812" cy="495"/>
                </a:xfrm>
                <a:prstGeom prst="rect">
                  <a:avLst/>
                </a:prstGeom>
                <a:noFill/>
                <a:ln w="9525">
                  <a:noFill/>
                  <a:miter lim="800000"/>
                  <a:headEnd/>
                  <a:tailEnd/>
                </a:ln>
              </p:spPr>
              <p:txBody>
                <a:bodyPr/>
                <a:lstStyle/>
                <a:p>
                  <a:pPr algn="just"/>
                  <a:r>
                    <a:rPr lang="en-US" altLang="zh-CN">
                      <a:latin typeface="Times New Roman" pitchFamily="18" charset="0"/>
                    </a:rPr>
                    <a:t>10</a:t>
                  </a:r>
                  <a:r>
                    <a:rPr lang="en-US" altLang="zh-CN" baseline="30000">
                      <a:latin typeface="Times New Roman" pitchFamily="18" charset="0"/>
                    </a:rPr>
                    <a:t>-3</a:t>
                  </a:r>
                  <a:endParaRPr lang="en-US" altLang="zh-CN" sz="3200"/>
                </a:p>
              </p:txBody>
            </p:sp>
            <p:sp>
              <p:nvSpPr>
                <p:cNvPr id="107537" name="Text Box 17"/>
                <p:cNvSpPr txBox="1">
                  <a:spLocks noChangeArrowheads="1"/>
                </p:cNvSpPr>
                <p:nvPr/>
              </p:nvSpPr>
              <p:spPr bwMode="auto">
                <a:xfrm>
                  <a:off x="6450" y="9165"/>
                  <a:ext cx="812" cy="495"/>
                </a:xfrm>
                <a:prstGeom prst="rect">
                  <a:avLst/>
                </a:prstGeom>
                <a:noFill/>
                <a:ln w="9525">
                  <a:noFill/>
                  <a:miter lim="800000"/>
                  <a:headEnd/>
                  <a:tailEnd/>
                </a:ln>
              </p:spPr>
              <p:txBody>
                <a:bodyPr/>
                <a:lstStyle/>
                <a:p>
                  <a:pPr algn="just"/>
                  <a:r>
                    <a:rPr lang="en-US" altLang="zh-CN">
                      <a:latin typeface="Times New Roman" pitchFamily="18" charset="0"/>
                    </a:rPr>
                    <a:t>10</a:t>
                  </a:r>
                  <a:r>
                    <a:rPr lang="en-US" altLang="zh-CN" baseline="30000">
                      <a:latin typeface="Times New Roman" pitchFamily="18" charset="0"/>
                    </a:rPr>
                    <a:t>-4</a:t>
                  </a:r>
                  <a:endParaRPr lang="en-US" altLang="zh-CN" sz="3200"/>
                </a:p>
              </p:txBody>
            </p:sp>
            <p:sp>
              <p:nvSpPr>
                <p:cNvPr id="107538" name="Text Box 18"/>
                <p:cNvSpPr txBox="1">
                  <a:spLocks noChangeArrowheads="1"/>
                </p:cNvSpPr>
                <p:nvPr/>
              </p:nvSpPr>
              <p:spPr bwMode="auto">
                <a:xfrm>
                  <a:off x="6450" y="10215"/>
                  <a:ext cx="812" cy="495"/>
                </a:xfrm>
                <a:prstGeom prst="rect">
                  <a:avLst/>
                </a:prstGeom>
                <a:noFill/>
                <a:ln w="9525">
                  <a:noFill/>
                  <a:miter lim="800000"/>
                  <a:headEnd/>
                  <a:tailEnd/>
                </a:ln>
              </p:spPr>
              <p:txBody>
                <a:bodyPr/>
                <a:lstStyle/>
                <a:p>
                  <a:pPr algn="just"/>
                  <a:r>
                    <a:rPr lang="en-US" altLang="zh-CN">
                      <a:latin typeface="Times New Roman" pitchFamily="18" charset="0"/>
                    </a:rPr>
                    <a:t>10</a:t>
                  </a:r>
                  <a:r>
                    <a:rPr lang="en-US" altLang="zh-CN" baseline="30000">
                      <a:latin typeface="Times New Roman" pitchFamily="18" charset="0"/>
                    </a:rPr>
                    <a:t>-6</a:t>
                  </a:r>
                  <a:endParaRPr lang="en-US" altLang="zh-CN" sz="3200"/>
                </a:p>
              </p:txBody>
            </p:sp>
            <p:sp>
              <p:nvSpPr>
                <p:cNvPr id="107539" name="Text Box 19"/>
                <p:cNvSpPr txBox="1">
                  <a:spLocks noChangeArrowheads="1"/>
                </p:cNvSpPr>
                <p:nvPr/>
              </p:nvSpPr>
              <p:spPr bwMode="auto">
                <a:xfrm>
                  <a:off x="6450" y="9690"/>
                  <a:ext cx="812" cy="495"/>
                </a:xfrm>
                <a:prstGeom prst="rect">
                  <a:avLst/>
                </a:prstGeom>
                <a:noFill/>
                <a:ln w="9525">
                  <a:noFill/>
                  <a:miter lim="800000"/>
                  <a:headEnd/>
                  <a:tailEnd/>
                </a:ln>
              </p:spPr>
              <p:txBody>
                <a:bodyPr/>
                <a:lstStyle/>
                <a:p>
                  <a:pPr algn="just"/>
                  <a:r>
                    <a:rPr lang="en-US" altLang="zh-CN">
                      <a:latin typeface="Times New Roman" pitchFamily="18" charset="0"/>
                    </a:rPr>
                    <a:t>10</a:t>
                  </a:r>
                  <a:r>
                    <a:rPr lang="en-US" altLang="zh-CN" baseline="30000">
                      <a:latin typeface="Times New Roman" pitchFamily="18" charset="0"/>
                    </a:rPr>
                    <a:t>-5</a:t>
                  </a:r>
                  <a:endParaRPr lang="en-US" altLang="zh-CN" sz="3200"/>
                </a:p>
              </p:txBody>
            </p:sp>
          </p:grpSp>
          <p:sp>
            <p:nvSpPr>
              <p:cNvPr id="107540" name="Text Box 20"/>
              <p:cNvSpPr txBox="1">
                <a:spLocks noChangeArrowheads="1"/>
              </p:cNvSpPr>
              <p:nvPr/>
            </p:nvSpPr>
            <p:spPr bwMode="auto">
              <a:xfrm>
                <a:off x="8204" y="10635"/>
                <a:ext cx="1186" cy="495"/>
              </a:xfrm>
              <a:prstGeom prst="rect">
                <a:avLst/>
              </a:prstGeom>
              <a:noFill/>
              <a:ln w="9525">
                <a:noFill/>
                <a:miter lim="800000"/>
                <a:headEnd/>
                <a:tailEnd/>
              </a:ln>
            </p:spPr>
            <p:txBody>
              <a:bodyPr/>
              <a:lstStyle/>
              <a:p>
                <a:pPr algn="just"/>
                <a:r>
                  <a:rPr lang="en-US" altLang="zh-CN" i="1">
                    <a:latin typeface="Times New Roman" pitchFamily="18" charset="0"/>
                  </a:rPr>
                  <a:t>E/n</a:t>
                </a:r>
                <a:r>
                  <a:rPr lang="en-US" altLang="zh-CN" sz="1600" baseline="-25000">
                    <a:latin typeface="Times New Roman" pitchFamily="18" charset="0"/>
                  </a:rPr>
                  <a:t>0</a:t>
                </a:r>
                <a:r>
                  <a:rPr lang="en-US" altLang="zh-CN" sz="1600">
                    <a:latin typeface="Times New Roman" pitchFamily="18" charset="0"/>
                  </a:rPr>
                  <a:t> </a:t>
                </a:r>
                <a:r>
                  <a:rPr lang="en-US" altLang="zh-CN">
                    <a:latin typeface="Times New Roman" pitchFamily="18" charset="0"/>
                  </a:rPr>
                  <a:t>(dB)</a:t>
                </a:r>
                <a:endParaRPr lang="en-US" altLang="zh-CN" sz="3200"/>
              </a:p>
            </p:txBody>
          </p:sp>
          <p:grpSp>
            <p:nvGrpSpPr>
              <p:cNvPr id="5" name="Group 21"/>
              <p:cNvGrpSpPr>
                <a:grpSpLocks/>
              </p:cNvGrpSpPr>
              <p:nvPr/>
            </p:nvGrpSpPr>
            <p:grpSpPr bwMode="auto">
              <a:xfrm>
                <a:off x="7288" y="9210"/>
                <a:ext cx="2374" cy="495"/>
                <a:chOff x="7288" y="9210"/>
                <a:chExt cx="2374" cy="495"/>
              </a:xfrm>
            </p:grpSpPr>
            <p:sp>
              <p:nvSpPr>
                <p:cNvPr id="107542" name="Text Box 22"/>
                <p:cNvSpPr txBox="1">
                  <a:spLocks noChangeArrowheads="1"/>
                </p:cNvSpPr>
                <p:nvPr/>
              </p:nvSpPr>
              <p:spPr bwMode="auto">
                <a:xfrm>
                  <a:off x="7288" y="9210"/>
                  <a:ext cx="812" cy="495"/>
                </a:xfrm>
                <a:prstGeom prst="rect">
                  <a:avLst/>
                </a:prstGeom>
                <a:noFill/>
                <a:ln w="9525">
                  <a:noFill/>
                  <a:miter lim="800000"/>
                  <a:headEnd/>
                  <a:tailEnd/>
                </a:ln>
              </p:spPr>
              <p:txBody>
                <a:bodyPr/>
                <a:lstStyle/>
                <a:p>
                  <a:pPr algn="just"/>
                  <a:r>
                    <a:rPr lang="en-US" altLang="zh-CN" i="1">
                      <a:latin typeface="Times New Roman" pitchFamily="18" charset="0"/>
                    </a:rPr>
                    <a:t>M</a:t>
                  </a:r>
                  <a:r>
                    <a:rPr lang="en-US" altLang="zh-CN">
                      <a:latin typeface="Times New Roman" pitchFamily="18" charset="0"/>
                    </a:rPr>
                    <a:t>=2</a:t>
                  </a:r>
                  <a:endParaRPr lang="en-US" altLang="zh-CN" sz="3200"/>
                </a:p>
              </p:txBody>
            </p:sp>
            <p:sp>
              <p:nvSpPr>
                <p:cNvPr id="107543" name="Text Box 23"/>
                <p:cNvSpPr txBox="1">
                  <a:spLocks noChangeArrowheads="1"/>
                </p:cNvSpPr>
                <p:nvPr/>
              </p:nvSpPr>
              <p:spPr bwMode="auto">
                <a:xfrm>
                  <a:off x="8130" y="9210"/>
                  <a:ext cx="466" cy="495"/>
                </a:xfrm>
                <a:prstGeom prst="rect">
                  <a:avLst/>
                </a:prstGeom>
                <a:noFill/>
                <a:ln w="9525">
                  <a:noFill/>
                  <a:miter lim="800000"/>
                  <a:headEnd/>
                  <a:tailEnd/>
                </a:ln>
              </p:spPr>
              <p:txBody>
                <a:bodyPr/>
                <a:lstStyle/>
                <a:p>
                  <a:pPr algn="just"/>
                  <a:r>
                    <a:rPr lang="en-US" altLang="zh-CN">
                      <a:latin typeface="Times New Roman" pitchFamily="18" charset="0"/>
                    </a:rPr>
                    <a:t>4</a:t>
                  </a:r>
                  <a:endParaRPr lang="en-US" altLang="zh-CN" sz="3200"/>
                </a:p>
              </p:txBody>
            </p:sp>
            <p:sp>
              <p:nvSpPr>
                <p:cNvPr id="107544" name="Text Box 24"/>
                <p:cNvSpPr txBox="1">
                  <a:spLocks noChangeArrowheads="1"/>
                </p:cNvSpPr>
                <p:nvPr/>
              </p:nvSpPr>
              <p:spPr bwMode="auto">
                <a:xfrm>
                  <a:off x="8670" y="9210"/>
                  <a:ext cx="466" cy="495"/>
                </a:xfrm>
                <a:prstGeom prst="rect">
                  <a:avLst/>
                </a:prstGeom>
                <a:noFill/>
                <a:ln w="9525">
                  <a:noFill/>
                  <a:miter lim="800000"/>
                  <a:headEnd/>
                  <a:tailEnd/>
                </a:ln>
              </p:spPr>
              <p:txBody>
                <a:bodyPr/>
                <a:lstStyle/>
                <a:p>
                  <a:pPr algn="just"/>
                  <a:r>
                    <a:rPr lang="en-US" altLang="zh-CN">
                      <a:latin typeface="Times New Roman" pitchFamily="18" charset="0"/>
                    </a:rPr>
                    <a:t>8</a:t>
                  </a:r>
                  <a:endParaRPr lang="en-US" altLang="zh-CN" sz="3200"/>
                </a:p>
              </p:txBody>
            </p:sp>
            <p:sp>
              <p:nvSpPr>
                <p:cNvPr id="107545" name="Text Box 25"/>
                <p:cNvSpPr txBox="1">
                  <a:spLocks noChangeArrowheads="1"/>
                </p:cNvSpPr>
                <p:nvPr/>
              </p:nvSpPr>
              <p:spPr bwMode="auto">
                <a:xfrm>
                  <a:off x="9090" y="9210"/>
                  <a:ext cx="572" cy="495"/>
                </a:xfrm>
                <a:prstGeom prst="rect">
                  <a:avLst/>
                </a:prstGeom>
                <a:noFill/>
                <a:ln w="9525">
                  <a:noFill/>
                  <a:miter lim="800000"/>
                  <a:headEnd/>
                  <a:tailEnd/>
                </a:ln>
              </p:spPr>
              <p:txBody>
                <a:bodyPr/>
                <a:lstStyle/>
                <a:p>
                  <a:pPr algn="just"/>
                  <a:r>
                    <a:rPr lang="en-US" altLang="zh-CN">
                      <a:latin typeface="Times New Roman" pitchFamily="18" charset="0"/>
                    </a:rPr>
                    <a:t>16</a:t>
                  </a:r>
                  <a:endParaRPr lang="en-US" altLang="zh-CN" sz="3200"/>
                </a:p>
              </p:txBody>
            </p:sp>
          </p:grpSp>
        </p:grpSp>
        <p:grpSp>
          <p:nvGrpSpPr>
            <p:cNvPr id="6" name="Group 26"/>
            <p:cNvGrpSpPr>
              <a:grpSpLocks/>
            </p:cNvGrpSpPr>
            <p:nvPr/>
          </p:nvGrpSpPr>
          <p:grpSpPr bwMode="auto">
            <a:xfrm>
              <a:off x="6854" y="10362"/>
              <a:ext cx="3378" cy="495"/>
              <a:chOff x="6780" y="10320"/>
              <a:chExt cx="3378" cy="495"/>
            </a:xfrm>
          </p:grpSpPr>
          <p:sp>
            <p:nvSpPr>
              <p:cNvPr id="107547" name="Text Box 27"/>
              <p:cNvSpPr txBox="1">
                <a:spLocks noChangeArrowheads="1"/>
              </p:cNvSpPr>
              <p:nvPr/>
            </p:nvSpPr>
            <p:spPr bwMode="auto">
              <a:xfrm>
                <a:off x="6780" y="10320"/>
                <a:ext cx="482" cy="495"/>
              </a:xfrm>
              <a:prstGeom prst="rect">
                <a:avLst/>
              </a:prstGeom>
              <a:noFill/>
              <a:ln w="9525">
                <a:noFill/>
                <a:miter lim="800000"/>
                <a:headEnd/>
                <a:tailEnd/>
              </a:ln>
            </p:spPr>
            <p:txBody>
              <a:bodyPr/>
              <a:lstStyle/>
              <a:p>
                <a:pPr algn="just"/>
                <a:r>
                  <a:rPr lang="en-US" altLang="zh-CN">
                    <a:latin typeface="Times New Roman" pitchFamily="18" charset="0"/>
                  </a:rPr>
                  <a:t>0</a:t>
                </a:r>
                <a:endParaRPr lang="en-US" altLang="zh-CN" sz="3200"/>
              </a:p>
            </p:txBody>
          </p:sp>
          <p:sp>
            <p:nvSpPr>
              <p:cNvPr id="107548" name="Text Box 28"/>
              <p:cNvSpPr txBox="1">
                <a:spLocks noChangeArrowheads="1"/>
              </p:cNvSpPr>
              <p:nvPr/>
            </p:nvSpPr>
            <p:spPr bwMode="auto">
              <a:xfrm>
                <a:off x="7200" y="10320"/>
                <a:ext cx="482" cy="495"/>
              </a:xfrm>
              <a:prstGeom prst="rect">
                <a:avLst/>
              </a:prstGeom>
              <a:noFill/>
              <a:ln w="9525">
                <a:noFill/>
                <a:miter lim="800000"/>
                <a:headEnd/>
                <a:tailEnd/>
              </a:ln>
            </p:spPr>
            <p:txBody>
              <a:bodyPr/>
              <a:lstStyle/>
              <a:p>
                <a:pPr algn="just"/>
                <a:r>
                  <a:rPr lang="en-US" altLang="zh-CN">
                    <a:latin typeface="Times New Roman" pitchFamily="18" charset="0"/>
                  </a:rPr>
                  <a:t>5</a:t>
                </a:r>
                <a:endParaRPr lang="en-US" altLang="zh-CN" sz="3200"/>
              </a:p>
            </p:txBody>
          </p:sp>
          <p:sp>
            <p:nvSpPr>
              <p:cNvPr id="107549" name="Text Box 29"/>
              <p:cNvSpPr txBox="1">
                <a:spLocks noChangeArrowheads="1"/>
              </p:cNvSpPr>
              <p:nvPr/>
            </p:nvSpPr>
            <p:spPr bwMode="auto">
              <a:xfrm>
                <a:off x="7560" y="10320"/>
                <a:ext cx="648" cy="495"/>
              </a:xfrm>
              <a:prstGeom prst="rect">
                <a:avLst/>
              </a:prstGeom>
              <a:noFill/>
              <a:ln w="9525">
                <a:noFill/>
                <a:miter lim="800000"/>
                <a:headEnd/>
                <a:tailEnd/>
              </a:ln>
            </p:spPr>
            <p:txBody>
              <a:bodyPr/>
              <a:lstStyle/>
              <a:p>
                <a:pPr algn="just"/>
                <a:r>
                  <a:rPr lang="en-US" altLang="zh-CN">
                    <a:latin typeface="Times New Roman" pitchFamily="18" charset="0"/>
                  </a:rPr>
                  <a:t>10</a:t>
                </a:r>
                <a:endParaRPr lang="en-US" altLang="zh-CN" sz="3200"/>
              </a:p>
            </p:txBody>
          </p:sp>
          <p:sp>
            <p:nvSpPr>
              <p:cNvPr id="107550" name="Text Box 30"/>
              <p:cNvSpPr txBox="1">
                <a:spLocks noChangeArrowheads="1"/>
              </p:cNvSpPr>
              <p:nvPr/>
            </p:nvSpPr>
            <p:spPr bwMode="auto">
              <a:xfrm>
                <a:off x="7996" y="10320"/>
                <a:ext cx="708" cy="495"/>
              </a:xfrm>
              <a:prstGeom prst="rect">
                <a:avLst/>
              </a:prstGeom>
              <a:noFill/>
              <a:ln w="9525">
                <a:noFill/>
                <a:miter lim="800000"/>
                <a:headEnd/>
                <a:tailEnd/>
              </a:ln>
            </p:spPr>
            <p:txBody>
              <a:bodyPr/>
              <a:lstStyle/>
              <a:p>
                <a:pPr algn="just"/>
                <a:r>
                  <a:rPr lang="en-US" altLang="zh-CN">
                    <a:latin typeface="Times New Roman" pitchFamily="18" charset="0"/>
                  </a:rPr>
                  <a:t>15</a:t>
                </a:r>
                <a:endParaRPr lang="en-US" altLang="zh-CN" sz="3200"/>
              </a:p>
            </p:txBody>
          </p:sp>
          <p:sp>
            <p:nvSpPr>
              <p:cNvPr id="107551" name="Text Box 31"/>
              <p:cNvSpPr txBox="1">
                <a:spLocks noChangeArrowheads="1"/>
              </p:cNvSpPr>
              <p:nvPr/>
            </p:nvSpPr>
            <p:spPr bwMode="auto">
              <a:xfrm>
                <a:off x="8386" y="10320"/>
                <a:ext cx="572" cy="495"/>
              </a:xfrm>
              <a:prstGeom prst="rect">
                <a:avLst/>
              </a:prstGeom>
              <a:noFill/>
              <a:ln w="9525">
                <a:noFill/>
                <a:miter lim="800000"/>
                <a:headEnd/>
                <a:tailEnd/>
              </a:ln>
            </p:spPr>
            <p:txBody>
              <a:bodyPr/>
              <a:lstStyle/>
              <a:p>
                <a:pPr algn="just"/>
                <a:r>
                  <a:rPr lang="en-US" altLang="zh-CN">
                    <a:latin typeface="Times New Roman" pitchFamily="18" charset="0"/>
                  </a:rPr>
                  <a:t>20</a:t>
                </a:r>
                <a:endParaRPr lang="en-US" altLang="zh-CN" sz="3200"/>
              </a:p>
            </p:txBody>
          </p:sp>
          <p:sp>
            <p:nvSpPr>
              <p:cNvPr id="107552" name="Text Box 32"/>
              <p:cNvSpPr txBox="1">
                <a:spLocks noChangeArrowheads="1"/>
              </p:cNvSpPr>
              <p:nvPr/>
            </p:nvSpPr>
            <p:spPr bwMode="auto">
              <a:xfrm>
                <a:off x="8820" y="10320"/>
                <a:ext cx="588" cy="495"/>
              </a:xfrm>
              <a:prstGeom prst="rect">
                <a:avLst/>
              </a:prstGeom>
              <a:noFill/>
              <a:ln w="9525">
                <a:noFill/>
                <a:miter lim="800000"/>
                <a:headEnd/>
                <a:tailEnd/>
              </a:ln>
            </p:spPr>
            <p:txBody>
              <a:bodyPr/>
              <a:lstStyle/>
              <a:p>
                <a:pPr algn="just"/>
                <a:r>
                  <a:rPr lang="en-US" altLang="zh-CN">
                    <a:latin typeface="Times New Roman" pitchFamily="18" charset="0"/>
                  </a:rPr>
                  <a:t>25</a:t>
                </a:r>
                <a:endParaRPr lang="en-US" altLang="zh-CN" sz="3200"/>
              </a:p>
            </p:txBody>
          </p:sp>
          <p:sp>
            <p:nvSpPr>
              <p:cNvPr id="107553" name="Text Box 33"/>
              <p:cNvSpPr txBox="1">
                <a:spLocks noChangeArrowheads="1"/>
              </p:cNvSpPr>
              <p:nvPr/>
            </p:nvSpPr>
            <p:spPr bwMode="auto">
              <a:xfrm>
                <a:off x="9224" y="10320"/>
                <a:ext cx="588" cy="495"/>
              </a:xfrm>
              <a:prstGeom prst="rect">
                <a:avLst/>
              </a:prstGeom>
              <a:noFill/>
              <a:ln w="9525">
                <a:noFill/>
                <a:miter lim="800000"/>
                <a:headEnd/>
                <a:tailEnd/>
              </a:ln>
            </p:spPr>
            <p:txBody>
              <a:bodyPr/>
              <a:lstStyle/>
              <a:p>
                <a:pPr algn="just"/>
                <a:r>
                  <a:rPr lang="en-US" altLang="zh-CN">
                    <a:latin typeface="Times New Roman" pitchFamily="18" charset="0"/>
                  </a:rPr>
                  <a:t>30</a:t>
                </a:r>
                <a:endParaRPr lang="en-US" altLang="zh-CN" sz="3200"/>
              </a:p>
            </p:txBody>
          </p:sp>
          <p:sp>
            <p:nvSpPr>
              <p:cNvPr id="107554" name="Text Box 34"/>
              <p:cNvSpPr txBox="1">
                <a:spLocks noChangeArrowheads="1"/>
              </p:cNvSpPr>
              <p:nvPr/>
            </p:nvSpPr>
            <p:spPr bwMode="auto">
              <a:xfrm>
                <a:off x="9632" y="10320"/>
                <a:ext cx="526" cy="495"/>
              </a:xfrm>
              <a:prstGeom prst="rect">
                <a:avLst/>
              </a:prstGeom>
              <a:noFill/>
              <a:ln w="9525">
                <a:noFill/>
                <a:miter lim="800000"/>
                <a:headEnd/>
                <a:tailEnd/>
              </a:ln>
            </p:spPr>
            <p:txBody>
              <a:bodyPr/>
              <a:lstStyle/>
              <a:p>
                <a:pPr algn="just"/>
                <a:r>
                  <a:rPr lang="en-US" altLang="zh-CN">
                    <a:latin typeface="Times New Roman" pitchFamily="18" charset="0"/>
                  </a:rPr>
                  <a:t>35</a:t>
                </a:r>
                <a:endParaRPr lang="en-US" altLang="zh-CN" sz="3200"/>
              </a:p>
            </p:txBody>
          </p:sp>
        </p:gr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7523">
                                            <p:txEl>
                                              <p:pRg st="1" end="1"/>
                                            </p:txEl>
                                          </p:spTgt>
                                        </p:tgtEl>
                                        <p:attrNameLst>
                                          <p:attrName>style.visibility</p:attrName>
                                        </p:attrNameLst>
                                      </p:cBhvr>
                                      <p:to>
                                        <p:strVal val="visible"/>
                                      </p:to>
                                    </p:set>
                                    <p:anim calcmode="lin" valueType="num">
                                      <p:cBhvr additive="base">
                                        <p:cTn id="7" dur="500" fill="hold"/>
                                        <p:tgtEl>
                                          <p:spTgt spid="1075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75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7523">
                                            <p:txEl>
                                              <p:pRg st="2" end="2"/>
                                            </p:txEl>
                                          </p:spTgt>
                                        </p:tgtEl>
                                        <p:attrNameLst>
                                          <p:attrName>style.visibility</p:attrName>
                                        </p:attrNameLst>
                                      </p:cBhvr>
                                      <p:to>
                                        <p:strVal val="visible"/>
                                      </p:to>
                                    </p:set>
                                    <p:anim calcmode="lin" valueType="num">
                                      <p:cBhvr additive="base">
                                        <p:cTn id="13" dur="500" fill="hold"/>
                                        <p:tgtEl>
                                          <p:spTgt spid="1075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752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7523">
                                            <p:txEl>
                                              <p:pRg st="3" end="3"/>
                                            </p:txEl>
                                          </p:spTgt>
                                        </p:tgtEl>
                                        <p:attrNameLst>
                                          <p:attrName>style.visibility</p:attrName>
                                        </p:attrNameLst>
                                      </p:cBhvr>
                                      <p:to>
                                        <p:strVal val="visible"/>
                                      </p:to>
                                    </p:set>
                                    <p:anim calcmode="lin" valueType="num">
                                      <p:cBhvr additive="base">
                                        <p:cTn id="23" dur="500" fill="hold"/>
                                        <p:tgtEl>
                                          <p:spTgt spid="10752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75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zh-CN" dirty="0">
                <a:solidFill>
                  <a:srgbClr val="0000FF"/>
                </a:solidFill>
              </a:rPr>
              <a:t>10.9.2 </a:t>
            </a:r>
            <a:r>
              <a:rPr lang="zh-CN" altLang="en-US" dirty="0">
                <a:solidFill>
                  <a:srgbClr val="0000FF"/>
                </a:solidFill>
              </a:rPr>
              <a:t>非理想信道的最佳基带传输系统</a:t>
            </a:r>
          </a:p>
        </p:txBody>
      </p:sp>
      <p:sp>
        <p:nvSpPr>
          <p:cNvPr id="108547" name="Rectangle 3"/>
          <p:cNvSpPr>
            <a:spLocks noGrp="1" noChangeArrowheads="1"/>
          </p:cNvSpPr>
          <p:nvPr>
            <p:ph type="body" idx="1"/>
          </p:nvPr>
        </p:nvSpPr>
        <p:spPr>
          <a:xfrm>
            <a:off x="539552" y="1196752"/>
            <a:ext cx="8064896" cy="5256584"/>
          </a:xfrm>
        </p:spPr>
        <p:txBody>
          <a:bodyPr>
            <a:normAutofit/>
          </a:bodyPr>
          <a:lstStyle/>
          <a:p>
            <a:r>
              <a:rPr lang="zh-CN" altLang="en-US" dirty="0" smtClean="0">
                <a:solidFill>
                  <a:srgbClr val="0000FF"/>
                </a:solidFill>
              </a:rPr>
              <a:t>最佳传输条件</a:t>
            </a:r>
          </a:p>
          <a:p>
            <a:pPr lvl="1"/>
            <a:r>
              <a:rPr lang="zh-CN" altLang="en-US" dirty="0" smtClean="0"/>
              <a:t>接收信号码元频谱等于</a:t>
            </a:r>
            <a:r>
              <a:rPr lang="en-US" altLang="zh-CN" i="1" dirty="0">
                <a:solidFill>
                  <a:srgbClr val="FF0000"/>
                </a:solidFill>
              </a:rPr>
              <a:t>G</a:t>
            </a:r>
            <a:r>
              <a:rPr lang="en-US" altLang="zh-CN" i="1" baseline="-25000" dirty="0">
                <a:solidFill>
                  <a:srgbClr val="FF0000"/>
                </a:solidFill>
              </a:rPr>
              <a:t>T</a:t>
            </a:r>
            <a:r>
              <a:rPr lang="en-US" altLang="zh-CN" dirty="0">
                <a:solidFill>
                  <a:srgbClr val="FF0000"/>
                </a:solidFill>
              </a:rPr>
              <a:t>(</a:t>
            </a:r>
            <a:r>
              <a:rPr lang="en-US" altLang="zh-CN" i="1" dirty="0">
                <a:solidFill>
                  <a:srgbClr val="FF0000"/>
                </a:solidFill>
              </a:rPr>
              <a:t>f</a:t>
            </a:r>
            <a:r>
              <a:rPr lang="en-US" altLang="zh-CN" dirty="0">
                <a:solidFill>
                  <a:srgbClr val="FF0000"/>
                </a:solidFill>
              </a:rPr>
              <a:t>)</a:t>
            </a:r>
            <a:r>
              <a:rPr lang="en-US" altLang="zh-CN" dirty="0">
                <a:solidFill>
                  <a:srgbClr val="FF0000"/>
                </a:solidFill>
                <a:sym typeface="Symbol" pitchFamily="18" charset="2"/>
              </a:rPr>
              <a:t></a:t>
            </a:r>
            <a:r>
              <a:rPr lang="en-US" altLang="zh-CN" i="1" dirty="0">
                <a:solidFill>
                  <a:srgbClr val="FF0000"/>
                </a:solidFill>
              </a:rPr>
              <a:t>C</a:t>
            </a:r>
            <a:r>
              <a:rPr lang="en-US" altLang="zh-CN" dirty="0">
                <a:solidFill>
                  <a:srgbClr val="FF0000"/>
                </a:solidFill>
              </a:rPr>
              <a:t>(</a:t>
            </a:r>
            <a:r>
              <a:rPr lang="en-US" altLang="zh-CN" i="1" dirty="0">
                <a:solidFill>
                  <a:srgbClr val="FF0000"/>
                </a:solidFill>
              </a:rPr>
              <a:t>f</a:t>
            </a:r>
            <a:r>
              <a:rPr lang="en-US" altLang="zh-CN" dirty="0">
                <a:solidFill>
                  <a:srgbClr val="FF0000"/>
                </a:solidFill>
              </a:rPr>
              <a:t>)</a:t>
            </a:r>
            <a:r>
              <a:rPr lang="zh-CN" altLang="en-US" dirty="0"/>
              <a:t>。为了使高斯白噪声条件下的接收误码率最小，在接收端可以采用一个匹配滤波器。为使此匹配滤波器的传输函数</a:t>
            </a:r>
            <a:r>
              <a:rPr lang="en-US" altLang="zh-CN" i="1" dirty="0"/>
              <a:t>G</a:t>
            </a:r>
            <a:r>
              <a:rPr lang="en-US" altLang="zh-CN" i="1" baseline="-25000" dirty="0"/>
              <a:t>R</a:t>
            </a:r>
            <a:r>
              <a:rPr lang="en-US" altLang="zh-CN" dirty="0">
                <a:sym typeface="Symbol" pitchFamily="18" charset="2"/>
              </a:rPr>
              <a:t></a:t>
            </a:r>
            <a:r>
              <a:rPr lang="en-US" altLang="zh-CN" dirty="0"/>
              <a:t>(</a:t>
            </a:r>
            <a:r>
              <a:rPr lang="en-US" altLang="zh-CN" i="1" dirty="0"/>
              <a:t>f</a:t>
            </a:r>
            <a:r>
              <a:rPr lang="en-US" altLang="zh-CN" dirty="0"/>
              <a:t>)</a:t>
            </a:r>
            <a:r>
              <a:rPr lang="zh-CN" altLang="en-US" dirty="0"/>
              <a:t>和接收信号码元的频谱匹配，要求</a:t>
            </a:r>
          </a:p>
          <a:p>
            <a:pPr lvl="1"/>
            <a:r>
              <a:rPr lang="zh-CN" altLang="en-US" dirty="0"/>
              <a:t>			</a:t>
            </a:r>
            <a:r>
              <a:rPr lang="en-US" altLang="zh-CN" i="1" dirty="0"/>
              <a:t>G</a:t>
            </a:r>
            <a:r>
              <a:rPr lang="en-US" altLang="zh-CN" i="1" baseline="-25000" dirty="0"/>
              <a:t>R</a:t>
            </a:r>
            <a:r>
              <a:rPr lang="en-US" altLang="zh-CN" dirty="0">
                <a:sym typeface="Symbol" pitchFamily="18" charset="2"/>
              </a:rPr>
              <a:t></a:t>
            </a:r>
            <a:r>
              <a:rPr lang="en-US" altLang="zh-CN" dirty="0"/>
              <a:t>(</a:t>
            </a:r>
            <a:r>
              <a:rPr lang="en-US" altLang="zh-CN" i="1" dirty="0"/>
              <a:t>f</a:t>
            </a:r>
            <a:r>
              <a:rPr lang="en-US" altLang="zh-CN" dirty="0"/>
              <a:t>) = </a:t>
            </a:r>
            <a:r>
              <a:rPr lang="en-US" altLang="zh-CN" i="1" dirty="0"/>
              <a:t>G</a:t>
            </a:r>
            <a:r>
              <a:rPr lang="en-US" altLang="zh-CN" i="1" baseline="-25000" dirty="0"/>
              <a:t>T</a:t>
            </a:r>
            <a:r>
              <a:rPr lang="en-US" altLang="zh-CN" i="1" dirty="0"/>
              <a:t>*</a:t>
            </a:r>
            <a:r>
              <a:rPr lang="en-US" altLang="zh-CN" dirty="0"/>
              <a:t>(</a:t>
            </a:r>
            <a:r>
              <a:rPr lang="en-US" altLang="zh-CN" i="1" dirty="0"/>
              <a:t>f</a:t>
            </a:r>
            <a:r>
              <a:rPr lang="en-US" altLang="zh-CN" dirty="0"/>
              <a:t>)</a:t>
            </a:r>
            <a:r>
              <a:rPr lang="en-US" altLang="zh-CN" dirty="0">
                <a:sym typeface="Symbol" pitchFamily="18" charset="2"/>
              </a:rPr>
              <a:t></a:t>
            </a:r>
            <a:r>
              <a:rPr lang="en-US" altLang="zh-CN" i="1" dirty="0"/>
              <a:t>C*</a:t>
            </a:r>
            <a:r>
              <a:rPr lang="en-US" altLang="zh-CN" dirty="0"/>
              <a:t>(</a:t>
            </a:r>
            <a:r>
              <a:rPr lang="en-US" altLang="zh-CN" i="1" dirty="0"/>
              <a:t>f</a:t>
            </a:r>
            <a:r>
              <a:rPr lang="en-US" altLang="zh-CN" dirty="0"/>
              <a:t>)</a:t>
            </a:r>
          </a:p>
          <a:p>
            <a:pPr>
              <a:lnSpc>
                <a:spcPct val="110000"/>
              </a:lnSpc>
            </a:pPr>
            <a:r>
              <a:rPr lang="zh-CN" altLang="en-US" dirty="0" smtClean="0">
                <a:solidFill>
                  <a:srgbClr val="0000FF"/>
                </a:solidFill>
              </a:rPr>
              <a:t>基带传输</a:t>
            </a:r>
            <a:r>
              <a:rPr lang="zh-CN" altLang="en-US" dirty="0">
                <a:solidFill>
                  <a:srgbClr val="0000FF"/>
                </a:solidFill>
              </a:rPr>
              <a:t>系统的总传输特性为</a:t>
            </a:r>
            <a:endParaRPr lang="zh-CN" altLang="en-US" i="1" dirty="0">
              <a:solidFill>
                <a:srgbClr val="0000FF"/>
              </a:solidFill>
            </a:endParaRPr>
          </a:p>
          <a:p>
            <a:pPr lvl="1">
              <a:lnSpc>
                <a:spcPct val="120000"/>
              </a:lnSpc>
            </a:pPr>
            <a:r>
              <a:rPr lang="zh-CN" altLang="en-US" i="1" dirty="0" smtClean="0"/>
              <a:t>   </a:t>
            </a:r>
            <a:r>
              <a:rPr lang="en-US" altLang="zh-CN" i="1" dirty="0" smtClean="0"/>
              <a:t>H</a:t>
            </a:r>
            <a:r>
              <a:rPr lang="en-US" altLang="zh-CN" dirty="0" smtClean="0"/>
              <a:t>(</a:t>
            </a:r>
            <a:r>
              <a:rPr lang="en-US" altLang="zh-CN" i="1" dirty="0" smtClean="0"/>
              <a:t>f</a:t>
            </a:r>
            <a:r>
              <a:rPr lang="en-US" altLang="zh-CN" dirty="0"/>
              <a:t>) = </a:t>
            </a:r>
            <a:r>
              <a:rPr lang="en-US" altLang="zh-CN" i="1" dirty="0"/>
              <a:t>G</a:t>
            </a:r>
            <a:r>
              <a:rPr lang="en-US" altLang="zh-CN" i="1" baseline="-25000" dirty="0"/>
              <a:t>T</a:t>
            </a:r>
            <a:r>
              <a:rPr lang="en-US" altLang="zh-CN" dirty="0"/>
              <a:t>(</a:t>
            </a:r>
            <a:r>
              <a:rPr lang="en-US" altLang="zh-CN" i="1" dirty="0"/>
              <a:t>f</a:t>
            </a:r>
            <a:r>
              <a:rPr lang="en-US" altLang="zh-CN" dirty="0"/>
              <a:t>)</a:t>
            </a:r>
            <a:r>
              <a:rPr lang="en-US" altLang="zh-CN" dirty="0">
                <a:sym typeface="Symbol" pitchFamily="18" charset="2"/>
              </a:rPr>
              <a:t></a:t>
            </a:r>
            <a:r>
              <a:rPr lang="en-US" altLang="zh-CN" i="1" dirty="0"/>
              <a:t>C</a:t>
            </a:r>
            <a:r>
              <a:rPr lang="en-US" altLang="zh-CN" dirty="0"/>
              <a:t>(</a:t>
            </a:r>
            <a:r>
              <a:rPr lang="en-US" altLang="zh-CN" i="1" dirty="0"/>
              <a:t>f</a:t>
            </a:r>
            <a:r>
              <a:rPr lang="en-US" altLang="zh-CN" dirty="0"/>
              <a:t>)</a:t>
            </a:r>
            <a:r>
              <a:rPr lang="en-US" altLang="zh-CN" dirty="0">
                <a:sym typeface="Symbol" pitchFamily="18" charset="2"/>
              </a:rPr>
              <a:t></a:t>
            </a:r>
            <a:r>
              <a:rPr lang="en-US" altLang="zh-CN" i="1" dirty="0"/>
              <a:t>G</a:t>
            </a:r>
            <a:r>
              <a:rPr lang="en-US" altLang="zh-CN" i="1" baseline="-25000" dirty="0"/>
              <a:t>R</a:t>
            </a:r>
            <a:r>
              <a:rPr lang="en-US" altLang="zh-CN" dirty="0">
                <a:sym typeface="Symbol" pitchFamily="18" charset="2"/>
              </a:rPr>
              <a:t></a:t>
            </a:r>
            <a:r>
              <a:rPr lang="en-US" altLang="zh-CN" dirty="0"/>
              <a:t>(</a:t>
            </a:r>
            <a:r>
              <a:rPr lang="en-US" altLang="zh-CN" i="1" dirty="0"/>
              <a:t>f</a:t>
            </a:r>
            <a:r>
              <a:rPr lang="en-US" altLang="zh-CN" dirty="0"/>
              <a:t>) = </a:t>
            </a:r>
            <a:r>
              <a:rPr lang="en-US" altLang="zh-CN" i="1" dirty="0"/>
              <a:t>G</a:t>
            </a:r>
            <a:r>
              <a:rPr lang="en-US" altLang="zh-CN" i="1" baseline="-25000" dirty="0"/>
              <a:t>T</a:t>
            </a:r>
            <a:r>
              <a:rPr lang="en-US" altLang="zh-CN" dirty="0"/>
              <a:t>(</a:t>
            </a:r>
            <a:r>
              <a:rPr lang="en-US" altLang="zh-CN" i="1" dirty="0"/>
              <a:t>f</a:t>
            </a:r>
            <a:r>
              <a:rPr lang="en-US" altLang="zh-CN" dirty="0"/>
              <a:t>)</a:t>
            </a:r>
            <a:r>
              <a:rPr lang="en-US" altLang="zh-CN" dirty="0">
                <a:sym typeface="Symbol" pitchFamily="18" charset="2"/>
              </a:rPr>
              <a:t></a:t>
            </a:r>
            <a:r>
              <a:rPr lang="en-US" altLang="zh-CN" i="1" dirty="0"/>
              <a:t>C</a:t>
            </a:r>
            <a:r>
              <a:rPr lang="en-US" altLang="zh-CN" dirty="0"/>
              <a:t>(</a:t>
            </a:r>
            <a:r>
              <a:rPr lang="en-US" altLang="zh-CN" i="1" dirty="0"/>
              <a:t>f</a:t>
            </a:r>
            <a:r>
              <a:rPr lang="en-US" altLang="zh-CN" dirty="0"/>
              <a:t>)</a:t>
            </a:r>
            <a:r>
              <a:rPr lang="en-US" altLang="zh-CN" dirty="0">
                <a:sym typeface="Symbol" pitchFamily="18" charset="2"/>
              </a:rPr>
              <a:t></a:t>
            </a:r>
            <a:r>
              <a:rPr lang="en-US" altLang="zh-CN" dirty="0"/>
              <a:t> </a:t>
            </a:r>
            <a:r>
              <a:rPr lang="en-US" altLang="zh-CN" i="1" dirty="0"/>
              <a:t>G</a:t>
            </a:r>
            <a:r>
              <a:rPr lang="en-US" altLang="zh-CN" i="1" baseline="-25000" dirty="0"/>
              <a:t>T</a:t>
            </a:r>
            <a:r>
              <a:rPr lang="en-US" altLang="zh-CN" i="1" dirty="0"/>
              <a:t>*</a:t>
            </a:r>
            <a:r>
              <a:rPr lang="en-US" altLang="zh-CN" dirty="0"/>
              <a:t>(</a:t>
            </a:r>
            <a:r>
              <a:rPr lang="en-US" altLang="zh-CN" i="1" dirty="0"/>
              <a:t>f</a:t>
            </a:r>
            <a:r>
              <a:rPr lang="en-US" altLang="zh-CN" dirty="0"/>
              <a:t>)</a:t>
            </a:r>
            <a:r>
              <a:rPr lang="en-US" altLang="zh-CN" dirty="0">
                <a:sym typeface="Symbol" pitchFamily="18" charset="2"/>
              </a:rPr>
              <a:t></a:t>
            </a:r>
            <a:r>
              <a:rPr lang="en-US" altLang="zh-CN" i="1" dirty="0"/>
              <a:t>C*</a:t>
            </a:r>
            <a:r>
              <a:rPr lang="en-US" altLang="zh-CN" dirty="0"/>
              <a:t>(</a:t>
            </a:r>
            <a:r>
              <a:rPr lang="en-US" altLang="zh-CN" i="1" dirty="0"/>
              <a:t>f</a:t>
            </a:r>
            <a:r>
              <a:rPr lang="en-US" altLang="zh-CN" dirty="0"/>
              <a:t>) 			</a:t>
            </a:r>
            <a:r>
              <a:rPr lang="en-US" altLang="zh-CN" dirty="0">
                <a:solidFill>
                  <a:srgbClr val="FF0000"/>
                </a:solidFill>
              </a:rPr>
              <a:t>=|</a:t>
            </a:r>
            <a:r>
              <a:rPr lang="en-US" altLang="zh-CN" i="1" dirty="0">
                <a:solidFill>
                  <a:srgbClr val="FF0000"/>
                </a:solidFill>
              </a:rPr>
              <a:t>G</a:t>
            </a:r>
            <a:r>
              <a:rPr lang="en-US" altLang="zh-CN" i="1" baseline="-25000" dirty="0">
                <a:solidFill>
                  <a:srgbClr val="FF0000"/>
                </a:solidFill>
              </a:rPr>
              <a:t>T</a:t>
            </a:r>
            <a:r>
              <a:rPr lang="en-US" altLang="zh-CN" dirty="0">
                <a:solidFill>
                  <a:srgbClr val="FF0000"/>
                </a:solidFill>
              </a:rPr>
              <a:t>(</a:t>
            </a:r>
            <a:r>
              <a:rPr lang="en-US" altLang="zh-CN" i="1" dirty="0">
                <a:solidFill>
                  <a:srgbClr val="FF0000"/>
                </a:solidFill>
              </a:rPr>
              <a:t>f</a:t>
            </a:r>
            <a:r>
              <a:rPr lang="en-US" altLang="zh-CN" dirty="0">
                <a:solidFill>
                  <a:srgbClr val="FF0000"/>
                </a:solidFill>
              </a:rPr>
              <a:t>)|</a:t>
            </a:r>
            <a:r>
              <a:rPr lang="en-US" altLang="zh-CN" baseline="30000" dirty="0">
                <a:solidFill>
                  <a:srgbClr val="FF0000"/>
                </a:solidFill>
              </a:rPr>
              <a:t>2</a:t>
            </a:r>
            <a:r>
              <a:rPr lang="en-US" altLang="zh-CN" dirty="0">
                <a:solidFill>
                  <a:srgbClr val="FF0000"/>
                </a:solidFill>
              </a:rPr>
              <a:t>|</a:t>
            </a:r>
            <a:r>
              <a:rPr lang="en-US" altLang="zh-CN" i="1" dirty="0">
                <a:solidFill>
                  <a:srgbClr val="FF0000"/>
                </a:solidFill>
              </a:rPr>
              <a:t>C</a:t>
            </a:r>
            <a:r>
              <a:rPr lang="en-US" altLang="zh-CN" dirty="0">
                <a:solidFill>
                  <a:srgbClr val="FF0000"/>
                </a:solidFill>
              </a:rPr>
              <a:t>(</a:t>
            </a:r>
            <a:r>
              <a:rPr lang="en-US" altLang="zh-CN" i="1" dirty="0">
                <a:solidFill>
                  <a:srgbClr val="FF0000"/>
                </a:solidFill>
              </a:rPr>
              <a:t>f</a:t>
            </a:r>
            <a:r>
              <a:rPr lang="en-US" altLang="zh-CN" dirty="0">
                <a:solidFill>
                  <a:srgbClr val="FF0000"/>
                </a:solidFill>
              </a:rPr>
              <a:t>)|</a:t>
            </a:r>
            <a:r>
              <a:rPr lang="en-US" altLang="zh-CN" baseline="30000" dirty="0">
                <a:solidFill>
                  <a:srgbClr val="FF0000"/>
                </a:solidFill>
              </a:rPr>
              <a:t>2</a:t>
            </a:r>
            <a:r>
              <a:rPr lang="en-US" altLang="zh-CN" dirty="0">
                <a:solidFill>
                  <a:srgbClr val="FF0000"/>
                </a:solidFill>
              </a:rPr>
              <a:t> </a:t>
            </a:r>
            <a:r>
              <a:rPr lang="en-US" altLang="zh-CN" dirty="0" smtClean="0"/>
              <a:t>	</a:t>
            </a:r>
          </a:p>
          <a:p>
            <a:pPr lvl="1"/>
            <a:r>
              <a:rPr lang="zh-CN" altLang="en-US" dirty="0" smtClean="0"/>
              <a:t>此总传输特性</a:t>
            </a:r>
            <a:r>
              <a:rPr lang="en-US" altLang="zh-CN" i="1" dirty="0" smtClean="0"/>
              <a:t>H(f)</a:t>
            </a:r>
            <a:r>
              <a:rPr lang="zh-CN" altLang="en-US" dirty="0" smtClean="0"/>
              <a:t>能使其对于高斯白噪声的信噪比最小，但是还</a:t>
            </a:r>
            <a:r>
              <a:rPr lang="zh-CN" altLang="en-US" dirty="0" smtClean="0">
                <a:solidFill>
                  <a:srgbClr val="0000FF"/>
                </a:solidFill>
              </a:rPr>
              <a:t>没有满足消除码间串扰</a:t>
            </a:r>
            <a:r>
              <a:rPr lang="zh-CN" altLang="en-US" dirty="0" smtClean="0"/>
              <a:t>的条件。</a:t>
            </a:r>
            <a:endParaRPr lang="zh-CN" altLang="en-US" dirty="0"/>
          </a:p>
        </p:txBody>
      </p:sp>
      <p:sp>
        <p:nvSpPr>
          <p:cNvPr id="4" name="灯片编号占位符 5"/>
          <p:cNvSpPr>
            <a:spLocks noGrp="1"/>
          </p:cNvSpPr>
          <p:nvPr>
            <p:ph type="sldNum" sz="quarter" idx="12"/>
          </p:nvPr>
        </p:nvSpPr>
        <p:spPr/>
        <p:txBody>
          <a:bodyPr/>
          <a:lstStyle/>
          <a:p>
            <a:fld id="{38713DA9-1B3E-499A-BC89-34487BA4FB1F}" type="slidenum">
              <a:rPr lang="en-US" altLang="zh-CN" smtClean="0"/>
              <a:pPr/>
              <a:t>95</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8547">
                                            <p:txEl>
                                              <p:pRg st="1" end="1"/>
                                            </p:txEl>
                                          </p:spTgt>
                                        </p:tgtEl>
                                        <p:attrNameLst>
                                          <p:attrName>style.visibility</p:attrName>
                                        </p:attrNameLst>
                                      </p:cBhvr>
                                      <p:to>
                                        <p:strVal val="visible"/>
                                      </p:to>
                                    </p:set>
                                    <p:anim calcmode="lin" valueType="num">
                                      <p:cBhvr additive="base">
                                        <p:cTn id="7" dur="500" fill="hold"/>
                                        <p:tgtEl>
                                          <p:spTgt spid="10854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85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8547">
                                            <p:txEl>
                                              <p:pRg st="2" end="2"/>
                                            </p:txEl>
                                          </p:spTgt>
                                        </p:tgtEl>
                                        <p:attrNameLst>
                                          <p:attrName>style.visibility</p:attrName>
                                        </p:attrNameLst>
                                      </p:cBhvr>
                                      <p:to>
                                        <p:strVal val="visible"/>
                                      </p:to>
                                    </p:set>
                                    <p:anim calcmode="lin" valueType="num">
                                      <p:cBhvr additive="base">
                                        <p:cTn id="13" dur="500" fill="hold"/>
                                        <p:tgtEl>
                                          <p:spTgt spid="10854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85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8547">
                                            <p:txEl>
                                              <p:pRg st="3" end="3"/>
                                            </p:txEl>
                                          </p:spTgt>
                                        </p:tgtEl>
                                        <p:attrNameLst>
                                          <p:attrName>style.visibility</p:attrName>
                                        </p:attrNameLst>
                                      </p:cBhvr>
                                      <p:to>
                                        <p:strVal val="visible"/>
                                      </p:to>
                                    </p:set>
                                    <p:anim calcmode="lin" valueType="num">
                                      <p:cBhvr additive="base">
                                        <p:cTn id="19" dur="500" fill="hold"/>
                                        <p:tgtEl>
                                          <p:spTgt spid="10854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85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8547">
                                            <p:txEl>
                                              <p:pRg st="4" end="4"/>
                                            </p:txEl>
                                          </p:spTgt>
                                        </p:tgtEl>
                                        <p:attrNameLst>
                                          <p:attrName>style.visibility</p:attrName>
                                        </p:attrNameLst>
                                      </p:cBhvr>
                                      <p:to>
                                        <p:strVal val="visible"/>
                                      </p:to>
                                    </p:set>
                                    <p:anim calcmode="lin" valueType="num">
                                      <p:cBhvr additive="base">
                                        <p:cTn id="25" dur="500" fill="hold"/>
                                        <p:tgtEl>
                                          <p:spTgt spid="10854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85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8547">
                                            <p:txEl>
                                              <p:pRg st="5" end="5"/>
                                            </p:txEl>
                                          </p:spTgt>
                                        </p:tgtEl>
                                        <p:attrNameLst>
                                          <p:attrName>style.visibility</p:attrName>
                                        </p:attrNameLst>
                                      </p:cBhvr>
                                      <p:to>
                                        <p:strVal val="visible"/>
                                      </p:to>
                                    </p:set>
                                    <p:anim calcmode="lin" valueType="num">
                                      <p:cBhvr additive="base">
                                        <p:cTn id="31" dur="500" fill="hold"/>
                                        <p:tgtEl>
                                          <p:spTgt spid="10854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854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endParaRPr lang="zh-CN" altLang="en-US" dirty="0"/>
          </a:p>
        </p:txBody>
      </p:sp>
      <p:sp>
        <p:nvSpPr>
          <p:cNvPr id="109571" name="Rectangle 3"/>
          <p:cNvSpPr>
            <a:spLocks noGrp="1" noChangeArrowheads="1"/>
          </p:cNvSpPr>
          <p:nvPr>
            <p:ph type="body" idx="1"/>
          </p:nvPr>
        </p:nvSpPr>
        <p:spPr/>
        <p:txBody>
          <a:bodyPr>
            <a:noAutofit/>
          </a:bodyPr>
          <a:lstStyle/>
          <a:p>
            <a:pPr marL="228600" lvl="1">
              <a:spcBef>
                <a:spcPts val="1800"/>
              </a:spcBef>
            </a:pPr>
            <a:r>
              <a:rPr lang="zh-CN" altLang="en-US" sz="2800" dirty="0" smtClean="0"/>
              <a:t>为消除</a:t>
            </a:r>
            <a:r>
              <a:rPr lang="zh-CN" altLang="en-US" sz="2800" dirty="0"/>
              <a:t>码间串扰，由第</a:t>
            </a:r>
            <a:r>
              <a:rPr lang="en-US" altLang="zh-CN" sz="2800" dirty="0"/>
              <a:t>6</a:t>
            </a:r>
            <a:r>
              <a:rPr lang="zh-CN" altLang="en-US" sz="2800" dirty="0" smtClean="0"/>
              <a:t>章知</a:t>
            </a:r>
            <a:r>
              <a:rPr lang="zh-CN" altLang="en-US" sz="2800" dirty="0"/>
              <a:t>，</a:t>
            </a:r>
            <a:r>
              <a:rPr lang="en-US" altLang="zh-CN" sz="2800" i="1" dirty="0"/>
              <a:t>H(f)</a:t>
            </a:r>
            <a:r>
              <a:rPr lang="zh-CN" altLang="en-US" sz="2800" dirty="0"/>
              <a:t>必须满足：</a:t>
            </a:r>
          </a:p>
          <a:p>
            <a:pPr lvl="1"/>
            <a:endParaRPr lang="en-US" altLang="zh-CN" sz="3200" dirty="0" smtClean="0"/>
          </a:p>
          <a:p>
            <a:r>
              <a:rPr lang="zh-CN" altLang="en-US" dirty="0" smtClean="0"/>
              <a:t>可在</a:t>
            </a:r>
            <a:r>
              <a:rPr lang="zh-CN" altLang="en-US" dirty="0" smtClean="0">
                <a:solidFill>
                  <a:srgbClr val="0000FF"/>
                </a:solidFill>
              </a:rPr>
              <a:t>接收端增加横向均衡滤波器</a:t>
            </a:r>
            <a:r>
              <a:rPr lang="en-US" altLang="zh-CN" dirty="0" smtClean="0">
                <a:solidFill>
                  <a:srgbClr val="0000FF"/>
                </a:solidFill>
              </a:rPr>
              <a:t>T(f)</a:t>
            </a:r>
            <a:r>
              <a:rPr lang="zh-CN" altLang="en-US" dirty="0" smtClean="0"/>
              <a:t>，使系统总传输特性满足上式要求。</a:t>
            </a:r>
            <a:r>
              <a:rPr lang="en-US" altLang="zh-CN" dirty="0" smtClean="0"/>
              <a:t>T(f)</a:t>
            </a:r>
            <a:r>
              <a:rPr lang="zh-CN" altLang="en-US" dirty="0" smtClean="0"/>
              <a:t>的要求为</a:t>
            </a:r>
            <a:r>
              <a:rPr lang="en-US" altLang="zh-CN" dirty="0" smtClean="0"/>
              <a:t>:</a:t>
            </a:r>
          </a:p>
          <a:p>
            <a:pPr lvl="1"/>
            <a:endParaRPr lang="en-US" altLang="zh-CN" sz="2800" dirty="0" smtClean="0"/>
          </a:p>
          <a:p>
            <a:r>
              <a:rPr lang="zh-CN" altLang="en-US" sz="3200" dirty="0" smtClean="0"/>
              <a:t>式中</a:t>
            </a:r>
            <a:endParaRPr lang="zh-CN" altLang="en-US" sz="3200" dirty="0"/>
          </a:p>
        </p:txBody>
      </p:sp>
      <p:sp>
        <p:nvSpPr>
          <p:cNvPr id="12" name="灯片编号占位符 5"/>
          <p:cNvSpPr>
            <a:spLocks noGrp="1"/>
          </p:cNvSpPr>
          <p:nvPr>
            <p:ph type="sldNum" sz="quarter" idx="12"/>
          </p:nvPr>
        </p:nvSpPr>
        <p:spPr/>
        <p:txBody>
          <a:bodyPr/>
          <a:lstStyle/>
          <a:p>
            <a:fld id="{1A2B9F12-C8AA-4152-B5CD-EA95296E0F34}" type="slidenum">
              <a:rPr lang="en-US" altLang="zh-CN" smtClean="0"/>
              <a:pPr/>
              <a:t>96</a:t>
            </a:fld>
            <a:endParaRPr lang="en-US" altLang="zh-CN"/>
          </a:p>
        </p:txBody>
      </p:sp>
      <p:sp>
        <p:nvSpPr>
          <p:cNvPr id="109573"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9572" name="Object 4"/>
          <p:cNvGraphicFramePr>
            <a:graphicFrameLocks noChangeAspect="1"/>
          </p:cNvGraphicFramePr>
          <p:nvPr>
            <p:extLst>
              <p:ext uri="{D42A27DB-BD31-4B8C-83A1-F6EECF244321}">
                <p14:modId xmlns:p14="http://schemas.microsoft.com/office/powerpoint/2010/main" val="1923572458"/>
              </p:ext>
            </p:extLst>
          </p:nvPr>
        </p:nvGraphicFramePr>
        <p:xfrm>
          <a:off x="1619672" y="1700808"/>
          <a:ext cx="3421062" cy="796925"/>
        </p:xfrm>
        <a:graphic>
          <a:graphicData uri="http://schemas.openxmlformats.org/presentationml/2006/ole">
            <mc:AlternateContent xmlns:mc="http://schemas.openxmlformats.org/markup-compatibility/2006">
              <mc:Choice xmlns:v="urn:schemas-microsoft-com:vml" Requires="v">
                <p:oleObj spid="_x0000_s243986" name="公式" r:id="rId3" imgW="2082800" imgH="482600" progId="Equation.3">
                  <p:embed/>
                </p:oleObj>
              </mc:Choice>
              <mc:Fallback>
                <p:oleObj name="公式" r:id="rId3" imgW="2082800" imgH="482600" progId="Equation.3">
                  <p:embed/>
                  <p:pic>
                    <p:nvPicPr>
                      <p:cNvPr id="0" name="Picture 1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1700808"/>
                        <a:ext cx="3421062" cy="796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9575" name="Rectangle 7"/>
          <p:cNvSpPr>
            <a:spLocks noChangeArrowheads="1"/>
          </p:cNvSpPr>
          <p:nvPr/>
        </p:nvSpPr>
        <p:spPr bwMode="auto">
          <a:xfrm>
            <a:off x="0" y="31289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9574" name="Object 6"/>
          <p:cNvGraphicFramePr>
            <a:graphicFrameLocks noChangeAspect="1"/>
          </p:cNvGraphicFramePr>
          <p:nvPr>
            <p:extLst>
              <p:ext uri="{D42A27DB-BD31-4B8C-83A1-F6EECF244321}">
                <p14:modId xmlns:p14="http://schemas.microsoft.com/office/powerpoint/2010/main" val="2549692901"/>
              </p:ext>
            </p:extLst>
          </p:nvPr>
        </p:nvGraphicFramePr>
        <p:xfrm>
          <a:off x="971600" y="3284984"/>
          <a:ext cx="4944054" cy="1080120"/>
        </p:xfrm>
        <a:graphic>
          <a:graphicData uri="http://schemas.openxmlformats.org/presentationml/2006/ole">
            <mc:AlternateContent xmlns:mc="http://schemas.openxmlformats.org/markup-compatibility/2006">
              <mc:Choice xmlns:v="urn:schemas-microsoft-com:vml" Requires="v">
                <p:oleObj spid="_x0000_s243987" name="公式" r:id="rId5" imgW="2743200" imgH="596900" progId="Equation.3">
                  <p:embed/>
                </p:oleObj>
              </mc:Choice>
              <mc:Fallback>
                <p:oleObj name="公式" r:id="rId5" imgW="2743200" imgH="596900" progId="Equation.3">
                  <p:embed/>
                  <p:pic>
                    <p:nvPicPr>
                      <p:cNvPr id="0" name="Picture 1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600" y="3284984"/>
                        <a:ext cx="4944054" cy="1080120"/>
                      </a:xfrm>
                      <a:prstGeom prst="rect">
                        <a:avLst/>
                      </a:prstGeom>
                      <a:noFill/>
                      <a:extLst/>
                    </p:spPr>
                  </p:pic>
                </p:oleObj>
              </mc:Fallback>
            </mc:AlternateContent>
          </a:graphicData>
        </a:graphic>
      </p:graphicFrame>
      <p:sp>
        <p:nvSpPr>
          <p:cNvPr id="109577" name="Rectangle 9"/>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9576" name="Object 8"/>
          <p:cNvGraphicFramePr>
            <a:graphicFrameLocks noChangeAspect="1"/>
          </p:cNvGraphicFramePr>
          <p:nvPr>
            <p:extLst>
              <p:ext uri="{D42A27DB-BD31-4B8C-83A1-F6EECF244321}">
                <p14:modId xmlns:p14="http://schemas.microsoft.com/office/powerpoint/2010/main" val="1040149417"/>
              </p:ext>
            </p:extLst>
          </p:nvPr>
        </p:nvGraphicFramePr>
        <p:xfrm>
          <a:off x="1547664" y="4653136"/>
          <a:ext cx="2358777" cy="814436"/>
        </p:xfrm>
        <a:graphic>
          <a:graphicData uri="http://schemas.openxmlformats.org/presentationml/2006/ole">
            <mc:AlternateContent xmlns:mc="http://schemas.openxmlformats.org/markup-compatibility/2006">
              <mc:Choice xmlns:v="urn:schemas-microsoft-com:vml" Requires="v">
                <p:oleObj spid="_x0000_s243988" name="公式" r:id="rId7" imgW="1409088" imgH="482391" progId="Equation.3">
                  <p:embed/>
                </p:oleObj>
              </mc:Choice>
              <mc:Fallback>
                <p:oleObj name="公式" r:id="rId7" imgW="1409088" imgH="482391" progId="Equation.3">
                  <p:embed/>
                  <p:pic>
                    <p:nvPicPr>
                      <p:cNvPr id="0" name="Picture 1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664" y="4653136"/>
                        <a:ext cx="2358777" cy="814436"/>
                      </a:xfrm>
                      <a:prstGeom prst="rect">
                        <a:avLst/>
                      </a:prstGeom>
                      <a:noFill/>
                      <a:extLst/>
                    </p:spPr>
                  </p:pic>
                </p:oleObj>
              </mc:Fallback>
            </mc:AlternateContent>
          </a:graphicData>
        </a:graphic>
      </p:graphicFrame>
      <p:sp>
        <p:nvSpPr>
          <p:cNvPr id="109579" name="Rectangle 11"/>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9578" name="Object 10"/>
          <p:cNvGraphicFramePr>
            <a:graphicFrameLocks noChangeAspect="1"/>
          </p:cNvGraphicFramePr>
          <p:nvPr>
            <p:extLst>
              <p:ext uri="{D42A27DB-BD31-4B8C-83A1-F6EECF244321}">
                <p14:modId xmlns:p14="http://schemas.microsoft.com/office/powerpoint/2010/main" val="1866709832"/>
              </p:ext>
            </p:extLst>
          </p:nvPr>
        </p:nvGraphicFramePr>
        <p:xfrm>
          <a:off x="1619672" y="5517232"/>
          <a:ext cx="2105472" cy="925694"/>
        </p:xfrm>
        <a:graphic>
          <a:graphicData uri="http://schemas.openxmlformats.org/presentationml/2006/ole">
            <mc:AlternateContent xmlns:mc="http://schemas.openxmlformats.org/markup-compatibility/2006">
              <mc:Choice xmlns:v="urn:schemas-microsoft-com:vml" Requires="v">
                <p:oleObj spid="_x0000_s243989" name="公式" r:id="rId9" imgW="1104900" imgH="482600" progId="Equation.3">
                  <p:embed/>
                </p:oleObj>
              </mc:Choice>
              <mc:Fallback>
                <p:oleObj name="公式" r:id="rId9" imgW="1104900" imgH="482600" progId="Equation.3">
                  <p:embed/>
                  <p:pic>
                    <p:nvPicPr>
                      <p:cNvPr id="0" name="Picture 19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9672" y="5517232"/>
                        <a:ext cx="2105472" cy="925694"/>
                      </a:xfrm>
                      <a:prstGeom prst="rect">
                        <a:avLst/>
                      </a:prstGeom>
                      <a:noFill/>
                      <a:extLst/>
                    </p:spPr>
                  </p:pic>
                </p:oleObj>
              </mc:Fallback>
            </mc:AlternateContent>
          </a:graphicData>
        </a:graphic>
      </p:graphicFrame>
      <p:graphicFrame>
        <p:nvGraphicFramePr>
          <p:cNvPr id="3" name="图示 2"/>
          <p:cNvGraphicFramePr/>
          <p:nvPr>
            <p:extLst>
              <p:ext uri="{D42A27DB-BD31-4B8C-83A1-F6EECF244321}">
                <p14:modId xmlns:p14="http://schemas.microsoft.com/office/powerpoint/2010/main" val="1791532455"/>
              </p:ext>
            </p:extLst>
          </p:nvPr>
        </p:nvGraphicFramePr>
        <p:xfrm>
          <a:off x="3995936" y="4077072"/>
          <a:ext cx="5144972" cy="2596356"/>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9571">
                                            <p:txEl>
                                              <p:pRg st="2" end="2"/>
                                            </p:txEl>
                                          </p:spTgt>
                                        </p:tgtEl>
                                        <p:attrNameLst>
                                          <p:attrName>style.visibility</p:attrName>
                                        </p:attrNameLst>
                                      </p:cBhvr>
                                      <p:to>
                                        <p:strVal val="visible"/>
                                      </p:to>
                                    </p:set>
                                    <p:anim calcmode="lin" valueType="num">
                                      <p:cBhvr additive="base">
                                        <p:cTn id="7" dur="500" fill="hold"/>
                                        <p:tgtEl>
                                          <p:spTgt spid="10957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957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9574"/>
                                        </p:tgtEl>
                                        <p:attrNameLst>
                                          <p:attrName>style.visibility</p:attrName>
                                        </p:attrNameLst>
                                      </p:cBhvr>
                                      <p:to>
                                        <p:strVal val="visible"/>
                                      </p:to>
                                    </p:set>
                                    <p:anim calcmode="lin" valueType="num">
                                      <p:cBhvr additive="base">
                                        <p:cTn id="11" dur="500" fill="hold"/>
                                        <p:tgtEl>
                                          <p:spTgt spid="109574"/>
                                        </p:tgtEl>
                                        <p:attrNameLst>
                                          <p:attrName>ppt_x</p:attrName>
                                        </p:attrNameLst>
                                      </p:cBhvr>
                                      <p:tavLst>
                                        <p:tav tm="0">
                                          <p:val>
                                            <p:strVal val="#ppt_x"/>
                                          </p:val>
                                        </p:tav>
                                        <p:tav tm="100000">
                                          <p:val>
                                            <p:strVal val="#ppt_x"/>
                                          </p:val>
                                        </p:tav>
                                      </p:tavLst>
                                    </p:anim>
                                    <p:anim calcmode="lin" valueType="num">
                                      <p:cBhvr additive="base">
                                        <p:cTn id="12" dur="500" fill="hold"/>
                                        <p:tgtEl>
                                          <p:spTgt spid="10957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9571">
                                            <p:txEl>
                                              <p:pRg st="4" end="4"/>
                                            </p:txEl>
                                          </p:spTgt>
                                        </p:tgtEl>
                                        <p:attrNameLst>
                                          <p:attrName>style.visibility</p:attrName>
                                        </p:attrNameLst>
                                      </p:cBhvr>
                                      <p:to>
                                        <p:strVal val="visible"/>
                                      </p:to>
                                    </p:set>
                                    <p:anim calcmode="lin" valueType="num">
                                      <p:cBhvr additive="base">
                                        <p:cTn id="17" dur="500" fill="hold"/>
                                        <p:tgtEl>
                                          <p:spTgt spid="109571">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9571">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9576"/>
                                        </p:tgtEl>
                                        <p:attrNameLst>
                                          <p:attrName>style.visibility</p:attrName>
                                        </p:attrNameLst>
                                      </p:cBhvr>
                                      <p:to>
                                        <p:strVal val="visible"/>
                                      </p:to>
                                    </p:set>
                                    <p:anim calcmode="lin" valueType="num">
                                      <p:cBhvr additive="base">
                                        <p:cTn id="21" dur="500" fill="hold"/>
                                        <p:tgtEl>
                                          <p:spTgt spid="109576"/>
                                        </p:tgtEl>
                                        <p:attrNameLst>
                                          <p:attrName>ppt_x</p:attrName>
                                        </p:attrNameLst>
                                      </p:cBhvr>
                                      <p:tavLst>
                                        <p:tav tm="0">
                                          <p:val>
                                            <p:strVal val="#ppt_x"/>
                                          </p:val>
                                        </p:tav>
                                        <p:tav tm="100000">
                                          <p:val>
                                            <p:strVal val="#ppt_x"/>
                                          </p:val>
                                        </p:tav>
                                      </p:tavLst>
                                    </p:anim>
                                    <p:anim calcmode="lin" valueType="num">
                                      <p:cBhvr additive="base">
                                        <p:cTn id="22" dur="500" fill="hold"/>
                                        <p:tgtEl>
                                          <p:spTgt spid="109576"/>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9578"/>
                                        </p:tgtEl>
                                        <p:attrNameLst>
                                          <p:attrName>style.visibility</p:attrName>
                                        </p:attrNameLst>
                                      </p:cBhvr>
                                      <p:to>
                                        <p:strVal val="visible"/>
                                      </p:to>
                                    </p:set>
                                    <p:anim calcmode="lin" valueType="num">
                                      <p:cBhvr additive="base">
                                        <p:cTn id="25" dur="500" fill="hold"/>
                                        <p:tgtEl>
                                          <p:spTgt spid="109578"/>
                                        </p:tgtEl>
                                        <p:attrNameLst>
                                          <p:attrName>ppt_x</p:attrName>
                                        </p:attrNameLst>
                                      </p:cBhvr>
                                      <p:tavLst>
                                        <p:tav tm="0">
                                          <p:val>
                                            <p:strVal val="#ppt_x"/>
                                          </p:val>
                                        </p:tav>
                                        <p:tav tm="100000">
                                          <p:val>
                                            <p:strVal val="#ppt_x"/>
                                          </p:val>
                                        </p:tav>
                                      </p:tavLst>
                                    </p:anim>
                                    <p:anim calcmode="lin" valueType="num">
                                      <p:cBhvr additive="base">
                                        <p:cTn id="26" dur="500" fill="hold"/>
                                        <p:tgtEl>
                                          <p:spTgt spid="10957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endParaRPr lang="zh-CN" altLang="en-US" dirty="0"/>
          </a:p>
        </p:txBody>
      </p:sp>
      <p:sp>
        <p:nvSpPr>
          <p:cNvPr id="110595" name="Rectangle 3"/>
          <p:cNvSpPr>
            <a:spLocks noGrp="1" noChangeArrowheads="1"/>
          </p:cNvSpPr>
          <p:nvPr>
            <p:ph type="body" idx="1"/>
          </p:nvPr>
        </p:nvSpPr>
        <p:spPr>
          <a:xfrm>
            <a:off x="539552" y="1196752"/>
            <a:ext cx="8064896" cy="5328592"/>
          </a:xfrm>
        </p:spPr>
        <p:txBody>
          <a:bodyPr>
            <a:normAutofit fontScale="92500" lnSpcReduction="20000"/>
          </a:bodyPr>
          <a:lstStyle/>
          <a:p>
            <a:r>
              <a:rPr lang="zh-CN" altLang="en-US" dirty="0" smtClean="0"/>
              <a:t>非理想信道的最佳基带传输系统方框图</a:t>
            </a:r>
          </a:p>
          <a:p>
            <a:pPr lvl="2"/>
            <a:endParaRPr lang="zh-CN" altLang="en-US" dirty="0" smtClean="0"/>
          </a:p>
          <a:p>
            <a:pPr lvl="2"/>
            <a:endParaRPr lang="zh-CN" altLang="en-US" dirty="0" smtClean="0"/>
          </a:p>
          <a:p>
            <a:pPr lvl="2"/>
            <a:endParaRPr lang="zh-CN" altLang="en-US" dirty="0" smtClean="0"/>
          </a:p>
          <a:p>
            <a:pPr lvl="2"/>
            <a:endParaRPr lang="zh-CN" altLang="en-US" dirty="0" smtClean="0"/>
          </a:p>
          <a:p>
            <a:r>
              <a:rPr lang="zh-CN" altLang="en-US" dirty="0" smtClean="0"/>
              <a:t>说明：上面假定发送滤波器和信道特性已给定，由设计</a:t>
            </a:r>
            <a:r>
              <a:rPr lang="zh-CN" altLang="en-US" dirty="0" smtClean="0">
                <a:solidFill>
                  <a:srgbClr val="0000FF"/>
                </a:solidFill>
              </a:rPr>
              <a:t>接收滤波器</a:t>
            </a:r>
            <a:r>
              <a:rPr lang="zh-CN" altLang="en-US" dirty="0" smtClean="0"/>
              <a:t>使系统达到最佳化。</a:t>
            </a:r>
            <a:endParaRPr lang="en-US" altLang="zh-CN" dirty="0" smtClean="0"/>
          </a:p>
          <a:p>
            <a:r>
              <a:rPr lang="zh-CN" altLang="en-US" dirty="0" smtClean="0"/>
              <a:t>理论上，也可假定接收滤波器和信道特性已给定，设计</a:t>
            </a:r>
            <a:r>
              <a:rPr lang="zh-CN" altLang="en-US" dirty="0" smtClean="0">
                <a:solidFill>
                  <a:srgbClr val="0000FF"/>
                </a:solidFill>
              </a:rPr>
              <a:t>发送滤波器</a:t>
            </a:r>
            <a:r>
              <a:rPr lang="zh-CN" altLang="en-US" dirty="0" smtClean="0"/>
              <a:t>使系统达到最佳；或只给定信道特性，</a:t>
            </a:r>
            <a:r>
              <a:rPr lang="zh-CN" altLang="en-US" dirty="0" smtClean="0">
                <a:solidFill>
                  <a:srgbClr val="0000FF"/>
                </a:solidFill>
              </a:rPr>
              <a:t>联合设计发送和接收滤波器两</a:t>
            </a:r>
            <a:r>
              <a:rPr lang="zh-CN" altLang="en-US" dirty="0" smtClean="0"/>
              <a:t>者使系统达到最佳。</a:t>
            </a:r>
            <a:endParaRPr lang="en-US" altLang="zh-CN" dirty="0" smtClean="0"/>
          </a:p>
          <a:p>
            <a:r>
              <a:rPr lang="zh-CN" altLang="en-US" dirty="0" smtClean="0"/>
              <a:t>但是，结果表明，这样做和仅使接收滤波器最佳化的结果差别不大。在工程设计时，还是以设计最佳接收滤波器的方法较为实用。</a:t>
            </a:r>
            <a:endParaRPr lang="zh-CN" altLang="en-US" dirty="0"/>
          </a:p>
        </p:txBody>
      </p:sp>
      <p:sp>
        <p:nvSpPr>
          <p:cNvPr id="25" name="灯片编号占位符 5"/>
          <p:cNvSpPr>
            <a:spLocks noGrp="1"/>
          </p:cNvSpPr>
          <p:nvPr>
            <p:ph type="sldNum" sz="quarter" idx="12"/>
          </p:nvPr>
        </p:nvSpPr>
        <p:spPr/>
        <p:txBody>
          <a:bodyPr/>
          <a:lstStyle/>
          <a:p>
            <a:fld id="{C787E171-34AB-45DE-9CC8-A6AF8D510227}" type="slidenum">
              <a:rPr lang="en-US" altLang="zh-CN" smtClean="0"/>
              <a:pPr/>
              <a:t>97</a:t>
            </a:fld>
            <a:endParaRPr lang="en-US" altLang="zh-CN"/>
          </a:p>
        </p:txBody>
      </p:sp>
      <p:grpSp>
        <p:nvGrpSpPr>
          <p:cNvPr id="2" name="Group 26"/>
          <p:cNvGrpSpPr>
            <a:grpSpLocks/>
          </p:cNvGrpSpPr>
          <p:nvPr/>
        </p:nvGrpSpPr>
        <p:grpSpPr bwMode="auto">
          <a:xfrm>
            <a:off x="251520" y="1556792"/>
            <a:ext cx="8550275" cy="1935163"/>
            <a:chOff x="329" y="1706"/>
            <a:chExt cx="5102" cy="1215"/>
          </a:xfrm>
        </p:grpSpPr>
        <p:sp>
          <p:nvSpPr>
            <p:cNvPr id="110597" name="AutoShape 5"/>
            <p:cNvSpPr>
              <a:spLocks noChangeAspect="1" noChangeArrowheads="1"/>
            </p:cNvSpPr>
            <p:nvPr/>
          </p:nvSpPr>
          <p:spPr bwMode="auto">
            <a:xfrm>
              <a:off x="329" y="1706"/>
              <a:ext cx="5102" cy="1215"/>
            </a:xfrm>
            <a:prstGeom prst="rect">
              <a:avLst/>
            </a:prstGeom>
            <a:noFill/>
            <a:ln w="9525">
              <a:noFill/>
              <a:miter lim="800000"/>
              <a:headEnd/>
              <a:tailEnd/>
            </a:ln>
          </p:spPr>
          <p:txBody>
            <a:bodyPr/>
            <a:lstStyle/>
            <a:p>
              <a:endParaRPr lang="zh-CN" altLang="en-US"/>
            </a:p>
          </p:txBody>
        </p:sp>
        <p:grpSp>
          <p:nvGrpSpPr>
            <p:cNvPr id="3" name="Group 6"/>
            <p:cNvGrpSpPr>
              <a:grpSpLocks/>
            </p:cNvGrpSpPr>
            <p:nvPr/>
          </p:nvGrpSpPr>
          <p:grpSpPr bwMode="auto">
            <a:xfrm>
              <a:off x="882" y="1907"/>
              <a:ext cx="866" cy="295"/>
              <a:chOff x="3135" y="7111"/>
              <a:chExt cx="1222" cy="416"/>
            </a:xfrm>
          </p:grpSpPr>
          <p:sp>
            <p:nvSpPr>
              <p:cNvPr id="110599" name="Text Box 7"/>
              <p:cNvSpPr txBox="1">
                <a:spLocks noChangeArrowheads="1"/>
              </p:cNvSpPr>
              <p:nvPr/>
            </p:nvSpPr>
            <p:spPr bwMode="auto">
              <a:xfrm>
                <a:off x="3135" y="7111"/>
                <a:ext cx="780" cy="416"/>
              </a:xfrm>
              <a:prstGeom prst="rect">
                <a:avLst/>
              </a:prstGeom>
              <a:solidFill>
                <a:srgbClr val="FFFFFF"/>
              </a:solidFill>
              <a:ln w="9525">
                <a:solidFill>
                  <a:srgbClr val="000000"/>
                </a:solidFill>
                <a:miter lim="800000"/>
                <a:headEnd/>
                <a:tailEnd/>
              </a:ln>
            </p:spPr>
            <p:txBody>
              <a:bodyPr/>
              <a:lstStyle/>
              <a:p>
                <a:pPr algn="ctr"/>
                <a:r>
                  <a:rPr lang="en-US" altLang="zh-CN" sz="2000" i="1">
                    <a:latin typeface="Times New Roman" pitchFamily="18" charset="0"/>
                  </a:rPr>
                  <a:t>G</a:t>
                </a:r>
                <a:r>
                  <a:rPr lang="en-US" altLang="zh-CN" sz="2000" baseline="-25000">
                    <a:latin typeface="Times New Roman" pitchFamily="18" charset="0"/>
                  </a:rPr>
                  <a:t>T</a:t>
                </a:r>
                <a:r>
                  <a:rPr lang="en-US" altLang="zh-CN" sz="2000">
                    <a:latin typeface="Times New Roman" pitchFamily="18" charset="0"/>
                  </a:rPr>
                  <a:t>(</a:t>
                </a:r>
                <a:r>
                  <a:rPr lang="en-US" altLang="zh-CN" sz="2000" b="1" i="1">
                    <a:latin typeface="Times New Roman" pitchFamily="18" charset="0"/>
                  </a:rPr>
                  <a:t>f</a:t>
                </a:r>
                <a:r>
                  <a:rPr lang="en-US" altLang="zh-CN" sz="2000">
                    <a:latin typeface="Times New Roman" pitchFamily="18" charset="0"/>
                  </a:rPr>
                  <a:t>)</a:t>
                </a:r>
                <a:endParaRPr lang="en-US" altLang="zh-CN" sz="3600"/>
              </a:p>
            </p:txBody>
          </p:sp>
          <p:sp>
            <p:nvSpPr>
              <p:cNvPr id="110600" name="Line 8"/>
              <p:cNvSpPr>
                <a:spLocks noChangeShapeType="1"/>
              </p:cNvSpPr>
              <p:nvPr/>
            </p:nvSpPr>
            <p:spPr bwMode="auto">
              <a:xfrm>
                <a:off x="3915" y="7319"/>
                <a:ext cx="442" cy="0"/>
              </a:xfrm>
              <a:prstGeom prst="line">
                <a:avLst/>
              </a:prstGeom>
              <a:noFill/>
              <a:ln w="9525">
                <a:solidFill>
                  <a:srgbClr val="000000"/>
                </a:solidFill>
                <a:round/>
                <a:headEnd/>
                <a:tailEnd type="triangle" w="med" len="med"/>
              </a:ln>
            </p:spPr>
            <p:txBody>
              <a:bodyPr/>
              <a:lstStyle/>
              <a:p>
                <a:endParaRPr lang="zh-CN" altLang="en-US"/>
              </a:p>
            </p:txBody>
          </p:sp>
        </p:grpSp>
        <p:grpSp>
          <p:nvGrpSpPr>
            <p:cNvPr id="4" name="Group 9"/>
            <p:cNvGrpSpPr>
              <a:grpSpLocks/>
            </p:cNvGrpSpPr>
            <p:nvPr/>
          </p:nvGrpSpPr>
          <p:grpSpPr bwMode="auto">
            <a:xfrm>
              <a:off x="1748" y="1917"/>
              <a:ext cx="866" cy="294"/>
              <a:chOff x="3135" y="7111"/>
              <a:chExt cx="1222" cy="416"/>
            </a:xfrm>
          </p:grpSpPr>
          <p:sp>
            <p:nvSpPr>
              <p:cNvPr id="110602" name="Text Box 10"/>
              <p:cNvSpPr txBox="1">
                <a:spLocks noChangeArrowheads="1"/>
              </p:cNvSpPr>
              <p:nvPr/>
            </p:nvSpPr>
            <p:spPr bwMode="auto">
              <a:xfrm>
                <a:off x="3135" y="7111"/>
                <a:ext cx="780" cy="416"/>
              </a:xfrm>
              <a:prstGeom prst="rect">
                <a:avLst/>
              </a:prstGeom>
              <a:solidFill>
                <a:srgbClr val="FFFFFF"/>
              </a:solidFill>
              <a:ln w="9525">
                <a:solidFill>
                  <a:srgbClr val="000000"/>
                </a:solidFill>
                <a:miter lim="800000"/>
                <a:headEnd/>
                <a:tailEnd/>
              </a:ln>
            </p:spPr>
            <p:txBody>
              <a:bodyPr/>
              <a:lstStyle/>
              <a:p>
                <a:pPr algn="ctr"/>
                <a:r>
                  <a:rPr lang="en-US" altLang="zh-CN" sz="2000" i="1">
                    <a:latin typeface="Times New Roman" pitchFamily="18" charset="0"/>
                  </a:rPr>
                  <a:t>C</a:t>
                </a:r>
                <a:r>
                  <a:rPr lang="en-US" altLang="zh-CN" sz="2000">
                    <a:latin typeface="Times New Roman" pitchFamily="18" charset="0"/>
                  </a:rPr>
                  <a:t>(</a:t>
                </a:r>
                <a:r>
                  <a:rPr lang="en-US" altLang="zh-CN" sz="2000" b="1" i="1">
                    <a:latin typeface="Times New Roman" pitchFamily="18" charset="0"/>
                  </a:rPr>
                  <a:t>f</a:t>
                </a:r>
                <a:r>
                  <a:rPr lang="en-US" altLang="zh-CN" sz="2000">
                    <a:latin typeface="Times New Roman" pitchFamily="18" charset="0"/>
                  </a:rPr>
                  <a:t>)</a:t>
                </a:r>
                <a:endParaRPr lang="en-US" altLang="zh-CN" sz="3600"/>
              </a:p>
            </p:txBody>
          </p:sp>
          <p:sp>
            <p:nvSpPr>
              <p:cNvPr id="110603" name="Line 11"/>
              <p:cNvSpPr>
                <a:spLocks noChangeShapeType="1"/>
              </p:cNvSpPr>
              <p:nvPr/>
            </p:nvSpPr>
            <p:spPr bwMode="auto">
              <a:xfrm>
                <a:off x="3915" y="7319"/>
                <a:ext cx="442" cy="0"/>
              </a:xfrm>
              <a:prstGeom prst="line">
                <a:avLst/>
              </a:prstGeom>
              <a:noFill/>
              <a:ln w="9525">
                <a:solidFill>
                  <a:srgbClr val="000000"/>
                </a:solidFill>
                <a:round/>
                <a:headEnd/>
                <a:tailEnd type="triangle" w="med" len="med"/>
              </a:ln>
            </p:spPr>
            <p:txBody>
              <a:bodyPr/>
              <a:lstStyle/>
              <a:p>
                <a:endParaRPr lang="zh-CN" altLang="en-US"/>
              </a:p>
            </p:txBody>
          </p:sp>
        </p:grpSp>
        <p:sp>
          <p:nvSpPr>
            <p:cNvPr id="110604" name="AutoShape 12"/>
            <p:cNvSpPr>
              <a:spLocks noChangeArrowheads="1"/>
            </p:cNvSpPr>
            <p:nvPr/>
          </p:nvSpPr>
          <p:spPr bwMode="auto">
            <a:xfrm>
              <a:off x="2614" y="1953"/>
              <a:ext cx="240" cy="231"/>
            </a:xfrm>
            <a:prstGeom prst="flowChartOr">
              <a:avLst/>
            </a:prstGeom>
            <a:solidFill>
              <a:srgbClr val="FFFFFF"/>
            </a:solidFill>
            <a:ln w="9525">
              <a:solidFill>
                <a:srgbClr val="000000"/>
              </a:solidFill>
              <a:round/>
              <a:headEnd/>
              <a:tailEnd/>
            </a:ln>
          </p:spPr>
          <p:txBody>
            <a:bodyPr/>
            <a:lstStyle/>
            <a:p>
              <a:endParaRPr lang="zh-CN" altLang="en-US"/>
            </a:p>
          </p:txBody>
        </p:sp>
        <p:grpSp>
          <p:nvGrpSpPr>
            <p:cNvPr id="5" name="Group 13"/>
            <p:cNvGrpSpPr>
              <a:grpSpLocks/>
            </p:cNvGrpSpPr>
            <p:nvPr/>
          </p:nvGrpSpPr>
          <p:grpSpPr bwMode="auto">
            <a:xfrm>
              <a:off x="2861" y="1917"/>
              <a:ext cx="2314" cy="304"/>
              <a:chOff x="5942" y="7137"/>
              <a:chExt cx="3265" cy="429"/>
            </a:xfrm>
          </p:grpSpPr>
          <p:grpSp>
            <p:nvGrpSpPr>
              <p:cNvPr id="6" name="Group 14"/>
              <p:cNvGrpSpPr>
                <a:grpSpLocks/>
              </p:cNvGrpSpPr>
              <p:nvPr/>
            </p:nvGrpSpPr>
            <p:grpSpPr bwMode="auto">
              <a:xfrm>
                <a:off x="6334" y="7137"/>
                <a:ext cx="2873" cy="429"/>
                <a:chOff x="5867" y="7124"/>
                <a:chExt cx="2873" cy="429"/>
              </a:xfrm>
            </p:grpSpPr>
            <p:sp>
              <p:nvSpPr>
                <p:cNvPr id="110607" name="Text Box 15"/>
                <p:cNvSpPr txBox="1">
                  <a:spLocks noChangeArrowheads="1"/>
                </p:cNvSpPr>
                <p:nvPr/>
              </p:nvSpPr>
              <p:spPr bwMode="auto">
                <a:xfrm>
                  <a:off x="5867" y="7124"/>
                  <a:ext cx="1230" cy="416"/>
                </a:xfrm>
                <a:prstGeom prst="rect">
                  <a:avLst/>
                </a:prstGeom>
                <a:solidFill>
                  <a:srgbClr val="FFFFFF"/>
                </a:solidFill>
                <a:ln w="9525">
                  <a:solidFill>
                    <a:srgbClr val="000000"/>
                  </a:solidFill>
                  <a:miter lim="800000"/>
                  <a:headEnd/>
                  <a:tailEnd/>
                </a:ln>
              </p:spPr>
              <p:txBody>
                <a:bodyPr/>
                <a:lstStyle/>
                <a:p>
                  <a:pPr algn="ctr"/>
                  <a:r>
                    <a:rPr lang="en-US" altLang="zh-CN" sz="2000" i="1">
                      <a:latin typeface="Times New Roman" pitchFamily="18" charset="0"/>
                    </a:rPr>
                    <a:t>G</a:t>
                  </a:r>
                  <a:r>
                    <a:rPr lang="en-US" altLang="zh-CN" sz="2000" baseline="-25000">
                      <a:latin typeface="Times New Roman" pitchFamily="18" charset="0"/>
                    </a:rPr>
                    <a:t>T</a:t>
                  </a:r>
                  <a:r>
                    <a:rPr lang="en-US" altLang="zh-CN" sz="2000">
                      <a:latin typeface="Times New Roman" pitchFamily="18" charset="0"/>
                    </a:rPr>
                    <a:t>*(</a:t>
                  </a:r>
                  <a:r>
                    <a:rPr lang="en-US" altLang="zh-CN" sz="2000" b="1" i="1">
                      <a:latin typeface="Times New Roman" pitchFamily="18" charset="0"/>
                    </a:rPr>
                    <a:t>f</a:t>
                  </a:r>
                  <a:r>
                    <a:rPr lang="en-US" altLang="zh-CN" sz="2000">
                      <a:latin typeface="Times New Roman" pitchFamily="18" charset="0"/>
                    </a:rPr>
                    <a:t>)</a:t>
                  </a:r>
                  <a:r>
                    <a:rPr lang="en-US" altLang="zh-CN" sz="2000" i="1">
                      <a:latin typeface="Times New Roman" pitchFamily="18" charset="0"/>
                    </a:rPr>
                    <a:t>C</a:t>
                  </a:r>
                  <a:r>
                    <a:rPr lang="en-US" altLang="zh-CN" sz="2000">
                      <a:latin typeface="Times New Roman" pitchFamily="18" charset="0"/>
                    </a:rPr>
                    <a:t>*(</a:t>
                  </a:r>
                  <a:r>
                    <a:rPr lang="en-US" altLang="zh-CN" sz="2000" i="1">
                      <a:latin typeface="Times New Roman" pitchFamily="18" charset="0"/>
                    </a:rPr>
                    <a:t>f</a:t>
                  </a:r>
                  <a:r>
                    <a:rPr lang="en-US" altLang="zh-CN" sz="2000">
                      <a:latin typeface="Times New Roman" pitchFamily="18" charset="0"/>
                    </a:rPr>
                    <a:t>)</a:t>
                  </a:r>
                  <a:endParaRPr lang="en-US" altLang="zh-CN" sz="3600"/>
                </a:p>
              </p:txBody>
            </p:sp>
            <p:grpSp>
              <p:nvGrpSpPr>
                <p:cNvPr id="7" name="Group 16"/>
                <p:cNvGrpSpPr>
                  <a:grpSpLocks/>
                </p:cNvGrpSpPr>
                <p:nvPr/>
              </p:nvGrpSpPr>
              <p:grpSpPr bwMode="auto">
                <a:xfrm>
                  <a:off x="7518" y="7137"/>
                  <a:ext cx="1222" cy="416"/>
                  <a:chOff x="7440" y="7137"/>
                  <a:chExt cx="1222" cy="416"/>
                </a:xfrm>
              </p:grpSpPr>
              <p:sp>
                <p:nvSpPr>
                  <p:cNvPr id="110609" name="Text Box 17"/>
                  <p:cNvSpPr txBox="1">
                    <a:spLocks noChangeArrowheads="1"/>
                  </p:cNvSpPr>
                  <p:nvPr/>
                </p:nvSpPr>
                <p:spPr bwMode="auto">
                  <a:xfrm>
                    <a:off x="7440" y="7137"/>
                    <a:ext cx="780" cy="416"/>
                  </a:xfrm>
                  <a:prstGeom prst="rect">
                    <a:avLst/>
                  </a:prstGeom>
                  <a:solidFill>
                    <a:srgbClr val="FFFFFF"/>
                  </a:solidFill>
                  <a:ln w="9525">
                    <a:solidFill>
                      <a:srgbClr val="000000"/>
                    </a:solidFill>
                    <a:miter lim="800000"/>
                    <a:headEnd/>
                    <a:tailEnd/>
                  </a:ln>
                </p:spPr>
                <p:txBody>
                  <a:bodyPr/>
                  <a:lstStyle/>
                  <a:p>
                    <a:pPr algn="ctr"/>
                    <a:r>
                      <a:rPr lang="en-US" altLang="zh-CN" sz="2000" i="1">
                        <a:latin typeface="Times New Roman" pitchFamily="18" charset="0"/>
                      </a:rPr>
                      <a:t>T</a:t>
                    </a:r>
                    <a:r>
                      <a:rPr lang="en-US" altLang="zh-CN" sz="2000">
                        <a:latin typeface="Times New Roman" pitchFamily="18" charset="0"/>
                      </a:rPr>
                      <a:t>(</a:t>
                    </a:r>
                    <a:r>
                      <a:rPr lang="en-US" altLang="zh-CN" sz="2000" b="1" i="1">
                        <a:latin typeface="Times New Roman" pitchFamily="18" charset="0"/>
                      </a:rPr>
                      <a:t>f</a:t>
                    </a:r>
                    <a:r>
                      <a:rPr lang="en-US" altLang="zh-CN" sz="2000">
                        <a:latin typeface="Times New Roman" pitchFamily="18" charset="0"/>
                      </a:rPr>
                      <a:t>)</a:t>
                    </a:r>
                    <a:endParaRPr lang="en-US" altLang="zh-CN" sz="3600"/>
                  </a:p>
                </p:txBody>
              </p:sp>
              <p:sp>
                <p:nvSpPr>
                  <p:cNvPr id="110610" name="Line 18"/>
                  <p:cNvSpPr>
                    <a:spLocks noChangeShapeType="1"/>
                  </p:cNvSpPr>
                  <p:nvPr/>
                </p:nvSpPr>
                <p:spPr bwMode="auto">
                  <a:xfrm>
                    <a:off x="8220" y="7345"/>
                    <a:ext cx="442" cy="0"/>
                  </a:xfrm>
                  <a:prstGeom prst="line">
                    <a:avLst/>
                  </a:prstGeom>
                  <a:noFill/>
                  <a:ln w="9525">
                    <a:solidFill>
                      <a:srgbClr val="000000"/>
                    </a:solidFill>
                    <a:round/>
                    <a:headEnd/>
                    <a:tailEnd type="triangle" w="med" len="med"/>
                  </a:ln>
                </p:spPr>
                <p:txBody>
                  <a:bodyPr/>
                  <a:lstStyle/>
                  <a:p>
                    <a:endParaRPr lang="zh-CN" altLang="en-US"/>
                  </a:p>
                </p:txBody>
              </p:sp>
            </p:grpSp>
            <p:sp>
              <p:nvSpPr>
                <p:cNvPr id="110611" name="Line 19"/>
                <p:cNvSpPr>
                  <a:spLocks noChangeShapeType="1"/>
                </p:cNvSpPr>
                <p:nvPr/>
              </p:nvSpPr>
              <p:spPr bwMode="auto">
                <a:xfrm>
                  <a:off x="7102" y="7345"/>
                  <a:ext cx="442" cy="1"/>
                </a:xfrm>
                <a:prstGeom prst="line">
                  <a:avLst/>
                </a:prstGeom>
                <a:noFill/>
                <a:ln w="9525">
                  <a:solidFill>
                    <a:srgbClr val="000000"/>
                  </a:solidFill>
                  <a:round/>
                  <a:headEnd/>
                  <a:tailEnd type="triangle" w="med" len="med"/>
                </a:ln>
              </p:spPr>
              <p:txBody>
                <a:bodyPr/>
                <a:lstStyle/>
                <a:p>
                  <a:endParaRPr lang="zh-CN" altLang="en-US"/>
                </a:p>
              </p:txBody>
            </p:sp>
          </p:grpSp>
          <p:sp>
            <p:nvSpPr>
              <p:cNvPr id="110612" name="Line 20"/>
              <p:cNvSpPr>
                <a:spLocks noChangeShapeType="1"/>
              </p:cNvSpPr>
              <p:nvPr/>
            </p:nvSpPr>
            <p:spPr bwMode="auto">
              <a:xfrm>
                <a:off x="5942" y="7345"/>
                <a:ext cx="388" cy="2"/>
              </a:xfrm>
              <a:prstGeom prst="line">
                <a:avLst/>
              </a:prstGeom>
              <a:noFill/>
              <a:ln w="9525">
                <a:solidFill>
                  <a:srgbClr val="000000"/>
                </a:solidFill>
                <a:round/>
                <a:headEnd/>
                <a:tailEnd type="triangle" w="med" len="med"/>
              </a:ln>
            </p:spPr>
            <p:txBody>
              <a:bodyPr/>
              <a:lstStyle/>
              <a:p>
                <a:endParaRPr lang="zh-CN" altLang="en-US"/>
              </a:p>
            </p:txBody>
          </p:sp>
        </p:grpSp>
        <p:sp>
          <p:nvSpPr>
            <p:cNvPr id="110613" name="Line 21"/>
            <p:cNvSpPr>
              <a:spLocks noChangeShapeType="1"/>
            </p:cNvSpPr>
            <p:nvPr/>
          </p:nvSpPr>
          <p:spPr bwMode="auto">
            <a:xfrm>
              <a:off x="2735" y="2165"/>
              <a:ext cx="0" cy="249"/>
            </a:xfrm>
            <a:prstGeom prst="line">
              <a:avLst/>
            </a:prstGeom>
            <a:noFill/>
            <a:ln w="9525">
              <a:solidFill>
                <a:srgbClr val="000000"/>
              </a:solidFill>
              <a:round/>
              <a:headEnd type="triangle" w="med" len="med"/>
              <a:tailEnd/>
            </a:ln>
          </p:spPr>
          <p:txBody>
            <a:bodyPr/>
            <a:lstStyle/>
            <a:p>
              <a:endParaRPr lang="zh-CN" altLang="en-US"/>
            </a:p>
          </p:txBody>
        </p:sp>
        <p:sp>
          <p:nvSpPr>
            <p:cNvPr id="110614" name="Line 22"/>
            <p:cNvSpPr>
              <a:spLocks noChangeShapeType="1"/>
            </p:cNvSpPr>
            <p:nvPr/>
          </p:nvSpPr>
          <p:spPr bwMode="auto">
            <a:xfrm>
              <a:off x="550" y="2055"/>
              <a:ext cx="332" cy="0"/>
            </a:xfrm>
            <a:prstGeom prst="line">
              <a:avLst/>
            </a:prstGeom>
            <a:noFill/>
            <a:ln w="9525">
              <a:solidFill>
                <a:srgbClr val="000000"/>
              </a:solidFill>
              <a:round/>
              <a:headEnd/>
              <a:tailEnd type="triangle" w="med" len="med"/>
            </a:ln>
          </p:spPr>
          <p:txBody>
            <a:bodyPr/>
            <a:lstStyle/>
            <a:p>
              <a:endParaRPr lang="zh-CN" altLang="en-US"/>
            </a:p>
          </p:txBody>
        </p:sp>
        <p:sp>
          <p:nvSpPr>
            <p:cNvPr id="110615" name="Text Box 23"/>
            <p:cNvSpPr txBox="1">
              <a:spLocks noChangeArrowheads="1"/>
            </p:cNvSpPr>
            <p:nvPr/>
          </p:nvSpPr>
          <p:spPr bwMode="auto">
            <a:xfrm>
              <a:off x="2964" y="1834"/>
              <a:ext cx="2035" cy="672"/>
            </a:xfrm>
            <a:prstGeom prst="rect">
              <a:avLst/>
            </a:prstGeom>
            <a:noFill/>
            <a:ln w="38100">
              <a:solidFill>
                <a:srgbClr val="00CC00"/>
              </a:solidFill>
              <a:prstDash val="lgDash"/>
              <a:miter lim="800000"/>
              <a:headEnd/>
              <a:tailEnd/>
            </a:ln>
          </p:spPr>
          <p:txBody>
            <a:bodyPr/>
            <a:lstStyle/>
            <a:p>
              <a:pPr algn="just"/>
              <a:endParaRPr lang="en-US" altLang="zh-CN" sz="2000">
                <a:latin typeface="Times New Roman" pitchFamily="18" charset="0"/>
              </a:endParaRPr>
            </a:p>
            <a:p>
              <a:pPr algn="just"/>
              <a:endParaRPr lang="en-US" altLang="zh-CN" sz="2000">
                <a:latin typeface="Times New Roman" pitchFamily="18" charset="0"/>
              </a:endParaRPr>
            </a:p>
            <a:p>
              <a:pPr algn="ctr"/>
              <a:r>
                <a:rPr lang="zh-CN" altLang="en-US" sz="2000">
                  <a:latin typeface="Times New Roman" pitchFamily="18" charset="0"/>
                </a:rPr>
                <a:t>最佳接收滤波器</a:t>
              </a:r>
              <a:endParaRPr lang="zh-CN" altLang="en-US" sz="3600"/>
            </a:p>
          </p:txBody>
        </p:sp>
        <p:sp>
          <p:nvSpPr>
            <p:cNvPr id="110616" name="Text Box 24"/>
            <p:cNvSpPr txBox="1">
              <a:spLocks noChangeArrowheads="1"/>
            </p:cNvSpPr>
            <p:nvPr/>
          </p:nvSpPr>
          <p:spPr bwMode="auto">
            <a:xfrm>
              <a:off x="2568" y="2331"/>
              <a:ext cx="395" cy="277"/>
            </a:xfrm>
            <a:prstGeom prst="rect">
              <a:avLst/>
            </a:prstGeom>
            <a:noFill/>
            <a:ln w="9525">
              <a:noFill/>
              <a:miter lim="800000"/>
              <a:headEnd/>
              <a:tailEnd/>
            </a:ln>
          </p:spPr>
          <p:txBody>
            <a:bodyPr/>
            <a:lstStyle/>
            <a:p>
              <a:pPr algn="just"/>
              <a:r>
                <a:rPr lang="en-US" altLang="zh-CN" sz="2000" i="1">
                  <a:latin typeface="Times New Roman" pitchFamily="18" charset="0"/>
                </a:rPr>
                <a:t>n</a:t>
              </a:r>
              <a:r>
                <a:rPr lang="en-US" altLang="zh-CN" sz="2000">
                  <a:latin typeface="Times New Roman" pitchFamily="18" charset="0"/>
                </a:rPr>
                <a:t>(</a:t>
              </a:r>
              <a:r>
                <a:rPr lang="en-US" altLang="zh-CN" sz="2000" i="1">
                  <a:latin typeface="Times New Roman" pitchFamily="18" charset="0"/>
                </a:rPr>
                <a:t>t</a:t>
              </a:r>
              <a:r>
                <a:rPr lang="en-US" altLang="zh-CN" sz="2000">
                  <a:latin typeface="Times New Roman" pitchFamily="18" charset="0"/>
                </a:rPr>
                <a:t>)</a:t>
              </a:r>
              <a:endParaRPr lang="en-US" altLang="zh-CN" sz="3600"/>
            </a:p>
          </p:txBody>
        </p:sp>
      </p:grpSp>
    </p:spTree>
    <p:extLst>
      <p:ext uri="{BB962C8B-B14F-4D97-AF65-F5344CB8AC3E}">
        <p14:creationId xmlns:p14="http://schemas.microsoft.com/office/powerpoint/2010/main" val="16047377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0595">
                                            <p:txEl>
                                              <p:pRg st="5" end="5"/>
                                            </p:txEl>
                                          </p:spTgt>
                                        </p:tgtEl>
                                        <p:attrNameLst>
                                          <p:attrName>style.visibility</p:attrName>
                                        </p:attrNameLst>
                                      </p:cBhvr>
                                      <p:to>
                                        <p:strVal val="visible"/>
                                      </p:to>
                                    </p:set>
                                    <p:anim calcmode="lin" valueType="num">
                                      <p:cBhvr additive="base">
                                        <p:cTn id="7" dur="500" fill="hold"/>
                                        <p:tgtEl>
                                          <p:spTgt spid="11059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05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0595">
                                            <p:txEl>
                                              <p:pRg st="6" end="6"/>
                                            </p:txEl>
                                          </p:spTgt>
                                        </p:tgtEl>
                                        <p:attrNameLst>
                                          <p:attrName>style.visibility</p:attrName>
                                        </p:attrNameLst>
                                      </p:cBhvr>
                                      <p:to>
                                        <p:strVal val="visible"/>
                                      </p:to>
                                    </p:set>
                                    <p:anim calcmode="lin" valueType="num">
                                      <p:cBhvr additive="base">
                                        <p:cTn id="13" dur="500" fill="hold"/>
                                        <p:tgtEl>
                                          <p:spTgt spid="110595">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059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0595">
                                            <p:txEl>
                                              <p:pRg st="7" end="7"/>
                                            </p:txEl>
                                          </p:spTgt>
                                        </p:tgtEl>
                                        <p:attrNameLst>
                                          <p:attrName>style.visibility</p:attrName>
                                        </p:attrNameLst>
                                      </p:cBhvr>
                                      <p:to>
                                        <p:strVal val="visible"/>
                                      </p:to>
                                    </p:set>
                                    <p:anim calcmode="lin" valueType="num">
                                      <p:cBhvr additive="base">
                                        <p:cTn id="19" dur="500" fill="hold"/>
                                        <p:tgtEl>
                                          <p:spTgt spid="110595">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059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type="body" idx="1"/>
          </p:nvPr>
        </p:nvSpPr>
        <p:spPr/>
        <p:txBody>
          <a:bodyPr/>
          <a:lstStyle/>
          <a:p>
            <a:r>
              <a:rPr lang="en-US" altLang="zh-CN" dirty="0" smtClean="0"/>
              <a:t>10.10 </a:t>
            </a:r>
            <a:r>
              <a:rPr lang="zh-CN" altLang="en-US" dirty="0" smtClean="0"/>
              <a:t>小结 </a:t>
            </a:r>
            <a:endParaRPr lang="zh-CN" altLang="en-US" dirty="0"/>
          </a:p>
        </p:txBody>
      </p:sp>
      <p:sp>
        <p:nvSpPr>
          <p:cNvPr id="4" name="灯片编号占位符 5"/>
          <p:cNvSpPr>
            <a:spLocks noGrp="1"/>
          </p:cNvSpPr>
          <p:nvPr>
            <p:ph type="sldNum" sz="quarter" idx="12"/>
          </p:nvPr>
        </p:nvSpPr>
        <p:spPr/>
        <p:txBody>
          <a:bodyPr/>
          <a:lstStyle/>
          <a:p>
            <a:fld id="{14D4C39A-DBF5-43E7-AE33-DB1D40DAD126}" type="slidenum">
              <a:rPr lang="en-US" altLang="zh-CN" smtClean="0"/>
              <a:pPr/>
              <a:t>98</a:t>
            </a:fld>
            <a:endParaRPr lang="en-US" altLang="zh-CN"/>
          </a:p>
        </p:txBody>
      </p:sp>
      <p:sp>
        <p:nvSpPr>
          <p:cNvPr id="2" name="标题 1"/>
          <p:cNvSpPr>
            <a:spLocks noGrp="1"/>
          </p:cNvSpPr>
          <p:nvPr>
            <p:ph type="title"/>
          </p:nvPr>
        </p:nvSpPr>
        <p:spPr/>
        <p:txBody>
          <a:bodyPr/>
          <a:lstStyle/>
          <a:p>
            <a:endParaRPr lang="zh-CN" altLang="en-US" dirty="0"/>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TechComputer_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15_4109default" id="{E728D685-11FC-4812-BA85-57AC6F9C9F40}" vid="{BC4E008B-95FF-4815-904E-143A8EDFC1D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TechComputer">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TechComputer">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D472324-6816-447D-A73C-4FA00160DFA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Circuit board design presentation (widescreen)</Template>
  <TotalTime>0</TotalTime>
  <Words>6459</Words>
  <Application>Microsoft Office PowerPoint</Application>
  <PresentationFormat>全屏显示(4:3)</PresentationFormat>
  <Paragraphs>1060</Paragraphs>
  <Slides>98</Slides>
  <Notes>1</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98</vt:i4>
      </vt:variant>
    </vt:vector>
  </HeadingPairs>
  <TitlesOfParts>
    <vt:vector size="102" baseType="lpstr">
      <vt:lpstr>TechComputer_16x9</vt:lpstr>
      <vt:lpstr>公式</vt:lpstr>
      <vt:lpstr>Equation</vt:lpstr>
      <vt:lpstr>MathType 6.0 Equation</vt:lpstr>
      <vt:lpstr>通信原理</vt:lpstr>
      <vt:lpstr>第10章 数字信号最佳接收</vt:lpstr>
      <vt:lpstr>第10章 数字信号最佳接收</vt:lpstr>
      <vt:lpstr>第10章 数字信号最佳接收</vt:lpstr>
      <vt:lpstr>10.1数字信号的统计特性</vt:lpstr>
      <vt:lpstr>PowerPoint 演示文稿</vt:lpstr>
      <vt:lpstr>PowerPoint 演示文稿</vt:lpstr>
      <vt:lpstr>PowerPoint 演示文稿</vt:lpstr>
      <vt:lpstr>PowerPoint 演示文稿</vt:lpstr>
      <vt:lpstr>接收电压的概率分布</vt:lpstr>
      <vt:lpstr>PowerPoint 演示文稿</vt:lpstr>
      <vt:lpstr>第10章 数字信号最佳接收</vt:lpstr>
      <vt:lpstr>10.2 数字信号的最佳接收</vt:lpstr>
      <vt:lpstr>PowerPoint 演示文稿</vt:lpstr>
      <vt:lpstr>PowerPoint 演示文稿</vt:lpstr>
      <vt:lpstr>PowerPoint 演示文稿</vt:lpstr>
      <vt:lpstr>PowerPoint 演示文稿</vt:lpstr>
      <vt:lpstr>PowerPoint 演示文稿</vt:lpstr>
      <vt:lpstr>PowerPoint 演示文稿</vt:lpstr>
      <vt:lpstr>第10章 数字信号最佳接收</vt:lpstr>
      <vt:lpstr>10.3 确知数字信号的最佳接收机</vt:lpstr>
      <vt:lpstr>PowerPoint 演示文稿</vt:lpstr>
      <vt:lpstr>PowerPoint 演示文稿</vt:lpstr>
      <vt:lpstr>最佳接收机 </vt:lpstr>
      <vt:lpstr>PowerPoint 演示文稿</vt:lpstr>
      <vt:lpstr>M 进制通信系统的最佳接收机结构</vt:lpstr>
      <vt:lpstr>第10章 数字信号最佳接收</vt:lpstr>
      <vt:lpstr>10.4 确知数字信号最佳接收的误码率</vt:lpstr>
      <vt:lpstr>PowerPoint 演示文稿</vt:lpstr>
      <vt:lpstr>先验概率对误码率的影响</vt:lpstr>
      <vt:lpstr>PowerPoint 演示文稿</vt:lpstr>
      <vt:lpstr>先验概率相等时误码率的计算</vt:lpstr>
      <vt:lpstr>PowerPoint 演示文稿</vt:lpstr>
      <vt:lpstr>PowerPoint 演示文稿</vt:lpstr>
      <vt:lpstr>说明</vt:lpstr>
      <vt:lpstr>PowerPoint 演示文稿</vt:lpstr>
      <vt:lpstr>最佳接收性能特点</vt:lpstr>
      <vt:lpstr>PowerPoint 演示文稿</vt:lpstr>
      <vt:lpstr>PowerPoint 演示文稿</vt:lpstr>
      <vt:lpstr>多进制通信系统</vt:lpstr>
      <vt:lpstr>误码率Pe与Eb/n0关系曲线</vt:lpstr>
      <vt:lpstr>第10章 数字信号最佳接收</vt:lpstr>
      <vt:lpstr>10.5 随相数字信号的最佳接收</vt:lpstr>
      <vt:lpstr>判决条件</vt:lpstr>
      <vt:lpstr>随相数字信号判决条件</vt:lpstr>
      <vt:lpstr>最佳接收机的结构</vt:lpstr>
      <vt:lpstr>误码率</vt:lpstr>
      <vt:lpstr>第10章 数字信号最佳接收</vt:lpstr>
      <vt:lpstr>10.6 起伏数字信号的最佳接收</vt:lpstr>
      <vt:lpstr>PowerPoint 演示文稿</vt:lpstr>
      <vt:lpstr>PowerPoint 演示文稿</vt:lpstr>
      <vt:lpstr>误码率</vt:lpstr>
      <vt:lpstr>误码率曲线</vt:lpstr>
      <vt:lpstr>第10章 数字信号最佳接收</vt:lpstr>
      <vt:lpstr>10.7 实际接收机和最佳接收机的性能比较</vt:lpstr>
      <vt:lpstr>第10章 数字信号最佳接收</vt:lpstr>
      <vt:lpstr>10.8 数字信号的匹配滤波接收法</vt:lpstr>
      <vt:lpstr>PowerPoint 演示文稿</vt:lpstr>
      <vt:lpstr>PowerPoint 演示文稿</vt:lpstr>
      <vt:lpstr>求匹配滤波器的传输特性</vt:lpstr>
      <vt:lpstr>PowerPoint 演示文稿</vt:lpstr>
      <vt:lpstr>匹配滤波器的冲激响应</vt:lpstr>
      <vt:lpstr>PowerPoint 演示文稿</vt:lpstr>
      <vt:lpstr>实际的匹配滤波器</vt:lpstr>
      <vt:lpstr>PowerPoint 演示文稿</vt:lpstr>
      <vt:lpstr>例10.1</vt:lpstr>
      <vt:lpstr>PowerPoint 演示文稿</vt:lpstr>
      <vt:lpstr>PowerPoint 演示文稿</vt:lpstr>
      <vt:lpstr>例10.2</vt:lpstr>
      <vt:lpstr>PowerPoint 演示文稿</vt:lpstr>
      <vt:lpstr>PowerPoint 演示文稿</vt:lpstr>
      <vt:lpstr>PowerPoint 演示文稿</vt:lpstr>
      <vt:lpstr>PowerPoint 演示文稿</vt:lpstr>
      <vt:lpstr>匹配滤波器接收电路的构成</vt:lpstr>
      <vt:lpstr>PowerPoint 演示文稿</vt:lpstr>
      <vt:lpstr>匹配滤波器的性能</vt:lpstr>
      <vt:lpstr>PowerPoint 演示文稿</vt:lpstr>
      <vt:lpstr>例10.3</vt:lpstr>
      <vt:lpstr>匹配滤波器的实际应用</vt:lpstr>
      <vt:lpstr>PowerPoint 演示文稿</vt:lpstr>
      <vt:lpstr>PowerPoint 演示文稿</vt:lpstr>
      <vt:lpstr>第10章 数字信号最佳接收</vt:lpstr>
      <vt:lpstr>何谓最佳基带传输系统？</vt:lpstr>
      <vt:lpstr>PowerPoint 演示文稿</vt:lpstr>
      <vt:lpstr>10.9.1 理想信道的最佳传输系统</vt:lpstr>
      <vt:lpstr>PowerPoint 演示文稿</vt:lpstr>
      <vt:lpstr>PowerPoint 演示文稿</vt:lpstr>
      <vt:lpstr>最佳基带传输系统的误码率性能</vt:lpstr>
      <vt:lpstr>PowerPoint 演示文稿</vt:lpstr>
      <vt:lpstr>PowerPoint 演示文稿</vt:lpstr>
      <vt:lpstr>PowerPoint 演示文稿</vt:lpstr>
      <vt:lpstr>PowerPoint 演示文稿</vt:lpstr>
      <vt:lpstr>PowerPoint 演示文稿</vt:lpstr>
      <vt:lpstr>PowerPoint 演示文稿</vt:lpstr>
      <vt:lpstr>10.9.2 非理想信道的最佳基带传输系统</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2012-07-22T06:18:58Z</dcterms:created>
  <dcterms:modified xsi:type="dcterms:W3CDTF">2013-05-29T06:44:32Z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TC029010269991</vt:lpwstr>
  </property>
</Properties>
</file>